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 id="2147483671"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embeddedFontLst>
    <p:embeddedFont>
      <p:font typeface="Proxima Nova" panose="020B060402020202020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80" y="11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4.fntdata"/><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3.fntdata"/><Relationship Id="rId2" Type="http://schemas.openxmlformats.org/officeDocument/2006/relationships/slideMaster" Target="slideMasters/slideMaster2.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font" Target="fonts/font1.fntdata"/><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742e3e7cd_1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742e3e7cd_1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cbab3a369_1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cbab3a369_1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742e3e7cd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742e3e7cd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endParaRPr sz="1200"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Introduction </a:t>
            </a:r>
            <a:endParaRPr sz="1200"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A business plan presents an idea about starting a business. It is the initial stage in business formation where ideas are brainstormed. A business plan is important because it presents a layout or a roadmap which helps in attracting investors for funding purposes(Silva e</a:t>
            </a:r>
            <a:r>
              <a:rPr lang="en" sz="1200" i="1">
                <a:solidFill>
                  <a:schemeClr val="dk1"/>
                </a:solidFill>
              </a:rPr>
              <a:t>t al</a:t>
            </a:r>
            <a:r>
              <a:rPr lang="en" sz="1200">
                <a:solidFill>
                  <a:schemeClr val="dk1"/>
                </a:solidFill>
              </a:rPr>
              <a:t>., 2020). The business plan that will be discussed below will provide a brief overview of the proposed business. This will be followed by a discussion about the organisational structure and legal format of the business. Later, the marketing strategy of the business will be discussed with the help of internal and external analysis. Lastly, to reflect on the financial state, a cash flow forecast will be provided for better business understanding. </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df2e6d36b0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df2e6d36b0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Overview of the business idea, product and/or service</a:t>
            </a:r>
            <a:endParaRPr sz="1200"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business idea that will be presented here is about a startup business by the name Ultimate Travels which will be based in the UK, London. The business aims to provide transportation services in the local as well as outstation regions (Akyol and Halberstadt, 2021). The customers will be given the option to book a vehicle with the driver. The business is sustainable as all its vehicles run on electric energy. The market for rented vehicles is rising in the UK. The market has touched 17.2 billion mark in 2022. Ultimate Vehicle will also tackle the surge in petrol prices due to its electric initiative</a:t>
            </a: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d4400e736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d4400e736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a:solidFill>
                <a:srgbClr val="FF0000"/>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Ownership, Legal format </a:t>
            </a:r>
            <a:endParaRPr sz="12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rPr>
              <a:t>The business format will be that of a partnership firm. This will help it to get assistance from different entities which will help in growth and decision making. There will be three Owners who will pool capital and expertise. The company will be registered under UK regulation bodies which will help it to avail licence (Aulia </a:t>
            </a:r>
            <a:r>
              <a:rPr lang="en" sz="1200" i="1">
                <a:solidFill>
                  <a:schemeClr val="dk1"/>
                </a:solidFill>
              </a:rPr>
              <a:t>et al.,</a:t>
            </a:r>
            <a:r>
              <a:rPr lang="en" sz="1200">
                <a:solidFill>
                  <a:schemeClr val="dk1"/>
                </a:solidFill>
              </a:rPr>
              <a:t>2024). The business will also be insured to cover liabilities and ensure passenger safety. The partnership agreement will reflect the duties and control of partners and also resolve conflicts and bring tax advantages. The partnership will offer flexibility in profit distribution and will provide better management. </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sz="1200" b="1">
              <a:solidFill>
                <a:schemeClr val="dk1"/>
              </a:solidFill>
            </a:endParaRPr>
          </a:p>
          <a:p>
            <a:pPr marL="0" lvl="0" indent="0" algn="l" rtl="0">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d9c40d9f9_0_2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d9c40d9f9_0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Management of the company</a:t>
            </a:r>
            <a:endParaRPr sz="1200" b="1">
              <a:solidFill>
                <a:schemeClr val="dk1"/>
              </a:solidFill>
            </a:endParaRPr>
          </a:p>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rPr>
              <a:t>The management structure of Ultimate Travel will be hierarchical which will have many management layers and command will flow from the top down. The CEO will occupy the top position followed by the board of directors which will comprise 3 members. The CEO will make major decisions and the board will look after networking, transportation and scaling of the business. The business will be bifurcated into two departments- out-of-station transportation and local transportation. There will be two heads appointed for the respective departments (Sumadi </a:t>
            </a:r>
            <a:r>
              <a:rPr lang="en" sz="1200" i="1">
                <a:solidFill>
                  <a:schemeClr val="dk1"/>
                </a:solidFill>
              </a:rPr>
              <a:t>et al</a:t>
            </a:r>
            <a:r>
              <a:rPr lang="en" sz="1200">
                <a:solidFill>
                  <a:schemeClr val="dk1"/>
                </a:solidFill>
              </a:rPr>
              <a:t>., 2020).  The departmental head will be followed by operational managers for each department who will manage the logistics. Then there will be a financial manager for accounting and budgeting. This will be followed by the employees which will be around 20 in numbers divided into areas such as drivers, technicians and customer representatives. The business will hire professionals, legal advisors to manage law compliances, and experts in marketing to curate marketing strategies. There will also be an IT personnel who will be responsible for securing online safety and managing customer bookings (Ershadi </a:t>
            </a:r>
            <a:r>
              <a:rPr lang="en" sz="1200" i="1">
                <a:solidFill>
                  <a:schemeClr val="dk1"/>
                </a:solidFill>
              </a:rPr>
              <a:t>et al., </a:t>
            </a:r>
            <a:r>
              <a:rPr lang="en" sz="1200">
                <a:solidFill>
                  <a:schemeClr val="dk1"/>
                </a:solidFill>
              </a:rPr>
              <a:t>2020). Thus, the management structure of Ultimate Travels will comprise of utilising the knowledge and expertise of partners as well as the implementation of organisational roles specific to the business </a:t>
            </a: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cb9a3abeb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cb9a3abeb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Evaluation of the business idea by using the PESTEL analysis model </a:t>
            </a:r>
            <a:endParaRPr sz="1200"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PESTLE analysis is a market analysis tool used by Ultimate Travels to understand the external factors impacting business. Pestle analysis is used to determine the impact of external factors which includes political, economic, social, technological, environmental and Legal-</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Political- </a:t>
            </a:r>
            <a:r>
              <a:rPr lang="en" sz="1200">
                <a:solidFill>
                  <a:schemeClr val="dk1"/>
                </a:solidFill>
              </a:rPr>
              <a:t>the UK government supports sustainable transport which can help the expansion of the business. The business can take advantage of government policies that encourage green energy and provide subsidies for EVs.  Thus, government support might help the business to grow.</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Economic- </a:t>
            </a:r>
            <a:r>
              <a:rPr lang="en" sz="1200">
                <a:solidFill>
                  <a:schemeClr val="dk1"/>
                </a:solidFill>
              </a:rPr>
              <a:t>the market for car rental in the UK is expanding and is integrated with the hike in fuel prices (Alyavina</a:t>
            </a:r>
            <a:r>
              <a:rPr lang="en" sz="1200" i="1">
                <a:solidFill>
                  <a:schemeClr val="dk1"/>
                </a:solidFill>
              </a:rPr>
              <a:t> et al</a:t>
            </a:r>
            <a:r>
              <a:rPr lang="en" sz="1200">
                <a:solidFill>
                  <a:schemeClr val="dk1"/>
                </a:solidFill>
              </a:rPr>
              <a:t>., 2020). However, Ultimate Travels has solutions for such problems as it provides alternatives in the form of Electric vehicles. The rate of inflation in the UK is 4.4% which the company can tackle with the alternative.</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Social- </a:t>
            </a:r>
            <a:r>
              <a:rPr lang="en" sz="1200">
                <a:solidFill>
                  <a:schemeClr val="dk1"/>
                </a:solidFill>
              </a:rPr>
              <a:t>In the UK,  there has been an increase in concern regarding the environment lately. This will support the adoption of EVs and allow the business to offer an environment-friendly travel experience (Wilson and Chu, 2020). The demand for flexible travelling in the UK has also changed which the company intended to provide</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Technological - </a:t>
            </a:r>
            <a:r>
              <a:rPr lang="en" sz="1200">
                <a:solidFill>
                  <a:schemeClr val="dk1"/>
                </a:solidFill>
              </a:rPr>
              <a:t>the advancement in technology in the transport sector has reduced the cost of transportation. Ultimate Travels has a plan to implement the most advanced vehicles in its travel initiatives by incorporating EVs to benefit the business model. </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Environmental - </a:t>
            </a:r>
            <a:r>
              <a:rPr lang="en" sz="1200">
                <a:solidFill>
                  <a:schemeClr val="dk1"/>
                </a:solidFill>
              </a:rPr>
              <a:t>the environmental issues in the UK are becoming increasingly concerning due to the rapid rise in carbon emissions and the related carbon footprints and their contribution to climate change(Shahbaz et al.,2020). However, for Ultimate Travels this will not be an issue due to the use of electric vehicles which do not produce greenhouse gases.</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Legal</a:t>
            </a:r>
            <a:r>
              <a:rPr lang="en" sz="1200">
                <a:solidFill>
                  <a:schemeClr val="dk1"/>
                </a:solidFill>
              </a:rPr>
              <a:t>- The business should follow various transportation laws applicable in the UK to show compliance along with adherence to environmental rules and regulations(Ryan,2020). Another thing the company will have to ensure is providing insurance covers for both vehicles as well as passengers to comply with legal standards.</a:t>
            </a:r>
            <a:endParaRPr sz="1200">
              <a:solidFill>
                <a:schemeClr val="dk1"/>
              </a:solidFill>
            </a:endParaRPr>
          </a:p>
          <a:p>
            <a:pPr marL="0" lvl="0" indent="0" algn="l" rtl="0">
              <a:spcBef>
                <a:spcPts val="0"/>
              </a:spcBef>
              <a:spcAft>
                <a:spcPts val="0"/>
              </a:spcAft>
              <a:buNone/>
            </a:pPr>
            <a:endParaRPr sz="135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d4400e736_2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d4400e736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a:solidFill>
                <a:srgbClr val="FF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rgbClr val="FF0000"/>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Evaluation of the business idea by using the PESTEL analysis model </a:t>
            </a:r>
            <a:endParaRPr sz="1200"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PESTLE analysis is a market analysis tool used by Ultimate Travels to understand the external factors impacting business. Pestle analysis is used to determine the impact of external factors which includes political, economic, social, technological, environmental and Legal-</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Political- </a:t>
            </a:r>
            <a:r>
              <a:rPr lang="en" sz="1200">
                <a:solidFill>
                  <a:schemeClr val="dk1"/>
                </a:solidFill>
              </a:rPr>
              <a:t>the UK government supports sustainable transport which can help the expansion of the business. The business can take advantage of government policies that encourage green energy and provide subsidies for EVs.  Thus, government support might help the business to grow.</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Economic- </a:t>
            </a:r>
            <a:r>
              <a:rPr lang="en" sz="1200">
                <a:solidFill>
                  <a:schemeClr val="dk1"/>
                </a:solidFill>
              </a:rPr>
              <a:t>the market for car rental in the UK is expanding and is integrated with the hike in fuel prices (Alyavina</a:t>
            </a:r>
            <a:r>
              <a:rPr lang="en" sz="1200" i="1">
                <a:solidFill>
                  <a:schemeClr val="dk1"/>
                </a:solidFill>
              </a:rPr>
              <a:t> et al</a:t>
            </a:r>
            <a:r>
              <a:rPr lang="en" sz="1200">
                <a:solidFill>
                  <a:schemeClr val="dk1"/>
                </a:solidFill>
              </a:rPr>
              <a:t>., 2020). However, Ultimate Travels has solutions for such problems as it provides alternatives in the form of Electric vehicles. The rate of inflation in the UK is 4.4% which the company can tackle with the alternative.</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Social- </a:t>
            </a:r>
            <a:r>
              <a:rPr lang="en" sz="1200">
                <a:solidFill>
                  <a:schemeClr val="dk1"/>
                </a:solidFill>
              </a:rPr>
              <a:t>In the UK,  there has been an increase in concern regarding the environment lately. This will support the adoption of EVs and allow the business to offer an environment-friendly travel experience (Wilson and Chu, 2020). The demand for flexible travelling in the UK has also changed which the company intended to provide</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Technological - </a:t>
            </a:r>
            <a:r>
              <a:rPr lang="en" sz="1200">
                <a:solidFill>
                  <a:schemeClr val="dk1"/>
                </a:solidFill>
              </a:rPr>
              <a:t>the advancement in technology in the transport sector has reduced the cost of transportation. Ultimate Travels has a plan to implement the most advanced vehicles in its travel initiatives by incorporating EVs to benefit the business model. </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Environmental - </a:t>
            </a:r>
            <a:r>
              <a:rPr lang="en" sz="1200">
                <a:solidFill>
                  <a:schemeClr val="dk1"/>
                </a:solidFill>
              </a:rPr>
              <a:t>the environmental issues in the UK are becoming increasingly concerning due to the rapid rise in carbon emissions and the related carbon footprints and their contribution to climate change(Shahbaz et al.,2020). However, for Ultimate Travels this will not be an issue due to the use of electric vehicles which do not produce greenhouse gases.</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rPr>
              <a:t>Legal</a:t>
            </a:r>
            <a:r>
              <a:rPr lang="en" sz="1200">
                <a:solidFill>
                  <a:schemeClr val="dk1"/>
                </a:solidFill>
              </a:rPr>
              <a:t>- The business should follow various transportation laws applicable in the UK to show compliance along with adherence to environmental rules and regulations(Ryan,2020). Another thing the company will have to ensure is providing insurance covers for both vehicles as well as passengers to comply with legal standards.</a:t>
            </a:r>
            <a:endParaRPr sz="1200">
              <a:solidFill>
                <a:schemeClr val="dk1"/>
              </a:solidFill>
            </a:endParaRPr>
          </a:p>
          <a:p>
            <a:pPr marL="0" lvl="0" indent="0" algn="l" rtl="0">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742e3e7c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742e3e7c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b="1" dirty="0"/>
              <a:t>A cash flow forecast for the first 12 months. startup funding cannot exceed £25,000 </a:t>
            </a:r>
          </a:p>
          <a:p>
            <a:r>
              <a:rPr lang="en-IN" sz="1100" b="1" i="0" u="none" strike="noStrike" cap="none" dirty="0">
                <a:solidFill>
                  <a:srgbClr val="000000"/>
                </a:solidFill>
                <a:effectLst/>
                <a:latin typeface="Arial"/>
                <a:ea typeface="Arial"/>
                <a:cs typeface="Arial"/>
                <a:sym typeface="Arial"/>
              </a:rPr>
              <a:t>In the books of Ultimate Travels for 2024</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Particulars</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January</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February</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March</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April</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May</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June</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July</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August</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September</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October</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November</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December</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err="1">
                <a:solidFill>
                  <a:srgbClr val="000000"/>
                </a:solidFill>
                <a:effectLst/>
                <a:latin typeface="Arial"/>
                <a:ea typeface="Arial"/>
                <a:cs typeface="Arial"/>
                <a:sym typeface="Arial"/>
              </a:rPr>
              <a:t>Startup</a:t>
            </a:r>
            <a:r>
              <a:rPr lang="en-IN" sz="1100" b="1" i="0" u="none" strike="noStrike" cap="none" dirty="0">
                <a:solidFill>
                  <a:srgbClr val="000000"/>
                </a:solidFill>
                <a:effectLst/>
                <a:latin typeface="Arial"/>
                <a:ea typeface="Arial"/>
                <a:cs typeface="Arial"/>
                <a:sym typeface="Arial"/>
              </a:rPr>
              <a:t> fund</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6750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12175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17675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28175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41675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60175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82175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101175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Sales</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12000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30000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35000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52000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Net cash inflow</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29000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18750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20175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26175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32675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42175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52675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68175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86675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110175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132175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153175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Cash Payments</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Purchase</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2250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3575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12000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Rent</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Staff salaries</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Fittings</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Drawings</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Net cash outflow</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22250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13575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14000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18500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20500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24500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24500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26500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26500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28000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31000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33000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Closing cash balance</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6750</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5175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7675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12175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17675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28175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41675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60175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82175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101175</a:t>
            </a:r>
            <a:endParaRPr lang="en-US" sz="1100" b="0" i="0" u="none" strike="noStrike" cap="none" dirty="0">
              <a:solidFill>
                <a:srgbClr val="000000"/>
              </a:solidFill>
              <a:effectLst/>
              <a:latin typeface="Arial"/>
              <a:ea typeface="Arial"/>
              <a:cs typeface="Arial"/>
              <a:sym typeface="Arial"/>
            </a:endParaRPr>
          </a:p>
          <a:p>
            <a:r>
              <a:rPr lang="en-IN" sz="1100" b="1" i="0" u="none" strike="noStrike" cap="none" dirty="0">
                <a:solidFill>
                  <a:srgbClr val="000000"/>
                </a:solidFill>
                <a:effectLst/>
                <a:latin typeface="Arial"/>
                <a:ea typeface="Arial"/>
                <a:cs typeface="Arial"/>
                <a:sym typeface="Arial"/>
              </a:rPr>
              <a:t>120175</a:t>
            </a:r>
            <a:endParaRPr lang="en-US"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350" dirty="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d5f4b554c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d5f4b554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a:solidFill>
                  <a:schemeClr val="dk1"/>
                </a:solidFill>
              </a:rPr>
              <a:t>References</a:t>
            </a:r>
            <a:endParaRPr sz="1200"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Silva, D.S., Ghezzi, A., Aguiar, R.B.D., Cortimiglia, M.N. and ten Caten, C.S., 2020. Lean Startup, Agile Methodologies and Customer Development for business model innovation: A systematic review and research agenda. </a:t>
            </a:r>
            <a:r>
              <a:rPr lang="en" sz="1200" i="1">
                <a:solidFill>
                  <a:schemeClr val="dk1"/>
                </a:solidFill>
              </a:rPr>
              <a:t>International Journal of Entrepreneurial Behavior &amp; Research</a:t>
            </a:r>
            <a:r>
              <a:rPr lang="en" sz="1200">
                <a:solidFill>
                  <a:schemeClr val="dk1"/>
                </a:solidFill>
              </a:rPr>
              <a:t>, </a:t>
            </a:r>
            <a:r>
              <a:rPr lang="en" sz="1200" i="1">
                <a:solidFill>
                  <a:schemeClr val="dk1"/>
                </a:solidFill>
              </a:rPr>
              <a:t>26</a:t>
            </a:r>
            <a:r>
              <a:rPr lang="en" sz="1200">
                <a:solidFill>
                  <a:schemeClr val="dk1"/>
                </a:solidFill>
              </a:rPr>
              <a:t>(4), pp.595-628.</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Akyol, A. and Halberstadt, J., 2021. Using an Imovative Approach for the Structural Support of Business Idea Generation. </a:t>
            </a:r>
            <a:r>
              <a:rPr lang="en" sz="1200" i="1">
                <a:solidFill>
                  <a:schemeClr val="dk1"/>
                </a:solidFill>
              </a:rPr>
              <a:t>Progress in Sustainable Mobility Research: Interdisciplinary Approaches for Rural Areas</a:t>
            </a:r>
            <a:r>
              <a:rPr lang="en" sz="1200">
                <a:solidFill>
                  <a:schemeClr val="dk1"/>
                </a:solidFill>
              </a:rPr>
              <a:t>, pp.81-102.</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Aulia, M.R., Junaidi, E. and Hendrayani, R., 2024. The development of the partnership program and business performance: In terms of communication behavior and social networks of MSMEs. </a:t>
            </a:r>
            <a:r>
              <a:rPr lang="en" sz="1200" i="1">
                <a:solidFill>
                  <a:schemeClr val="dk1"/>
                </a:solidFill>
              </a:rPr>
              <a:t>Journal of System and Management Sciences</a:t>
            </a:r>
            <a:r>
              <a:rPr lang="en" sz="1200">
                <a:solidFill>
                  <a:schemeClr val="dk1"/>
                </a:solidFill>
              </a:rPr>
              <a:t>, </a:t>
            </a:r>
            <a:r>
              <a:rPr lang="en" sz="1200" i="1">
                <a:solidFill>
                  <a:schemeClr val="dk1"/>
                </a:solidFill>
              </a:rPr>
              <a:t>14</a:t>
            </a:r>
            <a:r>
              <a:rPr lang="en" sz="1200">
                <a:solidFill>
                  <a:schemeClr val="dk1"/>
                </a:solidFill>
              </a:rPr>
              <a:t>(1), pp.159-174.</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Ershadi, M., Jefferies, M., Davis, P. and Mojtahedi, M., 2020. Towards successful establishment of a project portfolio management system: business process management approach. </a:t>
            </a:r>
            <a:r>
              <a:rPr lang="en" sz="1200" i="1">
                <a:solidFill>
                  <a:schemeClr val="dk1"/>
                </a:solidFill>
              </a:rPr>
              <a:t>Journal of modern project management</a:t>
            </a:r>
            <a:r>
              <a:rPr lang="en" sz="1200">
                <a:solidFill>
                  <a:schemeClr val="dk1"/>
                </a:solidFill>
              </a:rPr>
              <a:t>, </a:t>
            </a:r>
            <a:r>
              <a:rPr lang="en" sz="1200" i="1">
                <a:solidFill>
                  <a:schemeClr val="dk1"/>
                </a:solidFill>
              </a:rPr>
              <a:t>8</a:t>
            </a:r>
            <a:r>
              <a:rPr lang="en" sz="1200">
                <a:solidFill>
                  <a:schemeClr val="dk1"/>
                </a:solidFill>
              </a:rPr>
              <a:t>(1).</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Sumadi, S., Irawan, N. and Ma'ruf, M.H., 2020. Implementation of the Concept and Theory of Management Functions in Efforts To Improve Quality. </a:t>
            </a:r>
            <a:r>
              <a:rPr lang="en" sz="1200" i="1">
                <a:solidFill>
                  <a:schemeClr val="dk1"/>
                </a:solidFill>
              </a:rPr>
              <a:t>International Journal of Economics, Business and Accounting Research (IJEBAR)</a:t>
            </a:r>
            <a:r>
              <a:rPr lang="en" sz="1200">
                <a:solidFill>
                  <a:schemeClr val="dk1"/>
                </a:solidFill>
              </a:rPr>
              <a:t>, </a:t>
            </a:r>
            <a:r>
              <a:rPr lang="en" sz="1200" i="1">
                <a:solidFill>
                  <a:schemeClr val="dk1"/>
                </a:solidFill>
              </a:rPr>
              <a:t>4</a:t>
            </a:r>
            <a:r>
              <a:rPr lang="en" sz="1200">
                <a:solidFill>
                  <a:schemeClr val="dk1"/>
                </a:solidFill>
              </a:rPr>
              <a:t>(02).</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Alyavina, E., Nikitas, A. and Njoya, E.T., 2020. Mobility as a service and sustainable travel behaviour: A thematic analysis study. </a:t>
            </a:r>
            <a:r>
              <a:rPr lang="en" sz="1200" i="1">
                <a:solidFill>
                  <a:schemeClr val="dk1"/>
                </a:solidFill>
              </a:rPr>
              <a:t>Transportation research part F: traffic psychology and behaviour</a:t>
            </a:r>
            <a:r>
              <a:rPr lang="en" sz="1200">
                <a:solidFill>
                  <a:schemeClr val="dk1"/>
                </a:solidFill>
              </a:rPr>
              <a:t>, </a:t>
            </a:r>
            <a:r>
              <a:rPr lang="en" sz="1200" i="1">
                <a:solidFill>
                  <a:schemeClr val="dk1"/>
                </a:solidFill>
              </a:rPr>
              <a:t>73</a:t>
            </a:r>
            <a:r>
              <a:rPr lang="en" sz="1200">
                <a:solidFill>
                  <a:schemeClr val="dk1"/>
                </a:solidFill>
              </a:rPr>
              <a:t>, pp.362-381.</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Wilson, J. and Chu, E., 2020. The embodied politics of climate change: analysing the gendered division of environmental labour in the UK. </a:t>
            </a:r>
            <a:r>
              <a:rPr lang="en" sz="1200" i="1">
                <a:solidFill>
                  <a:schemeClr val="dk1"/>
                </a:solidFill>
              </a:rPr>
              <a:t>Environmental politics</a:t>
            </a:r>
            <a:r>
              <a:rPr lang="en" sz="1200">
                <a:solidFill>
                  <a:schemeClr val="dk1"/>
                </a:solidFill>
              </a:rPr>
              <a:t>, </a:t>
            </a:r>
            <a:r>
              <a:rPr lang="en" sz="1200" i="1">
                <a:solidFill>
                  <a:schemeClr val="dk1"/>
                </a:solidFill>
              </a:rPr>
              <a:t>29</a:t>
            </a:r>
            <a:r>
              <a:rPr lang="en" sz="1200">
                <a:solidFill>
                  <a:schemeClr val="dk1"/>
                </a:solidFill>
              </a:rPr>
              <a:t>(6), pp.1085-1104.</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Shahbaz, M., Nasir, M.A., Hille, E. and Mahalik, M.K., 2020. UK's net-zero carbon emissions target: Investigating the potential role of economic growth, financial development, and R&amp;D expenditures based on historical data (1870–2017). </a:t>
            </a:r>
            <a:r>
              <a:rPr lang="en" sz="1200" i="1">
                <a:solidFill>
                  <a:schemeClr val="dk1"/>
                </a:solidFill>
              </a:rPr>
              <a:t>Technological Forecasting and Social Change</a:t>
            </a:r>
            <a:r>
              <a:rPr lang="en" sz="1200">
                <a:solidFill>
                  <a:schemeClr val="dk1"/>
                </a:solidFill>
              </a:rPr>
              <a:t>, </a:t>
            </a:r>
            <a:r>
              <a:rPr lang="en" sz="1200" i="1">
                <a:solidFill>
                  <a:schemeClr val="dk1"/>
                </a:solidFill>
              </a:rPr>
              <a:t>161</a:t>
            </a:r>
            <a:r>
              <a:rPr lang="en" sz="1200">
                <a:solidFill>
                  <a:schemeClr val="dk1"/>
                </a:solidFill>
              </a:rPr>
              <a:t>, p.120255.</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Ryan, M., 2020. The future of transportation: ethical, legal, social and economic impacts of self-driving vehicles in the year 2025. </a:t>
            </a:r>
            <a:r>
              <a:rPr lang="en" sz="1200" i="1">
                <a:solidFill>
                  <a:schemeClr val="dk1"/>
                </a:solidFill>
              </a:rPr>
              <a:t>Science and engineering ethics</a:t>
            </a:r>
            <a:r>
              <a:rPr lang="en" sz="1200">
                <a:solidFill>
                  <a:schemeClr val="dk1"/>
                </a:solidFill>
              </a:rPr>
              <a:t>, </a:t>
            </a:r>
            <a:r>
              <a:rPr lang="en" sz="1200" i="1">
                <a:solidFill>
                  <a:schemeClr val="dk1"/>
                </a:solidFill>
              </a:rPr>
              <a:t>26</a:t>
            </a:r>
            <a:r>
              <a:rPr lang="en" sz="1200">
                <a:solidFill>
                  <a:schemeClr val="dk1"/>
                </a:solidFill>
              </a:rPr>
              <a:t>(3), pp.1185-1208.</a:t>
            </a:r>
            <a:endParaRPr sz="1200">
              <a:solidFill>
                <a:schemeClr val="dk1"/>
              </a:solidFill>
            </a:endParaRPr>
          </a:p>
          <a:p>
            <a:pPr marL="0" lvl="0" indent="0" algn="just" rtl="0">
              <a:lnSpc>
                <a:spcPct val="150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df2e6d36b0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df2e6d36b0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Clr>
                <a:schemeClr val="dk1"/>
              </a:buClr>
              <a:buSzPts val="1100"/>
              <a:buFont typeface="Arial"/>
              <a:buNone/>
            </a:pPr>
            <a:endParaRPr sz="1200" b="1">
              <a:solidFill>
                <a:srgbClr val="202124"/>
              </a:solidFill>
              <a:highlight>
                <a:srgbClr val="FFFFFF"/>
              </a:highlight>
            </a:endParaRPr>
          </a:p>
          <a:p>
            <a:pPr marL="0" lvl="0" indent="0" algn="l"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4. Summary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From the above discussion I came to a conclusion that skill identification and development is going to be an essential task as a student. It will not only help me in personal growth but also act as a catalyst in achieving favourable career positions in the future. I have learnt that I have to develop few skills  like communication, leadership,teamwork and problem solving. In order to achieve all these skills I have also identified ways and methods that will help me in developing my potential and holistic growth. As a student it will prepare me to survive and grow in a competitve world and help me in boosting my confidence as well as make me adaptive in a future work setting.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54"/>
        <p:cNvGrpSpPr/>
        <p:nvPr/>
      </p:nvGrpSpPr>
      <p:grpSpPr>
        <a:xfrm>
          <a:off x="0" y="0"/>
          <a:ext cx="0" cy="0"/>
          <a:chOff x="0" y="0"/>
          <a:chExt cx="0" cy="0"/>
        </a:xfrm>
      </p:grpSpPr>
      <p:cxnSp>
        <p:nvCxnSpPr>
          <p:cNvPr id="55" name="Google Shape;55;p14"/>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56" name="Google Shape;56;p14"/>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57" name="Google Shape;57;p14"/>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2400"/>
              <a:buNone/>
              <a:defRPr sz="2400">
                <a:solidFill>
                  <a:schemeClr val="lt1"/>
                </a:solidFill>
              </a:defRPr>
            </a:lvl1pPr>
            <a:lvl2pPr lvl="1" rtl="0">
              <a:lnSpc>
                <a:spcPct val="100000"/>
              </a:lnSpc>
              <a:spcBef>
                <a:spcPts val="0"/>
              </a:spcBef>
              <a:spcAft>
                <a:spcPts val="0"/>
              </a:spcAft>
              <a:buClr>
                <a:schemeClr val="lt1"/>
              </a:buClr>
              <a:buSzPts val="2400"/>
              <a:buNone/>
              <a:defRPr sz="2400">
                <a:solidFill>
                  <a:schemeClr val="lt1"/>
                </a:solidFill>
              </a:defRPr>
            </a:lvl2pPr>
            <a:lvl3pPr lvl="2" rtl="0">
              <a:lnSpc>
                <a:spcPct val="100000"/>
              </a:lnSpc>
              <a:spcBef>
                <a:spcPts val="0"/>
              </a:spcBef>
              <a:spcAft>
                <a:spcPts val="0"/>
              </a:spcAft>
              <a:buClr>
                <a:schemeClr val="lt1"/>
              </a:buClr>
              <a:buSzPts val="2400"/>
              <a:buNone/>
              <a:defRPr sz="2400">
                <a:solidFill>
                  <a:schemeClr val="lt1"/>
                </a:solidFill>
              </a:defRPr>
            </a:lvl3pPr>
            <a:lvl4pPr lvl="3" rtl="0">
              <a:lnSpc>
                <a:spcPct val="100000"/>
              </a:lnSpc>
              <a:spcBef>
                <a:spcPts val="0"/>
              </a:spcBef>
              <a:spcAft>
                <a:spcPts val="0"/>
              </a:spcAft>
              <a:buClr>
                <a:schemeClr val="lt1"/>
              </a:buClr>
              <a:buSzPts val="2400"/>
              <a:buNone/>
              <a:defRPr sz="2400">
                <a:solidFill>
                  <a:schemeClr val="lt1"/>
                </a:solidFill>
              </a:defRPr>
            </a:lvl4pPr>
            <a:lvl5pPr lvl="4" rtl="0">
              <a:lnSpc>
                <a:spcPct val="100000"/>
              </a:lnSpc>
              <a:spcBef>
                <a:spcPts val="0"/>
              </a:spcBef>
              <a:spcAft>
                <a:spcPts val="0"/>
              </a:spcAft>
              <a:buClr>
                <a:schemeClr val="lt1"/>
              </a:buClr>
              <a:buSzPts val="2400"/>
              <a:buNone/>
              <a:defRPr sz="2400">
                <a:solidFill>
                  <a:schemeClr val="lt1"/>
                </a:solidFill>
              </a:defRPr>
            </a:lvl5pPr>
            <a:lvl6pPr lvl="5" rtl="0">
              <a:lnSpc>
                <a:spcPct val="100000"/>
              </a:lnSpc>
              <a:spcBef>
                <a:spcPts val="0"/>
              </a:spcBef>
              <a:spcAft>
                <a:spcPts val="0"/>
              </a:spcAft>
              <a:buClr>
                <a:schemeClr val="lt1"/>
              </a:buClr>
              <a:buSzPts val="2400"/>
              <a:buNone/>
              <a:defRPr sz="2400">
                <a:solidFill>
                  <a:schemeClr val="lt1"/>
                </a:solidFill>
              </a:defRPr>
            </a:lvl6pPr>
            <a:lvl7pPr lvl="6" rtl="0">
              <a:lnSpc>
                <a:spcPct val="100000"/>
              </a:lnSpc>
              <a:spcBef>
                <a:spcPts val="0"/>
              </a:spcBef>
              <a:spcAft>
                <a:spcPts val="0"/>
              </a:spcAft>
              <a:buClr>
                <a:schemeClr val="lt1"/>
              </a:buClr>
              <a:buSzPts val="2400"/>
              <a:buNone/>
              <a:defRPr sz="2400">
                <a:solidFill>
                  <a:schemeClr val="lt1"/>
                </a:solidFill>
              </a:defRPr>
            </a:lvl7pPr>
            <a:lvl8pPr lvl="7" rtl="0">
              <a:lnSpc>
                <a:spcPct val="100000"/>
              </a:lnSpc>
              <a:spcBef>
                <a:spcPts val="0"/>
              </a:spcBef>
              <a:spcAft>
                <a:spcPts val="0"/>
              </a:spcAft>
              <a:buClr>
                <a:schemeClr val="lt1"/>
              </a:buClr>
              <a:buSzPts val="2400"/>
              <a:buNone/>
              <a:defRPr sz="2400">
                <a:solidFill>
                  <a:schemeClr val="lt1"/>
                </a:solidFill>
              </a:defRPr>
            </a:lvl8pPr>
            <a:lvl9pPr lvl="8" rtl="0">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58" name="Google Shape;58;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59"/>
        <p:cNvGrpSpPr/>
        <p:nvPr/>
      </p:nvGrpSpPr>
      <p:grpSpPr>
        <a:xfrm>
          <a:off x="0" y="0"/>
          <a:ext cx="0" cy="0"/>
          <a:chOff x="0" y="0"/>
          <a:chExt cx="0" cy="0"/>
        </a:xfrm>
      </p:grpSpPr>
      <p:cxnSp>
        <p:nvCxnSpPr>
          <p:cNvPr id="60" name="Google Shape;60;p15"/>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61" name="Google Shape;61;p15"/>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
        <p:nvSpPr>
          <p:cNvPr id="62" name="Google Shape;62;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3"/>
        <p:cNvGrpSpPr/>
        <p:nvPr/>
      </p:nvGrpSpPr>
      <p:grpSpPr>
        <a:xfrm>
          <a:off x="0" y="0"/>
          <a:ext cx="0" cy="0"/>
          <a:chOff x="0" y="0"/>
          <a:chExt cx="0" cy="0"/>
        </a:xfrm>
      </p:grpSpPr>
      <p:sp>
        <p:nvSpPr>
          <p:cNvPr id="64" name="Google Shape;64;p16"/>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6" name="Google Shape;66;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67" name="Google Shape;67;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8"/>
        <p:cNvGrpSpPr/>
        <p:nvPr/>
      </p:nvGrpSpPr>
      <p:grpSpPr>
        <a:xfrm>
          <a:off x="0" y="0"/>
          <a:ext cx="0" cy="0"/>
          <a:chOff x="0" y="0"/>
          <a:chExt cx="0" cy="0"/>
        </a:xfrm>
      </p:grpSpPr>
      <p:sp>
        <p:nvSpPr>
          <p:cNvPr id="69" name="Google Shape;69;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0" name="Google Shape;70;p17"/>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71" name="Google Shape;71;p17"/>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72" name="Google Shape;72;p1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3"/>
        <p:cNvGrpSpPr/>
        <p:nvPr/>
      </p:nvGrpSpPr>
      <p:grpSpPr>
        <a:xfrm>
          <a:off x="0" y="0"/>
          <a:ext cx="0" cy="0"/>
          <a:chOff x="0" y="0"/>
          <a:chExt cx="0" cy="0"/>
        </a:xfrm>
      </p:grpSpPr>
      <p:sp>
        <p:nvSpPr>
          <p:cNvPr id="74" name="Google Shape;74;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5" name="Google Shape;75;p1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6"/>
        <p:cNvGrpSpPr/>
        <p:nvPr/>
      </p:nvGrpSpPr>
      <p:grpSpPr>
        <a:xfrm>
          <a:off x="0" y="0"/>
          <a:ext cx="0" cy="0"/>
          <a:chOff x="0" y="0"/>
          <a:chExt cx="0" cy="0"/>
        </a:xfrm>
      </p:grpSpPr>
      <p:sp>
        <p:nvSpPr>
          <p:cNvPr id="77" name="Google Shape;77;p19"/>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8" name="Google Shape;78;p19"/>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79" name="Google Shape;79;p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80"/>
        <p:cNvGrpSpPr/>
        <p:nvPr/>
      </p:nvGrpSpPr>
      <p:grpSpPr>
        <a:xfrm>
          <a:off x="0" y="0"/>
          <a:ext cx="0" cy="0"/>
          <a:chOff x="0" y="0"/>
          <a:chExt cx="0" cy="0"/>
        </a:xfrm>
      </p:grpSpPr>
      <p:sp>
        <p:nvSpPr>
          <p:cNvPr id="81" name="Google Shape;81;p20"/>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82" name="Google Shape;82;p2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3"/>
        <p:cNvGrpSpPr/>
        <p:nvPr/>
      </p:nvGrpSpPr>
      <p:grpSpPr>
        <a:xfrm>
          <a:off x="0" y="0"/>
          <a:ext cx="0" cy="0"/>
          <a:chOff x="0" y="0"/>
          <a:chExt cx="0" cy="0"/>
        </a:xfrm>
      </p:grpSpPr>
      <p:sp>
        <p:nvSpPr>
          <p:cNvPr id="84" name="Google Shape;84;p21"/>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5" name="Google Shape;85;p21"/>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86" name="Google Shape;86;p21"/>
          <p:cNvSpPr txBox="1">
            <a:spLocks noGrp="1"/>
          </p:cNvSpPr>
          <p:nvPr>
            <p:ph type="title"/>
          </p:nvPr>
        </p:nvSpPr>
        <p:spPr>
          <a:xfrm>
            <a:off x="265500" y="1205825"/>
            <a:ext cx="4045200" cy="1509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87" name="Google Shape;87;p21"/>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88" name="Google Shape;88;p21"/>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rtl="0">
              <a:spcBef>
                <a:spcPts val="0"/>
              </a:spcBef>
              <a:spcAft>
                <a:spcPts val="0"/>
              </a:spcAft>
              <a:buClr>
                <a:schemeClr val="lt1"/>
              </a:buClr>
              <a:buSzPts val="1800"/>
              <a:buChar char="●"/>
              <a:defRPr>
                <a:solidFill>
                  <a:schemeClr val="lt1"/>
                </a:solidFill>
              </a:defRPr>
            </a:lvl1pPr>
            <a:lvl2pPr marL="914400" lvl="1" indent="-317500" rtl="0">
              <a:spcBef>
                <a:spcPts val="1600"/>
              </a:spcBef>
              <a:spcAft>
                <a:spcPts val="0"/>
              </a:spcAft>
              <a:buClr>
                <a:schemeClr val="lt1"/>
              </a:buClr>
              <a:buSzPts val="1400"/>
              <a:buChar char="○"/>
              <a:defRPr>
                <a:solidFill>
                  <a:schemeClr val="lt1"/>
                </a:solidFill>
              </a:defRPr>
            </a:lvl2pPr>
            <a:lvl3pPr marL="1371600" lvl="2" indent="-317500" rtl="0">
              <a:spcBef>
                <a:spcPts val="1600"/>
              </a:spcBef>
              <a:spcAft>
                <a:spcPts val="0"/>
              </a:spcAft>
              <a:buClr>
                <a:schemeClr val="lt1"/>
              </a:buClr>
              <a:buSzPts val="1400"/>
              <a:buChar char="■"/>
              <a:defRPr>
                <a:solidFill>
                  <a:schemeClr val="lt1"/>
                </a:solidFill>
              </a:defRPr>
            </a:lvl3pPr>
            <a:lvl4pPr marL="1828800" lvl="3" indent="-317500" rtl="0">
              <a:spcBef>
                <a:spcPts val="1600"/>
              </a:spcBef>
              <a:spcAft>
                <a:spcPts val="0"/>
              </a:spcAft>
              <a:buClr>
                <a:schemeClr val="lt1"/>
              </a:buClr>
              <a:buSzPts val="1400"/>
              <a:buChar char="●"/>
              <a:defRPr>
                <a:solidFill>
                  <a:schemeClr val="lt1"/>
                </a:solidFill>
              </a:defRPr>
            </a:lvl4pPr>
            <a:lvl5pPr marL="2286000" lvl="4" indent="-317500" rtl="0">
              <a:spcBef>
                <a:spcPts val="1600"/>
              </a:spcBef>
              <a:spcAft>
                <a:spcPts val="0"/>
              </a:spcAft>
              <a:buClr>
                <a:schemeClr val="lt1"/>
              </a:buClr>
              <a:buSzPts val="1400"/>
              <a:buChar char="○"/>
              <a:defRPr>
                <a:solidFill>
                  <a:schemeClr val="lt1"/>
                </a:solidFill>
              </a:defRPr>
            </a:lvl5pPr>
            <a:lvl6pPr marL="2743200" lvl="5" indent="-317500" rtl="0">
              <a:spcBef>
                <a:spcPts val="1600"/>
              </a:spcBef>
              <a:spcAft>
                <a:spcPts val="0"/>
              </a:spcAft>
              <a:buClr>
                <a:schemeClr val="lt1"/>
              </a:buClr>
              <a:buSzPts val="1400"/>
              <a:buChar char="■"/>
              <a:defRPr>
                <a:solidFill>
                  <a:schemeClr val="lt1"/>
                </a:solidFill>
              </a:defRPr>
            </a:lvl6pPr>
            <a:lvl7pPr marL="3200400" lvl="6" indent="-317500" rtl="0">
              <a:spcBef>
                <a:spcPts val="1600"/>
              </a:spcBef>
              <a:spcAft>
                <a:spcPts val="0"/>
              </a:spcAft>
              <a:buClr>
                <a:schemeClr val="lt1"/>
              </a:buClr>
              <a:buSzPts val="1400"/>
              <a:buChar char="●"/>
              <a:defRPr>
                <a:solidFill>
                  <a:schemeClr val="lt1"/>
                </a:solidFill>
              </a:defRPr>
            </a:lvl7pPr>
            <a:lvl8pPr marL="3657600" lvl="7" indent="-317500" rtl="0">
              <a:spcBef>
                <a:spcPts val="1600"/>
              </a:spcBef>
              <a:spcAft>
                <a:spcPts val="0"/>
              </a:spcAft>
              <a:buClr>
                <a:schemeClr val="lt1"/>
              </a:buClr>
              <a:buSzPts val="1400"/>
              <a:buChar char="○"/>
              <a:defRPr>
                <a:solidFill>
                  <a:schemeClr val="lt1"/>
                </a:solidFill>
              </a:defRPr>
            </a:lvl8pPr>
            <a:lvl9pPr marL="4114800" lvl="8" indent="-317500" rtl="0">
              <a:spcBef>
                <a:spcPts val="1600"/>
              </a:spcBef>
              <a:spcAft>
                <a:spcPts val="1600"/>
              </a:spcAft>
              <a:buClr>
                <a:schemeClr val="lt1"/>
              </a:buClr>
              <a:buSzPts val="1400"/>
              <a:buChar char="■"/>
              <a:defRPr>
                <a:solidFill>
                  <a:schemeClr val="lt1"/>
                </a:solidFill>
              </a:defRPr>
            </a:lvl9pPr>
          </a:lstStyle>
          <a:p>
            <a:endParaRPr/>
          </a:p>
        </p:txBody>
      </p:sp>
      <p:sp>
        <p:nvSpPr>
          <p:cNvPr id="89" name="Google Shape;89;p2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0"/>
        <p:cNvGrpSpPr/>
        <p:nvPr/>
      </p:nvGrpSpPr>
      <p:grpSpPr>
        <a:xfrm>
          <a:off x="0" y="0"/>
          <a:ext cx="0" cy="0"/>
          <a:chOff x="0" y="0"/>
          <a:chExt cx="0" cy="0"/>
        </a:xfrm>
      </p:grpSpPr>
      <p:sp>
        <p:nvSpPr>
          <p:cNvPr id="91" name="Google Shape;91;p22"/>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2100"/>
              <a:buNone/>
              <a:defRPr sz="2100"/>
            </a:lvl1pPr>
          </a:lstStyle>
          <a:p>
            <a:endParaRPr/>
          </a:p>
        </p:txBody>
      </p:sp>
      <p:sp>
        <p:nvSpPr>
          <p:cNvPr id="92" name="Google Shape;92;p2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93"/>
        <p:cNvGrpSpPr/>
        <p:nvPr/>
      </p:nvGrpSpPr>
      <p:grpSpPr>
        <a:xfrm>
          <a:off x="0" y="0"/>
          <a:ext cx="0" cy="0"/>
          <a:chOff x="0" y="0"/>
          <a:chExt cx="0" cy="0"/>
        </a:xfrm>
      </p:grpSpPr>
      <p:sp>
        <p:nvSpPr>
          <p:cNvPr id="94" name="Google Shape;94;p23"/>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3"/>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0"/>
              <a:buNone/>
              <a:defRPr sz="14000" b="1"/>
            </a:lvl1pPr>
            <a:lvl2pPr lvl="1" algn="ctr" rtl="0">
              <a:spcBef>
                <a:spcPts val="0"/>
              </a:spcBef>
              <a:spcAft>
                <a:spcPts val="0"/>
              </a:spcAft>
              <a:buSzPts val="14000"/>
              <a:buNone/>
              <a:defRPr sz="14000" b="1"/>
            </a:lvl2pPr>
            <a:lvl3pPr lvl="2" algn="ctr" rtl="0">
              <a:spcBef>
                <a:spcPts val="0"/>
              </a:spcBef>
              <a:spcAft>
                <a:spcPts val="0"/>
              </a:spcAft>
              <a:buSzPts val="14000"/>
              <a:buNone/>
              <a:defRPr sz="14000" b="1"/>
            </a:lvl3pPr>
            <a:lvl4pPr lvl="3" algn="ctr" rtl="0">
              <a:spcBef>
                <a:spcPts val="0"/>
              </a:spcBef>
              <a:spcAft>
                <a:spcPts val="0"/>
              </a:spcAft>
              <a:buSzPts val="14000"/>
              <a:buNone/>
              <a:defRPr sz="14000" b="1"/>
            </a:lvl4pPr>
            <a:lvl5pPr lvl="4" algn="ctr" rtl="0">
              <a:spcBef>
                <a:spcPts val="0"/>
              </a:spcBef>
              <a:spcAft>
                <a:spcPts val="0"/>
              </a:spcAft>
              <a:buSzPts val="14000"/>
              <a:buNone/>
              <a:defRPr sz="14000" b="1"/>
            </a:lvl5pPr>
            <a:lvl6pPr lvl="5" algn="ctr" rtl="0">
              <a:spcBef>
                <a:spcPts val="0"/>
              </a:spcBef>
              <a:spcAft>
                <a:spcPts val="0"/>
              </a:spcAft>
              <a:buSzPts val="14000"/>
              <a:buNone/>
              <a:defRPr sz="14000" b="1"/>
            </a:lvl6pPr>
            <a:lvl7pPr lvl="6" algn="ctr" rtl="0">
              <a:spcBef>
                <a:spcPts val="0"/>
              </a:spcBef>
              <a:spcAft>
                <a:spcPts val="0"/>
              </a:spcAft>
              <a:buSzPts val="14000"/>
              <a:buNone/>
              <a:defRPr sz="14000" b="1"/>
            </a:lvl7pPr>
            <a:lvl8pPr lvl="7" algn="ctr" rtl="0">
              <a:spcBef>
                <a:spcPts val="0"/>
              </a:spcBef>
              <a:spcAft>
                <a:spcPts val="0"/>
              </a:spcAft>
              <a:buSzPts val="14000"/>
              <a:buNone/>
              <a:defRPr sz="14000" b="1"/>
            </a:lvl8pPr>
            <a:lvl9pPr lvl="8" algn="ctr" rtl="0">
              <a:spcBef>
                <a:spcPts val="0"/>
              </a:spcBef>
              <a:spcAft>
                <a:spcPts val="0"/>
              </a:spcAft>
              <a:buSzPts val="14000"/>
              <a:buNone/>
              <a:defRPr sz="14000" b="1"/>
            </a:lvl9pPr>
          </a:lstStyle>
          <a:p>
            <a:r>
              <a:t>xx%</a:t>
            </a:r>
          </a:p>
        </p:txBody>
      </p:sp>
      <p:sp>
        <p:nvSpPr>
          <p:cNvPr id="96" name="Google Shape;96;p23"/>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Autofit/>
          </a:bodyPr>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97" name="Google Shape;97;p2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8"/>
        <p:cNvGrpSpPr/>
        <p:nvPr/>
      </p:nvGrpSpPr>
      <p:grpSpPr>
        <a:xfrm>
          <a:off x="0" y="0"/>
          <a:ext cx="0" cy="0"/>
          <a:chOff x="0" y="0"/>
          <a:chExt cx="0" cy="0"/>
        </a:xfrm>
      </p:grpSpPr>
      <p:sp>
        <p:nvSpPr>
          <p:cNvPr id="99" name="Google Shape;99;p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dk2"/>
              </a:buClr>
              <a:buSzPts val="1800"/>
              <a:buChar char="●"/>
              <a:defRPr sz="1800">
                <a:solidFill>
                  <a:schemeClr val="dk2"/>
                </a:solidFill>
              </a:defRPr>
            </a:lvl1pPr>
            <a:lvl2pPr marL="914400" lvl="1" indent="-317500" rtl="0">
              <a:lnSpc>
                <a:spcPct val="115000"/>
              </a:lnSpc>
              <a:spcBef>
                <a:spcPts val="1600"/>
              </a:spcBef>
              <a:spcAft>
                <a:spcPts val="0"/>
              </a:spcAft>
              <a:buClr>
                <a:schemeClr val="dk2"/>
              </a:buClr>
              <a:buSzPts val="1400"/>
              <a:buChar char="○"/>
              <a:defRPr>
                <a:solidFill>
                  <a:schemeClr val="dk2"/>
                </a:solidFill>
              </a:defRPr>
            </a:lvl2pPr>
            <a:lvl3pPr marL="1371600" lvl="2" indent="-317500" rtl="0">
              <a:lnSpc>
                <a:spcPct val="115000"/>
              </a:lnSpc>
              <a:spcBef>
                <a:spcPts val="1600"/>
              </a:spcBef>
              <a:spcAft>
                <a:spcPts val="0"/>
              </a:spcAft>
              <a:buClr>
                <a:schemeClr val="dk2"/>
              </a:buClr>
              <a:buSzPts val="1400"/>
              <a:buChar char="■"/>
              <a:defRPr>
                <a:solidFill>
                  <a:schemeClr val="dk2"/>
                </a:solidFill>
              </a:defRPr>
            </a:lvl3pPr>
            <a:lvl4pPr marL="1828800" lvl="3" indent="-317500" rtl="0">
              <a:lnSpc>
                <a:spcPct val="115000"/>
              </a:lnSpc>
              <a:spcBef>
                <a:spcPts val="1600"/>
              </a:spcBef>
              <a:spcAft>
                <a:spcPts val="0"/>
              </a:spcAft>
              <a:buClr>
                <a:schemeClr val="dk2"/>
              </a:buClr>
              <a:buSzPts val="1400"/>
              <a:buChar char="●"/>
              <a:defRPr>
                <a:solidFill>
                  <a:schemeClr val="dk2"/>
                </a:solidFill>
              </a:defRPr>
            </a:lvl4pPr>
            <a:lvl5pPr marL="2286000" lvl="4" indent="-317500" rtl="0">
              <a:lnSpc>
                <a:spcPct val="115000"/>
              </a:lnSpc>
              <a:spcBef>
                <a:spcPts val="1600"/>
              </a:spcBef>
              <a:spcAft>
                <a:spcPts val="0"/>
              </a:spcAft>
              <a:buClr>
                <a:schemeClr val="dk2"/>
              </a:buClr>
              <a:buSzPts val="1400"/>
              <a:buChar char="○"/>
              <a:defRPr>
                <a:solidFill>
                  <a:schemeClr val="dk2"/>
                </a:solidFill>
              </a:defRPr>
            </a:lvl5pPr>
            <a:lvl6pPr marL="2743200" lvl="5" indent="-317500" rtl="0">
              <a:lnSpc>
                <a:spcPct val="115000"/>
              </a:lnSpc>
              <a:spcBef>
                <a:spcPts val="1600"/>
              </a:spcBef>
              <a:spcAft>
                <a:spcPts val="0"/>
              </a:spcAft>
              <a:buClr>
                <a:schemeClr val="dk2"/>
              </a:buClr>
              <a:buSzPts val="1400"/>
              <a:buChar char="■"/>
              <a:defRPr>
                <a:solidFill>
                  <a:schemeClr val="dk2"/>
                </a:solidFill>
              </a:defRPr>
            </a:lvl6pPr>
            <a:lvl7pPr marL="3200400" lvl="6" indent="-317500" rtl="0">
              <a:lnSpc>
                <a:spcPct val="115000"/>
              </a:lnSpc>
              <a:spcBef>
                <a:spcPts val="1600"/>
              </a:spcBef>
              <a:spcAft>
                <a:spcPts val="0"/>
              </a:spcAft>
              <a:buClr>
                <a:schemeClr val="dk2"/>
              </a:buClr>
              <a:buSzPts val="1400"/>
              <a:buChar char="●"/>
              <a:defRPr>
                <a:solidFill>
                  <a:schemeClr val="dk2"/>
                </a:solidFill>
              </a:defRPr>
            </a:lvl7pPr>
            <a:lvl8pPr marL="3657600" lvl="7" indent="-317500" rtl="0">
              <a:lnSpc>
                <a:spcPct val="115000"/>
              </a:lnSpc>
              <a:spcBef>
                <a:spcPts val="1600"/>
              </a:spcBef>
              <a:spcAft>
                <a:spcPts val="0"/>
              </a:spcAft>
              <a:buClr>
                <a:schemeClr val="dk2"/>
              </a:buClr>
              <a:buSzPts val="1400"/>
              <a:buChar char="○"/>
              <a:defRPr>
                <a:solidFill>
                  <a:schemeClr val="dk2"/>
                </a:solidFill>
              </a:defRPr>
            </a:lvl8pPr>
            <a:lvl9pPr marL="4114800" lvl="8" indent="-317500" rtl="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2"/>
                </a:solidFill>
              </a:defRPr>
            </a:lvl1pPr>
            <a:lvl2pPr lvl="1" algn="r" rtl="0">
              <a:buNone/>
              <a:defRPr sz="1000">
                <a:solidFill>
                  <a:schemeClr val="dk2"/>
                </a:solidFill>
              </a:defRPr>
            </a:lvl2pPr>
            <a:lvl3pPr lvl="2" algn="r" rtl="0">
              <a:buNone/>
              <a:defRPr sz="1000">
                <a:solidFill>
                  <a:schemeClr val="dk2"/>
                </a:solidFill>
              </a:defRPr>
            </a:lvl3pPr>
            <a:lvl4pPr lvl="3" algn="r" rtl="0">
              <a:buNone/>
              <a:defRPr sz="1000">
                <a:solidFill>
                  <a:schemeClr val="dk2"/>
                </a:solidFill>
              </a:defRPr>
            </a:lvl4pPr>
            <a:lvl5pPr lvl="4" algn="r" rtl="0">
              <a:buNone/>
              <a:defRPr sz="1000">
                <a:solidFill>
                  <a:schemeClr val="dk2"/>
                </a:solidFill>
              </a:defRPr>
            </a:lvl5pPr>
            <a:lvl6pPr lvl="5" algn="r" rtl="0">
              <a:buNone/>
              <a:defRPr sz="1000">
                <a:solidFill>
                  <a:schemeClr val="dk2"/>
                </a:solidFill>
              </a:defRPr>
            </a:lvl6pPr>
            <a:lvl7pPr lvl="6" algn="r" rtl="0">
              <a:buNone/>
              <a:defRPr sz="1000">
                <a:solidFill>
                  <a:schemeClr val="dk2"/>
                </a:solidFill>
              </a:defRPr>
            </a:lvl7pPr>
            <a:lvl8pPr lvl="7" algn="r" rtl="0">
              <a:buNone/>
              <a:defRPr sz="1000">
                <a:solidFill>
                  <a:schemeClr val="dk2"/>
                </a:solidFill>
              </a:defRPr>
            </a:lvl8pPr>
            <a:lvl9pPr lvl="8" algn="r" rtl="0">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52" name="Google Shape;52;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rtl="0">
              <a:lnSpc>
                <a:spcPct val="115000"/>
              </a:lnSpc>
              <a:spcBef>
                <a:spcPts val="1600"/>
              </a:spcBef>
              <a:spcAft>
                <a:spcPts val="160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53" name="Google Shape;53;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1"/>
                </a:solidFill>
                <a:latin typeface="Proxima Nova"/>
                <a:ea typeface="Proxima Nova"/>
                <a:cs typeface="Proxima Nova"/>
                <a:sym typeface="Proxima Nova"/>
              </a:defRPr>
            </a:lvl1pPr>
            <a:lvl2pPr lvl="1" algn="r" rtl="0">
              <a:buNone/>
              <a:defRPr sz="1000">
                <a:solidFill>
                  <a:schemeClr val="dk1"/>
                </a:solidFill>
                <a:latin typeface="Proxima Nova"/>
                <a:ea typeface="Proxima Nova"/>
                <a:cs typeface="Proxima Nova"/>
                <a:sym typeface="Proxima Nova"/>
              </a:defRPr>
            </a:lvl2pPr>
            <a:lvl3pPr lvl="2" algn="r" rtl="0">
              <a:buNone/>
              <a:defRPr sz="1000">
                <a:solidFill>
                  <a:schemeClr val="dk1"/>
                </a:solidFill>
                <a:latin typeface="Proxima Nova"/>
                <a:ea typeface="Proxima Nova"/>
                <a:cs typeface="Proxima Nova"/>
                <a:sym typeface="Proxima Nova"/>
              </a:defRPr>
            </a:lvl3pPr>
            <a:lvl4pPr lvl="3" algn="r" rtl="0">
              <a:buNone/>
              <a:defRPr sz="1000">
                <a:solidFill>
                  <a:schemeClr val="dk1"/>
                </a:solidFill>
                <a:latin typeface="Proxima Nova"/>
                <a:ea typeface="Proxima Nova"/>
                <a:cs typeface="Proxima Nova"/>
                <a:sym typeface="Proxima Nova"/>
              </a:defRPr>
            </a:lvl4pPr>
            <a:lvl5pPr lvl="4" algn="r" rtl="0">
              <a:buNone/>
              <a:defRPr sz="1000">
                <a:solidFill>
                  <a:schemeClr val="dk1"/>
                </a:solidFill>
                <a:latin typeface="Proxima Nova"/>
                <a:ea typeface="Proxima Nova"/>
                <a:cs typeface="Proxima Nova"/>
                <a:sym typeface="Proxima Nova"/>
              </a:defRPr>
            </a:lvl5pPr>
            <a:lvl6pPr lvl="5" algn="r" rtl="0">
              <a:buNone/>
              <a:defRPr sz="1000">
                <a:solidFill>
                  <a:schemeClr val="dk1"/>
                </a:solidFill>
                <a:latin typeface="Proxima Nova"/>
                <a:ea typeface="Proxima Nova"/>
                <a:cs typeface="Proxima Nova"/>
                <a:sym typeface="Proxima Nova"/>
              </a:defRPr>
            </a:lvl6pPr>
            <a:lvl7pPr lvl="6" algn="r" rtl="0">
              <a:buNone/>
              <a:defRPr sz="1000">
                <a:solidFill>
                  <a:schemeClr val="dk1"/>
                </a:solidFill>
                <a:latin typeface="Proxima Nova"/>
                <a:ea typeface="Proxima Nova"/>
                <a:cs typeface="Proxima Nova"/>
                <a:sym typeface="Proxima Nova"/>
              </a:defRPr>
            </a:lvl7pPr>
            <a:lvl8pPr lvl="7" algn="r" rtl="0">
              <a:buNone/>
              <a:defRPr sz="1000">
                <a:solidFill>
                  <a:schemeClr val="dk1"/>
                </a:solidFill>
                <a:latin typeface="Proxima Nova"/>
                <a:ea typeface="Proxima Nova"/>
                <a:cs typeface="Proxima Nova"/>
                <a:sym typeface="Proxima Nova"/>
              </a:defRPr>
            </a:lvl8pPr>
            <a:lvl9pPr lvl="8" algn="r" rtl="0">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A5jqJVF78i4Gny8MqX4TiI8zlzKL1UeEIe3cjWSKuIc/edit#heading=h.s4yji6itv2z" TargetMode="External"/><Relationship Id="rId3" Type="http://schemas.openxmlformats.org/officeDocument/2006/relationships/image" Target="../media/image2.jpg"/><Relationship Id="rId7" Type="http://schemas.openxmlformats.org/officeDocument/2006/relationships/hyperlink" Target="https://docs.google.com/document/d/1A5jqJVF78i4Gny8MqX4TiI8zlzKL1UeEIe3cjWSKuIc/edit#heading=h.uh00r1q8nfa"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docs.google.com/document/d/1A5jqJVF78i4Gny8MqX4TiI8zlzKL1UeEIe3cjWSKuIc/edit#heading=h.qrgxgtc900gq" TargetMode="External"/><Relationship Id="rId11" Type="http://schemas.openxmlformats.org/officeDocument/2006/relationships/hyperlink" Target="https://docs.google.com/document/d/1A5jqJVF78i4Gny8MqX4TiI8zlzKL1UeEIe3cjWSKuIc/edit#heading=h.u8e9w9lyuygp" TargetMode="External"/><Relationship Id="rId5" Type="http://schemas.openxmlformats.org/officeDocument/2006/relationships/hyperlink" Target="https://docs.google.com/document/d/1A5jqJVF78i4Gny8MqX4TiI8zlzKL1UeEIe3cjWSKuIc/edit#heading=h.eg3o20vq3bm9" TargetMode="External"/><Relationship Id="rId10" Type="http://schemas.openxmlformats.org/officeDocument/2006/relationships/hyperlink" Target="https://docs.google.com/document/d/1A5jqJVF78i4Gny8MqX4TiI8zlzKL1UeEIe3cjWSKuIc/edit#heading=h.uwa1o6icnia" TargetMode="External"/><Relationship Id="rId4" Type="http://schemas.openxmlformats.org/officeDocument/2006/relationships/hyperlink" Target="https://docs.google.com/document/d/1A5jqJVF78i4Gny8MqX4TiI8zlzKL1UeEIe3cjWSKuIc/edit#heading=h.am1z4uuiqe9a" TargetMode="External"/><Relationship Id="rId9" Type="http://schemas.openxmlformats.org/officeDocument/2006/relationships/hyperlink" Target="https://docs.google.com/document/d/1A5jqJVF78i4Gny8MqX4TiI8zlzKL1UeEIe3cjWSKuIc/edit#heading=h.pegshh929voi"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pic>
        <p:nvPicPr>
          <p:cNvPr id="104" name="Google Shape;104;p25"/>
          <p:cNvPicPr preferRelativeResize="0"/>
          <p:nvPr/>
        </p:nvPicPr>
        <p:blipFill>
          <a:blip r:embed="rId3">
            <a:alphaModFix/>
          </a:blip>
          <a:stretch>
            <a:fillRect/>
          </a:stretch>
        </p:blipFill>
        <p:spPr>
          <a:xfrm>
            <a:off x="0" y="0"/>
            <a:ext cx="6116250" cy="3397925"/>
          </a:xfrm>
          <a:prstGeom prst="rect">
            <a:avLst/>
          </a:prstGeom>
          <a:noFill/>
          <a:ln>
            <a:noFill/>
          </a:ln>
        </p:spPr>
      </p:pic>
      <p:sp>
        <p:nvSpPr>
          <p:cNvPr id="105" name="Google Shape;105;p25"/>
          <p:cNvSpPr txBox="1"/>
          <p:nvPr/>
        </p:nvSpPr>
        <p:spPr>
          <a:xfrm>
            <a:off x="4473775" y="3455800"/>
            <a:ext cx="4473900" cy="1339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800" b="1" dirty="0">
              <a:solidFill>
                <a:srgbClr val="FF9900"/>
              </a:solidFill>
              <a:latin typeface="Proxima Nova"/>
              <a:ea typeface="Proxima Nova"/>
              <a:cs typeface="Proxima Nova"/>
              <a:sym typeface="Proxima Nova"/>
            </a:endParaRPr>
          </a:p>
          <a:p>
            <a:pPr marL="0" lvl="0" indent="0" algn="ctr" rtl="0">
              <a:lnSpc>
                <a:spcPct val="115000"/>
              </a:lnSpc>
              <a:spcBef>
                <a:spcPts val="0"/>
              </a:spcBef>
              <a:spcAft>
                <a:spcPts val="0"/>
              </a:spcAft>
              <a:buNone/>
            </a:pPr>
            <a:r>
              <a:rPr lang="en" sz="1600" b="1" dirty="0">
                <a:solidFill>
                  <a:schemeClr val="accent6"/>
                </a:solidFill>
              </a:rPr>
              <a:t>Module Title: Entrepreneurship</a:t>
            </a:r>
            <a:endParaRPr sz="1600" b="1" dirty="0">
              <a:solidFill>
                <a:schemeClr val="accent6"/>
              </a:solidFill>
            </a:endParaRPr>
          </a:p>
          <a:p>
            <a:pPr marL="0" lvl="0" indent="0" algn="ctr" rtl="0">
              <a:lnSpc>
                <a:spcPct val="115000"/>
              </a:lnSpc>
              <a:spcBef>
                <a:spcPts val="0"/>
              </a:spcBef>
              <a:spcAft>
                <a:spcPts val="0"/>
              </a:spcAft>
              <a:buNone/>
            </a:pPr>
            <a:r>
              <a:rPr lang="en" sz="1600" b="1" dirty="0">
                <a:solidFill>
                  <a:schemeClr val="accent6"/>
                </a:solidFill>
              </a:rPr>
              <a:t>Module Code: LCBB5001</a:t>
            </a:r>
            <a:endParaRPr sz="1600" b="1" dirty="0">
              <a:solidFill>
                <a:schemeClr val="accent6"/>
              </a:solidFill>
            </a:endParaRPr>
          </a:p>
          <a:p>
            <a:pPr marL="0" lvl="0" indent="0" algn="l" rtl="0">
              <a:spcBef>
                <a:spcPts val="0"/>
              </a:spcBef>
              <a:spcAft>
                <a:spcPts val="0"/>
              </a:spcAft>
              <a:buNone/>
            </a:pPr>
            <a:r>
              <a:rPr lang="en-GB" sz="1800" b="1" dirty="0">
                <a:solidFill>
                  <a:srgbClr val="FF9900"/>
                </a:solidFill>
                <a:latin typeface="Proxima Nova"/>
                <a:ea typeface="Proxima Nova"/>
                <a:cs typeface="Proxima Nova"/>
                <a:sym typeface="Proxima Nova"/>
              </a:rPr>
              <a:t>           Marian </a:t>
            </a:r>
            <a:r>
              <a:rPr lang="en-GB" sz="1800" b="1" dirty="0" err="1">
                <a:solidFill>
                  <a:srgbClr val="FF9900"/>
                </a:solidFill>
                <a:latin typeface="Proxima Nova"/>
                <a:ea typeface="Proxima Nova"/>
                <a:cs typeface="Proxima Nova"/>
                <a:sym typeface="Proxima Nova"/>
              </a:rPr>
              <a:t>Giani</a:t>
            </a:r>
            <a:r>
              <a:rPr lang="en-GB" sz="1800" b="1" dirty="0">
                <a:solidFill>
                  <a:srgbClr val="FF9900"/>
                </a:solidFill>
                <a:latin typeface="Proxima Nova"/>
                <a:ea typeface="Proxima Nova"/>
                <a:cs typeface="Proxima Nova"/>
                <a:sym typeface="Proxima Nova"/>
              </a:rPr>
              <a:t> Jianu - 2231436</a:t>
            </a:r>
            <a:endParaRPr sz="1800" b="1" dirty="0">
              <a:solidFill>
                <a:srgbClr val="FF9900"/>
              </a:solidFill>
              <a:latin typeface="Proxima Nova"/>
              <a:ea typeface="Proxima Nova"/>
              <a:cs typeface="Proxima Nova"/>
              <a:sym typeface="Proxima Nov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9"/>
        <p:cNvGrpSpPr/>
        <p:nvPr/>
      </p:nvGrpSpPr>
      <p:grpSpPr>
        <a:xfrm>
          <a:off x="0" y="0"/>
          <a:ext cx="0" cy="0"/>
          <a:chOff x="0" y="0"/>
          <a:chExt cx="0" cy="0"/>
        </a:xfrm>
      </p:grpSpPr>
      <p:sp>
        <p:nvSpPr>
          <p:cNvPr id="110" name="Google Shape;110;p26"/>
          <p:cNvSpPr txBox="1"/>
          <p:nvPr/>
        </p:nvSpPr>
        <p:spPr>
          <a:xfrm>
            <a:off x="3963600" y="345525"/>
            <a:ext cx="4165500" cy="3835500"/>
          </a:xfrm>
          <a:prstGeom prst="rect">
            <a:avLst/>
          </a:prstGeom>
          <a:solidFill>
            <a:srgbClr val="D5A6BD"/>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200" b="1"/>
              <a:t>                           </a:t>
            </a:r>
            <a:r>
              <a:rPr lang="en" sz="1600" b="1"/>
              <a:t> Table of contents</a:t>
            </a:r>
            <a:endParaRPr sz="1600" b="1"/>
          </a:p>
          <a:p>
            <a:pPr marL="0" lvl="0" indent="0" algn="l" rtl="0">
              <a:spcBef>
                <a:spcPts val="300"/>
              </a:spcBef>
              <a:spcAft>
                <a:spcPts val="0"/>
              </a:spcAft>
              <a:buNone/>
            </a:pPr>
            <a:r>
              <a:rPr lang="en" sz="1500" b="1">
                <a:uFill>
                  <a:noFill/>
                </a:uFill>
                <a:hlinkClick r:id="rId4"/>
              </a:rPr>
              <a:t>Task 1	</a:t>
            </a:r>
            <a:endParaRPr sz="1500" b="1"/>
          </a:p>
          <a:p>
            <a:pPr marL="228600" lvl="0" indent="0" algn="l" rtl="0">
              <a:spcBef>
                <a:spcPts val="300"/>
              </a:spcBef>
              <a:spcAft>
                <a:spcPts val="0"/>
              </a:spcAft>
              <a:buNone/>
            </a:pPr>
            <a:r>
              <a:rPr lang="en" sz="1500" b="1">
                <a:uFill>
                  <a:noFill/>
                </a:uFill>
                <a:hlinkClick r:id="rId5"/>
              </a:rPr>
              <a:t>Introduction	</a:t>
            </a:r>
            <a:endParaRPr sz="1500" b="1"/>
          </a:p>
          <a:p>
            <a:pPr marL="228600" lvl="0" indent="0" algn="l" rtl="0">
              <a:spcBef>
                <a:spcPts val="300"/>
              </a:spcBef>
              <a:spcAft>
                <a:spcPts val="0"/>
              </a:spcAft>
              <a:buNone/>
            </a:pPr>
            <a:r>
              <a:rPr lang="en" sz="1500" b="1">
                <a:uFill>
                  <a:noFill/>
                </a:uFill>
                <a:hlinkClick r:id="rId6"/>
              </a:rPr>
              <a:t>Overview of the business idea, product and/or service	</a:t>
            </a:r>
            <a:endParaRPr sz="1500" b="1"/>
          </a:p>
          <a:p>
            <a:pPr marL="228600" lvl="0" indent="0" algn="l" rtl="0">
              <a:spcBef>
                <a:spcPts val="300"/>
              </a:spcBef>
              <a:spcAft>
                <a:spcPts val="0"/>
              </a:spcAft>
              <a:buNone/>
            </a:pPr>
            <a:r>
              <a:rPr lang="en" sz="1500" b="1">
                <a:uFill>
                  <a:noFill/>
                </a:uFill>
                <a:hlinkClick r:id="rId7"/>
              </a:rPr>
              <a:t>Ownership, Legal format	</a:t>
            </a:r>
            <a:endParaRPr sz="1500" b="1"/>
          </a:p>
          <a:p>
            <a:pPr marL="228600" lvl="0" indent="0" algn="l" rtl="0">
              <a:spcBef>
                <a:spcPts val="300"/>
              </a:spcBef>
              <a:spcAft>
                <a:spcPts val="0"/>
              </a:spcAft>
              <a:buNone/>
            </a:pPr>
            <a:r>
              <a:rPr lang="en" sz="1500" b="1">
                <a:uFill>
                  <a:noFill/>
                </a:uFill>
                <a:hlinkClick r:id="rId8"/>
              </a:rPr>
              <a:t>Management of the company	</a:t>
            </a:r>
            <a:endParaRPr sz="1500" b="1"/>
          </a:p>
          <a:p>
            <a:pPr marL="228600" lvl="0" indent="0" algn="l" rtl="0">
              <a:spcBef>
                <a:spcPts val="300"/>
              </a:spcBef>
              <a:spcAft>
                <a:spcPts val="0"/>
              </a:spcAft>
              <a:buNone/>
            </a:pPr>
            <a:r>
              <a:rPr lang="en" sz="1500" b="1">
                <a:uFill>
                  <a:noFill/>
                </a:uFill>
                <a:hlinkClick r:id="rId9"/>
              </a:rPr>
              <a:t>Evaluation of the business idea by using the PESTEL analysis model	</a:t>
            </a:r>
            <a:endParaRPr sz="1500" b="1"/>
          </a:p>
          <a:p>
            <a:pPr marL="228600" lvl="0" indent="0" algn="l" rtl="0">
              <a:spcBef>
                <a:spcPts val="300"/>
              </a:spcBef>
              <a:spcAft>
                <a:spcPts val="0"/>
              </a:spcAft>
              <a:buNone/>
            </a:pPr>
            <a:r>
              <a:rPr lang="en" sz="1500" b="1">
                <a:uFill>
                  <a:noFill/>
                </a:uFill>
                <a:hlinkClick r:id="rId10"/>
              </a:rPr>
              <a:t>A cash flow forecast for the first 12 months. startup funding cannot exceed £25,000 (200)	</a:t>
            </a:r>
            <a:endParaRPr sz="1500" b="1"/>
          </a:p>
          <a:p>
            <a:pPr marL="0" lvl="0" indent="0" algn="l" rtl="0">
              <a:lnSpc>
                <a:spcPct val="115000"/>
              </a:lnSpc>
              <a:spcBef>
                <a:spcPts val="0"/>
              </a:spcBef>
              <a:spcAft>
                <a:spcPts val="0"/>
              </a:spcAft>
              <a:buNone/>
            </a:pPr>
            <a:r>
              <a:rPr lang="en" sz="1500" b="1">
                <a:uFill>
                  <a:noFill/>
                </a:uFill>
                <a:hlinkClick r:id="rId11"/>
              </a:rPr>
              <a:t>References</a:t>
            </a:r>
            <a:endParaRPr sz="1500" b="1"/>
          </a:p>
          <a:p>
            <a:pPr marL="0" lvl="0" indent="0" algn="l" rtl="0">
              <a:spcBef>
                <a:spcPts val="0"/>
              </a:spcBef>
              <a:spcAft>
                <a:spcPts val="0"/>
              </a:spcAft>
              <a:buNone/>
            </a:pPr>
            <a:endParaRPr sz="1800">
              <a:solidFill>
                <a:schemeClr val="accent3"/>
              </a:solidFill>
              <a:latin typeface="Proxima Nova"/>
              <a:ea typeface="Proxima Nova"/>
              <a:cs typeface="Proxima Nova"/>
              <a:sym typeface="Proxima Nov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7"/>
          <p:cNvSpPr txBox="1">
            <a:spLocks noGrp="1"/>
          </p:cNvSpPr>
          <p:nvPr>
            <p:ph type="body" idx="2"/>
          </p:nvPr>
        </p:nvSpPr>
        <p:spPr>
          <a:xfrm>
            <a:off x="4939500" y="227700"/>
            <a:ext cx="4045200" cy="4701600"/>
          </a:xfrm>
          <a:prstGeom prst="rect">
            <a:avLst/>
          </a:prstGeom>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r>
              <a:rPr lang="en" sz="1200">
                <a:latin typeface="Arial"/>
                <a:ea typeface="Arial"/>
                <a:cs typeface="Arial"/>
                <a:sym typeface="Arial"/>
              </a:rPr>
              <a:t>Introduction</a:t>
            </a:r>
            <a:endParaRPr sz="12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A business plan is important because it presents a layout or a roadmap which helps in attracting investors for funding purposes(Silva e</a:t>
            </a:r>
            <a:r>
              <a:rPr lang="en" sz="1200" i="1">
                <a:latin typeface="Arial"/>
                <a:ea typeface="Arial"/>
                <a:cs typeface="Arial"/>
                <a:sym typeface="Arial"/>
              </a:rPr>
              <a:t>t al</a:t>
            </a:r>
            <a:r>
              <a:rPr lang="en" sz="1200">
                <a:latin typeface="Arial"/>
                <a:ea typeface="Arial"/>
                <a:cs typeface="Arial"/>
                <a:sym typeface="Arial"/>
              </a:rPr>
              <a:t>., 2020). </a:t>
            </a:r>
            <a:endParaRPr sz="12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The business plan that will be discussed below will provide a brief overview of the proposed business.</a:t>
            </a:r>
            <a:endParaRPr sz="12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a discussion about the organisational structure and legal format of the business.</a:t>
            </a:r>
            <a:endParaRPr sz="12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Marketing strategy and financial state of the company</a:t>
            </a:r>
            <a:endParaRPr sz="1200">
              <a:latin typeface="Arial"/>
              <a:ea typeface="Arial"/>
              <a:cs typeface="Arial"/>
              <a:sym typeface="Arial"/>
            </a:endParaRPr>
          </a:p>
          <a:p>
            <a:pPr marL="0" lvl="0" indent="0" algn="just" rtl="0">
              <a:lnSpc>
                <a:spcPct val="150000"/>
              </a:lnSpc>
              <a:spcBef>
                <a:spcPts val="0"/>
              </a:spcBef>
              <a:spcAft>
                <a:spcPts val="0"/>
              </a:spcAft>
              <a:buNone/>
            </a:pPr>
            <a:endParaRPr sz="1200">
              <a:solidFill>
                <a:srgbClr val="000000"/>
              </a:solidFill>
              <a:latin typeface="Arial"/>
              <a:ea typeface="Arial"/>
              <a:cs typeface="Arial"/>
              <a:sym typeface="Arial"/>
            </a:endParaRPr>
          </a:p>
        </p:txBody>
      </p:sp>
      <p:pic>
        <p:nvPicPr>
          <p:cNvPr id="116" name="Google Shape;116;p27" title="HD wallpaper: communication, media, training, public, speaking ..."/>
          <p:cNvPicPr preferRelativeResize="0"/>
          <p:nvPr/>
        </p:nvPicPr>
        <p:blipFill>
          <a:blip r:embed="rId3">
            <a:alphaModFix/>
          </a:blip>
          <a:stretch>
            <a:fillRect/>
          </a:stretch>
        </p:blipFill>
        <p:spPr>
          <a:xfrm>
            <a:off x="0" y="6750"/>
            <a:ext cx="4658900" cy="5143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8"/>
          <p:cNvSpPr txBox="1">
            <a:spLocks noGrp="1"/>
          </p:cNvSpPr>
          <p:nvPr>
            <p:ph type="body" idx="2"/>
          </p:nvPr>
        </p:nvSpPr>
        <p:spPr>
          <a:xfrm>
            <a:off x="4572000" y="0"/>
            <a:ext cx="4572000" cy="5143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200" b="1">
                <a:latin typeface="Arial"/>
                <a:ea typeface="Arial"/>
                <a:cs typeface="Arial"/>
                <a:sym typeface="Arial"/>
              </a:rPr>
              <a:t>Overview of the business idea, product and/or service</a:t>
            </a:r>
            <a:endParaRPr sz="1200" b="1">
              <a:latin typeface="Arial"/>
              <a:ea typeface="Arial"/>
              <a:cs typeface="Arial"/>
              <a:sym typeface="Arial"/>
            </a:endParaRPr>
          </a:p>
          <a:p>
            <a:pPr marL="0" lvl="0" indent="0" algn="l" rtl="0">
              <a:spcBef>
                <a:spcPts val="0"/>
              </a:spcBef>
              <a:spcAft>
                <a:spcPts val="0"/>
              </a:spcAft>
              <a:buNone/>
            </a:pPr>
            <a:endParaRPr sz="1200" b="1">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a startup business by the name Ultimate Travels which will be based in the UK, London. </a:t>
            </a:r>
            <a:endParaRPr sz="12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aims to provide transportation services in the local as well as outstation regions (Akyol and Halberstadt, 2021). </a:t>
            </a:r>
            <a:endParaRPr sz="12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 sz="1200">
                <a:latin typeface="Arial"/>
                <a:ea typeface="Arial"/>
                <a:cs typeface="Arial"/>
                <a:sym typeface="Arial"/>
              </a:rPr>
              <a:t>The business is sustainable as all its vehicles run on electric energy. </a:t>
            </a:r>
            <a:endParaRPr sz="2000" b="1">
              <a:latin typeface="Times New Roman"/>
              <a:ea typeface="Times New Roman"/>
              <a:cs typeface="Times New Roman"/>
              <a:sym typeface="Times New Roman"/>
            </a:endParaRPr>
          </a:p>
        </p:txBody>
      </p:sp>
      <p:pic>
        <p:nvPicPr>
          <p:cNvPr id="122" name="Google Shape;122;p28"/>
          <p:cNvPicPr preferRelativeResize="0"/>
          <p:nvPr/>
        </p:nvPicPr>
        <p:blipFill>
          <a:blip r:embed="rId3">
            <a:alphaModFix/>
          </a:blip>
          <a:stretch>
            <a:fillRect/>
          </a:stretch>
        </p:blipFill>
        <p:spPr>
          <a:xfrm>
            <a:off x="0" y="2841575"/>
            <a:ext cx="4572000" cy="2301925"/>
          </a:xfrm>
          <a:prstGeom prst="rect">
            <a:avLst/>
          </a:prstGeom>
          <a:noFill/>
          <a:ln>
            <a:noFill/>
          </a:ln>
        </p:spPr>
      </p:pic>
      <p:pic>
        <p:nvPicPr>
          <p:cNvPr id="123" name="Google Shape;123;p28" title="Free Images : business idea, creative, advertisement, money, earn ..."/>
          <p:cNvPicPr preferRelativeResize="0"/>
          <p:nvPr/>
        </p:nvPicPr>
        <p:blipFill>
          <a:blip r:embed="rId4">
            <a:alphaModFix/>
          </a:blip>
          <a:stretch>
            <a:fillRect/>
          </a:stretch>
        </p:blipFill>
        <p:spPr>
          <a:xfrm>
            <a:off x="-17850" y="0"/>
            <a:ext cx="4572001" cy="268917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7"/>
        <p:cNvGrpSpPr/>
        <p:nvPr/>
      </p:nvGrpSpPr>
      <p:grpSpPr>
        <a:xfrm>
          <a:off x="0" y="0"/>
          <a:ext cx="0" cy="0"/>
          <a:chOff x="0" y="0"/>
          <a:chExt cx="0" cy="0"/>
        </a:xfrm>
      </p:grpSpPr>
      <p:sp>
        <p:nvSpPr>
          <p:cNvPr id="128" name="Google Shape;128;p29"/>
          <p:cNvSpPr txBox="1"/>
          <p:nvPr/>
        </p:nvSpPr>
        <p:spPr>
          <a:xfrm>
            <a:off x="0" y="0"/>
            <a:ext cx="4835400" cy="5143500"/>
          </a:xfrm>
          <a:prstGeom prst="rect">
            <a:avLst/>
          </a:prstGeom>
          <a:solidFill>
            <a:srgbClr val="C9DAF8"/>
          </a:solid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b="1"/>
          </a:p>
          <a:p>
            <a:pPr marL="0" lvl="0" indent="0" algn="l" rtl="0">
              <a:lnSpc>
                <a:spcPct val="115000"/>
              </a:lnSpc>
              <a:spcBef>
                <a:spcPts val="0"/>
              </a:spcBef>
              <a:spcAft>
                <a:spcPts val="0"/>
              </a:spcAft>
              <a:buNone/>
            </a:pPr>
            <a:endParaRPr b="1"/>
          </a:p>
          <a:p>
            <a:pPr marL="0" lvl="0" indent="0" algn="l" rtl="0">
              <a:lnSpc>
                <a:spcPct val="115000"/>
              </a:lnSpc>
              <a:spcBef>
                <a:spcPts val="0"/>
              </a:spcBef>
              <a:spcAft>
                <a:spcPts val="0"/>
              </a:spcAft>
              <a:buNone/>
            </a:pPr>
            <a:r>
              <a:rPr lang="en" b="1"/>
              <a:t>Ownership, Legal format -</a:t>
            </a:r>
            <a:endParaRPr b="1"/>
          </a:p>
          <a:p>
            <a:pPr marL="457200" lvl="0" indent="-311150" algn="just" rtl="0">
              <a:lnSpc>
                <a:spcPct val="150000"/>
              </a:lnSpc>
              <a:spcBef>
                <a:spcPts val="1200"/>
              </a:spcBef>
              <a:spcAft>
                <a:spcPts val="0"/>
              </a:spcAft>
              <a:buSzPts val="1300"/>
              <a:buChar char="●"/>
            </a:pPr>
            <a:r>
              <a:rPr lang="en" sz="1300" b="1"/>
              <a:t>The business format will be that of a partnership firm. </a:t>
            </a:r>
            <a:endParaRPr sz="1300" b="1"/>
          </a:p>
          <a:p>
            <a:pPr marL="457200" lvl="0" indent="-311150" algn="just" rtl="0">
              <a:lnSpc>
                <a:spcPct val="150000"/>
              </a:lnSpc>
              <a:spcBef>
                <a:spcPts val="0"/>
              </a:spcBef>
              <a:spcAft>
                <a:spcPts val="0"/>
              </a:spcAft>
              <a:buSzPts val="1300"/>
              <a:buChar char="●"/>
            </a:pPr>
            <a:r>
              <a:rPr lang="en" sz="1300" b="1"/>
              <a:t>There will be three Owners who will pool capital and expertise. </a:t>
            </a:r>
            <a:endParaRPr sz="1300" b="1"/>
          </a:p>
          <a:p>
            <a:pPr marL="457200" lvl="0" indent="-311150" algn="just" rtl="0">
              <a:lnSpc>
                <a:spcPct val="150000"/>
              </a:lnSpc>
              <a:spcBef>
                <a:spcPts val="0"/>
              </a:spcBef>
              <a:spcAft>
                <a:spcPts val="0"/>
              </a:spcAft>
              <a:buSzPts val="1300"/>
              <a:buChar char="●"/>
            </a:pPr>
            <a:r>
              <a:rPr lang="en" sz="1300" b="1"/>
              <a:t>The company will be registered under UK regulation bodies which will help it to avail licence (Aulia </a:t>
            </a:r>
            <a:r>
              <a:rPr lang="en" sz="1300" b="1" i="1"/>
              <a:t>et al.,</a:t>
            </a:r>
            <a:r>
              <a:rPr lang="en" sz="1300" b="1"/>
              <a:t>2024). </a:t>
            </a:r>
            <a:endParaRPr sz="1300" b="1"/>
          </a:p>
          <a:p>
            <a:pPr marL="457200" lvl="0" indent="-311150" algn="just" rtl="0">
              <a:lnSpc>
                <a:spcPct val="150000"/>
              </a:lnSpc>
              <a:spcBef>
                <a:spcPts val="0"/>
              </a:spcBef>
              <a:spcAft>
                <a:spcPts val="0"/>
              </a:spcAft>
              <a:buSzPts val="1300"/>
              <a:buChar char="●"/>
            </a:pPr>
            <a:r>
              <a:rPr lang="en" sz="1300" b="1"/>
              <a:t>The business will also be insured to cover liabilities and ensure passenger safety. </a:t>
            </a:r>
            <a:endParaRPr sz="1300" b="1"/>
          </a:p>
          <a:p>
            <a:pPr marL="457200" lvl="0" indent="-311150" algn="just" rtl="0">
              <a:lnSpc>
                <a:spcPct val="150000"/>
              </a:lnSpc>
              <a:spcBef>
                <a:spcPts val="0"/>
              </a:spcBef>
              <a:spcAft>
                <a:spcPts val="0"/>
              </a:spcAft>
              <a:buSzPts val="1300"/>
              <a:buChar char="●"/>
            </a:pPr>
            <a:r>
              <a:rPr lang="en" sz="1300" b="1"/>
              <a:t>The partnership agreement will reflect the duties and control of partners and also resolve conflicts and bring tax advantages. </a:t>
            </a:r>
            <a:endParaRPr sz="1300" b="1"/>
          </a:p>
          <a:p>
            <a:pPr marL="914400" lvl="0" indent="0" algn="just" rtl="0">
              <a:lnSpc>
                <a:spcPct val="150000"/>
              </a:lnSpc>
              <a:spcBef>
                <a:spcPts val="1200"/>
              </a:spcBef>
              <a:spcAft>
                <a:spcPts val="0"/>
              </a:spcAft>
              <a:buNone/>
            </a:pPr>
            <a:endParaRPr sz="1600" b="1">
              <a:latin typeface="Times New Roman"/>
              <a:ea typeface="Times New Roman"/>
              <a:cs typeface="Times New Roman"/>
              <a:sym typeface="Times New Roman"/>
            </a:endParaRPr>
          </a:p>
        </p:txBody>
      </p:sp>
      <p:pic>
        <p:nvPicPr>
          <p:cNvPr id="129" name="Google Shape;129;p29" title="Free Images : realtor, business, house, sale, home, mortgage ..."/>
          <p:cNvPicPr preferRelativeResize="0"/>
          <p:nvPr/>
        </p:nvPicPr>
        <p:blipFill>
          <a:blip r:embed="rId4">
            <a:alphaModFix/>
          </a:blip>
          <a:stretch>
            <a:fillRect/>
          </a:stretch>
        </p:blipFill>
        <p:spPr>
          <a:xfrm>
            <a:off x="4835450" y="0"/>
            <a:ext cx="4308552" cy="2496601"/>
          </a:xfrm>
          <a:prstGeom prst="rect">
            <a:avLst/>
          </a:prstGeom>
          <a:noFill/>
          <a:ln>
            <a:noFill/>
          </a:ln>
        </p:spPr>
      </p:pic>
      <p:pic>
        <p:nvPicPr>
          <p:cNvPr id="130" name="Google Shape;130;p29" title="Ownership - Free of Charge Creative Commons Notepad 1 image"/>
          <p:cNvPicPr preferRelativeResize="0"/>
          <p:nvPr/>
        </p:nvPicPr>
        <p:blipFill>
          <a:blip r:embed="rId5">
            <a:alphaModFix/>
          </a:blip>
          <a:stretch>
            <a:fillRect/>
          </a:stretch>
        </p:blipFill>
        <p:spPr>
          <a:xfrm>
            <a:off x="4835450" y="2496600"/>
            <a:ext cx="4308552" cy="264689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Shape 134"/>
        <p:cNvGrpSpPr/>
        <p:nvPr/>
      </p:nvGrpSpPr>
      <p:grpSpPr>
        <a:xfrm>
          <a:off x="0" y="0"/>
          <a:ext cx="0" cy="0"/>
          <a:chOff x="0" y="0"/>
          <a:chExt cx="0" cy="0"/>
        </a:xfrm>
      </p:grpSpPr>
      <p:sp>
        <p:nvSpPr>
          <p:cNvPr id="135" name="Google Shape;135;p30"/>
          <p:cNvSpPr/>
          <p:nvPr/>
        </p:nvSpPr>
        <p:spPr>
          <a:xfrm>
            <a:off x="283750" y="238450"/>
            <a:ext cx="4814100" cy="45321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50000"/>
              </a:lnSpc>
              <a:spcBef>
                <a:spcPts val="1200"/>
              </a:spcBef>
              <a:spcAft>
                <a:spcPts val="0"/>
              </a:spcAft>
              <a:buNone/>
            </a:pPr>
            <a:r>
              <a:rPr lang="en" b="1"/>
              <a:t>Management structure</a:t>
            </a:r>
            <a:endParaRPr b="1"/>
          </a:p>
          <a:p>
            <a:pPr marL="457200" lvl="0" indent="-311150" algn="just" rtl="0">
              <a:lnSpc>
                <a:spcPct val="150000"/>
              </a:lnSpc>
              <a:spcBef>
                <a:spcPts val="1200"/>
              </a:spcBef>
              <a:spcAft>
                <a:spcPts val="0"/>
              </a:spcAft>
              <a:buSzPts val="1300"/>
              <a:buChar char="●"/>
            </a:pPr>
            <a:r>
              <a:rPr lang="en" sz="1300" b="1"/>
              <a:t>The management structure of Ultimate Travel will be hierarchical which will have many management layers and command will flow from the top down. </a:t>
            </a:r>
            <a:endParaRPr sz="1300" b="1"/>
          </a:p>
          <a:p>
            <a:pPr marL="457200" lvl="0" indent="-311150" algn="just" rtl="0">
              <a:lnSpc>
                <a:spcPct val="150000"/>
              </a:lnSpc>
              <a:spcBef>
                <a:spcPts val="0"/>
              </a:spcBef>
              <a:spcAft>
                <a:spcPts val="0"/>
              </a:spcAft>
              <a:buSzPts val="1300"/>
              <a:buChar char="●"/>
            </a:pPr>
            <a:r>
              <a:rPr lang="en" sz="1300" b="1"/>
              <a:t>The CEO will occupy the top position followed by the board of directors which will comprise 3 members. </a:t>
            </a:r>
            <a:endParaRPr sz="1300" b="1"/>
          </a:p>
          <a:p>
            <a:pPr marL="457200" lvl="0" indent="-311150" algn="just" rtl="0">
              <a:lnSpc>
                <a:spcPct val="150000"/>
              </a:lnSpc>
              <a:spcBef>
                <a:spcPts val="0"/>
              </a:spcBef>
              <a:spcAft>
                <a:spcPts val="0"/>
              </a:spcAft>
              <a:buSzPts val="1300"/>
              <a:buChar char="●"/>
            </a:pPr>
            <a:r>
              <a:rPr lang="en" sz="1300" b="1"/>
              <a:t>The business will be bifurcated into two departments- out-of-station transportation and local transportation.</a:t>
            </a:r>
            <a:endParaRPr sz="1300" b="1"/>
          </a:p>
          <a:p>
            <a:pPr marL="457200" lvl="0" indent="-311150" algn="just" rtl="0">
              <a:lnSpc>
                <a:spcPct val="150000"/>
              </a:lnSpc>
              <a:spcBef>
                <a:spcPts val="0"/>
              </a:spcBef>
              <a:spcAft>
                <a:spcPts val="0"/>
              </a:spcAft>
              <a:buSzPts val="1300"/>
              <a:buChar char="●"/>
            </a:pPr>
            <a:r>
              <a:rPr lang="en" sz="1300" b="1"/>
              <a:t>Then there will be a financial manager for accounting and budgeting and 20 employees.</a:t>
            </a:r>
            <a:endParaRPr sz="1300" b="1"/>
          </a:p>
        </p:txBody>
      </p:sp>
      <p:pic>
        <p:nvPicPr>
          <p:cNvPr id="136" name="Google Shape;136;p30"/>
          <p:cNvPicPr preferRelativeResize="0"/>
          <p:nvPr/>
        </p:nvPicPr>
        <p:blipFill>
          <a:blip r:embed="rId3">
            <a:alphaModFix/>
          </a:blip>
          <a:stretch>
            <a:fillRect/>
          </a:stretch>
        </p:blipFill>
        <p:spPr>
          <a:xfrm>
            <a:off x="5234650" y="2598675"/>
            <a:ext cx="3741350" cy="2265800"/>
          </a:xfrm>
          <a:prstGeom prst="rect">
            <a:avLst/>
          </a:prstGeom>
          <a:noFill/>
          <a:ln>
            <a:noFill/>
          </a:ln>
        </p:spPr>
      </p:pic>
      <p:pic>
        <p:nvPicPr>
          <p:cNvPr id="137" name="Google Shape;137;p30" title="HD wallpaper: Customer Relationship Management Concept ..."/>
          <p:cNvPicPr preferRelativeResize="0"/>
          <p:nvPr/>
        </p:nvPicPr>
        <p:blipFill>
          <a:blip r:embed="rId4">
            <a:alphaModFix/>
          </a:blip>
          <a:stretch>
            <a:fillRect/>
          </a:stretch>
        </p:blipFill>
        <p:spPr>
          <a:xfrm>
            <a:off x="5250250" y="152400"/>
            <a:ext cx="3741349" cy="2265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1"/>
          <p:cNvSpPr txBox="1"/>
          <p:nvPr/>
        </p:nvSpPr>
        <p:spPr>
          <a:xfrm>
            <a:off x="0" y="0"/>
            <a:ext cx="4572000" cy="51435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500" b="1"/>
              <a:t>Evaluation of the business idea by using the PESTEL analysis model </a:t>
            </a:r>
            <a:endParaRPr sz="1500" b="1"/>
          </a:p>
          <a:p>
            <a:pPr marL="0" lvl="0" indent="0" algn="l" rtl="0">
              <a:lnSpc>
                <a:spcPct val="115000"/>
              </a:lnSpc>
              <a:spcBef>
                <a:spcPts val="0"/>
              </a:spcBef>
              <a:spcAft>
                <a:spcPts val="0"/>
              </a:spcAft>
              <a:buNone/>
            </a:pPr>
            <a:endParaRPr sz="1500" b="1"/>
          </a:p>
          <a:p>
            <a:pPr marL="457200" lvl="0" indent="-311150" algn="just" rtl="0">
              <a:lnSpc>
                <a:spcPct val="150000"/>
              </a:lnSpc>
              <a:spcBef>
                <a:spcPts val="0"/>
              </a:spcBef>
              <a:spcAft>
                <a:spcPts val="0"/>
              </a:spcAft>
              <a:buSzPts val="1300"/>
              <a:buChar char="●"/>
            </a:pPr>
            <a:r>
              <a:rPr lang="en" sz="1300" b="1"/>
              <a:t>Political- the UK government supports sustainable transport which can help the expansion of the business.</a:t>
            </a:r>
            <a:endParaRPr sz="1300" b="1"/>
          </a:p>
          <a:p>
            <a:pPr marL="457200" lvl="0" indent="-311150" algn="just" rtl="0">
              <a:lnSpc>
                <a:spcPct val="150000"/>
              </a:lnSpc>
              <a:spcBef>
                <a:spcPts val="0"/>
              </a:spcBef>
              <a:spcAft>
                <a:spcPts val="0"/>
              </a:spcAft>
              <a:buSzPts val="1300"/>
              <a:buChar char="●"/>
            </a:pPr>
            <a:r>
              <a:rPr lang="en" sz="1300" b="1"/>
              <a:t>Economic- the market for car rental in the UK is expanding and is integrated with the hike in fuel prices (Alyavina</a:t>
            </a:r>
            <a:r>
              <a:rPr lang="en" sz="1300" b="1" i="1"/>
              <a:t> et al</a:t>
            </a:r>
            <a:r>
              <a:rPr lang="en" sz="1300" b="1"/>
              <a:t>., 2020).</a:t>
            </a:r>
            <a:endParaRPr sz="1300" b="1"/>
          </a:p>
          <a:p>
            <a:pPr marL="457200" lvl="0" indent="-311150" algn="just" rtl="0">
              <a:lnSpc>
                <a:spcPct val="150000"/>
              </a:lnSpc>
              <a:spcBef>
                <a:spcPts val="0"/>
              </a:spcBef>
              <a:spcAft>
                <a:spcPts val="0"/>
              </a:spcAft>
              <a:buSzPts val="1300"/>
              <a:buChar char="●"/>
            </a:pPr>
            <a:r>
              <a:rPr lang="en" sz="1300" b="1"/>
              <a:t>Social- In the UK,  there has been an increase in concern regarding the environment lately. This will support the adoption of EVs and allow the business to offer an environment-friendly travel experience (Wilson and Chu, 2020).</a:t>
            </a:r>
            <a:endParaRPr sz="1300" b="1"/>
          </a:p>
        </p:txBody>
      </p:sp>
      <p:pic>
        <p:nvPicPr>
          <p:cNvPr id="143" name="Google Shape;143;p31" title="File:Clean mobility instead of dirty traffic.jpg - Wikipedia"/>
          <p:cNvPicPr preferRelativeResize="0"/>
          <p:nvPr/>
        </p:nvPicPr>
        <p:blipFill>
          <a:blip r:embed="rId3">
            <a:alphaModFix/>
          </a:blip>
          <a:stretch>
            <a:fillRect/>
          </a:stretch>
        </p:blipFill>
        <p:spPr>
          <a:xfrm>
            <a:off x="4724400" y="152400"/>
            <a:ext cx="4267201" cy="39523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7"/>
        <p:cNvGrpSpPr/>
        <p:nvPr/>
      </p:nvGrpSpPr>
      <p:grpSpPr>
        <a:xfrm>
          <a:off x="0" y="0"/>
          <a:ext cx="0" cy="0"/>
          <a:chOff x="0" y="0"/>
          <a:chExt cx="0" cy="0"/>
        </a:xfrm>
      </p:grpSpPr>
      <p:sp>
        <p:nvSpPr>
          <p:cNvPr id="148" name="Google Shape;148;p32"/>
          <p:cNvSpPr txBox="1"/>
          <p:nvPr/>
        </p:nvSpPr>
        <p:spPr>
          <a:xfrm>
            <a:off x="4761550" y="231225"/>
            <a:ext cx="4225500" cy="4798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b="1">
              <a:solidFill>
                <a:schemeClr val="lt1"/>
              </a:solidFill>
            </a:endParaRPr>
          </a:p>
          <a:p>
            <a:pPr marL="0" lvl="0" indent="0" algn="just" rtl="0">
              <a:lnSpc>
                <a:spcPct val="150000"/>
              </a:lnSpc>
              <a:spcBef>
                <a:spcPts val="0"/>
              </a:spcBef>
              <a:spcAft>
                <a:spcPts val="0"/>
              </a:spcAft>
              <a:buNone/>
            </a:pPr>
            <a:r>
              <a:rPr lang="en" sz="1300" b="1">
                <a:solidFill>
                  <a:schemeClr val="lt1"/>
                </a:solidFill>
              </a:rPr>
              <a:t>Technological - </a:t>
            </a:r>
            <a:r>
              <a:rPr lang="en" sz="1300">
                <a:solidFill>
                  <a:schemeClr val="lt1"/>
                </a:solidFill>
              </a:rPr>
              <a:t>the advancement in technology in the transport sector has reduced the cost of transportation. Ultimate Travels has a plan to implement the most advanced vehicles in its travel initiatives by incorporating EVs to benefit the business model. </a:t>
            </a:r>
            <a:endParaRPr sz="1300">
              <a:solidFill>
                <a:schemeClr val="lt1"/>
              </a:solidFill>
            </a:endParaRPr>
          </a:p>
          <a:p>
            <a:pPr marL="0" lvl="0" indent="0" algn="just" rtl="0">
              <a:lnSpc>
                <a:spcPct val="150000"/>
              </a:lnSpc>
              <a:spcBef>
                <a:spcPts val="0"/>
              </a:spcBef>
              <a:spcAft>
                <a:spcPts val="0"/>
              </a:spcAft>
              <a:buNone/>
            </a:pPr>
            <a:r>
              <a:rPr lang="en" sz="1300" b="1">
                <a:solidFill>
                  <a:schemeClr val="lt1"/>
                </a:solidFill>
              </a:rPr>
              <a:t>Environmental - </a:t>
            </a:r>
            <a:r>
              <a:rPr lang="en" sz="1300">
                <a:solidFill>
                  <a:schemeClr val="lt1"/>
                </a:solidFill>
              </a:rPr>
              <a:t>the environmental issues in the UK are becoming increasingly concerning.However, for Ultimate Travels this will not be an issue due to the use of electric vehicles which do not produce greenhouse gases.</a:t>
            </a:r>
            <a:endParaRPr sz="1300">
              <a:solidFill>
                <a:schemeClr val="lt1"/>
              </a:solidFill>
            </a:endParaRPr>
          </a:p>
          <a:p>
            <a:pPr marL="0" lvl="0" indent="0" algn="just" rtl="0">
              <a:lnSpc>
                <a:spcPct val="150000"/>
              </a:lnSpc>
              <a:spcBef>
                <a:spcPts val="0"/>
              </a:spcBef>
              <a:spcAft>
                <a:spcPts val="0"/>
              </a:spcAft>
              <a:buNone/>
            </a:pPr>
            <a:r>
              <a:rPr lang="en" sz="1300" b="1">
                <a:solidFill>
                  <a:schemeClr val="lt1"/>
                </a:solidFill>
              </a:rPr>
              <a:t>Legal</a:t>
            </a:r>
            <a:r>
              <a:rPr lang="en" sz="1300">
                <a:solidFill>
                  <a:schemeClr val="lt1"/>
                </a:solidFill>
              </a:rPr>
              <a:t>- The business should follow various transportation laws applicable in the UK to show compliance along with adherence to environmental rules and regulations(Ryan,2020). </a:t>
            </a:r>
            <a:endParaRPr sz="1500" b="1">
              <a:solidFill>
                <a:schemeClr val="lt1"/>
              </a:solidFill>
              <a:latin typeface="Times New Roman"/>
              <a:ea typeface="Times New Roman"/>
              <a:cs typeface="Times New Roman"/>
              <a:sym typeface="Times New Roman"/>
            </a:endParaRPr>
          </a:p>
        </p:txBody>
      </p:sp>
      <p:pic>
        <p:nvPicPr>
          <p:cNvPr id="149" name="Google Shape;149;p32" title="An electric car charging point at... © Walter Baxter :: Geograph ..."/>
          <p:cNvPicPr preferRelativeResize="0"/>
          <p:nvPr/>
        </p:nvPicPr>
        <p:blipFill>
          <a:blip r:embed="rId4">
            <a:alphaModFix/>
          </a:blip>
          <a:stretch>
            <a:fillRect/>
          </a:stretch>
        </p:blipFill>
        <p:spPr>
          <a:xfrm>
            <a:off x="0" y="9050"/>
            <a:ext cx="4609150" cy="5143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3"/>
        <p:cNvGrpSpPr/>
        <p:nvPr/>
      </p:nvGrpSpPr>
      <p:grpSpPr>
        <a:xfrm>
          <a:off x="0" y="0"/>
          <a:ext cx="0" cy="0"/>
          <a:chOff x="0" y="0"/>
          <a:chExt cx="0" cy="0"/>
        </a:xfrm>
      </p:grpSpPr>
      <p:sp>
        <p:nvSpPr>
          <p:cNvPr id="154" name="Google Shape;154;p33"/>
          <p:cNvSpPr txBox="1">
            <a:spLocks noGrp="1"/>
          </p:cNvSpPr>
          <p:nvPr>
            <p:ph type="body" idx="1"/>
          </p:nvPr>
        </p:nvSpPr>
        <p:spPr>
          <a:xfrm>
            <a:off x="311700" y="269825"/>
            <a:ext cx="8520600" cy="4594800"/>
          </a:xfrm>
          <a:prstGeom prst="rect">
            <a:avLst/>
          </a:prstGeom>
          <a:solidFill>
            <a:schemeClr val="lt1"/>
          </a:solidFill>
        </p:spPr>
        <p:txBody>
          <a:bodyPr spcFirstLastPara="1" wrap="square" lIns="91425" tIns="91425" rIns="91425" bIns="91425" anchor="t" anchorCtr="0">
            <a:noAutofit/>
          </a:bodyPr>
          <a:lstStyle/>
          <a:p>
            <a:pPr marL="0" lvl="0" indent="0" algn="l" rtl="0">
              <a:spcBef>
                <a:spcPts val="0"/>
              </a:spcBef>
              <a:spcAft>
                <a:spcPts val="0"/>
              </a:spcAft>
              <a:buNone/>
            </a:pPr>
            <a:r>
              <a:rPr lang="en" sz="1200" b="1" dirty="0">
                <a:latin typeface="+mn-lt"/>
                <a:sym typeface="Arial"/>
              </a:rPr>
              <a:t>A cash flow forecast for the first 12 months. startup funding cannot exceed £25,000 </a:t>
            </a:r>
            <a:endParaRPr sz="1200" b="1" dirty="0">
              <a:latin typeface="+mn-lt"/>
              <a:sym typeface="Times New Roman"/>
            </a:endParaRPr>
          </a:p>
        </p:txBody>
      </p:sp>
      <p:graphicFrame>
        <p:nvGraphicFramePr>
          <p:cNvPr id="4" name="Table 3"/>
          <p:cNvGraphicFramePr>
            <a:graphicFrameLocks noGrp="1"/>
          </p:cNvGraphicFramePr>
          <p:nvPr>
            <p:extLst>
              <p:ext uri="{D42A27DB-BD31-4B8C-83A1-F6EECF244321}">
                <p14:modId xmlns:p14="http://schemas.microsoft.com/office/powerpoint/2010/main" val="4211775975"/>
              </p:ext>
            </p:extLst>
          </p:nvPr>
        </p:nvGraphicFramePr>
        <p:xfrm>
          <a:off x="777767" y="872356"/>
          <a:ext cx="7231116" cy="3583360"/>
        </p:xfrm>
        <a:graphic>
          <a:graphicData uri="http://schemas.openxmlformats.org/drawingml/2006/table">
            <a:tbl>
              <a:tblPr>
                <a:tableStyleId>{5C22544A-7EE6-4342-B048-85BDC9FD1C3A}</a:tableStyleId>
              </a:tblPr>
              <a:tblGrid>
                <a:gridCol w="1158803">
                  <a:extLst>
                    <a:ext uri="{9D8B030D-6E8A-4147-A177-3AD203B41FA5}">
                      <a16:colId xmlns:a16="http://schemas.microsoft.com/office/drawing/2014/main" val="3805473065"/>
                    </a:ext>
                  </a:extLst>
                </a:gridCol>
                <a:gridCol w="527994">
                  <a:extLst>
                    <a:ext uri="{9D8B030D-6E8A-4147-A177-3AD203B41FA5}">
                      <a16:colId xmlns:a16="http://schemas.microsoft.com/office/drawing/2014/main" val="1170315366"/>
                    </a:ext>
                  </a:extLst>
                </a:gridCol>
                <a:gridCol w="586746">
                  <a:extLst>
                    <a:ext uri="{9D8B030D-6E8A-4147-A177-3AD203B41FA5}">
                      <a16:colId xmlns:a16="http://schemas.microsoft.com/office/drawing/2014/main" val="260042019"/>
                    </a:ext>
                  </a:extLst>
                </a:gridCol>
                <a:gridCol w="447595">
                  <a:extLst>
                    <a:ext uri="{9D8B030D-6E8A-4147-A177-3AD203B41FA5}">
                      <a16:colId xmlns:a16="http://schemas.microsoft.com/office/drawing/2014/main" val="3475338354"/>
                    </a:ext>
                  </a:extLst>
                </a:gridCol>
                <a:gridCol w="403533">
                  <a:extLst>
                    <a:ext uri="{9D8B030D-6E8A-4147-A177-3AD203B41FA5}">
                      <a16:colId xmlns:a16="http://schemas.microsoft.com/office/drawing/2014/main" val="4165153342"/>
                    </a:ext>
                  </a:extLst>
                </a:gridCol>
                <a:gridCol w="403533">
                  <a:extLst>
                    <a:ext uri="{9D8B030D-6E8A-4147-A177-3AD203B41FA5}">
                      <a16:colId xmlns:a16="http://schemas.microsoft.com/office/drawing/2014/main" val="864086282"/>
                    </a:ext>
                  </a:extLst>
                </a:gridCol>
                <a:gridCol w="403533">
                  <a:extLst>
                    <a:ext uri="{9D8B030D-6E8A-4147-A177-3AD203B41FA5}">
                      <a16:colId xmlns:a16="http://schemas.microsoft.com/office/drawing/2014/main" val="2585100647"/>
                    </a:ext>
                  </a:extLst>
                </a:gridCol>
                <a:gridCol w="403533">
                  <a:extLst>
                    <a:ext uri="{9D8B030D-6E8A-4147-A177-3AD203B41FA5}">
                      <a16:colId xmlns:a16="http://schemas.microsoft.com/office/drawing/2014/main" val="4251688160"/>
                    </a:ext>
                  </a:extLst>
                </a:gridCol>
                <a:gridCol w="469241">
                  <a:extLst>
                    <a:ext uri="{9D8B030D-6E8A-4147-A177-3AD203B41FA5}">
                      <a16:colId xmlns:a16="http://schemas.microsoft.com/office/drawing/2014/main" val="47110344"/>
                    </a:ext>
                  </a:extLst>
                </a:gridCol>
                <a:gridCol w="652454">
                  <a:extLst>
                    <a:ext uri="{9D8B030D-6E8A-4147-A177-3AD203B41FA5}">
                      <a16:colId xmlns:a16="http://schemas.microsoft.com/office/drawing/2014/main" val="2960697650"/>
                    </a:ext>
                  </a:extLst>
                </a:gridCol>
                <a:gridCol w="520263">
                  <a:extLst>
                    <a:ext uri="{9D8B030D-6E8A-4147-A177-3AD203B41FA5}">
                      <a16:colId xmlns:a16="http://schemas.microsoft.com/office/drawing/2014/main" val="1187536266"/>
                    </a:ext>
                  </a:extLst>
                </a:gridCol>
                <a:gridCol w="630809">
                  <a:extLst>
                    <a:ext uri="{9D8B030D-6E8A-4147-A177-3AD203B41FA5}">
                      <a16:colId xmlns:a16="http://schemas.microsoft.com/office/drawing/2014/main" val="68340151"/>
                    </a:ext>
                  </a:extLst>
                </a:gridCol>
                <a:gridCol w="623079">
                  <a:extLst>
                    <a:ext uri="{9D8B030D-6E8A-4147-A177-3AD203B41FA5}">
                      <a16:colId xmlns:a16="http://schemas.microsoft.com/office/drawing/2014/main" val="1284743875"/>
                    </a:ext>
                  </a:extLst>
                </a:gridCol>
              </a:tblGrid>
              <a:tr h="119625">
                <a:tc gridSpan="13">
                  <a:txBody>
                    <a:bodyPr/>
                    <a:lstStyle/>
                    <a:p>
                      <a:pPr algn="just">
                        <a:lnSpc>
                          <a:spcPct val="150000"/>
                        </a:lnSpc>
                        <a:spcBef>
                          <a:spcPts val="1200"/>
                        </a:spcBef>
                        <a:spcAft>
                          <a:spcPts val="1200"/>
                        </a:spcAft>
                      </a:pPr>
                      <a:r>
                        <a:rPr lang="en-IN" sz="500">
                          <a:effectLst/>
                        </a:rPr>
                        <a:t>In the books of Ultimate Travels for 2024</a:t>
                      </a:r>
                      <a:endParaRPr lang="en-US" sz="400">
                        <a:effectLst/>
                        <a:latin typeface="Arial" panose="020B0604020202020204" pitchFamily="34" charset="0"/>
                        <a:ea typeface="Arial" panose="020B0604020202020204" pitchFamily="34" charset="0"/>
                      </a:endParaRPr>
                    </a:p>
                  </a:txBody>
                  <a:tcPr marL="24713" marR="24713" marT="0"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1798659"/>
                  </a:ext>
                </a:extLst>
              </a:tr>
              <a:tr h="335200">
                <a:tc>
                  <a:txBody>
                    <a:bodyPr/>
                    <a:lstStyle/>
                    <a:p>
                      <a:pPr algn="just">
                        <a:lnSpc>
                          <a:spcPct val="150000"/>
                        </a:lnSpc>
                        <a:spcBef>
                          <a:spcPts val="1200"/>
                        </a:spcBef>
                        <a:spcAft>
                          <a:spcPts val="1200"/>
                        </a:spcAft>
                      </a:pPr>
                      <a:r>
                        <a:rPr lang="en-IN" sz="500">
                          <a:effectLst/>
                        </a:rPr>
                        <a:t>Particulars</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January</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February</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March</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April</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May</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June</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July</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August</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September</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October</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November</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December</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4000683146"/>
                  </a:ext>
                </a:extLst>
              </a:tr>
              <a:tr h="335200">
                <a:tc>
                  <a:txBody>
                    <a:bodyPr/>
                    <a:lstStyle/>
                    <a:p>
                      <a:pPr algn="just">
                        <a:lnSpc>
                          <a:spcPct val="150000"/>
                        </a:lnSpc>
                        <a:spcBef>
                          <a:spcPts val="1200"/>
                        </a:spcBef>
                        <a:spcAft>
                          <a:spcPts val="1200"/>
                        </a:spcAft>
                      </a:pPr>
                      <a:r>
                        <a:rPr lang="en-IN" sz="500">
                          <a:effectLst/>
                        </a:rPr>
                        <a:t>Startup fund</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6750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12175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17675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28175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41675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60175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82175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101175</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2521541431"/>
                  </a:ext>
                </a:extLst>
              </a:tr>
              <a:tr h="335200">
                <a:tc>
                  <a:txBody>
                    <a:bodyPr/>
                    <a:lstStyle/>
                    <a:p>
                      <a:pPr algn="just">
                        <a:lnSpc>
                          <a:spcPct val="150000"/>
                        </a:lnSpc>
                        <a:spcBef>
                          <a:spcPts val="1200"/>
                        </a:spcBef>
                        <a:spcAft>
                          <a:spcPts val="1200"/>
                        </a:spcAft>
                      </a:pPr>
                      <a:r>
                        <a:rPr lang="en-IN" sz="500">
                          <a:effectLst/>
                        </a:rPr>
                        <a:t>Sales</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12000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30000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35000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52000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1256622812"/>
                  </a:ext>
                </a:extLst>
              </a:tr>
              <a:tr h="335200">
                <a:tc>
                  <a:txBody>
                    <a:bodyPr/>
                    <a:lstStyle/>
                    <a:p>
                      <a:pPr algn="just">
                        <a:lnSpc>
                          <a:spcPct val="150000"/>
                        </a:lnSpc>
                        <a:spcBef>
                          <a:spcPts val="1200"/>
                        </a:spcBef>
                        <a:spcAft>
                          <a:spcPts val="1200"/>
                        </a:spcAft>
                      </a:pPr>
                      <a:r>
                        <a:rPr lang="en-IN" sz="500">
                          <a:effectLst/>
                        </a:rPr>
                        <a:t>Net cash inflow</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29000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18750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20175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26175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32675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42175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52675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68175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86675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110175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132175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153175</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191735664"/>
                  </a:ext>
                </a:extLst>
              </a:tr>
              <a:tr h="223467">
                <a:tc>
                  <a:txBody>
                    <a:bodyPr/>
                    <a:lstStyle/>
                    <a:p>
                      <a:pPr algn="just">
                        <a:lnSpc>
                          <a:spcPct val="150000"/>
                        </a:lnSpc>
                        <a:spcBef>
                          <a:spcPts val="1200"/>
                        </a:spcBef>
                        <a:spcAft>
                          <a:spcPts val="1200"/>
                        </a:spcAft>
                      </a:pPr>
                      <a:r>
                        <a:rPr lang="en-IN" sz="500">
                          <a:effectLst/>
                        </a:rPr>
                        <a:t>Cash Payments</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 </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2205851740"/>
                  </a:ext>
                </a:extLst>
              </a:tr>
              <a:tr h="223467">
                <a:tc>
                  <a:txBody>
                    <a:bodyPr/>
                    <a:lstStyle/>
                    <a:p>
                      <a:pPr algn="just">
                        <a:lnSpc>
                          <a:spcPct val="150000"/>
                        </a:lnSpc>
                        <a:spcBef>
                          <a:spcPts val="1200"/>
                        </a:spcBef>
                        <a:spcAft>
                          <a:spcPts val="1200"/>
                        </a:spcAft>
                      </a:pPr>
                      <a:r>
                        <a:rPr lang="en-IN" sz="500">
                          <a:effectLst/>
                        </a:rPr>
                        <a:t>Purchase</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2250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3575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12000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792339040"/>
                  </a:ext>
                </a:extLst>
              </a:tr>
              <a:tr h="223467">
                <a:tc>
                  <a:txBody>
                    <a:bodyPr/>
                    <a:lstStyle/>
                    <a:p>
                      <a:pPr algn="just">
                        <a:lnSpc>
                          <a:spcPct val="150000"/>
                        </a:lnSpc>
                        <a:spcBef>
                          <a:spcPts val="1200"/>
                        </a:spcBef>
                        <a:spcAft>
                          <a:spcPts val="1200"/>
                        </a:spcAft>
                      </a:pPr>
                      <a:r>
                        <a:rPr lang="en-IN" sz="500">
                          <a:effectLst/>
                        </a:rPr>
                        <a:t>Rent</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2000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2437732953"/>
                  </a:ext>
                </a:extLst>
              </a:tr>
              <a:tr h="335200">
                <a:tc>
                  <a:txBody>
                    <a:bodyPr/>
                    <a:lstStyle/>
                    <a:p>
                      <a:pPr algn="just">
                        <a:lnSpc>
                          <a:spcPct val="150000"/>
                        </a:lnSpc>
                        <a:spcBef>
                          <a:spcPts val="1200"/>
                        </a:spcBef>
                        <a:spcAft>
                          <a:spcPts val="1200"/>
                        </a:spcAft>
                      </a:pPr>
                      <a:r>
                        <a:rPr lang="en-IN" sz="500">
                          <a:effectLst/>
                        </a:rPr>
                        <a:t>Staff salaries</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11000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11000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11000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1895397262"/>
                  </a:ext>
                </a:extLst>
              </a:tr>
              <a:tr h="223467">
                <a:tc>
                  <a:txBody>
                    <a:bodyPr/>
                    <a:lstStyle/>
                    <a:p>
                      <a:pPr algn="just">
                        <a:lnSpc>
                          <a:spcPct val="150000"/>
                        </a:lnSpc>
                        <a:spcBef>
                          <a:spcPts val="1200"/>
                        </a:spcBef>
                        <a:spcAft>
                          <a:spcPts val="1200"/>
                        </a:spcAft>
                      </a:pPr>
                      <a:r>
                        <a:rPr lang="en-IN" sz="500">
                          <a:effectLst/>
                        </a:rPr>
                        <a:t>Fittings</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3753152646"/>
                  </a:ext>
                </a:extLst>
              </a:tr>
              <a:tr h="223467">
                <a:tc>
                  <a:txBody>
                    <a:bodyPr/>
                    <a:lstStyle/>
                    <a:p>
                      <a:pPr algn="just">
                        <a:lnSpc>
                          <a:spcPct val="150000"/>
                        </a:lnSpc>
                        <a:spcBef>
                          <a:spcPts val="1200"/>
                        </a:spcBef>
                        <a:spcAft>
                          <a:spcPts val="1200"/>
                        </a:spcAft>
                      </a:pPr>
                      <a:r>
                        <a:rPr lang="en-IN" sz="500">
                          <a:effectLst/>
                        </a:rPr>
                        <a:t>Drawings</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8000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4069378068"/>
                  </a:ext>
                </a:extLst>
              </a:tr>
              <a:tr h="335200">
                <a:tc>
                  <a:txBody>
                    <a:bodyPr/>
                    <a:lstStyle/>
                    <a:p>
                      <a:pPr algn="just">
                        <a:lnSpc>
                          <a:spcPct val="150000"/>
                        </a:lnSpc>
                        <a:spcBef>
                          <a:spcPts val="1200"/>
                        </a:spcBef>
                        <a:spcAft>
                          <a:spcPts val="1200"/>
                        </a:spcAft>
                      </a:pPr>
                      <a:r>
                        <a:rPr lang="en-IN" sz="500">
                          <a:effectLst/>
                        </a:rPr>
                        <a:t>Net cash outflow</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22250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13575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14000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18500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20500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24500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24500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26500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26500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28000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31000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33000</a:t>
                      </a:r>
                      <a:endParaRPr lang="en-US" sz="40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3358477403"/>
                  </a:ext>
                </a:extLst>
              </a:tr>
              <a:tr h="335200">
                <a:tc>
                  <a:txBody>
                    <a:bodyPr/>
                    <a:lstStyle/>
                    <a:p>
                      <a:pPr algn="just">
                        <a:lnSpc>
                          <a:spcPct val="150000"/>
                        </a:lnSpc>
                        <a:spcBef>
                          <a:spcPts val="1200"/>
                        </a:spcBef>
                        <a:spcAft>
                          <a:spcPts val="1200"/>
                        </a:spcAft>
                      </a:pPr>
                      <a:r>
                        <a:rPr lang="en-IN" sz="500">
                          <a:effectLst/>
                        </a:rPr>
                        <a:t>Closing cash balance</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6750</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5175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7675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12175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17675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28175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41675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60175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82175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a:effectLst/>
                        </a:rPr>
                        <a:t>101175</a:t>
                      </a:r>
                      <a:endParaRPr lang="en-US" sz="400">
                        <a:effectLst/>
                        <a:latin typeface="Arial" panose="020B0604020202020204" pitchFamily="34" charset="0"/>
                        <a:ea typeface="Arial" panose="020B0604020202020204" pitchFamily="34" charset="0"/>
                      </a:endParaRPr>
                    </a:p>
                  </a:txBody>
                  <a:tcPr marL="24713" marR="24713" marT="0" marB="0" anchor="b"/>
                </a:tc>
                <a:tc>
                  <a:txBody>
                    <a:bodyPr/>
                    <a:lstStyle/>
                    <a:p>
                      <a:pPr algn="just">
                        <a:lnSpc>
                          <a:spcPct val="150000"/>
                        </a:lnSpc>
                        <a:spcBef>
                          <a:spcPts val="1200"/>
                        </a:spcBef>
                        <a:spcAft>
                          <a:spcPts val="1200"/>
                        </a:spcAft>
                      </a:pPr>
                      <a:r>
                        <a:rPr lang="en-IN" sz="500" dirty="0">
                          <a:effectLst/>
                        </a:rPr>
                        <a:t>120175</a:t>
                      </a:r>
                      <a:endParaRPr lang="en-US" sz="400" dirty="0">
                        <a:effectLst/>
                        <a:latin typeface="Arial" panose="020B0604020202020204" pitchFamily="34" charset="0"/>
                        <a:ea typeface="Arial" panose="020B0604020202020204" pitchFamily="34" charset="0"/>
                      </a:endParaRPr>
                    </a:p>
                  </a:txBody>
                  <a:tcPr marL="24713" marR="24713" marT="0" marB="0" anchor="b"/>
                </a:tc>
                <a:extLst>
                  <a:ext uri="{0D108BD9-81ED-4DB2-BD59-A6C34878D82A}">
                    <a16:rowId xmlns:a16="http://schemas.microsoft.com/office/drawing/2014/main" val="26022078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8"/>
        <p:cNvGrpSpPr/>
        <p:nvPr/>
      </p:nvGrpSpPr>
      <p:grpSpPr>
        <a:xfrm>
          <a:off x="0" y="0"/>
          <a:ext cx="0" cy="0"/>
          <a:chOff x="0" y="0"/>
          <a:chExt cx="0" cy="0"/>
        </a:xfrm>
      </p:grpSpPr>
      <p:sp>
        <p:nvSpPr>
          <p:cNvPr id="159" name="Google Shape;159;p34"/>
          <p:cNvSpPr txBox="1">
            <a:spLocks noGrp="1"/>
          </p:cNvSpPr>
          <p:nvPr>
            <p:ph type="title" idx="4294967295"/>
          </p:nvPr>
        </p:nvSpPr>
        <p:spPr>
          <a:xfrm>
            <a:off x="3825175" y="152425"/>
            <a:ext cx="5146200" cy="4837500"/>
          </a:xfrm>
          <a:prstGeom prst="rect">
            <a:avLst/>
          </a:prstGeom>
          <a:solidFill>
            <a:srgbClr val="6AA84F"/>
          </a:solidFill>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200" b="1">
              <a:solidFill>
                <a:srgbClr val="000000"/>
              </a:solidFill>
              <a:latin typeface="Arial"/>
              <a:ea typeface="Arial"/>
              <a:cs typeface="Arial"/>
              <a:sym typeface="Arial"/>
            </a:endParaRPr>
          </a:p>
          <a:p>
            <a:pPr marL="0" lvl="0" indent="0" algn="l" rtl="0">
              <a:lnSpc>
                <a:spcPct val="115000"/>
              </a:lnSpc>
              <a:spcBef>
                <a:spcPts val="0"/>
              </a:spcBef>
              <a:spcAft>
                <a:spcPts val="0"/>
              </a:spcAft>
              <a:buNone/>
            </a:pPr>
            <a:endParaRPr sz="1200" b="1">
              <a:solidFill>
                <a:srgbClr val="000000"/>
              </a:solidFill>
              <a:latin typeface="Arial"/>
              <a:ea typeface="Arial"/>
              <a:cs typeface="Arial"/>
              <a:sym typeface="Arial"/>
            </a:endParaRPr>
          </a:p>
          <a:p>
            <a:pPr marL="0" lvl="0" indent="0" algn="l" rtl="0">
              <a:lnSpc>
                <a:spcPct val="115000"/>
              </a:lnSpc>
              <a:spcBef>
                <a:spcPts val="0"/>
              </a:spcBef>
              <a:spcAft>
                <a:spcPts val="0"/>
              </a:spcAft>
              <a:buNone/>
            </a:pPr>
            <a:endParaRPr sz="1200" b="1">
              <a:solidFill>
                <a:srgbClr val="000000"/>
              </a:solidFill>
              <a:latin typeface="Arial"/>
              <a:ea typeface="Arial"/>
              <a:cs typeface="Arial"/>
              <a:sym typeface="Arial"/>
            </a:endParaRPr>
          </a:p>
          <a:p>
            <a:pPr marL="0" lvl="0" indent="0" algn="l" rtl="0">
              <a:lnSpc>
                <a:spcPct val="115000"/>
              </a:lnSpc>
              <a:spcBef>
                <a:spcPts val="0"/>
              </a:spcBef>
              <a:spcAft>
                <a:spcPts val="0"/>
              </a:spcAft>
              <a:buNone/>
            </a:pPr>
            <a:r>
              <a:rPr lang="en" sz="1700" b="1">
                <a:solidFill>
                  <a:srgbClr val="000000"/>
                </a:solidFill>
                <a:latin typeface="Arial"/>
                <a:ea typeface="Arial"/>
                <a:cs typeface="Arial"/>
                <a:sym typeface="Arial"/>
              </a:rPr>
              <a:t>References</a:t>
            </a:r>
            <a:endParaRPr sz="1700" b="1">
              <a:solidFill>
                <a:srgbClr val="000000"/>
              </a:solidFill>
              <a:latin typeface="Arial"/>
              <a:ea typeface="Arial"/>
              <a:cs typeface="Arial"/>
              <a:sym typeface="Arial"/>
            </a:endParaRPr>
          </a:p>
          <a:p>
            <a:pPr marL="0" lvl="0" indent="0" algn="l" rtl="0">
              <a:lnSpc>
                <a:spcPct val="115000"/>
              </a:lnSpc>
              <a:spcBef>
                <a:spcPts val="1200"/>
              </a:spcBef>
              <a:spcAft>
                <a:spcPts val="0"/>
              </a:spcAft>
              <a:buNone/>
            </a:pPr>
            <a:r>
              <a:rPr lang="en" sz="1200">
                <a:solidFill>
                  <a:srgbClr val="000000"/>
                </a:solidFill>
                <a:latin typeface="Arial"/>
                <a:ea typeface="Arial"/>
                <a:cs typeface="Arial"/>
                <a:sym typeface="Arial"/>
              </a:rPr>
              <a:t>Silva, D.S., Ghezzi, A., Aguiar, R.B.D., Cortimiglia, M.N. and ten Caten, C.S., 2020. Lean Startup, Agile Methodologies and Customer Development for business model innovation: A systematic review and research agenda. </a:t>
            </a:r>
            <a:r>
              <a:rPr lang="en" sz="1200" i="1">
                <a:solidFill>
                  <a:srgbClr val="000000"/>
                </a:solidFill>
                <a:latin typeface="Arial"/>
                <a:ea typeface="Arial"/>
                <a:cs typeface="Arial"/>
                <a:sym typeface="Arial"/>
              </a:rPr>
              <a:t>International Journal of Entrepreneurial Behavior &amp; Research</a:t>
            </a:r>
            <a:r>
              <a:rPr lang="en" sz="1200">
                <a:solidFill>
                  <a:srgbClr val="000000"/>
                </a:solidFill>
                <a:latin typeface="Arial"/>
                <a:ea typeface="Arial"/>
                <a:cs typeface="Arial"/>
                <a:sym typeface="Arial"/>
              </a:rPr>
              <a:t>, </a:t>
            </a:r>
            <a:r>
              <a:rPr lang="en" sz="1200" i="1">
                <a:solidFill>
                  <a:srgbClr val="000000"/>
                </a:solidFill>
                <a:latin typeface="Arial"/>
                <a:ea typeface="Arial"/>
                <a:cs typeface="Arial"/>
                <a:sym typeface="Arial"/>
              </a:rPr>
              <a:t>26</a:t>
            </a:r>
            <a:r>
              <a:rPr lang="en" sz="1200">
                <a:solidFill>
                  <a:srgbClr val="000000"/>
                </a:solidFill>
                <a:latin typeface="Arial"/>
                <a:ea typeface="Arial"/>
                <a:cs typeface="Arial"/>
                <a:sym typeface="Arial"/>
              </a:rPr>
              <a:t>(4), pp.595-628.</a:t>
            </a:r>
            <a:endParaRPr sz="1200">
              <a:solidFill>
                <a:srgbClr val="000000"/>
              </a:solidFill>
              <a:latin typeface="Arial"/>
              <a:ea typeface="Arial"/>
              <a:cs typeface="Arial"/>
              <a:sym typeface="Arial"/>
            </a:endParaRPr>
          </a:p>
          <a:p>
            <a:pPr marL="0" lvl="0" indent="0" algn="l" rtl="0">
              <a:lnSpc>
                <a:spcPct val="115000"/>
              </a:lnSpc>
              <a:spcBef>
                <a:spcPts val="1200"/>
              </a:spcBef>
              <a:spcAft>
                <a:spcPts val="0"/>
              </a:spcAft>
              <a:buNone/>
            </a:pPr>
            <a:r>
              <a:rPr lang="en" sz="1200">
                <a:solidFill>
                  <a:srgbClr val="000000"/>
                </a:solidFill>
                <a:latin typeface="Arial"/>
                <a:ea typeface="Arial"/>
                <a:cs typeface="Arial"/>
                <a:sym typeface="Arial"/>
              </a:rPr>
              <a:t>Akyol, A. and Halberstadt, J., 2021. Using an Imovative Approach for the Structural Support of Business Idea Generation. </a:t>
            </a:r>
            <a:r>
              <a:rPr lang="en" sz="1200" i="1">
                <a:solidFill>
                  <a:srgbClr val="000000"/>
                </a:solidFill>
                <a:latin typeface="Arial"/>
                <a:ea typeface="Arial"/>
                <a:cs typeface="Arial"/>
                <a:sym typeface="Arial"/>
              </a:rPr>
              <a:t>Progress in Sustainable Mobility Research: Interdisciplinary Approaches for Rural Areas</a:t>
            </a:r>
            <a:r>
              <a:rPr lang="en" sz="1200">
                <a:solidFill>
                  <a:srgbClr val="000000"/>
                </a:solidFill>
                <a:latin typeface="Arial"/>
                <a:ea typeface="Arial"/>
                <a:cs typeface="Arial"/>
                <a:sym typeface="Arial"/>
              </a:rPr>
              <a:t>, pp.81-102.</a:t>
            </a:r>
            <a:endParaRPr sz="1200">
              <a:solidFill>
                <a:srgbClr val="000000"/>
              </a:solidFill>
              <a:latin typeface="Arial"/>
              <a:ea typeface="Arial"/>
              <a:cs typeface="Arial"/>
              <a:sym typeface="Arial"/>
            </a:endParaRPr>
          </a:p>
          <a:p>
            <a:pPr marL="0" lvl="0" indent="0" algn="l" rtl="0">
              <a:lnSpc>
                <a:spcPct val="115000"/>
              </a:lnSpc>
              <a:spcBef>
                <a:spcPts val="1200"/>
              </a:spcBef>
              <a:spcAft>
                <a:spcPts val="0"/>
              </a:spcAft>
              <a:buNone/>
            </a:pPr>
            <a:r>
              <a:rPr lang="en" sz="1200">
                <a:solidFill>
                  <a:srgbClr val="000000"/>
                </a:solidFill>
                <a:latin typeface="Arial"/>
                <a:ea typeface="Arial"/>
                <a:cs typeface="Arial"/>
                <a:sym typeface="Arial"/>
              </a:rPr>
              <a:t>Aulia, M.R., Junaidi, E. and Hendrayani, R., 2024. The development of the partnership program and business performance: In terms of communication behavior and social networks of MSMEs. </a:t>
            </a:r>
            <a:r>
              <a:rPr lang="en" sz="1200" i="1">
                <a:solidFill>
                  <a:srgbClr val="000000"/>
                </a:solidFill>
                <a:latin typeface="Arial"/>
                <a:ea typeface="Arial"/>
                <a:cs typeface="Arial"/>
                <a:sym typeface="Arial"/>
              </a:rPr>
              <a:t>Journal of System and Management Sciences</a:t>
            </a:r>
            <a:r>
              <a:rPr lang="en" sz="1200">
                <a:solidFill>
                  <a:srgbClr val="000000"/>
                </a:solidFill>
                <a:latin typeface="Arial"/>
                <a:ea typeface="Arial"/>
                <a:cs typeface="Arial"/>
                <a:sym typeface="Arial"/>
              </a:rPr>
              <a:t>, </a:t>
            </a:r>
            <a:r>
              <a:rPr lang="en" sz="1200" i="1">
                <a:solidFill>
                  <a:srgbClr val="000000"/>
                </a:solidFill>
                <a:latin typeface="Arial"/>
                <a:ea typeface="Arial"/>
                <a:cs typeface="Arial"/>
                <a:sym typeface="Arial"/>
              </a:rPr>
              <a:t>14</a:t>
            </a:r>
            <a:r>
              <a:rPr lang="en" sz="1200">
                <a:solidFill>
                  <a:srgbClr val="000000"/>
                </a:solidFill>
                <a:latin typeface="Arial"/>
                <a:ea typeface="Arial"/>
                <a:cs typeface="Arial"/>
                <a:sym typeface="Arial"/>
              </a:rPr>
              <a:t>(1), pp.159-174.</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endParaRPr sz="1800">
              <a:solidFill>
                <a:srgbClr val="000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600" b="1">
              <a:solidFill>
                <a:srgbClr val="000000"/>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600" b="1">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3"/>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3039</Words>
  <Application>Microsoft Office PowerPoint</Application>
  <PresentationFormat>On-screen Show (16:9)</PresentationFormat>
  <Paragraphs>413</Paragraphs>
  <Slides>11</Slides>
  <Notes>11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11</vt:i4>
      </vt:variant>
    </vt:vector>
  </HeadingPairs>
  <TitlesOfParts>
    <vt:vector size="16" baseType="lpstr">
      <vt:lpstr>Arial</vt:lpstr>
      <vt:lpstr>Proxima Nova</vt:lpstr>
      <vt:lpstr>Times New Roman</vt:lpstr>
      <vt:lpstr>Simple Light</vt:lpstr>
      <vt:lpstr>Spearmint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Silva, D.S., Ghezzi, A., Aguiar, R.B.D., Cortimiglia, M.N. and ten Caten, C.S., 2020. Lean Startup, Agile Methodologies and Customer Development for business model innovation: A systematic review and research agenda. International Journal of Entrepreneurial Behavior &amp; Research, 26(4), pp.595-628. Akyol, A. and Halberstadt, J., 2021. Using an Imovative Approach for the Structural Support of Business Idea Generation. Progress in Sustainable Mobility Research: Interdisciplinary Approaches for Rural Areas, pp.81-102. Aulia, M.R., Junaidi, E. and Hendrayani, R., 2024. The development of the partnership program and business performance: In terms of communication behavior and social networks of MSMEs. Journal of System and Management Sciences, 14(1), pp.159-174.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mac</dc:creator>
  <cp:lastModifiedBy>Marian Jianu (2231436)</cp:lastModifiedBy>
  <cp:revision>5</cp:revision>
  <dcterms:modified xsi:type="dcterms:W3CDTF">2024-07-14T11:15:52Z</dcterms:modified>
</cp:coreProperties>
</file>