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1388" r:id="rId5"/>
    <p:sldId id="259" r:id="rId6"/>
    <p:sldId id="446" r:id="rId7"/>
    <p:sldId id="537" r:id="rId8"/>
    <p:sldId id="261" r:id="rId9"/>
    <p:sldId id="568" r:id="rId10"/>
    <p:sldId id="1390" r:id="rId11"/>
    <p:sldId id="1403" r:id="rId12"/>
    <p:sldId id="1425" r:id="rId13"/>
    <p:sldId id="1444" r:id="rId14"/>
    <p:sldId id="1409" r:id="rId15"/>
    <p:sldId id="1422" r:id="rId16"/>
    <p:sldId id="1397" r:id="rId17"/>
    <p:sldId id="1424" r:id="rId18"/>
    <p:sldId id="1391" r:id="rId19"/>
    <p:sldId id="572" r:id="rId20"/>
    <p:sldId id="1404" r:id="rId21"/>
    <p:sldId id="293" r:id="rId22"/>
    <p:sldId id="1411" r:id="rId23"/>
    <p:sldId id="1412" r:id="rId24"/>
    <p:sldId id="1413" r:id="rId25"/>
    <p:sldId id="1395" r:id="rId26"/>
    <p:sldId id="1399" r:id="rId27"/>
    <p:sldId id="1443" r:id="rId28"/>
    <p:sldId id="1405" r:id="rId29"/>
    <p:sldId id="1406" r:id="rId30"/>
    <p:sldId id="1419" r:id="rId31"/>
    <p:sldId id="1420" r:id="rId32"/>
    <p:sldId id="1431" r:id="rId33"/>
    <p:sldId id="1421" r:id="rId34"/>
    <p:sldId id="1426" r:id="rId35"/>
    <p:sldId id="1427" r:id="rId36"/>
    <p:sldId id="1428" r:id="rId37"/>
    <p:sldId id="1429" r:id="rId38"/>
    <p:sldId id="1439" r:id="rId39"/>
    <p:sldId id="1449" r:id="rId40"/>
    <p:sldId id="1440" r:id="rId41"/>
    <p:sldId id="532" r:id="rId42"/>
    <p:sldId id="531" r:id="rId43"/>
    <p:sldId id="1432" r:id="rId44"/>
    <p:sldId id="1437" r:id="rId45"/>
    <p:sldId id="1445" r:id="rId46"/>
    <p:sldId id="425" r:id="rId47"/>
    <p:sldId id="1415" r:id="rId48"/>
    <p:sldId id="1438" r:id="rId49"/>
    <p:sldId id="459" r:id="rId50"/>
    <p:sldId id="427" r:id="rId51"/>
    <p:sldId id="1434" r:id="rId52"/>
    <p:sldId id="1416" r:id="rId53"/>
    <p:sldId id="1433" r:id="rId54"/>
    <p:sldId id="1435" r:id="rId55"/>
    <p:sldId id="1402" r:id="rId56"/>
    <p:sldId id="1393" r:id="rId57"/>
    <p:sldId id="1446" r:id="rId58"/>
    <p:sldId id="1447"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14810B-7FE7-4229-BD65-0051F4320F52}" v="39" dt="2022-10-20T14:46:28.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451" autoAdjust="0"/>
  </p:normalViewPr>
  <p:slideViewPr>
    <p:cSldViewPr>
      <p:cViewPr varScale="1">
        <p:scale>
          <a:sx n="72" d="100"/>
          <a:sy n="72" d="100"/>
        </p:scale>
        <p:origin x="1042"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un.org/sustainabledevelopment/development-agenda/"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biological community of interacting organisms and their physical environment.</a:t>
            </a:r>
          </a:p>
          <a:p>
            <a:r>
              <a:rPr lang="en-GB" dirty="0"/>
              <a:t>An ecosystem (or ecological system) consists of all the organisms and the physical environment with which they interact</a:t>
            </a:r>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3590951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 </a:t>
            </a:r>
            <a:r>
              <a:rPr lang="en-GB" dirty="0" err="1"/>
              <a:t>system:</a:t>
            </a:r>
            <a:r>
              <a:rPr lang="en-GB" b="0" i="0" dirty="0" err="1">
                <a:solidFill>
                  <a:srgbClr val="202124"/>
                </a:solidFill>
                <a:effectLst/>
                <a:latin typeface="arial" panose="020B0604020202020204" pitchFamily="34" charset="0"/>
              </a:rPr>
              <a:t>a</a:t>
            </a:r>
            <a:r>
              <a:rPr lang="en-GB" b="0" i="0" dirty="0">
                <a:solidFill>
                  <a:srgbClr val="202124"/>
                </a:solidFill>
                <a:effectLst/>
                <a:latin typeface="arial" panose="020B0604020202020204" pitchFamily="34" charset="0"/>
              </a:rPr>
              <a:t> biological community of interacting organisms and their physical environment. (For example, a forest of trees and undergrowth plants, inhabited by animals and rooted in soil containing bacteria and fungi, constitutes a biological community.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2218699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15</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managerial and professional e.g. company director, bank managers, doctors barristers, teachers</a:t>
            </a:r>
          </a:p>
          <a:p>
            <a:r>
              <a:rPr lang="en-GB" dirty="0"/>
              <a:t>Lower managerial and professional e.g. nurses, actors, musicians, police</a:t>
            </a:r>
          </a:p>
          <a:p>
            <a:r>
              <a:rPr lang="en-GB" dirty="0"/>
              <a:t>Intermediate e.g. secretaries, clerks</a:t>
            </a:r>
          </a:p>
          <a:p>
            <a:r>
              <a:rPr lang="en-GB" dirty="0"/>
              <a:t>Small employers and own account workers e.g. </a:t>
            </a:r>
            <a:r>
              <a:rPr lang="en-GB" dirty="0" err="1"/>
              <a:t>playgrop</a:t>
            </a:r>
            <a:r>
              <a:rPr lang="en-GB" dirty="0"/>
              <a:t> leaders, farmers</a:t>
            </a:r>
          </a:p>
          <a:p>
            <a:r>
              <a:rPr lang="en-GB" dirty="0"/>
              <a:t>Lower supervisory, craft and related occupations e.g. printers, plumbers, butchers, train drivers</a:t>
            </a:r>
          </a:p>
          <a:p>
            <a:r>
              <a:rPr lang="en-GB" dirty="0"/>
              <a:t>Semi-routine occupations e.g. shop assistants, traffic wardens, hairdressers</a:t>
            </a:r>
          </a:p>
          <a:p>
            <a:r>
              <a:rPr lang="en-GB" dirty="0"/>
              <a:t>Routine occupations e.g. waiters, cleaners</a:t>
            </a:r>
          </a:p>
          <a:p>
            <a:r>
              <a:rPr lang="en-GB" dirty="0"/>
              <a:t>Never worked and long-term unemployed</a:t>
            </a:r>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2047073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effectLst/>
                <a:latin typeface="Helvetica Neue"/>
              </a:rPr>
              <a:t>birth control</a:t>
            </a:r>
            <a:r>
              <a:rPr lang="en-GB" b="0" i="0" dirty="0">
                <a:effectLst/>
                <a:latin typeface="Helvetica Neue"/>
              </a:rPr>
              <a:t>  pills in </a:t>
            </a:r>
            <a:r>
              <a:rPr lang="en-GB" b="0" i="0" dirty="0" err="1">
                <a:effectLst/>
                <a:latin typeface="Helvetica Neue"/>
              </a:rPr>
              <a:t>islam</a:t>
            </a:r>
            <a:r>
              <a:rPr lang="en-GB" b="0" i="0" dirty="0">
                <a:effectLst/>
                <a:latin typeface="Helvetica Neue"/>
              </a:rPr>
              <a:t> </a:t>
            </a:r>
          </a:p>
          <a:p>
            <a:endParaRPr lang="en-GB" b="0" i="0" dirty="0">
              <a:effectLst/>
              <a:latin typeface="Helvetica Neue"/>
            </a:endParaRPr>
          </a:p>
          <a:p>
            <a:r>
              <a:rPr lang="en-GB" b="0" i="0" dirty="0">
                <a:effectLst/>
                <a:latin typeface="Helvetica Neue"/>
              </a:rPr>
              <a:t>This is a cultural practice that has attracted worldwide concern due to its profound deleterious consequences on the health, reproductive ability and psychological wellbeing of women [2]. It is a cultural practice common in parts of Africa, Asia and Middle East. P</a:t>
            </a:r>
          </a:p>
          <a:p>
            <a:endParaRPr lang="en-GB" b="0" i="0" dirty="0">
              <a:effectLst/>
              <a:latin typeface="Helvetica Neue"/>
            </a:endParaRPr>
          </a:p>
          <a:p>
            <a:endParaRPr lang="en-GB" b="0" i="0" dirty="0">
              <a:effectLst/>
              <a:latin typeface="Helvetica Neue"/>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128329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1211683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3347635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of Health – A practical approach!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156109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40</a:t>
            </a:fld>
            <a:endParaRPr lang="en-US" altLang="en-US"/>
          </a:p>
        </p:txBody>
      </p:sp>
    </p:spTree>
    <p:extLst>
      <p:ext uri="{BB962C8B-B14F-4D97-AF65-F5344CB8AC3E}">
        <p14:creationId xmlns:p14="http://schemas.microsoft.com/office/powerpoint/2010/main" val="1654046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Sustainable Development Agenda - United Nations Sustainable Development</a:t>
            </a:r>
            <a:endParaRPr lang="en-GB" dirty="0"/>
          </a:p>
        </p:txBody>
      </p:sp>
      <p:sp>
        <p:nvSpPr>
          <p:cNvPr id="4" name="Slide Number Placeholder 3"/>
          <p:cNvSpPr>
            <a:spLocks noGrp="1"/>
          </p:cNvSpPr>
          <p:nvPr>
            <p:ph type="sldNum" sz="quarter" idx="5"/>
          </p:nvPr>
        </p:nvSpPr>
        <p:spPr/>
        <p:txBody>
          <a:bodyPr/>
          <a:lstStyle/>
          <a:p>
            <a:fld id="{01299401-FA64-41FB-9E94-18CAE8EFDCE9}" type="slidenum">
              <a:rPr lang="en-GB" smtClean="0"/>
              <a:t>41</a:t>
            </a:fld>
            <a:endParaRPr lang="en-GB"/>
          </a:p>
        </p:txBody>
      </p:sp>
    </p:spTree>
    <p:extLst>
      <p:ext uri="{BB962C8B-B14F-4D97-AF65-F5344CB8AC3E}">
        <p14:creationId xmlns:p14="http://schemas.microsoft.com/office/powerpoint/2010/main" val="4031998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45</a:t>
            </a:fld>
            <a:endParaRPr lang="en-US" altLang="en-US"/>
          </a:p>
        </p:txBody>
      </p:sp>
    </p:spTree>
    <p:extLst>
      <p:ext uri="{BB962C8B-B14F-4D97-AF65-F5344CB8AC3E}">
        <p14:creationId xmlns:p14="http://schemas.microsoft.com/office/powerpoint/2010/main" val="1090003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UN determined to end poverty and hunger, in all their forms and dimensions, and to ensure that all human beings can fulfil their potential in dignity and equality and in a healthy environment. Goals one, two, three, four and five can be combined into the category for people</a:t>
            </a:r>
          </a:p>
          <a:p>
            <a:endParaRPr lang="en-GB" dirty="0"/>
          </a:p>
          <a:p>
            <a:r>
              <a:rPr lang="en-GB" dirty="0"/>
              <a:t>Planet We are determined to protect the planet from degradation Goals 6 , 12, 13,14 and 15 present the challenges that our planet is facing around the world</a:t>
            </a:r>
          </a:p>
          <a:p>
            <a:endParaRPr lang="en-GB" dirty="0"/>
          </a:p>
          <a:p>
            <a:r>
              <a:rPr lang="en-GB" dirty="0"/>
              <a:t>Prosperity We are determined to ensure that all human beings can enjoy prosperous and fulfilling lives and that economic, social and technological progress occurs in harmony with nature. 7 8 9 10</a:t>
            </a:r>
          </a:p>
          <a:p>
            <a:endParaRPr lang="en-GB" dirty="0"/>
          </a:p>
          <a:p>
            <a:r>
              <a:rPr lang="en-GB" dirty="0"/>
              <a:t>Peace We are determined to foster peaceful, just and inclusive societies which are free from fear and violence. Goal 16</a:t>
            </a:r>
          </a:p>
          <a:p>
            <a:endParaRPr lang="en-GB" dirty="0"/>
          </a:p>
          <a:p>
            <a:r>
              <a:rPr lang="en-GB" dirty="0" err="1"/>
              <a:t>Partnership:We</a:t>
            </a:r>
            <a:r>
              <a:rPr lang="en-GB" dirty="0"/>
              <a:t> are determined to mobilize the means required to implement this Agenda through a revitalised Global Partnership for Sustainable Development, based on a spirit of strengthened global solidarity, focused in particular on the needs of the poorest and most vulnerable and with the participation of all countries, all stakeholders and all people. Goal 17</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1075931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48</a:t>
            </a:fld>
            <a:endParaRPr lang="en-US" altLang="en-US"/>
          </a:p>
        </p:txBody>
      </p:sp>
    </p:spTree>
    <p:extLst>
      <p:ext uri="{BB962C8B-B14F-4D97-AF65-F5344CB8AC3E}">
        <p14:creationId xmlns:p14="http://schemas.microsoft.com/office/powerpoint/2010/main" val="629782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2" Type="http://schemas.openxmlformats.org/officeDocument/2006/relationships/hyperlink" Target="https://www.un.org/sustainabledevelopment/sustainable-development-goal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M-iJM02m_Hg"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quizizz.com/admin/quiz/57aff3403d5d6fec7204af30/determinants-of-health"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who.int/health-topics/social-determinants-of-health#tab=tab_1"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2015716" y="3550589"/>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LCHS4004</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286000" y="4483278"/>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1       2021/22</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1835696" y="2722637"/>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err="1">
                <a:solidFill>
                  <a:schemeClr val="bg1"/>
                </a:solidFill>
                <a:cs typeface="Arial" panose="020B0604020202020204" pitchFamily="34" charset="0"/>
              </a:rPr>
              <a:t>Dr.</a:t>
            </a:r>
            <a:r>
              <a:rPr lang="en-GB" b="1" dirty="0">
                <a:solidFill>
                  <a:schemeClr val="bg1"/>
                </a:solidFill>
                <a:cs typeface="Arial" panose="020B0604020202020204" pitchFamily="34" charset="0"/>
              </a:rPr>
              <a:t> Laila </a:t>
            </a:r>
            <a:r>
              <a:rPr lang="en-GB" b="1">
                <a:solidFill>
                  <a:schemeClr val="bg1"/>
                </a:solidFill>
                <a:cs typeface="Arial" panose="020B0604020202020204" pitchFamily="34" charset="0"/>
              </a:rPr>
              <a:t>Surani</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of health</a:t>
            </a:r>
          </a:p>
          <a:p>
            <a:pPr lvl="0">
              <a:buSzPct val="100000"/>
              <a:buFont typeface="Wingdings" panose="05000000000000000000" pitchFamily="2" charset="2"/>
              <a:buChar char="§"/>
            </a:pPr>
            <a:r>
              <a:rPr lang="en-GB" sz="2800" dirty="0"/>
              <a:t>Sustainable development goal and its relations to the determinants of health </a:t>
            </a:r>
          </a:p>
        </p:txBody>
      </p:sp>
    </p:spTree>
    <p:extLst>
      <p:ext uri="{BB962C8B-B14F-4D97-AF65-F5344CB8AC3E}">
        <p14:creationId xmlns:p14="http://schemas.microsoft.com/office/powerpoint/2010/main" val="99674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is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A620C1-0EF3-499F-9E82-B0705BF3C55B}"/>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GB" sz="4400" b="1">
                <a:latin typeface="+mj-lt"/>
                <a:ea typeface="+mj-ea"/>
                <a:cs typeface="+mj-cs"/>
              </a:rPr>
              <a:t>Health Determinants</a:t>
            </a:r>
          </a:p>
        </p:txBody>
      </p:sp>
      <p:sp>
        <p:nvSpPr>
          <p:cNvPr id="7" name="Rectangle 6">
            <a:extLst>
              <a:ext uri="{FF2B5EF4-FFF2-40B4-BE49-F238E27FC236}">
                <a16:creationId xmlns:a16="http://schemas.microsoft.com/office/drawing/2014/main" id="{7AD23B1C-C4CB-449E-B193-89AF156EAB78}"/>
              </a:ext>
            </a:extLst>
          </p:cNvPr>
          <p:cNvSpPr/>
          <p:nvPr/>
        </p:nvSpPr>
        <p:spPr>
          <a:xfrm>
            <a:off x="457200" y="1600201"/>
            <a:ext cx="4038600" cy="3989040"/>
          </a:xfrm>
          <a:prstGeom prst="rect">
            <a:avLst/>
          </a:prstGeom>
        </p:spPr>
        <p:txBody>
          <a:bodyPr vert="horz" lIns="91440" tIns="45720" rIns="91440" bIns="45720" rtlCol="0">
            <a:normAutofit/>
          </a:bodyPr>
          <a:lstStyle/>
          <a:p>
            <a:pPr marR="142875">
              <a:spcBef>
                <a:spcPct val="20000"/>
              </a:spcBef>
              <a:spcAft>
                <a:spcPts val="0"/>
              </a:spcAft>
              <a:buFont typeface="Arial" pitchFamily="34" charset="0"/>
            </a:pPr>
            <a:r>
              <a:rPr lang="en-GB" sz="2800"/>
              <a:t>Health determinants(causes) are factors that can influence the health of an individual.  </a:t>
            </a:r>
          </a:p>
          <a:p>
            <a:pPr marR="142875">
              <a:spcBef>
                <a:spcPct val="20000"/>
              </a:spcBef>
              <a:spcAft>
                <a:spcPts val="0"/>
              </a:spcAft>
              <a:buFont typeface="Arial" pitchFamily="34" charset="0"/>
            </a:pPr>
            <a:r>
              <a:rPr lang="en-GB" sz="2800"/>
              <a:t>                                           </a:t>
            </a:r>
            <a:r>
              <a:rPr lang="en-GB" sz="2800" dirty="0"/>
              <a:t>(Who.int, 2019)</a:t>
            </a:r>
            <a:r>
              <a:rPr lang="en-GB" sz="2800"/>
              <a:t>                                                                             </a:t>
            </a:r>
          </a:p>
        </p:txBody>
      </p:sp>
      <p:pic>
        <p:nvPicPr>
          <p:cNvPr id="2" name="Picture 1">
            <a:extLst>
              <a:ext uri="{FF2B5EF4-FFF2-40B4-BE49-F238E27FC236}">
                <a16:creationId xmlns:a16="http://schemas.microsoft.com/office/drawing/2014/main" id="{DB26F116-3443-6AB8-B669-B6334B42119A}"/>
              </a:ext>
            </a:extLst>
          </p:cNvPr>
          <p:cNvPicPr>
            <a:picLocks noChangeAspect="1"/>
          </p:cNvPicPr>
          <p:nvPr/>
        </p:nvPicPr>
        <p:blipFill>
          <a:blip r:embed="rId2"/>
          <a:stretch>
            <a:fillRect/>
          </a:stretch>
        </p:blipFill>
        <p:spPr>
          <a:xfrm>
            <a:off x="4648200" y="2542867"/>
            <a:ext cx="4038600" cy="2103708"/>
          </a:xfrm>
          <a:prstGeom prst="rect">
            <a:avLst/>
          </a:prstGeom>
          <a:noFill/>
        </p:spPr>
      </p:pic>
    </p:spTree>
    <p:extLst>
      <p:ext uri="{BB962C8B-B14F-4D97-AF65-F5344CB8AC3E}">
        <p14:creationId xmlns:p14="http://schemas.microsoft.com/office/powerpoint/2010/main" val="3393381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2000"/>
              <a:t>Working  individually , identify the different factors that you think can influence peoples’ health</a:t>
            </a:r>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endParaRPr lang="en-GB" sz="2000"/>
          </a:p>
          <a:p>
            <a:pPr>
              <a:lnSpc>
                <a:spcPct val="90000"/>
              </a:lnSpc>
              <a:spcBef>
                <a:spcPct val="20000"/>
              </a:spcBef>
              <a:buFont typeface="Arial" pitchFamily="34" charset="0"/>
            </a:pPr>
            <a:r>
              <a:rPr lang="en-GB" sz="2000" b="1"/>
              <a:t>Feedback your findings to the whole class</a:t>
            </a:r>
          </a:p>
          <a:p>
            <a:pPr>
              <a:lnSpc>
                <a:spcPct val="90000"/>
              </a:lnSpc>
              <a:spcBef>
                <a:spcPct val="20000"/>
              </a:spcBef>
              <a:buFont typeface="Arial" pitchFamily="34" charset="0"/>
            </a:pPr>
            <a:r>
              <a:rPr lang="en-GB" sz="2000"/>
              <a:t>                                          </a:t>
            </a:r>
            <a:r>
              <a:rPr lang="en-GB" sz="2000" b="1"/>
              <a:t>10mins</a:t>
            </a:r>
          </a:p>
        </p:txBody>
      </p:sp>
      <p:pic>
        <p:nvPicPr>
          <p:cNvPr id="3" name="Picture 2">
            <a:extLst>
              <a:ext uri="{FF2B5EF4-FFF2-40B4-BE49-F238E27FC236}">
                <a16:creationId xmlns:a16="http://schemas.microsoft.com/office/drawing/2014/main" id="{238F8D38-8AC8-74A5-058B-C141D164F51D}"/>
              </a:ext>
            </a:extLst>
          </p:cNvPr>
          <p:cNvPicPr>
            <a:picLocks noChangeAspect="1"/>
          </p:cNvPicPr>
          <p:nvPr/>
        </p:nvPicPr>
        <p:blipFill rotWithShape="1">
          <a:blip r:embed="rId2"/>
          <a:srcRect l="18203" r="10776" b="3051"/>
          <a:stretch/>
        </p:blipFill>
        <p:spPr>
          <a:xfrm>
            <a:off x="5292080" y="1871699"/>
            <a:ext cx="3280619" cy="3141478"/>
          </a:xfrm>
          <a:prstGeom prst="rect">
            <a:avLst/>
          </a:prstGeom>
          <a:noFill/>
        </p:spPr>
      </p:pic>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1659136"/>
            <a:ext cx="8568952" cy="2387600"/>
          </a:xfrm>
        </p:spPr>
        <p:txBody>
          <a:bodyPr>
            <a:normAutofit/>
          </a:bodyPr>
          <a:lstStyle/>
          <a:p>
            <a:r>
              <a:rPr lang="en-GB" sz="3600" b="1" i="1" dirty="0">
                <a:solidFill>
                  <a:schemeClr val="bg1"/>
                </a:solidFill>
              </a:rPr>
              <a:t>Determinants of health</a:t>
            </a:r>
          </a:p>
        </p:txBody>
      </p:sp>
      <p:pic>
        <p:nvPicPr>
          <p:cNvPr id="6" name="Picture 5" descr="A picture containing vector graphics&#10;&#10;Description automatically generated">
            <a:extLst>
              <a:ext uri="{FF2B5EF4-FFF2-40B4-BE49-F238E27FC236}">
                <a16:creationId xmlns:a16="http://schemas.microsoft.com/office/drawing/2014/main" id="{E38D574D-FD1A-B896-350B-392C8EB279B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3346813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a:xfrm>
            <a:off x="457200" y="274638"/>
            <a:ext cx="8229600" cy="1143000"/>
          </a:xfrm>
        </p:spPr>
        <p:txBody>
          <a:bodyPr anchor="ctr">
            <a:normAutofit/>
          </a:bodyPr>
          <a:lstStyle/>
          <a:p>
            <a:r>
              <a:rPr lang="en-GB" b="1"/>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800"/>
              <a:t>Broadly, the determinants of health can be divided into four, core categories: nutrition, lifestyle, environment, and genetics, which are like four pillars of the foundation. </a:t>
            </a:r>
          </a:p>
          <a:p>
            <a:pPr>
              <a:lnSpc>
                <a:spcPct val="90000"/>
              </a:lnSpc>
              <a:buFont typeface="Wingdings" panose="05000000000000000000" pitchFamily="2" charset="2"/>
              <a:buChar char="§"/>
            </a:pPr>
            <a:r>
              <a:rPr lang="en-GB" sz="1800"/>
              <a:t>When any one of the pillars of health determinants becomes weak, a support system is needed. </a:t>
            </a:r>
          </a:p>
          <a:p>
            <a:pPr>
              <a:lnSpc>
                <a:spcPct val="90000"/>
              </a:lnSpc>
              <a:buFont typeface="Wingdings" panose="05000000000000000000" pitchFamily="2" charset="2"/>
              <a:buChar char="§"/>
            </a:pPr>
            <a:r>
              <a:rPr lang="en-GB" sz="1800"/>
              <a:t>This is considered the fifth determinant of health and involves medical care </a:t>
            </a:r>
          </a:p>
          <a:p>
            <a:pPr marL="0" indent="0">
              <a:lnSpc>
                <a:spcPct val="90000"/>
              </a:lnSpc>
              <a:buNone/>
            </a:pPr>
            <a:r>
              <a:rPr kumimoji="0" lang="en-GB" sz="1800" b="0" i="0" u="none" strike="noStrike" kern="1200" cap="none" spc="0" normalizeH="0" baseline="0" noProof="0">
                <a:ln>
                  <a:noFill/>
                </a:ln>
                <a:effectLst/>
                <a:uLnTx/>
                <a:uFillTx/>
              </a:rPr>
              <a:t>                                       (Patwardhan, </a:t>
            </a:r>
            <a:r>
              <a:rPr kumimoji="0" lang="en-GB" sz="1800" b="0" i="0" u="none" strike="noStrike" kern="1200" cap="none" spc="0" normalizeH="0" baseline="0" noProof="0" err="1">
                <a:ln>
                  <a:noFill/>
                </a:ln>
                <a:effectLst/>
                <a:uLnTx/>
                <a:uFillTx/>
              </a:rPr>
              <a:t>Mutalik</a:t>
            </a:r>
            <a:r>
              <a:rPr kumimoji="0" lang="en-GB" sz="1800" b="0" i="0" u="none" strike="noStrike" kern="1200" cap="none" spc="0" normalizeH="0" baseline="0" noProof="0">
                <a:ln>
                  <a:noFill/>
                </a:ln>
                <a:effectLst/>
                <a:uLnTx/>
                <a:uFillTx/>
              </a:rPr>
              <a:t>, </a:t>
            </a:r>
            <a:r>
              <a:rPr kumimoji="0" lang="en-GB" sz="1800" b="0" i="0" u="none" strike="noStrike" kern="1200" cap="none" spc="0" normalizeH="0" baseline="0" noProof="0" err="1">
                <a:ln>
                  <a:noFill/>
                </a:ln>
                <a:effectLst/>
                <a:uLnTx/>
                <a:uFillTx/>
              </a:rPr>
              <a:t>Tillu</a:t>
            </a:r>
            <a:r>
              <a:rPr kumimoji="0" lang="en-GB" sz="1800" b="0" i="0" u="none" strike="noStrike" kern="1200" cap="none" spc="0" normalizeH="0" baseline="0" noProof="0">
                <a:ln>
                  <a:noFill/>
                </a:ln>
                <a:effectLst/>
                <a:uLnTx/>
                <a:uFillTx/>
              </a:rPr>
              <a:t>, 2015)</a:t>
            </a:r>
            <a:endParaRPr lang="en-GB" sz="1800"/>
          </a:p>
        </p:txBody>
      </p:sp>
      <p:pic>
        <p:nvPicPr>
          <p:cNvPr id="4" name="Picture 3">
            <a:extLst>
              <a:ext uri="{FF2B5EF4-FFF2-40B4-BE49-F238E27FC236}">
                <a16:creationId xmlns:a16="http://schemas.microsoft.com/office/drawing/2014/main" id="{523DFDF8-E195-A919-FDB2-F805654B8E51}"/>
              </a:ext>
            </a:extLst>
          </p:cNvPr>
          <p:cNvPicPr>
            <a:picLocks noChangeAspect="1"/>
          </p:cNvPicPr>
          <p:nvPr/>
        </p:nvPicPr>
        <p:blipFill>
          <a:blip r:embed="rId2"/>
          <a:stretch>
            <a:fillRect/>
          </a:stretch>
        </p:blipFill>
        <p:spPr>
          <a:xfrm>
            <a:off x="4648201" y="2120632"/>
            <a:ext cx="4258314" cy="3108568"/>
          </a:xfrm>
          <a:prstGeom prst="rect">
            <a:avLst/>
          </a:prstGeom>
          <a:noFill/>
        </p:spPr>
      </p:pic>
    </p:spTree>
    <p:extLst>
      <p:ext uri="{BB962C8B-B14F-4D97-AF65-F5344CB8AC3E}">
        <p14:creationId xmlns:p14="http://schemas.microsoft.com/office/powerpoint/2010/main" val="3563248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induvial research the term</a:t>
            </a:r>
          </a:p>
          <a:p>
            <a:endParaRPr lang="en-GB" sz="2800" dirty="0"/>
          </a:p>
          <a:p>
            <a:pPr marL="457200" indent="-457200">
              <a:buFont typeface="Wingdings" panose="05000000000000000000" pitchFamily="2" charset="2"/>
              <a:buChar char="§"/>
            </a:pPr>
            <a:r>
              <a:rPr lang="en-GB" sz="2800" dirty="0"/>
              <a:t>Ecosystem</a:t>
            </a:r>
          </a:p>
          <a:p>
            <a:pPr marL="457200" indent="-457200">
              <a:buFont typeface="Wingdings" panose="05000000000000000000" pitchFamily="2" charset="2"/>
              <a:buChar char="§"/>
            </a:pPr>
            <a:r>
              <a:rPr lang="en-GB" sz="2800" dirty="0"/>
              <a:t>Ecology </a:t>
            </a:r>
          </a:p>
          <a:p>
            <a:pPr marL="457200" indent="-457200">
              <a:buFont typeface="Wingdings" panose="05000000000000000000" pitchFamily="2" charset="2"/>
              <a:buChar char="§"/>
            </a:pPr>
            <a:r>
              <a:rPr lang="en-GB" sz="2800" dirty="0"/>
              <a:t>Pollution</a:t>
            </a:r>
          </a:p>
          <a:p>
            <a:endParaRPr lang="en-GB" sz="2800" dirty="0"/>
          </a:p>
          <a:p>
            <a:endParaRPr lang="en-GB" sz="2800" dirty="0"/>
          </a:p>
          <a:p>
            <a:pPr algn="ctr"/>
            <a:r>
              <a:rPr lang="en-GB" sz="2400" b="1" dirty="0"/>
              <a:t>Feedback your findings to the whole class</a:t>
            </a:r>
          </a:p>
          <a:p>
            <a:pPr algn="ctr"/>
            <a:r>
              <a:rPr lang="en-GB" sz="2400" b="1" dirty="0"/>
              <a:t>10mins</a:t>
            </a:r>
          </a:p>
          <a:p>
            <a:endParaRPr lang="en-GB" sz="2100" dirty="0">
              <a:solidFill>
                <a:schemeClr val="accent3"/>
              </a:solidFill>
            </a:endParaRPr>
          </a:p>
        </p:txBody>
      </p:sp>
    </p:spTree>
    <p:extLst>
      <p:ext uri="{BB962C8B-B14F-4D97-AF65-F5344CB8AC3E}">
        <p14:creationId xmlns:p14="http://schemas.microsoft.com/office/powerpoint/2010/main" val="319932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53607-5E7D-B27D-8179-8324075676DB}"/>
              </a:ext>
            </a:extLst>
          </p:cNvPr>
          <p:cNvSpPr>
            <a:spLocks noGrp="1"/>
          </p:cNvSpPr>
          <p:nvPr>
            <p:ph type="title"/>
          </p:nvPr>
        </p:nvSpPr>
        <p:spPr>
          <a:xfrm>
            <a:off x="346859" y="83273"/>
            <a:ext cx="8229600" cy="587590"/>
          </a:xfrm>
        </p:spPr>
        <p:txBody>
          <a:bodyPr>
            <a:normAutofit fontScale="90000"/>
          </a:bodyPr>
          <a:lstStyle/>
          <a:p>
            <a:r>
              <a:rPr lang="en-GB" dirty="0"/>
              <a:t>Activity Answer</a:t>
            </a:r>
          </a:p>
        </p:txBody>
      </p:sp>
      <p:sp>
        <p:nvSpPr>
          <p:cNvPr id="4" name="TextBox 3">
            <a:extLst>
              <a:ext uri="{FF2B5EF4-FFF2-40B4-BE49-F238E27FC236}">
                <a16:creationId xmlns:a16="http://schemas.microsoft.com/office/drawing/2014/main" id="{4618271C-00C9-B3C3-5A09-13A7EDDC3AFD}"/>
              </a:ext>
            </a:extLst>
          </p:cNvPr>
          <p:cNvSpPr txBox="1"/>
          <p:nvPr/>
        </p:nvSpPr>
        <p:spPr>
          <a:xfrm>
            <a:off x="184780" y="3245755"/>
            <a:ext cx="5761468" cy="1815882"/>
          </a:xfrm>
          <a:prstGeom prst="rect">
            <a:avLst/>
          </a:prstGeom>
          <a:noFill/>
        </p:spPr>
        <p:txBody>
          <a:bodyPr wrap="square">
            <a:spAutoFit/>
          </a:bodyPr>
          <a:lstStyle/>
          <a:p>
            <a:r>
              <a:rPr lang="en-GB" sz="1600" b="1" dirty="0"/>
              <a:t>Ecosystem:</a:t>
            </a:r>
            <a:r>
              <a:rPr lang="en-GB" sz="1600" dirty="0"/>
              <a:t> An ecosystem (or ecological system) consists of all the organisms and the physical environment with which they interact</a:t>
            </a:r>
          </a:p>
          <a:p>
            <a:r>
              <a:rPr lang="en-GB" sz="1600" b="1" dirty="0"/>
              <a:t>Ecology </a:t>
            </a:r>
            <a:r>
              <a:rPr lang="en-GB" sz="1600" dirty="0"/>
              <a:t>:</a:t>
            </a:r>
            <a:r>
              <a:rPr lang="en-GB" sz="1600" b="0" i="0" dirty="0">
                <a:solidFill>
                  <a:srgbClr val="111111"/>
                </a:solidFill>
                <a:effectLst/>
                <a:latin typeface="Roboto" panose="02000000000000000000" pitchFamily="2" charset="0"/>
              </a:rPr>
              <a:t>the branch of biology that deals with the relations of organisms to one another and to their physical surroundings.</a:t>
            </a:r>
            <a:endParaRPr lang="en-GB" sz="1600" dirty="0"/>
          </a:p>
          <a:p>
            <a:r>
              <a:rPr lang="en-GB" sz="1600" b="1" dirty="0"/>
              <a:t>Pollution</a:t>
            </a:r>
            <a:r>
              <a:rPr lang="en-GB" sz="1600" dirty="0"/>
              <a:t>: Pollution is the introduction of contaminants into the natural environment that cause adverse change. </a:t>
            </a:r>
          </a:p>
        </p:txBody>
      </p:sp>
      <p:pic>
        <p:nvPicPr>
          <p:cNvPr id="5" name="Picture 4">
            <a:extLst>
              <a:ext uri="{FF2B5EF4-FFF2-40B4-BE49-F238E27FC236}">
                <a16:creationId xmlns:a16="http://schemas.microsoft.com/office/drawing/2014/main" id="{56F9E536-7F2A-B2AB-FF79-19437E702992}"/>
              </a:ext>
            </a:extLst>
          </p:cNvPr>
          <p:cNvPicPr>
            <a:picLocks noChangeAspect="1"/>
          </p:cNvPicPr>
          <p:nvPr/>
        </p:nvPicPr>
        <p:blipFill>
          <a:blip r:embed="rId3"/>
          <a:stretch>
            <a:fillRect/>
          </a:stretch>
        </p:blipFill>
        <p:spPr>
          <a:xfrm>
            <a:off x="6012160" y="764704"/>
            <a:ext cx="2704163" cy="2127866"/>
          </a:xfrm>
          <a:prstGeom prst="rect">
            <a:avLst/>
          </a:prstGeom>
        </p:spPr>
      </p:pic>
      <p:pic>
        <p:nvPicPr>
          <p:cNvPr id="6" name="Picture 5">
            <a:extLst>
              <a:ext uri="{FF2B5EF4-FFF2-40B4-BE49-F238E27FC236}">
                <a16:creationId xmlns:a16="http://schemas.microsoft.com/office/drawing/2014/main" id="{DED8CACE-6C6E-AE61-30A9-D88379890258}"/>
              </a:ext>
            </a:extLst>
          </p:cNvPr>
          <p:cNvPicPr>
            <a:picLocks noChangeAspect="1"/>
          </p:cNvPicPr>
          <p:nvPr/>
        </p:nvPicPr>
        <p:blipFill>
          <a:blip r:embed="rId4"/>
          <a:stretch>
            <a:fillRect/>
          </a:stretch>
        </p:blipFill>
        <p:spPr>
          <a:xfrm>
            <a:off x="312178" y="685526"/>
            <a:ext cx="2873749" cy="2261311"/>
          </a:xfrm>
          <a:prstGeom prst="rect">
            <a:avLst/>
          </a:prstGeom>
        </p:spPr>
      </p:pic>
      <p:pic>
        <p:nvPicPr>
          <p:cNvPr id="7" name="Picture 6">
            <a:extLst>
              <a:ext uri="{FF2B5EF4-FFF2-40B4-BE49-F238E27FC236}">
                <a16:creationId xmlns:a16="http://schemas.microsoft.com/office/drawing/2014/main" id="{F958AC34-FF20-4F71-CB5E-A4985A3490CE}"/>
              </a:ext>
            </a:extLst>
          </p:cNvPr>
          <p:cNvPicPr>
            <a:picLocks noChangeAspect="1"/>
          </p:cNvPicPr>
          <p:nvPr/>
        </p:nvPicPr>
        <p:blipFill>
          <a:blip r:embed="rId5"/>
          <a:stretch>
            <a:fillRect/>
          </a:stretch>
        </p:blipFill>
        <p:spPr>
          <a:xfrm>
            <a:off x="6078487" y="3245755"/>
            <a:ext cx="2748494" cy="2127866"/>
          </a:xfrm>
          <a:prstGeom prst="rect">
            <a:avLst/>
          </a:prstGeom>
        </p:spPr>
      </p:pic>
    </p:spTree>
    <p:extLst>
      <p:ext uri="{BB962C8B-B14F-4D97-AF65-F5344CB8AC3E}">
        <p14:creationId xmlns:p14="http://schemas.microsoft.com/office/powerpoint/2010/main" val="377185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a:xfrm>
            <a:off x="457200" y="274638"/>
            <a:ext cx="8229600" cy="562074"/>
          </a:xfrm>
        </p:spPr>
        <p:txBody>
          <a:bodyPr anchor="ctr">
            <a:normAutofit fontScale="90000"/>
          </a:bodyPr>
          <a:lstStyle/>
          <a:p>
            <a:r>
              <a:rPr lang="en-GB"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sz="half" idx="1"/>
          </p:nvPr>
        </p:nvSpPr>
        <p:spPr>
          <a:xfrm>
            <a:off x="179512" y="859996"/>
            <a:ext cx="3672408" cy="4585228"/>
          </a:xfrm>
        </p:spPr>
        <p:txBody>
          <a:bodyPr>
            <a:normAutofit/>
          </a:bodyPr>
          <a:lstStyle/>
          <a:p>
            <a:pPr>
              <a:lnSpc>
                <a:spcPct val="90000"/>
              </a:lnSpc>
            </a:pPr>
            <a:r>
              <a:rPr lang="en-GB" sz="2200" dirty="0"/>
              <a:t>Many diseases are caused by bad practices of nutrition and lifestyle. </a:t>
            </a:r>
          </a:p>
          <a:p>
            <a:pPr>
              <a:lnSpc>
                <a:spcPct val="90000"/>
              </a:lnSpc>
            </a:pPr>
            <a:r>
              <a:rPr lang="en-GB" sz="2200" dirty="0"/>
              <a:t>The ruined ecosystem/environment, and environmental pollution are the causes of several disorders and diseases.</a:t>
            </a:r>
          </a:p>
          <a:p>
            <a:pPr>
              <a:lnSpc>
                <a:spcPct val="90000"/>
              </a:lnSpc>
            </a:pPr>
            <a:r>
              <a:rPr lang="en-GB" sz="2200" dirty="0"/>
              <a:t>With the help of powerful technology and screening methods, many disorders of can be prevented.</a:t>
            </a:r>
          </a:p>
        </p:txBody>
      </p:sp>
      <p:pic>
        <p:nvPicPr>
          <p:cNvPr id="4" name="Picture 3">
            <a:extLst>
              <a:ext uri="{FF2B5EF4-FFF2-40B4-BE49-F238E27FC236}">
                <a16:creationId xmlns:a16="http://schemas.microsoft.com/office/drawing/2014/main" id="{A6CE3AC9-6839-9182-622B-8648CC724E71}"/>
              </a:ext>
            </a:extLst>
          </p:cNvPr>
          <p:cNvPicPr>
            <a:picLocks noChangeAspect="1"/>
          </p:cNvPicPr>
          <p:nvPr/>
        </p:nvPicPr>
        <p:blipFill>
          <a:blip r:embed="rId2"/>
          <a:stretch>
            <a:fillRect/>
          </a:stretch>
        </p:blipFill>
        <p:spPr>
          <a:xfrm>
            <a:off x="4139952" y="3212976"/>
            <a:ext cx="4732320" cy="2366160"/>
          </a:xfrm>
          <a:prstGeom prst="rect">
            <a:avLst/>
          </a:prstGeom>
          <a:noFill/>
        </p:spPr>
      </p:pic>
    </p:spTree>
    <p:extLst>
      <p:ext uri="{BB962C8B-B14F-4D97-AF65-F5344CB8AC3E}">
        <p14:creationId xmlns:p14="http://schemas.microsoft.com/office/powerpoint/2010/main" val="1089651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a:xfrm>
            <a:off x="457200" y="274638"/>
            <a:ext cx="8229600" cy="1143000"/>
          </a:xfrm>
        </p:spPr>
        <p:txBody>
          <a:bodyPr anchor="ctr">
            <a:normAutofit/>
          </a:bodyPr>
          <a:lstStyle/>
          <a:p>
            <a:r>
              <a:rPr lang="en-GB" b="1"/>
              <a:t>Determinants of Health</a:t>
            </a:r>
            <a:endParaRPr lang="en-GB" dirty="0"/>
          </a:p>
        </p:txBody>
      </p:sp>
      <p:sp>
        <p:nvSpPr>
          <p:cNvPr id="3" name="Content Placeholder 2">
            <a:extLst>
              <a:ext uri="{FF2B5EF4-FFF2-40B4-BE49-F238E27FC236}">
                <a16:creationId xmlns:a16="http://schemas.microsoft.com/office/drawing/2014/main" id="{F7AE56DE-C8B2-86E4-8D44-4E7D7E763284}"/>
              </a:ext>
            </a:extLst>
          </p:cNvPr>
          <p:cNvSpPr>
            <a:spLocks noGrp="1"/>
          </p:cNvSpPr>
          <p:nvPr>
            <p:ph sz="half" idx="1"/>
          </p:nvPr>
        </p:nvSpPr>
        <p:spPr>
          <a:xfrm>
            <a:off x="457200" y="1600201"/>
            <a:ext cx="4546848" cy="3989040"/>
          </a:xfrm>
        </p:spPr>
        <p:txBody>
          <a:bodyPr>
            <a:normAutofit/>
          </a:bodyPr>
          <a:lstStyle/>
          <a:p>
            <a:pPr>
              <a:lnSpc>
                <a:spcPct val="90000"/>
              </a:lnSpc>
            </a:pPr>
            <a:r>
              <a:rPr lang="en-GB" sz="2000" dirty="0"/>
              <a:t>To determine what affect health, epidemiologists and the social scientists do normally compare different variables that include;</a:t>
            </a:r>
          </a:p>
          <a:p>
            <a:pPr lvl="1">
              <a:lnSpc>
                <a:spcPct val="90000"/>
              </a:lnSpc>
            </a:pPr>
            <a:r>
              <a:rPr lang="en-GB" sz="2000" dirty="0"/>
              <a:t> Measures of health/disease (mortality or morbidity)</a:t>
            </a:r>
          </a:p>
          <a:p>
            <a:pPr lvl="1">
              <a:lnSpc>
                <a:spcPct val="90000"/>
              </a:lnSpc>
            </a:pPr>
            <a:r>
              <a:rPr lang="en-GB" sz="2000" dirty="0"/>
              <a:t>Gender or occupational status that could account for the health difference</a:t>
            </a:r>
          </a:p>
          <a:p>
            <a:pPr marL="0" indent="0">
              <a:lnSpc>
                <a:spcPct val="90000"/>
              </a:lnSpc>
              <a:buNone/>
            </a:pPr>
            <a:r>
              <a:rPr lang="en-GB" sz="2000" dirty="0"/>
              <a:t>                     (Naidoo and Wills, 2009)</a:t>
            </a:r>
          </a:p>
        </p:txBody>
      </p:sp>
      <p:pic>
        <p:nvPicPr>
          <p:cNvPr id="4" name="Picture 3">
            <a:extLst>
              <a:ext uri="{FF2B5EF4-FFF2-40B4-BE49-F238E27FC236}">
                <a16:creationId xmlns:a16="http://schemas.microsoft.com/office/drawing/2014/main" id="{1DFEA18D-C847-E661-E2BD-7968A6E4630E}"/>
              </a:ext>
            </a:extLst>
          </p:cNvPr>
          <p:cNvPicPr>
            <a:picLocks noChangeAspect="1"/>
          </p:cNvPicPr>
          <p:nvPr/>
        </p:nvPicPr>
        <p:blipFill>
          <a:blip r:embed="rId2"/>
          <a:stretch>
            <a:fillRect/>
          </a:stretch>
        </p:blipFill>
        <p:spPr>
          <a:xfrm>
            <a:off x="5349650" y="2276871"/>
            <a:ext cx="3312369" cy="3312369"/>
          </a:xfrm>
          <a:prstGeom prst="rect">
            <a:avLst/>
          </a:prstGeom>
          <a:noFill/>
        </p:spPr>
      </p:pic>
    </p:spTree>
    <p:extLst>
      <p:ext uri="{BB962C8B-B14F-4D97-AF65-F5344CB8AC3E}">
        <p14:creationId xmlns:p14="http://schemas.microsoft.com/office/powerpoint/2010/main" val="3414681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individually, find out the different factors that you think can influence the development of </a:t>
            </a:r>
            <a:r>
              <a:rPr lang="en-GB" sz="2800" b="1" i="1" dirty="0"/>
              <a:t>coronary heart disease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dirty="0"/>
              <a:t>High levels of blood cholesterol, high blood pressure, obesity, cigarette smoking, and physical inactivity</a:t>
            </a:r>
          </a:p>
          <a:p>
            <a:endParaRPr lang="en-GB" dirty="0"/>
          </a:p>
          <a:p>
            <a:r>
              <a:rPr lang="en-GB" dirty="0"/>
              <a:t>Research also shows that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is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2400"/>
              <a:t>The social determinants of health are the conditions in “which people are born, grow, live, work and age as well as the complex, interrelated social structures and economic systems that shape these conditions”.</a:t>
            </a:r>
          </a:p>
          <a:p>
            <a:pPr>
              <a:lnSpc>
                <a:spcPct val="90000"/>
              </a:lnSpc>
              <a:spcBef>
                <a:spcPct val="20000"/>
              </a:spcBef>
              <a:buFont typeface="Arial" pitchFamily="34" charset="0"/>
            </a:pPr>
            <a:r>
              <a:rPr lang="en-GB" sz="2400"/>
              <a:t>                                            (WHO, 2022)</a:t>
            </a:r>
          </a:p>
          <a:p>
            <a:pPr>
              <a:lnSpc>
                <a:spcPct val="90000"/>
              </a:lnSpc>
              <a:spcBef>
                <a:spcPct val="20000"/>
              </a:spcBef>
              <a:buFont typeface="Arial" pitchFamily="34" charset="0"/>
            </a:pPr>
            <a:endParaRPr lang="en-GB" sz="2400"/>
          </a:p>
          <a:p>
            <a:pPr>
              <a:lnSpc>
                <a:spcPct val="90000"/>
              </a:lnSpc>
              <a:spcBef>
                <a:spcPct val="20000"/>
              </a:spcBef>
              <a:buFont typeface="Arial" pitchFamily="34" charset="0"/>
            </a:pPr>
            <a:endParaRPr lang="en-GB" sz="2400"/>
          </a:p>
          <a:p>
            <a:pPr>
              <a:lnSpc>
                <a:spcPct val="90000"/>
              </a:lnSpc>
              <a:spcBef>
                <a:spcPct val="20000"/>
              </a:spcBef>
              <a:buFont typeface="Arial" pitchFamily="34" charset="0"/>
            </a:pPr>
            <a:endParaRPr lang="en-GB" sz="2400"/>
          </a:p>
        </p:txBody>
      </p:sp>
      <p:pic>
        <p:nvPicPr>
          <p:cNvPr id="3" name="Picture 2">
            <a:extLst>
              <a:ext uri="{FF2B5EF4-FFF2-40B4-BE49-F238E27FC236}">
                <a16:creationId xmlns:a16="http://schemas.microsoft.com/office/drawing/2014/main" id="{8908B759-F464-53DB-03C6-840ADD602B92}"/>
              </a:ext>
            </a:extLst>
          </p:cNvPr>
          <p:cNvPicPr>
            <a:picLocks noChangeAspect="1"/>
          </p:cNvPicPr>
          <p:nvPr/>
        </p:nvPicPr>
        <p:blipFill>
          <a:blip r:embed="rId2"/>
          <a:stretch>
            <a:fillRect/>
          </a:stretch>
        </p:blipFill>
        <p:spPr>
          <a:xfrm>
            <a:off x="4648200" y="2458865"/>
            <a:ext cx="4038600" cy="2271712"/>
          </a:xfrm>
          <a:prstGeom prst="rect">
            <a:avLst/>
          </a:prstGeom>
          <a:noFill/>
        </p:spPr>
      </p:pic>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a:xfrm>
            <a:off x="457200" y="274638"/>
            <a:ext cx="8229600" cy="1143000"/>
          </a:xfrm>
        </p:spPr>
        <p:txBody>
          <a:bodyPr anchor="ctr">
            <a:normAutofit/>
          </a:bodyPr>
          <a:lstStyle/>
          <a:p>
            <a:r>
              <a:rPr lang="en-GB" b="1"/>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sz="half" idx="1"/>
          </p:nvPr>
        </p:nvSpPr>
        <p:spPr>
          <a:xfrm>
            <a:off x="457200" y="1600201"/>
            <a:ext cx="4038600" cy="3989040"/>
          </a:xfrm>
        </p:spPr>
        <p:txBody>
          <a:bodyPr>
            <a:normAutofit/>
          </a:bodyPr>
          <a:lstStyle/>
          <a:p>
            <a:pPr>
              <a:buFont typeface="Wingdings" panose="05000000000000000000" pitchFamily="2" charset="2"/>
              <a:buChar char="§"/>
            </a:pPr>
            <a:r>
              <a:rPr lang="en-GB" dirty="0"/>
              <a:t>According to Naidoo and Wills (2009), social determinants of health are “the specific features and pathways by which societal conditions affect health”.</a:t>
            </a:r>
          </a:p>
        </p:txBody>
      </p:sp>
      <p:pic>
        <p:nvPicPr>
          <p:cNvPr id="4" name="Picture 3">
            <a:extLst>
              <a:ext uri="{FF2B5EF4-FFF2-40B4-BE49-F238E27FC236}">
                <a16:creationId xmlns:a16="http://schemas.microsoft.com/office/drawing/2014/main" id="{37F7F91A-0321-3A8F-26A4-2BA1FA182EF6}"/>
              </a:ext>
            </a:extLst>
          </p:cNvPr>
          <p:cNvPicPr>
            <a:picLocks noChangeAspect="1"/>
          </p:cNvPicPr>
          <p:nvPr/>
        </p:nvPicPr>
        <p:blipFill>
          <a:blip r:embed="rId2"/>
          <a:stretch>
            <a:fillRect/>
          </a:stretch>
        </p:blipFill>
        <p:spPr>
          <a:xfrm>
            <a:off x="4648200" y="2250969"/>
            <a:ext cx="4038600" cy="2687504"/>
          </a:xfrm>
          <a:prstGeom prst="rect">
            <a:avLst/>
          </a:prstGeom>
          <a:noFill/>
        </p:spPr>
      </p:pic>
    </p:spTree>
    <p:extLst>
      <p:ext uri="{BB962C8B-B14F-4D97-AF65-F5344CB8AC3E}">
        <p14:creationId xmlns:p14="http://schemas.microsoft.com/office/powerpoint/2010/main" val="2787901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a:xfrm>
            <a:off x="457200" y="274638"/>
            <a:ext cx="8229600" cy="1143000"/>
          </a:xfrm>
        </p:spPr>
        <p:txBody>
          <a:bodyPr anchor="ctr">
            <a:normAutofit/>
          </a:bodyPr>
          <a:lstStyle/>
          <a:p>
            <a:r>
              <a:rPr lang="en-GB" b="1"/>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a:t>Social determinants of health </a:t>
            </a:r>
            <a:r>
              <a:rPr lang="en-GB" sz="1800"/>
              <a:t>include aspects of </a:t>
            </a:r>
          </a:p>
          <a:p>
            <a:pPr>
              <a:lnSpc>
                <a:spcPct val="90000"/>
              </a:lnSpc>
            </a:pPr>
            <a:r>
              <a:rPr lang="en-GB" sz="1800"/>
              <a:t>The social environment (e.g., discrimination, income, education level, marital status), </a:t>
            </a:r>
          </a:p>
          <a:p>
            <a:pPr>
              <a:lnSpc>
                <a:spcPct val="90000"/>
              </a:lnSpc>
            </a:pPr>
            <a:r>
              <a:rPr lang="en-GB" sz="1800"/>
              <a:t>The physical environment (e.g., place of residence, crowding conditions, </a:t>
            </a:r>
          </a:p>
          <a:p>
            <a:pPr>
              <a:lnSpc>
                <a:spcPct val="90000"/>
              </a:lnSpc>
            </a:pPr>
            <a:r>
              <a:rPr lang="en-GB" sz="1800"/>
              <a:t>Built environment (i.e., buildings, spaces, transportation systems, and products that are created or modified by people), and </a:t>
            </a:r>
          </a:p>
          <a:p>
            <a:pPr>
              <a:lnSpc>
                <a:spcPct val="90000"/>
              </a:lnSpc>
            </a:pPr>
            <a:r>
              <a:rPr lang="en-GB" sz="1800"/>
              <a:t>Health services (e.g., access to and quality of care, insurance status).</a:t>
            </a:r>
          </a:p>
          <a:p>
            <a:pPr>
              <a:lnSpc>
                <a:spcPct val="90000"/>
              </a:lnSpc>
            </a:pPr>
            <a:endParaRPr lang="en-GB" sz="1800"/>
          </a:p>
        </p:txBody>
      </p:sp>
      <p:pic>
        <p:nvPicPr>
          <p:cNvPr id="4" name="Picture 3">
            <a:extLst>
              <a:ext uri="{FF2B5EF4-FFF2-40B4-BE49-F238E27FC236}">
                <a16:creationId xmlns:a16="http://schemas.microsoft.com/office/drawing/2014/main" id="{4E7A1DFF-A44B-6A53-1419-8F187F86064E}"/>
              </a:ext>
            </a:extLst>
          </p:cNvPr>
          <p:cNvPicPr>
            <a:picLocks noChangeAspect="1"/>
          </p:cNvPicPr>
          <p:nvPr/>
        </p:nvPicPr>
        <p:blipFill>
          <a:blip r:embed="rId2"/>
          <a:stretch>
            <a:fillRect/>
          </a:stretch>
        </p:blipFill>
        <p:spPr>
          <a:xfrm>
            <a:off x="4648200" y="1705979"/>
            <a:ext cx="4038600" cy="3777483"/>
          </a:xfrm>
          <a:prstGeom prst="rect">
            <a:avLst/>
          </a:prstGeom>
          <a:noFill/>
        </p:spPr>
      </p:pic>
    </p:spTree>
    <p:extLst>
      <p:ext uri="{BB962C8B-B14F-4D97-AF65-F5344CB8AC3E}">
        <p14:creationId xmlns:p14="http://schemas.microsoft.com/office/powerpoint/2010/main" val="1289956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a:xfrm>
            <a:off x="457200" y="274638"/>
            <a:ext cx="8229600" cy="557672"/>
          </a:xfrm>
        </p:spPr>
        <p:txBody>
          <a:bodyPr>
            <a:normAutofit fontScale="90000"/>
          </a:bodyPr>
          <a:lstStyle/>
          <a:p>
            <a:r>
              <a:rPr lang="en-US" b="1" dirty="0"/>
              <a:t>Social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179512" y="1268760"/>
            <a:ext cx="3384376" cy="3917032"/>
          </a:xfrm>
        </p:spPr>
        <p:txBody>
          <a:bodyPr>
            <a:normAutofit/>
          </a:bodyPr>
          <a:lstStyle/>
          <a:p>
            <a:r>
              <a:rPr lang="en-GB" sz="2400" dirty="0"/>
              <a:t>At the central, of this model are some factors such as sex, age and genetics.</a:t>
            </a:r>
          </a:p>
          <a:p>
            <a:r>
              <a:rPr lang="en-GB" sz="2400" dirty="0"/>
              <a:t>The overlapping layers represent individual lifestyle factors, which is followed by the wider determinants.</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pic>
        <p:nvPicPr>
          <p:cNvPr id="4" name="Picture 3">
            <a:extLst>
              <a:ext uri="{FF2B5EF4-FFF2-40B4-BE49-F238E27FC236}">
                <a16:creationId xmlns:a16="http://schemas.microsoft.com/office/drawing/2014/main" id="{9A541EB0-3CEE-AB95-BA91-08C04A59B165}"/>
              </a:ext>
            </a:extLst>
          </p:cNvPr>
          <p:cNvPicPr>
            <a:picLocks noChangeAspect="1"/>
          </p:cNvPicPr>
          <p:nvPr/>
        </p:nvPicPr>
        <p:blipFill>
          <a:blip r:embed="rId2"/>
          <a:stretch>
            <a:fillRect/>
          </a:stretch>
        </p:blipFill>
        <p:spPr>
          <a:xfrm>
            <a:off x="3813981" y="1964414"/>
            <a:ext cx="4684390" cy="2688722"/>
          </a:xfrm>
          <a:prstGeom prst="rect">
            <a:avLst/>
          </a:prstGeom>
        </p:spPr>
      </p:pic>
    </p:spTree>
    <p:extLst>
      <p:ext uri="{BB962C8B-B14F-4D97-AF65-F5344CB8AC3E}">
        <p14:creationId xmlns:p14="http://schemas.microsoft.com/office/powerpoint/2010/main" val="1624949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Social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a:xfrm>
            <a:off x="125760" y="1401690"/>
            <a:ext cx="3682752" cy="3917032"/>
          </a:xfrm>
        </p:spPr>
        <p:txBody>
          <a:bodyPr>
            <a:normAutofit fontScale="70000" lnSpcReduction="20000"/>
          </a:bodyPr>
          <a:lstStyle/>
          <a:p>
            <a:pPr>
              <a:buFont typeface="Wingdings" panose="05000000000000000000" pitchFamily="2" charset="2"/>
              <a:buChar char="§"/>
            </a:pPr>
            <a:r>
              <a:rPr lang="en-GB" sz="2800" dirty="0"/>
              <a:t>The </a:t>
            </a:r>
            <a:r>
              <a:rPr lang="en-GB" sz="2800" b="1" dirty="0"/>
              <a:t>first layer</a:t>
            </a:r>
            <a:r>
              <a:rPr lang="en-GB" sz="2800" dirty="0"/>
              <a:t> represents individual </a:t>
            </a:r>
            <a:r>
              <a:rPr lang="en-GB" sz="2800" b="1" i="1" dirty="0"/>
              <a:t>lifestyle behaviours</a:t>
            </a:r>
            <a:r>
              <a:rPr lang="en-GB" sz="2800" dirty="0"/>
              <a:t>, e.g. diet, physical activity, smoking and alcohol consumption.</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The </a:t>
            </a:r>
            <a:r>
              <a:rPr lang="en-GB" sz="2800" b="1" dirty="0"/>
              <a:t>second layer </a:t>
            </a:r>
            <a:r>
              <a:rPr lang="en-GB" sz="2800" dirty="0"/>
              <a:t>represents the </a:t>
            </a:r>
            <a:r>
              <a:rPr lang="en-GB" sz="2800" b="1" i="1" dirty="0"/>
              <a:t>communities in which individuals live</a:t>
            </a:r>
            <a:r>
              <a:rPr lang="en-GB" sz="28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2009)</a:t>
            </a:r>
          </a:p>
        </p:txBody>
      </p:sp>
      <p:pic>
        <p:nvPicPr>
          <p:cNvPr id="4" name="Picture 3">
            <a:extLst>
              <a:ext uri="{FF2B5EF4-FFF2-40B4-BE49-F238E27FC236}">
                <a16:creationId xmlns:a16="http://schemas.microsoft.com/office/drawing/2014/main" id="{90642119-9385-02A0-159B-7BBACA53F195}"/>
              </a:ext>
            </a:extLst>
          </p:cNvPr>
          <p:cNvPicPr>
            <a:picLocks noChangeAspect="1"/>
          </p:cNvPicPr>
          <p:nvPr/>
        </p:nvPicPr>
        <p:blipFill>
          <a:blip r:embed="rId2"/>
          <a:stretch>
            <a:fillRect/>
          </a:stretch>
        </p:blipFill>
        <p:spPr>
          <a:xfrm>
            <a:off x="3568800" y="1600201"/>
            <a:ext cx="5449440" cy="3124943"/>
          </a:xfrm>
          <a:prstGeom prst="rect">
            <a:avLst/>
          </a:prstGeom>
        </p:spPr>
      </p:pic>
    </p:spTree>
    <p:extLst>
      <p:ext uri="{BB962C8B-B14F-4D97-AF65-F5344CB8AC3E}">
        <p14:creationId xmlns:p14="http://schemas.microsoft.com/office/powerpoint/2010/main" val="2217678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a:xfrm>
            <a:off x="457200" y="116632"/>
            <a:ext cx="8229600" cy="418058"/>
          </a:xfrm>
        </p:spPr>
        <p:txBody>
          <a:bodyPr>
            <a:normAutofit fontScale="90000"/>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Social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a:xfrm>
            <a:off x="19508" y="803431"/>
            <a:ext cx="3544380" cy="3917032"/>
          </a:xfrm>
        </p:spPr>
        <p:txBody>
          <a:bodyPr>
            <a:noAutofit/>
          </a:bodyPr>
          <a:lstStyle/>
          <a:p>
            <a:pPr>
              <a:buFont typeface="Wingdings" panose="05000000000000000000" pitchFamily="2" charset="2"/>
              <a:buChar char="§"/>
            </a:pPr>
            <a:r>
              <a:rPr lang="en-GB" sz="1800" b="1" i="1" dirty="0"/>
              <a:t>Living and working conditions </a:t>
            </a:r>
            <a:r>
              <a:rPr lang="en-GB" sz="1800" dirty="0"/>
              <a:t>have an influence on health, e.g. the quality of an individual’s employment, housing and education can determines people’s health.</a:t>
            </a:r>
          </a:p>
          <a:p>
            <a:pPr marL="0" indent="0">
              <a:buNone/>
            </a:pPr>
            <a:endParaRPr lang="en-GB" sz="1800" dirty="0"/>
          </a:p>
          <a:p>
            <a:pPr>
              <a:buFont typeface="Wingdings" panose="05000000000000000000" pitchFamily="2" charset="2"/>
              <a:buChar char="§"/>
            </a:pPr>
            <a:r>
              <a:rPr lang="en-GB" sz="1800" dirty="0"/>
              <a:t>Finally, the usual </a:t>
            </a:r>
            <a:r>
              <a:rPr lang="en-GB" sz="1800" b="1" i="1" dirty="0"/>
              <a:t>socioeconomic, cultural and environmental conditions </a:t>
            </a:r>
            <a:r>
              <a:rPr lang="en-GB" sz="1800"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F69D3201-BBCA-14A8-6D6B-3936EB8A7009}"/>
              </a:ext>
            </a:extLst>
          </p:cNvPr>
          <p:cNvPicPr>
            <a:picLocks noChangeAspect="1"/>
          </p:cNvPicPr>
          <p:nvPr/>
        </p:nvPicPr>
        <p:blipFill>
          <a:blip r:embed="rId3"/>
          <a:stretch>
            <a:fillRect/>
          </a:stretch>
        </p:blipFill>
        <p:spPr>
          <a:xfrm>
            <a:off x="3571073" y="1430166"/>
            <a:ext cx="5188146" cy="2975106"/>
          </a:xfrm>
          <a:prstGeom prst="rect">
            <a:avLst/>
          </a:prstGeom>
        </p:spPr>
      </p:pic>
    </p:spTree>
    <p:extLst>
      <p:ext uri="{BB962C8B-B14F-4D97-AF65-F5344CB8AC3E}">
        <p14:creationId xmlns:p14="http://schemas.microsoft.com/office/powerpoint/2010/main" val="1656138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9A6E-7736-1803-A01E-B61240D9BE4E}"/>
              </a:ext>
            </a:extLst>
          </p:cNvPr>
          <p:cNvSpPr>
            <a:spLocks noGrp="1"/>
          </p:cNvSpPr>
          <p:nvPr>
            <p:ph type="title"/>
          </p:nvPr>
        </p:nvSpPr>
        <p:spPr>
          <a:xfrm>
            <a:off x="457200" y="274638"/>
            <a:ext cx="8229600" cy="1143000"/>
          </a:xfrm>
        </p:spPr>
        <p:txBody>
          <a:bodyPr anchor="ctr">
            <a:normAutofit/>
          </a:bodyPr>
          <a:lstStyle/>
          <a:p>
            <a:r>
              <a:rPr lang="en-GB" b="1"/>
              <a:t>Social determinants of health </a:t>
            </a:r>
            <a:endParaRPr lang="en-GB" dirty="0"/>
          </a:p>
        </p:txBody>
      </p:sp>
      <p:sp>
        <p:nvSpPr>
          <p:cNvPr id="3" name="Content Placeholder 2">
            <a:extLst>
              <a:ext uri="{FF2B5EF4-FFF2-40B4-BE49-F238E27FC236}">
                <a16:creationId xmlns:a16="http://schemas.microsoft.com/office/drawing/2014/main" id="{06ED94E5-1FB2-07CC-7184-7C6AEE19BCF3}"/>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000"/>
              <a:t>Social determinants of health are linked to a lack of opportunity and lack of resources to protect, improve, and maintain health,</a:t>
            </a:r>
          </a:p>
          <a:p>
            <a:pPr>
              <a:lnSpc>
                <a:spcPct val="90000"/>
              </a:lnSpc>
              <a:buFont typeface="Wingdings" panose="05000000000000000000" pitchFamily="2" charset="2"/>
              <a:buChar char="§"/>
            </a:pPr>
            <a:r>
              <a:rPr lang="en-GB" sz="2000"/>
              <a:t>Altogether, these factors are mostly responsible for </a:t>
            </a:r>
            <a:r>
              <a:rPr lang="en-GB" sz="2000" b="1"/>
              <a:t>health inequities</a:t>
            </a:r>
            <a:r>
              <a:rPr lang="en-GB" sz="2000"/>
              <a:t>—the unfair and avoidable differences in health status seen within and between populations.</a:t>
            </a:r>
          </a:p>
          <a:p>
            <a:pPr>
              <a:lnSpc>
                <a:spcPct val="90000"/>
              </a:lnSpc>
            </a:pPr>
            <a:endParaRPr lang="en-GB" sz="2000"/>
          </a:p>
        </p:txBody>
      </p:sp>
      <p:pic>
        <p:nvPicPr>
          <p:cNvPr id="4" name="Picture 3">
            <a:extLst>
              <a:ext uri="{FF2B5EF4-FFF2-40B4-BE49-F238E27FC236}">
                <a16:creationId xmlns:a16="http://schemas.microsoft.com/office/drawing/2014/main" id="{59079EDC-1013-00D6-29B5-9FE5F8421F0C}"/>
              </a:ext>
            </a:extLst>
          </p:cNvPr>
          <p:cNvPicPr>
            <a:picLocks noChangeAspect="1"/>
          </p:cNvPicPr>
          <p:nvPr/>
        </p:nvPicPr>
        <p:blipFill>
          <a:blip r:embed="rId2"/>
          <a:stretch>
            <a:fillRect/>
          </a:stretch>
        </p:blipFill>
        <p:spPr>
          <a:xfrm>
            <a:off x="4648200" y="2052126"/>
            <a:ext cx="4038600" cy="3085190"/>
          </a:xfrm>
          <a:prstGeom prst="rect">
            <a:avLst/>
          </a:prstGeom>
          <a:noFill/>
        </p:spPr>
      </p:pic>
    </p:spTree>
    <p:extLst>
      <p:ext uri="{BB962C8B-B14F-4D97-AF65-F5344CB8AC3E}">
        <p14:creationId xmlns:p14="http://schemas.microsoft.com/office/powerpoint/2010/main" val="3409564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individually research the </a:t>
            </a:r>
            <a:r>
              <a:rPr lang="en-GB" b="1" dirty="0"/>
              <a:t>social class classification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891517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a:xfrm>
            <a:off x="457200" y="274638"/>
            <a:ext cx="8229600" cy="418058"/>
          </a:xfrm>
        </p:spPr>
        <p:txBody>
          <a:bodyPr anchor="ctr">
            <a:normAutofit fontScale="90000"/>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sz="half" idx="1"/>
          </p:nvPr>
        </p:nvSpPr>
        <p:spPr>
          <a:xfrm>
            <a:off x="251519" y="945252"/>
            <a:ext cx="4244281" cy="3989040"/>
          </a:xfrm>
        </p:spPr>
        <p:txBody>
          <a:bodyPr>
            <a:noAutofit/>
          </a:bodyPr>
          <a:lstStyle/>
          <a:p>
            <a:pPr>
              <a:lnSpc>
                <a:spcPct val="90000"/>
              </a:lnSpc>
              <a:buFont typeface="Wingdings" panose="05000000000000000000" pitchFamily="2" charset="2"/>
              <a:buChar char="§"/>
            </a:pPr>
            <a:r>
              <a:rPr lang="en-GB" sz="2000" dirty="0"/>
              <a:t>Social class is also interchangeably used with </a:t>
            </a:r>
            <a:r>
              <a:rPr lang="en-GB" sz="2000" b="1" i="1" dirty="0"/>
              <a:t>social disadvantage, socio economic status (SES) and occupation</a:t>
            </a:r>
            <a:r>
              <a:rPr lang="en-GB" sz="2000" dirty="0"/>
              <a:t>.</a:t>
            </a:r>
          </a:p>
          <a:p>
            <a:pPr>
              <a:lnSpc>
                <a:spcPct val="90000"/>
              </a:lnSpc>
              <a:buFont typeface="Wingdings" panose="05000000000000000000" pitchFamily="2" charset="2"/>
              <a:buChar char="§"/>
            </a:pPr>
            <a:r>
              <a:rPr lang="en-GB" sz="2000" dirty="0"/>
              <a:t>The social class classification serves as an indicator of the way of life and living standards different groups in the society experience. </a:t>
            </a:r>
          </a:p>
          <a:p>
            <a:pPr>
              <a:lnSpc>
                <a:spcPct val="90000"/>
              </a:lnSpc>
              <a:buFont typeface="Wingdings" panose="05000000000000000000" pitchFamily="2" charset="2"/>
              <a:buChar char="§"/>
            </a:pPr>
            <a:r>
              <a:rPr lang="en-GB" sz="2000" dirty="0"/>
              <a:t>It is related to people social position that include income, housing, education as well as their working and living environment.</a:t>
            </a:r>
          </a:p>
          <a:p>
            <a:pPr marL="0" indent="0">
              <a:lnSpc>
                <a:spcPct val="90000"/>
              </a:lnSpc>
              <a:buNone/>
            </a:pPr>
            <a:r>
              <a:rPr lang="en-GB" sz="2000" dirty="0"/>
              <a:t>                                                                                 (Naidoo and Wills, 2009)</a:t>
            </a:r>
          </a:p>
        </p:txBody>
      </p:sp>
      <p:pic>
        <p:nvPicPr>
          <p:cNvPr id="4" name="Picture 3">
            <a:extLst>
              <a:ext uri="{FF2B5EF4-FFF2-40B4-BE49-F238E27FC236}">
                <a16:creationId xmlns:a16="http://schemas.microsoft.com/office/drawing/2014/main" id="{D8BF4BB0-3F41-259E-1060-7C5DA73DDA18}"/>
              </a:ext>
            </a:extLst>
          </p:cNvPr>
          <p:cNvPicPr>
            <a:picLocks noChangeAspect="1"/>
          </p:cNvPicPr>
          <p:nvPr/>
        </p:nvPicPr>
        <p:blipFill>
          <a:blip r:embed="rId2"/>
          <a:stretch>
            <a:fillRect/>
          </a:stretch>
        </p:blipFill>
        <p:spPr>
          <a:xfrm>
            <a:off x="4585050" y="1844824"/>
            <a:ext cx="4287997" cy="2880320"/>
          </a:xfrm>
          <a:prstGeom prst="rect">
            <a:avLst/>
          </a:prstGeom>
          <a:noFill/>
        </p:spPr>
      </p:pic>
    </p:spTree>
    <p:extLst>
      <p:ext uri="{BB962C8B-B14F-4D97-AF65-F5344CB8AC3E}">
        <p14:creationId xmlns:p14="http://schemas.microsoft.com/office/powerpoint/2010/main" val="3594917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a:xfrm>
            <a:off x="457200" y="274638"/>
            <a:ext cx="8229600" cy="1143000"/>
          </a:xfrm>
        </p:spPr>
        <p:txBody>
          <a:bodyPr anchor="ctr">
            <a:normAutofit/>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sz="half" idx="1"/>
          </p:nvPr>
        </p:nvSpPr>
        <p:spPr>
          <a:xfrm>
            <a:off x="457200" y="1600201"/>
            <a:ext cx="4038600" cy="3989040"/>
          </a:xfrm>
        </p:spPr>
        <p:txBody>
          <a:bodyPr>
            <a:normAutofit/>
          </a:bodyPr>
          <a:lstStyle/>
          <a:p>
            <a:pPr>
              <a:lnSpc>
                <a:spcPct val="90000"/>
              </a:lnSpc>
            </a:pPr>
            <a:r>
              <a:rPr lang="en-GB" sz="1800"/>
              <a:t>According to Acheson (1998), health and disease are socially patterned with the more wealthy people in the society living longer and enjoying better health than the disadvantaged social groups.</a:t>
            </a:r>
          </a:p>
          <a:p>
            <a:pPr marL="0" indent="0">
              <a:lnSpc>
                <a:spcPct val="90000"/>
              </a:lnSpc>
              <a:buNone/>
            </a:pPr>
            <a:r>
              <a:rPr lang="en-GB" sz="1800" b="1"/>
              <a:t>How many of you agree with this point and why?</a:t>
            </a:r>
          </a:p>
          <a:p>
            <a:pPr marL="0" indent="0">
              <a:lnSpc>
                <a:spcPct val="90000"/>
              </a:lnSpc>
              <a:buNone/>
            </a:pPr>
            <a:endParaRPr lang="en-GB" sz="1800" b="1"/>
          </a:p>
          <a:p>
            <a:pPr>
              <a:lnSpc>
                <a:spcPct val="90000"/>
              </a:lnSpc>
            </a:pPr>
            <a:r>
              <a:rPr lang="en-GB" sz="1800"/>
              <a:t>Even though the population health have improved drastically, there is a strong association between socioeconomic group and health status (Naidoo and Wills, 2009).</a:t>
            </a:r>
          </a:p>
        </p:txBody>
      </p:sp>
      <p:pic>
        <p:nvPicPr>
          <p:cNvPr id="4" name="Picture 3">
            <a:extLst>
              <a:ext uri="{FF2B5EF4-FFF2-40B4-BE49-F238E27FC236}">
                <a16:creationId xmlns:a16="http://schemas.microsoft.com/office/drawing/2014/main" id="{92892E57-5EC5-237D-FB72-93879B0963C9}"/>
              </a:ext>
            </a:extLst>
          </p:cNvPr>
          <p:cNvPicPr>
            <a:picLocks noChangeAspect="1"/>
          </p:cNvPicPr>
          <p:nvPr/>
        </p:nvPicPr>
        <p:blipFill>
          <a:blip r:embed="rId3"/>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29849049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F2D6FFE7-F609-F206-74CE-B6DDAAF4CC22}"/>
              </a:ext>
            </a:extLst>
          </p:cNvPr>
          <p:cNvSpPr>
            <a:spLocks noGrp="1"/>
          </p:cNvSpPr>
          <p:nvPr>
            <p:ph idx="1"/>
          </p:nvPr>
        </p:nvSpPr>
        <p:spPr>
          <a:xfrm>
            <a:off x="457200" y="1600201"/>
            <a:ext cx="3970784" cy="3917032"/>
          </a:xfrm>
        </p:spPr>
        <p:txBody>
          <a:bodyPr>
            <a:normAutofit fontScale="47500" lnSpcReduction="20000"/>
          </a:bodyPr>
          <a:lstStyle/>
          <a:p>
            <a:pPr marL="0" indent="0">
              <a:buNone/>
            </a:pPr>
            <a:r>
              <a:rPr lang="en-GB" b="1" dirty="0"/>
              <a:t>For example</a:t>
            </a:r>
          </a:p>
          <a:p>
            <a:pPr marL="0" indent="0">
              <a:buNone/>
            </a:pPr>
            <a:r>
              <a:rPr lang="en-GB" b="1" i="1" dirty="0"/>
              <a:t>Life expectancy</a:t>
            </a:r>
          </a:p>
          <a:p>
            <a:r>
              <a:rPr lang="en-GB" dirty="0"/>
              <a:t>A man in the professional group is likely to live around 7 years longer than a man in the unskilled or manual group.</a:t>
            </a:r>
          </a:p>
          <a:p>
            <a:pPr marL="0" indent="0">
              <a:buNone/>
            </a:pPr>
            <a:r>
              <a:rPr lang="en-GB" b="1" i="1" dirty="0"/>
              <a:t>Causes of death</a:t>
            </a:r>
          </a:p>
          <a:p>
            <a:r>
              <a:rPr lang="en-GB" dirty="0"/>
              <a:t>Among the 66 major causes of death in men, 62 were more common among manual/unskilled workers than in the higher social class.</a:t>
            </a:r>
          </a:p>
          <a:p>
            <a:pPr marL="0" indent="0">
              <a:buNone/>
            </a:pPr>
            <a:r>
              <a:rPr lang="en-GB" b="1" i="1" dirty="0"/>
              <a:t>Infant mortality</a:t>
            </a:r>
          </a:p>
          <a:p>
            <a:r>
              <a:rPr lang="en-GB" dirty="0"/>
              <a:t>Also children of manual workers are twice as likely to die before the age of 15 as a child born into a non-manual background.</a:t>
            </a:r>
          </a:p>
          <a:p>
            <a:endParaRPr lang="en-GB" dirty="0"/>
          </a:p>
          <a:p>
            <a:pPr marL="0" indent="0">
              <a:buNone/>
            </a:pPr>
            <a:r>
              <a:rPr lang="en-GB" dirty="0"/>
              <a:t>                                                       (Office of National Statistics, 2001)</a:t>
            </a:r>
          </a:p>
        </p:txBody>
      </p:sp>
      <p:pic>
        <p:nvPicPr>
          <p:cNvPr id="5" name="Picture 4">
            <a:extLst>
              <a:ext uri="{FF2B5EF4-FFF2-40B4-BE49-F238E27FC236}">
                <a16:creationId xmlns:a16="http://schemas.microsoft.com/office/drawing/2014/main" id="{3AEEB8BA-1E09-AEF6-3E44-BCF7A3638FAF}"/>
              </a:ext>
            </a:extLst>
          </p:cNvPr>
          <p:cNvPicPr>
            <a:picLocks noChangeAspect="1"/>
          </p:cNvPicPr>
          <p:nvPr/>
        </p:nvPicPr>
        <p:blipFill>
          <a:blip r:embed="rId2"/>
          <a:stretch>
            <a:fillRect/>
          </a:stretch>
        </p:blipFill>
        <p:spPr>
          <a:xfrm>
            <a:off x="4932040" y="1633408"/>
            <a:ext cx="4046420" cy="3240360"/>
          </a:xfrm>
          <a:prstGeom prst="rect">
            <a:avLst/>
          </a:prstGeom>
        </p:spPr>
      </p:pic>
    </p:spTree>
    <p:extLst>
      <p:ext uri="{BB962C8B-B14F-4D97-AF65-F5344CB8AC3E}">
        <p14:creationId xmlns:p14="http://schemas.microsoft.com/office/powerpoint/2010/main" val="1827493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a:xfrm>
            <a:off x="457200" y="1600201"/>
            <a:ext cx="4258816" cy="3917032"/>
          </a:xfrm>
        </p:spPr>
        <p:txBody>
          <a:bodyPr>
            <a:normAutofit fontScale="62500" lnSpcReduction="2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r>
              <a:rPr lang="en-GB" dirty="0"/>
              <a:t>Poverty can affect health directly </a:t>
            </a:r>
            <a:r>
              <a:rPr lang="en-GB" dirty="0" err="1"/>
              <a:t>e.g</a:t>
            </a:r>
            <a:r>
              <a:rPr lang="en-GB" dirty="0"/>
              <a:t> Children lacking adequate food to eat, and eating high processed food.</a:t>
            </a:r>
          </a:p>
          <a:p>
            <a:pPr marL="0" indent="0">
              <a:buNone/>
            </a:pPr>
            <a:r>
              <a:rPr lang="en-GB" dirty="0"/>
              <a:t>                                           (Naidoo and Wills, 2009)</a:t>
            </a:r>
          </a:p>
        </p:txBody>
      </p:sp>
      <p:pic>
        <p:nvPicPr>
          <p:cNvPr id="4" name="Picture 3">
            <a:extLst>
              <a:ext uri="{FF2B5EF4-FFF2-40B4-BE49-F238E27FC236}">
                <a16:creationId xmlns:a16="http://schemas.microsoft.com/office/drawing/2014/main" id="{89E642D3-630D-7BF6-9F20-688031CAAF34}"/>
              </a:ext>
            </a:extLst>
          </p:cNvPr>
          <p:cNvPicPr>
            <a:picLocks noChangeAspect="1"/>
          </p:cNvPicPr>
          <p:nvPr/>
        </p:nvPicPr>
        <p:blipFill>
          <a:blip r:embed="rId2"/>
          <a:stretch>
            <a:fillRect/>
          </a:stretch>
        </p:blipFill>
        <p:spPr>
          <a:xfrm>
            <a:off x="4860032" y="2008509"/>
            <a:ext cx="4096867" cy="2840982"/>
          </a:xfrm>
          <a:prstGeom prst="rect">
            <a:avLst/>
          </a:prstGeom>
        </p:spPr>
      </p:pic>
    </p:spTree>
    <p:extLst>
      <p:ext uri="{BB962C8B-B14F-4D97-AF65-F5344CB8AC3E}">
        <p14:creationId xmlns:p14="http://schemas.microsoft.com/office/powerpoint/2010/main" val="20109107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8BD3-4257-6010-9CA9-9B6B278C264D}"/>
              </a:ext>
            </a:extLst>
          </p:cNvPr>
          <p:cNvSpPr>
            <a:spLocks noGrp="1"/>
          </p:cNvSpPr>
          <p:nvPr>
            <p:ph type="title"/>
          </p:nvPr>
        </p:nvSpPr>
        <p:spPr>
          <a:xfrm>
            <a:off x="457200" y="274638"/>
            <a:ext cx="8229600" cy="1143000"/>
          </a:xfrm>
        </p:spPr>
        <p:txBody>
          <a:bodyPr anchor="ctr">
            <a:normAutofit/>
          </a:bodyPr>
          <a:lstStyle/>
          <a:p>
            <a:r>
              <a:rPr lang="en-GB" b="1" dirty="0"/>
              <a:t>Income and Health</a:t>
            </a:r>
            <a:endParaRPr lang="en-GB" dirty="0"/>
          </a:p>
        </p:txBody>
      </p:sp>
      <p:sp>
        <p:nvSpPr>
          <p:cNvPr id="3" name="Content Placeholder 2">
            <a:extLst>
              <a:ext uri="{FF2B5EF4-FFF2-40B4-BE49-F238E27FC236}">
                <a16:creationId xmlns:a16="http://schemas.microsoft.com/office/drawing/2014/main" id="{AFF588B0-A195-377E-4EF5-0C789366BDF6}"/>
              </a:ext>
            </a:extLst>
          </p:cNvPr>
          <p:cNvSpPr>
            <a:spLocks noGrp="1"/>
          </p:cNvSpPr>
          <p:nvPr>
            <p:ph sz="half" idx="1"/>
          </p:nvPr>
        </p:nvSpPr>
        <p:spPr>
          <a:xfrm>
            <a:off x="457200" y="1600201"/>
            <a:ext cx="4038600" cy="3989040"/>
          </a:xfrm>
        </p:spPr>
        <p:txBody>
          <a:bodyPr>
            <a:normAutofit/>
          </a:bodyPr>
          <a:lstStyle/>
          <a:p>
            <a:pPr>
              <a:lnSpc>
                <a:spcPct val="90000"/>
              </a:lnSpc>
            </a:pPr>
            <a:r>
              <a:rPr lang="en-GB" sz="2200"/>
              <a:t>Also, infectious diseases are associated with lack of income in low income countries.</a:t>
            </a:r>
          </a:p>
          <a:p>
            <a:pPr>
              <a:lnSpc>
                <a:spcPct val="90000"/>
              </a:lnSpc>
            </a:pPr>
            <a:r>
              <a:rPr lang="en-GB" sz="2200"/>
              <a:t>This result in lack of access to clean water, food and medical services.</a:t>
            </a:r>
          </a:p>
          <a:p>
            <a:pPr>
              <a:lnSpc>
                <a:spcPct val="90000"/>
              </a:lnSpc>
            </a:pPr>
            <a:r>
              <a:rPr lang="en-GB" sz="2200"/>
              <a:t>This disease further impoverish the poor by preventing people from working thereby incurring high medical costs.</a:t>
            </a:r>
          </a:p>
        </p:txBody>
      </p:sp>
      <p:pic>
        <p:nvPicPr>
          <p:cNvPr id="4" name="Picture 3">
            <a:extLst>
              <a:ext uri="{FF2B5EF4-FFF2-40B4-BE49-F238E27FC236}">
                <a16:creationId xmlns:a16="http://schemas.microsoft.com/office/drawing/2014/main" id="{361ACDB1-ABA5-5538-7C18-99A79F396460}"/>
              </a:ext>
            </a:extLst>
          </p:cNvPr>
          <p:cNvPicPr>
            <a:picLocks noChangeAspect="1"/>
          </p:cNvPicPr>
          <p:nvPr/>
        </p:nvPicPr>
        <p:blipFill rotWithShape="1">
          <a:blip r:embed="rId2"/>
          <a:srcRect l="18057" r="20426" b="2"/>
          <a:stretch/>
        </p:blipFill>
        <p:spPr>
          <a:xfrm>
            <a:off x="5551986" y="2492895"/>
            <a:ext cx="3134814" cy="3096345"/>
          </a:xfrm>
          <a:prstGeom prst="rect">
            <a:avLst/>
          </a:prstGeom>
          <a:noFill/>
        </p:spPr>
      </p:pic>
    </p:spTree>
    <p:extLst>
      <p:ext uri="{BB962C8B-B14F-4D97-AF65-F5344CB8AC3E}">
        <p14:creationId xmlns:p14="http://schemas.microsoft.com/office/powerpoint/2010/main" val="24735883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a:xfrm>
            <a:off x="457200" y="1600201"/>
            <a:ext cx="4906888" cy="3917032"/>
          </a:xfrm>
        </p:spPr>
        <p:txBody>
          <a:bodyPr>
            <a:normAutofit fontScale="85000" lnSpcReduction="20000"/>
          </a:bodyPr>
          <a:lstStyle/>
          <a:p>
            <a:r>
              <a:rPr lang="en-GB" dirty="0"/>
              <a:t>Lack of good housing pose a risk to good health.</a:t>
            </a:r>
          </a:p>
          <a:p>
            <a:r>
              <a:rPr lang="en-GB" dirty="0"/>
              <a:t>Also, the issue of humidity, inadequate heating, energy efficiency are main determinants of health.</a:t>
            </a:r>
          </a:p>
          <a:p>
            <a:r>
              <a:rPr lang="en-GB" dirty="0"/>
              <a:t>These all contribute to development of disease.</a:t>
            </a:r>
          </a:p>
          <a:p>
            <a:pPr marL="0" indent="0">
              <a:buNone/>
            </a:pPr>
            <a:r>
              <a:rPr lang="en-GB" dirty="0"/>
              <a:t>                       (Department of Health, 1999)</a:t>
            </a:r>
          </a:p>
        </p:txBody>
      </p:sp>
      <p:pic>
        <p:nvPicPr>
          <p:cNvPr id="4" name="Picture 3">
            <a:extLst>
              <a:ext uri="{FF2B5EF4-FFF2-40B4-BE49-F238E27FC236}">
                <a16:creationId xmlns:a16="http://schemas.microsoft.com/office/drawing/2014/main" id="{255FA0E6-65F3-74EC-4416-6EC13DED9884}"/>
              </a:ext>
            </a:extLst>
          </p:cNvPr>
          <p:cNvPicPr>
            <a:picLocks noChangeAspect="1"/>
          </p:cNvPicPr>
          <p:nvPr/>
        </p:nvPicPr>
        <p:blipFill>
          <a:blip r:embed="rId3"/>
          <a:stretch>
            <a:fillRect/>
          </a:stretch>
        </p:blipFill>
        <p:spPr>
          <a:xfrm>
            <a:off x="5724128" y="1639229"/>
            <a:ext cx="2962672" cy="3326019"/>
          </a:xfrm>
          <a:prstGeom prst="rect">
            <a:avLst/>
          </a:prstGeom>
        </p:spPr>
      </p:pic>
    </p:spTree>
    <p:extLst>
      <p:ext uri="{BB962C8B-B14F-4D97-AF65-F5344CB8AC3E}">
        <p14:creationId xmlns:p14="http://schemas.microsoft.com/office/powerpoint/2010/main" val="24423031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a:xfrm>
            <a:off x="457200" y="274638"/>
            <a:ext cx="8229600" cy="1143000"/>
          </a:xfrm>
        </p:spPr>
        <p:txBody>
          <a:bodyPr anchor="ctr">
            <a:normAutofit/>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sz="half" idx="1"/>
          </p:nvPr>
        </p:nvSpPr>
        <p:spPr>
          <a:xfrm>
            <a:off x="457200" y="1600201"/>
            <a:ext cx="4038600" cy="3989040"/>
          </a:xfrm>
        </p:spPr>
        <p:txBody>
          <a:bodyPr>
            <a:normAutofit/>
          </a:bodyPr>
          <a:lstStyle/>
          <a:p>
            <a:pPr>
              <a:lnSpc>
                <a:spcPct val="90000"/>
              </a:lnSpc>
            </a:pPr>
            <a:r>
              <a:rPr lang="en-GB" sz="2200"/>
              <a:t>Employment or work is crucial to consider as a social determinants of health because it </a:t>
            </a:r>
          </a:p>
          <a:p>
            <a:pPr>
              <a:lnSpc>
                <a:spcPct val="90000"/>
              </a:lnSpc>
            </a:pPr>
            <a:r>
              <a:rPr lang="en-GB" sz="2200"/>
              <a:t>Determines income levels</a:t>
            </a:r>
          </a:p>
          <a:p>
            <a:pPr>
              <a:lnSpc>
                <a:spcPct val="90000"/>
              </a:lnSpc>
            </a:pPr>
            <a:r>
              <a:rPr lang="en-GB" sz="2200"/>
              <a:t>Affects self esteem</a:t>
            </a:r>
          </a:p>
          <a:p>
            <a:pPr>
              <a:lnSpc>
                <a:spcPct val="90000"/>
              </a:lnSpc>
            </a:pPr>
            <a:r>
              <a:rPr lang="en-GB" sz="2200"/>
              <a:t>Types of employment may also have its own impact on health and wellbeing</a:t>
            </a:r>
          </a:p>
          <a:p>
            <a:pPr marL="0" indent="0">
              <a:lnSpc>
                <a:spcPct val="90000"/>
              </a:lnSpc>
              <a:buNone/>
            </a:pPr>
            <a:r>
              <a:rPr lang="en-GB" sz="2200"/>
              <a:t>                                 (Naidoo and Wills, 2009)</a:t>
            </a:r>
          </a:p>
          <a:p>
            <a:pPr>
              <a:lnSpc>
                <a:spcPct val="90000"/>
              </a:lnSpc>
            </a:pPr>
            <a:endParaRPr lang="en-GB" sz="2200"/>
          </a:p>
        </p:txBody>
      </p:sp>
      <p:pic>
        <p:nvPicPr>
          <p:cNvPr id="4" name="Picture 3">
            <a:extLst>
              <a:ext uri="{FF2B5EF4-FFF2-40B4-BE49-F238E27FC236}">
                <a16:creationId xmlns:a16="http://schemas.microsoft.com/office/drawing/2014/main" id="{17513FF1-890F-C350-754E-B457C6108D6B}"/>
              </a:ext>
            </a:extLst>
          </p:cNvPr>
          <p:cNvPicPr>
            <a:picLocks noChangeAspect="1"/>
          </p:cNvPicPr>
          <p:nvPr/>
        </p:nvPicPr>
        <p:blipFill>
          <a:blip r:embed="rId2"/>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2269601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641C-6B80-EDDF-D620-F75CE447DF70}"/>
              </a:ext>
            </a:extLst>
          </p:cNvPr>
          <p:cNvSpPr>
            <a:spLocks noGrp="1"/>
          </p:cNvSpPr>
          <p:nvPr>
            <p:ph type="title"/>
          </p:nvPr>
        </p:nvSpPr>
        <p:spPr/>
        <p:txBody>
          <a:bodyPr/>
          <a:lstStyle/>
          <a:p>
            <a:r>
              <a:rPr lang="en-GB" b="1" dirty="0"/>
              <a:t>Employment and Health</a:t>
            </a:r>
            <a:endParaRPr lang="en-GB" dirty="0"/>
          </a:p>
        </p:txBody>
      </p:sp>
      <p:sp>
        <p:nvSpPr>
          <p:cNvPr id="3" name="Content Placeholder 2">
            <a:extLst>
              <a:ext uri="{FF2B5EF4-FFF2-40B4-BE49-F238E27FC236}">
                <a16:creationId xmlns:a16="http://schemas.microsoft.com/office/drawing/2014/main" id="{B82FD312-E19F-3493-EBC2-FB016E4B82FC}"/>
              </a:ext>
            </a:extLst>
          </p:cNvPr>
          <p:cNvSpPr>
            <a:spLocks noGrp="1"/>
          </p:cNvSpPr>
          <p:nvPr>
            <p:ph idx="1"/>
          </p:nvPr>
        </p:nvSpPr>
        <p:spPr>
          <a:xfrm>
            <a:off x="457200" y="1600201"/>
            <a:ext cx="5266928" cy="3917032"/>
          </a:xfrm>
        </p:spPr>
        <p:txBody>
          <a:bodyPr>
            <a:normAutofit lnSpcReduction="10000"/>
          </a:bodyPr>
          <a:lstStyle/>
          <a:p>
            <a:pPr marL="0" indent="0">
              <a:buNone/>
            </a:pPr>
            <a:r>
              <a:rPr lang="en-GB" dirty="0"/>
              <a:t>Some employment might also cause occupational health risk such as </a:t>
            </a:r>
          </a:p>
          <a:p>
            <a:r>
              <a:rPr lang="en-GB" dirty="0"/>
              <a:t>Accident (in mining)</a:t>
            </a:r>
          </a:p>
          <a:p>
            <a:r>
              <a:rPr lang="en-GB" dirty="0"/>
              <a:t>Exposure to hazardous substances or stress</a:t>
            </a:r>
          </a:p>
          <a:p>
            <a:r>
              <a:rPr lang="en-GB" dirty="0"/>
              <a:t>                            (Naidoo and Wills, 2009)</a:t>
            </a:r>
          </a:p>
        </p:txBody>
      </p:sp>
      <p:pic>
        <p:nvPicPr>
          <p:cNvPr id="4" name="Picture 3">
            <a:extLst>
              <a:ext uri="{FF2B5EF4-FFF2-40B4-BE49-F238E27FC236}">
                <a16:creationId xmlns:a16="http://schemas.microsoft.com/office/drawing/2014/main" id="{4D4971C0-505C-FD97-5852-B75713E607F1}"/>
              </a:ext>
            </a:extLst>
          </p:cNvPr>
          <p:cNvPicPr>
            <a:picLocks noChangeAspect="1"/>
          </p:cNvPicPr>
          <p:nvPr/>
        </p:nvPicPr>
        <p:blipFill>
          <a:blip r:embed="rId2"/>
          <a:stretch>
            <a:fillRect/>
          </a:stretch>
        </p:blipFill>
        <p:spPr>
          <a:xfrm>
            <a:off x="5364088" y="1853742"/>
            <a:ext cx="3180581" cy="2026064"/>
          </a:xfrm>
          <a:prstGeom prst="rect">
            <a:avLst/>
          </a:prstGeom>
        </p:spPr>
      </p:pic>
    </p:spTree>
    <p:extLst>
      <p:ext uri="{BB962C8B-B14F-4D97-AF65-F5344CB8AC3E}">
        <p14:creationId xmlns:p14="http://schemas.microsoft.com/office/powerpoint/2010/main" val="778470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Individual (Activity)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individually find out any research which says that </a:t>
            </a:r>
          </a:p>
          <a:p>
            <a:r>
              <a:rPr lang="en-GB" dirty="0"/>
              <a:t>unemployment lead to worsening of health</a:t>
            </a:r>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36A-9D71-3340-9DB6-D6A753181D48}"/>
              </a:ext>
            </a:extLst>
          </p:cNvPr>
          <p:cNvSpPr>
            <a:spLocks noGrp="1"/>
          </p:cNvSpPr>
          <p:nvPr>
            <p:ph type="title"/>
          </p:nvPr>
        </p:nvSpPr>
        <p:spPr>
          <a:xfrm>
            <a:off x="457200" y="274638"/>
            <a:ext cx="8229600" cy="1143000"/>
          </a:xfrm>
        </p:spPr>
        <p:txBody>
          <a:bodyPr anchor="ctr">
            <a:normAutofit/>
          </a:bodyPr>
          <a:lstStyle/>
          <a:p>
            <a:r>
              <a:rPr lang="en-GB" b="1" dirty="0"/>
              <a:t>Unemployment and Health</a:t>
            </a:r>
          </a:p>
        </p:txBody>
      </p:sp>
      <p:sp>
        <p:nvSpPr>
          <p:cNvPr id="3" name="Content Placeholder 2">
            <a:extLst>
              <a:ext uri="{FF2B5EF4-FFF2-40B4-BE49-F238E27FC236}">
                <a16:creationId xmlns:a16="http://schemas.microsoft.com/office/drawing/2014/main" id="{AF9FEA6E-5F70-8B6E-8F9B-9F7BE2332A18}"/>
              </a:ext>
            </a:extLst>
          </p:cNvPr>
          <p:cNvSpPr>
            <a:spLocks noGrp="1"/>
          </p:cNvSpPr>
          <p:nvPr>
            <p:ph sz="half" idx="1"/>
          </p:nvPr>
        </p:nvSpPr>
        <p:spPr>
          <a:xfrm>
            <a:off x="457200" y="1600201"/>
            <a:ext cx="3250704" cy="3989040"/>
          </a:xfrm>
        </p:spPr>
        <p:txBody>
          <a:bodyPr>
            <a:normAutofit/>
          </a:bodyPr>
          <a:lstStyle/>
          <a:p>
            <a:pPr marL="0" indent="0">
              <a:lnSpc>
                <a:spcPct val="90000"/>
              </a:lnSpc>
              <a:buNone/>
            </a:pPr>
            <a:r>
              <a:rPr lang="en-GB" sz="1500" dirty="0"/>
              <a:t>According to McLean et al. (2005)</a:t>
            </a:r>
          </a:p>
          <a:p>
            <a:pPr>
              <a:lnSpc>
                <a:spcPct val="90000"/>
              </a:lnSpc>
            </a:pPr>
            <a:r>
              <a:rPr lang="en-GB" sz="1500" dirty="0"/>
              <a:t>The unemployed report higher rates of mental ill health including depression, anxiety and sleep disturbance</a:t>
            </a:r>
          </a:p>
          <a:p>
            <a:pPr>
              <a:lnSpc>
                <a:spcPct val="90000"/>
              </a:lnSpc>
            </a:pPr>
            <a:r>
              <a:rPr lang="en-GB" sz="1500" dirty="0"/>
              <a:t>Suicide and suicide ideation rates are twice as high among the unemployed when compared with the employed.   </a:t>
            </a:r>
          </a:p>
          <a:p>
            <a:pPr>
              <a:lnSpc>
                <a:spcPct val="90000"/>
              </a:lnSpc>
            </a:pPr>
            <a:r>
              <a:rPr lang="en-GB" sz="1500" dirty="0"/>
              <a:t>The mortality among the unemployed are 20% higher than expected after adjusting for age and social class.</a:t>
            </a:r>
          </a:p>
          <a:p>
            <a:pPr>
              <a:lnSpc>
                <a:spcPct val="90000"/>
              </a:lnSpc>
            </a:pPr>
            <a:r>
              <a:rPr lang="en-GB" sz="1500" dirty="0"/>
              <a:t>Over 60% unemployed people smoke compared to 30% of the employed people.</a:t>
            </a:r>
          </a:p>
        </p:txBody>
      </p:sp>
      <p:pic>
        <p:nvPicPr>
          <p:cNvPr id="4" name="Picture 3">
            <a:extLst>
              <a:ext uri="{FF2B5EF4-FFF2-40B4-BE49-F238E27FC236}">
                <a16:creationId xmlns:a16="http://schemas.microsoft.com/office/drawing/2014/main" id="{E7F24F3F-14E4-E935-80F1-A65B986C1152}"/>
              </a:ext>
            </a:extLst>
          </p:cNvPr>
          <p:cNvPicPr>
            <a:picLocks noChangeAspect="1"/>
          </p:cNvPicPr>
          <p:nvPr/>
        </p:nvPicPr>
        <p:blipFill>
          <a:blip r:embed="rId2"/>
          <a:stretch>
            <a:fillRect/>
          </a:stretch>
        </p:blipFill>
        <p:spPr>
          <a:xfrm>
            <a:off x="4355976" y="2494243"/>
            <a:ext cx="4330824" cy="2881966"/>
          </a:xfrm>
          <a:prstGeom prst="rect">
            <a:avLst/>
          </a:prstGeom>
          <a:noFill/>
        </p:spPr>
      </p:pic>
    </p:spTree>
    <p:extLst>
      <p:ext uri="{BB962C8B-B14F-4D97-AF65-F5344CB8AC3E}">
        <p14:creationId xmlns:p14="http://schemas.microsoft.com/office/powerpoint/2010/main" val="1375259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a:xfrm>
            <a:off x="457200" y="1600201"/>
            <a:ext cx="4618856" cy="3556991"/>
          </a:xfrm>
        </p:spPr>
        <p:txBody>
          <a:bodyPr>
            <a:normAutofit fontScale="55000" lnSpcReduction="20000"/>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pPr marL="0" indent="0">
              <a:buNone/>
            </a:pPr>
            <a:r>
              <a:rPr lang="en-GB" dirty="0"/>
              <a:t>Culture: </a:t>
            </a:r>
            <a:r>
              <a:rPr lang="en-GB" dirty="0" err="1"/>
              <a:t>e.g</a:t>
            </a:r>
            <a:r>
              <a:rPr lang="en-GB" dirty="0"/>
              <a:t> taboos on eating a meat in </a:t>
            </a:r>
            <a:r>
              <a:rPr lang="en-GB" dirty="0" err="1"/>
              <a:t>india</a:t>
            </a:r>
            <a:endParaRPr lang="en-GB" dirty="0"/>
          </a:p>
          <a:p>
            <a:pPr marL="0" indent="0">
              <a:buNone/>
            </a:pPr>
            <a:endParaRPr lang="en-GB" dirty="0"/>
          </a:p>
          <a:p>
            <a:pPr marL="0" indent="0">
              <a:buNone/>
            </a:pPr>
            <a:r>
              <a:rPr lang="en-GB" sz="3800" b="1" dirty="0"/>
              <a:t>In pair Search any cultural practice which you think can affect the health of different ethnicity?</a:t>
            </a:r>
          </a:p>
          <a:p>
            <a:pPr marL="0" indent="0">
              <a:buNone/>
            </a:pPr>
            <a:endParaRPr lang="en-GB" sz="3800" b="1" dirty="0"/>
          </a:p>
          <a:p>
            <a:pPr marL="0" indent="0">
              <a:buNone/>
            </a:pPr>
            <a:endParaRPr lang="en-GB" sz="3800" b="1" dirty="0"/>
          </a:p>
          <a:p>
            <a:endParaRPr lang="en-GB" sz="3800" b="1" dirty="0"/>
          </a:p>
          <a:p>
            <a:endParaRPr lang="en-GB" dirty="0"/>
          </a:p>
        </p:txBody>
      </p:sp>
      <p:pic>
        <p:nvPicPr>
          <p:cNvPr id="4" name="Picture 3">
            <a:extLst>
              <a:ext uri="{FF2B5EF4-FFF2-40B4-BE49-F238E27FC236}">
                <a16:creationId xmlns:a16="http://schemas.microsoft.com/office/drawing/2014/main" id="{FAF75B96-6EEB-1610-234F-8DD6DD477736}"/>
              </a:ext>
            </a:extLst>
          </p:cNvPr>
          <p:cNvPicPr>
            <a:picLocks noChangeAspect="1"/>
          </p:cNvPicPr>
          <p:nvPr/>
        </p:nvPicPr>
        <p:blipFill>
          <a:blip r:embed="rId3"/>
          <a:stretch>
            <a:fillRect/>
          </a:stretch>
        </p:blipFill>
        <p:spPr>
          <a:xfrm>
            <a:off x="5220072" y="2132856"/>
            <a:ext cx="3662121" cy="2592288"/>
          </a:xfrm>
          <a:prstGeom prst="rect">
            <a:avLst/>
          </a:prstGeom>
        </p:spPr>
      </p:pic>
    </p:spTree>
    <p:extLst>
      <p:ext uri="{BB962C8B-B14F-4D97-AF65-F5344CB8AC3E}">
        <p14:creationId xmlns:p14="http://schemas.microsoft.com/office/powerpoint/2010/main" val="2048352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5CE-8223-3966-0FE5-52D9D0CFA7DC}"/>
              </a:ext>
            </a:extLst>
          </p:cNvPr>
          <p:cNvSpPr>
            <a:spLocks noGrp="1"/>
          </p:cNvSpPr>
          <p:nvPr>
            <p:ph type="title"/>
          </p:nvPr>
        </p:nvSpPr>
        <p:spPr>
          <a:xfrm>
            <a:off x="457200" y="274638"/>
            <a:ext cx="8229600" cy="490066"/>
          </a:xfrm>
        </p:spPr>
        <p:txBody>
          <a:bodyPr anchor="ctr">
            <a:normAutofit fontScale="90000"/>
          </a:bodyPr>
          <a:lstStyle/>
          <a:p>
            <a:r>
              <a:rPr lang="en-GB" dirty="0"/>
              <a:t>Example of cultural behaviour</a:t>
            </a:r>
          </a:p>
        </p:txBody>
      </p:sp>
      <p:sp>
        <p:nvSpPr>
          <p:cNvPr id="3" name="Content Placeholder 2">
            <a:extLst>
              <a:ext uri="{FF2B5EF4-FFF2-40B4-BE49-F238E27FC236}">
                <a16:creationId xmlns:a16="http://schemas.microsoft.com/office/drawing/2014/main" id="{4CEE2A6A-ABAC-1186-FC60-06B053CE092B}"/>
              </a:ext>
            </a:extLst>
          </p:cNvPr>
          <p:cNvSpPr>
            <a:spLocks noGrp="1"/>
          </p:cNvSpPr>
          <p:nvPr>
            <p:ph sz="half" idx="1"/>
          </p:nvPr>
        </p:nvSpPr>
        <p:spPr>
          <a:xfrm>
            <a:off x="107504" y="1124744"/>
            <a:ext cx="5313494" cy="4176465"/>
          </a:xfrm>
        </p:spPr>
        <p:txBody>
          <a:bodyPr>
            <a:normAutofit fontScale="92500" lnSpcReduction="10000"/>
          </a:bodyPr>
          <a:lstStyle/>
          <a:p>
            <a:pPr marL="0" indent="0">
              <a:lnSpc>
                <a:spcPct val="90000"/>
              </a:lnSpc>
              <a:buNone/>
            </a:pPr>
            <a:r>
              <a:rPr lang="en-GB" sz="1800" b="1" i="0" dirty="0">
                <a:effectLst/>
              </a:rPr>
              <a:t>The Wodaabe’s wife stealing night dance</a:t>
            </a:r>
          </a:p>
          <a:p>
            <a:pPr>
              <a:lnSpc>
                <a:spcPct val="90000"/>
              </a:lnSpc>
            </a:pPr>
            <a:r>
              <a:rPr lang="en-GB" sz="1800" b="0" i="0" dirty="0">
                <a:effectLst/>
              </a:rPr>
              <a:t>This is a cultural practice found among the </a:t>
            </a:r>
            <a:r>
              <a:rPr lang="en-GB" sz="1800" b="0" i="0" dirty="0" err="1">
                <a:effectLst/>
              </a:rPr>
              <a:t>Wodaabe</a:t>
            </a:r>
            <a:r>
              <a:rPr lang="en-GB" sz="1800" b="0" i="0" dirty="0">
                <a:effectLst/>
              </a:rPr>
              <a:t> tribe, a sub-group of the Fulani ethnic communities of the northern parts of Nigeria, north-eastern Cameroon, the western region of Central African Republic and southwestern Chad . </a:t>
            </a:r>
            <a:r>
              <a:rPr lang="en-GB" sz="1800" i="0" dirty="0">
                <a:effectLst/>
              </a:rPr>
              <a:t>The aim is to convince the wives of other men that they’d be better off with them.</a:t>
            </a:r>
          </a:p>
          <a:p>
            <a:pPr>
              <a:lnSpc>
                <a:spcPct val="90000"/>
              </a:lnSpc>
            </a:pPr>
            <a:r>
              <a:rPr lang="en-GB" sz="1800" b="0" i="0" dirty="0">
                <a:effectLst/>
              </a:rPr>
              <a:t>The tribe holds a cultural dancing festival at night. While dancing, a man is allowed to steal and carry home any woman he likes whether the woman is married or not. </a:t>
            </a:r>
          </a:p>
          <a:p>
            <a:pPr>
              <a:lnSpc>
                <a:spcPct val="90000"/>
              </a:lnSpc>
            </a:pPr>
            <a:r>
              <a:rPr lang="en-GB" sz="1800" b="0" i="0" dirty="0">
                <a:effectLst/>
              </a:rPr>
              <a:t>The health implication of this cultural practice is obvious. Sexually transmitted infections including HIV as well as unwanted pregnancies may result, with attendant consequences.</a:t>
            </a:r>
          </a:p>
          <a:p>
            <a:pPr>
              <a:lnSpc>
                <a:spcPct val="90000"/>
              </a:lnSpc>
            </a:pPr>
            <a:endParaRPr lang="en-GB" sz="1800" b="0" i="0" dirty="0">
              <a:effectLst/>
            </a:endParaRPr>
          </a:p>
          <a:p>
            <a:pPr marL="0" indent="0">
              <a:lnSpc>
                <a:spcPct val="90000"/>
              </a:lnSpc>
              <a:buNone/>
            </a:pPr>
            <a:r>
              <a:rPr lang="en-GB" sz="1800" b="0" i="0" dirty="0">
                <a:effectLst/>
              </a:rPr>
              <a:t>https://www.youtube.com/watch?v=YWz9Xo3x5oE</a:t>
            </a:r>
          </a:p>
          <a:p>
            <a:pPr>
              <a:lnSpc>
                <a:spcPct val="90000"/>
              </a:lnSpc>
            </a:pPr>
            <a:endParaRPr lang="en-GB" sz="1800" dirty="0"/>
          </a:p>
          <a:p>
            <a:pPr>
              <a:lnSpc>
                <a:spcPct val="90000"/>
              </a:lnSpc>
            </a:pPr>
            <a:endParaRPr lang="en-GB" sz="1800" b="0" i="0" dirty="0">
              <a:effectLst/>
            </a:endParaRPr>
          </a:p>
          <a:p>
            <a:pPr>
              <a:lnSpc>
                <a:spcPct val="90000"/>
              </a:lnSpc>
            </a:pPr>
            <a:endParaRPr lang="en-GB" sz="1300" dirty="0"/>
          </a:p>
        </p:txBody>
      </p:sp>
      <p:pic>
        <p:nvPicPr>
          <p:cNvPr id="4" name="Picture 3">
            <a:extLst>
              <a:ext uri="{FF2B5EF4-FFF2-40B4-BE49-F238E27FC236}">
                <a16:creationId xmlns:a16="http://schemas.microsoft.com/office/drawing/2014/main" id="{4B6182E1-A860-E846-1799-7610DF126DAD}"/>
              </a:ext>
            </a:extLst>
          </p:cNvPr>
          <p:cNvPicPr>
            <a:picLocks noChangeAspect="1"/>
          </p:cNvPicPr>
          <p:nvPr/>
        </p:nvPicPr>
        <p:blipFill rotWithShape="1">
          <a:blip r:embed="rId3"/>
          <a:srcRect l="20308" r="12319"/>
          <a:stretch/>
        </p:blipFill>
        <p:spPr>
          <a:xfrm>
            <a:off x="5770695" y="1772816"/>
            <a:ext cx="2916105" cy="2880320"/>
          </a:xfrm>
          <a:prstGeom prst="rect">
            <a:avLst/>
          </a:prstGeom>
          <a:noFill/>
        </p:spPr>
      </p:pic>
    </p:spTree>
    <p:extLst>
      <p:ext uri="{BB962C8B-B14F-4D97-AF65-F5344CB8AC3E}">
        <p14:creationId xmlns:p14="http://schemas.microsoft.com/office/powerpoint/2010/main" val="1055235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Autofit/>
          </a:bodyPr>
          <a:lstStyle/>
          <a:p>
            <a:pPr marL="0" indent="0">
              <a:buNone/>
            </a:pPr>
            <a:r>
              <a:rPr lang="en-GB" sz="2000" dirty="0"/>
              <a:t>Working individually discuss the article on coronary Heart Disease (CHD) among south Asians in the UK</a:t>
            </a:r>
          </a:p>
          <a:p>
            <a:pPr marL="0" indent="0" algn="ctr">
              <a:buNone/>
            </a:pPr>
            <a:endParaRPr lang="en-GB" sz="2000" dirty="0"/>
          </a:p>
          <a:p>
            <a:pPr marL="0" indent="0">
              <a:buNone/>
            </a:pPr>
            <a:endParaRPr lang="en-GB" sz="2000" dirty="0"/>
          </a:p>
          <a:p>
            <a:pPr marL="0" indent="0">
              <a:buNone/>
            </a:pPr>
            <a:endParaRPr lang="en-GB" sz="2000" b="1" dirty="0"/>
          </a:p>
          <a:p>
            <a:pPr marL="0" indent="0" algn="ctr">
              <a:buNone/>
            </a:pPr>
            <a:endParaRPr lang="en-GB" sz="2000" b="1" dirty="0"/>
          </a:p>
          <a:p>
            <a:pPr marL="0" indent="0" algn="ctr">
              <a:buNone/>
            </a:pPr>
            <a:r>
              <a:rPr lang="en-GB" sz="2000" b="1" dirty="0"/>
              <a:t>Feedback your findings to the whole class</a:t>
            </a:r>
          </a:p>
          <a:p>
            <a:pPr marL="0" indent="0" algn="ctr">
              <a:buNone/>
            </a:pPr>
            <a:r>
              <a:rPr lang="en-GB" sz="2000" b="1" dirty="0"/>
              <a:t>                                 </a:t>
            </a:r>
          </a:p>
          <a:p>
            <a:pPr marL="0" indent="0">
              <a:buNone/>
            </a:pPr>
            <a:r>
              <a:rPr lang="en-GB" sz="2000" b="1" dirty="0"/>
              <a:t>                                                         20 mins</a:t>
            </a:r>
          </a:p>
          <a:p>
            <a:pPr>
              <a:buFont typeface="Wingdings" panose="05000000000000000000" pitchFamily="2" charset="2"/>
              <a:buChar char="§"/>
            </a:pPr>
            <a:endParaRPr lang="en-GB" sz="2000" dirty="0"/>
          </a:p>
          <a:p>
            <a:pPr marL="0" indent="0">
              <a:buNone/>
            </a:pPr>
            <a:r>
              <a:rPr lang="en-GB" sz="2000" dirty="0"/>
              <a:t>                               </a:t>
            </a:r>
          </a:p>
          <a:p>
            <a:pPr marL="0" indent="0">
              <a:buNone/>
            </a:pPr>
            <a:r>
              <a:rPr lang="en-GB" sz="2000" dirty="0"/>
              <a:t>                            </a:t>
            </a:r>
          </a:p>
        </p:txBody>
      </p:sp>
    </p:spTree>
    <p:extLst>
      <p:ext uri="{BB962C8B-B14F-4D97-AF65-F5344CB8AC3E}">
        <p14:creationId xmlns:p14="http://schemas.microsoft.com/office/powerpoint/2010/main" val="11677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Summary: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rmAutofit fontScale="25000" lnSpcReduction="20000"/>
          </a:bodyPr>
          <a:lstStyle/>
          <a:p>
            <a:pPr marL="0" indent="0">
              <a:buNone/>
            </a:pPr>
            <a:r>
              <a:rPr lang="en-GB" sz="7400" dirty="0"/>
              <a:t>Watch the video below and discuss among your pairs</a:t>
            </a:r>
          </a:p>
          <a:p>
            <a:pPr marL="0" indent="0" algn="ctr">
              <a:buNone/>
            </a:pPr>
            <a:endParaRPr lang="en-GB" sz="7400" dirty="0">
              <a:hlinkClick r:id="rId3"/>
            </a:endParaRPr>
          </a:p>
          <a:p>
            <a:pPr marL="0" indent="0" algn="ctr">
              <a:buNone/>
            </a:pPr>
            <a:endParaRPr lang="en-GB" sz="7400" dirty="0">
              <a:hlinkClick r:id="rId3"/>
            </a:endParaRPr>
          </a:p>
          <a:p>
            <a:pPr marL="0" indent="0" algn="ctr">
              <a:buNone/>
            </a:pPr>
            <a:endParaRPr lang="en-GB" sz="7400" dirty="0">
              <a:hlinkClick r:id="rId3"/>
            </a:endParaRPr>
          </a:p>
          <a:p>
            <a:pPr marL="0" indent="0" algn="ctr">
              <a:buNone/>
            </a:pPr>
            <a:r>
              <a:rPr lang="en-GB" sz="7400" dirty="0">
                <a:hlinkClick r:id="rId3"/>
              </a:rPr>
              <a:t>https://www.youtube.com/watch?v=zSguDQRjZv0</a:t>
            </a:r>
            <a:endParaRPr lang="en-GB" sz="7400" dirty="0"/>
          </a:p>
          <a:p>
            <a:pPr marL="0" indent="0">
              <a:buNone/>
            </a:pPr>
            <a:endParaRPr lang="en-GB" sz="7400" dirty="0"/>
          </a:p>
          <a:p>
            <a:pPr marL="0" indent="0">
              <a:buNone/>
            </a:pPr>
            <a:endParaRPr lang="en-GB" sz="7400" b="1" dirty="0"/>
          </a:p>
          <a:p>
            <a:pPr marL="0" indent="0" algn="ctr">
              <a:buNone/>
            </a:pPr>
            <a:endParaRPr lang="en-GB" sz="7400" b="1" dirty="0"/>
          </a:p>
          <a:p>
            <a:pPr marL="0" indent="0" algn="ctr">
              <a:buNone/>
            </a:pPr>
            <a:r>
              <a:rPr lang="en-GB" sz="7400" b="1" dirty="0"/>
              <a:t>Feedback what you have learnt to the whole class</a:t>
            </a:r>
          </a:p>
          <a:p>
            <a:pPr marL="0" indent="0" algn="ctr">
              <a:buNone/>
            </a:pPr>
            <a:r>
              <a:rPr lang="en-GB" sz="7400" b="1" dirty="0"/>
              <a:t>                                 </a:t>
            </a:r>
          </a:p>
          <a:p>
            <a:pPr marL="0" indent="0">
              <a:buNone/>
            </a:pPr>
            <a:r>
              <a:rPr lang="en-GB" sz="7400" b="1" dirty="0"/>
              <a:t>                                                         15mins</a:t>
            </a:r>
          </a:p>
          <a:p>
            <a:pPr>
              <a:buFont typeface="Wingdings" panose="05000000000000000000" pitchFamily="2" charset="2"/>
              <a:buChar char="§"/>
            </a:pPr>
            <a:endParaRPr lang="en-GB" sz="7400" dirty="0"/>
          </a:p>
          <a:p>
            <a:pPr marL="0" indent="0">
              <a:buNone/>
            </a:pPr>
            <a:r>
              <a:rPr lang="en-GB" sz="7400" dirty="0"/>
              <a:t>                               </a:t>
            </a:r>
          </a:p>
          <a:p>
            <a:pPr marL="0" indent="0">
              <a:buNone/>
            </a:pPr>
            <a:r>
              <a:rPr lang="en-GB" dirty="0"/>
              <a:t>                            </a:t>
            </a:r>
          </a:p>
        </p:txBody>
      </p:sp>
    </p:spTree>
    <p:extLst>
      <p:ext uri="{BB962C8B-B14F-4D97-AF65-F5344CB8AC3E}">
        <p14:creationId xmlns:p14="http://schemas.microsoft.com/office/powerpoint/2010/main" val="2402750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15mins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060848"/>
            <a:ext cx="8568952" cy="2387600"/>
          </a:xfrm>
        </p:spPr>
        <p:txBody>
          <a:bodyPr/>
          <a:lstStyle/>
          <a:p>
            <a:r>
              <a:rPr lang="en-GB" sz="4000" b="1" i="1" dirty="0">
                <a:solidFill>
                  <a:schemeClr val="bg1"/>
                </a:solidFill>
              </a:rPr>
              <a:t>What is Sustainable development goals?</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2897085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F92DA-43BB-77A6-2555-6E72C24ECE34}"/>
              </a:ext>
            </a:extLst>
          </p:cNvPr>
          <p:cNvSpPr>
            <a:spLocks noGrp="1"/>
          </p:cNvSpPr>
          <p:nvPr>
            <p:ph type="title"/>
          </p:nvPr>
        </p:nvSpPr>
        <p:spPr>
          <a:xfrm>
            <a:off x="457200" y="274638"/>
            <a:ext cx="8229600" cy="1143000"/>
          </a:xfrm>
        </p:spPr>
        <p:txBody>
          <a:bodyPr anchor="ctr">
            <a:normAutofit/>
          </a:bodyPr>
          <a:lstStyle/>
          <a:p>
            <a:r>
              <a:rPr lang="en-GB" sz="4100" b="1"/>
              <a:t>Sustainable Development Goals</a:t>
            </a:r>
          </a:p>
        </p:txBody>
      </p:sp>
      <p:sp>
        <p:nvSpPr>
          <p:cNvPr id="3" name="Content Placeholder 2">
            <a:extLst>
              <a:ext uri="{FF2B5EF4-FFF2-40B4-BE49-F238E27FC236}">
                <a16:creationId xmlns:a16="http://schemas.microsoft.com/office/drawing/2014/main" id="{1CBBECA1-51CD-2AF7-34C0-429A369AAECA}"/>
              </a:ext>
            </a:extLst>
          </p:cNvPr>
          <p:cNvSpPr>
            <a:spLocks noGrp="1"/>
          </p:cNvSpPr>
          <p:nvPr>
            <p:ph sz="half" idx="1"/>
          </p:nvPr>
        </p:nvSpPr>
        <p:spPr>
          <a:xfrm>
            <a:off x="457200" y="1600201"/>
            <a:ext cx="4038600" cy="3989040"/>
          </a:xfrm>
        </p:spPr>
        <p:txBody>
          <a:bodyPr>
            <a:normAutofit/>
          </a:bodyPr>
          <a:lstStyle/>
          <a:p>
            <a:pPr>
              <a:lnSpc>
                <a:spcPct val="90000"/>
              </a:lnSpc>
            </a:pPr>
            <a:r>
              <a:rPr lang="en-GB" sz="2000"/>
              <a:t>The Sustainable Development Goals are a universal call to action to end poverty, protect the planet and improve the lives and prospects of everyone, everywhere. </a:t>
            </a:r>
          </a:p>
          <a:p>
            <a:pPr>
              <a:lnSpc>
                <a:spcPct val="90000"/>
              </a:lnSpc>
            </a:pPr>
            <a:endParaRPr lang="en-GB" sz="2000"/>
          </a:p>
          <a:p>
            <a:pPr>
              <a:lnSpc>
                <a:spcPct val="90000"/>
              </a:lnSpc>
            </a:pPr>
            <a:r>
              <a:rPr lang="en-GB" sz="2000"/>
              <a:t>The 17 Goals were adopted by all UN Member States in 2015, as part of the 2030 Agenda for Sustainable Development which set out a 15-year plan to achieve the Goals.</a:t>
            </a:r>
          </a:p>
        </p:txBody>
      </p:sp>
      <p:pic>
        <p:nvPicPr>
          <p:cNvPr id="4" name="Picture 3">
            <a:extLst>
              <a:ext uri="{FF2B5EF4-FFF2-40B4-BE49-F238E27FC236}">
                <a16:creationId xmlns:a16="http://schemas.microsoft.com/office/drawing/2014/main" id="{15E913F1-6D8F-D851-8A9F-7B4E0E350BD3}"/>
              </a:ext>
            </a:extLst>
          </p:cNvPr>
          <p:cNvPicPr>
            <a:picLocks noChangeAspect="1"/>
          </p:cNvPicPr>
          <p:nvPr/>
        </p:nvPicPr>
        <p:blipFill>
          <a:blip r:embed="rId3"/>
          <a:stretch>
            <a:fillRect/>
          </a:stretch>
        </p:blipFill>
        <p:spPr>
          <a:xfrm>
            <a:off x="4672980" y="1600201"/>
            <a:ext cx="3989040" cy="3989040"/>
          </a:xfrm>
          <a:prstGeom prst="rect">
            <a:avLst/>
          </a:prstGeom>
          <a:noFill/>
        </p:spPr>
      </p:pic>
    </p:spTree>
    <p:extLst>
      <p:ext uri="{BB962C8B-B14F-4D97-AF65-F5344CB8AC3E}">
        <p14:creationId xmlns:p14="http://schemas.microsoft.com/office/powerpoint/2010/main" val="2353841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0A15B-E72E-0E7F-F3E4-ACA01B0FFFBE}"/>
              </a:ext>
            </a:extLst>
          </p:cNvPr>
          <p:cNvSpPr>
            <a:spLocks noGrp="1"/>
          </p:cNvSpPr>
          <p:nvPr>
            <p:ph type="title"/>
          </p:nvPr>
        </p:nvSpPr>
        <p:spPr>
          <a:xfrm>
            <a:off x="457200" y="274638"/>
            <a:ext cx="8229600" cy="1143000"/>
          </a:xfrm>
        </p:spPr>
        <p:txBody>
          <a:bodyPr anchor="ctr">
            <a:normAutofit/>
          </a:bodyPr>
          <a:lstStyle/>
          <a:p>
            <a:r>
              <a:rPr lang="en-GB" sz="4100" b="1"/>
              <a:t>Sustainable Development Goals</a:t>
            </a:r>
            <a:endParaRPr lang="en-GB" sz="4100"/>
          </a:p>
        </p:txBody>
      </p:sp>
      <p:sp>
        <p:nvSpPr>
          <p:cNvPr id="3" name="Content Placeholder 2">
            <a:extLst>
              <a:ext uri="{FF2B5EF4-FFF2-40B4-BE49-F238E27FC236}">
                <a16:creationId xmlns:a16="http://schemas.microsoft.com/office/drawing/2014/main" id="{9D8BF0FE-5BD1-7228-2337-C8AD8422AC69}"/>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500" dirty="0"/>
              <a:t>For sustainable development to be achieved, it is crucial to complement three core elements: </a:t>
            </a:r>
            <a:r>
              <a:rPr lang="en-GB" sz="1500" b="1" dirty="0"/>
              <a:t>economic  growth(</a:t>
            </a:r>
            <a:r>
              <a:rPr lang="en-GB" sz="1500" b="0" i="0" dirty="0">
                <a:effectLst/>
              </a:rPr>
              <a:t>an increase in the amount of goods and services produced per head of the population over a period of time)</a:t>
            </a:r>
            <a:r>
              <a:rPr lang="en-GB" sz="1500" b="1" dirty="0"/>
              <a:t>  , social inclusion (</a:t>
            </a:r>
            <a:r>
              <a:rPr lang="en-GB" sz="1500" b="0" i="0" dirty="0">
                <a:effectLst/>
              </a:rPr>
              <a:t>is the process by which efforts are made to ensure equal opportunities – that everyone, regardless of their background, can achieve their full potential in life) </a:t>
            </a:r>
            <a:r>
              <a:rPr lang="en-GB" sz="1500" b="1" dirty="0"/>
              <a:t>and environmental protection (</a:t>
            </a:r>
            <a:r>
              <a:rPr lang="en-GB" sz="1500" dirty="0"/>
              <a:t>protecting natural environment</a:t>
            </a:r>
            <a:r>
              <a:rPr lang="en-GB" sz="1500" b="1" dirty="0"/>
              <a:t>). </a:t>
            </a:r>
          </a:p>
          <a:p>
            <a:pPr>
              <a:lnSpc>
                <a:spcPct val="90000"/>
              </a:lnSpc>
              <a:buFont typeface="Wingdings" panose="05000000000000000000" pitchFamily="2" charset="2"/>
              <a:buChar char="§"/>
            </a:pPr>
            <a:endParaRPr lang="en-GB" sz="1500" b="1" dirty="0"/>
          </a:p>
          <a:p>
            <a:pPr>
              <a:lnSpc>
                <a:spcPct val="90000"/>
              </a:lnSpc>
              <a:buFont typeface="Wingdings" panose="05000000000000000000" pitchFamily="2" charset="2"/>
              <a:buChar char="§"/>
            </a:pPr>
            <a:r>
              <a:rPr lang="en-GB" sz="1500" dirty="0"/>
              <a:t>These elements are interconnected and all are crucial for the well-being of individuals and societies.</a:t>
            </a:r>
          </a:p>
          <a:p>
            <a:pPr>
              <a:lnSpc>
                <a:spcPct val="90000"/>
              </a:lnSpc>
            </a:pPr>
            <a:endParaRPr lang="en-GB" sz="1500" dirty="0"/>
          </a:p>
        </p:txBody>
      </p:sp>
      <p:pic>
        <p:nvPicPr>
          <p:cNvPr id="4" name="Picture 3">
            <a:extLst>
              <a:ext uri="{FF2B5EF4-FFF2-40B4-BE49-F238E27FC236}">
                <a16:creationId xmlns:a16="http://schemas.microsoft.com/office/drawing/2014/main" id="{6B88529E-01EF-A409-3FE5-AA1FD801BC2D}"/>
              </a:ext>
            </a:extLst>
          </p:cNvPr>
          <p:cNvPicPr>
            <a:picLocks noChangeAspect="1"/>
          </p:cNvPicPr>
          <p:nvPr/>
        </p:nvPicPr>
        <p:blipFill>
          <a:blip r:embed="rId2"/>
          <a:stretch>
            <a:fillRect/>
          </a:stretch>
        </p:blipFill>
        <p:spPr>
          <a:xfrm>
            <a:off x="4860032" y="3594245"/>
            <a:ext cx="4038600" cy="1730828"/>
          </a:xfrm>
          <a:prstGeom prst="rect">
            <a:avLst/>
          </a:prstGeom>
          <a:noFill/>
        </p:spPr>
      </p:pic>
    </p:spTree>
    <p:extLst>
      <p:ext uri="{BB962C8B-B14F-4D97-AF65-F5344CB8AC3E}">
        <p14:creationId xmlns:p14="http://schemas.microsoft.com/office/powerpoint/2010/main" val="3284160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stainable development goals - United Nations - Windows Internet Explorer">
            <a:extLst>
              <a:ext uri="{FF2B5EF4-FFF2-40B4-BE49-F238E27FC236}">
                <a16:creationId xmlns:a16="http://schemas.microsoft.com/office/drawing/2014/main" id="{41380D79-B4D1-47C8-8DBD-C23121D0D4B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1603" t="30278" r="3085" b="4594"/>
          <a:stretch>
            <a:fillRect/>
          </a:stretch>
        </p:blipFill>
        <p:spPr>
          <a:xfrm>
            <a:off x="430517" y="836711"/>
            <a:ext cx="8282966" cy="4618831"/>
          </a:xfrm>
          <a:prstGeom prst="rect">
            <a:avLst/>
          </a:prstGeom>
        </p:spPr>
      </p:pic>
      <p:sp>
        <p:nvSpPr>
          <p:cNvPr id="3" name="TextBox 2">
            <a:extLst>
              <a:ext uri="{FF2B5EF4-FFF2-40B4-BE49-F238E27FC236}">
                <a16:creationId xmlns:a16="http://schemas.microsoft.com/office/drawing/2014/main" id="{0F0AC6FD-10DF-B1F4-12FE-282172DBD4FF}"/>
              </a:ext>
            </a:extLst>
          </p:cNvPr>
          <p:cNvSpPr txBox="1"/>
          <p:nvPr/>
        </p:nvSpPr>
        <p:spPr>
          <a:xfrm>
            <a:off x="1763688" y="251217"/>
            <a:ext cx="6264696" cy="584775"/>
          </a:xfrm>
          <a:prstGeom prst="rect">
            <a:avLst/>
          </a:prstGeom>
          <a:noFill/>
        </p:spPr>
        <p:txBody>
          <a:bodyPr wrap="square">
            <a:spAutoFit/>
          </a:bodyPr>
          <a:lstStyle/>
          <a:p>
            <a:r>
              <a:rPr lang="en-GB" altLang="en-US" sz="3200" b="1" dirty="0">
                <a:latin typeface="Arial" panose="020B0604020202020204" pitchFamily="34" charset="0"/>
                <a:cs typeface="Arial" panose="020B0604020202020204" pitchFamily="34" charset="0"/>
              </a:rPr>
              <a:t>Sustainable development goals</a:t>
            </a:r>
            <a:endParaRPr lang="en-GB" sz="3200" dirty="0"/>
          </a:p>
        </p:txBody>
      </p:sp>
    </p:spTree>
    <p:extLst>
      <p:ext uri="{BB962C8B-B14F-4D97-AF65-F5344CB8AC3E}">
        <p14:creationId xmlns:p14="http://schemas.microsoft.com/office/powerpoint/2010/main" val="31496655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CCBA5-6200-3F0F-37F7-B4E842263F27}"/>
              </a:ext>
            </a:extLst>
          </p:cNvPr>
          <p:cNvSpPr>
            <a:spLocks noGrp="1"/>
          </p:cNvSpPr>
          <p:nvPr>
            <p:ph type="title"/>
          </p:nvPr>
        </p:nvSpPr>
        <p:spPr>
          <a:xfrm>
            <a:off x="457200" y="116632"/>
            <a:ext cx="8229600" cy="562074"/>
          </a:xfrm>
        </p:spPr>
        <p:txBody>
          <a:bodyPr>
            <a:normAutofit fontScale="90000"/>
          </a:bodyPr>
          <a:lstStyle/>
          <a:p>
            <a:r>
              <a:rPr lang="en-GB" dirty="0"/>
              <a:t>Sustainable development goal</a:t>
            </a:r>
          </a:p>
        </p:txBody>
      </p:sp>
      <p:pic>
        <p:nvPicPr>
          <p:cNvPr id="3" name="Picture 2">
            <a:extLst>
              <a:ext uri="{FF2B5EF4-FFF2-40B4-BE49-F238E27FC236}">
                <a16:creationId xmlns:a16="http://schemas.microsoft.com/office/drawing/2014/main" id="{AB38705D-9740-5B7D-EAAE-2C4C40EA56FC}"/>
              </a:ext>
            </a:extLst>
          </p:cNvPr>
          <p:cNvPicPr>
            <a:picLocks noChangeAspect="1"/>
          </p:cNvPicPr>
          <p:nvPr/>
        </p:nvPicPr>
        <p:blipFill>
          <a:blip r:embed="rId2"/>
          <a:stretch>
            <a:fillRect/>
          </a:stretch>
        </p:blipFill>
        <p:spPr>
          <a:xfrm>
            <a:off x="1475655" y="865239"/>
            <a:ext cx="5904657" cy="5892549"/>
          </a:xfrm>
          <a:prstGeom prst="rect">
            <a:avLst/>
          </a:prstGeom>
        </p:spPr>
      </p:pic>
    </p:spTree>
    <p:extLst>
      <p:ext uri="{BB962C8B-B14F-4D97-AF65-F5344CB8AC3E}">
        <p14:creationId xmlns:p14="http://schemas.microsoft.com/office/powerpoint/2010/main" val="14528877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060848"/>
            <a:ext cx="8568952" cy="2387600"/>
          </a:xfrm>
        </p:spPr>
        <p:txBody>
          <a:bodyPr/>
          <a:lstStyle/>
          <a:p>
            <a:r>
              <a:rPr lang="en-GB" sz="4000" b="1" i="1" dirty="0">
                <a:solidFill>
                  <a:schemeClr val="bg1"/>
                </a:solidFill>
              </a:rPr>
              <a:t>What are the 5P’s of Sustainable development goals?</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36937137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28202-9709-8CCB-78B6-5238E74394B7}"/>
              </a:ext>
            </a:extLst>
          </p:cNvPr>
          <p:cNvSpPr>
            <a:spLocks noGrp="1"/>
          </p:cNvSpPr>
          <p:nvPr>
            <p:ph type="title"/>
          </p:nvPr>
        </p:nvSpPr>
        <p:spPr/>
        <p:txBody>
          <a:bodyPr/>
          <a:lstStyle/>
          <a:p>
            <a:r>
              <a:rPr lang="en-GB" b="1" dirty="0"/>
              <a:t>5P’s of SDG</a:t>
            </a:r>
          </a:p>
        </p:txBody>
      </p:sp>
      <p:pic>
        <p:nvPicPr>
          <p:cNvPr id="1026" name="Picture 2" descr="image">
            <a:extLst>
              <a:ext uri="{FF2B5EF4-FFF2-40B4-BE49-F238E27FC236}">
                <a16:creationId xmlns:a16="http://schemas.microsoft.com/office/drawing/2014/main" id="{AA8BE3F8-D149-CE06-C2E0-FDC25FC0DF3E}"/>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1340768"/>
            <a:ext cx="3926524" cy="280831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AEFE1D1-9E56-A700-B630-F327AC39145B}"/>
              </a:ext>
            </a:extLst>
          </p:cNvPr>
          <p:cNvPicPr>
            <a:picLocks noChangeAspect="1"/>
          </p:cNvPicPr>
          <p:nvPr/>
        </p:nvPicPr>
        <p:blipFill>
          <a:blip r:embed="rId4"/>
          <a:stretch>
            <a:fillRect/>
          </a:stretch>
        </p:blipFill>
        <p:spPr>
          <a:xfrm>
            <a:off x="4340562" y="2733971"/>
            <a:ext cx="4655568" cy="2598616"/>
          </a:xfrm>
          <a:prstGeom prst="rect">
            <a:avLst/>
          </a:prstGeom>
        </p:spPr>
      </p:pic>
    </p:spTree>
    <p:extLst>
      <p:ext uri="{BB962C8B-B14F-4D97-AF65-F5344CB8AC3E}">
        <p14:creationId xmlns:p14="http://schemas.microsoft.com/office/powerpoint/2010/main" val="3818786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0897-7531-BCFC-0291-D98A424BC34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D7DF10F1-42CB-68B1-E9E2-8261B193F607}"/>
              </a:ext>
            </a:extLst>
          </p:cNvPr>
          <p:cNvSpPr>
            <a:spLocks noGrp="1"/>
          </p:cNvSpPr>
          <p:nvPr>
            <p:ph idx="1"/>
          </p:nvPr>
        </p:nvSpPr>
        <p:spPr/>
        <p:txBody>
          <a:bodyPr>
            <a:normAutofit/>
          </a:bodyPr>
          <a:lstStyle/>
          <a:p>
            <a:pPr marL="0" indent="0">
              <a:lnSpc>
                <a:spcPct val="106000"/>
              </a:lnSpc>
              <a:spcBef>
                <a:spcPts val="375"/>
              </a:spcBef>
              <a:spcAft>
                <a:spcPts val="375"/>
              </a:spcAft>
              <a:buNone/>
            </a:pPr>
            <a:r>
              <a:rPr lang="en-GB" u="sng" dirty="0">
                <a:solidFill>
                  <a:srgbClr val="000000"/>
                </a:solidFill>
                <a:latin typeface="Arial" panose="020B0604020202020204" pitchFamily="34" charset="0"/>
                <a:ea typeface="Arial" panose="020B0604020202020204" pitchFamily="34" charset="0"/>
                <a:cs typeface="Arial" panose="020B0604020202020204" pitchFamily="34" charset="0"/>
                <a:hlinkClick r:id="rId2"/>
              </a:rPr>
              <a:t>Watch and discuss</a:t>
            </a:r>
          </a:p>
          <a:p>
            <a:pPr>
              <a:lnSpc>
                <a:spcPct val="106000"/>
              </a:lnSpc>
              <a:spcBef>
                <a:spcPts val="375"/>
              </a:spcBef>
              <a:spcAft>
                <a:spcPts val="375"/>
              </a:spcAft>
            </a:pPr>
            <a:endParaRPr lang="en-GB" u="sng" dirty="0">
              <a:solidFill>
                <a:srgbClr val="000000"/>
              </a:solidFill>
              <a:latin typeface="Arial" panose="020B0604020202020204" pitchFamily="34" charset="0"/>
              <a:ea typeface="Arial" panose="020B0604020202020204" pitchFamily="34" charset="0"/>
              <a:cs typeface="Arial" panose="020B0604020202020204" pitchFamily="34" charset="0"/>
              <a:hlinkClick r:id="rId2"/>
            </a:endParaRPr>
          </a:p>
          <a:p>
            <a:pPr algn="ctr">
              <a:lnSpc>
                <a:spcPct val="106000"/>
              </a:lnSpc>
              <a:spcBef>
                <a:spcPts val="375"/>
              </a:spcBef>
              <a:spcAft>
                <a:spcPts val="375"/>
              </a:spcAft>
            </a:pPr>
            <a:r>
              <a:rPr lang="en-GB" u="sng" dirty="0">
                <a:solidFill>
                  <a:srgbClr val="000000"/>
                </a:solidFill>
                <a:effectLst/>
                <a:latin typeface="Arial" panose="020B0604020202020204" pitchFamily="34" charset="0"/>
                <a:ea typeface="Arial" panose="020B0604020202020204" pitchFamily="34" charset="0"/>
                <a:cs typeface="Arial" panose="020B0604020202020204" pitchFamily="34" charset="0"/>
                <a:hlinkClick r:id="rId2"/>
              </a:rPr>
              <a:t>https://www.un.org/sustainabledevelopment/sustainable-development-goals/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gn="ctr">
              <a:buNone/>
            </a:pPr>
            <a:r>
              <a:rPr lang="en-GB" sz="2800" b="1" dirty="0"/>
              <a:t>Share what you have learnt with the whole class</a:t>
            </a:r>
          </a:p>
          <a:p>
            <a:pPr marL="0" indent="0" algn="ctr">
              <a:buNone/>
            </a:pPr>
            <a:r>
              <a:rPr lang="en-GB" sz="2800" b="1" dirty="0"/>
              <a:t>15mins</a:t>
            </a:r>
          </a:p>
        </p:txBody>
      </p:sp>
    </p:spTree>
    <p:extLst>
      <p:ext uri="{BB962C8B-B14F-4D97-AF65-F5344CB8AC3E}">
        <p14:creationId xmlns:p14="http://schemas.microsoft.com/office/powerpoint/2010/main" val="20872740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467544" y="1988840"/>
            <a:ext cx="8568952" cy="2387600"/>
          </a:xfrm>
        </p:spPr>
        <p:txBody>
          <a:bodyPr/>
          <a:lstStyle/>
          <a:p>
            <a:r>
              <a:rPr lang="en-GB" sz="4000" b="1" i="1" dirty="0">
                <a:solidFill>
                  <a:schemeClr val="bg1"/>
                </a:solidFill>
              </a:rPr>
              <a:t>How does Sustainable development goal relates to determinants of health ?</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6084150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4CBA-9254-9BF9-DF50-3092C7D9A247}"/>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1"/>
              <a:t>Sustainable development goals and determinants of health</a:t>
            </a:r>
          </a:p>
        </p:txBody>
      </p:sp>
      <p:sp>
        <p:nvSpPr>
          <p:cNvPr id="4" name="TextBox 3">
            <a:extLst>
              <a:ext uri="{FF2B5EF4-FFF2-40B4-BE49-F238E27FC236}">
                <a16:creationId xmlns:a16="http://schemas.microsoft.com/office/drawing/2014/main" id="{CF3DE5C3-25CB-C055-9C28-B2A2AC132532}"/>
              </a:ext>
            </a:extLst>
          </p:cNvPr>
          <p:cNvSpPr txBox="1"/>
          <p:nvPr/>
        </p:nvSpPr>
        <p:spPr>
          <a:xfrm>
            <a:off x="457200" y="1600201"/>
            <a:ext cx="4038600" cy="3989040"/>
          </a:xfrm>
          <a:prstGeom prst="rect">
            <a:avLst/>
          </a:prstGeom>
        </p:spPr>
        <p:txBody>
          <a:bodyPr vert="horz" lIns="91440" tIns="45720" rIns="91440" bIns="45720" rtlCol="0">
            <a:normAutofit/>
          </a:bodyPr>
          <a:lstStyle/>
          <a:p>
            <a:pPr marL="457200" indent="-457200">
              <a:lnSpc>
                <a:spcPct val="90000"/>
              </a:lnSpc>
              <a:spcBef>
                <a:spcPct val="20000"/>
              </a:spcBef>
              <a:buFont typeface="Arial" pitchFamily="34" charset="0"/>
              <a:buChar char="§"/>
            </a:pPr>
            <a:r>
              <a:rPr lang="en-GB" sz="2000"/>
              <a:t>Specific sustainable development goals are also recognised as determinants of health. </a:t>
            </a:r>
          </a:p>
          <a:p>
            <a:pPr>
              <a:lnSpc>
                <a:spcPct val="90000"/>
              </a:lnSpc>
              <a:spcBef>
                <a:spcPct val="20000"/>
              </a:spcBef>
              <a:buFont typeface="Arial" pitchFamily="34" charset="0"/>
            </a:pPr>
            <a:endParaRPr lang="en-GB" sz="2000"/>
          </a:p>
          <a:p>
            <a:pPr marL="457200" indent="-457200">
              <a:lnSpc>
                <a:spcPct val="90000"/>
              </a:lnSpc>
              <a:spcBef>
                <a:spcPct val="20000"/>
              </a:spcBef>
              <a:buFont typeface="Arial" pitchFamily="34" charset="0"/>
              <a:buChar char="§"/>
            </a:pPr>
            <a:r>
              <a:rPr lang="en-GB" sz="2000"/>
              <a:t>By making the links between health, these determinants across the SDGs countries can strengthen policy coordination for better health and to reduce inequities</a:t>
            </a:r>
          </a:p>
          <a:p>
            <a:pPr>
              <a:lnSpc>
                <a:spcPct val="90000"/>
              </a:lnSpc>
              <a:spcBef>
                <a:spcPct val="20000"/>
              </a:spcBef>
              <a:buFont typeface="Arial" pitchFamily="34" charset="0"/>
            </a:pPr>
            <a:r>
              <a:rPr lang="en-GB" sz="2000"/>
              <a:t>                                                            (WHO 2020)</a:t>
            </a:r>
          </a:p>
        </p:txBody>
      </p:sp>
      <p:pic>
        <p:nvPicPr>
          <p:cNvPr id="5" name="Picture 4">
            <a:extLst>
              <a:ext uri="{FF2B5EF4-FFF2-40B4-BE49-F238E27FC236}">
                <a16:creationId xmlns:a16="http://schemas.microsoft.com/office/drawing/2014/main" id="{A08EFDAE-186C-4973-0024-F783BE5BDD27}"/>
              </a:ext>
            </a:extLst>
          </p:cNvPr>
          <p:cNvPicPr>
            <a:picLocks noChangeAspect="1"/>
          </p:cNvPicPr>
          <p:nvPr/>
        </p:nvPicPr>
        <p:blipFill>
          <a:blip r:embed="rId2"/>
          <a:stretch>
            <a:fillRect/>
          </a:stretch>
        </p:blipFill>
        <p:spPr>
          <a:xfrm>
            <a:off x="4663524" y="1704282"/>
            <a:ext cx="4195768" cy="3850604"/>
          </a:xfrm>
          <a:prstGeom prst="rect">
            <a:avLst/>
          </a:prstGeom>
        </p:spPr>
      </p:pic>
    </p:spTree>
    <p:extLst>
      <p:ext uri="{BB962C8B-B14F-4D97-AF65-F5344CB8AC3E}">
        <p14:creationId xmlns:p14="http://schemas.microsoft.com/office/powerpoint/2010/main" val="18818237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70000" lnSpcReduction="20000"/>
          </a:bodyPr>
          <a:lstStyle/>
          <a:p>
            <a:r>
              <a:rPr lang="en-GB" dirty="0"/>
              <a:t>Watch this video and identify similarity in determinants of social health and sustainable development goals? </a:t>
            </a:r>
          </a:p>
          <a:p>
            <a:pPr marL="0" indent="0">
              <a:buNone/>
            </a:pPr>
            <a:endParaRPr lang="en-GB" dirty="0"/>
          </a:p>
          <a:p>
            <a:pPr algn="ctr"/>
            <a:endParaRPr lang="en-GB" dirty="0"/>
          </a:p>
          <a:p>
            <a:pPr algn="ctr"/>
            <a:r>
              <a:rPr lang="en-GB" dirty="0">
                <a:hlinkClick r:id="rId2"/>
              </a:rPr>
              <a:t>https://www.youtube.com/watch?v=M-iJM02m_Hg</a:t>
            </a:r>
            <a:endParaRPr lang="en-GB" dirty="0"/>
          </a:p>
          <a:p>
            <a:pPr marL="0" indent="0">
              <a:buNone/>
            </a:pPr>
            <a:endParaRPr lang="en-GB" dirty="0"/>
          </a:p>
          <a:p>
            <a:endParaRPr lang="en-GB" dirty="0"/>
          </a:p>
          <a:p>
            <a:pPr marL="0" indent="0">
              <a:buNone/>
            </a:pPr>
            <a:r>
              <a:rPr lang="en-GB" dirty="0"/>
              <a:t>                                   </a:t>
            </a:r>
          </a:p>
          <a:p>
            <a:pPr marL="0" indent="0" algn="ctr">
              <a:buNone/>
            </a:pPr>
            <a:r>
              <a:rPr lang="en-GB" b="1" dirty="0"/>
              <a:t>Feedback what you have learnt to the whole class</a:t>
            </a:r>
          </a:p>
          <a:p>
            <a:pPr marL="0" indent="0" algn="ctr">
              <a:buNone/>
            </a:pPr>
            <a:r>
              <a:rPr lang="en-GB" b="1" dirty="0"/>
              <a:t>15 mins</a:t>
            </a:r>
            <a:br>
              <a:rPr lang="en-GB" b="1" dirty="0"/>
            </a:br>
            <a:br>
              <a:rPr lang="en-GB" b="1" dirty="0"/>
            </a:br>
            <a:endParaRPr lang="en-GB" b="1" dirty="0"/>
          </a:p>
        </p:txBody>
      </p:sp>
    </p:spTree>
    <p:extLst>
      <p:ext uri="{BB962C8B-B14F-4D97-AF65-F5344CB8AC3E}">
        <p14:creationId xmlns:p14="http://schemas.microsoft.com/office/powerpoint/2010/main" val="14515855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85000" lnSpcReduction="20000"/>
          </a:bodyPr>
          <a:lstStyle/>
          <a:p>
            <a:pPr marL="0" indent="0">
              <a:buNone/>
            </a:pPr>
            <a:r>
              <a:rPr lang="en-GB" dirty="0"/>
              <a:t>Complete the online quiz using the </a:t>
            </a:r>
            <a:r>
              <a:rPr lang="en-GB"/>
              <a:t>below link and</a:t>
            </a:r>
            <a:endParaRPr lang="en-GB" dirty="0"/>
          </a:p>
          <a:p>
            <a:endParaRPr lang="en-GB" dirty="0"/>
          </a:p>
          <a:p>
            <a:r>
              <a:rPr lang="en-GB" dirty="0">
                <a:hlinkClick r:id="rId2"/>
              </a:rPr>
              <a:t>https://quizizz.com/admin/quiz/57aff3403d5d6fec7204af30/determinants-of-health</a:t>
            </a:r>
            <a:endParaRPr lang="en-GB" dirty="0"/>
          </a:p>
          <a:p>
            <a:endParaRPr lang="en-GB" dirty="0"/>
          </a:p>
          <a:p>
            <a:pPr marL="0" indent="0">
              <a:buNone/>
            </a:pPr>
            <a:r>
              <a:rPr lang="en-GB" dirty="0"/>
              <a:t>                    </a:t>
            </a:r>
          </a:p>
          <a:p>
            <a:pPr marL="0" indent="0" algn="ctr">
              <a:buNone/>
            </a:pPr>
            <a:r>
              <a:rPr lang="en-GB" b="1" dirty="0"/>
              <a:t>Share your answers with the class</a:t>
            </a:r>
          </a:p>
          <a:p>
            <a:pPr marL="0" indent="0" algn="ctr">
              <a:buNone/>
            </a:pPr>
            <a:r>
              <a:rPr lang="en-GB" b="1" dirty="0"/>
              <a:t>20 mins</a:t>
            </a:r>
            <a:br>
              <a:rPr lang="en-GB" b="1" dirty="0"/>
            </a:br>
            <a:br>
              <a:rPr lang="en-GB" b="1" dirty="0"/>
            </a:br>
            <a:endParaRPr lang="en-GB" b="1" dirty="0"/>
          </a:p>
        </p:txBody>
      </p:sp>
    </p:spTree>
    <p:extLst>
      <p:ext uri="{BB962C8B-B14F-4D97-AF65-F5344CB8AC3E}">
        <p14:creationId xmlns:p14="http://schemas.microsoft.com/office/powerpoint/2010/main" val="20978980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a:bodyPr>
          <a:lstStyle/>
          <a:p>
            <a:r>
              <a:rPr lang="en-US" sz="2000" dirty="0"/>
              <a:t>Scotland, N. (2020). What are health inequalities?. [online] </a:t>
            </a:r>
            <a:r>
              <a:rPr lang="en-US" sz="2000" dirty="0" err="1"/>
              <a:t>Healthscotland.scot</a:t>
            </a:r>
            <a:r>
              <a:rPr lang="en-US" sz="2000" dirty="0"/>
              <a:t>. Available at: http://www.healthscotland.scot/health-inequalities/what-are-health-inequalities [Accessed 7 Jan. 2020].</a:t>
            </a:r>
          </a:p>
          <a:p>
            <a:r>
              <a:rPr lang="en-GB" sz="2000" dirty="0"/>
              <a:t>World Health Organisation (2022)  Social determinants of health Available at </a:t>
            </a:r>
            <a:r>
              <a:rPr lang="en-GB" sz="2000" dirty="0">
                <a:hlinkClick r:id="rId2"/>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3">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3"/>
              </a:rPr>
              <a:t>https://www.un.org/sustainabledevelopment/sustainable-development-goals/</a:t>
            </a:r>
            <a:r>
              <a:rPr lang="en-GB" sz="2000" dirty="0"/>
              <a:t> (Accessed date 07</a:t>
            </a:r>
            <a:r>
              <a:rPr lang="en-GB" sz="2000" baseline="30000" dirty="0"/>
              <a:t>th</a:t>
            </a:r>
            <a:r>
              <a:rPr lang="en-GB" sz="2000" dirty="0"/>
              <a:t> October 2022)</a:t>
            </a:r>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A7E1C-26B0-4B17-91CC-28CB8C5853A9}"/>
              </a:ext>
            </a:extLst>
          </p:cNvPr>
          <p:cNvSpPr>
            <a:spLocks noGrp="1"/>
          </p:cNvSpPr>
          <p:nvPr>
            <p:ph type="title"/>
          </p:nvPr>
        </p:nvSpPr>
        <p:spPr/>
        <p:txBody>
          <a:bodyPr>
            <a:normAutofit fontScale="90000"/>
          </a:bodyPr>
          <a:lstStyle/>
          <a:p>
            <a:r>
              <a:rPr lang="en-GB" dirty="0"/>
              <a:t>Diseases which you can not take for your second assignment</a:t>
            </a:r>
          </a:p>
        </p:txBody>
      </p:sp>
      <p:sp>
        <p:nvSpPr>
          <p:cNvPr id="3" name="Content Placeholder 2">
            <a:extLst>
              <a:ext uri="{FF2B5EF4-FFF2-40B4-BE49-F238E27FC236}">
                <a16:creationId xmlns:a16="http://schemas.microsoft.com/office/drawing/2014/main" id="{54F16865-6388-943C-8C43-BD4D503C6F15}"/>
              </a:ext>
            </a:extLst>
          </p:cNvPr>
          <p:cNvSpPr>
            <a:spLocks noGrp="1"/>
          </p:cNvSpPr>
          <p:nvPr>
            <p:ph idx="1"/>
          </p:nvPr>
        </p:nvSpPr>
        <p:spPr/>
        <p:txBody>
          <a:bodyPr/>
          <a:lstStyle/>
          <a:p>
            <a:r>
              <a:rPr lang="en-GB" dirty="0"/>
              <a:t>Polio</a:t>
            </a:r>
          </a:p>
          <a:p>
            <a:r>
              <a:rPr lang="en-GB" dirty="0"/>
              <a:t>Tuberculosis</a:t>
            </a:r>
          </a:p>
          <a:p>
            <a:r>
              <a:rPr lang="en-GB" dirty="0"/>
              <a:t>Chicken pox</a:t>
            </a:r>
          </a:p>
          <a:p>
            <a:r>
              <a:rPr lang="en-GB" dirty="0"/>
              <a:t>Mumps</a:t>
            </a:r>
          </a:p>
        </p:txBody>
      </p:sp>
    </p:spTree>
    <p:extLst>
      <p:ext uri="{BB962C8B-B14F-4D97-AF65-F5344CB8AC3E}">
        <p14:creationId xmlns:p14="http://schemas.microsoft.com/office/powerpoint/2010/main" val="4042891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A403-5323-57C9-0C27-6CDCF9F73200}"/>
              </a:ext>
            </a:extLst>
          </p:cNvPr>
          <p:cNvSpPr>
            <a:spLocks noGrp="1"/>
          </p:cNvSpPr>
          <p:nvPr>
            <p:ph type="title"/>
          </p:nvPr>
        </p:nvSpPr>
        <p:spPr>
          <a:xfrm>
            <a:off x="0" y="274638"/>
            <a:ext cx="8686800" cy="1143000"/>
          </a:xfrm>
        </p:spPr>
        <p:txBody>
          <a:bodyPr>
            <a:normAutofit fontScale="90000"/>
          </a:bodyPr>
          <a:lstStyle/>
          <a:p>
            <a:r>
              <a:rPr lang="en-GB" dirty="0"/>
              <a:t>Example of Diseases which you can take</a:t>
            </a:r>
          </a:p>
        </p:txBody>
      </p:sp>
      <p:sp>
        <p:nvSpPr>
          <p:cNvPr id="3" name="Content Placeholder 2">
            <a:extLst>
              <a:ext uri="{FF2B5EF4-FFF2-40B4-BE49-F238E27FC236}">
                <a16:creationId xmlns:a16="http://schemas.microsoft.com/office/drawing/2014/main" id="{3D3CDA48-ED89-2637-A78D-B2C314119D4F}"/>
              </a:ext>
            </a:extLst>
          </p:cNvPr>
          <p:cNvSpPr>
            <a:spLocks noGrp="1"/>
          </p:cNvSpPr>
          <p:nvPr>
            <p:ph idx="1"/>
          </p:nvPr>
        </p:nvSpPr>
        <p:spPr/>
        <p:txBody>
          <a:bodyPr>
            <a:normAutofit fontScale="85000" lnSpcReduction="20000"/>
          </a:bodyPr>
          <a:lstStyle/>
          <a:p>
            <a:r>
              <a:rPr lang="en-GB" dirty="0"/>
              <a:t>Dysentery 	Heart Disease	Covid 19</a:t>
            </a:r>
          </a:p>
          <a:p>
            <a:r>
              <a:rPr lang="en-GB" dirty="0"/>
              <a:t>Cholera		Diabetes		Monkey pox</a:t>
            </a:r>
          </a:p>
          <a:p>
            <a:r>
              <a:rPr lang="en-GB" dirty="0"/>
              <a:t>Typhoid 		Any Cancer		Meningitis</a:t>
            </a:r>
          </a:p>
          <a:p>
            <a:r>
              <a:rPr lang="en-GB" dirty="0"/>
              <a:t>Malaria		Hypertension	Liver cirrhosis</a:t>
            </a:r>
          </a:p>
          <a:p>
            <a:r>
              <a:rPr lang="en-GB" dirty="0"/>
              <a:t>Measles		Depression		Alzheimer's</a:t>
            </a:r>
          </a:p>
          <a:p>
            <a:r>
              <a:rPr lang="en-GB" dirty="0"/>
              <a:t>HIV/AIDS		Osteoporosis	Arthritis</a:t>
            </a:r>
          </a:p>
          <a:p>
            <a:r>
              <a:rPr lang="en-GB" dirty="0"/>
              <a:t>Influenza		Stroke	Hepatitis B and C</a:t>
            </a:r>
          </a:p>
          <a:p>
            <a:r>
              <a:rPr lang="en-GB" dirty="0"/>
              <a:t>Pneumonia	COPD</a:t>
            </a:r>
          </a:p>
          <a:p>
            <a:r>
              <a:rPr lang="en-GB" dirty="0"/>
              <a:t>Hepatitis A</a:t>
            </a:r>
          </a:p>
          <a:p>
            <a:endParaRPr lang="en-GB" dirty="0"/>
          </a:p>
          <a:p>
            <a:endParaRPr lang="en-GB" dirty="0"/>
          </a:p>
        </p:txBody>
      </p:sp>
    </p:spTree>
    <p:extLst>
      <p:ext uri="{BB962C8B-B14F-4D97-AF65-F5344CB8AC3E}">
        <p14:creationId xmlns:p14="http://schemas.microsoft.com/office/powerpoint/2010/main" val="9421506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676</TotalTime>
  <Words>3411</Words>
  <Application>Microsoft Office PowerPoint</Application>
  <PresentationFormat>On-screen Show (4:3)</PresentationFormat>
  <Paragraphs>355</Paragraphs>
  <Slides>55</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Arial</vt:lpstr>
      <vt:lpstr>Calibri</vt:lpstr>
      <vt:lpstr>Helvetica Neue</vt:lpstr>
      <vt:lpstr>Myriad Pro</vt:lpstr>
      <vt:lpstr>Roboto</vt:lpstr>
      <vt:lpstr>Wingdings</vt:lpstr>
      <vt:lpstr>20140311PresentationUWTSDTemplate</vt:lpstr>
      <vt:lpstr>INTRODUCTION TO PUBLIC HEALTH</vt:lpstr>
      <vt:lpstr>Learning outcomes</vt:lpstr>
      <vt:lpstr>Aims of the Session</vt:lpstr>
      <vt:lpstr>What is health determinants?</vt:lpstr>
      <vt:lpstr>PowerPoint Presentation</vt:lpstr>
      <vt:lpstr>Activity </vt:lpstr>
      <vt:lpstr>Determinants of health</vt:lpstr>
      <vt:lpstr>Determinants of Health</vt:lpstr>
      <vt:lpstr>Activity </vt:lpstr>
      <vt:lpstr>Activity Answer</vt:lpstr>
      <vt:lpstr>Determinants of Health</vt:lpstr>
      <vt:lpstr>Determinants of Health</vt:lpstr>
      <vt:lpstr>Activity </vt:lpstr>
      <vt:lpstr>Activity Answer</vt:lpstr>
      <vt:lpstr>What is social determinants of health?</vt:lpstr>
      <vt:lpstr>Social determinants of health </vt:lpstr>
      <vt:lpstr>Social determinants of health </vt:lpstr>
      <vt:lpstr>Social determinants of health </vt:lpstr>
      <vt:lpstr>Social Determinants of Health</vt:lpstr>
      <vt:lpstr>Social Determinants of Health Layers </vt:lpstr>
      <vt:lpstr>Social Determinants of Health Layers </vt:lpstr>
      <vt:lpstr>Social determinants of health </vt:lpstr>
      <vt:lpstr>PowerPoint Presentation</vt:lpstr>
      <vt:lpstr>Activity</vt:lpstr>
      <vt:lpstr>Social class and health</vt:lpstr>
      <vt:lpstr>Social class and health</vt:lpstr>
      <vt:lpstr>Social class and Health</vt:lpstr>
      <vt:lpstr>Income and Health</vt:lpstr>
      <vt:lpstr>Income and Health</vt:lpstr>
      <vt:lpstr>Housing and health</vt:lpstr>
      <vt:lpstr>Employment and Health</vt:lpstr>
      <vt:lpstr>Employment and Health</vt:lpstr>
      <vt:lpstr>Individual (Activity)</vt:lpstr>
      <vt:lpstr>Unemployment and Health</vt:lpstr>
      <vt:lpstr>Ethnicity and health</vt:lpstr>
      <vt:lpstr>Example of cultural behaviour</vt:lpstr>
      <vt:lpstr>Activity </vt:lpstr>
      <vt:lpstr>Summary: Activity </vt:lpstr>
      <vt:lpstr>Activity </vt:lpstr>
      <vt:lpstr>What is Sustainable development goals?</vt:lpstr>
      <vt:lpstr>Sustainable Development Goals</vt:lpstr>
      <vt:lpstr>Sustainable Development Goals</vt:lpstr>
      <vt:lpstr>PowerPoint Presentation</vt:lpstr>
      <vt:lpstr>Sustainable development goal</vt:lpstr>
      <vt:lpstr>What are the 5P’s of Sustainable development goals?</vt:lpstr>
      <vt:lpstr>5P’s of SDG</vt:lpstr>
      <vt:lpstr>Activity</vt:lpstr>
      <vt:lpstr>How does Sustainable development goal relates to determinants of health ?</vt:lpstr>
      <vt:lpstr>Sustainable development goals and determinants of health</vt:lpstr>
      <vt:lpstr>Activity</vt:lpstr>
      <vt:lpstr>Activity</vt:lpstr>
      <vt:lpstr>References</vt:lpstr>
      <vt:lpstr>References </vt:lpstr>
      <vt:lpstr>Diseases which you can not take for your second assignment</vt:lpstr>
      <vt:lpstr>Example of Diseases which you can take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Surani</cp:lastModifiedBy>
  <cp:revision>70</cp:revision>
  <dcterms:created xsi:type="dcterms:W3CDTF">2015-04-14T15:21:28Z</dcterms:created>
  <dcterms:modified xsi:type="dcterms:W3CDTF">2023-03-11T16:23:18Z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