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3.xml" ContentType="application/vnd.openxmlformats-officedocument.theme+xml"/>
  <Override PartName="/ppt/slideLayouts/slideLayout13.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 id="2147483684" r:id="rId7"/>
  </p:sldMasterIdLst>
  <p:notesMasterIdLst>
    <p:notesMasterId r:id="rId35"/>
  </p:notesMasterIdLst>
  <p:sldIdLst>
    <p:sldId id="740" r:id="rId8"/>
    <p:sldId id="257" r:id="rId9"/>
    <p:sldId id="741" r:id="rId10"/>
    <p:sldId id="742" r:id="rId11"/>
    <p:sldId id="743" r:id="rId12"/>
    <p:sldId id="744" r:id="rId13"/>
    <p:sldId id="262" r:id="rId14"/>
    <p:sldId id="745" r:id="rId15"/>
    <p:sldId id="261" r:id="rId16"/>
    <p:sldId id="746" r:id="rId17"/>
    <p:sldId id="747" r:id="rId18"/>
    <p:sldId id="748" r:id="rId19"/>
    <p:sldId id="749" r:id="rId20"/>
    <p:sldId id="750" r:id="rId21"/>
    <p:sldId id="751" r:id="rId22"/>
    <p:sldId id="268" r:id="rId23"/>
    <p:sldId id="752" r:id="rId24"/>
    <p:sldId id="753" r:id="rId25"/>
    <p:sldId id="754" r:id="rId26"/>
    <p:sldId id="755" r:id="rId27"/>
    <p:sldId id="756" r:id="rId28"/>
    <p:sldId id="757" r:id="rId29"/>
    <p:sldId id="758" r:id="rId30"/>
    <p:sldId id="759" r:id="rId31"/>
    <p:sldId id="726" r:id="rId32"/>
    <p:sldId id="725" r:id="rId33"/>
    <p:sldId id="256" r:id="rId3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736"/>
    <p:restoredTop sz="80849" autoAdjust="0"/>
  </p:normalViewPr>
  <p:slideViewPr>
    <p:cSldViewPr snapToGrid="0" snapToObjects="1">
      <p:cViewPr varScale="1">
        <p:scale>
          <a:sx n="74" d="100"/>
          <a:sy n="74" d="100"/>
        </p:scale>
        <p:origin x="66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tableStyles" Target="tableStyles.xml"/><Relationship Id="rId21" Type="http://schemas.openxmlformats.org/officeDocument/2006/relationships/slide" Target="slides/slide14.xml"/><Relationship Id="rId34" Type="http://schemas.openxmlformats.org/officeDocument/2006/relationships/slide" Target="slides/slide27.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presProps" Target="presProps.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notesMaster" Target="notesMasters/notesMaster1.xml"/><Relationship Id="rId8" Type="http://schemas.openxmlformats.org/officeDocument/2006/relationships/slide" Target="slides/slide1.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57ACB77-9FDA-415E-B699-F44D139A36C0}" type="datetimeFigureOut">
              <a:rPr lang="en-GB" smtClean="0"/>
              <a:t>17/10/2026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1CFC5-027C-49F3-98A9-BA4A13CBBD88}" type="slidenum">
              <a:rPr lang="en-GB" smtClean="0"/>
              <a:t>‹#›</a:t>
            </a:fld>
            <a:endParaRPr lang="en-GB"/>
          </a:p>
        </p:txBody>
      </p:sp>
    </p:spTree>
    <p:extLst>
      <p:ext uri="{BB962C8B-B14F-4D97-AF65-F5344CB8AC3E}">
        <p14:creationId xmlns:p14="http://schemas.microsoft.com/office/powerpoint/2010/main" val="233541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Human culture is the result of hundreds of thousands of years of evolution. During most of this time, competition between bands of gatherer-hunters was a powerful evolutionary pressure. As a result, our social and intellectual skills have become ever bigger. But we did not lose the elements of our behaviour that identify us as social mammals</a:t>
            </a:r>
          </a:p>
          <a:p>
            <a:endParaRPr lang="en-GB" dirty="0"/>
          </a:p>
          <a:p>
            <a:r>
              <a:rPr lang="en-GB" dirty="0"/>
              <a:t>Culture can be defined as:</a:t>
            </a:r>
            <a:br>
              <a:rPr lang="en-GB" dirty="0"/>
            </a:br>
            <a:endParaRPr lang="en-GB" dirty="0"/>
          </a:p>
          <a:p>
            <a:r>
              <a:rPr lang="en-GB" sz="1200" b="0" i="0" kern="1200" dirty="0">
                <a:solidFill>
                  <a:schemeClr val="tx1"/>
                </a:solidFill>
                <a:effectLst/>
                <a:latin typeface="+mn-lt"/>
                <a:ea typeface="+mn-ea"/>
                <a:cs typeface="+mn-cs"/>
              </a:rPr>
              <a:t>The cumulative deposit of knowledge, experience, beliefs, values, attitudes, meanings, hierarchies, religion, notions of time, roles, spatial relations, concepts of the universe, and material objects and possessions acquired by a group of people in the course of generations through individual and group striving.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Systems of knowledge shared by a relatively large group of people.</a:t>
            </a:r>
          </a:p>
          <a:p>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Cultivated behaviour; that is the totality of a person's learned, accumulated experience which is socially transmitted, or more briefly, behaviour through social learning.</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way of life of a group of people--the behaviours, beliefs, values, and symbols that they accept, generally without thinking, that are passed along by communication and imitation from one generation to the next.</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Symbolic communication. Some of its symbols include a group's skills, knowledge, attitudes, values, and motives. The meanings of the symbols are learned and deliberately perpetuated in a society through its institutions.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Culture consists of patterns, explicit and implicit, of and for behaviour acquired and transmitted by symbols, constituting the distinctive achievement of human groups, including their embodiments in </a:t>
            </a:r>
            <a:r>
              <a:rPr lang="en-GB" sz="1200" b="0" i="0" kern="1200" dirty="0" err="1">
                <a:solidFill>
                  <a:schemeClr val="tx1"/>
                </a:solidFill>
                <a:effectLst/>
                <a:latin typeface="+mn-lt"/>
                <a:ea typeface="+mn-ea"/>
                <a:cs typeface="+mn-cs"/>
              </a:rPr>
              <a:t>artifacts</a:t>
            </a:r>
            <a:r>
              <a:rPr lang="en-GB" sz="1200" b="0" i="0" kern="1200" dirty="0">
                <a:solidFill>
                  <a:schemeClr val="tx1"/>
                </a:solidFill>
                <a:effectLst/>
                <a:latin typeface="+mn-lt"/>
                <a:ea typeface="+mn-ea"/>
                <a:cs typeface="+mn-cs"/>
              </a:rPr>
              <a:t>; the essential core of culture consists of traditional ideas and especially their attached values; culture systems may, on the one hand, be considered as products of action, on the other hand, as conditioning influences upon further action.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Culture is the sum of total of the learned behaviour of a group of people that are generally considered to be the tradition of that people and are transmitted from generation to generation.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Is a collective programming of the mind that distinguishes the members of one group or category of people from another.</a:t>
            </a:r>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7</a:t>
            </a:fld>
            <a:endParaRPr lang="en-GB"/>
          </a:p>
        </p:txBody>
      </p:sp>
    </p:spTree>
    <p:extLst>
      <p:ext uri="{BB962C8B-B14F-4D97-AF65-F5344CB8AC3E}">
        <p14:creationId xmlns:p14="http://schemas.microsoft.com/office/powerpoint/2010/main" val="3916909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People even within the same culture carry several layers of mental programming within themselves. Different layers of culture exist at the following levels: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National level: Associated with the nation as a whole.</a:t>
            </a:r>
          </a:p>
          <a:p>
            <a:r>
              <a:rPr lang="en-GB" sz="1200" b="0" i="0" kern="1200" dirty="0">
                <a:solidFill>
                  <a:schemeClr val="tx1"/>
                </a:solidFill>
                <a:effectLst/>
                <a:latin typeface="+mn-lt"/>
                <a:ea typeface="+mn-ea"/>
                <a:cs typeface="+mn-cs"/>
              </a:rPr>
              <a:t>Regional level: Associated with ethnic, linguistic, or religious differences that exist within a nation.</a:t>
            </a:r>
          </a:p>
          <a:p>
            <a:r>
              <a:rPr lang="en-GB" sz="1200" b="0" i="0" kern="1200" dirty="0">
                <a:solidFill>
                  <a:schemeClr val="tx1"/>
                </a:solidFill>
                <a:effectLst/>
                <a:latin typeface="+mn-lt"/>
                <a:ea typeface="+mn-ea"/>
                <a:cs typeface="+mn-cs"/>
              </a:rPr>
              <a:t>Gender level: Associated with gender differences (female vs. male)</a:t>
            </a:r>
          </a:p>
          <a:p>
            <a:r>
              <a:rPr lang="en-GB" sz="1200" b="0" i="0" kern="1200" dirty="0">
                <a:solidFill>
                  <a:schemeClr val="tx1"/>
                </a:solidFill>
                <a:effectLst/>
                <a:latin typeface="+mn-lt"/>
                <a:ea typeface="+mn-ea"/>
                <a:cs typeface="+mn-cs"/>
              </a:rPr>
              <a:t>The Generation level: Associated with the differences between grandparents and parents, parents and children.</a:t>
            </a:r>
          </a:p>
          <a:p>
            <a:r>
              <a:rPr lang="en-GB" sz="1200" b="0" i="0" kern="1200" dirty="0">
                <a:solidFill>
                  <a:schemeClr val="tx1"/>
                </a:solidFill>
                <a:effectLst/>
                <a:latin typeface="+mn-lt"/>
                <a:ea typeface="+mn-ea"/>
                <a:cs typeface="+mn-cs"/>
              </a:rPr>
              <a:t>The Social class level: Associated with educational opportunities and differences in occupation.</a:t>
            </a:r>
          </a:p>
          <a:p>
            <a:r>
              <a:rPr lang="en-GB" sz="1200" b="0" i="0" kern="1200" dirty="0">
                <a:solidFill>
                  <a:schemeClr val="tx1"/>
                </a:solidFill>
                <a:effectLst/>
                <a:latin typeface="+mn-lt"/>
                <a:ea typeface="+mn-ea"/>
                <a:cs typeface="+mn-cs"/>
              </a:rPr>
              <a:t>Corporate level: Associated with the particular culture of an organization. Applicable to those who are employed</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Cultural awareness: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cultural differences exist between different countries of operation. Where differences exist, what extent the home-country practices may be adapted to the foreign environment must be identified. Most of the times the differences are not very apparent or tangible. Certain aspects of a culture may be learned consciously (e.g. methods of greeting people), some other differences are learned subconsciously (e.g. methods of problem solving). The building of cultural awareness may not be an easy task, but once accomplished, it definitely helps a job done efficiently in a foreign environment.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Discussions and reading about other cultures definitely helps build cultural awareness, but opinions presented must be carefully measured. Sometimes they may represent unwarranted stereotypes, an assessment of only a subgroup of a particular group of people, or a situation that has since undergone drastic changes. It is always a good idea to get varied viewpoints about the same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Clustering cultures</a:t>
            </a:r>
          </a:p>
          <a:p>
            <a:r>
              <a:rPr lang="en-GB" sz="1200" b="0" i="0" kern="1200" dirty="0">
                <a:solidFill>
                  <a:schemeClr val="tx1"/>
                </a:solidFill>
                <a:effectLst/>
                <a:latin typeface="+mn-lt"/>
                <a:ea typeface="+mn-ea"/>
                <a:cs typeface="+mn-cs"/>
              </a:rPr>
              <a:t>Some countries may share many attributes that help mould their cultures (language, religion, geographical location, etc.). Based on this data obtained from past cross-cultural studies, countries may be grouped by similarities in values and attitudes.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Fewer differences may be expected when moving within a cluster than when moving from one cluster to another.</a:t>
            </a:r>
          </a:p>
          <a:p>
            <a:endParaRPr lang="en-GB" sz="1200" b="0" i="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4673EA98-E228-7446-9095-58D875B5B945}" type="slidenum">
              <a:rPr lang="en-US" smtClean="0"/>
              <a:t>9</a:t>
            </a:fld>
            <a:endParaRPr lang="en-US"/>
          </a:p>
        </p:txBody>
      </p:sp>
    </p:spTree>
    <p:extLst>
      <p:ext uri="{BB962C8B-B14F-4D97-AF65-F5344CB8AC3E}">
        <p14:creationId xmlns:p14="http://schemas.microsoft.com/office/powerpoint/2010/main" val="2854284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463" indent="-17463">
              <a:buNone/>
            </a:pPr>
            <a:r>
              <a:rPr lang="en-GB" sz="1400" dirty="0"/>
              <a:t>From the shallowest to the deepest, levels of culture are manifested through:</a:t>
            </a:r>
          </a:p>
          <a:p>
            <a:pPr marL="17463" indent="-17463">
              <a:buNone/>
            </a:pPr>
            <a:endParaRPr lang="en-GB" sz="1400" b="1" dirty="0"/>
          </a:p>
          <a:p>
            <a:pPr marL="17463" indent="-17463">
              <a:buNone/>
            </a:pPr>
            <a:r>
              <a:rPr lang="en-GB" sz="1200" b="1" dirty="0"/>
              <a:t>Artefacts</a:t>
            </a:r>
            <a:r>
              <a:rPr lang="en-GB" sz="1200" dirty="0"/>
              <a:t> </a:t>
            </a:r>
          </a:p>
          <a:p>
            <a:pPr marL="17463" indent="-17463">
              <a:buNone/>
            </a:pPr>
            <a:r>
              <a:rPr lang="en-GB" sz="1200" dirty="0"/>
              <a:t>Physical space and layout, technological output, written and spoken language and overt behaviour of group members</a:t>
            </a:r>
          </a:p>
          <a:p>
            <a:pPr marL="17463" indent="-17463">
              <a:buNone/>
            </a:pPr>
            <a:r>
              <a:rPr lang="en-GB" sz="1200" dirty="0"/>
              <a:t>Norms</a:t>
            </a:r>
          </a:p>
          <a:p>
            <a:pPr marL="17463" indent="-17463">
              <a:buNone/>
            </a:pPr>
            <a:r>
              <a:rPr lang="en-GB" sz="1200" dirty="0"/>
              <a:t>Rites &amp; ceremonies</a:t>
            </a:r>
            <a:br>
              <a:rPr lang="en-GB" sz="1200" dirty="0"/>
            </a:br>
            <a:r>
              <a:rPr lang="en-GB" sz="1200" dirty="0"/>
              <a:t>Symbols</a:t>
            </a:r>
          </a:p>
          <a:p>
            <a:pPr marL="17463" indent="-17463">
              <a:buNone/>
            </a:pPr>
            <a:r>
              <a:rPr lang="en-GB" sz="1200" dirty="0"/>
              <a:t>Taboos</a:t>
            </a:r>
          </a:p>
          <a:p>
            <a:pPr marL="17463" indent="-17463">
              <a:buNone/>
            </a:pPr>
            <a:r>
              <a:rPr lang="en-GB" sz="1200" dirty="0"/>
              <a:t>Myths &amp; stories</a:t>
            </a:r>
            <a:br>
              <a:rPr lang="en-GB" sz="1200" dirty="0"/>
            </a:br>
            <a:r>
              <a:rPr lang="en-GB" sz="1200" dirty="0"/>
              <a:t>Language</a:t>
            </a:r>
            <a:br>
              <a:rPr lang="en-GB" sz="1200" dirty="0"/>
            </a:br>
            <a:r>
              <a:rPr lang="en-GB" sz="1200" dirty="0"/>
              <a:t>Norms</a:t>
            </a:r>
          </a:p>
          <a:p>
            <a:pPr marL="17463" indent="-17463">
              <a:buNone/>
            </a:pPr>
            <a:endParaRPr lang="en-GB" sz="1200" dirty="0"/>
          </a:p>
          <a:p>
            <a:pPr marL="17463" indent="-17463">
              <a:buNone/>
            </a:pPr>
            <a:r>
              <a:rPr lang="en-GB" sz="1200" b="1" dirty="0"/>
              <a:t>Espoused values</a:t>
            </a:r>
            <a:r>
              <a:rPr lang="en-GB" sz="1200" dirty="0"/>
              <a:t>: </a:t>
            </a:r>
            <a:br>
              <a:rPr lang="en-GB" sz="1200" dirty="0"/>
            </a:br>
            <a:r>
              <a:rPr lang="en-GB" sz="1200" dirty="0"/>
              <a:t>beliefs which become part of the conceptual process by which groups members justify actions and behaviour. </a:t>
            </a:r>
            <a:br>
              <a:rPr lang="en-GB" sz="1200" dirty="0"/>
            </a:br>
            <a:r>
              <a:rPr lang="en-GB" sz="1200" dirty="0"/>
              <a:t>Honesty</a:t>
            </a:r>
            <a:br>
              <a:rPr lang="en-GB" sz="1200" dirty="0"/>
            </a:br>
            <a:r>
              <a:rPr lang="en-GB" sz="1200" dirty="0"/>
              <a:t>Basis of reward</a:t>
            </a:r>
            <a:br>
              <a:rPr lang="en-GB" sz="1200" dirty="0"/>
            </a:br>
            <a:r>
              <a:rPr lang="en-GB" sz="1200" dirty="0"/>
              <a:t>Effort</a:t>
            </a:r>
            <a:br>
              <a:rPr lang="en-GB" sz="1200" dirty="0"/>
            </a:br>
            <a:r>
              <a:rPr lang="en-GB" sz="1200" dirty="0"/>
              <a:t>Trust</a:t>
            </a:r>
            <a:br>
              <a:rPr lang="en-GB" sz="1200" dirty="0"/>
            </a:br>
            <a:endParaRPr lang="en-GB" sz="1200" dirty="0"/>
          </a:p>
          <a:p>
            <a:pPr marL="17463" indent="-17463">
              <a:buNone/>
            </a:pPr>
            <a:r>
              <a:rPr lang="en-GB" sz="1200" b="1" dirty="0"/>
              <a:t>Basic underlying assumptions</a:t>
            </a:r>
            <a:r>
              <a:rPr lang="en-GB" sz="1200" dirty="0"/>
              <a:t>: unconsciously held learned responses.</a:t>
            </a:r>
          </a:p>
          <a:p>
            <a:pPr marL="17463" indent="-17463">
              <a:buNone/>
            </a:pPr>
            <a:r>
              <a:rPr lang="en-GB" sz="1200" dirty="0"/>
              <a:t>The basis on which individuals are respected</a:t>
            </a:r>
          </a:p>
          <a:p>
            <a:pPr marL="17463" indent="-17463">
              <a:buNone/>
            </a:pPr>
            <a:r>
              <a:rPr lang="en-GB" sz="1200" dirty="0"/>
              <a:t>The basis or organisations ability to compete</a:t>
            </a:r>
          </a:p>
          <a:p>
            <a:pPr marL="17463" indent="-17463">
              <a:buNone/>
            </a:pPr>
            <a:r>
              <a:rPr lang="en-GB" sz="1200" dirty="0"/>
              <a:t>Is collaboration or competition between individuals desirable?</a:t>
            </a:r>
          </a:p>
          <a:p>
            <a:pPr marL="17463" indent="-17463">
              <a:buNone/>
            </a:pPr>
            <a:r>
              <a:rPr lang="en-GB" sz="1200" dirty="0"/>
              <a:t>How and by who are decisions made</a:t>
            </a:r>
          </a:p>
          <a:p>
            <a:endParaRPr 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10</a:t>
            </a:fld>
            <a:endParaRPr lang="en-GB"/>
          </a:p>
        </p:txBody>
      </p:sp>
    </p:spTree>
    <p:extLst>
      <p:ext uri="{BB962C8B-B14F-4D97-AF65-F5344CB8AC3E}">
        <p14:creationId xmlns:p14="http://schemas.microsoft.com/office/powerpoint/2010/main" val="33157665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Power Culture </a:t>
            </a:r>
            <a:r>
              <a:rPr lang="en-GB" sz="1200" b="0" i="0" kern="1200" dirty="0">
                <a:solidFill>
                  <a:schemeClr val="tx1"/>
                </a:solidFill>
                <a:effectLst/>
                <a:latin typeface="+mn-lt"/>
                <a:ea typeface="+mn-ea"/>
                <a:cs typeface="+mn-cs"/>
              </a:rPr>
              <a:t>(think spider’s web)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Key to the whole organisation sits in the centre, surrounded by ever-widening circles of intimates and influence. The closer people to the centre, the more influence they have.</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Organisations can respond quickly to events, but heavily dependent for continued success on the abilities of the people at the centre; succession is a critical issue. Tend to attract people who are power orientated and politically minded, risk takers who do not rate security highly. </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Control of resources is the main power base in this culture, with some elements of personal power at the centre.  Trump?</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Role Culture  </a:t>
            </a:r>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Building supported by columns and beams: each column and beam has a specific role to playing keeping up the building)</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Individuals are role occupants, but the role continues even if the individual leaves. </a:t>
            </a:r>
          </a:p>
          <a:p>
            <a:r>
              <a:rPr lang="en-GB" sz="1200" b="0" i="0" kern="1200" dirty="0">
                <a:solidFill>
                  <a:schemeClr val="tx1"/>
                </a:solidFill>
                <a:effectLst/>
                <a:latin typeface="+mn-lt"/>
                <a:ea typeface="+mn-ea"/>
                <a:cs typeface="+mn-cs"/>
              </a:rPr>
              <a:t>Characterised by strong functional or specialised areas coordinated by a narrow band of senior management at the top.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High degree of formalisation and standardisation; the work of the functional areas and the interactions between them are controlled by rules and procedures defining the job, the authority that goes with it, the mode of communication and the settlement of disputes.</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Position is the main power source in the role culture. People are selected to perform roles satisfactorily; personal power is frowned upon and expert power is tolerated only in its proper place. Rules and procedures are the chief methods of influence. The efficiency of this culture depends on the rationality of the allocation of work and responsibility rather than on individual personalities.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This type of organisation is likely to be successful in a stable environment, where the market is steady, predictable or controllable, or where the product’s life cycle is long, as used to be the case with many UK public sector bodies. Conversely, the role culture finds it difficult to adapt to change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Task Culture - </a:t>
            </a:r>
            <a:r>
              <a:rPr lang="en-GB" sz="1200" b="0" i="0" kern="1200" dirty="0">
                <a:solidFill>
                  <a:schemeClr val="tx1"/>
                </a:solidFill>
                <a:effectLst/>
                <a:latin typeface="+mn-lt"/>
                <a:ea typeface="+mn-ea"/>
                <a:cs typeface="+mn-cs"/>
              </a:rPr>
              <a:t>Emphasis is on getting the job done</a:t>
            </a:r>
          </a:p>
          <a:p>
            <a:r>
              <a:rPr lang="en-GB" sz="1200" b="0" i="0" kern="1200" dirty="0">
                <a:solidFill>
                  <a:schemeClr val="tx1"/>
                </a:solidFill>
                <a:effectLst/>
                <a:latin typeface="+mn-lt"/>
                <a:ea typeface="+mn-ea"/>
                <a:cs typeface="+mn-cs"/>
              </a:rPr>
              <a:t>seeks to bring together the appropriate resources and the right people at the right level in order to assemble the relevant resources for the completion of a particular project.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Depends on the unifying power of the group to improve efficiency and to help the individual identify with the objectives of the organisation. So it is a team culture, where the outcome of the team’s work takes precedence over individual objectives and most status and style differences.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Influence is based more on expert power than on position or personal power, and influence is more widely dispersed than in other cultures.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Control can be difficult, generally done by snr management concentrating on allocation of work.  Be careful of morale – it can wane as jobs become less satisfying and personal objectives begin to emerge.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Preferred role for junior to middle </a:t>
            </a:r>
            <a:r>
              <a:rPr lang="en-GB" sz="1200" b="0" i="0" kern="1200" dirty="0" err="1">
                <a:solidFill>
                  <a:schemeClr val="tx1"/>
                </a:solidFill>
                <a:effectLst/>
                <a:latin typeface="+mn-lt"/>
                <a:ea typeface="+mn-ea"/>
                <a:cs typeface="+mn-cs"/>
              </a:rPr>
              <a:t>mngrs</a:t>
            </a:r>
            <a:r>
              <a:rPr lang="en-GB" sz="1200" b="0" i="0" kern="1200" dirty="0">
                <a:solidFill>
                  <a:schemeClr val="tx1"/>
                </a:solidFill>
                <a:effectLst/>
                <a:latin typeface="+mn-lt"/>
                <a:ea typeface="+mn-ea"/>
                <a:cs typeface="+mn-cs"/>
              </a:rPr>
              <a:t>, emphasis on groups, expert power and rewards for results.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Person Culture</a:t>
            </a:r>
          </a:p>
          <a:p>
            <a:r>
              <a:rPr lang="en-GB" sz="1200" b="0" i="0" kern="1200" dirty="0">
                <a:solidFill>
                  <a:schemeClr val="tx1"/>
                </a:solidFill>
                <a:effectLst/>
                <a:latin typeface="+mn-lt"/>
                <a:ea typeface="+mn-ea"/>
                <a:cs typeface="+mn-cs"/>
              </a:rPr>
              <a:t>The individual is the focal point; if there is a structure or an organisation, it exists only to serve and assist the individuals within it, to further their own interests without any overriding objective.</a:t>
            </a:r>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Not many organisations can exist with this sort of culture, or produce it, since organisations tend to have some form of corporate objective over and above the personal objectives of those who comprise them.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Control mechanisms, and even management hierarchies, are impossible in these cultures except by mutual consent.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An individual can leave the organisation, but the organisation seldom has the power to evict an individual. Influence is shared and the power base, if needed, is usually expert; that is, people do what they are good at and are listened to for their expertise.</a:t>
            </a:r>
          </a:p>
          <a:p>
            <a:endParaRPr lang="en-GB" sz="1200" b="1" i="0" kern="1200" dirty="0">
              <a:solidFill>
                <a:schemeClr val="tx1"/>
              </a:solidFill>
              <a:effectLst/>
              <a:latin typeface="+mn-lt"/>
              <a:ea typeface="+mn-ea"/>
              <a:cs typeface="+mn-cs"/>
            </a:endParaRPr>
          </a:p>
          <a:p>
            <a:br>
              <a:rPr lang="en-GB" dirty="0"/>
            </a:br>
            <a:endParaRPr lang="en-GB" sz="1200" b="1" i="0" kern="1200" dirty="0">
              <a:solidFill>
                <a:schemeClr val="tx1"/>
              </a:solidFill>
              <a:effectLst/>
              <a:latin typeface="+mn-lt"/>
              <a:ea typeface="+mn-ea"/>
              <a:cs typeface="+mn-cs"/>
            </a:endParaRPr>
          </a:p>
          <a:p>
            <a:endParaRPr lang="en-US" b="1"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11</a:t>
            </a:fld>
            <a:endParaRPr lang="en-GB"/>
          </a:p>
        </p:txBody>
      </p:sp>
    </p:spTree>
    <p:extLst>
      <p:ext uri="{BB962C8B-B14F-4D97-AF65-F5344CB8AC3E}">
        <p14:creationId xmlns:p14="http://schemas.microsoft.com/office/powerpoint/2010/main" val="34646796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Tough-guy, macho culture - </a:t>
            </a:r>
            <a:r>
              <a:rPr lang="en-GB" sz="3000" b="1" dirty="0"/>
              <a:t>High risk, quick feedback</a:t>
            </a:r>
          </a:p>
          <a:p>
            <a:r>
              <a:rPr lang="en-GB" sz="1200" b="0" i="0" kern="1200" dirty="0">
                <a:solidFill>
                  <a:schemeClr val="tx1"/>
                </a:solidFill>
                <a:effectLst/>
                <a:latin typeface="+mn-lt"/>
                <a:ea typeface="+mn-ea"/>
                <a:cs typeface="+mn-cs"/>
              </a:rPr>
              <a:t>A world of individualists who regularly take high risks and get quick feedback on whether their actions were right or wrong.</a:t>
            </a:r>
          </a:p>
          <a:p>
            <a:endParaRPr lang="en-GB" sz="3000" dirty="0"/>
          </a:p>
          <a:p>
            <a:r>
              <a:rPr lang="en-GB" b="1" dirty="0"/>
              <a:t>Work-hard/play-hard culture - </a:t>
            </a:r>
            <a:r>
              <a:rPr lang="en-GB" sz="3000" b="1" dirty="0"/>
              <a:t>Low risk, quick feedback</a:t>
            </a:r>
          </a:p>
          <a:p>
            <a:r>
              <a:rPr lang="en-GB" sz="3200" dirty="0">
                <a:effectLst/>
              </a:rPr>
              <a:t>Fun and action are the rule here, and employees take few risks, all with quick feedback; to succeed, the culture encourages them to maintain a high level of relatively low-risk activity</a:t>
            </a:r>
          </a:p>
          <a:p>
            <a:br>
              <a:rPr lang="en-GB" sz="3200" dirty="0"/>
            </a:br>
            <a:endParaRPr lang="en-GB" sz="3000" dirty="0"/>
          </a:p>
          <a:p>
            <a:r>
              <a:rPr lang="en-GB" b="1" dirty="0"/>
              <a:t>Bet-your-company culture - </a:t>
            </a:r>
            <a:r>
              <a:rPr lang="en-GB" sz="3000" b="1" dirty="0"/>
              <a:t>High risk, slow feedback</a:t>
            </a:r>
          </a:p>
          <a:p>
            <a:r>
              <a:rPr lang="en-GB" sz="1200" b="0" i="0" kern="1200" dirty="0">
                <a:solidFill>
                  <a:schemeClr val="tx1"/>
                </a:solidFill>
                <a:effectLst/>
                <a:latin typeface="+mn-lt"/>
                <a:ea typeface="+mn-ea"/>
                <a:cs typeface="+mn-cs"/>
              </a:rPr>
              <a:t>Cultures with big-stakes decisions, where years pass before employees know whether decisions have paid off. A high-risk, slow-feedback environment.</a:t>
            </a:r>
          </a:p>
          <a:p>
            <a:endParaRPr lang="en-GB" sz="3000" dirty="0"/>
          </a:p>
          <a:p>
            <a:r>
              <a:rPr lang="en-GB" b="1" dirty="0"/>
              <a:t>Process culture - </a:t>
            </a:r>
            <a:r>
              <a:rPr lang="en-GB" sz="3000" b="1" dirty="0"/>
              <a:t>Low risk, slow feedback</a:t>
            </a:r>
          </a:p>
          <a:p>
            <a:r>
              <a:rPr lang="en-GB" sz="1200" b="0" i="0" kern="1200" dirty="0">
                <a:solidFill>
                  <a:schemeClr val="tx1"/>
                </a:solidFill>
                <a:effectLst/>
                <a:latin typeface="+mn-lt"/>
                <a:ea typeface="+mn-ea"/>
                <a:cs typeface="+mn-cs"/>
              </a:rPr>
              <a:t>A world of little or no feedback where employees find it hard to measure what they do; instead they concentrate on how it’s done. We have another name for this culture when the processes get out of control – bureaucracy!</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Deal and Kennedy’s (1982) 2 dimensional model suggested the biggest single influence on a company’s culture was the business environment in which it operated (corporate culture) which involved what was needed to ensure company success.</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2 key dimensions </a:t>
            </a:r>
          </a:p>
          <a:p>
            <a:r>
              <a:rPr lang="en-GB" sz="1200" b="0" i="0" kern="1200" dirty="0">
                <a:solidFill>
                  <a:schemeClr val="tx1"/>
                </a:solidFill>
                <a:effectLst/>
                <a:latin typeface="+mn-lt"/>
                <a:ea typeface="+mn-ea"/>
                <a:cs typeface="+mn-cs"/>
              </a:rPr>
              <a:t>degree of </a:t>
            </a:r>
            <a:r>
              <a:rPr lang="en-GB" sz="1200" b="1" i="0" u="none" strike="noStrike" kern="1200" dirty="0">
                <a:solidFill>
                  <a:schemeClr val="tx1"/>
                </a:solidFill>
                <a:effectLst/>
                <a:latin typeface="+mn-lt"/>
                <a:ea typeface="+mn-ea"/>
                <a:cs typeface="+mn-cs"/>
              </a:rPr>
              <a:t>risk </a:t>
            </a:r>
            <a:r>
              <a:rPr lang="en-GB" sz="1200" b="0" i="0" kern="1200" dirty="0">
                <a:solidFill>
                  <a:schemeClr val="tx1"/>
                </a:solidFill>
                <a:effectLst/>
                <a:latin typeface="+mn-lt"/>
                <a:ea typeface="+mn-ea"/>
                <a:cs typeface="+mn-cs"/>
              </a:rPr>
              <a:t>associated with the company’s activities, and </a:t>
            </a:r>
          </a:p>
          <a:p>
            <a:r>
              <a:rPr lang="en-GB" sz="1200" b="0" i="0" kern="1200" dirty="0">
                <a:solidFill>
                  <a:schemeClr val="tx1"/>
                </a:solidFill>
                <a:effectLst/>
                <a:latin typeface="+mn-lt"/>
                <a:ea typeface="+mn-ea"/>
                <a:cs typeface="+mn-cs"/>
              </a:rPr>
              <a:t>the speed at which companies – and their employees – get feedback on whether decisions or strategies are successful.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Feedback is not just bonuses, promotions and reward. It refers more towards results. </a:t>
            </a:r>
            <a:br>
              <a:rPr lang="en-GB" sz="1200" b="0" i="0" kern="1200" dirty="0">
                <a:solidFill>
                  <a:schemeClr val="tx1"/>
                </a:solidFill>
                <a:effectLst/>
                <a:latin typeface="+mn-lt"/>
                <a:ea typeface="+mn-ea"/>
                <a:cs typeface="+mn-cs"/>
              </a:rPr>
            </a:b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Examples:</a:t>
            </a:r>
            <a:br>
              <a:rPr lang="en-GB" sz="1200" b="0" i="0" kern="1200" dirty="0">
                <a:solidFill>
                  <a:schemeClr val="tx1"/>
                </a:solidFill>
                <a:effectLst/>
                <a:latin typeface="+mn-lt"/>
                <a:ea typeface="+mn-ea"/>
                <a:cs typeface="+mn-cs"/>
              </a:rPr>
            </a:br>
            <a:r>
              <a:rPr lang="en-GB" sz="1200" b="0" i="0" kern="1200" dirty="0">
                <a:solidFill>
                  <a:schemeClr val="tx1"/>
                </a:solidFill>
                <a:effectLst/>
                <a:latin typeface="+mn-lt"/>
                <a:ea typeface="+mn-ea"/>
                <a:cs typeface="+mn-cs"/>
              </a:rPr>
              <a:t>a goalkeeper gets instant feedback from making a great save, </a:t>
            </a:r>
          </a:p>
          <a:p>
            <a:r>
              <a:rPr lang="en-GB" sz="1200" b="0" i="0" kern="1200" dirty="0">
                <a:solidFill>
                  <a:schemeClr val="tx1"/>
                </a:solidFill>
                <a:effectLst/>
                <a:latin typeface="+mn-lt"/>
                <a:ea typeface="+mn-ea"/>
                <a:cs typeface="+mn-cs"/>
              </a:rPr>
              <a:t>surgeon may not know for several days whether an operation is successful,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may take months or even years to discover whether a decision about a new product is correct.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Deal and Kennedy distinguish between quick and slow feedback. </a:t>
            </a:r>
            <a:endParaRPr lang="en-GB" sz="3000" dirty="0"/>
          </a:p>
          <a:p>
            <a:endParaRPr 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12</a:t>
            </a:fld>
            <a:endParaRPr lang="en-GB"/>
          </a:p>
        </p:txBody>
      </p:sp>
    </p:spTree>
    <p:extLst>
      <p:ext uri="{BB962C8B-B14F-4D97-AF65-F5344CB8AC3E}">
        <p14:creationId xmlns:p14="http://schemas.microsoft.com/office/powerpoint/2010/main" val="2294403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Family Culture</a:t>
            </a:r>
          </a:p>
          <a:p>
            <a:r>
              <a:rPr lang="en-GB" sz="1200" b="0" i="0" kern="1200" dirty="0">
                <a:solidFill>
                  <a:schemeClr val="tx1"/>
                </a:solidFill>
                <a:effectLst/>
                <a:latin typeface="+mn-lt"/>
                <a:ea typeface="+mn-ea"/>
                <a:cs typeface="+mn-cs"/>
              </a:rPr>
              <a:t>(hierarchical and person-oriented)</a:t>
            </a:r>
          </a:p>
          <a:p>
            <a:r>
              <a:rPr lang="en-GB" sz="1200" b="0" i="0" kern="1200" dirty="0">
                <a:solidFill>
                  <a:schemeClr val="tx1"/>
                </a:solidFill>
                <a:effectLst/>
                <a:latin typeface="+mn-lt"/>
                <a:ea typeface="+mn-ea"/>
                <a:cs typeface="+mn-cs"/>
              </a:rPr>
              <a:t>Power-oriented</a:t>
            </a:r>
          </a:p>
          <a:p>
            <a:r>
              <a:rPr lang="en-GB" sz="1200" b="0" i="0" kern="1200" dirty="0">
                <a:solidFill>
                  <a:schemeClr val="tx1"/>
                </a:solidFill>
                <a:effectLst/>
                <a:latin typeface="+mn-lt"/>
                <a:ea typeface="+mn-ea"/>
                <a:cs typeface="+mn-cs"/>
              </a:rPr>
              <a:t>Parent-child relations with loyalty and trust</a:t>
            </a:r>
          </a:p>
          <a:p>
            <a:r>
              <a:rPr lang="en-GB" sz="1200" b="0" i="0" kern="1200" dirty="0">
                <a:solidFill>
                  <a:schemeClr val="tx1"/>
                </a:solidFill>
                <a:effectLst/>
                <a:latin typeface="+mn-lt"/>
                <a:ea typeface="+mn-ea"/>
                <a:cs typeface="+mn-cs"/>
              </a:rPr>
              <a:t>Diffuse relationships and bonding</a:t>
            </a:r>
          </a:p>
          <a:p>
            <a:r>
              <a:rPr lang="en-GB" sz="1200" b="0" i="0" kern="1200" dirty="0">
                <a:solidFill>
                  <a:schemeClr val="tx1"/>
                </a:solidFill>
                <a:effectLst/>
                <a:latin typeface="+mn-lt"/>
                <a:ea typeface="+mn-ea"/>
                <a:cs typeface="+mn-cs"/>
              </a:rPr>
              <a:t>People are family members</a:t>
            </a:r>
          </a:p>
          <a:p>
            <a:r>
              <a:rPr lang="en-GB" sz="1200" b="0" i="0" kern="1200" dirty="0">
                <a:solidFill>
                  <a:schemeClr val="tx1"/>
                </a:solidFill>
                <a:effectLst/>
                <a:latin typeface="+mn-lt"/>
                <a:ea typeface="+mn-ea"/>
                <a:cs typeface="+mn-cs"/>
              </a:rPr>
              <a:t>Status for parent-figures that are close and powerful</a:t>
            </a:r>
          </a:p>
          <a:p>
            <a:r>
              <a:rPr lang="en-GB" sz="1200" b="0" i="0" kern="1200" dirty="0">
                <a:solidFill>
                  <a:schemeClr val="tx1"/>
                </a:solidFill>
                <a:effectLst/>
                <a:latin typeface="+mn-lt"/>
                <a:ea typeface="+mn-ea"/>
                <a:cs typeface="+mn-cs"/>
              </a:rPr>
              <a:t>Intuitive, lateral, holistic thinking and error correcting</a:t>
            </a:r>
          </a:p>
          <a:p>
            <a:r>
              <a:rPr lang="en-GB" sz="1200" b="0" i="0" kern="1200" dirty="0">
                <a:solidFill>
                  <a:schemeClr val="tx1"/>
                </a:solidFill>
                <a:effectLst/>
                <a:latin typeface="+mn-lt"/>
                <a:ea typeface="+mn-ea"/>
                <a:cs typeface="+mn-cs"/>
              </a:rPr>
              <a:t>Change: father leads</a:t>
            </a:r>
          </a:p>
          <a:p>
            <a:r>
              <a:rPr lang="en-GB" sz="1200" b="0" i="0" kern="1200" dirty="0">
                <a:solidFill>
                  <a:schemeClr val="tx1"/>
                </a:solidFill>
                <a:effectLst/>
                <a:latin typeface="+mn-lt"/>
                <a:ea typeface="+mn-ea"/>
                <a:cs typeface="+mn-cs"/>
              </a:rPr>
              <a:t>(Aligns with Collaborate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Eiffel Tower</a:t>
            </a:r>
          </a:p>
          <a:p>
            <a:r>
              <a:rPr lang="en-GB" sz="1200" b="0" i="0" kern="1200" dirty="0">
                <a:solidFill>
                  <a:schemeClr val="tx1"/>
                </a:solidFill>
                <a:effectLst/>
                <a:latin typeface="+mn-lt"/>
                <a:ea typeface="+mn-ea"/>
                <a:cs typeface="+mn-cs"/>
              </a:rPr>
              <a:t>(hierarchical and task-oriented)</a:t>
            </a:r>
          </a:p>
          <a:p>
            <a:r>
              <a:rPr lang="en-GB" sz="1200" b="0" i="0" kern="1200" dirty="0">
                <a:solidFill>
                  <a:schemeClr val="tx1"/>
                </a:solidFill>
                <a:effectLst/>
                <a:latin typeface="+mn-lt"/>
                <a:ea typeface="+mn-ea"/>
                <a:cs typeface="+mn-cs"/>
              </a:rPr>
              <a:t>Role-oriented</a:t>
            </a:r>
          </a:p>
          <a:p>
            <a:r>
              <a:rPr lang="en-GB" sz="1200" b="0" i="0" kern="1200" dirty="0">
                <a:solidFill>
                  <a:schemeClr val="tx1"/>
                </a:solidFill>
                <a:effectLst/>
                <a:latin typeface="+mn-lt"/>
                <a:ea typeface="+mn-ea"/>
                <a:cs typeface="+mn-cs"/>
              </a:rPr>
              <a:t>Structured rules and procedures</a:t>
            </a:r>
          </a:p>
          <a:p>
            <a:r>
              <a:rPr lang="en-GB" sz="1200" b="0" i="0" kern="1200" dirty="0">
                <a:solidFill>
                  <a:schemeClr val="tx1"/>
                </a:solidFill>
                <a:effectLst/>
                <a:latin typeface="+mn-lt"/>
                <a:ea typeface="+mn-ea"/>
                <a:cs typeface="+mn-cs"/>
              </a:rPr>
              <a:t>Specific role in system of required interactions</a:t>
            </a:r>
          </a:p>
          <a:p>
            <a:r>
              <a:rPr lang="en-GB" sz="1200" b="0" i="0" kern="1200" dirty="0">
                <a:solidFill>
                  <a:schemeClr val="tx1"/>
                </a:solidFill>
                <a:effectLst/>
                <a:latin typeface="+mn-lt"/>
                <a:ea typeface="+mn-ea"/>
                <a:cs typeface="+mn-cs"/>
              </a:rPr>
              <a:t>People are human resources</a:t>
            </a:r>
          </a:p>
          <a:p>
            <a:r>
              <a:rPr lang="en-GB" sz="1200" b="0" i="0" kern="1200" dirty="0">
                <a:solidFill>
                  <a:schemeClr val="tx1"/>
                </a:solidFill>
                <a:effectLst/>
                <a:latin typeface="+mn-lt"/>
                <a:ea typeface="+mn-ea"/>
                <a:cs typeface="+mn-cs"/>
              </a:rPr>
              <a:t>Status for superior roles that are distant and powerful</a:t>
            </a:r>
          </a:p>
          <a:p>
            <a:r>
              <a:rPr lang="en-GB" sz="1200" b="0" i="0" kern="1200" dirty="0">
                <a:solidFill>
                  <a:schemeClr val="tx1"/>
                </a:solidFill>
                <a:effectLst/>
                <a:latin typeface="+mn-lt"/>
                <a:ea typeface="+mn-ea"/>
                <a:cs typeface="+mn-cs"/>
              </a:rPr>
              <a:t>Logical, analytical, vertical thinking</a:t>
            </a:r>
          </a:p>
          <a:p>
            <a:r>
              <a:rPr lang="en-GB" sz="1200" b="0" i="0" kern="1200" dirty="0">
                <a:solidFill>
                  <a:schemeClr val="tx1"/>
                </a:solidFill>
                <a:effectLst/>
                <a:latin typeface="+mn-lt"/>
                <a:ea typeface="+mn-ea"/>
                <a:cs typeface="+mn-cs"/>
              </a:rPr>
              <a:t>Change the rules and procedures</a:t>
            </a:r>
          </a:p>
          <a:p>
            <a:r>
              <a:rPr lang="en-GB" sz="1200" b="0" i="0" kern="1200" dirty="0">
                <a:solidFill>
                  <a:schemeClr val="tx1"/>
                </a:solidFill>
                <a:effectLst/>
                <a:latin typeface="+mn-lt"/>
                <a:ea typeface="+mn-ea"/>
                <a:cs typeface="+mn-cs"/>
              </a:rPr>
              <a:t>(Aligns with Control Culture)</a:t>
            </a:r>
          </a:p>
          <a:p>
            <a:br>
              <a:rPr lang="en-GB" sz="1200" b="0"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Guided Missile Culture </a:t>
            </a:r>
          </a:p>
          <a:p>
            <a:r>
              <a:rPr lang="en-GB" sz="1200" b="0" i="0" kern="1200" dirty="0">
                <a:solidFill>
                  <a:schemeClr val="tx1"/>
                </a:solidFill>
                <a:effectLst/>
                <a:latin typeface="+mn-lt"/>
                <a:ea typeface="+mn-ea"/>
                <a:cs typeface="+mn-cs"/>
              </a:rPr>
              <a:t>(egalitarian and task-oriented)</a:t>
            </a:r>
          </a:p>
          <a:p>
            <a:r>
              <a:rPr lang="en-GB" sz="1200" b="0" i="0" kern="1200" dirty="0">
                <a:solidFill>
                  <a:schemeClr val="tx1"/>
                </a:solidFill>
                <a:effectLst/>
                <a:latin typeface="+mn-lt"/>
                <a:ea typeface="+mn-ea"/>
                <a:cs typeface="+mn-cs"/>
              </a:rPr>
              <a:t>Project-oriented</a:t>
            </a:r>
          </a:p>
          <a:p>
            <a:r>
              <a:rPr lang="en-GB" sz="1200" b="0" i="0" kern="1200" dirty="0">
                <a:solidFill>
                  <a:schemeClr val="tx1"/>
                </a:solidFill>
                <a:effectLst/>
                <a:latin typeface="+mn-lt"/>
                <a:ea typeface="+mn-ea"/>
                <a:cs typeface="+mn-cs"/>
              </a:rPr>
              <a:t>Get the job done</a:t>
            </a:r>
          </a:p>
          <a:p>
            <a:r>
              <a:rPr lang="en-GB" sz="1200" b="0" i="0" kern="1200" dirty="0">
                <a:solidFill>
                  <a:schemeClr val="tx1"/>
                </a:solidFill>
                <a:effectLst/>
                <a:latin typeface="+mn-lt"/>
                <a:ea typeface="+mn-ea"/>
                <a:cs typeface="+mn-cs"/>
              </a:rPr>
              <a:t>Specific tasks targeted to shared goals</a:t>
            </a:r>
          </a:p>
          <a:p>
            <a:r>
              <a:rPr lang="en-GB" sz="1200" b="0" i="0" kern="1200" dirty="0">
                <a:solidFill>
                  <a:schemeClr val="tx1"/>
                </a:solidFill>
                <a:effectLst/>
                <a:latin typeface="+mn-lt"/>
                <a:ea typeface="+mn-ea"/>
                <a:cs typeface="+mn-cs"/>
              </a:rPr>
              <a:t>People are specialists and experts</a:t>
            </a:r>
          </a:p>
          <a:p>
            <a:r>
              <a:rPr lang="en-GB" sz="1200" b="0" i="0" kern="1200" dirty="0">
                <a:solidFill>
                  <a:schemeClr val="tx1"/>
                </a:solidFill>
                <a:effectLst/>
                <a:latin typeface="+mn-lt"/>
                <a:ea typeface="+mn-ea"/>
                <a:cs typeface="+mn-cs"/>
              </a:rPr>
              <a:t>Status for those who contribute to the shared goal</a:t>
            </a:r>
          </a:p>
          <a:p>
            <a:r>
              <a:rPr lang="en-GB" sz="1200" b="0" i="0" kern="1200" dirty="0">
                <a:solidFill>
                  <a:schemeClr val="tx1"/>
                </a:solidFill>
                <a:effectLst/>
                <a:latin typeface="+mn-lt"/>
                <a:ea typeface="+mn-ea"/>
                <a:cs typeface="+mn-cs"/>
              </a:rPr>
              <a:t>Problem-centred, professional, practical, multi-disciplinary thinking</a:t>
            </a:r>
          </a:p>
          <a:p>
            <a:r>
              <a:rPr lang="en-GB" sz="1200" b="0" i="0" kern="1200" dirty="0">
                <a:solidFill>
                  <a:schemeClr val="tx1"/>
                </a:solidFill>
                <a:effectLst/>
                <a:latin typeface="+mn-lt"/>
                <a:ea typeface="+mn-ea"/>
                <a:cs typeface="+mn-cs"/>
              </a:rPr>
              <a:t>Change; shift aim as target moves</a:t>
            </a:r>
          </a:p>
          <a:p>
            <a:r>
              <a:rPr lang="en-GB" sz="1200" b="0" i="0" kern="1200" dirty="0">
                <a:solidFill>
                  <a:schemeClr val="tx1"/>
                </a:solidFill>
                <a:effectLst/>
                <a:latin typeface="+mn-lt"/>
                <a:ea typeface="+mn-ea"/>
                <a:cs typeface="+mn-cs"/>
              </a:rPr>
              <a:t>(Aligns with Compete Culture)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Incubator Culture</a:t>
            </a:r>
          </a:p>
          <a:p>
            <a:r>
              <a:rPr lang="en-GB" sz="1200" b="0" i="0" kern="1200" dirty="0">
                <a:solidFill>
                  <a:schemeClr val="tx1"/>
                </a:solidFill>
                <a:effectLst/>
                <a:latin typeface="+mn-lt"/>
                <a:ea typeface="+mn-ea"/>
                <a:cs typeface="+mn-cs"/>
              </a:rPr>
              <a:t>(egalitarian and person-oriented)</a:t>
            </a:r>
          </a:p>
          <a:p>
            <a:r>
              <a:rPr lang="en-GB" sz="1200" b="0" i="0" kern="1200" dirty="0" err="1">
                <a:solidFill>
                  <a:schemeClr val="tx1"/>
                </a:solidFill>
                <a:effectLst/>
                <a:latin typeface="+mn-lt"/>
                <a:ea typeface="+mn-ea"/>
                <a:cs typeface="+mn-cs"/>
              </a:rPr>
              <a:t>Fulfillment</a:t>
            </a:r>
            <a:r>
              <a:rPr lang="en-GB" sz="1200" b="0" i="0" kern="1200" dirty="0">
                <a:solidFill>
                  <a:schemeClr val="tx1"/>
                </a:solidFill>
                <a:effectLst/>
                <a:latin typeface="+mn-lt"/>
                <a:ea typeface="+mn-ea"/>
                <a:cs typeface="+mn-cs"/>
              </a:rPr>
              <a:t>-oriented</a:t>
            </a:r>
          </a:p>
          <a:p>
            <a:r>
              <a:rPr lang="en-GB" sz="1200" b="0" i="0" kern="1200" dirty="0">
                <a:solidFill>
                  <a:schemeClr val="tx1"/>
                </a:solidFill>
                <a:effectLst/>
                <a:latin typeface="+mn-lt"/>
                <a:ea typeface="+mn-ea"/>
                <a:cs typeface="+mn-cs"/>
              </a:rPr>
              <a:t>Breeds creativity</a:t>
            </a:r>
          </a:p>
          <a:p>
            <a:r>
              <a:rPr lang="en-GB" sz="1200" b="0" i="0" kern="1200" dirty="0">
                <a:solidFill>
                  <a:schemeClr val="tx1"/>
                </a:solidFill>
                <a:effectLst/>
                <a:latin typeface="+mn-lt"/>
                <a:ea typeface="+mn-ea"/>
                <a:cs typeface="+mn-cs"/>
              </a:rPr>
              <a:t>Spontaneous relationships emerging from creative processes</a:t>
            </a:r>
          </a:p>
          <a:p>
            <a:r>
              <a:rPr lang="en-GB" sz="1200" b="0" i="0" kern="1200" dirty="0">
                <a:solidFill>
                  <a:schemeClr val="tx1"/>
                </a:solidFill>
                <a:effectLst/>
                <a:latin typeface="+mn-lt"/>
                <a:ea typeface="+mn-ea"/>
                <a:cs typeface="+mn-cs"/>
              </a:rPr>
              <a:t>People are co-creators</a:t>
            </a:r>
          </a:p>
          <a:p>
            <a:r>
              <a:rPr lang="en-GB" sz="1200" b="0" i="0" kern="1200" dirty="0">
                <a:solidFill>
                  <a:schemeClr val="tx1"/>
                </a:solidFill>
                <a:effectLst/>
                <a:latin typeface="+mn-lt"/>
                <a:ea typeface="+mn-ea"/>
                <a:cs typeface="+mn-cs"/>
              </a:rPr>
              <a:t>Status for those who exemplify growth, learning</a:t>
            </a:r>
          </a:p>
          <a:p>
            <a:r>
              <a:rPr lang="en-GB" sz="1200" b="0" i="0" kern="1200" dirty="0">
                <a:solidFill>
                  <a:schemeClr val="tx1"/>
                </a:solidFill>
                <a:effectLst/>
                <a:latin typeface="+mn-lt"/>
                <a:ea typeface="+mn-ea"/>
                <a:cs typeface="+mn-cs"/>
              </a:rPr>
              <a:t>Process-oriented, creative, ad-hoc, inspirational thinking</a:t>
            </a:r>
          </a:p>
          <a:p>
            <a:r>
              <a:rPr lang="en-GB" sz="1200" b="0" i="0" kern="1200" dirty="0">
                <a:solidFill>
                  <a:schemeClr val="tx1"/>
                </a:solidFill>
                <a:effectLst/>
                <a:latin typeface="+mn-lt"/>
                <a:ea typeface="+mn-ea"/>
                <a:cs typeface="+mn-cs"/>
              </a:rPr>
              <a:t>Change: improvise and attune</a:t>
            </a:r>
          </a:p>
          <a:p>
            <a:r>
              <a:rPr lang="en-GB" sz="1200" b="0" i="0" kern="1200" dirty="0">
                <a:solidFill>
                  <a:schemeClr val="tx1"/>
                </a:solidFill>
                <a:effectLst/>
                <a:latin typeface="+mn-lt"/>
                <a:ea typeface="+mn-ea"/>
                <a:cs typeface="+mn-cs"/>
              </a:rPr>
              <a:t>(Aligns with Create Culture)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13</a:t>
            </a:fld>
            <a:endParaRPr lang="en-GB"/>
          </a:p>
        </p:txBody>
      </p:sp>
    </p:spTree>
    <p:extLst>
      <p:ext uri="{BB962C8B-B14F-4D97-AF65-F5344CB8AC3E}">
        <p14:creationId xmlns:p14="http://schemas.microsoft.com/office/powerpoint/2010/main" val="16323087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kern="1200" dirty="0">
                <a:solidFill>
                  <a:schemeClr val="tx1"/>
                </a:solidFill>
                <a:effectLst/>
                <a:latin typeface="+mn-lt"/>
                <a:ea typeface="+mn-ea"/>
                <a:cs typeface="+mn-cs"/>
              </a:rPr>
              <a:t>Power distance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extent to which a society expects a high degree of power difference between levels in an organisation. A high score reflects a belief in an established hierarchy, while a low score reflects a belief in equal rights.</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Uncertainty avoidance</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This is the extent to which society willingly accepts ambiguity and risk. High score societies are risk averse.</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Individualism (as opposed to collectivism)</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Societies high on this emphasise the role of the individual and expect people to take care of themselves and their immediate family. Low score societies are more concerned with the greater good of the group.</a:t>
            </a: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Masculinity</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A high score here reflects a society that holds values that in the West were traditionally male – competitiveness, assertiveness, ambition and concern for material possessions. A low score society would reflect a more nurturing orientation, emphasising consideration of others.</a:t>
            </a:r>
          </a:p>
          <a:p>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Long- Versus Short-Term Orientation</a:t>
            </a:r>
          </a:p>
          <a:p>
            <a:pPr fontAlgn="base"/>
            <a:r>
              <a:rPr lang="en-GB" sz="1200" b="0" i="0" kern="1200" dirty="0">
                <a:solidFill>
                  <a:schemeClr val="tx1"/>
                </a:solidFill>
                <a:effectLst/>
                <a:latin typeface="+mn-lt"/>
                <a:ea typeface="+mn-ea"/>
                <a:cs typeface="+mn-cs"/>
              </a:rPr>
              <a:t>This dimension was originally described as "Pragmatic Versus Normative (PRA)." It refers to the time horizon people in a society display. Countries with a long-term orientation tend to be pragmatic, modest, and more thrifty. In short-term oriented countries, people tend to place more emphasis on principles, consistency and truth, and are typically religious and nationalistic.</a:t>
            </a:r>
          </a:p>
          <a:p>
            <a:pPr fontAlgn="base"/>
            <a:endParaRPr lang="en-GB" sz="1200" b="0" i="0" kern="1200" dirty="0">
              <a:solidFill>
                <a:schemeClr val="tx1"/>
              </a:solidFill>
              <a:effectLst/>
              <a:latin typeface="+mn-lt"/>
              <a:ea typeface="+mn-ea"/>
              <a:cs typeface="+mn-cs"/>
            </a:endParaRPr>
          </a:p>
          <a:p>
            <a:pPr fontAlgn="base"/>
            <a:r>
              <a:rPr lang="en-GB" sz="1200" b="1" i="0" kern="1200" dirty="0">
                <a:solidFill>
                  <a:schemeClr val="tx1"/>
                </a:solidFill>
                <a:effectLst/>
                <a:latin typeface="+mn-lt"/>
                <a:ea typeface="+mn-ea"/>
                <a:cs typeface="+mn-cs"/>
              </a:rPr>
              <a:t>Indulgence Versus Restraint (IVR)</a:t>
            </a:r>
          </a:p>
          <a:p>
            <a:pPr fontAlgn="base"/>
            <a:r>
              <a:rPr lang="en-GB" sz="1200" b="0" i="0" kern="1200" dirty="0">
                <a:solidFill>
                  <a:schemeClr val="tx1"/>
                </a:solidFill>
                <a:effectLst/>
                <a:latin typeface="+mn-lt"/>
                <a:ea typeface="+mn-ea"/>
                <a:cs typeface="+mn-cs"/>
              </a:rPr>
              <a:t>Countries with a high IVR score allow or encourage relatively free gratification of people's own drives and emotions, such as enjoying life and having fun. In a society with a low IVR score, there is more emphasis on suppressing gratification and more regulation of people's conduct and behaviour, and there are stricter social norms.</a:t>
            </a:r>
          </a:p>
          <a:p>
            <a:pPr fontAlgn="base"/>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pPr fontAlgn="base"/>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14</a:t>
            </a:fld>
            <a:endParaRPr lang="en-GB"/>
          </a:p>
        </p:txBody>
      </p:sp>
    </p:spTree>
    <p:extLst>
      <p:ext uri="{BB962C8B-B14F-4D97-AF65-F5344CB8AC3E}">
        <p14:creationId xmlns:p14="http://schemas.microsoft.com/office/powerpoint/2010/main" val="87517897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The six elements are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Rituals and Routines</a:t>
            </a:r>
            <a:r>
              <a:rPr kumimoji="0" lang="en-US" sz="1200" b="0" i="0" u="none" strike="noStrike" kern="1200" cap="none" spc="0" normalizeH="0" baseline="0" noProof="0" dirty="0">
                <a:ln>
                  <a:noFill/>
                </a:ln>
                <a:solidFill>
                  <a:prstClr val="black"/>
                </a:solidFill>
                <a:effectLst/>
                <a:uLnTx/>
                <a:uFillTx/>
                <a:latin typeface="+mn-lt"/>
                <a:ea typeface="+mn-ea"/>
                <a:cs typeface="+mn-cs"/>
              </a:rPr>
              <a:t> - The daily behavior and actions of people that signal acceptable behavior. This determines what is expected to happen in given situations, and what is valued by management.</a:t>
            </a:r>
            <a:r>
              <a:rPr kumimoji="0" lang="en-GB" sz="1200" b="0" i="0" u="none" strike="noStrike" kern="1200" cap="none" spc="0" normalizeH="0" baseline="0" noProof="0" dirty="0">
                <a:ln>
                  <a:noFill/>
                </a:ln>
                <a:solidFill>
                  <a:prstClr val="black"/>
                </a:solidFill>
                <a:effectLst/>
                <a:uLnTx/>
                <a:uFillTx/>
                <a:latin typeface="+mn-lt"/>
                <a:ea typeface="+mn-ea"/>
                <a:cs typeface="+mn-cs"/>
              </a:rPr>
              <a:t> The Cultural Web identifies six interrelated elements that help to make up what Johnson and Scholes call the "paradigm" - the pattern or model - of the work environment. By </a:t>
            </a:r>
            <a:r>
              <a:rPr kumimoji="0" lang="en-GB" sz="1200" b="0" i="0" u="none" strike="noStrike" kern="1200" cap="none" spc="0" normalizeH="0" baseline="0" noProof="0" dirty="0" err="1">
                <a:ln>
                  <a:noFill/>
                </a:ln>
                <a:solidFill>
                  <a:prstClr val="black"/>
                </a:solidFill>
                <a:effectLst/>
                <a:uLnTx/>
                <a:uFillTx/>
                <a:latin typeface="+mn-lt"/>
                <a:ea typeface="+mn-ea"/>
                <a:cs typeface="+mn-cs"/>
              </a:rPr>
              <a:t>analyzing</a:t>
            </a:r>
            <a:r>
              <a:rPr kumimoji="0" lang="en-GB" sz="1200" b="0" i="0" u="none" strike="noStrike" kern="1200" cap="none" spc="0" normalizeH="0" baseline="0" noProof="0" dirty="0">
                <a:ln>
                  <a:noFill/>
                </a:ln>
                <a:solidFill>
                  <a:prstClr val="black"/>
                </a:solidFill>
                <a:effectLst/>
                <a:uLnTx/>
                <a:uFillTx/>
                <a:latin typeface="+mn-lt"/>
                <a:ea typeface="+mn-ea"/>
                <a:cs typeface="+mn-cs"/>
              </a:rPr>
              <a:t> the factors in each, you can begin to see the bigger picture of your culture: what is working, what isn't working, and what needs to be changed. The six elements are</a:t>
            </a: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Stories</a:t>
            </a:r>
            <a:r>
              <a:rPr kumimoji="0" lang="en-US" sz="1200" b="0" i="0" u="none" strike="noStrike" kern="1200" cap="none" spc="0" normalizeH="0" baseline="0" noProof="0" dirty="0">
                <a:ln>
                  <a:noFill/>
                </a:ln>
                <a:solidFill>
                  <a:prstClr val="black"/>
                </a:solidFill>
                <a:effectLst/>
                <a:uLnTx/>
                <a:uFillTx/>
                <a:latin typeface="+mn-lt"/>
                <a:ea typeface="+mn-ea"/>
                <a:cs typeface="+mn-cs"/>
              </a:rPr>
              <a:t> - The past events and people talked about inside and outside the company. Who and what the company chooses to immortalize says a great deal about what it values, and perceives as great behavior.</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Symbols</a:t>
            </a:r>
            <a:r>
              <a:rPr kumimoji="0" lang="en-US" sz="1200" b="0" i="0" u="none" strike="noStrike" kern="1200" cap="none" spc="0" normalizeH="0" baseline="0" noProof="0" dirty="0">
                <a:ln>
                  <a:noFill/>
                </a:ln>
                <a:solidFill>
                  <a:prstClr val="black"/>
                </a:solidFill>
                <a:effectLst/>
                <a:uLnTx/>
                <a:uFillTx/>
                <a:latin typeface="+mn-lt"/>
                <a:ea typeface="+mn-ea"/>
                <a:cs typeface="+mn-cs"/>
              </a:rPr>
              <a:t> - The visual representations of the company including logos, how plush the offices are, and the formal or informal dress codes.</a:t>
            </a: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r>
              <a:rPr kumimoji="0" lang="en-US" sz="1200" b="1" i="0" u="none" strike="noStrike" kern="1200" cap="none" spc="0" normalizeH="0" baseline="0" noProof="0" dirty="0">
                <a:ln>
                  <a:noFill/>
                </a:ln>
                <a:solidFill>
                  <a:prstClr val="black"/>
                </a:solidFill>
                <a:effectLst/>
                <a:uLnTx/>
                <a:uFillTx/>
                <a:latin typeface="+mn-lt"/>
                <a:ea typeface="+mn-ea"/>
                <a:cs typeface="+mn-cs"/>
              </a:rPr>
              <a:t>Control Systems </a:t>
            </a:r>
            <a:r>
              <a:rPr kumimoji="0" lang="en-US" sz="1200" b="0" i="0" u="none" strike="noStrike" kern="1200" cap="none" spc="0" normalizeH="0" baseline="0" noProof="0" dirty="0">
                <a:ln>
                  <a:noFill/>
                </a:ln>
                <a:solidFill>
                  <a:prstClr val="black"/>
                </a:solidFill>
                <a:effectLst/>
                <a:uLnTx/>
                <a:uFillTx/>
                <a:latin typeface="+mn-lt"/>
                <a:ea typeface="+mn-ea"/>
                <a:cs typeface="+mn-cs"/>
              </a:rPr>
              <a:t>- The ways that the organization is controlled. These include financial systems, quality systems, and rewards (including the way they are measured and distributed within the organization.)</a:t>
            </a: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Power Structures </a:t>
            </a:r>
            <a:r>
              <a:rPr kumimoji="0" lang="en-US" sz="1200" b="0" i="0" u="none" strike="noStrike" kern="1200" cap="none" spc="0" normalizeH="0" baseline="0" noProof="0" dirty="0">
                <a:ln>
                  <a:noFill/>
                </a:ln>
                <a:solidFill>
                  <a:prstClr val="black"/>
                </a:solidFill>
                <a:effectLst/>
                <a:uLnTx/>
                <a:uFillTx/>
                <a:latin typeface="+mn-lt"/>
                <a:ea typeface="+mn-ea"/>
                <a:cs typeface="+mn-cs"/>
              </a:rPr>
              <a:t>- The pockets of real power in the company. This may involve one or two key senior executives, a whole group of executives, or even a department. The key is that these people have the greatest amount of influence on decisions, operations, and strategic direction.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200" b="1"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mn-lt"/>
                <a:ea typeface="+mn-ea"/>
                <a:cs typeface="+mn-cs"/>
              </a:rPr>
              <a:t>Organizational Structure </a:t>
            </a:r>
            <a:r>
              <a:rPr kumimoji="0" lang="en-US" sz="1200" b="0" i="0" u="none" strike="noStrike" kern="1200" cap="none" spc="0" normalizeH="0" baseline="0" noProof="0" dirty="0">
                <a:ln>
                  <a:noFill/>
                </a:ln>
                <a:solidFill>
                  <a:prstClr val="black"/>
                </a:solidFill>
                <a:effectLst/>
                <a:uLnTx/>
                <a:uFillTx/>
                <a:latin typeface="+mn-lt"/>
                <a:ea typeface="+mn-ea"/>
                <a:cs typeface="+mn-cs"/>
              </a:rPr>
              <a:t>- This includes both the structure defined by the organization chart, and the unwritten lines of power and influence that indicate whose contributions are most valued. </a:t>
            </a: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US" sz="1200" b="0" i="0" u="none" strike="noStrike" kern="1200" cap="none" spc="0" normalizeH="0" baseline="0" noProof="0" dirty="0">
              <a:ln>
                <a:noFill/>
              </a:ln>
              <a:solidFill>
                <a:prstClr val="black"/>
              </a:solidFill>
              <a:effectLst/>
              <a:uLnTx/>
              <a:uFillTx/>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br>
              <a:rPr kumimoji="0" lang="en-US" sz="1200" b="0" i="0" u="none" strike="noStrike" kern="1200" cap="none" spc="0" normalizeH="0" baseline="0" noProof="0" dirty="0">
                <a:ln>
                  <a:noFill/>
                </a:ln>
                <a:solidFill>
                  <a:prstClr val="black"/>
                </a:solidFill>
                <a:effectLst/>
                <a:uLnTx/>
                <a:uFillTx/>
                <a:latin typeface="+mn-lt"/>
                <a:ea typeface="+mn-ea"/>
                <a:cs typeface="+mn-cs"/>
              </a:rPr>
            </a:br>
            <a:br>
              <a:rPr kumimoji="0" lang="en-US" sz="1200" b="0" i="0" u="none" strike="noStrike" kern="1200" cap="none" spc="0" normalizeH="0" baseline="0" noProof="0" dirty="0">
                <a:ln>
                  <a:noFill/>
                </a:ln>
                <a:solidFill>
                  <a:prstClr val="black"/>
                </a:solidFill>
                <a:effectLst/>
                <a:uLnTx/>
                <a:uFillTx/>
                <a:latin typeface="+mn-lt"/>
                <a:ea typeface="+mn-ea"/>
                <a:cs typeface="+mn-cs"/>
              </a:rPr>
            </a:b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15</a:t>
            </a:fld>
            <a:endParaRPr lang="en-GB"/>
          </a:p>
        </p:txBody>
      </p:sp>
    </p:spTree>
    <p:extLst>
      <p:ext uri="{BB962C8B-B14F-4D97-AF65-F5344CB8AC3E}">
        <p14:creationId xmlns:p14="http://schemas.microsoft.com/office/powerpoint/2010/main" val="18546711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dirty="0">
                <a:solidFill>
                  <a:srgbClr val="0070C0"/>
                </a:solidFill>
              </a:rPr>
              <a:t>Values</a:t>
            </a:r>
            <a:r>
              <a:rPr lang="en-GB" sz="1200" dirty="0"/>
              <a:t> refer to a set of ideas that guide an individual on how to evaluate right versus wrong, whereas </a:t>
            </a:r>
            <a:r>
              <a:rPr lang="en-GB" sz="1200" b="1" dirty="0">
                <a:solidFill>
                  <a:srgbClr val="00B050"/>
                </a:solidFill>
              </a:rPr>
              <a:t>beliefs</a:t>
            </a:r>
            <a:r>
              <a:rPr lang="en-GB" sz="1200" dirty="0"/>
              <a:t> refer to a set of doctrines, statements or experiences a person holds as true, usually with evidence or proof. Both are deeply intertwined because </a:t>
            </a:r>
            <a:r>
              <a:rPr lang="en-GB" sz="1200" b="1" dirty="0">
                <a:solidFill>
                  <a:srgbClr val="00B050"/>
                </a:solidFill>
              </a:rPr>
              <a:t>beliefs</a:t>
            </a:r>
            <a:r>
              <a:rPr lang="en-GB" sz="1200" dirty="0"/>
              <a:t> influence how an individual develops </a:t>
            </a:r>
            <a:r>
              <a:rPr lang="en-GB" sz="1200" b="1" dirty="0">
                <a:solidFill>
                  <a:srgbClr val="0070C0"/>
                </a:solidFill>
              </a:rPr>
              <a:t>values</a:t>
            </a:r>
            <a:r>
              <a:rPr lang="en-GB" sz="1200" dirty="0">
                <a:solidFill>
                  <a:srgbClr val="0070C0"/>
                </a:solidFill>
              </a:rPr>
              <a:t>.</a:t>
            </a:r>
          </a:p>
          <a:p>
            <a:r>
              <a:rPr lang="en-GB" sz="1200" dirty="0"/>
              <a:t>A </a:t>
            </a:r>
            <a:r>
              <a:rPr lang="en-GB" sz="1200" b="1" dirty="0">
                <a:solidFill>
                  <a:srgbClr val="0070C0"/>
                </a:solidFill>
              </a:rPr>
              <a:t>value</a:t>
            </a:r>
            <a:r>
              <a:rPr lang="en-GB" sz="1200" dirty="0"/>
              <a:t> is a measure of the worth or importance a person attaches to something; our </a:t>
            </a:r>
            <a:r>
              <a:rPr lang="en-GB" sz="1200" b="1" dirty="0">
                <a:solidFill>
                  <a:srgbClr val="0070C0"/>
                </a:solidFill>
              </a:rPr>
              <a:t>values</a:t>
            </a:r>
            <a:r>
              <a:rPr lang="en-GB" sz="1200" dirty="0"/>
              <a:t> are often reflected in the way we live our lives. e.g. I </a:t>
            </a:r>
            <a:r>
              <a:rPr lang="en-GB" sz="1200" b="1" dirty="0">
                <a:solidFill>
                  <a:srgbClr val="0070C0"/>
                </a:solidFill>
              </a:rPr>
              <a:t>value</a:t>
            </a:r>
            <a:r>
              <a:rPr lang="en-GB" sz="1200" dirty="0"/>
              <a:t> freedom of speech, or I </a:t>
            </a:r>
            <a:r>
              <a:rPr lang="en-GB" sz="1200" b="1" dirty="0">
                <a:solidFill>
                  <a:srgbClr val="0070C0"/>
                </a:solidFill>
              </a:rPr>
              <a:t>value</a:t>
            </a:r>
            <a:r>
              <a:rPr lang="en-GB" sz="1200" dirty="0">
                <a:solidFill>
                  <a:srgbClr val="0070C0"/>
                </a:solidFill>
              </a:rPr>
              <a:t> </a:t>
            </a:r>
            <a:r>
              <a:rPr lang="en-GB" sz="1200" dirty="0"/>
              <a:t>my family. An </a:t>
            </a:r>
            <a:r>
              <a:rPr lang="en-GB" sz="1200" b="1" dirty="0">
                <a:solidFill>
                  <a:srgbClr val="FF0000"/>
                </a:solidFill>
              </a:rPr>
              <a:t>attitude</a:t>
            </a:r>
            <a:r>
              <a:rPr lang="en-GB" sz="1200" dirty="0"/>
              <a:t> is the way a person expresses or applies their</a:t>
            </a:r>
            <a:r>
              <a:rPr lang="en-GB" sz="1200" dirty="0">
                <a:solidFill>
                  <a:srgbClr val="00B050"/>
                </a:solidFill>
              </a:rPr>
              <a:t> </a:t>
            </a:r>
            <a:r>
              <a:rPr lang="en-GB" sz="1200" b="1" dirty="0">
                <a:solidFill>
                  <a:srgbClr val="00B050"/>
                </a:solidFill>
              </a:rPr>
              <a:t>beliefs</a:t>
            </a:r>
            <a:r>
              <a:rPr lang="en-GB" sz="1200" dirty="0"/>
              <a:t> and </a:t>
            </a:r>
            <a:r>
              <a:rPr lang="en-GB" sz="1200" b="1" dirty="0">
                <a:solidFill>
                  <a:srgbClr val="0070C0"/>
                </a:solidFill>
              </a:rPr>
              <a:t>values</a:t>
            </a:r>
            <a:r>
              <a:rPr lang="en-GB" sz="1200" dirty="0"/>
              <a:t>, and is expressed through words and behaviour.</a:t>
            </a:r>
          </a:p>
          <a:p>
            <a:br>
              <a:rPr lang="en-GB" sz="1200" dirty="0"/>
            </a:br>
            <a:br>
              <a:rPr lang="en-GB" sz="1200" dirty="0"/>
            </a:br>
            <a:r>
              <a:rPr lang="en-GB" sz="1200" dirty="0"/>
              <a:t>An </a:t>
            </a:r>
            <a:r>
              <a:rPr lang="en-GB" sz="1200" b="1" dirty="0">
                <a:solidFill>
                  <a:srgbClr val="FFC000"/>
                </a:solidFill>
              </a:rPr>
              <a:t>opinion</a:t>
            </a:r>
            <a:r>
              <a:rPr lang="en-GB" sz="1200" dirty="0"/>
              <a:t> is a view or judgement formed about something, not necessarily based on fact or knowledge</a:t>
            </a:r>
          </a:p>
          <a:p>
            <a:r>
              <a:rPr lang="en-GB" sz="1200" dirty="0"/>
              <a:t>A </a:t>
            </a:r>
            <a:r>
              <a:rPr lang="en-GB" sz="1200" b="1" dirty="0">
                <a:solidFill>
                  <a:srgbClr val="002060"/>
                </a:solidFill>
              </a:rPr>
              <a:t>norm</a:t>
            </a:r>
            <a:r>
              <a:rPr lang="en-GB" sz="1200" dirty="0"/>
              <a:t> is a social expectation that guides behaviour. </a:t>
            </a:r>
            <a:r>
              <a:rPr lang="en-GB" sz="1200" b="1" dirty="0">
                <a:solidFill>
                  <a:srgbClr val="002060"/>
                </a:solidFill>
              </a:rPr>
              <a:t>Norms</a:t>
            </a:r>
            <a:r>
              <a:rPr lang="en-GB" sz="1200" dirty="0"/>
              <a:t> explain why people do what they do in given situations. For example, in the United States, it is a </a:t>
            </a:r>
            <a:r>
              <a:rPr lang="en-GB" sz="1200" b="1" dirty="0">
                <a:solidFill>
                  <a:srgbClr val="002060"/>
                </a:solidFill>
              </a:rPr>
              <a:t>norm</a:t>
            </a:r>
            <a:r>
              <a:rPr lang="en-GB" sz="1200" dirty="0"/>
              <a:t> that people shake hands when they are formally introduced.</a:t>
            </a:r>
            <a:br>
              <a:rPr lang="en-GB" sz="1200" dirty="0"/>
            </a:br>
            <a:br>
              <a:rPr lang="en-GB" sz="1200" dirty="0"/>
            </a:br>
            <a:endParaRPr lang="en-GB" sz="1200" dirty="0"/>
          </a:p>
          <a:p>
            <a:r>
              <a:rPr lang="en-GB" sz="1200" b="1" u="sng" dirty="0"/>
              <a:t>Business ethics</a:t>
            </a:r>
            <a:r>
              <a:rPr lang="en-GB" sz="1200" dirty="0"/>
              <a:t> is the study of proper </a:t>
            </a:r>
            <a:r>
              <a:rPr lang="en-GB" sz="1200" b="1" dirty="0"/>
              <a:t>business </a:t>
            </a:r>
            <a:r>
              <a:rPr lang="en-GB" sz="1200" dirty="0"/>
              <a:t>policies and practices regarding potentially controversial issues, such as corporate governance, insider trading, bribery, discrimination, corporate social responsibility and fiduciary responsibilities.</a:t>
            </a:r>
          </a:p>
          <a:p>
            <a:endParaRPr lang="en-GB" sz="1200" b="0" i="0" kern="1200" dirty="0">
              <a:solidFill>
                <a:schemeClr val="tx1"/>
              </a:solidFill>
              <a:effectLst/>
              <a:latin typeface="+mn-lt"/>
              <a:ea typeface="+mn-ea"/>
              <a:cs typeface="+mn-cs"/>
            </a:endParaRPr>
          </a:p>
          <a:p>
            <a:br>
              <a:rPr lang="en-GB" dirty="0"/>
            </a:br>
            <a:endParaRPr lang="en-GB" sz="1200" b="0" i="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16</a:t>
            </a:fld>
            <a:endParaRPr lang="en-GB"/>
          </a:p>
        </p:txBody>
      </p:sp>
    </p:spTree>
    <p:extLst>
      <p:ext uri="{BB962C8B-B14F-4D97-AF65-F5344CB8AC3E}">
        <p14:creationId xmlns:p14="http://schemas.microsoft.com/office/powerpoint/2010/main" val="433678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Henry Ford – Ford Motor Company:</a:t>
            </a:r>
          </a:p>
          <a:p>
            <a:endParaRPr lang="en-US" altLang="en-US" dirty="0"/>
          </a:p>
          <a:p>
            <a:r>
              <a:rPr lang="en-US" altLang="en-US" dirty="0"/>
              <a:t>Getting together is beginning</a:t>
            </a:r>
          </a:p>
          <a:p>
            <a:r>
              <a:rPr lang="en-US" altLang="en-US" dirty="0"/>
              <a:t>Keeping together is progress</a:t>
            </a:r>
          </a:p>
          <a:p>
            <a:r>
              <a:rPr lang="en-US" altLang="en-US" dirty="0"/>
              <a:t>Working together is success</a:t>
            </a:r>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17</a:t>
            </a:fld>
            <a:endParaRPr lang="en-GB"/>
          </a:p>
        </p:txBody>
      </p:sp>
    </p:spTree>
    <p:extLst>
      <p:ext uri="{BB962C8B-B14F-4D97-AF65-F5344CB8AC3E}">
        <p14:creationId xmlns:p14="http://schemas.microsoft.com/office/powerpoint/2010/main" val="40550682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t>Stories</a:t>
            </a:r>
            <a:r>
              <a:rPr lang="en-GB" altLang="en-US" dirty="0"/>
              <a:t> - The past events and people talked about inside and outside the company. Who and what the company chooses to immortalize says a great deal about what it values and perceives as great behaviour. Stories – typical past and present success stories, failures, heroes, villains and mavericks</a:t>
            </a:r>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18</a:t>
            </a:fld>
            <a:endParaRPr lang="en-GB"/>
          </a:p>
        </p:txBody>
      </p:sp>
    </p:spTree>
    <p:extLst>
      <p:ext uri="{BB962C8B-B14F-4D97-AF65-F5344CB8AC3E}">
        <p14:creationId xmlns:p14="http://schemas.microsoft.com/office/powerpoint/2010/main" val="3767366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altLang="en-US" dirty="0"/>
              <a:t>Examples:</a:t>
            </a:r>
          </a:p>
          <a:p>
            <a:pPr>
              <a:spcBef>
                <a:spcPct val="0"/>
              </a:spcBef>
            </a:pPr>
            <a:r>
              <a:rPr lang="en-US" altLang="en-US" i="1" dirty="0"/>
              <a:t>Bright red shuttle vans</a:t>
            </a:r>
            <a:r>
              <a:rPr lang="en-US" altLang="en-US" dirty="0"/>
              <a:t>.</a:t>
            </a:r>
            <a:br>
              <a:rPr lang="en-US" altLang="en-US" dirty="0"/>
            </a:br>
            <a:r>
              <a:rPr lang="en-US" altLang="en-US" i="1" dirty="0"/>
              <a:t>Bright red courtesy cars - compact, economy cars.</a:t>
            </a:r>
            <a:br>
              <a:rPr lang="en-US" altLang="en-US" dirty="0"/>
            </a:br>
            <a:r>
              <a:rPr lang="en-US" altLang="en-US" i="1" dirty="0"/>
              <a:t>The boss wears overalls not a suit</a:t>
            </a:r>
            <a:endParaRPr lang="en-US" alt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19</a:t>
            </a:fld>
            <a:endParaRPr lang="en-GB"/>
          </a:p>
        </p:txBody>
      </p:sp>
    </p:spTree>
    <p:extLst>
      <p:ext uri="{BB962C8B-B14F-4D97-AF65-F5344CB8AC3E}">
        <p14:creationId xmlns:p14="http://schemas.microsoft.com/office/powerpoint/2010/main" val="4616706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i="0" dirty="0"/>
              <a:t>Rituals and Routines </a:t>
            </a:r>
            <a:r>
              <a:rPr lang="en-GB" altLang="en-US" i="1" dirty="0"/>
              <a:t>- The daily behaviour and actions of people that signal acceptable behaviour. This determines what is expected to happen in given situations, and what is valued by management. The Cultural Web identifies six interrelated elements that help to make up what Johnson and Scholes call the "paradigm" - the pattern or model - of the work environment. By analysing the factors in each, you can begin to see the bigger picture of your culture: what is working, what isn't working, and what needs to be changed. </a:t>
            </a:r>
            <a:endParaRPr lang="en-GB" alt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20</a:t>
            </a:fld>
            <a:endParaRPr lang="en-GB"/>
          </a:p>
        </p:txBody>
      </p:sp>
    </p:spTree>
    <p:extLst>
      <p:ext uri="{BB962C8B-B14F-4D97-AF65-F5344CB8AC3E}">
        <p14:creationId xmlns:p14="http://schemas.microsoft.com/office/powerpoint/2010/main" val="18779601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PROBLEM</a:t>
            </a:r>
            <a:r>
              <a:rPr lang="en-GB" b="1" baseline="0" dirty="0"/>
              <a:t> SOLVING:	Anglo Saxon: problems </a:t>
            </a:r>
            <a:r>
              <a:rPr lang="en-GB" b="0" baseline="0" dirty="0"/>
              <a:t>are broken down into pieces and  it is worked back towards a whole.</a:t>
            </a:r>
            <a:endParaRPr lang="en-GB" b="0" dirty="0"/>
          </a:p>
          <a:p>
            <a:r>
              <a:rPr lang="en-GB" b="1" dirty="0"/>
              <a:t>		Japanese: </a:t>
            </a:r>
            <a:r>
              <a:rPr lang="en-GB" b="0" dirty="0"/>
              <a:t>adopt a holistic</a:t>
            </a:r>
            <a:r>
              <a:rPr lang="en-GB" b="0" baseline="0" dirty="0"/>
              <a:t> approach</a:t>
            </a:r>
            <a:endParaRPr lang="en-GB" b="0" dirty="0"/>
          </a:p>
          <a:p>
            <a:endParaRPr lang="en-GB" b="1" dirty="0"/>
          </a:p>
          <a:p>
            <a:endParaRPr lang="en-GB" b="1" dirty="0"/>
          </a:p>
          <a:p>
            <a:r>
              <a:rPr lang="en-GB" b="1" dirty="0"/>
              <a:t>ADDRESS:		Western:</a:t>
            </a:r>
            <a:r>
              <a:rPr lang="en-GB" b="1" baseline="0" dirty="0"/>
              <a:t> </a:t>
            </a:r>
            <a:r>
              <a:rPr lang="en-GB" b="0" baseline="0" dirty="0"/>
              <a:t>Status, First then Last Name, Person's title, Company name, address, City,  County, Country.</a:t>
            </a:r>
          </a:p>
          <a:p>
            <a:r>
              <a:rPr lang="en-GB" b="1" baseline="0" dirty="0"/>
              <a:t>		Japanese</a:t>
            </a:r>
            <a:r>
              <a:rPr lang="en-GB" baseline="0" dirty="0"/>
              <a:t>: Country, City, the address, Company name, Last name, First name</a:t>
            </a:r>
          </a:p>
          <a:p>
            <a:endParaRPr lang="en-GB" baseline="0" dirty="0"/>
          </a:p>
          <a:p>
            <a:r>
              <a:rPr lang="en-GB" b="1" baseline="0" dirty="0"/>
              <a:t>THINKING:		Western: </a:t>
            </a:r>
            <a:r>
              <a:rPr lang="en-GB" b="0" baseline="0" dirty="0"/>
              <a:t>objective, logical, consistent, impersonal, absolute and intellectual.</a:t>
            </a:r>
          </a:p>
          <a:p>
            <a:r>
              <a:rPr lang="en-GB" b="0" baseline="0" dirty="0"/>
              <a:t>(Nagashima 1973)</a:t>
            </a:r>
            <a:r>
              <a:rPr lang="en-GB" b="0" dirty="0"/>
              <a:t>	</a:t>
            </a:r>
            <a:r>
              <a:rPr lang="en-GB" b="1" dirty="0"/>
              <a:t>Japanese: </a:t>
            </a:r>
            <a:r>
              <a:rPr lang="en-GB" b="0" dirty="0"/>
              <a:t> subjective, synthetic, non-logical, inconsistent, personal,</a:t>
            </a:r>
            <a:r>
              <a:rPr lang="en-GB" b="0" baseline="0" dirty="0"/>
              <a:t> reflective and emotional</a:t>
            </a:r>
            <a:r>
              <a:rPr lang="en-GB" b="0" dirty="0"/>
              <a:t> </a:t>
            </a:r>
          </a:p>
          <a:p>
            <a:endParaRPr lang="en-GB" b="0" dirty="0"/>
          </a:p>
          <a:p>
            <a:r>
              <a:rPr lang="en-GB" b="0" dirty="0"/>
              <a:t>Refers back to slide 4.</a:t>
            </a:r>
          </a:p>
          <a:p>
            <a:endParaRPr lang="en-GB" b="0"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21</a:t>
            </a:fld>
            <a:endParaRPr lang="en-GB"/>
          </a:p>
        </p:txBody>
      </p:sp>
    </p:spTree>
    <p:extLst>
      <p:ext uri="{BB962C8B-B14F-4D97-AF65-F5344CB8AC3E}">
        <p14:creationId xmlns:p14="http://schemas.microsoft.com/office/powerpoint/2010/main" val="40498204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ts val="3200"/>
              </a:lnSpc>
              <a:buNone/>
            </a:pPr>
            <a:r>
              <a:rPr lang="en-GB" sz="2800" b="1" dirty="0"/>
              <a:t>The importance of culture</a:t>
            </a:r>
            <a:br>
              <a:rPr lang="en-GB" sz="2800" dirty="0"/>
            </a:br>
            <a:br>
              <a:rPr lang="en-GB" sz="2800" dirty="0"/>
            </a:br>
            <a:r>
              <a:rPr lang="en-GB" sz="2800" dirty="0"/>
              <a:t>The pervasive nature of culture will have a significant effect on organisation processes such as:</a:t>
            </a:r>
          </a:p>
          <a:p>
            <a:pPr marL="338138" lvl="1" indent="-338138">
              <a:lnSpc>
                <a:spcPts val="3200"/>
              </a:lnSpc>
            </a:pPr>
            <a:r>
              <a:rPr lang="en-GB" dirty="0"/>
              <a:t>Decision-making</a:t>
            </a:r>
          </a:p>
          <a:p>
            <a:pPr marL="338138" lvl="1" indent="-338138">
              <a:lnSpc>
                <a:spcPts val="3200"/>
              </a:lnSpc>
            </a:pPr>
            <a:r>
              <a:rPr lang="en-GB" dirty="0"/>
              <a:t>Design of structure</a:t>
            </a:r>
          </a:p>
          <a:p>
            <a:pPr marL="338138" lvl="1" indent="-338138">
              <a:lnSpc>
                <a:spcPts val="3200"/>
              </a:lnSpc>
            </a:pPr>
            <a:r>
              <a:rPr lang="en-GB" dirty="0"/>
              <a:t>Group behaviour</a:t>
            </a:r>
          </a:p>
          <a:p>
            <a:pPr marL="338138" lvl="1" indent="-338138">
              <a:lnSpc>
                <a:spcPts val="3200"/>
              </a:lnSpc>
            </a:pPr>
            <a:r>
              <a:rPr lang="en-GB" dirty="0"/>
              <a:t>Work organisation</a:t>
            </a:r>
          </a:p>
          <a:p>
            <a:pPr marL="338138" lvl="1" indent="-338138">
              <a:lnSpc>
                <a:spcPts val="3200"/>
              </a:lnSpc>
            </a:pPr>
            <a:r>
              <a:rPr lang="en-GB" dirty="0"/>
              <a:t>Motivation</a:t>
            </a:r>
          </a:p>
          <a:p>
            <a:pPr marL="338138" lvl="1" indent="-338138">
              <a:lnSpc>
                <a:spcPts val="3200"/>
              </a:lnSpc>
            </a:pPr>
            <a:r>
              <a:rPr lang="en-GB" dirty="0"/>
              <a:t>Job satisfaction</a:t>
            </a:r>
          </a:p>
          <a:p>
            <a:pPr marL="338138" lvl="1" indent="-338138">
              <a:lnSpc>
                <a:spcPts val="3200"/>
              </a:lnSpc>
            </a:pPr>
            <a:r>
              <a:rPr lang="en-GB" dirty="0"/>
              <a:t>Management control</a:t>
            </a:r>
          </a:p>
          <a:p>
            <a:pPr marL="338138" lvl="1" indent="-338138">
              <a:lnSpc>
                <a:spcPts val="3200"/>
              </a:lnSpc>
            </a:pPr>
            <a:endParaRPr lang="en-GB" dirty="0"/>
          </a:p>
          <a:p>
            <a:pPr marL="0" indent="0">
              <a:buNone/>
            </a:pPr>
            <a:r>
              <a:rPr lang="en-GB" sz="2800" dirty="0"/>
              <a:t>National differences and cultural reasons raise concerns about the transferability of organisational ‘best practice’ across national boundaries.</a:t>
            </a:r>
          </a:p>
          <a:p>
            <a:pPr marL="0" indent="0">
              <a:buNone/>
            </a:pPr>
            <a:endParaRPr lang="en-GB" sz="2800" i="1" dirty="0"/>
          </a:p>
          <a:p>
            <a:pPr marL="0" indent="0">
              <a:buNone/>
            </a:pPr>
            <a:r>
              <a:rPr lang="en-GB" sz="2800" i="1" dirty="0"/>
              <a:t>‘Although the outward signs of work (dress, technology etc.) might be increasingly similar regardless of the country of origin, there are many ways in which people can be offended, and business propositions damaged, if there is not an understanding of the culture of the country in which the activities are being conducted.’  CIPD</a:t>
            </a:r>
          </a:p>
          <a:p>
            <a:pPr marL="0" indent="0">
              <a:buNone/>
            </a:pPr>
            <a:endParaRPr lang="en-GB" sz="2800" i="1" dirty="0"/>
          </a:p>
          <a:p>
            <a:pPr marL="338138" lvl="1" indent="-338138">
              <a:lnSpc>
                <a:spcPts val="3200"/>
              </a:lnSpc>
            </a:pPr>
            <a:endParaRPr 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22</a:t>
            </a:fld>
            <a:endParaRPr lang="en-GB"/>
          </a:p>
        </p:txBody>
      </p:sp>
    </p:spTree>
    <p:extLst>
      <p:ext uri="{BB962C8B-B14F-4D97-AF65-F5344CB8AC3E}">
        <p14:creationId xmlns:p14="http://schemas.microsoft.com/office/powerpoint/2010/main" val="485312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3100" b="1" dirty="0"/>
              <a:t>Linear-active people</a:t>
            </a:r>
            <a:br>
              <a:rPr lang="en-GB" sz="3100" b="1" dirty="0"/>
            </a:br>
            <a:r>
              <a:rPr lang="en-GB" sz="3100" b="1" dirty="0"/>
              <a:t>T</a:t>
            </a:r>
            <a:r>
              <a:rPr lang="en-GB" dirty="0"/>
              <a:t>end to be task oriented, highly organised, prefer doing one thing at a time, adhere to logic, have faith in rules and honour written contracts.</a:t>
            </a:r>
            <a:br>
              <a:rPr lang="en-GB" dirty="0"/>
            </a:br>
            <a:endParaRPr lang="en-GB" dirty="0"/>
          </a:p>
          <a:p>
            <a:r>
              <a:rPr lang="en-GB" sz="3100" b="1" dirty="0"/>
              <a:t>Multi-active people</a:t>
            </a:r>
          </a:p>
          <a:p>
            <a:r>
              <a:rPr lang="en-GB" sz="3100" b="1" dirty="0"/>
              <a:t>T</a:t>
            </a:r>
            <a:r>
              <a:rPr lang="en-GB" dirty="0"/>
              <a:t>end to be emotional, loquacious and impulsive and attach great importance to family and relationships, have limited respect for authority, often procrastinate and are flexible.</a:t>
            </a:r>
          </a:p>
          <a:p>
            <a:br>
              <a:rPr lang="en-GB" sz="3100" dirty="0"/>
            </a:br>
            <a:r>
              <a:rPr lang="en-GB" sz="3100" b="1" dirty="0"/>
              <a:t>Reactive people</a:t>
            </a:r>
            <a:br>
              <a:rPr lang="en-GB" sz="3100" b="1" dirty="0"/>
            </a:br>
            <a:r>
              <a:rPr lang="en-GB" dirty="0"/>
              <a:t>Rarely initiate action or discussion but listen and show respect, are introverts and adept at non-verbal communication.</a:t>
            </a:r>
          </a:p>
          <a:p>
            <a:endParaRPr lang="en-US" dirty="0"/>
          </a:p>
          <a:p>
            <a:endParaRPr lang="en-GB" dirty="0"/>
          </a:p>
        </p:txBody>
      </p:sp>
      <p:sp>
        <p:nvSpPr>
          <p:cNvPr id="4" name="Slide Number Placeholder 3"/>
          <p:cNvSpPr>
            <a:spLocks noGrp="1"/>
          </p:cNvSpPr>
          <p:nvPr>
            <p:ph type="sldNum" sz="quarter" idx="5"/>
          </p:nvPr>
        </p:nvSpPr>
        <p:spPr/>
        <p:txBody>
          <a:bodyPr/>
          <a:lstStyle/>
          <a:p>
            <a:fld id="{36E1CFC5-027C-49F3-98A9-BA4A13CBBD88}" type="slidenum">
              <a:rPr lang="en-GB" smtClean="0"/>
              <a:t>24</a:t>
            </a:fld>
            <a:endParaRPr lang="en-GB"/>
          </a:p>
        </p:txBody>
      </p:sp>
    </p:spTree>
    <p:extLst>
      <p:ext uri="{BB962C8B-B14F-4D97-AF65-F5344CB8AC3E}">
        <p14:creationId xmlns:p14="http://schemas.microsoft.com/office/powerpoint/2010/main" val="84079951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25</a:t>
            </a:fld>
            <a:endParaRPr lang="en-GB"/>
          </a:p>
        </p:txBody>
      </p:sp>
    </p:spTree>
    <p:extLst>
      <p:ext uri="{BB962C8B-B14F-4D97-AF65-F5344CB8AC3E}">
        <p14:creationId xmlns:p14="http://schemas.microsoft.com/office/powerpoint/2010/main" val="167326860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2A66423-77F2-4977-BBDF-C29087EED842}" type="slidenum">
              <a:rPr lang="en-GB" smtClean="0"/>
              <a:t>26</a:t>
            </a:fld>
            <a:endParaRPr lang="en-GB"/>
          </a:p>
        </p:txBody>
      </p:sp>
    </p:spTree>
    <p:extLst>
      <p:ext uri="{BB962C8B-B14F-4D97-AF65-F5344CB8AC3E}">
        <p14:creationId xmlns:p14="http://schemas.microsoft.com/office/powerpoint/2010/main" val="1245431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838200" y="1825625"/>
            <a:ext cx="105156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838200" y="6356351"/>
            <a:ext cx="2743200" cy="365125"/>
          </a:xfrm>
          <a:prstGeom prst="rect">
            <a:avLst/>
          </a:prstGeom>
        </p:spPr>
        <p:txBody>
          <a:bodyPr/>
          <a:lstStyle/>
          <a:p>
            <a:fld id="{4369EF55-93F3-4F59-B2CC-7FFC222AECF8}" type="datetime1">
              <a:rPr lang="en-GB" smtClean="0"/>
              <a:t>17/10/2026</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4038600" y="6356351"/>
            <a:ext cx="4114800" cy="365125"/>
          </a:xfrm>
          <a:prstGeom prst="rect">
            <a:avLst/>
          </a:prstGeom>
        </p:spPr>
        <p:txBody>
          <a:bodyPr/>
          <a:lstStyle/>
          <a:p>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11555926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838200" y="6356351"/>
            <a:ext cx="2743200" cy="365125"/>
          </a:xfrm>
          <a:prstGeom prst="rect">
            <a:avLst/>
          </a:prstGeom>
        </p:spPr>
        <p:txBody>
          <a:bodyPr/>
          <a:lstStyle/>
          <a:p>
            <a:fld id="{555BDFB3-B3CA-4774-A124-EED5487DA404}" type="datetime1">
              <a:rPr lang="en-GB" smtClean="0"/>
              <a:t>17/10/2026</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36876985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838200" y="365126"/>
            <a:ext cx="105156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838200" y="6356351"/>
            <a:ext cx="2743200" cy="365125"/>
          </a:xfrm>
          <a:prstGeom prst="rect">
            <a:avLst/>
          </a:prstGeom>
        </p:spPr>
        <p:txBody>
          <a:bodyPr/>
          <a:lstStyle/>
          <a:p>
            <a:fld id="{7706A818-4D65-4773-95B1-ACD3D376FA51}" type="datetime1">
              <a:rPr lang="en-GB" smtClean="0"/>
              <a:t>17/10/2026</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8610600" y="6356351"/>
            <a:ext cx="2743200" cy="365125"/>
          </a:xfrm>
          <a:prstGeom prst="rect">
            <a:avLst/>
          </a:prstGeom>
        </p:spPr>
        <p:txBody>
          <a:bodyPr/>
          <a:lstStyle/>
          <a:p>
            <a:fld id="{3D165440-4880-415F-9146-4793BDD623F8}" type="slidenum">
              <a:rPr lang="en-GB" smtClean="0"/>
              <a:t>‹#›</a:t>
            </a:fld>
            <a:endParaRPr lang="en-GB"/>
          </a:p>
        </p:txBody>
      </p:sp>
    </p:spTree>
    <p:extLst>
      <p:ext uri="{BB962C8B-B14F-4D97-AF65-F5344CB8AC3E}">
        <p14:creationId xmlns:p14="http://schemas.microsoft.com/office/powerpoint/2010/main" val="4935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3" y="1516013"/>
            <a:ext cx="5173716" cy="3607785"/>
          </a:xfrm>
          <a:prstGeom prst="rect">
            <a:avLst/>
          </a:prstGeom>
        </p:spPr>
        <p:txBody>
          <a:bodyPr/>
          <a:lstStyle>
            <a:lvl1pPr>
              <a:defRPr sz="1406">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91646473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6.xml"/><Relationship Id="rId7" Type="http://schemas.openxmlformats.org/officeDocument/2006/relationships/slideLayout" Target="../slideLayouts/slideLayout10.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slideLayout" Target="../slideLayouts/slideLayout9.xml"/><Relationship Id="rId5" Type="http://schemas.openxmlformats.org/officeDocument/2006/relationships/slideLayout" Target="../slideLayouts/slideLayout8.xml"/><Relationship Id="rId4" Type="http://schemas.openxmlformats.org/officeDocument/2006/relationships/slideLayout" Target="../slideLayouts/slideLayout7.xml"/><Relationship Id="rId9" Type="http://schemas.openxmlformats.org/officeDocument/2006/relationships/image" Target="../media/image4.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2.xml"/><Relationship Id="rId1" Type="http://schemas.openxmlformats.org/officeDocument/2006/relationships/slideLayout" Target="../slideLayouts/slideLayout11.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10/17/2026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714" r:id="rId3"/>
    <p:sldLayoutId id="2147483686" r:id="rId4"/>
    <p:sldLayoutId id="2147483708" r:id="rId5"/>
    <p:sldLayoutId id="2147483709" r:id="rId6"/>
    <p:sldLayoutId id="214748371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10/17/2026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A picture containing text, sky, outdoor, sign&#10;&#10;Description automatically generated">
            <a:extLst>
              <a:ext uri="{FF2B5EF4-FFF2-40B4-BE49-F238E27FC236}">
                <a16:creationId xmlns:a16="http://schemas.microsoft.com/office/drawing/2014/main" id="{E6625B1C-8207-489C-A363-42AF003D0C64}"/>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60132691"/>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www.freestock.com/free-photos/thoughtful-business-woman-smiling-isolated-white-75384451" TargetMode="External"/><Relationship Id="rId2" Type="http://schemas.openxmlformats.org/officeDocument/2006/relationships/image" Target="../media/image13.jp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17.tiff"/><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3" Type="http://schemas.openxmlformats.org/officeDocument/2006/relationships/image" Target="../media/image19.tiff"/><Relationship Id="rId7" Type="http://schemas.openxmlformats.org/officeDocument/2006/relationships/image" Target="../media/image23.tiff"/><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image" Target="../media/image22.tiff"/><Relationship Id="rId5" Type="http://schemas.openxmlformats.org/officeDocument/2006/relationships/image" Target="../media/image21.tiff"/><Relationship Id="rId4" Type="http://schemas.openxmlformats.org/officeDocument/2006/relationships/image" Target="../media/image20.tiff"/></Relationships>
</file>

<file path=ppt/slides/_rels/slide13.xml.rels><?xml version="1.0" encoding="UTF-8" standalone="yes"?>
<Relationships xmlns="http://schemas.openxmlformats.org/package/2006/relationships"><Relationship Id="rId3" Type="http://schemas.openxmlformats.org/officeDocument/2006/relationships/image" Target="../media/image24.tiff"/><Relationship Id="rId2" Type="http://schemas.openxmlformats.org/officeDocument/2006/relationships/notesSlide" Target="../notesSlides/notesSlide6.xml"/><Relationship Id="rId1" Type="http://schemas.openxmlformats.org/officeDocument/2006/relationships/slideLayout" Target="../slideLayouts/slideLayout5.xml"/><Relationship Id="rId6" Type="http://schemas.openxmlformats.org/officeDocument/2006/relationships/image" Target="../media/image27.tiff"/><Relationship Id="rId5" Type="http://schemas.openxmlformats.org/officeDocument/2006/relationships/image" Target="../media/image26.tiff"/><Relationship Id="rId4" Type="http://schemas.openxmlformats.org/officeDocument/2006/relationships/image" Target="../media/image25.tiff"/></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29.tiff"/></Relationships>
</file>

<file path=ppt/slides/_rels/slide1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5.xml"/><Relationship Id="rId4" Type="http://schemas.openxmlformats.org/officeDocument/2006/relationships/image" Target="../media/image31.pn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notesSlide" Target="../notesSlides/notesSlide10.xml"/><Relationship Id="rId1" Type="http://schemas.openxmlformats.org/officeDocument/2006/relationships/slideLayout" Target="../slideLayouts/slideLayout5.xml"/><Relationship Id="rId4" Type="http://schemas.openxmlformats.org/officeDocument/2006/relationships/hyperlink" Target="https://www.peoplematters.in/article/culture/4c2l-formula-work-culture-employees-13460"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hyperlink" Target="https://pngimg.com/download/67441" TargetMode="External"/></Relationships>
</file>

<file path=ppt/slides/_rels/slide20.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4.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5.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hyperlink" Target="http://thescholedge.org/index.php/sijmd/article/view/300" TargetMode="External"/><Relationship Id="rId2" Type="http://schemas.openxmlformats.org/officeDocument/2006/relationships/image" Target="../media/image38.jpg"/><Relationship Id="rId1" Type="http://schemas.openxmlformats.org/officeDocument/2006/relationships/slideLayout" Target="../slideLayouts/slideLayout5.xml"/><Relationship Id="rId5" Type="http://schemas.openxmlformats.org/officeDocument/2006/relationships/hyperlink" Target="https://commons.wikimedia.org/wiki/File:Description-_Taquile_musicians_from_Peru_perform_in_the_%22Land_in_Native_American_Cultures%22_program_at_the_1991_Festival_of_American_Folklife_held_on_the_National_Mall,_Washington,_D.C._(2535860263).jpg" TargetMode="External"/><Relationship Id="rId4" Type="http://schemas.openxmlformats.org/officeDocument/2006/relationships/image" Target="../media/image39.jpg"/></Relationships>
</file>

<file path=ppt/slides/_rels/slide24.xml.rels><?xml version="1.0" encoding="UTF-8" standalone="yes"?>
<Relationships xmlns="http://schemas.openxmlformats.org/package/2006/relationships"><Relationship Id="rId3" Type="http://schemas.openxmlformats.org/officeDocument/2006/relationships/image" Target="../media/image40.tiff"/><Relationship Id="rId2" Type="http://schemas.openxmlformats.org/officeDocument/2006/relationships/notesSlide" Target="../notesSlides/notesSlide16.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hyperlink" Target="https://www.youtube.com/watch?v=0kkPmppKm_4" TargetMode="External"/><Relationship Id="rId2" Type="http://schemas.openxmlformats.org/officeDocument/2006/relationships/notesSlide" Target="../notesSlides/notesSlide17.xml"/><Relationship Id="rId1" Type="http://schemas.openxmlformats.org/officeDocument/2006/relationships/slideLayout" Target="../slideLayouts/slideLayout8.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651EB77-20F7-46E6-B3C4-8AAFCDB63936}"/>
              </a:ext>
            </a:extLst>
          </p:cNvPr>
          <p:cNvSpPr>
            <a:spLocks noGrp="1"/>
          </p:cNvSpPr>
          <p:nvPr>
            <p:ph type="title"/>
          </p:nvPr>
        </p:nvSpPr>
        <p:spPr>
          <a:xfrm>
            <a:off x="387032" y="1950403"/>
            <a:ext cx="5465127" cy="3193097"/>
          </a:xfrm>
        </p:spPr>
        <p:txBody>
          <a:bodyPr>
            <a:noAutofit/>
          </a:bodyPr>
          <a:lstStyle/>
          <a:p>
            <a:pPr eaLnBrk="1" hangingPunct="1">
              <a:defRPr/>
            </a:pPr>
            <a:r>
              <a:rPr lang="en-GB" sz="2400" dirty="0">
                <a:ea typeface="Calibri" panose="020F0502020204030204" pitchFamily="34" charset="0"/>
              </a:rPr>
              <a:t>CertHE Applied Leadership and Management in the Workplace </a:t>
            </a:r>
            <a:br>
              <a:rPr lang="en-GB" sz="2400" b="1" dirty="0">
                <a:ea typeface="Calibri" panose="020F0502020204030204" pitchFamily="34" charset="0"/>
              </a:rPr>
            </a:br>
            <a:br>
              <a:rPr lang="en-GB" altLang="en-US" sz="2400" dirty="0"/>
            </a:br>
            <a:br>
              <a:rPr lang="en-GB" altLang="en-US" sz="2400" dirty="0"/>
            </a:br>
            <a:r>
              <a:rPr lang="en-GB" altLang="en-US" sz="2400" dirty="0"/>
              <a:t>Module: BMSK5009</a:t>
            </a:r>
            <a:br>
              <a:rPr lang="en-GB" altLang="en-US" sz="2400" dirty="0"/>
            </a:br>
            <a:r>
              <a:rPr lang="en-GB" sz="2400" dirty="0"/>
              <a:t>Developing a High-Performance Culture</a:t>
            </a:r>
            <a:br>
              <a:rPr lang="en-GB" sz="2400" dirty="0"/>
            </a:br>
            <a:br>
              <a:rPr lang="en-GB" sz="2400" dirty="0"/>
            </a:br>
            <a:br>
              <a:rPr lang="en-GB" sz="2400" b="1" dirty="0"/>
            </a:br>
            <a:endParaRPr lang="en-GB" altLang="en-US" sz="2400" dirty="0"/>
          </a:p>
        </p:txBody>
      </p:sp>
    </p:spTree>
    <p:extLst>
      <p:ext uri="{BB962C8B-B14F-4D97-AF65-F5344CB8AC3E}">
        <p14:creationId xmlns:p14="http://schemas.microsoft.com/office/powerpoint/2010/main" val="6191812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E6294E5-FD26-8512-482D-58273D5C6EF4}"/>
              </a:ext>
            </a:extLst>
          </p:cNvPr>
          <p:cNvSpPr txBox="1">
            <a:spLocks/>
          </p:cNvSpPr>
          <p:nvPr/>
        </p:nvSpPr>
        <p:spPr>
          <a:xfrm>
            <a:off x="546027" y="48522"/>
            <a:ext cx="11533238" cy="8931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Developing a High-Performance Culture</a:t>
            </a:r>
            <a:endParaRPr lang="en-GB" dirty="0"/>
          </a:p>
        </p:txBody>
      </p:sp>
      <p:sp>
        <p:nvSpPr>
          <p:cNvPr id="5" name="Content Placeholder 2">
            <a:extLst>
              <a:ext uri="{FF2B5EF4-FFF2-40B4-BE49-F238E27FC236}">
                <a16:creationId xmlns:a16="http://schemas.microsoft.com/office/drawing/2014/main" id="{FBDECB95-7B76-0CC7-60AA-9F1D8DD50014}"/>
              </a:ext>
            </a:extLst>
          </p:cNvPr>
          <p:cNvSpPr txBox="1">
            <a:spLocks/>
          </p:cNvSpPr>
          <p:nvPr/>
        </p:nvSpPr>
        <p:spPr>
          <a:xfrm>
            <a:off x="191076" y="832566"/>
            <a:ext cx="5904923" cy="3260177"/>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b="1">
                <a:solidFill>
                  <a:srgbClr val="0000CC"/>
                </a:solidFill>
                <a:latin typeface="Arial" panose="020B0604020202020204" pitchFamily="34" charset="0"/>
                <a:cs typeface="Arial" panose="020B0604020202020204" pitchFamily="34" charset="0"/>
              </a:rPr>
              <a:t>Assignment</a:t>
            </a:r>
            <a:br>
              <a:rPr lang="en-GB" sz="2400" b="1">
                <a:solidFill>
                  <a:srgbClr val="0000CC"/>
                </a:solidFill>
                <a:latin typeface="Arial" panose="020B0604020202020204" pitchFamily="34" charset="0"/>
                <a:cs typeface="Arial" panose="020B0604020202020204" pitchFamily="34" charset="0"/>
              </a:rPr>
            </a:br>
            <a:endParaRPr lang="en-GB" sz="2400">
              <a:solidFill>
                <a:srgbClr val="0000CC"/>
              </a:solidFill>
              <a:latin typeface="Arial" panose="020B0604020202020204" pitchFamily="34" charset="0"/>
              <a:cs typeface="Arial" panose="020B0604020202020204" pitchFamily="34" charset="0"/>
            </a:endParaRPr>
          </a:p>
          <a:p>
            <a:pPr marL="342900" indent="-342900" hangingPunct="0">
              <a:buFont typeface="+mj-lt"/>
              <a:buAutoNum type="arabicPeriod"/>
            </a:pPr>
            <a:r>
              <a:rPr lang="en-GB" sz="2400">
                <a:solidFill>
                  <a:srgbClr val="0000CC"/>
                </a:solidFill>
                <a:latin typeface="Arial" panose="020B0604020202020204" pitchFamily="34" charset="0"/>
                <a:cs typeface="Arial" panose="020B0604020202020204" pitchFamily="34" charset="0"/>
              </a:rPr>
              <a:t>Critically assess the culture and context of an organisation;  </a:t>
            </a:r>
          </a:p>
          <a:p>
            <a:pPr marL="342900" indent="-342900" hangingPunct="0">
              <a:buFont typeface="+mj-lt"/>
              <a:buAutoNum type="arabicPeriod"/>
            </a:pPr>
            <a:r>
              <a:rPr lang="en-GB" sz="2400">
                <a:solidFill>
                  <a:srgbClr val="0000CC"/>
                </a:solidFill>
                <a:latin typeface="Arial" panose="020B0604020202020204" pitchFamily="34" charset="0"/>
                <a:cs typeface="Arial" panose="020B0604020202020204" pitchFamily="34" charset="0"/>
              </a:rPr>
              <a:t>Evaluate an organisation within its broader environment using appropriate environmental and organisational analysis techniques;</a:t>
            </a:r>
          </a:p>
          <a:p>
            <a:pPr marL="342900" indent="-342900" hangingPunct="0">
              <a:buFont typeface="+mj-lt"/>
              <a:buAutoNum type="arabicPeriod"/>
            </a:pPr>
            <a:r>
              <a:rPr lang="en-GB" sz="2400">
                <a:solidFill>
                  <a:srgbClr val="0000CC"/>
                </a:solidFill>
                <a:latin typeface="Arial" panose="020B0604020202020204" pitchFamily="34" charset="0"/>
                <a:cs typeface="Arial" panose="020B0604020202020204" pitchFamily="34" charset="0"/>
              </a:rPr>
              <a:t>Critically appraise the cultural and ethical behaviour present in one or more organisations.</a:t>
            </a:r>
          </a:p>
          <a:p>
            <a:endParaRPr lang="en-GB" sz="2400" dirty="0">
              <a:solidFill>
                <a:srgbClr val="0000CC"/>
              </a:solidFill>
            </a:endParaRPr>
          </a:p>
        </p:txBody>
      </p:sp>
      <p:sp>
        <p:nvSpPr>
          <p:cNvPr id="6" name="TextBox 5">
            <a:extLst>
              <a:ext uri="{FF2B5EF4-FFF2-40B4-BE49-F238E27FC236}">
                <a16:creationId xmlns:a16="http://schemas.microsoft.com/office/drawing/2014/main" id="{0E0B9DAC-2339-E0DC-DE05-5352455D8DB0}"/>
              </a:ext>
            </a:extLst>
          </p:cNvPr>
          <p:cNvSpPr txBox="1"/>
          <p:nvPr/>
        </p:nvSpPr>
        <p:spPr>
          <a:xfrm>
            <a:off x="7263785" y="1166146"/>
            <a:ext cx="3313610" cy="2593018"/>
          </a:xfrm>
          <a:prstGeom prst="rect">
            <a:avLst/>
          </a:prstGeom>
          <a:noFill/>
        </p:spPr>
        <p:txBody>
          <a:bodyPr wrap="square" rtlCol="0">
            <a:spAutoFit/>
          </a:bodyPr>
          <a:lstStyle/>
          <a:p>
            <a:pPr>
              <a:lnSpc>
                <a:spcPct val="170000"/>
              </a:lnSpc>
            </a:pPr>
            <a:r>
              <a:rPr lang="en-GB" sz="1500" b="1" dirty="0">
                <a:latin typeface="Arial" panose="020B0604020202020204" pitchFamily="34" charset="0"/>
                <a:cs typeface="Arial" panose="020B0604020202020204" pitchFamily="34" charset="0"/>
              </a:rPr>
              <a:t>Common Assessment Criteria</a:t>
            </a:r>
          </a:p>
          <a:p>
            <a:pPr>
              <a:lnSpc>
                <a:spcPct val="170000"/>
              </a:lnSpc>
            </a:pPr>
            <a:r>
              <a:rPr lang="en-GB" sz="1500" dirty="0">
                <a:latin typeface="Arial" panose="020B0604020202020204" pitchFamily="34" charset="0"/>
                <a:cs typeface="Arial" panose="020B0604020202020204" pitchFamily="34" charset="0"/>
              </a:rPr>
              <a:t>Engagement with Literature Skills.</a:t>
            </a:r>
          </a:p>
          <a:p>
            <a:pPr>
              <a:lnSpc>
                <a:spcPct val="170000"/>
              </a:lnSpc>
            </a:pPr>
            <a:r>
              <a:rPr lang="en-GB" sz="1500" dirty="0">
                <a:latin typeface="Arial" panose="020B0604020202020204" pitchFamily="34" charset="0"/>
                <a:cs typeface="Arial" panose="020B0604020202020204" pitchFamily="34" charset="0"/>
              </a:rPr>
              <a:t>Knowledge and Understanding Skills </a:t>
            </a:r>
          </a:p>
          <a:p>
            <a:pPr>
              <a:lnSpc>
                <a:spcPct val="170000"/>
              </a:lnSpc>
            </a:pPr>
            <a:r>
              <a:rPr lang="en-GB" sz="1500" dirty="0">
                <a:latin typeface="Arial" panose="020B0604020202020204" pitchFamily="34" charset="0"/>
                <a:cs typeface="Arial" panose="020B0604020202020204" pitchFamily="34" charset="0"/>
              </a:rPr>
              <a:t>Cognitive and Intellectual Skills	</a:t>
            </a:r>
          </a:p>
          <a:p>
            <a:pPr>
              <a:lnSpc>
                <a:spcPct val="170000"/>
              </a:lnSpc>
            </a:pPr>
            <a:r>
              <a:rPr lang="en-GB" sz="1500" dirty="0">
                <a:latin typeface="Arial" panose="020B0604020202020204" pitchFamily="34" charset="0"/>
                <a:cs typeface="Arial" panose="020B0604020202020204" pitchFamily="34" charset="0"/>
              </a:rPr>
              <a:t>Practical Application Skills 	</a:t>
            </a:r>
          </a:p>
          <a:p>
            <a:pPr>
              <a:spcBef>
                <a:spcPts val="600"/>
              </a:spcBef>
            </a:pPr>
            <a:r>
              <a:rPr lang="en-GB" sz="1500" dirty="0">
                <a:latin typeface="Arial" panose="020B0604020202020204" pitchFamily="34" charset="0"/>
                <a:cs typeface="Arial" panose="020B0604020202020204" pitchFamily="34" charset="0"/>
              </a:rPr>
              <a:t>Transferable Skills for Life &amp; Professional Practice </a:t>
            </a:r>
          </a:p>
        </p:txBody>
      </p:sp>
      <p:sp>
        <p:nvSpPr>
          <p:cNvPr id="7" name="TextBox 6">
            <a:extLst>
              <a:ext uri="{FF2B5EF4-FFF2-40B4-BE49-F238E27FC236}">
                <a16:creationId xmlns:a16="http://schemas.microsoft.com/office/drawing/2014/main" id="{A3990265-7ADF-9DF2-6520-C34F382E3D9D}"/>
              </a:ext>
            </a:extLst>
          </p:cNvPr>
          <p:cNvSpPr txBox="1"/>
          <p:nvPr/>
        </p:nvSpPr>
        <p:spPr>
          <a:xfrm>
            <a:off x="1777703" y="5206181"/>
            <a:ext cx="3632854" cy="369332"/>
          </a:xfrm>
          <a:prstGeom prst="rect">
            <a:avLst/>
          </a:prstGeom>
          <a:noFill/>
        </p:spPr>
        <p:txBody>
          <a:bodyPr wrap="none" rtlCol="0">
            <a:spAutoFit/>
          </a:bodyPr>
          <a:lstStyle/>
          <a:p>
            <a:r>
              <a:rPr lang="en-US" dirty="0">
                <a:solidFill>
                  <a:srgbClr val="FF0000"/>
                </a:solidFill>
              </a:rPr>
              <a:t>Submission date: </a:t>
            </a:r>
            <a:r>
              <a:rPr lang="en-US" u="sng" dirty="0">
                <a:solidFill>
                  <a:srgbClr val="FF0000"/>
                </a:solidFill>
              </a:rPr>
              <a:t>22 November 2026</a:t>
            </a:r>
          </a:p>
        </p:txBody>
      </p:sp>
      <p:pic>
        <p:nvPicPr>
          <p:cNvPr id="8" name="Picture 7">
            <a:extLst>
              <a:ext uri="{FF2B5EF4-FFF2-40B4-BE49-F238E27FC236}">
                <a16:creationId xmlns:a16="http://schemas.microsoft.com/office/drawing/2014/main" id="{2FE5E001-32E4-1F8C-8B61-9233B153A1DE}"/>
              </a:ext>
            </a:extLst>
          </p:cNvPr>
          <p:cNvPicPr>
            <a:picLocks noChangeAspect="1"/>
          </p:cNvPicPr>
          <p:nvPr/>
        </p:nvPicPr>
        <p:blipFill>
          <a:blip r:embed="rId2"/>
          <a:stretch>
            <a:fillRect/>
          </a:stretch>
        </p:blipFill>
        <p:spPr>
          <a:xfrm>
            <a:off x="9062118" y="3685792"/>
            <a:ext cx="3103465" cy="2030351"/>
          </a:xfrm>
          <a:prstGeom prst="rect">
            <a:avLst/>
          </a:prstGeom>
        </p:spPr>
      </p:pic>
    </p:spTree>
    <p:extLst>
      <p:ext uri="{BB962C8B-B14F-4D97-AF65-F5344CB8AC3E}">
        <p14:creationId xmlns:p14="http://schemas.microsoft.com/office/powerpoint/2010/main" val="1779491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A01811B-7008-8008-66F4-D0089227D6FA}"/>
              </a:ext>
            </a:extLst>
          </p:cNvPr>
          <p:cNvSpPr txBox="1">
            <a:spLocks/>
          </p:cNvSpPr>
          <p:nvPr/>
        </p:nvSpPr>
        <p:spPr>
          <a:xfrm>
            <a:off x="838200" y="1851911"/>
            <a:ext cx="10515600" cy="805501"/>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Arial" panose="020B0604020202020204" pitchFamily="34" charset="0"/>
                <a:ea typeface="Times New Roman" panose="02020603050405020304" pitchFamily="18" charset="0"/>
              </a:rPr>
              <a:t>For Part 1 of the Assignment</a:t>
            </a:r>
            <a:endParaRPr lang="en-GB" dirty="0"/>
          </a:p>
        </p:txBody>
      </p:sp>
      <p:sp>
        <p:nvSpPr>
          <p:cNvPr id="5" name="Content Placeholder 2">
            <a:extLst>
              <a:ext uri="{FF2B5EF4-FFF2-40B4-BE49-F238E27FC236}">
                <a16:creationId xmlns:a16="http://schemas.microsoft.com/office/drawing/2014/main" id="{6386D440-87AB-1520-24E1-11F47F0C2017}"/>
              </a:ext>
            </a:extLst>
          </p:cNvPr>
          <p:cNvSpPr txBox="1">
            <a:spLocks/>
          </p:cNvSpPr>
          <p:nvPr/>
        </p:nvSpPr>
        <p:spPr>
          <a:xfrm>
            <a:off x="356296" y="2871188"/>
            <a:ext cx="10515600" cy="3647127"/>
          </a:xfrm>
          <a:prstGeom prst="rect">
            <a:avLst/>
          </a:prstGeom>
        </p:spPr>
        <p:txBody>
          <a:bodyPr vert="horz" lIns="91440" tIns="45720" rIns="91440" bIns="45720" rtlCol="0">
            <a:normAutofit fontScale="85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dirty="0">
                <a:solidFill>
                  <a:srgbClr val="0000CC"/>
                </a:solidFill>
                <a:latin typeface="Arial" panose="020B0604020202020204" pitchFamily="34" charset="0"/>
                <a:ea typeface="Times New Roman" panose="02020603050405020304" pitchFamily="18" charset="0"/>
              </a:rPr>
              <a:t>A critical assessment is required of the culture and context of a chosen organisation.  A critical assessment requires that you: - </a:t>
            </a:r>
          </a:p>
          <a:p>
            <a:r>
              <a:rPr lang="en-GB" sz="2400" i="1" dirty="0">
                <a:solidFill>
                  <a:srgbClr val="0000CC"/>
                </a:solidFill>
                <a:latin typeface="Arial" panose="020B0604020202020204" pitchFamily="34" charset="0"/>
                <a:ea typeface="Times New Roman" panose="02020603050405020304" pitchFamily="18" charset="0"/>
              </a:rPr>
              <a:t>evaluate/assess the importance of culture and context in the organisation.</a:t>
            </a:r>
            <a:r>
              <a:rPr lang="en-GB" sz="2400" dirty="0">
                <a:solidFill>
                  <a:srgbClr val="0000CC"/>
                </a:solidFill>
                <a:latin typeface="Arial" panose="020B0604020202020204" pitchFamily="34" charset="0"/>
                <a:ea typeface="Times New Roman" panose="02020603050405020304" pitchFamily="18" charset="0"/>
              </a:rPr>
              <a:t> </a:t>
            </a:r>
          </a:p>
          <a:p>
            <a:r>
              <a:rPr lang="en-GB" sz="2400" i="1" dirty="0">
                <a:solidFill>
                  <a:srgbClr val="0000CC"/>
                </a:solidFill>
                <a:latin typeface="Arial" panose="020B0604020202020204" pitchFamily="34" charset="0"/>
                <a:ea typeface="Times New Roman" panose="02020603050405020304" pitchFamily="18" charset="0"/>
              </a:rPr>
              <a:t>develop an argument about the subject, i.e., culture (ideas, customs, and social behaviour [of the organisation]) and context (why something is, or the reason for being). </a:t>
            </a:r>
            <a:r>
              <a:rPr lang="en-GB" sz="2400" dirty="0">
                <a:solidFill>
                  <a:srgbClr val="0000CC"/>
                </a:solidFill>
                <a:latin typeface="Arial" panose="020B0604020202020204" pitchFamily="34" charset="0"/>
                <a:ea typeface="Times New Roman" panose="02020603050405020304" pitchFamily="18" charset="0"/>
              </a:rPr>
              <a:t> </a:t>
            </a:r>
          </a:p>
          <a:p>
            <a:r>
              <a:rPr lang="en-GB" sz="2400" i="1" dirty="0">
                <a:solidFill>
                  <a:srgbClr val="0000CC"/>
                </a:solidFill>
                <a:latin typeface="Arial" panose="020B0604020202020204" pitchFamily="34" charset="0"/>
                <a:ea typeface="Times New Roman" panose="02020603050405020304" pitchFamily="18" charset="0"/>
              </a:rPr>
              <a:t>You should examine culture and context independently, introduce the relevant topic/issue and consider; what, where, who, when, how, why, what if, so what, what next? to form your delivery. </a:t>
            </a:r>
          </a:p>
          <a:p>
            <a:r>
              <a:rPr lang="en-GB" sz="2400" i="1" dirty="0">
                <a:solidFill>
                  <a:srgbClr val="0000CC"/>
                </a:solidFill>
                <a:latin typeface="Arial" panose="020B0604020202020204" pitchFamily="34" charset="0"/>
                <a:ea typeface="Times New Roman" panose="02020603050405020304" pitchFamily="18" charset="0"/>
              </a:rPr>
              <a:t>To complete the assessment, and if possible, you may seek to synthesise the culture and context, exploring the inter-relationship and supporting synergies. Look to support your work with relevant academic models, processes and theorists (Handy, Schein, Hofstede, Johnson and Scholes)</a:t>
            </a:r>
            <a:br>
              <a:rPr lang="en-GB" sz="2400" dirty="0">
                <a:solidFill>
                  <a:srgbClr val="0000CC"/>
                </a:solidFill>
                <a:latin typeface="Arial" panose="020B0604020202020204" pitchFamily="34" charset="0"/>
                <a:ea typeface="Times New Roman" panose="02020603050405020304" pitchFamily="18" charset="0"/>
              </a:rPr>
            </a:br>
            <a:endParaRPr lang="en-GB" sz="2400" dirty="0">
              <a:solidFill>
                <a:srgbClr val="0000CC"/>
              </a:solidFill>
            </a:endParaRPr>
          </a:p>
        </p:txBody>
      </p:sp>
    </p:spTree>
    <p:extLst>
      <p:ext uri="{BB962C8B-B14F-4D97-AF65-F5344CB8AC3E}">
        <p14:creationId xmlns:p14="http://schemas.microsoft.com/office/powerpoint/2010/main" val="39318328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7EE4FFE-8C4E-B0D5-16F0-EDB155C81A91}"/>
              </a:ext>
            </a:extLst>
          </p:cNvPr>
          <p:cNvSpPr txBox="1">
            <a:spLocks/>
          </p:cNvSpPr>
          <p:nvPr/>
        </p:nvSpPr>
        <p:spPr>
          <a:xfrm>
            <a:off x="838200" y="64875"/>
            <a:ext cx="10515600" cy="835877"/>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For Part 2 of the Assignment</a:t>
            </a:r>
            <a:endParaRPr lang="en-GB" dirty="0"/>
          </a:p>
        </p:txBody>
      </p:sp>
      <p:sp>
        <p:nvSpPr>
          <p:cNvPr id="5" name="TextBox 4">
            <a:extLst>
              <a:ext uri="{FF2B5EF4-FFF2-40B4-BE49-F238E27FC236}">
                <a16:creationId xmlns:a16="http://schemas.microsoft.com/office/drawing/2014/main" id="{CEC6B7DF-EFC7-9D8B-3743-1D4245F033B6}"/>
              </a:ext>
            </a:extLst>
          </p:cNvPr>
          <p:cNvSpPr txBox="1"/>
          <p:nvPr/>
        </p:nvSpPr>
        <p:spPr>
          <a:xfrm>
            <a:off x="0" y="751217"/>
            <a:ext cx="11204812" cy="4739759"/>
          </a:xfrm>
          <a:prstGeom prst="rect">
            <a:avLst/>
          </a:prstGeom>
          <a:noFill/>
        </p:spPr>
        <p:txBody>
          <a:bodyPr wrap="square">
            <a:spAutoFit/>
          </a:bodyPr>
          <a:lstStyle/>
          <a:p>
            <a:r>
              <a:rPr lang="en-GB" sz="2400" dirty="0">
                <a:solidFill>
                  <a:srgbClr val="0000CC"/>
                </a:solidFill>
                <a:effectLst/>
                <a:latin typeface="Arial" panose="020B0604020202020204" pitchFamily="34" charset="0"/>
                <a:ea typeface="Times New Roman" panose="02020603050405020304" pitchFamily="18" charset="0"/>
              </a:rPr>
              <a:t>This requires appropriate analysis to determine an evaluation of an organisation in its broader environment.  </a:t>
            </a:r>
          </a:p>
          <a:p>
            <a:endParaRPr lang="en-GB" sz="2400" dirty="0">
              <a:solidFill>
                <a:srgbClr val="0000CC"/>
              </a:solidFill>
              <a:latin typeface="Arial" panose="020B0604020202020204" pitchFamily="34" charset="0"/>
              <a:ea typeface="Times New Roman" panose="02020603050405020304" pitchFamily="18" charset="0"/>
            </a:endParaRPr>
          </a:p>
          <a:p>
            <a:pPr marL="285750" indent="-285750">
              <a:buFont typeface="Arial" panose="020B0604020202020204" pitchFamily="34" charset="0"/>
              <a:buChar char="•"/>
            </a:pPr>
            <a:r>
              <a:rPr lang="en-GB" sz="2300" i="1" dirty="0">
                <a:solidFill>
                  <a:srgbClr val="0000CC"/>
                </a:solidFill>
                <a:effectLst/>
                <a:latin typeface="Arial" panose="020B0604020202020204" pitchFamily="34" charset="0"/>
                <a:ea typeface="Times New Roman" panose="02020603050405020304" pitchFamily="18" charset="0"/>
              </a:rPr>
              <a:t>Broader environment translates as those factors which it can readily affect/change as well as those beyond its influence. </a:t>
            </a:r>
          </a:p>
          <a:p>
            <a:pPr marL="285750" indent="-285750">
              <a:buFont typeface="Arial" panose="020B0604020202020204" pitchFamily="34" charset="0"/>
              <a:buChar char="•"/>
            </a:pPr>
            <a:r>
              <a:rPr lang="en-GB" sz="2300" i="1" dirty="0">
                <a:solidFill>
                  <a:srgbClr val="0000CC"/>
                </a:solidFill>
                <a:effectLst/>
                <a:latin typeface="Arial" panose="020B0604020202020204" pitchFamily="34" charset="0"/>
                <a:ea typeface="Times New Roman" panose="02020603050405020304" pitchFamily="18" charset="0"/>
              </a:rPr>
              <a:t>Typically, a broader environment has substantial influence over organisations</a:t>
            </a:r>
            <a:r>
              <a:rPr lang="en-GB" sz="2300" i="1" dirty="0">
                <a:solidFill>
                  <a:srgbClr val="0000CC"/>
                </a:solidFill>
                <a:latin typeface="Arial" panose="020B0604020202020204" pitchFamily="34" charset="0"/>
                <a:ea typeface="Times New Roman" panose="02020603050405020304" pitchFamily="18" charset="0"/>
              </a:rPr>
              <a:t>, so</a:t>
            </a:r>
            <a:r>
              <a:rPr lang="en-GB" sz="2300" i="1" dirty="0">
                <a:solidFill>
                  <a:srgbClr val="0000CC"/>
                </a:solidFill>
                <a:effectLst/>
                <a:latin typeface="Arial" panose="020B0604020202020204" pitchFamily="34" charset="0"/>
                <a:ea typeface="Times New Roman" panose="02020603050405020304" pitchFamily="18" charset="0"/>
              </a:rPr>
              <a:t> it is important to be aware of evolving trends and events to be able to anticipate their implications.  </a:t>
            </a:r>
          </a:p>
          <a:p>
            <a:pPr marL="285750" indent="-285750">
              <a:buFont typeface="Arial" panose="020B0604020202020204" pitchFamily="34" charset="0"/>
              <a:buChar char="•"/>
            </a:pPr>
            <a:r>
              <a:rPr lang="en-GB" sz="2300" i="1" dirty="0">
                <a:solidFill>
                  <a:srgbClr val="0000CC"/>
                </a:solidFill>
                <a:effectLst/>
                <a:latin typeface="Arial" panose="020B0604020202020204" pitchFamily="34" charset="0"/>
                <a:ea typeface="Times New Roman" panose="02020603050405020304" pitchFamily="18" charset="0"/>
              </a:rPr>
              <a:t>To undertake an organisational analysis, you are expected to undertake a PESTEL and SWOT analysis, however, additional models to further underpin your work are recommended. (McKinsey 7S Framework).   </a:t>
            </a:r>
          </a:p>
          <a:p>
            <a:pPr marL="285750" indent="-285750">
              <a:buFont typeface="Arial" panose="020B0604020202020204" pitchFamily="34" charset="0"/>
              <a:buChar char="•"/>
            </a:pPr>
            <a:r>
              <a:rPr lang="en-GB" sz="2300" i="1" dirty="0">
                <a:solidFill>
                  <a:srgbClr val="0000CC"/>
                </a:solidFill>
                <a:effectLst/>
                <a:latin typeface="Arial" panose="020B0604020202020204" pitchFamily="34" charset="0"/>
                <a:ea typeface="Times New Roman" panose="02020603050405020304" pitchFamily="18" charset="0"/>
              </a:rPr>
              <a:t>You are required to present your findings as an evaluation, i.e., the value of your findings by way of a considered presentation with appropriate conclusion[s].</a:t>
            </a:r>
            <a:endParaRPr lang="en-GB" sz="2300" i="1" dirty="0">
              <a:solidFill>
                <a:srgbClr val="0000CC"/>
              </a:solidFill>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492058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2" end="2"/>
                                            </p:txEl>
                                          </p:spTgt>
                                        </p:tgtEl>
                                        <p:attrNameLst>
                                          <p:attrName>style.visibility</p:attrName>
                                        </p:attrNameLst>
                                      </p:cBhvr>
                                      <p:to>
                                        <p:strVal val="visible"/>
                                      </p:to>
                                    </p:set>
                                    <p:animEffect transition="in" filter="fade">
                                      <p:cBhvr>
                                        <p:cTn id="7" dur="500"/>
                                        <p:tgtEl>
                                          <p:spTgt spid="5">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5" end="5"/>
                                            </p:txEl>
                                          </p:spTgt>
                                        </p:tgtEl>
                                        <p:attrNameLst>
                                          <p:attrName>style.visibility</p:attrName>
                                        </p:attrNameLst>
                                      </p:cBhvr>
                                      <p:to>
                                        <p:strVal val="visible"/>
                                      </p:to>
                                    </p:set>
                                    <p:animEffect transition="in" filter="fade">
                                      <p:cBhvr>
                                        <p:cTn id="22"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A9C3E8A-E942-9EF5-29D0-8F6CE0A216D7}"/>
              </a:ext>
            </a:extLst>
          </p:cNvPr>
          <p:cNvSpPr txBox="1">
            <a:spLocks/>
          </p:cNvSpPr>
          <p:nvPr/>
        </p:nvSpPr>
        <p:spPr>
          <a:xfrm>
            <a:off x="838200" y="0"/>
            <a:ext cx="10515600" cy="85980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t>For Part 3 of the Assignment</a:t>
            </a:r>
            <a:endParaRPr lang="en-GB" dirty="0"/>
          </a:p>
        </p:txBody>
      </p:sp>
      <p:sp>
        <p:nvSpPr>
          <p:cNvPr id="5" name="Content Placeholder 2">
            <a:extLst>
              <a:ext uri="{FF2B5EF4-FFF2-40B4-BE49-F238E27FC236}">
                <a16:creationId xmlns:a16="http://schemas.microsoft.com/office/drawing/2014/main" id="{6201C703-B43B-3ED5-A39B-389359FC6E29}"/>
              </a:ext>
            </a:extLst>
          </p:cNvPr>
          <p:cNvSpPr txBox="1">
            <a:spLocks/>
          </p:cNvSpPr>
          <p:nvPr/>
        </p:nvSpPr>
        <p:spPr>
          <a:xfrm>
            <a:off x="191069" y="989937"/>
            <a:ext cx="11805313"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solidFill>
                  <a:srgbClr val="0000CC"/>
                </a:solidFill>
                <a:latin typeface="Arial" panose="020B0604020202020204" pitchFamily="34" charset="0"/>
                <a:ea typeface="Times New Roman" panose="02020603050405020304" pitchFamily="18" charset="0"/>
              </a:rPr>
              <a:t>This requires examination of culture and ethical behaviour.  </a:t>
            </a:r>
          </a:p>
          <a:p>
            <a:r>
              <a:rPr lang="en-GB" sz="2400" i="1">
                <a:solidFill>
                  <a:srgbClr val="0000CC"/>
                </a:solidFill>
                <a:latin typeface="Arial" panose="020B0604020202020204" pitchFamily="34" charset="0"/>
                <a:ea typeface="Times New Roman" panose="02020603050405020304" pitchFamily="18" charset="0"/>
              </a:rPr>
              <a:t>What is culture and what is ethical behaviour?  </a:t>
            </a:r>
          </a:p>
          <a:p>
            <a:r>
              <a:rPr lang="en-GB" sz="2400" i="1">
                <a:solidFill>
                  <a:srgbClr val="0000CC"/>
                </a:solidFill>
                <a:latin typeface="Arial" panose="020B0604020202020204" pitchFamily="34" charset="0"/>
                <a:ea typeface="Times New Roman" panose="02020603050405020304" pitchFamily="18" charset="0"/>
              </a:rPr>
              <a:t>Identify, discuss and explore in detail, and in this part culture and ethical behaviour refers to employees, not the organisation, i.e., the ‘why’ for the behaviour[s].  </a:t>
            </a:r>
          </a:p>
          <a:p>
            <a:r>
              <a:rPr lang="en-GB" sz="2400" i="1">
                <a:solidFill>
                  <a:srgbClr val="0000CC"/>
                </a:solidFill>
                <a:latin typeface="Arial" panose="020B0604020202020204" pitchFamily="34" charset="0"/>
                <a:ea typeface="Times New Roman" panose="02020603050405020304" pitchFamily="18" charset="0"/>
              </a:rPr>
              <a:t>Your critical appraisal should examine the synergies between culture and ethics, why they are related and what factors impact these. Again, approach the work using the method what, where, who, when, how, why, what if, so what, what next?  As a guide towards developing criticality consider the use of relevant models (Toulmin, Pearson’s RED &amp; Chatfield)</a:t>
            </a:r>
            <a:br>
              <a:rPr lang="en-GB" sz="2400">
                <a:solidFill>
                  <a:srgbClr val="0000CC"/>
                </a:solidFill>
                <a:latin typeface="Arial" panose="020B0604020202020204" pitchFamily="34" charset="0"/>
                <a:ea typeface="Times New Roman" panose="02020603050405020304" pitchFamily="18" charset="0"/>
              </a:rPr>
            </a:br>
            <a:endParaRPr lang="en-GB" sz="2400" dirty="0">
              <a:solidFill>
                <a:srgbClr val="0000CC"/>
              </a:solidFill>
            </a:endParaRPr>
          </a:p>
        </p:txBody>
      </p:sp>
    </p:spTree>
    <p:extLst>
      <p:ext uri="{BB962C8B-B14F-4D97-AF65-F5344CB8AC3E}">
        <p14:creationId xmlns:p14="http://schemas.microsoft.com/office/powerpoint/2010/main" val="528865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Effect transition="in" filter="fade">
                                      <p:cBhvr>
                                        <p:cTn id="7" dur="500"/>
                                        <p:tgtEl>
                                          <p:spTgt spid="5">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6DBAF80-43AF-0EF3-AD14-4405123B46A0}"/>
              </a:ext>
            </a:extLst>
          </p:cNvPr>
          <p:cNvSpPr txBox="1">
            <a:spLocks/>
          </p:cNvSpPr>
          <p:nvPr/>
        </p:nvSpPr>
        <p:spPr>
          <a:xfrm>
            <a:off x="258184" y="50974"/>
            <a:ext cx="11761539" cy="76815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altLang="en-US" sz="4000" b="1">
                <a:latin typeface="Arial" panose="020B0604020202020204" pitchFamily="34" charset="0"/>
                <a:cs typeface="Arial" panose="020B0604020202020204" pitchFamily="34" charset="0"/>
              </a:rPr>
              <a:t> </a:t>
            </a:r>
            <a:r>
              <a:rPr lang="en-GB" sz="4000" b="1"/>
              <a:t>Developing a High-Performance Culture</a:t>
            </a:r>
            <a:endParaRPr lang="en-GB" altLang="en-US" sz="4000" b="1" dirty="0">
              <a:latin typeface="Arial" panose="020B0604020202020204" pitchFamily="34" charset="0"/>
              <a:cs typeface="Arial" panose="020B0604020202020204" pitchFamily="34" charset="0"/>
            </a:endParaRPr>
          </a:p>
        </p:txBody>
      </p:sp>
      <p:sp>
        <p:nvSpPr>
          <p:cNvPr id="6" name="Content Placeholder 2">
            <a:extLst>
              <a:ext uri="{FF2B5EF4-FFF2-40B4-BE49-F238E27FC236}">
                <a16:creationId xmlns:a16="http://schemas.microsoft.com/office/drawing/2014/main" id="{505BB2C4-4A33-541B-B609-4D02D2E87141}"/>
              </a:ext>
            </a:extLst>
          </p:cNvPr>
          <p:cNvSpPr txBox="1">
            <a:spLocks/>
          </p:cNvSpPr>
          <p:nvPr/>
        </p:nvSpPr>
        <p:spPr>
          <a:xfrm>
            <a:off x="172277" y="803685"/>
            <a:ext cx="8931966" cy="4879569"/>
          </a:xfrm>
          <a:prstGeom prst="rect">
            <a:avLst/>
          </a:prstGeom>
        </p:spPr>
        <p:txBody>
          <a:bodyPr vert="horz" lIns="91440" tIns="45720" rIns="9144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400"/>
              <a:t>Delivery Sessions: Topics we will cover…</a:t>
            </a:r>
            <a:br>
              <a:rPr lang="en-GB" sz="2400"/>
            </a:br>
            <a:endParaRPr lang="en-GB" sz="2400"/>
          </a:p>
          <a:p>
            <a:pPr marL="457200" indent="-457200">
              <a:buFont typeface="+mj-lt"/>
              <a:buAutoNum type="arabicPeriod"/>
            </a:pPr>
            <a:r>
              <a:rPr lang="en-GB" sz="2400">
                <a:solidFill>
                  <a:srgbClr val="0000CC"/>
                </a:solidFill>
              </a:rPr>
              <a:t>Organisational culture, ethos and values.</a:t>
            </a:r>
          </a:p>
          <a:p>
            <a:pPr marL="457200" indent="-457200">
              <a:buFont typeface="+mj-lt"/>
              <a:buAutoNum type="arabicPeriod"/>
            </a:pPr>
            <a:r>
              <a:rPr lang="en-GB" sz="2400">
                <a:solidFill>
                  <a:srgbClr val="0000CC"/>
                </a:solidFill>
              </a:rPr>
              <a:t>Personal ethical standards, values and beliefs.</a:t>
            </a:r>
          </a:p>
          <a:p>
            <a:pPr marL="457200" indent="-457200">
              <a:buFont typeface="+mj-lt"/>
              <a:buAutoNum type="arabicPeriod"/>
            </a:pPr>
            <a:r>
              <a:rPr lang="en-GB" sz="2400">
                <a:solidFill>
                  <a:srgbClr val="0000CC"/>
                </a:solidFill>
              </a:rPr>
              <a:t>Formal and informal relationships between departments and people.</a:t>
            </a:r>
          </a:p>
          <a:p>
            <a:pPr marL="457200" indent="-457200">
              <a:buFont typeface="+mj-lt"/>
              <a:buAutoNum type="arabicPeriod"/>
            </a:pPr>
            <a:r>
              <a:rPr lang="en-GB" sz="2400">
                <a:solidFill>
                  <a:srgbClr val="0000CC"/>
                </a:solidFill>
              </a:rPr>
              <a:t>Communication channels for sharing information and building relationships.</a:t>
            </a:r>
          </a:p>
          <a:p>
            <a:pPr marL="457200" indent="-457200">
              <a:buFont typeface="+mj-lt"/>
              <a:buAutoNum type="arabicPeriod"/>
            </a:pPr>
            <a:r>
              <a:rPr lang="en-GB" sz="2400">
                <a:solidFill>
                  <a:srgbClr val="0000CC"/>
                </a:solidFill>
              </a:rPr>
              <a:t>Establishing a culture of sustainability within the workplace.</a:t>
            </a:r>
          </a:p>
          <a:p>
            <a:pPr marL="457200" indent="-457200">
              <a:buFont typeface="+mj-lt"/>
              <a:buAutoNum type="arabicPeriod"/>
            </a:pPr>
            <a:r>
              <a:rPr lang="en-GB" sz="2400">
                <a:solidFill>
                  <a:srgbClr val="0000CC"/>
                </a:solidFill>
              </a:rPr>
              <a:t>Corporate social and environmental responsibility.</a:t>
            </a:r>
          </a:p>
          <a:p>
            <a:pPr marL="457200" indent="-457200">
              <a:buFont typeface="+mj-lt"/>
              <a:buAutoNum type="arabicPeriod"/>
            </a:pPr>
            <a:r>
              <a:rPr lang="en-GB" sz="2400">
                <a:solidFill>
                  <a:srgbClr val="0000CC"/>
                </a:solidFill>
              </a:rPr>
              <a:t>Barriers to effective functioning in the organisation and ways to overcome them.</a:t>
            </a:r>
          </a:p>
          <a:p>
            <a:pPr marL="457200" indent="-457200">
              <a:buFont typeface="+mj-lt"/>
              <a:buAutoNum type="arabicPeriod"/>
            </a:pPr>
            <a:r>
              <a:rPr lang="en-GB" sz="2400">
                <a:solidFill>
                  <a:srgbClr val="0000CC"/>
                </a:solidFill>
              </a:rPr>
              <a:t>Impact of external forces on the organisation</a:t>
            </a:r>
          </a:p>
          <a:p>
            <a:pPr marL="457200" indent="-457200">
              <a:buFont typeface="+mj-lt"/>
              <a:buAutoNum type="arabicPeriod"/>
            </a:pPr>
            <a:r>
              <a:rPr lang="en-GB" sz="2400">
                <a:solidFill>
                  <a:srgbClr val="0000CC"/>
                </a:solidFill>
              </a:rPr>
              <a:t>Organisational Efficiency</a:t>
            </a:r>
          </a:p>
          <a:p>
            <a:endParaRPr lang="en-GB"/>
          </a:p>
          <a:p>
            <a:endParaRPr lang="en-US" dirty="0"/>
          </a:p>
        </p:txBody>
      </p:sp>
      <p:pic>
        <p:nvPicPr>
          <p:cNvPr id="7" name="Picture 6" descr="A person wearing glasses&#10;&#10;Description automatically generated with low confidence">
            <a:extLst>
              <a:ext uri="{FF2B5EF4-FFF2-40B4-BE49-F238E27FC236}">
                <a16:creationId xmlns:a16="http://schemas.microsoft.com/office/drawing/2014/main" id="{F3DA54E8-0295-EFDF-EE80-0C478CDB7FE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954736" y="3525078"/>
            <a:ext cx="3237264" cy="2158176"/>
          </a:xfrm>
          <a:prstGeom prst="rect">
            <a:avLst/>
          </a:prstGeom>
        </p:spPr>
      </p:pic>
    </p:spTree>
    <p:extLst>
      <p:ext uri="{BB962C8B-B14F-4D97-AF65-F5344CB8AC3E}">
        <p14:creationId xmlns:p14="http://schemas.microsoft.com/office/powerpoint/2010/main" val="5225251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063553" y="1124744"/>
            <a:ext cx="7860415" cy="3744416"/>
          </a:xfrm>
          <a:prstGeom prst="rect">
            <a:avLst/>
          </a:prstGeom>
        </p:spPr>
      </p:pic>
    </p:spTree>
    <p:extLst>
      <p:ext uri="{BB962C8B-B14F-4D97-AF65-F5344CB8AC3E}">
        <p14:creationId xmlns:p14="http://schemas.microsoft.com/office/powerpoint/2010/main" val="8026816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7906BF1-54C9-CAEF-F78D-9697478153CD}"/>
              </a:ext>
            </a:extLst>
          </p:cNvPr>
          <p:cNvPicPr>
            <a:picLocks noChangeAspect="1"/>
          </p:cNvPicPr>
          <p:nvPr/>
        </p:nvPicPr>
        <p:blipFill>
          <a:blip r:embed="rId2"/>
          <a:stretch>
            <a:fillRect/>
          </a:stretch>
        </p:blipFill>
        <p:spPr>
          <a:xfrm>
            <a:off x="2663686" y="3428999"/>
            <a:ext cx="3432314" cy="2286856"/>
          </a:xfrm>
          <a:prstGeom prst="rect">
            <a:avLst/>
          </a:prstGeom>
        </p:spPr>
      </p:pic>
      <p:sp>
        <p:nvSpPr>
          <p:cNvPr id="5" name="TextBox 4">
            <a:extLst>
              <a:ext uri="{FF2B5EF4-FFF2-40B4-BE49-F238E27FC236}">
                <a16:creationId xmlns:a16="http://schemas.microsoft.com/office/drawing/2014/main" id="{AE6D2916-7125-0FA9-2CF4-509923A97030}"/>
              </a:ext>
            </a:extLst>
          </p:cNvPr>
          <p:cNvSpPr txBox="1"/>
          <p:nvPr/>
        </p:nvSpPr>
        <p:spPr>
          <a:xfrm>
            <a:off x="8994371" y="4420585"/>
            <a:ext cx="1452642" cy="369332"/>
          </a:xfrm>
          <a:prstGeom prst="rect">
            <a:avLst/>
          </a:prstGeom>
          <a:noFill/>
        </p:spPr>
        <p:txBody>
          <a:bodyPr wrap="none" rtlCol="0">
            <a:spAutoFit/>
          </a:bodyPr>
          <a:lstStyle/>
          <a:p>
            <a:r>
              <a:rPr lang="en-US" dirty="0"/>
              <a:t>Mullins, 2016</a:t>
            </a:r>
          </a:p>
        </p:txBody>
      </p:sp>
      <p:sp>
        <p:nvSpPr>
          <p:cNvPr id="6" name="Content Placeholder 2">
            <a:extLst>
              <a:ext uri="{FF2B5EF4-FFF2-40B4-BE49-F238E27FC236}">
                <a16:creationId xmlns:a16="http://schemas.microsoft.com/office/drawing/2014/main" id="{4F4ECFA3-B4BD-6D9A-EF6F-F6FADACD90E2}"/>
              </a:ext>
            </a:extLst>
          </p:cNvPr>
          <p:cNvSpPr txBox="1">
            <a:spLocks/>
          </p:cNvSpPr>
          <p:nvPr/>
        </p:nvSpPr>
        <p:spPr>
          <a:xfrm>
            <a:off x="609600" y="827313"/>
            <a:ext cx="10972800" cy="300505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i="1">
                <a:solidFill>
                  <a:srgbClr val="0000CC"/>
                </a:solidFill>
              </a:rPr>
              <a:t>‘In its broadest sense, our understanding of workplace culture is that it embodies the ethos and values of a particular organisation, which are expressed through the way it operates and the practices it undertakes. If the latter are deemed to be wrong, then the former needs to be addressed, in order for any issues to be resolved effectively. Anything else would be superficial change and unlikely to have a lasting impact’.</a:t>
            </a:r>
          </a:p>
          <a:p>
            <a:pPr marL="0" indent="0">
              <a:buFont typeface="Arial" panose="020B0604020202020204" pitchFamily="34" charset="0"/>
              <a:buNone/>
            </a:pPr>
            <a:endParaRPr lang="en-US" dirty="0">
              <a:solidFill>
                <a:srgbClr val="0000CC"/>
              </a:solidFill>
            </a:endParaRPr>
          </a:p>
        </p:txBody>
      </p:sp>
      <p:sp>
        <p:nvSpPr>
          <p:cNvPr id="7" name="Title 1">
            <a:extLst>
              <a:ext uri="{FF2B5EF4-FFF2-40B4-BE49-F238E27FC236}">
                <a16:creationId xmlns:a16="http://schemas.microsoft.com/office/drawing/2014/main" id="{1DBD087E-6B7B-BF5F-89FD-83BBA84DDAA4}"/>
              </a:ext>
            </a:extLst>
          </p:cNvPr>
          <p:cNvSpPr txBox="1">
            <a:spLocks/>
          </p:cNvSpPr>
          <p:nvPr/>
        </p:nvSpPr>
        <p:spPr>
          <a:xfrm>
            <a:off x="609600" y="51884"/>
            <a:ext cx="10972800" cy="100246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t>Organisational Culture</a:t>
            </a:r>
            <a:endParaRPr lang="en-US" dirty="0"/>
          </a:p>
        </p:txBody>
      </p:sp>
    </p:spTree>
    <p:extLst>
      <p:ext uri="{BB962C8B-B14F-4D97-AF65-F5344CB8AC3E}">
        <p14:creationId xmlns:p14="http://schemas.microsoft.com/office/powerpoint/2010/main" val="32220067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Visible and invisible culture</a:t>
            </a:r>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3832" y="1196753"/>
            <a:ext cx="3462640" cy="42275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9905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27B0FDA4-E8CD-FCC0-8DBA-D80DDD3CA5C6}"/>
              </a:ext>
            </a:extLst>
          </p:cNvPr>
          <p:cNvSpPr txBox="1">
            <a:spLocks/>
          </p:cNvSpPr>
          <p:nvPr/>
        </p:nvSpPr>
        <p:spPr>
          <a:xfrm>
            <a:off x="609600" y="1600201"/>
            <a:ext cx="5807825" cy="3005050"/>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dirty="0"/>
              <a:t>Artefacts</a:t>
            </a:r>
            <a:br>
              <a:rPr lang="en-GB" dirty="0"/>
            </a:br>
            <a:endParaRPr lang="en-GB" dirty="0"/>
          </a:p>
          <a:p>
            <a:r>
              <a:rPr lang="en-GB" dirty="0"/>
              <a:t>Espoused Values</a:t>
            </a:r>
            <a:br>
              <a:rPr lang="en-GB" dirty="0"/>
            </a:br>
            <a:endParaRPr lang="en-GB" dirty="0"/>
          </a:p>
          <a:p>
            <a:r>
              <a:rPr lang="en-GB" dirty="0"/>
              <a:t>Basic underlying assumptions</a:t>
            </a:r>
            <a:endParaRPr lang="en-US" dirty="0"/>
          </a:p>
        </p:txBody>
      </p:sp>
      <p:sp>
        <p:nvSpPr>
          <p:cNvPr id="6" name="Title 1">
            <a:extLst>
              <a:ext uri="{FF2B5EF4-FFF2-40B4-BE49-F238E27FC236}">
                <a16:creationId xmlns:a16="http://schemas.microsoft.com/office/drawing/2014/main" id="{FBB0A073-A714-3A4E-F2ED-7ED708069EC7}"/>
              </a:ext>
            </a:extLst>
          </p:cNvPr>
          <p:cNvSpPr>
            <a:spLocks noGrp="1"/>
          </p:cNvSpPr>
          <p:nvPr>
            <p:ph type="title"/>
          </p:nvPr>
        </p:nvSpPr>
        <p:spPr>
          <a:xfrm>
            <a:off x="838200" y="365126"/>
            <a:ext cx="10515600" cy="1325563"/>
          </a:xfrm>
        </p:spPr>
        <p:txBody>
          <a:bodyPr/>
          <a:lstStyle/>
          <a:p>
            <a:r>
              <a:rPr lang="en-US" dirty="0"/>
              <a:t>Levels of Culture</a:t>
            </a:r>
          </a:p>
        </p:txBody>
      </p:sp>
      <p:pic>
        <p:nvPicPr>
          <p:cNvPr id="7" name="Picture 6">
            <a:extLst>
              <a:ext uri="{FF2B5EF4-FFF2-40B4-BE49-F238E27FC236}">
                <a16:creationId xmlns:a16="http://schemas.microsoft.com/office/drawing/2014/main" id="{C2886A8B-4724-9F43-2911-CF429619CC72}"/>
              </a:ext>
            </a:extLst>
          </p:cNvPr>
          <p:cNvPicPr>
            <a:picLocks noChangeAspect="1"/>
          </p:cNvPicPr>
          <p:nvPr/>
        </p:nvPicPr>
        <p:blipFill>
          <a:blip r:embed="rId3"/>
          <a:stretch>
            <a:fillRect/>
          </a:stretch>
        </p:blipFill>
        <p:spPr>
          <a:xfrm>
            <a:off x="7196550" y="1261226"/>
            <a:ext cx="3898900" cy="3683000"/>
          </a:xfrm>
          <a:prstGeom prst="rect">
            <a:avLst/>
          </a:prstGeom>
        </p:spPr>
      </p:pic>
      <p:sp>
        <p:nvSpPr>
          <p:cNvPr id="8" name="TextBox 7">
            <a:extLst>
              <a:ext uri="{FF2B5EF4-FFF2-40B4-BE49-F238E27FC236}">
                <a16:creationId xmlns:a16="http://schemas.microsoft.com/office/drawing/2014/main" id="{C98C701E-4C51-587E-7F96-0690D7B315D4}"/>
              </a:ext>
            </a:extLst>
          </p:cNvPr>
          <p:cNvSpPr txBox="1"/>
          <p:nvPr/>
        </p:nvSpPr>
        <p:spPr>
          <a:xfrm>
            <a:off x="609600" y="5070447"/>
            <a:ext cx="1532792" cy="369332"/>
          </a:xfrm>
          <a:prstGeom prst="rect">
            <a:avLst/>
          </a:prstGeom>
          <a:noFill/>
        </p:spPr>
        <p:txBody>
          <a:bodyPr wrap="none" rtlCol="0">
            <a:spAutoFit/>
          </a:bodyPr>
          <a:lstStyle/>
          <a:p>
            <a:r>
              <a:rPr lang="en-US" dirty="0"/>
              <a:t>(Schein, 1988)</a:t>
            </a:r>
          </a:p>
        </p:txBody>
      </p:sp>
    </p:spTree>
    <p:extLst>
      <p:ext uri="{BB962C8B-B14F-4D97-AF65-F5344CB8AC3E}">
        <p14:creationId xmlns:p14="http://schemas.microsoft.com/office/powerpoint/2010/main" val="23365948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2AB12E2-419E-4576-D713-3C5F8A2FEEA4}"/>
              </a:ext>
            </a:extLst>
          </p:cNvPr>
          <p:cNvSpPr>
            <a:spLocks noGrp="1"/>
          </p:cNvSpPr>
          <p:nvPr>
            <p:ph type="title"/>
          </p:nvPr>
        </p:nvSpPr>
        <p:spPr>
          <a:xfrm>
            <a:off x="838200" y="365126"/>
            <a:ext cx="10515600" cy="1325563"/>
          </a:xfrm>
        </p:spPr>
        <p:txBody>
          <a:bodyPr/>
          <a:lstStyle/>
          <a:p>
            <a:r>
              <a:rPr lang="en-US" dirty="0"/>
              <a:t>Handy’s Culture</a:t>
            </a:r>
          </a:p>
        </p:txBody>
      </p:sp>
      <p:sp>
        <p:nvSpPr>
          <p:cNvPr id="5" name="Content Placeholder 2">
            <a:extLst>
              <a:ext uri="{FF2B5EF4-FFF2-40B4-BE49-F238E27FC236}">
                <a16:creationId xmlns:a16="http://schemas.microsoft.com/office/drawing/2014/main" id="{379AE7C0-5915-13CF-0B68-86E2C405E31A}"/>
              </a:ext>
            </a:extLst>
          </p:cNvPr>
          <p:cNvSpPr txBox="1">
            <a:spLocks/>
          </p:cNvSpPr>
          <p:nvPr/>
        </p:nvSpPr>
        <p:spPr>
          <a:xfrm>
            <a:off x="371061" y="2002041"/>
            <a:ext cx="7133303" cy="3005050"/>
          </a:xfrm>
          <a:prstGeom prst="rect">
            <a:avLst/>
          </a:prstGeom>
        </p:spPr>
        <p:txBody>
          <a:bodyPr>
            <a:normAutofit fontScale="92500" lnSpcReduction="20000"/>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b="1" dirty="0">
                <a:solidFill>
                  <a:srgbClr val="0000CC"/>
                </a:solidFill>
              </a:rPr>
              <a:t>Power culture - </a:t>
            </a:r>
            <a:r>
              <a:rPr lang="en-GB" sz="3000" dirty="0">
                <a:solidFill>
                  <a:srgbClr val="0000CC"/>
                </a:solidFill>
              </a:rPr>
              <a:t>Centralised control</a:t>
            </a:r>
            <a:br>
              <a:rPr lang="en-GB" sz="3000" dirty="0">
                <a:solidFill>
                  <a:srgbClr val="0000CC"/>
                </a:solidFill>
              </a:rPr>
            </a:br>
            <a:endParaRPr lang="en-GB" sz="3000" dirty="0">
              <a:solidFill>
                <a:srgbClr val="0000CC"/>
              </a:solidFill>
            </a:endParaRPr>
          </a:p>
          <a:p>
            <a:r>
              <a:rPr lang="en-GB" b="1" dirty="0">
                <a:solidFill>
                  <a:srgbClr val="0000CC"/>
                </a:solidFill>
              </a:rPr>
              <a:t>Role culture - </a:t>
            </a:r>
            <a:r>
              <a:rPr lang="en-GB" sz="3000" dirty="0">
                <a:solidFill>
                  <a:srgbClr val="0000CC"/>
                </a:solidFill>
              </a:rPr>
              <a:t>Bureaucratic control</a:t>
            </a:r>
            <a:br>
              <a:rPr lang="en-GB" sz="3000" dirty="0">
                <a:solidFill>
                  <a:srgbClr val="0000CC"/>
                </a:solidFill>
              </a:rPr>
            </a:br>
            <a:endParaRPr lang="en-GB" sz="3000" dirty="0">
              <a:solidFill>
                <a:srgbClr val="0000CC"/>
              </a:solidFill>
            </a:endParaRPr>
          </a:p>
          <a:p>
            <a:r>
              <a:rPr lang="en-GB" b="1" dirty="0">
                <a:solidFill>
                  <a:srgbClr val="0000CC"/>
                </a:solidFill>
              </a:rPr>
              <a:t>Task culture - </a:t>
            </a:r>
            <a:r>
              <a:rPr lang="en-GB" sz="3000" dirty="0">
                <a:solidFill>
                  <a:srgbClr val="0000CC"/>
                </a:solidFill>
              </a:rPr>
              <a:t>Project and team orientation</a:t>
            </a:r>
            <a:br>
              <a:rPr lang="en-GB" sz="3000" dirty="0">
                <a:solidFill>
                  <a:srgbClr val="0000CC"/>
                </a:solidFill>
              </a:rPr>
            </a:br>
            <a:endParaRPr lang="en-GB" sz="3000" dirty="0">
              <a:solidFill>
                <a:srgbClr val="0000CC"/>
              </a:solidFill>
            </a:endParaRPr>
          </a:p>
          <a:p>
            <a:r>
              <a:rPr lang="en-GB" b="1" dirty="0">
                <a:solidFill>
                  <a:srgbClr val="0000CC"/>
                </a:solidFill>
              </a:rPr>
              <a:t>Person culture - </a:t>
            </a:r>
            <a:r>
              <a:rPr lang="en-GB" sz="3000" dirty="0">
                <a:solidFill>
                  <a:srgbClr val="0000CC"/>
                </a:solidFill>
              </a:rPr>
              <a:t>Individual focus</a:t>
            </a:r>
          </a:p>
        </p:txBody>
      </p:sp>
      <p:pic>
        <p:nvPicPr>
          <p:cNvPr id="6" name="Picture 5">
            <a:extLst>
              <a:ext uri="{FF2B5EF4-FFF2-40B4-BE49-F238E27FC236}">
                <a16:creationId xmlns:a16="http://schemas.microsoft.com/office/drawing/2014/main" id="{D347159C-1757-CAF1-B925-ED2486AFC694}"/>
              </a:ext>
            </a:extLst>
          </p:cNvPr>
          <p:cNvPicPr>
            <a:picLocks noChangeAspect="1"/>
          </p:cNvPicPr>
          <p:nvPr/>
        </p:nvPicPr>
        <p:blipFill>
          <a:blip r:embed="rId3"/>
          <a:stretch>
            <a:fillRect/>
          </a:stretch>
        </p:blipFill>
        <p:spPr>
          <a:xfrm>
            <a:off x="7821800" y="2928730"/>
            <a:ext cx="4370200" cy="2779055"/>
          </a:xfrm>
          <a:prstGeom prst="rect">
            <a:avLst/>
          </a:prstGeom>
        </p:spPr>
      </p:pic>
    </p:spTree>
    <p:extLst>
      <p:ext uri="{BB962C8B-B14F-4D97-AF65-F5344CB8AC3E}">
        <p14:creationId xmlns:p14="http://schemas.microsoft.com/office/powerpoint/2010/main" val="30273934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55E06FF7-0DD2-57F8-71D8-0F783E965417}"/>
              </a:ext>
            </a:extLst>
          </p:cNvPr>
          <p:cNvSpPr>
            <a:spLocks noGrp="1"/>
          </p:cNvSpPr>
          <p:nvPr>
            <p:ph type="title"/>
          </p:nvPr>
        </p:nvSpPr>
        <p:spPr>
          <a:xfrm>
            <a:off x="838200" y="365126"/>
            <a:ext cx="10515600" cy="1325563"/>
          </a:xfrm>
        </p:spPr>
        <p:txBody>
          <a:bodyPr/>
          <a:lstStyle/>
          <a:p>
            <a:r>
              <a:rPr lang="en-US" dirty="0"/>
              <a:t>Deal &amp; Kennedy Culture</a:t>
            </a:r>
          </a:p>
        </p:txBody>
      </p:sp>
      <p:pic>
        <p:nvPicPr>
          <p:cNvPr id="6" name="Picture 5">
            <a:extLst>
              <a:ext uri="{FF2B5EF4-FFF2-40B4-BE49-F238E27FC236}">
                <a16:creationId xmlns:a16="http://schemas.microsoft.com/office/drawing/2014/main" id="{0E48FF75-02DC-24E5-F6AF-2EED8C156110}"/>
              </a:ext>
            </a:extLst>
          </p:cNvPr>
          <p:cNvPicPr>
            <a:picLocks noChangeAspect="1"/>
          </p:cNvPicPr>
          <p:nvPr/>
        </p:nvPicPr>
        <p:blipFill>
          <a:blip r:embed="rId3"/>
          <a:stretch>
            <a:fillRect/>
          </a:stretch>
        </p:blipFill>
        <p:spPr>
          <a:xfrm>
            <a:off x="3387798" y="1417638"/>
            <a:ext cx="5416404" cy="3815862"/>
          </a:xfrm>
          <a:prstGeom prst="rect">
            <a:avLst/>
          </a:prstGeom>
        </p:spPr>
      </p:pic>
      <p:pic>
        <p:nvPicPr>
          <p:cNvPr id="7" name="Picture 6">
            <a:extLst>
              <a:ext uri="{FF2B5EF4-FFF2-40B4-BE49-F238E27FC236}">
                <a16:creationId xmlns:a16="http://schemas.microsoft.com/office/drawing/2014/main" id="{3FC377EB-E6B8-CBBA-5423-4E4CCF3007A6}"/>
              </a:ext>
            </a:extLst>
          </p:cNvPr>
          <p:cNvPicPr>
            <a:picLocks noChangeAspect="1"/>
          </p:cNvPicPr>
          <p:nvPr/>
        </p:nvPicPr>
        <p:blipFill>
          <a:blip r:embed="rId4"/>
          <a:stretch>
            <a:fillRect/>
          </a:stretch>
        </p:blipFill>
        <p:spPr>
          <a:xfrm>
            <a:off x="9260340" y="3937818"/>
            <a:ext cx="1013287" cy="1017893"/>
          </a:xfrm>
          <a:prstGeom prst="rect">
            <a:avLst/>
          </a:prstGeom>
        </p:spPr>
      </p:pic>
      <p:pic>
        <p:nvPicPr>
          <p:cNvPr id="8" name="Picture 7">
            <a:extLst>
              <a:ext uri="{FF2B5EF4-FFF2-40B4-BE49-F238E27FC236}">
                <a16:creationId xmlns:a16="http://schemas.microsoft.com/office/drawing/2014/main" id="{5BFC3447-84AC-B2A4-6D0A-62409F417064}"/>
              </a:ext>
            </a:extLst>
          </p:cNvPr>
          <p:cNvPicPr>
            <a:picLocks noChangeAspect="1"/>
          </p:cNvPicPr>
          <p:nvPr/>
        </p:nvPicPr>
        <p:blipFill>
          <a:blip r:embed="rId5"/>
          <a:stretch>
            <a:fillRect/>
          </a:stretch>
        </p:blipFill>
        <p:spPr>
          <a:xfrm>
            <a:off x="9154896" y="1991031"/>
            <a:ext cx="725863" cy="901549"/>
          </a:xfrm>
          <a:prstGeom prst="rect">
            <a:avLst/>
          </a:prstGeom>
        </p:spPr>
      </p:pic>
      <p:pic>
        <p:nvPicPr>
          <p:cNvPr id="9" name="Picture 8">
            <a:extLst>
              <a:ext uri="{FF2B5EF4-FFF2-40B4-BE49-F238E27FC236}">
                <a16:creationId xmlns:a16="http://schemas.microsoft.com/office/drawing/2014/main" id="{7F836220-5A24-264D-D698-C1AEF3B3B91A}"/>
              </a:ext>
            </a:extLst>
          </p:cNvPr>
          <p:cNvPicPr>
            <a:picLocks noChangeAspect="1"/>
          </p:cNvPicPr>
          <p:nvPr/>
        </p:nvPicPr>
        <p:blipFill>
          <a:blip r:embed="rId6"/>
          <a:stretch>
            <a:fillRect/>
          </a:stretch>
        </p:blipFill>
        <p:spPr>
          <a:xfrm>
            <a:off x="2231245" y="1991031"/>
            <a:ext cx="1048983" cy="1481896"/>
          </a:xfrm>
          <a:prstGeom prst="rect">
            <a:avLst/>
          </a:prstGeom>
        </p:spPr>
      </p:pic>
      <p:pic>
        <p:nvPicPr>
          <p:cNvPr id="10" name="Picture 9">
            <a:extLst>
              <a:ext uri="{FF2B5EF4-FFF2-40B4-BE49-F238E27FC236}">
                <a16:creationId xmlns:a16="http://schemas.microsoft.com/office/drawing/2014/main" id="{1B912648-2616-9956-57BF-EBA2536E5374}"/>
              </a:ext>
            </a:extLst>
          </p:cNvPr>
          <p:cNvPicPr>
            <a:picLocks noChangeAspect="1"/>
          </p:cNvPicPr>
          <p:nvPr/>
        </p:nvPicPr>
        <p:blipFill>
          <a:blip r:embed="rId7"/>
          <a:stretch>
            <a:fillRect/>
          </a:stretch>
        </p:blipFill>
        <p:spPr>
          <a:xfrm>
            <a:off x="2107622" y="3937818"/>
            <a:ext cx="1172607" cy="860629"/>
          </a:xfrm>
          <a:prstGeom prst="rect">
            <a:avLst/>
          </a:prstGeom>
        </p:spPr>
      </p:pic>
      <p:sp>
        <p:nvSpPr>
          <p:cNvPr id="11" name="TextBox 10">
            <a:extLst>
              <a:ext uri="{FF2B5EF4-FFF2-40B4-BE49-F238E27FC236}">
                <a16:creationId xmlns:a16="http://schemas.microsoft.com/office/drawing/2014/main" id="{9678E600-A407-5F4A-7AE6-B58149D054DE}"/>
              </a:ext>
            </a:extLst>
          </p:cNvPr>
          <p:cNvSpPr txBox="1"/>
          <p:nvPr/>
        </p:nvSpPr>
        <p:spPr>
          <a:xfrm>
            <a:off x="8911771" y="5233500"/>
            <a:ext cx="1914307" cy="307777"/>
          </a:xfrm>
          <a:prstGeom prst="rect">
            <a:avLst/>
          </a:prstGeom>
          <a:noFill/>
        </p:spPr>
        <p:txBody>
          <a:bodyPr wrap="none" rtlCol="0">
            <a:spAutoFit/>
          </a:bodyPr>
          <a:lstStyle/>
          <a:p>
            <a:r>
              <a:rPr lang="en-US" sz="1400" dirty="0"/>
              <a:t>(Deal &amp; Kennedy, 1982)</a:t>
            </a:r>
          </a:p>
        </p:txBody>
      </p:sp>
    </p:spTree>
    <p:extLst>
      <p:ext uri="{BB962C8B-B14F-4D97-AF65-F5344CB8AC3E}">
        <p14:creationId xmlns:p14="http://schemas.microsoft.com/office/powerpoint/2010/main" val="41912056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E82DC229-C363-8E9D-50A3-6A7775F5C68C}"/>
              </a:ext>
            </a:extLst>
          </p:cNvPr>
          <p:cNvSpPr>
            <a:spLocks noGrp="1"/>
          </p:cNvSpPr>
          <p:nvPr>
            <p:ph type="title"/>
          </p:nvPr>
        </p:nvSpPr>
        <p:spPr>
          <a:xfrm>
            <a:off x="838200" y="365126"/>
            <a:ext cx="10515600" cy="1325563"/>
          </a:xfrm>
        </p:spPr>
        <p:txBody>
          <a:bodyPr/>
          <a:lstStyle/>
          <a:p>
            <a:r>
              <a:rPr lang="en-US" altLang="en-US" dirty="0"/>
              <a:t>Trompenaars’ 4 Corporate Cultures</a:t>
            </a:r>
            <a:endParaRPr lang="en-US" dirty="0"/>
          </a:p>
        </p:txBody>
      </p:sp>
      <p:sp>
        <p:nvSpPr>
          <p:cNvPr id="5" name="Content Placeholder 3">
            <a:extLst>
              <a:ext uri="{FF2B5EF4-FFF2-40B4-BE49-F238E27FC236}">
                <a16:creationId xmlns:a16="http://schemas.microsoft.com/office/drawing/2014/main" id="{0DB2C221-F600-8BC5-D509-B65EC217FD88}"/>
              </a:ext>
            </a:extLst>
          </p:cNvPr>
          <p:cNvSpPr txBox="1">
            <a:spLocks/>
          </p:cNvSpPr>
          <p:nvPr/>
        </p:nvSpPr>
        <p:spPr>
          <a:xfrm>
            <a:off x="1688455" y="1417638"/>
            <a:ext cx="4659620" cy="85523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Family Culture</a:t>
            </a:r>
          </a:p>
          <a:p>
            <a:endParaRPr lang="en-US" dirty="0"/>
          </a:p>
        </p:txBody>
      </p:sp>
      <p:pic>
        <p:nvPicPr>
          <p:cNvPr id="6" name="Picture 5">
            <a:extLst>
              <a:ext uri="{FF2B5EF4-FFF2-40B4-BE49-F238E27FC236}">
                <a16:creationId xmlns:a16="http://schemas.microsoft.com/office/drawing/2014/main" id="{92509E1C-9141-1F95-69EB-3973D737B396}"/>
              </a:ext>
            </a:extLst>
          </p:cNvPr>
          <p:cNvPicPr>
            <a:picLocks noChangeAspect="1"/>
          </p:cNvPicPr>
          <p:nvPr/>
        </p:nvPicPr>
        <p:blipFill>
          <a:blip r:embed="rId3"/>
          <a:stretch>
            <a:fillRect/>
          </a:stretch>
        </p:blipFill>
        <p:spPr>
          <a:xfrm>
            <a:off x="2073269" y="2048733"/>
            <a:ext cx="2436915" cy="1085754"/>
          </a:xfrm>
          <a:prstGeom prst="rect">
            <a:avLst/>
          </a:prstGeom>
        </p:spPr>
      </p:pic>
      <p:pic>
        <p:nvPicPr>
          <p:cNvPr id="7" name="Picture 6">
            <a:extLst>
              <a:ext uri="{FF2B5EF4-FFF2-40B4-BE49-F238E27FC236}">
                <a16:creationId xmlns:a16="http://schemas.microsoft.com/office/drawing/2014/main" id="{5F3F0C14-4C91-D3D1-6B46-28402F998E2B}"/>
              </a:ext>
            </a:extLst>
          </p:cNvPr>
          <p:cNvPicPr>
            <a:picLocks noChangeAspect="1"/>
          </p:cNvPicPr>
          <p:nvPr/>
        </p:nvPicPr>
        <p:blipFill>
          <a:blip r:embed="rId4"/>
          <a:stretch>
            <a:fillRect/>
          </a:stretch>
        </p:blipFill>
        <p:spPr>
          <a:xfrm>
            <a:off x="7509860" y="2013359"/>
            <a:ext cx="886454" cy="1487793"/>
          </a:xfrm>
          <a:prstGeom prst="rect">
            <a:avLst/>
          </a:prstGeom>
        </p:spPr>
      </p:pic>
      <p:pic>
        <p:nvPicPr>
          <p:cNvPr id="8" name="Picture 7">
            <a:extLst>
              <a:ext uri="{FF2B5EF4-FFF2-40B4-BE49-F238E27FC236}">
                <a16:creationId xmlns:a16="http://schemas.microsoft.com/office/drawing/2014/main" id="{F1E21AA2-922A-6509-1900-EA9FB6FA4C98}"/>
              </a:ext>
            </a:extLst>
          </p:cNvPr>
          <p:cNvPicPr>
            <a:picLocks noChangeAspect="1"/>
          </p:cNvPicPr>
          <p:nvPr/>
        </p:nvPicPr>
        <p:blipFill>
          <a:blip r:embed="rId5"/>
          <a:stretch>
            <a:fillRect/>
          </a:stretch>
        </p:blipFill>
        <p:spPr>
          <a:xfrm>
            <a:off x="2103509" y="4507596"/>
            <a:ext cx="1605040" cy="716268"/>
          </a:xfrm>
          <a:prstGeom prst="rect">
            <a:avLst/>
          </a:prstGeom>
        </p:spPr>
      </p:pic>
      <p:pic>
        <p:nvPicPr>
          <p:cNvPr id="9" name="Picture 8">
            <a:extLst>
              <a:ext uri="{FF2B5EF4-FFF2-40B4-BE49-F238E27FC236}">
                <a16:creationId xmlns:a16="http://schemas.microsoft.com/office/drawing/2014/main" id="{E9DB346F-F3CF-A1AB-EBC9-9B7ACFC3D83D}"/>
              </a:ext>
            </a:extLst>
          </p:cNvPr>
          <p:cNvPicPr>
            <a:picLocks noChangeAspect="1"/>
          </p:cNvPicPr>
          <p:nvPr/>
        </p:nvPicPr>
        <p:blipFill>
          <a:blip r:embed="rId6"/>
          <a:stretch>
            <a:fillRect/>
          </a:stretch>
        </p:blipFill>
        <p:spPr>
          <a:xfrm>
            <a:off x="7376142" y="4271717"/>
            <a:ext cx="1890889" cy="991824"/>
          </a:xfrm>
          <a:prstGeom prst="rect">
            <a:avLst/>
          </a:prstGeom>
        </p:spPr>
      </p:pic>
      <p:sp>
        <p:nvSpPr>
          <p:cNvPr id="10" name="Content Placeholder 3">
            <a:extLst>
              <a:ext uri="{FF2B5EF4-FFF2-40B4-BE49-F238E27FC236}">
                <a16:creationId xmlns:a16="http://schemas.microsoft.com/office/drawing/2014/main" id="{7B58021A-E026-68C3-7781-03FA45FA9F27}"/>
              </a:ext>
            </a:extLst>
          </p:cNvPr>
          <p:cNvSpPr txBox="1">
            <a:spLocks/>
          </p:cNvSpPr>
          <p:nvPr/>
        </p:nvSpPr>
        <p:spPr>
          <a:xfrm>
            <a:off x="6989374" y="3758007"/>
            <a:ext cx="3099248" cy="513710"/>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Incubator Culture</a:t>
            </a:r>
          </a:p>
          <a:p>
            <a:endParaRPr lang="en-US" dirty="0"/>
          </a:p>
        </p:txBody>
      </p:sp>
      <p:sp>
        <p:nvSpPr>
          <p:cNvPr id="11" name="Content Placeholder 3">
            <a:extLst>
              <a:ext uri="{FF2B5EF4-FFF2-40B4-BE49-F238E27FC236}">
                <a16:creationId xmlns:a16="http://schemas.microsoft.com/office/drawing/2014/main" id="{6226BAED-E92B-9EB3-DB51-4B711342A5A2}"/>
              </a:ext>
            </a:extLst>
          </p:cNvPr>
          <p:cNvSpPr txBox="1">
            <a:spLocks/>
          </p:cNvSpPr>
          <p:nvPr/>
        </p:nvSpPr>
        <p:spPr>
          <a:xfrm>
            <a:off x="1688455" y="3761795"/>
            <a:ext cx="4040188" cy="951436"/>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Guided Missile Culture</a:t>
            </a:r>
          </a:p>
          <a:p>
            <a:pPr marL="0" indent="0">
              <a:buNone/>
            </a:pPr>
            <a:endParaRPr lang="en-US" dirty="0"/>
          </a:p>
        </p:txBody>
      </p:sp>
      <p:sp>
        <p:nvSpPr>
          <p:cNvPr id="12" name="Content Placeholder 3">
            <a:extLst>
              <a:ext uri="{FF2B5EF4-FFF2-40B4-BE49-F238E27FC236}">
                <a16:creationId xmlns:a16="http://schemas.microsoft.com/office/drawing/2014/main" id="{BAB6E205-463C-5329-A4CB-4E5F388B7D72}"/>
              </a:ext>
            </a:extLst>
          </p:cNvPr>
          <p:cNvSpPr txBox="1">
            <a:spLocks/>
          </p:cNvSpPr>
          <p:nvPr/>
        </p:nvSpPr>
        <p:spPr>
          <a:xfrm>
            <a:off x="7246937" y="1429091"/>
            <a:ext cx="4040188" cy="980371"/>
          </a:xfrm>
          <a:prstGeom prst="rect">
            <a:avLst/>
          </a:prstGeom>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US" altLang="en-US" sz="2400" dirty="0">
                <a:latin typeface="Arial" panose="020B0604020202020204" pitchFamily="34" charset="0"/>
                <a:cs typeface="Arial" panose="020B0604020202020204" pitchFamily="34" charset="0"/>
              </a:rPr>
              <a:t>Eiffel Tower Culture</a:t>
            </a:r>
          </a:p>
          <a:p>
            <a:pPr marL="0" indent="0">
              <a:buNone/>
            </a:pPr>
            <a:endParaRPr lang="en-US" dirty="0"/>
          </a:p>
        </p:txBody>
      </p:sp>
    </p:spTree>
    <p:extLst>
      <p:ext uri="{BB962C8B-B14F-4D97-AF65-F5344CB8AC3E}">
        <p14:creationId xmlns:p14="http://schemas.microsoft.com/office/powerpoint/2010/main" val="3042106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500"/>
                                        <p:tgtEl>
                                          <p:spTgt spid="8"/>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fade">
                                      <p:cBhvr>
                                        <p:cTn id="37" dur="500"/>
                                        <p:tgtEl>
                                          <p:spTgt spid="9"/>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10" grpId="0"/>
      <p:bldP spid="11" grpId="0"/>
      <p:bldP spid="1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F2D9BC3-C13F-B307-72DF-899B15484F00}"/>
              </a:ext>
            </a:extLst>
          </p:cNvPr>
          <p:cNvPicPr>
            <a:picLocks noChangeAspect="1"/>
          </p:cNvPicPr>
          <p:nvPr/>
        </p:nvPicPr>
        <p:blipFill>
          <a:blip r:embed="rId3"/>
          <a:stretch>
            <a:fillRect/>
          </a:stretch>
        </p:blipFill>
        <p:spPr>
          <a:xfrm>
            <a:off x="0" y="1729265"/>
            <a:ext cx="3803374" cy="3942310"/>
          </a:xfrm>
          <a:prstGeom prst="rect">
            <a:avLst/>
          </a:prstGeom>
        </p:spPr>
      </p:pic>
      <p:pic>
        <p:nvPicPr>
          <p:cNvPr id="5" name="Picture 4">
            <a:extLst>
              <a:ext uri="{FF2B5EF4-FFF2-40B4-BE49-F238E27FC236}">
                <a16:creationId xmlns:a16="http://schemas.microsoft.com/office/drawing/2014/main" id="{2BCA88C5-0738-3354-9F32-009F878A69AF}"/>
              </a:ext>
            </a:extLst>
          </p:cNvPr>
          <p:cNvPicPr>
            <a:picLocks noChangeAspect="1"/>
          </p:cNvPicPr>
          <p:nvPr/>
        </p:nvPicPr>
        <p:blipFill>
          <a:blip r:embed="rId4"/>
          <a:stretch>
            <a:fillRect/>
          </a:stretch>
        </p:blipFill>
        <p:spPr>
          <a:xfrm>
            <a:off x="4296557" y="1237853"/>
            <a:ext cx="5214374" cy="4382293"/>
          </a:xfrm>
          <a:prstGeom prst="rect">
            <a:avLst/>
          </a:prstGeom>
        </p:spPr>
      </p:pic>
      <p:sp>
        <p:nvSpPr>
          <p:cNvPr id="6" name="TextBox 5">
            <a:extLst>
              <a:ext uri="{FF2B5EF4-FFF2-40B4-BE49-F238E27FC236}">
                <a16:creationId xmlns:a16="http://schemas.microsoft.com/office/drawing/2014/main" id="{415199B8-0C44-9300-5992-7DE49054B51C}"/>
              </a:ext>
            </a:extLst>
          </p:cNvPr>
          <p:cNvSpPr txBox="1"/>
          <p:nvPr/>
        </p:nvSpPr>
        <p:spPr>
          <a:xfrm>
            <a:off x="10004114" y="5353351"/>
            <a:ext cx="1444626" cy="307777"/>
          </a:xfrm>
          <a:prstGeom prst="rect">
            <a:avLst/>
          </a:prstGeom>
          <a:noFill/>
        </p:spPr>
        <p:txBody>
          <a:bodyPr wrap="none" rtlCol="0">
            <a:spAutoFit/>
          </a:bodyPr>
          <a:lstStyle/>
          <a:p>
            <a:r>
              <a:rPr lang="en-US" sz="1400" dirty="0"/>
              <a:t>(Hofstede, 2009) </a:t>
            </a:r>
          </a:p>
        </p:txBody>
      </p:sp>
      <p:sp>
        <p:nvSpPr>
          <p:cNvPr id="7" name="Title 1">
            <a:extLst>
              <a:ext uri="{FF2B5EF4-FFF2-40B4-BE49-F238E27FC236}">
                <a16:creationId xmlns:a16="http://schemas.microsoft.com/office/drawing/2014/main" id="{9E83B672-60BF-97B6-DE8E-A5A891143ED1}"/>
              </a:ext>
            </a:extLst>
          </p:cNvPr>
          <p:cNvSpPr>
            <a:spLocks noGrp="1"/>
          </p:cNvSpPr>
          <p:nvPr>
            <p:ph type="title"/>
          </p:nvPr>
        </p:nvSpPr>
        <p:spPr>
          <a:xfrm>
            <a:off x="5246723" y="53872"/>
            <a:ext cx="6202017" cy="1143000"/>
          </a:xfrm>
        </p:spPr>
        <p:txBody>
          <a:bodyPr/>
          <a:lstStyle/>
          <a:p>
            <a:r>
              <a:rPr lang="en-US" dirty="0"/>
              <a:t>Hofstede’s Dimensions</a:t>
            </a:r>
          </a:p>
        </p:txBody>
      </p:sp>
    </p:spTree>
    <p:extLst>
      <p:ext uri="{BB962C8B-B14F-4D97-AF65-F5344CB8AC3E}">
        <p14:creationId xmlns:p14="http://schemas.microsoft.com/office/powerpoint/2010/main" val="2738774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3ABEAC14-000B-4DEF-85AF-26A56032798E}"/>
              </a:ext>
            </a:extLst>
          </p:cNvPr>
          <p:cNvSpPr>
            <a:spLocks noGrp="1"/>
          </p:cNvSpPr>
          <p:nvPr>
            <p:ph type="title"/>
          </p:nvPr>
        </p:nvSpPr>
        <p:spPr>
          <a:xfrm>
            <a:off x="6838122" y="40737"/>
            <a:ext cx="5353878" cy="1143000"/>
          </a:xfrm>
        </p:spPr>
        <p:txBody>
          <a:bodyPr/>
          <a:lstStyle/>
          <a:p>
            <a:r>
              <a:rPr lang="en-US" dirty="0"/>
              <a:t>Cultural Web</a:t>
            </a:r>
          </a:p>
        </p:txBody>
      </p:sp>
      <p:pic>
        <p:nvPicPr>
          <p:cNvPr id="5" name="Picture 4">
            <a:extLst>
              <a:ext uri="{FF2B5EF4-FFF2-40B4-BE49-F238E27FC236}">
                <a16:creationId xmlns:a16="http://schemas.microsoft.com/office/drawing/2014/main" id="{3BACA3FF-056D-43E6-49D0-8632DDE23D6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10609" y="1177500"/>
            <a:ext cx="5784026" cy="4496763"/>
          </a:xfrm>
          <a:prstGeom prst="rect">
            <a:avLst/>
          </a:prstGeom>
        </p:spPr>
      </p:pic>
      <p:sp>
        <p:nvSpPr>
          <p:cNvPr id="6" name="Rectangle 5">
            <a:extLst>
              <a:ext uri="{FF2B5EF4-FFF2-40B4-BE49-F238E27FC236}">
                <a16:creationId xmlns:a16="http://schemas.microsoft.com/office/drawing/2014/main" id="{E7BD8FCD-9356-4AD5-21CA-7D22F1935135}"/>
              </a:ext>
            </a:extLst>
          </p:cNvPr>
          <p:cNvSpPr/>
          <p:nvPr/>
        </p:nvSpPr>
        <p:spPr>
          <a:xfrm>
            <a:off x="9494635" y="3654591"/>
            <a:ext cx="2337805" cy="307777"/>
          </a:xfrm>
          <a:prstGeom prst="rect">
            <a:avLst/>
          </a:prstGeom>
        </p:spPr>
        <p:txBody>
          <a:bodyPr wrap="square">
            <a:spAutoFit/>
          </a:bodyPr>
          <a:lstStyle/>
          <a:p>
            <a:r>
              <a:rPr lang="en-IN" sz="1400" dirty="0"/>
              <a:t>(Johnson, et al.2014)</a:t>
            </a:r>
          </a:p>
        </p:txBody>
      </p:sp>
      <p:pic>
        <p:nvPicPr>
          <p:cNvPr id="7" name="Picture 6">
            <a:extLst>
              <a:ext uri="{FF2B5EF4-FFF2-40B4-BE49-F238E27FC236}">
                <a16:creationId xmlns:a16="http://schemas.microsoft.com/office/drawing/2014/main" id="{382EE8D4-70E3-1111-EB59-B6AC5A8337FE}"/>
              </a:ext>
            </a:extLst>
          </p:cNvPr>
          <p:cNvPicPr>
            <a:picLocks noChangeAspect="1"/>
          </p:cNvPicPr>
          <p:nvPr/>
        </p:nvPicPr>
        <p:blipFill>
          <a:blip r:embed="rId4"/>
          <a:stretch>
            <a:fillRect/>
          </a:stretch>
        </p:blipFill>
        <p:spPr>
          <a:xfrm>
            <a:off x="0" y="1936461"/>
            <a:ext cx="3710609" cy="3744039"/>
          </a:xfrm>
          <a:prstGeom prst="rect">
            <a:avLst/>
          </a:prstGeom>
        </p:spPr>
      </p:pic>
    </p:spTree>
    <p:extLst>
      <p:ext uri="{BB962C8B-B14F-4D97-AF65-F5344CB8AC3E}">
        <p14:creationId xmlns:p14="http://schemas.microsoft.com/office/powerpoint/2010/main" val="29237472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828800" y="404664"/>
            <a:ext cx="8229600" cy="1143000"/>
          </a:xfrm>
        </p:spPr>
        <p:txBody>
          <a:bodyPr>
            <a:normAutofit fontScale="90000"/>
          </a:bodyPr>
          <a:lstStyle/>
          <a:p>
            <a:r>
              <a:rPr lang="en-GB" altLang="en-US" b="1" dirty="0"/>
              <a:t>The Core Elements of Corporate  Culture</a:t>
            </a:r>
          </a:p>
        </p:txBody>
      </p:sp>
      <p:sp>
        <p:nvSpPr>
          <p:cNvPr id="15" name="Oval 3">
            <a:extLst>
              <a:ext uri="{FF2B5EF4-FFF2-40B4-BE49-F238E27FC236}">
                <a16:creationId xmlns:a16="http://schemas.microsoft.com/office/drawing/2014/main" id="{A37625ED-85C2-7946-8528-537C089C90AD}"/>
              </a:ext>
            </a:extLst>
          </p:cNvPr>
          <p:cNvSpPr>
            <a:spLocks noChangeArrowheads="1"/>
          </p:cNvSpPr>
          <p:nvPr/>
        </p:nvSpPr>
        <p:spPr bwMode="auto">
          <a:xfrm>
            <a:off x="2639616" y="2276872"/>
            <a:ext cx="1981200" cy="12192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Values</a:t>
            </a:r>
          </a:p>
        </p:txBody>
      </p:sp>
      <p:sp>
        <p:nvSpPr>
          <p:cNvPr id="16" name="Oval 4">
            <a:extLst>
              <a:ext uri="{FF2B5EF4-FFF2-40B4-BE49-F238E27FC236}">
                <a16:creationId xmlns:a16="http://schemas.microsoft.com/office/drawing/2014/main" id="{A8B0E00D-DE17-6C41-909C-A012C327D554}"/>
              </a:ext>
            </a:extLst>
          </p:cNvPr>
          <p:cNvSpPr>
            <a:spLocks noChangeArrowheads="1"/>
          </p:cNvSpPr>
          <p:nvPr/>
        </p:nvSpPr>
        <p:spPr bwMode="auto">
          <a:xfrm>
            <a:off x="5154216" y="1895872"/>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Beliefs</a:t>
            </a:r>
          </a:p>
        </p:txBody>
      </p:sp>
      <p:sp>
        <p:nvSpPr>
          <p:cNvPr id="17" name="Oval 5">
            <a:extLst>
              <a:ext uri="{FF2B5EF4-FFF2-40B4-BE49-F238E27FC236}">
                <a16:creationId xmlns:a16="http://schemas.microsoft.com/office/drawing/2014/main" id="{6D5C490C-35A8-9049-A9A3-A24DA36B008A}"/>
              </a:ext>
            </a:extLst>
          </p:cNvPr>
          <p:cNvSpPr>
            <a:spLocks noChangeArrowheads="1"/>
          </p:cNvSpPr>
          <p:nvPr/>
        </p:nvSpPr>
        <p:spPr bwMode="auto">
          <a:xfrm>
            <a:off x="7842572" y="2200672"/>
            <a:ext cx="2057400" cy="12954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Opinions</a:t>
            </a:r>
          </a:p>
        </p:txBody>
      </p:sp>
      <p:sp>
        <p:nvSpPr>
          <p:cNvPr id="18" name="Oval 6">
            <a:extLst>
              <a:ext uri="{FF2B5EF4-FFF2-40B4-BE49-F238E27FC236}">
                <a16:creationId xmlns:a16="http://schemas.microsoft.com/office/drawing/2014/main" id="{BE532030-A10E-7642-9FFE-B273CB88DDBF}"/>
              </a:ext>
            </a:extLst>
          </p:cNvPr>
          <p:cNvSpPr>
            <a:spLocks noChangeArrowheads="1"/>
          </p:cNvSpPr>
          <p:nvPr/>
        </p:nvSpPr>
        <p:spPr bwMode="auto">
          <a:xfrm>
            <a:off x="6306125" y="3472408"/>
            <a:ext cx="1905000" cy="1066800"/>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dirty="0">
                <a:solidFill>
                  <a:srgbClr val="FFFFFF"/>
                </a:solidFill>
                <a:latin typeface="Times New Roman" charset="0"/>
              </a:rPr>
              <a:t>Attitudes</a:t>
            </a:r>
          </a:p>
        </p:txBody>
      </p:sp>
      <p:sp>
        <p:nvSpPr>
          <p:cNvPr id="19" name="Oval 7">
            <a:extLst>
              <a:ext uri="{FF2B5EF4-FFF2-40B4-BE49-F238E27FC236}">
                <a16:creationId xmlns:a16="http://schemas.microsoft.com/office/drawing/2014/main" id="{5A4BECD9-6DC7-934B-99B0-5D9D18B683A6}"/>
              </a:ext>
            </a:extLst>
          </p:cNvPr>
          <p:cNvSpPr>
            <a:spLocks noChangeArrowheads="1"/>
          </p:cNvSpPr>
          <p:nvPr/>
        </p:nvSpPr>
        <p:spPr bwMode="auto">
          <a:xfrm>
            <a:off x="4337748" y="3438743"/>
            <a:ext cx="1812893" cy="1119873"/>
          </a:xfrm>
          <a:prstGeom prst="ellipse">
            <a:avLst/>
          </a:prstGeom>
          <a:solidFill>
            <a:schemeClr val="accent1"/>
          </a:solidFill>
          <a:ln w="9525">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fontAlgn="base">
              <a:spcBef>
                <a:spcPct val="0"/>
              </a:spcBef>
              <a:spcAft>
                <a:spcPct val="0"/>
              </a:spcAft>
            </a:pPr>
            <a:r>
              <a:rPr lang="en-GB" altLang="en-US" sz="2400">
                <a:solidFill>
                  <a:srgbClr val="FFFFFF"/>
                </a:solidFill>
                <a:latin typeface="Times New Roman" charset="0"/>
              </a:rPr>
              <a:t>Norms</a:t>
            </a:r>
          </a:p>
        </p:txBody>
      </p:sp>
      <p:sp>
        <p:nvSpPr>
          <p:cNvPr id="20" name="Line 8">
            <a:extLst>
              <a:ext uri="{FF2B5EF4-FFF2-40B4-BE49-F238E27FC236}">
                <a16:creationId xmlns:a16="http://schemas.microsoft.com/office/drawing/2014/main" id="{F233DA25-D765-2245-A69D-E7DE6A4D05FF}"/>
              </a:ext>
            </a:extLst>
          </p:cNvPr>
          <p:cNvSpPr>
            <a:spLocks noChangeShapeType="1"/>
          </p:cNvSpPr>
          <p:nvPr/>
        </p:nvSpPr>
        <p:spPr bwMode="auto">
          <a:xfrm>
            <a:off x="4331512" y="3339414"/>
            <a:ext cx="289304" cy="232858"/>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1" name="Line 10">
            <a:extLst>
              <a:ext uri="{FF2B5EF4-FFF2-40B4-BE49-F238E27FC236}">
                <a16:creationId xmlns:a16="http://schemas.microsoft.com/office/drawing/2014/main" id="{0884C218-56E8-4841-84DC-5897E9373F64}"/>
              </a:ext>
            </a:extLst>
          </p:cNvPr>
          <p:cNvSpPr>
            <a:spLocks noChangeShapeType="1"/>
          </p:cNvSpPr>
          <p:nvPr/>
        </p:nvSpPr>
        <p:spPr bwMode="auto">
          <a:xfrm flipV="1">
            <a:off x="8098594" y="3446599"/>
            <a:ext cx="277378" cy="28975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2" name="Line 11">
            <a:extLst>
              <a:ext uri="{FF2B5EF4-FFF2-40B4-BE49-F238E27FC236}">
                <a16:creationId xmlns:a16="http://schemas.microsoft.com/office/drawing/2014/main" id="{1132CAC1-3AEA-4B4B-B4FF-8217578DC6B4}"/>
              </a:ext>
            </a:extLst>
          </p:cNvPr>
          <p:cNvSpPr>
            <a:spLocks noChangeShapeType="1"/>
          </p:cNvSpPr>
          <p:nvPr/>
        </p:nvSpPr>
        <p:spPr bwMode="auto">
          <a:xfrm flipH="1" flipV="1">
            <a:off x="7211616" y="2657872"/>
            <a:ext cx="630956" cy="220216"/>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sp>
        <p:nvSpPr>
          <p:cNvPr id="23" name="Line 12">
            <a:extLst>
              <a:ext uri="{FF2B5EF4-FFF2-40B4-BE49-F238E27FC236}">
                <a16:creationId xmlns:a16="http://schemas.microsoft.com/office/drawing/2014/main" id="{ADF8A4B0-BFC2-8E46-9918-B75928932BB5}"/>
              </a:ext>
            </a:extLst>
          </p:cNvPr>
          <p:cNvSpPr>
            <a:spLocks noChangeShapeType="1"/>
          </p:cNvSpPr>
          <p:nvPr/>
        </p:nvSpPr>
        <p:spPr bwMode="auto">
          <a:xfrm flipV="1">
            <a:off x="4620816" y="2657872"/>
            <a:ext cx="533400" cy="1524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lstStyle/>
          <a:p>
            <a:pPr fontAlgn="base">
              <a:spcBef>
                <a:spcPct val="0"/>
              </a:spcBef>
              <a:spcAft>
                <a:spcPct val="0"/>
              </a:spcAft>
            </a:pPr>
            <a:endParaRPr lang="en-GB" sz="2400">
              <a:solidFill>
                <a:srgbClr val="FFFFFF"/>
              </a:solidFill>
              <a:latin typeface="Times New Roman" charset="0"/>
            </a:endParaRPr>
          </a:p>
        </p:txBody>
      </p:sp>
      <p:cxnSp>
        <p:nvCxnSpPr>
          <p:cNvPr id="24" name="Straight Connector 23">
            <a:extLst>
              <a:ext uri="{FF2B5EF4-FFF2-40B4-BE49-F238E27FC236}">
                <a16:creationId xmlns:a16="http://schemas.microsoft.com/office/drawing/2014/main" id="{6898CF6F-A4DA-FD43-AB47-830DAD445B95}"/>
              </a:ext>
            </a:extLst>
          </p:cNvPr>
          <p:cNvCxnSpPr>
            <a:cxnSpLocks/>
            <a:stCxn id="19" idx="6"/>
            <a:endCxn id="18" idx="2"/>
          </p:cNvCxnSpPr>
          <p:nvPr/>
        </p:nvCxnSpPr>
        <p:spPr>
          <a:xfrm>
            <a:off x="6150639" y="3998678"/>
            <a:ext cx="155486" cy="7130"/>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7538513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694A2C3-C2E6-C91D-FEF1-81B9FB783A78}"/>
              </a:ext>
            </a:extLst>
          </p:cNvPr>
          <p:cNvSpPr>
            <a:spLocks noGrp="1"/>
          </p:cNvSpPr>
          <p:nvPr>
            <p:ph type="title"/>
          </p:nvPr>
        </p:nvSpPr>
        <p:spPr>
          <a:xfrm>
            <a:off x="440635" y="9323"/>
            <a:ext cx="4846983" cy="744127"/>
          </a:xfrm>
        </p:spPr>
        <p:txBody>
          <a:bodyPr/>
          <a:lstStyle/>
          <a:p>
            <a:r>
              <a:rPr lang="en-GB" dirty="0"/>
              <a:t>Workplace Culture</a:t>
            </a:r>
          </a:p>
        </p:txBody>
      </p:sp>
      <p:sp>
        <p:nvSpPr>
          <p:cNvPr id="5" name="Content Placeholder 2">
            <a:extLst>
              <a:ext uri="{FF2B5EF4-FFF2-40B4-BE49-F238E27FC236}">
                <a16:creationId xmlns:a16="http://schemas.microsoft.com/office/drawing/2014/main" id="{C6C39EF9-CDF9-D8D8-2918-870145DE3A9E}"/>
              </a:ext>
            </a:extLst>
          </p:cNvPr>
          <p:cNvSpPr>
            <a:spLocks noGrp="1"/>
          </p:cNvSpPr>
          <p:nvPr>
            <p:ph idx="1"/>
          </p:nvPr>
        </p:nvSpPr>
        <p:spPr>
          <a:xfrm>
            <a:off x="5287617" y="318052"/>
            <a:ext cx="6893115" cy="5274365"/>
          </a:xfrm>
        </p:spPr>
        <p:txBody>
          <a:bodyPr>
            <a:noAutofit/>
          </a:bodyPr>
          <a:lstStyle/>
          <a:p>
            <a:r>
              <a:rPr lang="en-GB" sz="1800" dirty="0">
                <a:latin typeface="Arial" panose="020B0604020202020204" pitchFamily="34" charset="0"/>
                <a:cs typeface="Arial" panose="020B0604020202020204" pitchFamily="34" charset="0"/>
              </a:rPr>
              <a:t>“Schein defines culture as a pattern of shared basic assumptions that a group learns through solving problems of external adaptation and internal integration.”  (Cartwright, 1999 p.10)</a:t>
            </a:r>
            <a:br>
              <a:rPr lang="en-GB" sz="1800" dirty="0">
                <a:latin typeface="Arial" panose="020B0604020202020204" pitchFamily="34" charset="0"/>
                <a:cs typeface="Arial" panose="020B0604020202020204" pitchFamily="34" charset="0"/>
              </a:rPr>
            </a:b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Culture is the collective programming of the mind that distinguishes  the members of one group or category of people from another.” (Hofstede, 2001)</a:t>
            </a:r>
          </a:p>
          <a:p>
            <a:endParaRPr lang="en-GB" sz="1800" dirty="0">
              <a:latin typeface="Arial" panose="020B0604020202020204" pitchFamily="34" charset="0"/>
              <a:cs typeface="Arial" panose="020B0604020202020204" pitchFamily="34" charset="0"/>
            </a:endParaRPr>
          </a:p>
          <a:p>
            <a:pPr>
              <a:spcBef>
                <a:spcPct val="25000"/>
              </a:spcBef>
            </a:pPr>
            <a:r>
              <a:rPr lang="en-US" altLang="en-US" sz="1800" dirty="0">
                <a:latin typeface="Arial" panose="020B0604020202020204" pitchFamily="34" charset="0"/>
                <a:cs typeface="Arial" panose="020B0604020202020204" pitchFamily="34" charset="0"/>
              </a:rPr>
              <a:t>A pattern of basic assumptions - invented, discovered, or developed by a given group as it learns to cope with its problems of external adaptation and internal integration.  That has worked well enough to be considered valid and, therefore, to be taught to new members as the correct way to perceive, think, and feel in relation to those problems </a:t>
            </a:r>
            <a:r>
              <a:rPr lang="en-GB" sz="1800" dirty="0">
                <a:latin typeface="Arial" panose="020B0604020202020204" pitchFamily="34" charset="0"/>
                <a:cs typeface="Arial" panose="020B0604020202020204" pitchFamily="34" charset="0"/>
              </a:rPr>
              <a:t>(Schein, 2017</a:t>
            </a:r>
            <a:r>
              <a:rPr lang="en-US" altLang="en-US" sz="1800" dirty="0">
                <a:latin typeface="Arial" panose="020B0604020202020204" pitchFamily="34" charset="0"/>
                <a:cs typeface="Arial" panose="020B0604020202020204" pitchFamily="34" charset="0"/>
              </a:rPr>
              <a:t>).</a:t>
            </a:r>
            <a:br>
              <a:rPr lang="en-US" altLang="en-US" sz="1800" dirty="0">
                <a:latin typeface="Arial" panose="020B0604020202020204" pitchFamily="34" charset="0"/>
                <a:cs typeface="Arial" panose="020B0604020202020204" pitchFamily="34" charset="0"/>
              </a:rPr>
            </a:br>
            <a:endParaRPr lang="en-US" altLang="en-US" sz="1800" dirty="0">
              <a:latin typeface="Arial" panose="020B0604020202020204" pitchFamily="34" charset="0"/>
              <a:cs typeface="Arial" panose="020B0604020202020204" pitchFamily="34" charset="0"/>
            </a:endParaRPr>
          </a:p>
          <a:p>
            <a:pPr>
              <a:spcBef>
                <a:spcPct val="25000"/>
              </a:spcBef>
            </a:pPr>
            <a:r>
              <a:rPr lang="en-GB" sz="1800" dirty="0">
                <a:latin typeface="Arial" panose="020B0604020202020204" pitchFamily="34" charset="0"/>
                <a:cs typeface="Arial" panose="020B0604020202020204" pitchFamily="34" charset="0"/>
              </a:rPr>
              <a:t>All social behaviour is embedded in a particular context and connected to other deeply held values and beliefs. This means that the stakes are high for mismanaging cultural differences (Hoecklin 1994)</a:t>
            </a:r>
            <a:endParaRPr lang="en-GB" sz="1800" dirty="0"/>
          </a:p>
        </p:txBody>
      </p:sp>
      <p:pic>
        <p:nvPicPr>
          <p:cNvPr id="6" name="Picture 5" descr="A picture containing text&#10;&#10;Description automatically generated">
            <a:extLst>
              <a:ext uri="{FF2B5EF4-FFF2-40B4-BE49-F238E27FC236}">
                <a16:creationId xmlns:a16="http://schemas.microsoft.com/office/drawing/2014/main" id="{4077DD88-7941-FA05-8DFA-D314089F735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0" y="2968487"/>
            <a:ext cx="4942684" cy="2780260"/>
          </a:xfrm>
          <a:prstGeom prst="rect">
            <a:avLst/>
          </a:prstGeom>
        </p:spPr>
      </p:pic>
    </p:spTree>
    <p:extLst>
      <p:ext uri="{BB962C8B-B14F-4D97-AF65-F5344CB8AC3E}">
        <p14:creationId xmlns:p14="http://schemas.microsoft.com/office/powerpoint/2010/main" val="376808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75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75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75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75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7AFCA5F-AE4D-2C60-BBE3-A89BF043F1D0}"/>
              </a:ext>
            </a:extLst>
          </p:cNvPr>
          <p:cNvSpPr>
            <a:spLocks noGrp="1"/>
          </p:cNvSpPr>
          <p:nvPr>
            <p:ph sz="half" idx="1"/>
          </p:nvPr>
        </p:nvSpPr>
        <p:spPr>
          <a:xfrm>
            <a:off x="6101542" y="1311276"/>
            <a:ext cx="6090458" cy="4495800"/>
          </a:xfrm>
        </p:spPr>
        <p:txBody>
          <a:bodyPr>
            <a:normAutofit/>
          </a:bodyPr>
          <a:lstStyle/>
          <a:p>
            <a:pPr marL="609600" indent="-609600">
              <a:defRPr/>
            </a:pPr>
            <a:r>
              <a:rPr lang="en-GB" sz="1800" dirty="0">
                <a:solidFill>
                  <a:srgbClr val="0000CC"/>
                </a:solidFill>
                <a:latin typeface="Arial" panose="020B0604020202020204" pitchFamily="34" charset="0"/>
                <a:cs typeface="Arial" panose="020B0604020202020204" pitchFamily="34" charset="0"/>
              </a:rPr>
              <a:t>The stories that colleagues tell each other and pass onto new recruits – </a:t>
            </a:r>
            <a:r>
              <a:rPr lang="en-GB" sz="1800" i="1" dirty="0">
                <a:solidFill>
                  <a:srgbClr val="0000CC"/>
                </a:solidFill>
                <a:latin typeface="Arial" panose="020B0604020202020204" pitchFamily="34" charset="0"/>
                <a:cs typeface="Arial" panose="020B0604020202020204" pitchFamily="34" charset="0"/>
              </a:rPr>
              <a:t>”The individual personalities who did or said something that stood out and deviated from the norm “ </a:t>
            </a:r>
          </a:p>
          <a:p>
            <a:pPr marL="609600" indent="-609600">
              <a:defRPr/>
            </a:pPr>
            <a:r>
              <a:rPr lang="en-GB" sz="1800" i="1" dirty="0">
                <a:solidFill>
                  <a:srgbClr val="0000CC"/>
                </a:solidFill>
                <a:latin typeface="Arial" panose="020B0604020202020204" pitchFamily="34" charset="0"/>
                <a:cs typeface="Arial" panose="020B0604020202020204" pitchFamily="34" charset="0"/>
              </a:rPr>
              <a:t>“Every year Mary from accounts always !!!!! At the Christmas Party”</a:t>
            </a:r>
          </a:p>
          <a:p>
            <a:pPr marL="609600" indent="-609600">
              <a:defRPr/>
            </a:pPr>
            <a:r>
              <a:rPr lang="en-GB" sz="1800" i="1" dirty="0">
                <a:solidFill>
                  <a:srgbClr val="0000CC"/>
                </a:solidFill>
                <a:latin typeface="Arial" panose="020B0604020202020204" pitchFamily="34" charset="0"/>
                <a:cs typeface="Arial" panose="020B0604020202020204" pitchFamily="34" charset="0"/>
              </a:rPr>
              <a:t>“No one is ever disciplined for being late” </a:t>
            </a:r>
          </a:p>
          <a:p>
            <a:pPr marL="609600" indent="-609600">
              <a:defRPr/>
            </a:pPr>
            <a:r>
              <a:rPr lang="en-GB" sz="1800" i="1" dirty="0">
                <a:solidFill>
                  <a:srgbClr val="0000CC"/>
                </a:solidFill>
                <a:latin typeface="Arial" panose="020B0604020202020204" pitchFamily="34" charset="0"/>
                <a:cs typeface="Arial" panose="020B0604020202020204" pitchFamily="34" charset="0"/>
              </a:rPr>
              <a:t>“Or the founder began the organisation with just a !!!!!”</a:t>
            </a:r>
          </a:p>
          <a:p>
            <a:pPr>
              <a:defRPr/>
            </a:pPr>
            <a:endParaRPr lang="en-GB" dirty="0">
              <a:solidFill>
                <a:srgbClr val="0000CC"/>
              </a:solidFill>
            </a:endParaRPr>
          </a:p>
        </p:txBody>
      </p:sp>
      <p:sp>
        <p:nvSpPr>
          <p:cNvPr id="5" name="Content Placeholder 3">
            <a:extLst>
              <a:ext uri="{FF2B5EF4-FFF2-40B4-BE49-F238E27FC236}">
                <a16:creationId xmlns:a16="http://schemas.microsoft.com/office/drawing/2014/main" id="{5F898966-DAF0-516D-DA54-92637A6C0FBD}"/>
              </a:ext>
            </a:extLst>
          </p:cNvPr>
          <p:cNvSpPr txBox="1">
            <a:spLocks/>
          </p:cNvSpPr>
          <p:nvPr/>
        </p:nvSpPr>
        <p:spPr>
          <a:xfrm>
            <a:off x="457200" y="1292516"/>
            <a:ext cx="5644342" cy="4495800"/>
          </a:xfrm>
          <a:prstGeom prst="rect">
            <a:avLst/>
          </a:prstGeom>
        </p:spPr>
        <p:txBody>
          <a:bodyPr>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1900">
                <a:solidFill>
                  <a:srgbClr val="0000CC"/>
                </a:solidFill>
                <a:latin typeface="Arial" panose="020B0604020202020204" pitchFamily="34" charset="0"/>
                <a:cs typeface="Arial" panose="020B0604020202020204" pitchFamily="34" charset="0"/>
              </a:rPr>
              <a:t>What stories do people currently tell about your organization? </a:t>
            </a:r>
          </a:p>
          <a:p>
            <a:r>
              <a:rPr lang="en-US" altLang="en-US" sz="1900">
                <a:solidFill>
                  <a:srgbClr val="0000CC"/>
                </a:solidFill>
                <a:latin typeface="Arial" panose="020B0604020202020204" pitchFamily="34" charset="0"/>
                <a:cs typeface="Arial" panose="020B0604020202020204" pitchFamily="34" charset="0"/>
              </a:rPr>
              <a:t>What reputation is communicated amongst your customers and other stakeholders?</a:t>
            </a:r>
          </a:p>
          <a:p>
            <a:r>
              <a:rPr lang="en-US" altLang="en-US" sz="1900">
                <a:solidFill>
                  <a:srgbClr val="0000CC"/>
                </a:solidFill>
                <a:latin typeface="Arial" panose="020B0604020202020204" pitchFamily="34" charset="0"/>
                <a:cs typeface="Arial" panose="020B0604020202020204" pitchFamily="34" charset="0"/>
              </a:rPr>
              <a:t>What do these stories say about what your organization believes in?</a:t>
            </a:r>
          </a:p>
          <a:p>
            <a:r>
              <a:rPr lang="en-US" altLang="en-US" sz="1900">
                <a:solidFill>
                  <a:srgbClr val="0000CC"/>
                </a:solidFill>
                <a:latin typeface="Arial" panose="020B0604020202020204" pitchFamily="34" charset="0"/>
                <a:cs typeface="Arial" panose="020B0604020202020204" pitchFamily="34" charset="0"/>
              </a:rPr>
              <a:t>What do employees talk about when they think of the history of the company?</a:t>
            </a:r>
          </a:p>
          <a:p>
            <a:r>
              <a:rPr lang="en-US" altLang="en-US" sz="1900">
                <a:solidFill>
                  <a:srgbClr val="0000CC"/>
                </a:solidFill>
                <a:latin typeface="Arial" panose="020B0604020202020204" pitchFamily="34" charset="0"/>
                <a:cs typeface="Arial" panose="020B0604020202020204" pitchFamily="34" charset="0"/>
              </a:rPr>
              <a:t>What stories do they tell new people who join the company?</a:t>
            </a:r>
          </a:p>
          <a:p>
            <a:r>
              <a:rPr lang="en-US" altLang="en-US" sz="1900">
                <a:solidFill>
                  <a:srgbClr val="0000CC"/>
                </a:solidFill>
                <a:latin typeface="Arial" panose="020B0604020202020204" pitchFamily="34" charset="0"/>
                <a:cs typeface="Arial" panose="020B0604020202020204" pitchFamily="34" charset="0"/>
              </a:rPr>
              <a:t>What heroes, villains and mavericks appear in these stories</a:t>
            </a:r>
            <a:br>
              <a:rPr lang="en-US" altLang="en-US" sz="1800">
                <a:solidFill>
                  <a:srgbClr val="0000CC"/>
                </a:solidFill>
                <a:latin typeface="Arial" panose="020B0604020202020204" pitchFamily="34" charset="0"/>
                <a:cs typeface="Arial" panose="020B0604020202020204" pitchFamily="34" charset="0"/>
              </a:rPr>
            </a:br>
            <a:br>
              <a:rPr lang="en-US" altLang="en-US" sz="1800">
                <a:solidFill>
                  <a:srgbClr val="0000CC"/>
                </a:solidFill>
              </a:rPr>
            </a:br>
            <a:br>
              <a:rPr lang="en-US" altLang="en-US" sz="1800">
                <a:solidFill>
                  <a:srgbClr val="0000CC"/>
                </a:solidFill>
              </a:rPr>
            </a:br>
            <a:br>
              <a:rPr lang="en-US" altLang="en-US" sz="1800">
                <a:solidFill>
                  <a:srgbClr val="0000CC"/>
                </a:solidFill>
              </a:rPr>
            </a:br>
            <a:endParaRPr lang="en-GB" altLang="en-US" sz="1800" dirty="0">
              <a:solidFill>
                <a:srgbClr val="0000CC"/>
              </a:solidFill>
            </a:endParaRPr>
          </a:p>
        </p:txBody>
      </p:sp>
      <p:sp>
        <p:nvSpPr>
          <p:cNvPr id="6" name="Title 1">
            <a:extLst>
              <a:ext uri="{FF2B5EF4-FFF2-40B4-BE49-F238E27FC236}">
                <a16:creationId xmlns:a16="http://schemas.microsoft.com/office/drawing/2014/main" id="{FC3A7EC8-8B97-A3B1-5903-A06CFF07BC3B}"/>
              </a:ext>
            </a:extLst>
          </p:cNvPr>
          <p:cNvSpPr txBox="1">
            <a:spLocks/>
          </p:cNvSpPr>
          <p:nvPr/>
        </p:nvSpPr>
        <p:spPr>
          <a:xfrm>
            <a:off x="4253948" y="-16994"/>
            <a:ext cx="3638806"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altLang="en-US" dirty="0">
                <a:latin typeface="Arial" charset="0"/>
                <a:cs typeface="Arial" charset="0"/>
              </a:rPr>
              <a:t>Stories</a:t>
            </a:r>
            <a:endParaRPr lang="en-GB" altLang="en-US" dirty="0"/>
          </a:p>
        </p:txBody>
      </p:sp>
      <p:pic>
        <p:nvPicPr>
          <p:cNvPr id="7" name="Picture 6">
            <a:extLst>
              <a:ext uri="{FF2B5EF4-FFF2-40B4-BE49-F238E27FC236}">
                <a16:creationId xmlns:a16="http://schemas.microsoft.com/office/drawing/2014/main" id="{9A15FAE2-650E-FFEE-FDCB-F7CF14BB9100}"/>
              </a:ext>
            </a:extLst>
          </p:cNvPr>
          <p:cNvPicPr>
            <a:picLocks noChangeAspect="1"/>
          </p:cNvPicPr>
          <p:nvPr/>
        </p:nvPicPr>
        <p:blipFill>
          <a:blip r:embed="rId3"/>
          <a:stretch>
            <a:fillRect/>
          </a:stretch>
        </p:blipFill>
        <p:spPr>
          <a:xfrm>
            <a:off x="9382539" y="3545603"/>
            <a:ext cx="2803919" cy="2170892"/>
          </a:xfrm>
          <a:prstGeom prst="rect">
            <a:avLst/>
          </a:prstGeom>
        </p:spPr>
      </p:pic>
    </p:spTree>
    <p:extLst>
      <p:ext uri="{BB962C8B-B14F-4D97-AF65-F5344CB8AC3E}">
        <p14:creationId xmlns:p14="http://schemas.microsoft.com/office/powerpoint/2010/main" val="3408441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500"/>
                                        <p:tgtEl>
                                          <p:spTgt spid="4">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1" end="1"/>
                                            </p:txEl>
                                          </p:spTgt>
                                        </p:tgtEl>
                                        <p:attrNameLst>
                                          <p:attrName>style.visibility</p:attrName>
                                        </p:attrNameLst>
                                      </p:cBhvr>
                                      <p:to>
                                        <p:strVal val="visible"/>
                                      </p:to>
                                    </p:set>
                                    <p:animEffect transition="in" filter="fade">
                                      <p:cBhvr>
                                        <p:cTn id="42" dur="500"/>
                                        <p:tgtEl>
                                          <p:spTgt spid="4">
                                            <p:txEl>
                                              <p:pRg st="1" end="1"/>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2" end="2"/>
                                            </p:txEl>
                                          </p:spTgt>
                                        </p:tgtEl>
                                        <p:attrNameLst>
                                          <p:attrName>style.visibility</p:attrName>
                                        </p:attrNameLst>
                                      </p:cBhvr>
                                      <p:to>
                                        <p:strVal val="visible"/>
                                      </p:to>
                                    </p:set>
                                    <p:animEffect transition="in" filter="fade">
                                      <p:cBhvr>
                                        <p:cTn id="47" dur="500"/>
                                        <p:tgtEl>
                                          <p:spTgt spid="4">
                                            <p:txEl>
                                              <p:pRg st="2" end="2"/>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3" end="3"/>
                                            </p:txEl>
                                          </p:spTgt>
                                        </p:tgtEl>
                                        <p:attrNameLst>
                                          <p:attrName>style.visibility</p:attrName>
                                        </p:attrNameLst>
                                      </p:cBhvr>
                                      <p:to>
                                        <p:strVal val="visible"/>
                                      </p:to>
                                    </p:set>
                                    <p:animEffect transition="in" filter="fade">
                                      <p:cBhvr>
                                        <p:cTn id="52"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AC5E9788-54AE-77E3-E6C2-2EF87D121820}"/>
              </a:ext>
            </a:extLst>
          </p:cNvPr>
          <p:cNvSpPr>
            <a:spLocks noGrp="1"/>
          </p:cNvSpPr>
          <p:nvPr>
            <p:ph type="title"/>
          </p:nvPr>
        </p:nvSpPr>
        <p:spPr>
          <a:xfrm>
            <a:off x="2362200" y="365127"/>
            <a:ext cx="2713383" cy="827570"/>
          </a:xfrm>
        </p:spPr>
        <p:txBody>
          <a:bodyPr/>
          <a:lstStyle/>
          <a:p>
            <a:r>
              <a:rPr lang="en-GB" altLang="en-US" dirty="0">
                <a:latin typeface="Arial" charset="0"/>
                <a:cs typeface="Arial" charset="0"/>
              </a:rPr>
              <a:t>Symbols</a:t>
            </a:r>
            <a:endParaRPr lang="en-GB" altLang="en-US" dirty="0"/>
          </a:p>
        </p:txBody>
      </p:sp>
      <p:sp>
        <p:nvSpPr>
          <p:cNvPr id="5" name="Content Placeholder 2">
            <a:extLst>
              <a:ext uri="{FF2B5EF4-FFF2-40B4-BE49-F238E27FC236}">
                <a16:creationId xmlns:a16="http://schemas.microsoft.com/office/drawing/2014/main" id="{006E07A6-4D2C-BEAA-107C-F2C4665C9E95}"/>
              </a:ext>
            </a:extLst>
          </p:cNvPr>
          <p:cNvSpPr>
            <a:spLocks noGrp="1"/>
          </p:cNvSpPr>
          <p:nvPr>
            <p:ph sz="half" idx="1"/>
          </p:nvPr>
        </p:nvSpPr>
        <p:spPr>
          <a:xfrm>
            <a:off x="128908" y="1943168"/>
            <a:ext cx="5874327" cy="3303103"/>
          </a:xfrm>
        </p:spPr>
        <p:txBody>
          <a:bodyPr>
            <a:normAutofit fontScale="92500"/>
          </a:bodyPr>
          <a:lstStyle/>
          <a:p>
            <a:r>
              <a:rPr lang="en-US" altLang="en-US" sz="2400" dirty="0">
                <a:solidFill>
                  <a:srgbClr val="0000CC"/>
                </a:solidFill>
              </a:rPr>
              <a:t>Is company-specific jargon or language used?</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How well known and usable by all is this?</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Are there any status symbols used?</a:t>
            </a:r>
            <a:br>
              <a:rPr lang="en-US" altLang="en-US" sz="2400" dirty="0">
                <a:solidFill>
                  <a:srgbClr val="0000CC"/>
                </a:solidFill>
              </a:rPr>
            </a:br>
            <a:endParaRPr lang="en-US" altLang="en-US" sz="2400" dirty="0">
              <a:solidFill>
                <a:srgbClr val="0000CC"/>
              </a:solidFill>
            </a:endParaRPr>
          </a:p>
          <a:p>
            <a:r>
              <a:rPr lang="en-US" altLang="en-US" sz="2400" dirty="0">
                <a:solidFill>
                  <a:srgbClr val="0000CC"/>
                </a:solidFill>
              </a:rPr>
              <a:t>What image is associated with your organization, looking at this from the separate viewpoints of clients and staff? </a:t>
            </a:r>
          </a:p>
        </p:txBody>
      </p:sp>
      <p:sp>
        <p:nvSpPr>
          <p:cNvPr id="6" name="Content Placeholder 3">
            <a:extLst>
              <a:ext uri="{FF2B5EF4-FFF2-40B4-BE49-F238E27FC236}">
                <a16:creationId xmlns:a16="http://schemas.microsoft.com/office/drawing/2014/main" id="{D5B69460-EDB5-0378-C683-DA88CB197113}"/>
              </a:ext>
            </a:extLst>
          </p:cNvPr>
          <p:cNvSpPr txBox="1">
            <a:spLocks/>
          </p:cNvSpPr>
          <p:nvPr/>
        </p:nvSpPr>
        <p:spPr>
          <a:xfrm>
            <a:off x="6483926" y="1946618"/>
            <a:ext cx="5406588" cy="2985051"/>
          </a:xfrm>
          <a:prstGeom prst="rect">
            <a:avLst/>
          </a:prstGeom>
        </p:spPr>
        <p:txBody>
          <a:bodyPr>
            <a:normAutofit fontScale="925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altLang="en-US" sz="2400">
                <a:solidFill>
                  <a:srgbClr val="0000CC"/>
                </a:solidFill>
              </a:rPr>
              <a:t>Prestigious offices – </a:t>
            </a:r>
            <a:r>
              <a:rPr lang="en-GB" altLang="en-US" sz="2400" i="1">
                <a:solidFill>
                  <a:srgbClr val="0000CC"/>
                </a:solidFill>
              </a:rPr>
              <a:t>size location etc</a:t>
            </a:r>
          </a:p>
          <a:p>
            <a:pPr marL="0" indent="0">
              <a:buFont typeface="Arial" panose="020B0604020202020204" pitchFamily="34" charset="0"/>
              <a:buNone/>
            </a:pPr>
            <a:endParaRPr lang="en-GB" altLang="en-US" sz="3600" i="1">
              <a:solidFill>
                <a:srgbClr val="0000CC"/>
              </a:solidFill>
            </a:endParaRPr>
          </a:p>
          <a:p>
            <a:r>
              <a:rPr lang="en-GB" altLang="en-US" sz="2400">
                <a:solidFill>
                  <a:srgbClr val="0000CC"/>
                </a:solidFill>
              </a:rPr>
              <a:t>Types of company cars – </a:t>
            </a:r>
            <a:r>
              <a:rPr lang="en-GB" altLang="en-US" sz="2400" i="1">
                <a:solidFill>
                  <a:srgbClr val="0000CC"/>
                </a:solidFill>
              </a:rPr>
              <a:t>makes models</a:t>
            </a:r>
          </a:p>
          <a:p>
            <a:endParaRPr lang="en-GB" altLang="en-US" sz="2000" i="1">
              <a:solidFill>
                <a:srgbClr val="0000CC"/>
              </a:solidFill>
            </a:endParaRPr>
          </a:p>
          <a:p>
            <a:r>
              <a:rPr lang="en-GB" altLang="en-US" sz="2400">
                <a:solidFill>
                  <a:srgbClr val="0000CC"/>
                </a:solidFill>
              </a:rPr>
              <a:t>Letter heads – </a:t>
            </a:r>
            <a:r>
              <a:rPr lang="en-GB" altLang="en-US" sz="2400" i="1">
                <a:solidFill>
                  <a:srgbClr val="0000CC"/>
                </a:solidFill>
              </a:rPr>
              <a:t>paper quality logo’s </a:t>
            </a:r>
          </a:p>
          <a:p>
            <a:pPr marL="0" indent="0">
              <a:buFont typeface="Arial" panose="020B0604020202020204" pitchFamily="34" charset="0"/>
              <a:buNone/>
            </a:pPr>
            <a:endParaRPr lang="en-GB" altLang="en-US" sz="1200" i="1">
              <a:solidFill>
                <a:srgbClr val="0000CC"/>
              </a:solidFill>
            </a:endParaRPr>
          </a:p>
          <a:p>
            <a:r>
              <a:rPr lang="en-GB" altLang="en-US" sz="2400">
                <a:solidFill>
                  <a:srgbClr val="0000CC"/>
                </a:solidFill>
              </a:rPr>
              <a:t>Dining arrangements – </a:t>
            </a:r>
            <a:r>
              <a:rPr lang="en-GB" altLang="en-US" sz="2400" i="1">
                <a:solidFill>
                  <a:srgbClr val="0000CC"/>
                </a:solidFill>
              </a:rPr>
              <a:t>in works canteens</a:t>
            </a:r>
          </a:p>
          <a:p>
            <a:pPr marL="0" indent="0">
              <a:buFont typeface="Arial" panose="020B0604020202020204" pitchFamily="34" charset="0"/>
              <a:buNone/>
            </a:pPr>
            <a:endParaRPr lang="en-GB" altLang="en-US" sz="2400" dirty="0">
              <a:solidFill>
                <a:srgbClr val="0000CC"/>
              </a:solidFill>
            </a:endParaRPr>
          </a:p>
        </p:txBody>
      </p:sp>
      <p:pic>
        <p:nvPicPr>
          <p:cNvPr id="7" name="Picture 6" descr="Logo&#10;&#10;Description automatically generated">
            <a:extLst>
              <a:ext uri="{FF2B5EF4-FFF2-40B4-BE49-F238E27FC236}">
                <a16:creationId xmlns:a16="http://schemas.microsoft.com/office/drawing/2014/main" id="{893A8350-BD34-CA4B-441D-F05420A2573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14111" y="77233"/>
            <a:ext cx="1676403" cy="1676403"/>
          </a:xfrm>
          <a:prstGeom prst="rect">
            <a:avLst/>
          </a:prstGeom>
        </p:spPr>
      </p:pic>
    </p:spTree>
    <p:extLst>
      <p:ext uri="{BB962C8B-B14F-4D97-AF65-F5344CB8AC3E}">
        <p14:creationId xmlns:p14="http://schemas.microsoft.com/office/powerpoint/2010/main" val="49918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2" end="2"/>
                                            </p:txEl>
                                          </p:spTgt>
                                        </p:tgtEl>
                                        <p:attrNameLst>
                                          <p:attrName>style.visibility</p:attrName>
                                        </p:attrNameLst>
                                      </p:cBhvr>
                                      <p:to>
                                        <p:strVal val="visible"/>
                                      </p:to>
                                    </p:set>
                                    <p:animEffect transition="in" filter="fade">
                                      <p:cBhvr>
                                        <p:cTn id="32" dur="500"/>
                                        <p:tgtEl>
                                          <p:spTgt spid="6">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fade">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E190C-196D-277F-6B7E-287CE2812DD9}"/>
              </a:ext>
            </a:extLst>
          </p:cNvPr>
          <p:cNvSpPr>
            <a:spLocks noGrp="1"/>
          </p:cNvSpPr>
          <p:nvPr>
            <p:ph type="title"/>
          </p:nvPr>
        </p:nvSpPr>
        <p:spPr>
          <a:xfrm>
            <a:off x="3389243" y="153091"/>
            <a:ext cx="4521201" cy="888205"/>
          </a:xfrm>
        </p:spPr>
        <p:txBody>
          <a:bodyPr>
            <a:normAutofit/>
          </a:bodyPr>
          <a:lstStyle/>
          <a:p>
            <a:r>
              <a:rPr lang="en-GB" altLang="en-US" sz="4000" dirty="0">
                <a:cs typeface="Arial" charset="0"/>
              </a:rPr>
              <a:t>Routines &amp; Rituals</a:t>
            </a:r>
            <a:r>
              <a:rPr lang="en-GB" altLang="en-US" sz="4000" dirty="0"/>
              <a:t> </a:t>
            </a:r>
          </a:p>
        </p:txBody>
      </p:sp>
      <p:sp>
        <p:nvSpPr>
          <p:cNvPr id="3" name="Content Placeholder 2">
            <a:extLst>
              <a:ext uri="{FF2B5EF4-FFF2-40B4-BE49-F238E27FC236}">
                <a16:creationId xmlns:a16="http://schemas.microsoft.com/office/drawing/2014/main" id="{BB7C00A3-DC71-F486-AEFF-3778A8F32A2C}"/>
              </a:ext>
            </a:extLst>
          </p:cNvPr>
          <p:cNvSpPr>
            <a:spLocks noGrp="1"/>
          </p:cNvSpPr>
          <p:nvPr>
            <p:ph sz="half" idx="1"/>
          </p:nvPr>
        </p:nvSpPr>
        <p:spPr>
          <a:xfrm>
            <a:off x="493644" y="1253331"/>
            <a:ext cx="5156200" cy="4351338"/>
          </a:xfrm>
        </p:spPr>
        <p:txBody>
          <a:bodyPr>
            <a:noAutofit/>
          </a:bodyPr>
          <a:lstStyle/>
          <a:p>
            <a:r>
              <a:rPr lang="en-US" altLang="en-US" sz="2400" dirty="0"/>
              <a:t>What do customers expect when they walk in?</a:t>
            </a:r>
          </a:p>
          <a:p>
            <a:r>
              <a:rPr lang="en-US" altLang="en-US" sz="2400" dirty="0"/>
              <a:t>What do employees expect?</a:t>
            </a:r>
            <a:br>
              <a:rPr lang="en-US" altLang="en-US" sz="2400" dirty="0"/>
            </a:br>
            <a:r>
              <a:rPr lang="en-US" altLang="en-US" sz="2400" dirty="0"/>
              <a:t>What would be immediately obvious if changed?</a:t>
            </a:r>
          </a:p>
          <a:p>
            <a:r>
              <a:rPr lang="en-US" altLang="en-US" sz="2400" dirty="0"/>
              <a:t>What behavior do these routines encourage?</a:t>
            </a:r>
          </a:p>
          <a:p>
            <a:r>
              <a:rPr lang="en-US" altLang="en-US" sz="2400" dirty="0"/>
              <a:t>When a new problem is encountered, what rules do people apply when they solve it?</a:t>
            </a:r>
          </a:p>
          <a:p>
            <a:r>
              <a:rPr lang="en-US" altLang="en-US" sz="2400" dirty="0"/>
              <a:t>What core beliefs do these rituals reflect? </a:t>
            </a:r>
          </a:p>
          <a:p>
            <a:endParaRPr lang="en-GB" altLang="en-US" sz="2400" dirty="0"/>
          </a:p>
        </p:txBody>
      </p:sp>
      <p:sp>
        <p:nvSpPr>
          <p:cNvPr id="4" name="Content Placeholder 3">
            <a:extLst>
              <a:ext uri="{FF2B5EF4-FFF2-40B4-BE49-F238E27FC236}">
                <a16:creationId xmlns:a16="http://schemas.microsoft.com/office/drawing/2014/main" id="{12E84988-A7B2-BD46-3C3B-A7560E554021}"/>
              </a:ext>
            </a:extLst>
          </p:cNvPr>
          <p:cNvSpPr txBox="1">
            <a:spLocks/>
          </p:cNvSpPr>
          <p:nvPr/>
        </p:nvSpPr>
        <p:spPr>
          <a:xfrm>
            <a:off x="6197600" y="1253331"/>
            <a:ext cx="5156200" cy="2746375"/>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r>
              <a:rPr lang="en-GB" sz="2400"/>
              <a:t>“ </a:t>
            </a:r>
            <a:r>
              <a:rPr lang="en-GB" sz="2400" i="1">
                <a:effectLst>
                  <a:outerShdw blurRad="38100" dist="38100" dir="2700000" algn="tl">
                    <a:srgbClr val="000000">
                      <a:alpha val="43137"/>
                    </a:srgbClr>
                  </a:outerShdw>
                </a:effectLst>
              </a:rPr>
              <a:t>the way we do things around here”</a:t>
            </a:r>
          </a:p>
          <a:p>
            <a:pPr>
              <a:defRPr/>
            </a:pPr>
            <a:r>
              <a:rPr lang="en-GB" sz="2400"/>
              <a:t> are difficult to change</a:t>
            </a:r>
          </a:p>
          <a:p>
            <a:pPr>
              <a:defRPr/>
            </a:pPr>
            <a:r>
              <a:rPr lang="en-GB" sz="2400"/>
              <a:t>are often taken for granted</a:t>
            </a:r>
          </a:p>
          <a:p>
            <a:pPr>
              <a:defRPr/>
            </a:pPr>
            <a:r>
              <a:rPr lang="en-GB" sz="2400"/>
              <a:t>Can be a key organisational competency</a:t>
            </a:r>
          </a:p>
          <a:p>
            <a:pPr>
              <a:defRPr/>
            </a:pPr>
            <a:endParaRPr lang="en-GB" sz="2400" dirty="0"/>
          </a:p>
        </p:txBody>
      </p:sp>
      <p:pic>
        <p:nvPicPr>
          <p:cNvPr id="5" name="Picture 4">
            <a:extLst>
              <a:ext uri="{FF2B5EF4-FFF2-40B4-BE49-F238E27FC236}">
                <a16:creationId xmlns:a16="http://schemas.microsoft.com/office/drawing/2014/main" id="{D6077936-1FCE-3388-783D-02DBCD8AD6C5}"/>
              </a:ext>
            </a:extLst>
          </p:cNvPr>
          <p:cNvPicPr>
            <a:picLocks noChangeAspect="1"/>
          </p:cNvPicPr>
          <p:nvPr/>
        </p:nvPicPr>
        <p:blipFill>
          <a:blip r:embed="rId3"/>
          <a:stretch>
            <a:fillRect/>
          </a:stretch>
        </p:blipFill>
        <p:spPr>
          <a:xfrm>
            <a:off x="8627164" y="3243766"/>
            <a:ext cx="3564835" cy="2457263"/>
          </a:xfrm>
          <a:prstGeom prst="rect">
            <a:avLst/>
          </a:prstGeom>
        </p:spPr>
      </p:pic>
    </p:spTree>
    <p:extLst>
      <p:ext uri="{BB962C8B-B14F-4D97-AF65-F5344CB8AC3E}">
        <p14:creationId xmlns:p14="http://schemas.microsoft.com/office/powerpoint/2010/main" val="310070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0" end="0"/>
                                            </p:txEl>
                                          </p:spTgt>
                                        </p:tgtEl>
                                        <p:attrNameLst>
                                          <p:attrName>style.visibility</p:attrName>
                                        </p:attrNameLst>
                                      </p:cBhvr>
                                      <p:to>
                                        <p:strVal val="visible"/>
                                      </p:to>
                                    </p:set>
                                    <p:animEffect transition="in" filter="fade">
                                      <p:cBhvr>
                                        <p:cTn id="32" dur="500"/>
                                        <p:tgtEl>
                                          <p:spTgt spid="4">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animEffect transition="in" filter="fade">
                                      <p:cBhvr>
                                        <p:cTn id="37" dur="500"/>
                                        <p:tgtEl>
                                          <p:spTgt spid="4">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4">
                                            <p:txEl>
                                              <p:pRg st="2" end="2"/>
                                            </p:txEl>
                                          </p:spTgt>
                                        </p:tgtEl>
                                        <p:attrNameLst>
                                          <p:attrName>style.visibility</p:attrName>
                                        </p:attrNameLst>
                                      </p:cBhvr>
                                      <p:to>
                                        <p:strVal val="visible"/>
                                      </p:to>
                                    </p:set>
                                    <p:animEffect transition="in" filter="fade">
                                      <p:cBhvr>
                                        <p:cTn id="42" dur="500"/>
                                        <p:tgtEl>
                                          <p:spTgt spid="4">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3" end="3"/>
                                            </p:txEl>
                                          </p:spTgt>
                                        </p:tgtEl>
                                        <p:attrNameLst>
                                          <p:attrName>style.visibility</p:attrName>
                                        </p:attrNameLst>
                                      </p:cBhvr>
                                      <p:to>
                                        <p:strVal val="visible"/>
                                      </p:to>
                                    </p:set>
                                    <p:animEffect transition="in" filter="fade">
                                      <p:cBhvr>
                                        <p:cTn id="47" dur="500"/>
                                        <p:tgtEl>
                                          <p:spTgt spid="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21CAC-4B26-BE46-FF5C-F163235B9093}"/>
              </a:ext>
            </a:extLst>
          </p:cNvPr>
          <p:cNvSpPr>
            <a:spLocks noGrp="1"/>
          </p:cNvSpPr>
          <p:nvPr>
            <p:ph type="title"/>
          </p:nvPr>
        </p:nvSpPr>
        <p:spPr>
          <a:xfrm>
            <a:off x="435292" y="338160"/>
            <a:ext cx="10550759" cy="1143000"/>
          </a:xfrm>
        </p:spPr>
        <p:txBody>
          <a:bodyPr>
            <a:normAutofit/>
          </a:bodyPr>
          <a:lstStyle/>
          <a:p>
            <a:r>
              <a:rPr lang="en-GB" dirty="0"/>
              <a:t>Examples of different workplace cultures</a:t>
            </a:r>
          </a:p>
        </p:txBody>
      </p:sp>
      <p:sp>
        <p:nvSpPr>
          <p:cNvPr id="3" name="Content Placeholder 2">
            <a:extLst>
              <a:ext uri="{FF2B5EF4-FFF2-40B4-BE49-F238E27FC236}">
                <a16:creationId xmlns:a16="http://schemas.microsoft.com/office/drawing/2014/main" id="{23C1E422-EAA3-B83B-6BDB-D4329FDCFB3B}"/>
              </a:ext>
            </a:extLst>
          </p:cNvPr>
          <p:cNvSpPr>
            <a:spLocks noGrp="1"/>
          </p:cNvSpPr>
          <p:nvPr>
            <p:ph idx="1"/>
          </p:nvPr>
        </p:nvSpPr>
        <p:spPr>
          <a:xfrm>
            <a:off x="435292" y="2074100"/>
            <a:ext cx="8229600" cy="2802700"/>
          </a:xfrm>
        </p:spPr>
        <p:txBody>
          <a:bodyPr/>
          <a:lstStyle/>
          <a:p>
            <a:r>
              <a:rPr lang="en-GB" dirty="0">
                <a:solidFill>
                  <a:srgbClr val="00B050"/>
                </a:solidFill>
              </a:rPr>
              <a:t>Problem solving </a:t>
            </a:r>
            <a:r>
              <a:rPr lang="en-GB" sz="2000" b="1" dirty="0"/>
              <a:t>Hampden-Turner and Trompenaars (1993)</a:t>
            </a:r>
          </a:p>
          <a:p>
            <a:pPr marL="0" indent="0">
              <a:buNone/>
            </a:pPr>
            <a:endParaRPr lang="en-GB" sz="2000" b="1" dirty="0"/>
          </a:p>
          <a:p>
            <a:r>
              <a:rPr lang="en-GB" dirty="0">
                <a:solidFill>
                  <a:srgbClr val="0070C0"/>
                </a:solidFill>
              </a:rPr>
              <a:t>Addressing business letters </a:t>
            </a:r>
            <a:r>
              <a:rPr lang="en-GB" sz="2000" b="1" dirty="0"/>
              <a:t>Hoecklin (1994)</a:t>
            </a:r>
          </a:p>
          <a:p>
            <a:endParaRPr lang="en-GB" sz="2000" b="1" dirty="0"/>
          </a:p>
          <a:p>
            <a:r>
              <a:rPr lang="en-GB" dirty="0">
                <a:solidFill>
                  <a:srgbClr val="FF0000"/>
                </a:solidFill>
              </a:rPr>
              <a:t>Thinking attributes </a:t>
            </a:r>
            <a:r>
              <a:rPr lang="en-GB" sz="2000" b="1" dirty="0"/>
              <a:t>Nagashima (1973)</a:t>
            </a:r>
          </a:p>
          <a:p>
            <a:pPr marL="0" indent="0">
              <a:buNone/>
            </a:pPr>
            <a:endParaRPr lang="en-GB" dirty="0"/>
          </a:p>
        </p:txBody>
      </p:sp>
      <p:pic>
        <p:nvPicPr>
          <p:cNvPr id="4" name="Picture 3">
            <a:extLst>
              <a:ext uri="{FF2B5EF4-FFF2-40B4-BE49-F238E27FC236}">
                <a16:creationId xmlns:a16="http://schemas.microsoft.com/office/drawing/2014/main" id="{8301F61A-85C6-5E87-6A48-BC3F573BEF9A}"/>
              </a:ext>
            </a:extLst>
          </p:cNvPr>
          <p:cNvPicPr>
            <a:picLocks noChangeAspect="1"/>
          </p:cNvPicPr>
          <p:nvPr/>
        </p:nvPicPr>
        <p:blipFill>
          <a:blip r:embed="rId3"/>
          <a:stretch>
            <a:fillRect/>
          </a:stretch>
        </p:blipFill>
        <p:spPr>
          <a:xfrm>
            <a:off x="7460974" y="2984389"/>
            <a:ext cx="4731025" cy="2665797"/>
          </a:xfrm>
          <a:prstGeom prst="rect">
            <a:avLst/>
          </a:prstGeom>
        </p:spPr>
      </p:pic>
    </p:spTree>
    <p:extLst>
      <p:ext uri="{BB962C8B-B14F-4D97-AF65-F5344CB8AC3E}">
        <p14:creationId xmlns:p14="http://schemas.microsoft.com/office/powerpoint/2010/main" val="4710257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41B40272-CC64-925E-D92A-11FAD6667598}"/>
              </a:ext>
            </a:extLst>
          </p:cNvPr>
          <p:cNvSpPr txBox="1">
            <a:spLocks noChangeArrowheads="1"/>
          </p:cNvSpPr>
          <p:nvPr/>
        </p:nvSpPr>
        <p:spPr>
          <a:xfrm>
            <a:off x="4333461" y="1011761"/>
            <a:ext cx="7959080" cy="4580655"/>
          </a:xfrm>
          <a:prstGeom prst="rect">
            <a:avLst/>
          </a:prstGeom>
        </p:spPr>
        <p:txBody>
          <a:bodyPr vert="horz" lIns="91440" tIns="45720" rIns="91440" bIns="45720" rtlCol="0">
            <a:normAutofit/>
          </a:bodyPr>
          <a:lstStyle>
            <a:lvl1pPr marL="257175" indent="-257175"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35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05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0" indent="0">
              <a:spcBef>
                <a:spcPct val="15000"/>
              </a:spcBef>
              <a:buNone/>
            </a:pPr>
            <a:r>
              <a:rPr lang="en-US" altLang="en-US" sz="2000" dirty="0">
                <a:solidFill>
                  <a:srgbClr val="002060"/>
                </a:solidFill>
                <a:latin typeface="Arial" panose="020B0604020202020204" pitchFamily="34" charset="0"/>
                <a:cs typeface="Arial" panose="020B0604020202020204" pitchFamily="34" charset="0"/>
              </a:rPr>
              <a:t>One cannot understand what’s going on inside an organizational culture without understanding what exists outside the boundary.</a:t>
            </a:r>
            <a:br>
              <a:rPr lang="en-US" altLang="en-US" sz="2000" dirty="0">
                <a:solidFill>
                  <a:srgbClr val="002060"/>
                </a:solidFill>
                <a:latin typeface="Arial" panose="020B0604020202020204" pitchFamily="34" charset="0"/>
                <a:cs typeface="Arial" panose="020B0604020202020204" pitchFamily="34" charset="0"/>
              </a:rPr>
            </a:br>
            <a:endParaRPr lang="en-US" altLang="en-US" sz="2000" dirty="0">
              <a:solidFill>
                <a:srgbClr val="002060"/>
              </a:solidFill>
              <a:latin typeface="Arial" panose="020B0604020202020204" pitchFamily="34" charset="0"/>
              <a:cs typeface="Arial" panose="020B0604020202020204" pitchFamily="34" charset="0"/>
            </a:endParaRP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National culture</a:t>
            </a:r>
            <a:r>
              <a:rPr lang="en-US" altLang="en-US" sz="2000" dirty="0">
                <a:solidFill>
                  <a:srgbClr val="002060"/>
                </a:solidFill>
                <a:latin typeface="Arial" panose="020B0604020202020204" pitchFamily="34" charset="0"/>
                <a:cs typeface="Arial" panose="020B0604020202020204" pitchFamily="34" charset="0"/>
              </a:rPr>
              <a:t> provides basic assumptions that legitimize and guide organizational behavior.</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Industrialisation</a:t>
            </a:r>
            <a:r>
              <a:rPr lang="en-US" altLang="en-US" sz="2000" dirty="0">
                <a:solidFill>
                  <a:srgbClr val="002060"/>
                </a:solidFill>
                <a:latin typeface="Arial" panose="020B0604020202020204" pitchFamily="34" charset="0"/>
                <a:cs typeface="Arial" panose="020B0604020202020204" pitchFamily="34" charset="0"/>
              </a:rPr>
              <a:t> promotes changes in national culture.</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Globalisation</a:t>
            </a:r>
            <a:r>
              <a:rPr lang="en-US" altLang="en-US" sz="2000" dirty="0">
                <a:solidFill>
                  <a:srgbClr val="002060"/>
                </a:solidFill>
                <a:latin typeface="Arial" panose="020B0604020202020204" pitchFamily="34" charset="0"/>
                <a:cs typeface="Arial" panose="020B0604020202020204" pitchFamily="34" charset="0"/>
              </a:rPr>
              <a:t> increases awareness of successful practices elsewhere. </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Modern communication</a:t>
            </a:r>
            <a:r>
              <a:rPr lang="en-US" altLang="en-US" sz="2000" dirty="0">
                <a:solidFill>
                  <a:srgbClr val="002060"/>
                </a:solidFill>
                <a:latin typeface="Arial" panose="020B0604020202020204" pitchFamily="34" charset="0"/>
                <a:cs typeface="Arial" panose="020B0604020202020204" pitchFamily="34" charset="0"/>
              </a:rPr>
              <a:t> enhances connections among manufacturers, merchants, financiers, consumers, etc. globally.</a:t>
            </a:r>
          </a:p>
          <a:p>
            <a:pPr lvl="1">
              <a:spcBef>
                <a:spcPct val="15000"/>
              </a:spcBef>
              <a:buFont typeface="Arial" panose="020B0604020202020204" pitchFamily="34" charset="0"/>
              <a:buChar char="•"/>
            </a:pPr>
            <a:r>
              <a:rPr lang="en-US" altLang="en-US" sz="2000" b="1" dirty="0">
                <a:solidFill>
                  <a:srgbClr val="002060"/>
                </a:solidFill>
                <a:latin typeface="Arial" panose="020B0604020202020204" pitchFamily="34" charset="0"/>
                <a:cs typeface="Arial" panose="020B0604020202020204" pitchFamily="34" charset="0"/>
              </a:rPr>
              <a:t>MNCs</a:t>
            </a:r>
            <a:r>
              <a:rPr lang="en-US" altLang="en-US" sz="2000" dirty="0">
                <a:solidFill>
                  <a:srgbClr val="002060"/>
                </a:solidFill>
                <a:latin typeface="Arial" panose="020B0604020202020204" pitchFamily="34" charset="0"/>
                <a:cs typeface="Arial" panose="020B0604020202020204" pitchFamily="34" charset="0"/>
              </a:rPr>
              <a:t> seek consistency and shape organisational culture on a global basis. </a:t>
            </a:r>
          </a:p>
        </p:txBody>
      </p:sp>
      <p:sp>
        <p:nvSpPr>
          <p:cNvPr id="3" name="Title 1">
            <a:extLst>
              <a:ext uri="{FF2B5EF4-FFF2-40B4-BE49-F238E27FC236}">
                <a16:creationId xmlns:a16="http://schemas.microsoft.com/office/drawing/2014/main" id="{09083D4D-BB8C-AF54-A4C5-A81E049F4A52}"/>
              </a:ext>
            </a:extLst>
          </p:cNvPr>
          <p:cNvSpPr>
            <a:spLocks noGrp="1"/>
          </p:cNvSpPr>
          <p:nvPr>
            <p:ph type="title"/>
          </p:nvPr>
        </p:nvSpPr>
        <p:spPr>
          <a:xfrm>
            <a:off x="609600" y="274638"/>
            <a:ext cx="6400800" cy="737123"/>
          </a:xfrm>
        </p:spPr>
        <p:txBody>
          <a:bodyPr/>
          <a:lstStyle/>
          <a:p>
            <a:r>
              <a:rPr lang="en-US" dirty="0"/>
              <a:t>National &amp; Global Culture</a:t>
            </a:r>
          </a:p>
        </p:txBody>
      </p:sp>
      <p:pic>
        <p:nvPicPr>
          <p:cNvPr id="4" name="Picture 3">
            <a:extLst>
              <a:ext uri="{FF2B5EF4-FFF2-40B4-BE49-F238E27FC236}">
                <a16:creationId xmlns:a16="http://schemas.microsoft.com/office/drawing/2014/main" id="{3D1193B4-4C9C-94E1-7F81-848C7F4FEC0B}"/>
              </a:ext>
            </a:extLst>
          </p:cNvPr>
          <p:cNvPicPr>
            <a:picLocks noChangeAspect="1"/>
          </p:cNvPicPr>
          <p:nvPr/>
        </p:nvPicPr>
        <p:blipFill>
          <a:blip r:embed="rId3"/>
          <a:stretch>
            <a:fillRect/>
          </a:stretch>
        </p:blipFill>
        <p:spPr>
          <a:xfrm>
            <a:off x="0" y="3299791"/>
            <a:ext cx="4093098" cy="2406382"/>
          </a:xfrm>
          <a:prstGeom prst="rect">
            <a:avLst/>
          </a:prstGeom>
        </p:spPr>
      </p:pic>
    </p:spTree>
    <p:extLst>
      <p:ext uri="{BB962C8B-B14F-4D97-AF65-F5344CB8AC3E}">
        <p14:creationId xmlns:p14="http://schemas.microsoft.com/office/powerpoint/2010/main" val="11860786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xEl>
                                              <p:pRg st="1" end="1"/>
                                            </p:txEl>
                                          </p:spTgt>
                                        </p:tgtEl>
                                        <p:attrNameLst>
                                          <p:attrName>style.visibility</p:attrName>
                                        </p:attrNameLst>
                                      </p:cBhvr>
                                      <p:to>
                                        <p:strVal val="visible"/>
                                      </p:to>
                                    </p:set>
                                    <p:animEffect transition="in" filter="fade">
                                      <p:cBhvr>
                                        <p:cTn id="12" dur="500"/>
                                        <p:tgtEl>
                                          <p:spTgt spid="2">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
                                            <p:txEl>
                                              <p:pRg st="3" end="3"/>
                                            </p:txEl>
                                          </p:spTgt>
                                        </p:tgtEl>
                                        <p:attrNameLst>
                                          <p:attrName>style.visibility</p:attrName>
                                        </p:attrNameLst>
                                      </p:cBhvr>
                                      <p:to>
                                        <p:strVal val="visible"/>
                                      </p:to>
                                    </p:set>
                                    <p:animEffect transition="in" filter="fade">
                                      <p:cBhvr>
                                        <p:cTn id="22" dur="500"/>
                                        <p:tgtEl>
                                          <p:spTgt spid="2">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
                                            <p:txEl>
                                              <p:pRg st="4" end="4"/>
                                            </p:txEl>
                                          </p:spTgt>
                                        </p:tgtEl>
                                        <p:attrNameLst>
                                          <p:attrName>style.visibility</p:attrName>
                                        </p:attrNameLst>
                                      </p:cBhvr>
                                      <p:to>
                                        <p:strVal val="visible"/>
                                      </p:to>
                                    </p:set>
                                    <p:animEffect transition="in" filter="fade">
                                      <p:cBhvr>
                                        <p:cTn id="27" dur="500"/>
                                        <p:tgtEl>
                                          <p:spTgt spid="2">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
                                            <p:txEl>
                                              <p:pRg st="5" end="5"/>
                                            </p:txEl>
                                          </p:spTgt>
                                        </p:tgtEl>
                                        <p:attrNameLst>
                                          <p:attrName>style.visibility</p:attrName>
                                        </p:attrNameLst>
                                      </p:cBhvr>
                                      <p:to>
                                        <p:strVal val="visible"/>
                                      </p:to>
                                    </p:set>
                                    <p:animEffect transition="in" filter="fade">
                                      <p:cBhvr>
                                        <p:cTn id="32" dur="500"/>
                                        <p:tgtEl>
                                          <p:spTgt spid="2">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Text&#10;&#10;Description automatically generated">
            <a:extLst>
              <a:ext uri="{FF2B5EF4-FFF2-40B4-BE49-F238E27FC236}">
                <a16:creationId xmlns:a16="http://schemas.microsoft.com/office/drawing/2014/main" id="{39D5113A-9908-E00B-1898-EB1D9F66BD62}"/>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79652" y="3233881"/>
            <a:ext cx="3712348" cy="2474898"/>
          </a:xfrm>
          <a:prstGeom prst="rect">
            <a:avLst/>
          </a:prstGeom>
        </p:spPr>
      </p:pic>
      <p:sp>
        <p:nvSpPr>
          <p:cNvPr id="3" name="Title 1">
            <a:extLst>
              <a:ext uri="{FF2B5EF4-FFF2-40B4-BE49-F238E27FC236}">
                <a16:creationId xmlns:a16="http://schemas.microsoft.com/office/drawing/2014/main" id="{CF13BEB8-DC2A-08C8-B0E3-E515DECB50F3}"/>
              </a:ext>
            </a:extLst>
          </p:cNvPr>
          <p:cNvSpPr>
            <a:spLocks noGrp="1"/>
          </p:cNvSpPr>
          <p:nvPr>
            <p:ph type="title"/>
          </p:nvPr>
        </p:nvSpPr>
        <p:spPr>
          <a:xfrm>
            <a:off x="609600" y="6222"/>
            <a:ext cx="10972800" cy="1143000"/>
          </a:xfrm>
        </p:spPr>
        <p:txBody>
          <a:bodyPr/>
          <a:lstStyle/>
          <a:p>
            <a:r>
              <a:rPr lang="en-US" dirty="0"/>
              <a:t>National vs Organisational Culture</a:t>
            </a:r>
          </a:p>
        </p:txBody>
      </p:sp>
      <p:sp>
        <p:nvSpPr>
          <p:cNvPr id="4" name="Rectangle 3">
            <a:extLst>
              <a:ext uri="{FF2B5EF4-FFF2-40B4-BE49-F238E27FC236}">
                <a16:creationId xmlns:a16="http://schemas.microsoft.com/office/drawing/2014/main" id="{0BCB69B8-45BE-3D90-9472-BBF20C769F39}"/>
              </a:ext>
            </a:extLst>
          </p:cNvPr>
          <p:cNvSpPr/>
          <p:nvPr/>
        </p:nvSpPr>
        <p:spPr>
          <a:xfrm>
            <a:off x="609599" y="967493"/>
            <a:ext cx="4492487" cy="1631216"/>
          </a:xfrm>
          <a:prstGeom prst="rect">
            <a:avLst/>
          </a:prstGeom>
        </p:spPr>
        <p:txBody>
          <a:bodyPr wrap="square">
            <a:spAutoFit/>
          </a:bodyPr>
          <a:lstStyle/>
          <a:p>
            <a:r>
              <a:rPr lang="en-US" altLang="en-US" sz="2000" b="1" dirty="0">
                <a:solidFill>
                  <a:srgbClr val="002060"/>
                </a:solidFill>
                <a:latin typeface="Arial" panose="020B0604020202020204" pitchFamily="34" charset="0"/>
                <a:cs typeface="Arial" panose="020B0604020202020204" pitchFamily="34" charset="0"/>
              </a:rPr>
              <a:t>National Culture</a:t>
            </a:r>
            <a:br>
              <a:rPr lang="en-US" altLang="en-US" sz="2000" b="1" dirty="0">
                <a:solidFill>
                  <a:srgbClr val="002060"/>
                </a:solidFill>
                <a:latin typeface="Arial" panose="020B0604020202020204" pitchFamily="34" charset="0"/>
                <a:cs typeface="Arial" panose="020B0604020202020204" pitchFamily="34" charset="0"/>
              </a:rPr>
            </a:br>
            <a:endParaRPr lang="en-US" altLang="en-US" sz="2000" b="1" dirty="0">
              <a:solidFill>
                <a:srgbClr val="002060"/>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Broader</a:t>
            </a: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More Complex</a:t>
            </a:r>
          </a:p>
          <a:p>
            <a:pPr marL="342900" indent="-342900">
              <a:buFont typeface="Arial" panose="020B0604020202020204" pitchFamily="34" charset="0"/>
              <a:buChar char="•"/>
            </a:pPr>
            <a:r>
              <a:rPr lang="en-US" altLang="en-US" sz="2000" dirty="0">
                <a:solidFill>
                  <a:srgbClr val="002060"/>
                </a:solidFill>
                <a:latin typeface="Arial" panose="020B0604020202020204" pitchFamily="34" charset="0"/>
                <a:cs typeface="Arial" panose="020B0604020202020204" pitchFamily="34" charset="0"/>
              </a:rPr>
              <a:t>Primary &amp; secondary socialisation</a:t>
            </a:r>
          </a:p>
        </p:txBody>
      </p:sp>
      <p:sp>
        <p:nvSpPr>
          <p:cNvPr id="5" name="Rectangle 4">
            <a:extLst>
              <a:ext uri="{FF2B5EF4-FFF2-40B4-BE49-F238E27FC236}">
                <a16:creationId xmlns:a16="http://schemas.microsoft.com/office/drawing/2014/main" id="{2B0F81F2-DCAB-F6BA-1837-8E49B6B1D351}"/>
              </a:ext>
            </a:extLst>
          </p:cNvPr>
          <p:cNvSpPr/>
          <p:nvPr/>
        </p:nvSpPr>
        <p:spPr>
          <a:xfrm>
            <a:off x="6620132" y="961738"/>
            <a:ext cx="3444221" cy="1938992"/>
          </a:xfrm>
          <a:prstGeom prst="rect">
            <a:avLst/>
          </a:prstGeom>
        </p:spPr>
        <p:txBody>
          <a:bodyPr wrap="square">
            <a:spAutoFit/>
          </a:bodyPr>
          <a:lstStyle/>
          <a:p>
            <a:r>
              <a:rPr lang="en-US" altLang="en-US" sz="2000" b="1" dirty="0">
                <a:solidFill>
                  <a:srgbClr val="0000CC"/>
                </a:solidFill>
                <a:latin typeface="Arial" panose="020B0604020202020204" pitchFamily="34" charset="0"/>
                <a:cs typeface="Arial" panose="020B0604020202020204" pitchFamily="34" charset="0"/>
              </a:rPr>
              <a:t>Organisational Culture</a:t>
            </a:r>
            <a:br>
              <a:rPr lang="en-US" altLang="en-US" sz="2000" b="1" dirty="0">
                <a:solidFill>
                  <a:srgbClr val="0000CC"/>
                </a:solidFill>
                <a:latin typeface="Arial" panose="020B0604020202020204" pitchFamily="34" charset="0"/>
                <a:cs typeface="Arial" panose="020B0604020202020204" pitchFamily="34" charset="0"/>
              </a:rPr>
            </a:br>
            <a:endParaRPr lang="en-US" altLang="en-US" sz="2000" b="1" dirty="0">
              <a:solidFill>
                <a:srgbClr val="0000CC"/>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Narrower</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Manageable</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Secondary socialisation</a:t>
            </a:r>
          </a:p>
          <a:p>
            <a:pPr marL="342900" indent="-342900">
              <a:buFont typeface="Arial" panose="020B0604020202020204" pitchFamily="34" charset="0"/>
              <a:buChar char="•"/>
            </a:pPr>
            <a:r>
              <a:rPr lang="en-US" altLang="en-US" sz="2000" dirty="0">
                <a:solidFill>
                  <a:srgbClr val="0000CC"/>
                </a:solidFill>
                <a:latin typeface="Arial" panose="020B0604020202020204" pitchFamily="34" charset="0"/>
                <a:cs typeface="Arial" panose="020B0604020202020204" pitchFamily="34" charset="0"/>
              </a:rPr>
              <a:t>Subcultures</a:t>
            </a:r>
          </a:p>
        </p:txBody>
      </p:sp>
      <p:pic>
        <p:nvPicPr>
          <p:cNvPr id="6" name="Picture 5" descr="A picture containing tree, outdoor, marketplace, people&#10;&#10;Description automatically generated">
            <a:extLst>
              <a:ext uri="{FF2B5EF4-FFF2-40B4-BE49-F238E27FC236}">
                <a16:creationId xmlns:a16="http://schemas.microsoft.com/office/drawing/2014/main" id="{3E753698-B3D7-6DF8-FE4C-F989A0E5CA4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0" y="3233881"/>
            <a:ext cx="3810543" cy="2489002"/>
          </a:xfrm>
          <a:prstGeom prst="rect">
            <a:avLst/>
          </a:prstGeom>
        </p:spPr>
      </p:pic>
    </p:spTree>
    <p:extLst>
      <p:ext uri="{BB962C8B-B14F-4D97-AF65-F5344CB8AC3E}">
        <p14:creationId xmlns:p14="http://schemas.microsoft.com/office/powerpoint/2010/main" val="3450466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500"/>
                                        <p:tgtEl>
                                          <p:spTgt spid="4">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1" end="1"/>
                                            </p:txEl>
                                          </p:spTgt>
                                        </p:tgtEl>
                                        <p:attrNameLst>
                                          <p:attrName>style.visibility</p:attrName>
                                        </p:attrNameLst>
                                      </p:cBhvr>
                                      <p:to>
                                        <p:strVal val="visible"/>
                                      </p:to>
                                    </p:set>
                                    <p:animEffect transition="in" filter="fade">
                                      <p:cBhvr>
                                        <p:cTn id="27" dur="500"/>
                                        <p:tgtEl>
                                          <p:spTgt spid="5">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2" end="2"/>
                                            </p:txEl>
                                          </p:spTgt>
                                        </p:tgtEl>
                                        <p:attrNameLst>
                                          <p:attrName>style.visibility</p:attrName>
                                        </p:attrNameLst>
                                      </p:cBhvr>
                                      <p:to>
                                        <p:strVal val="visible"/>
                                      </p:to>
                                    </p:set>
                                    <p:animEffect transition="in" filter="fade">
                                      <p:cBhvr>
                                        <p:cTn id="32" dur="500"/>
                                        <p:tgtEl>
                                          <p:spTgt spid="5">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3" end="3"/>
                                            </p:txEl>
                                          </p:spTgt>
                                        </p:tgtEl>
                                        <p:attrNameLst>
                                          <p:attrName>style.visibility</p:attrName>
                                        </p:attrNameLst>
                                      </p:cBhvr>
                                      <p:to>
                                        <p:strVal val="visible"/>
                                      </p:to>
                                    </p:set>
                                    <p:animEffect transition="in" filter="fade">
                                      <p:cBhvr>
                                        <p:cTn id="37" dur="500"/>
                                        <p:tgtEl>
                                          <p:spTgt spid="5">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5">
                                            <p:txEl>
                                              <p:pRg st="4" end="4"/>
                                            </p:txEl>
                                          </p:spTgt>
                                        </p:tgtEl>
                                        <p:attrNameLst>
                                          <p:attrName>style.visibility</p:attrName>
                                        </p:attrNameLst>
                                      </p:cBhvr>
                                      <p:to>
                                        <p:strVal val="visible"/>
                                      </p:to>
                                    </p:set>
                                    <p:animEffect transition="in" filter="fade">
                                      <p:cBhvr>
                                        <p:cTn id="42" dur="500"/>
                                        <p:tgtEl>
                                          <p:spTgt spid="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1AE8C-F821-F69B-9DD8-632B87B8EA3E}"/>
              </a:ext>
            </a:extLst>
          </p:cNvPr>
          <p:cNvSpPr>
            <a:spLocks noGrp="1"/>
          </p:cNvSpPr>
          <p:nvPr>
            <p:ph type="title"/>
          </p:nvPr>
        </p:nvSpPr>
        <p:spPr>
          <a:xfrm>
            <a:off x="838200" y="144890"/>
            <a:ext cx="10515600" cy="1325563"/>
          </a:xfrm>
        </p:spPr>
        <p:txBody>
          <a:bodyPr/>
          <a:lstStyle/>
          <a:p>
            <a:r>
              <a:rPr lang="en-US" dirty="0"/>
              <a:t>Cultural Categorisation</a:t>
            </a:r>
          </a:p>
        </p:txBody>
      </p:sp>
      <p:sp>
        <p:nvSpPr>
          <p:cNvPr id="3" name="TextBox 2">
            <a:extLst>
              <a:ext uri="{FF2B5EF4-FFF2-40B4-BE49-F238E27FC236}">
                <a16:creationId xmlns:a16="http://schemas.microsoft.com/office/drawing/2014/main" id="{D45C6D5B-65BD-7F82-ECCF-C08152B6BE5C}"/>
              </a:ext>
            </a:extLst>
          </p:cNvPr>
          <p:cNvSpPr txBox="1"/>
          <p:nvPr/>
        </p:nvSpPr>
        <p:spPr>
          <a:xfrm>
            <a:off x="9704439" y="5292544"/>
            <a:ext cx="1146468" cy="307777"/>
          </a:xfrm>
          <a:prstGeom prst="rect">
            <a:avLst/>
          </a:prstGeom>
          <a:noFill/>
        </p:spPr>
        <p:txBody>
          <a:bodyPr wrap="none" rtlCol="0">
            <a:spAutoFit/>
          </a:bodyPr>
          <a:lstStyle/>
          <a:p>
            <a:r>
              <a:rPr lang="en-US" sz="1400" dirty="0"/>
              <a:t>(Lewis, 2003)</a:t>
            </a:r>
          </a:p>
        </p:txBody>
      </p:sp>
      <p:pic>
        <p:nvPicPr>
          <p:cNvPr id="4" name="Picture 3">
            <a:extLst>
              <a:ext uri="{FF2B5EF4-FFF2-40B4-BE49-F238E27FC236}">
                <a16:creationId xmlns:a16="http://schemas.microsoft.com/office/drawing/2014/main" id="{BF9232C6-7062-8397-CA86-3339D686FF02}"/>
              </a:ext>
            </a:extLst>
          </p:cNvPr>
          <p:cNvPicPr>
            <a:picLocks noChangeAspect="1"/>
          </p:cNvPicPr>
          <p:nvPr/>
        </p:nvPicPr>
        <p:blipFill>
          <a:blip r:embed="rId3"/>
          <a:stretch>
            <a:fillRect/>
          </a:stretch>
        </p:blipFill>
        <p:spPr>
          <a:xfrm>
            <a:off x="3242119" y="951852"/>
            <a:ext cx="6418076" cy="4563586"/>
          </a:xfrm>
          <a:prstGeom prst="rect">
            <a:avLst/>
          </a:prstGeom>
        </p:spPr>
      </p:pic>
      <p:sp>
        <p:nvSpPr>
          <p:cNvPr id="5" name="TextBox 4">
            <a:extLst>
              <a:ext uri="{FF2B5EF4-FFF2-40B4-BE49-F238E27FC236}">
                <a16:creationId xmlns:a16="http://schemas.microsoft.com/office/drawing/2014/main" id="{7272D187-8928-75F5-1C18-2FA68B7AB40A}"/>
              </a:ext>
            </a:extLst>
          </p:cNvPr>
          <p:cNvSpPr txBox="1"/>
          <p:nvPr/>
        </p:nvSpPr>
        <p:spPr>
          <a:xfrm>
            <a:off x="609600" y="943913"/>
            <a:ext cx="2698955" cy="461665"/>
          </a:xfrm>
          <a:prstGeom prst="rect">
            <a:avLst/>
          </a:prstGeom>
          <a:noFill/>
        </p:spPr>
        <p:txBody>
          <a:bodyPr wrap="square" rtlCol="0">
            <a:spAutoFit/>
          </a:bodyPr>
          <a:lstStyle/>
          <a:p>
            <a:r>
              <a:rPr lang="en-US" sz="2400" b="1" dirty="0"/>
              <a:t>The Lewis Model</a:t>
            </a:r>
          </a:p>
        </p:txBody>
      </p:sp>
      <p:sp>
        <p:nvSpPr>
          <p:cNvPr id="6" name="TextBox 5">
            <a:extLst>
              <a:ext uri="{FF2B5EF4-FFF2-40B4-BE49-F238E27FC236}">
                <a16:creationId xmlns:a16="http://schemas.microsoft.com/office/drawing/2014/main" id="{EC45EEF4-9CC3-1176-0DC5-F5838A35C23B}"/>
              </a:ext>
            </a:extLst>
          </p:cNvPr>
          <p:cNvSpPr txBox="1"/>
          <p:nvPr/>
        </p:nvSpPr>
        <p:spPr>
          <a:xfrm>
            <a:off x="9109335" y="998018"/>
            <a:ext cx="2826270" cy="646331"/>
          </a:xfrm>
          <a:prstGeom prst="rect">
            <a:avLst/>
          </a:prstGeom>
          <a:noFill/>
        </p:spPr>
        <p:txBody>
          <a:bodyPr wrap="square" rtlCol="0">
            <a:spAutoFit/>
          </a:bodyPr>
          <a:lstStyle/>
          <a:p>
            <a:r>
              <a:rPr lang="en-US" dirty="0"/>
              <a:t>Linear Active, multi active, reactive variations</a:t>
            </a:r>
          </a:p>
        </p:txBody>
      </p:sp>
    </p:spTree>
    <p:extLst>
      <p:ext uri="{BB962C8B-B14F-4D97-AF65-F5344CB8AC3E}">
        <p14:creationId xmlns:p14="http://schemas.microsoft.com/office/powerpoint/2010/main" val="41135036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Homework/Self Study</a:t>
            </a:r>
          </a:p>
        </p:txBody>
      </p:sp>
      <p:sp>
        <p:nvSpPr>
          <p:cNvPr id="3" name="Content Placeholder 2"/>
          <p:cNvSpPr>
            <a:spLocks noGrp="1"/>
          </p:cNvSpPr>
          <p:nvPr>
            <p:ph idx="1"/>
          </p:nvPr>
        </p:nvSpPr>
        <p:spPr>
          <a:xfrm>
            <a:off x="308113" y="1738797"/>
            <a:ext cx="5257800" cy="2786132"/>
          </a:xfrm>
        </p:spPr>
        <p:txBody>
          <a:bodyPr>
            <a:noAutofit/>
          </a:bodyPr>
          <a:lstStyle/>
          <a:p>
            <a:r>
              <a:rPr lang="en-GB" sz="2400" b="1" dirty="0">
                <a:latin typeface="Arial" panose="020B0604020202020204" pitchFamily="34" charset="0"/>
                <a:cs typeface="Arial" panose="020B0604020202020204" pitchFamily="34" charset="0"/>
              </a:rPr>
              <a:t>Schein’s</a:t>
            </a:r>
            <a:r>
              <a:rPr lang="en-GB" sz="2400" dirty="0">
                <a:latin typeface="Arial" panose="020B0604020202020204" pitchFamily="34" charset="0"/>
                <a:cs typeface="Arial" panose="020B0604020202020204" pitchFamily="34" charset="0"/>
              </a:rPr>
              <a:t> levels of culture</a:t>
            </a:r>
          </a:p>
          <a:p>
            <a:pPr marL="0" indent="0">
              <a:buNone/>
            </a:pP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Trompenaars</a:t>
            </a:r>
            <a:r>
              <a:rPr lang="en-GB" sz="2400" dirty="0">
                <a:latin typeface="Arial" panose="020B0604020202020204" pitchFamily="34" charset="0"/>
                <a:cs typeface="Arial" panose="020B0604020202020204" pitchFamily="34" charset="0"/>
              </a:rPr>
              <a:t> 7 areas</a:t>
            </a:r>
          </a:p>
          <a:p>
            <a:endParaRPr lang="en-GB" sz="2400" b="1"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Hofstede</a:t>
            </a:r>
            <a:r>
              <a:rPr lang="en-GB" sz="2400" dirty="0">
                <a:latin typeface="Arial" panose="020B0604020202020204" pitchFamily="34" charset="0"/>
                <a:cs typeface="Arial" panose="020B0604020202020204" pitchFamily="34" charset="0"/>
              </a:rPr>
              <a:t> dimensions of culture</a:t>
            </a:r>
            <a:br>
              <a:rPr lang="en-GB" sz="2400" dirty="0">
                <a:latin typeface="Arial" panose="020B0604020202020204" pitchFamily="34" charset="0"/>
                <a:cs typeface="Arial" panose="020B0604020202020204" pitchFamily="34" charset="0"/>
              </a:rPr>
            </a:b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hlinkClick r:id="rId3"/>
              </a:rPr>
              <a:t>https://www.youtube.com/watch?v=0kkPmppKm_4</a:t>
            </a:r>
            <a:endParaRPr lang="en-GB" sz="2400" dirty="0">
              <a:latin typeface="Arial" panose="020B0604020202020204" pitchFamily="34" charset="0"/>
              <a:cs typeface="Arial" panose="020B0604020202020204" pitchFamily="34" charset="0"/>
            </a:endParaRPr>
          </a:p>
          <a:p>
            <a:pPr marL="0" indent="0">
              <a:buNone/>
            </a:pPr>
            <a:endParaRPr lang="en-GB" sz="2400" i="1"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AB8E55C9-4AFF-4AC8-8C1F-2A2EF1827685}"/>
              </a:ext>
            </a:extLst>
          </p:cNvPr>
          <p:cNvPicPr>
            <a:picLocks noChangeAspect="1"/>
          </p:cNvPicPr>
          <p:nvPr/>
        </p:nvPicPr>
        <p:blipFill>
          <a:blip r:embed="rId4"/>
          <a:stretch>
            <a:fillRect/>
          </a:stretch>
        </p:blipFill>
        <p:spPr>
          <a:xfrm>
            <a:off x="6363891" y="1384112"/>
            <a:ext cx="5828109" cy="4351339"/>
          </a:xfrm>
          <a:prstGeom prst="rect">
            <a:avLst/>
          </a:prstGeom>
        </p:spPr>
      </p:pic>
    </p:spTree>
    <p:extLst>
      <p:ext uri="{BB962C8B-B14F-4D97-AF65-F5344CB8AC3E}">
        <p14:creationId xmlns:p14="http://schemas.microsoft.com/office/powerpoint/2010/main" val="1785654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2317" y="-19188"/>
            <a:ext cx="2607365" cy="433662"/>
          </a:xfrm>
        </p:spPr>
        <p:txBody>
          <a:bodyPr>
            <a:normAutofit fontScale="90000"/>
          </a:bodyPr>
          <a:lstStyle/>
          <a:p>
            <a:r>
              <a:rPr lang="en-GB" sz="4000" b="1" dirty="0"/>
              <a:t>Bibliography</a:t>
            </a:r>
          </a:p>
        </p:txBody>
      </p:sp>
      <p:sp>
        <p:nvSpPr>
          <p:cNvPr id="3" name="Content Placeholder 2"/>
          <p:cNvSpPr>
            <a:spLocks noGrp="1"/>
          </p:cNvSpPr>
          <p:nvPr>
            <p:ph idx="1"/>
          </p:nvPr>
        </p:nvSpPr>
        <p:spPr>
          <a:xfrm>
            <a:off x="0" y="484394"/>
            <a:ext cx="12192000" cy="4497184"/>
          </a:xfrm>
        </p:spPr>
        <p:txBody>
          <a:bodyPr>
            <a:noAutofit/>
          </a:bodyPr>
          <a:lstStyle/>
          <a:p>
            <a:r>
              <a:rPr lang="en-GB" sz="1300" dirty="0">
                <a:cs typeface="Arial" panose="020B0604020202020204" pitchFamily="34" charset="0"/>
              </a:rPr>
              <a:t>Alvesson, M. and Sveningsson, S. (2008). Changing Organizational Culture: Cultural change work in progress. Routledge.</a:t>
            </a:r>
          </a:p>
          <a:p>
            <a:r>
              <a:rPr lang="en-GB" sz="1300" dirty="0">
                <a:cs typeface="Arial" panose="020B0604020202020204" pitchFamily="34" charset="0"/>
              </a:rPr>
              <a:t>Deal, T. and Kennedy, A., 1988. Corporate Cultures. New York: Basic Books.</a:t>
            </a:r>
          </a:p>
          <a:p>
            <a:r>
              <a:rPr lang="en-GB" sz="1300" dirty="0">
                <a:cs typeface="Arial" panose="020B0604020202020204" pitchFamily="34" charset="0"/>
              </a:rPr>
              <a:t>Hampden-Turner, C. and Trompenaars, F. (1993) T</a:t>
            </a:r>
            <a:r>
              <a:rPr lang="en-GB" sz="1300" i="1" dirty="0">
                <a:cs typeface="Arial" panose="020B0604020202020204" pitchFamily="34" charset="0"/>
              </a:rPr>
              <a:t>he seven cultures of capitalism values systems for creating wealth in the United States, Britain, Japan, Germany, France, Sweden and the Netherlands</a:t>
            </a:r>
            <a:r>
              <a:rPr lang="en-GB" sz="1300" dirty="0">
                <a:cs typeface="Arial" panose="020B0604020202020204" pitchFamily="34" charset="0"/>
              </a:rPr>
              <a:t> . Doubleday </a:t>
            </a:r>
          </a:p>
          <a:p>
            <a:r>
              <a:rPr lang="en-GB" sz="1300" dirty="0">
                <a:cs typeface="Arial" panose="020B0604020202020204" pitchFamily="34" charset="0"/>
              </a:rPr>
              <a:t>Hoecklin, L.  (1994) </a:t>
            </a:r>
            <a:r>
              <a:rPr lang="en-GB" sz="1300" i="1" dirty="0">
                <a:cs typeface="Arial" panose="020B0604020202020204" pitchFamily="34" charset="0"/>
              </a:rPr>
              <a:t>Managing cultural differences: Strategies for competitive advantage</a:t>
            </a:r>
            <a:r>
              <a:rPr lang="en-GB" sz="1300" dirty="0">
                <a:cs typeface="Arial" panose="020B0604020202020204" pitchFamily="34" charset="0"/>
              </a:rPr>
              <a:t>. Addison Wesley Publishing Company.</a:t>
            </a:r>
          </a:p>
          <a:p>
            <a:r>
              <a:rPr lang="en-GB" sz="1300" dirty="0">
                <a:cs typeface="Arial" panose="020B0604020202020204" pitchFamily="34" charset="0"/>
              </a:rPr>
              <a:t>Hofstede, G. (2001) </a:t>
            </a:r>
            <a:r>
              <a:rPr lang="en-GB" sz="1300" i="1" dirty="0">
                <a:cs typeface="Arial" panose="020B0604020202020204" pitchFamily="34" charset="0"/>
              </a:rPr>
              <a:t>Cultures consequences</a:t>
            </a:r>
            <a:r>
              <a:rPr lang="en-GB" sz="1300" dirty="0">
                <a:cs typeface="Arial" panose="020B0604020202020204" pitchFamily="34" charset="0"/>
              </a:rPr>
              <a:t>, 2</a:t>
            </a:r>
            <a:r>
              <a:rPr lang="en-GB" sz="1300" baseline="30000" dirty="0">
                <a:cs typeface="Arial" panose="020B0604020202020204" pitchFamily="34" charset="0"/>
              </a:rPr>
              <a:t>nd</a:t>
            </a:r>
            <a:r>
              <a:rPr lang="en-GB" sz="1300" dirty="0">
                <a:cs typeface="Arial" panose="020B0604020202020204" pitchFamily="34" charset="0"/>
              </a:rPr>
              <a:t> edition. Sage.</a:t>
            </a:r>
          </a:p>
          <a:p>
            <a:r>
              <a:rPr lang="en-GB" sz="1300" dirty="0"/>
              <a:t>HOFSTEDE, G. (2009). </a:t>
            </a:r>
            <a:r>
              <a:rPr lang="en-GB" sz="1300" i="1" dirty="0"/>
              <a:t>Culture's consequences</a:t>
            </a:r>
            <a:r>
              <a:rPr lang="en-GB" sz="1300" dirty="0"/>
              <a:t>. Sage publ.</a:t>
            </a:r>
            <a:endParaRPr lang="en-GB" sz="1300" dirty="0">
              <a:cs typeface="Arial" panose="020B0604020202020204" pitchFamily="34" charset="0"/>
            </a:endParaRPr>
          </a:p>
          <a:p>
            <a:r>
              <a:rPr lang="en-IN" sz="1300" dirty="0"/>
              <a:t>Johnson, G., Whittington, R., Scholes, K., Angwin D., and </a:t>
            </a:r>
            <a:r>
              <a:rPr lang="en-IN" sz="1300" dirty="0" err="1"/>
              <a:t>Regnér</a:t>
            </a:r>
            <a:r>
              <a:rPr lang="en-IN" sz="1300" dirty="0"/>
              <a:t>, P. </a:t>
            </a:r>
            <a:r>
              <a:rPr lang="en-IN" sz="1300" i="1" dirty="0"/>
              <a:t>Exploring Strategy</a:t>
            </a:r>
            <a:r>
              <a:rPr lang="en-IN" sz="1300" dirty="0"/>
              <a:t>, tenth edition, Pearson Education (2014), p. 156</a:t>
            </a:r>
            <a:endParaRPr lang="en-GB" sz="1300" dirty="0">
              <a:cs typeface="Arial" panose="020B0604020202020204" pitchFamily="34" charset="0"/>
            </a:endParaRPr>
          </a:p>
          <a:p>
            <a:r>
              <a:rPr lang="en-GB" sz="1300" dirty="0">
                <a:cs typeface="Arial" panose="020B0604020202020204" pitchFamily="34" charset="0"/>
              </a:rPr>
              <a:t>Kandola,, B. (2009) </a:t>
            </a:r>
            <a:r>
              <a:rPr lang="en-GB" sz="1300" i="1" dirty="0">
                <a:cs typeface="Arial" panose="020B0604020202020204" pitchFamily="34" charset="0"/>
              </a:rPr>
              <a:t>The value of difference: Eliminating bias in organisations. </a:t>
            </a:r>
            <a:r>
              <a:rPr lang="en-GB" sz="1300" dirty="0" err="1">
                <a:cs typeface="Arial" panose="020B0604020202020204" pitchFamily="34" charset="0"/>
              </a:rPr>
              <a:t>Pearn</a:t>
            </a:r>
            <a:r>
              <a:rPr lang="en-GB" sz="1300" dirty="0">
                <a:cs typeface="Arial" panose="020B0604020202020204" pitchFamily="34" charset="0"/>
              </a:rPr>
              <a:t> Kandola Publishing.</a:t>
            </a:r>
          </a:p>
          <a:p>
            <a:r>
              <a:rPr lang="en-IN" sz="1300" dirty="0"/>
              <a:t>Lewis, R.D. The Cultural Imperative: Global Trends in the 21st Century, © 2003 Richard Lewis. Reproduced by permission of Nicholas Brealey Publishing</a:t>
            </a:r>
            <a:endParaRPr lang="en-GB" sz="1300" dirty="0">
              <a:cs typeface="Arial" panose="020B0604020202020204" pitchFamily="34" charset="0"/>
            </a:endParaRPr>
          </a:p>
          <a:p>
            <a:r>
              <a:rPr lang="en-GB" sz="1300" dirty="0">
                <a:cs typeface="Arial" panose="020B0604020202020204" pitchFamily="34" charset="0"/>
              </a:rPr>
              <a:t>Mullins, J. (2016) Management &amp; Organisational Behaviour. 11th </a:t>
            </a:r>
            <a:r>
              <a:rPr lang="en-GB" sz="1300" dirty="0" err="1">
                <a:cs typeface="Arial" panose="020B0604020202020204" pitchFamily="34" charset="0"/>
              </a:rPr>
              <a:t>edn</a:t>
            </a:r>
            <a:r>
              <a:rPr lang="en-GB" sz="1300" dirty="0">
                <a:cs typeface="Arial" panose="020B0604020202020204" pitchFamily="34" charset="0"/>
              </a:rPr>
              <a:t>. Pearson.</a:t>
            </a:r>
          </a:p>
          <a:p>
            <a:r>
              <a:rPr lang="en-GB" sz="1300" dirty="0">
                <a:cs typeface="Arial" panose="020B0604020202020204" pitchFamily="34" charset="0"/>
              </a:rPr>
              <a:t>Nagashina, N.  (1973) </a:t>
            </a:r>
            <a:r>
              <a:rPr lang="en-GB" sz="1300" i="1" dirty="0">
                <a:cs typeface="Arial" panose="020B0604020202020204" pitchFamily="34" charset="0"/>
              </a:rPr>
              <a:t>A Reversed World: Or is it? The Japanese way of communicating and their attitudes toward alien cultures</a:t>
            </a:r>
            <a:r>
              <a:rPr lang="en-GB" sz="1300" dirty="0">
                <a:cs typeface="Arial" panose="020B0604020202020204" pitchFamily="34" charset="0"/>
              </a:rPr>
              <a:t>. In Horton and Finnegan, R.  </a:t>
            </a:r>
            <a:r>
              <a:rPr lang="en-GB" sz="1300" i="1" dirty="0">
                <a:cs typeface="Arial" panose="020B0604020202020204" pitchFamily="34" charset="0"/>
              </a:rPr>
              <a:t>Modes of thought</a:t>
            </a:r>
            <a:r>
              <a:rPr lang="en-GB" sz="1300" dirty="0">
                <a:cs typeface="Arial" panose="020B0604020202020204" pitchFamily="34" charset="0"/>
              </a:rPr>
              <a:t>. Faber and Faber.</a:t>
            </a:r>
          </a:p>
          <a:p>
            <a:r>
              <a:rPr lang="en-GB" sz="1300" dirty="0">
                <a:cs typeface="Arial" panose="020B0604020202020204" pitchFamily="34" charset="0"/>
              </a:rPr>
              <a:t>Rayner, C. and Adam – Smith, D. (2009</a:t>
            </a:r>
            <a:r>
              <a:rPr lang="en-GB" sz="1300" i="1" dirty="0">
                <a:cs typeface="Arial" panose="020B0604020202020204" pitchFamily="34" charset="0"/>
              </a:rPr>
              <a:t>) Managing and leading people</a:t>
            </a:r>
            <a:r>
              <a:rPr lang="en-GB" sz="1300" dirty="0">
                <a:cs typeface="Arial" panose="020B0604020202020204" pitchFamily="34" charset="0"/>
              </a:rPr>
              <a:t>. 2</a:t>
            </a:r>
            <a:r>
              <a:rPr lang="en-GB" sz="1300" baseline="30000" dirty="0">
                <a:cs typeface="Arial" panose="020B0604020202020204" pitchFamily="34" charset="0"/>
              </a:rPr>
              <a:t>nd</a:t>
            </a:r>
            <a:r>
              <a:rPr lang="en-GB" sz="1300" dirty="0">
                <a:cs typeface="Arial" panose="020B0604020202020204" pitchFamily="34" charset="0"/>
              </a:rPr>
              <a:t> </a:t>
            </a:r>
            <a:r>
              <a:rPr lang="en-GB" sz="1300" dirty="0" err="1">
                <a:cs typeface="Arial" panose="020B0604020202020204" pitchFamily="34" charset="0"/>
              </a:rPr>
              <a:t>edn</a:t>
            </a:r>
            <a:r>
              <a:rPr lang="en-GB" sz="1300" dirty="0">
                <a:cs typeface="Arial" panose="020B0604020202020204" pitchFamily="34" charset="0"/>
              </a:rPr>
              <a:t>. CIPD.</a:t>
            </a:r>
          </a:p>
          <a:p>
            <a:r>
              <a:rPr lang="en-GB" sz="1300" dirty="0">
                <a:cs typeface="Arial" panose="020B0604020202020204" pitchFamily="34" charset="0"/>
              </a:rPr>
              <a:t>Schein, E., 1988. </a:t>
            </a:r>
            <a:r>
              <a:rPr lang="en-GB" sz="1300" i="1" dirty="0">
                <a:cs typeface="Arial" panose="020B0604020202020204" pitchFamily="34" charset="0"/>
              </a:rPr>
              <a:t>Organisational Structure</a:t>
            </a:r>
            <a:r>
              <a:rPr lang="en-GB" sz="1300" dirty="0">
                <a:cs typeface="Arial" panose="020B0604020202020204" pitchFamily="34" charset="0"/>
              </a:rPr>
              <a:t>. [online] MIT. Available at: &lt;https://</a:t>
            </a:r>
            <a:r>
              <a:rPr lang="en-GB" sz="1300" dirty="0" err="1">
                <a:cs typeface="Arial" panose="020B0604020202020204" pitchFamily="34" charset="0"/>
              </a:rPr>
              <a:t>dspace.mit.edu</a:t>
            </a:r>
            <a:r>
              <a:rPr lang="en-GB" sz="1300" dirty="0">
                <a:cs typeface="Arial" panose="020B0604020202020204" pitchFamily="34" charset="0"/>
              </a:rPr>
              <a:t>/bitstream/handle/1721.1/2224/SWP-2088-24854366.pdf?sequenc..&gt; [Accessed 22 June 2019].</a:t>
            </a:r>
          </a:p>
          <a:p>
            <a:r>
              <a:rPr lang="en-GB" sz="1300" dirty="0">
                <a:cs typeface="Arial" panose="020B0604020202020204" pitchFamily="34" charset="0"/>
              </a:rPr>
              <a:t>Schein, E., (2017). </a:t>
            </a:r>
            <a:r>
              <a:rPr lang="en-GB" sz="1300" i="1" dirty="0">
                <a:cs typeface="Arial" panose="020B0604020202020204" pitchFamily="34" charset="0"/>
              </a:rPr>
              <a:t>Organizational Culture And Leadership</a:t>
            </a:r>
            <a:r>
              <a:rPr lang="en-GB" sz="1300" dirty="0">
                <a:cs typeface="Arial" panose="020B0604020202020204" pitchFamily="34" charset="0"/>
              </a:rPr>
              <a:t>. 5th ed. New York: Wiley and Sons, p.6. </a:t>
            </a:r>
            <a:r>
              <a:rPr lang="en-GB" sz="1300" dirty="0" err="1">
                <a:cs typeface="Arial" panose="020B0604020202020204" pitchFamily="34" charset="0"/>
              </a:rPr>
              <a:t>Guirdham</a:t>
            </a:r>
            <a:r>
              <a:rPr lang="en-GB" sz="1300" dirty="0">
                <a:cs typeface="Arial" panose="020B0604020202020204" pitchFamily="34" charset="0"/>
              </a:rPr>
              <a:t>, M. (1999) </a:t>
            </a:r>
            <a:r>
              <a:rPr lang="en-GB" sz="1300" i="1" dirty="0">
                <a:cs typeface="Arial" panose="020B0604020202020204" pitchFamily="34" charset="0"/>
              </a:rPr>
              <a:t>Communicating across cultures. </a:t>
            </a:r>
            <a:r>
              <a:rPr lang="en-GB" sz="1300" dirty="0">
                <a:cs typeface="Arial" panose="020B0604020202020204" pitchFamily="34" charset="0"/>
              </a:rPr>
              <a:t>MacMillan Press.</a:t>
            </a:r>
          </a:p>
          <a:p>
            <a:r>
              <a:rPr lang="en-GB" sz="1300" dirty="0">
                <a:cs typeface="Arial" panose="020B0604020202020204" pitchFamily="34" charset="0"/>
              </a:rPr>
              <a:t>Trice HM &amp; Beyer JM 1993. The Cultures of Work Organizations</a:t>
            </a:r>
            <a:r>
              <a:rPr lang="en-GB" sz="1300">
                <a:cs typeface="Arial" panose="020B0604020202020204" pitchFamily="34" charset="0"/>
              </a:rPr>
              <a:t>. Prentice </a:t>
            </a:r>
            <a:r>
              <a:rPr lang="en-GB" sz="1300" dirty="0">
                <a:cs typeface="Arial" panose="020B0604020202020204" pitchFamily="34" charset="0"/>
              </a:rPr>
              <a:t>Hall.</a:t>
            </a:r>
            <a:endParaRPr lang="en-GB" sz="1300" i="1" dirty="0">
              <a:cs typeface="Arial" panose="020B0604020202020204" pitchFamily="34" charset="0"/>
            </a:endParaRPr>
          </a:p>
        </p:txBody>
      </p:sp>
    </p:spTree>
    <p:extLst>
      <p:ext uri="{BB962C8B-B14F-4D97-AF65-F5344CB8AC3E}">
        <p14:creationId xmlns:p14="http://schemas.microsoft.com/office/powerpoint/2010/main" val="330156927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3_Title Slide 1">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D040630-A62C-4063-B6E2-E8C2D35B5414}">
  <ds:schemaRefs>
    <ds:schemaRef ds:uri="303dbf9b-b85b-46a0-94f1-894078c07ecd"/>
    <ds:schemaRef ds:uri="http://schemas.microsoft.com/office/2006/documentManagement/types"/>
    <ds:schemaRef ds:uri="http://www.w3.org/XML/1998/namespace"/>
    <ds:schemaRef ds:uri="http://purl.org/dc/elements/1.1/"/>
    <ds:schemaRef ds:uri="http://purl.org/dc/terms/"/>
    <ds:schemaRef ds:uri="http://purl.org/dc/dcmitype/"/>
    <ds:schemaRef ds:uri="211f9404-bca0-4bcf-9c1d-965ccb6f8d2d"/>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A2BE3E23-B854-4D4E-9314-54BECDE7CC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005B358-F4C1-4779-9208-30E86E3F7A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TotalTime>
  <Words>5319</Words>
  <Application>Microsoft Office PowerPoint</Application>
  <PresentationFormat>Widescreen</PresentationFormat>
  <Paragraphs>386</Paragraphs>
  <Slides>27</Slides>
  <Notes>18</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27</vt:i4>
      </vt:variant>
    </vt:vector>
  </HeadingPairs>
  <TitlesOfParts>
    <vt:vector size="36" baseType="lpstr">
      <vt:lpstr>Aptos</vt:lpstr>
      <vt:lpstr>Arial</vt:lpstr>
      <vt:lpstr>Calibri</vt:lpstr>
      <vt:lpstr>Calibri Light</vt:lpstr>
      <vt:lpstr>Times New Roman</vt:lpstr>
      <vt:lpstr>UWTSD Holding Page</vt:lpstr>
      <vt:lpstr>UWTSD Text 2</vt:lpstr>
      <vt:lpstr>UWTSD Logo Variations place image in Background</vt:lpstr>
      <vt:lpstr>3_Title Slide 1</vt:lpstr>
      <vt:lpstr>CertHE Applied Leadership and Management in the Workplace    Module: BMSK5009 Developing a High-Performance Culture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Visible and invisible culture</vt:lpstr>
      <vt:lpstr>Levels of Culture</vt:lpstr>
      <vt:lpstr>Handy’s Culture</vt:lpstr>
      <vt:lpstr>Deal &amp; Kennedy Culture</vt:lpstr>
      <vt:lpstr>Trompenaars’ 4 Corporate Cultures</vt:lpstr>
      <vt:lpstr>Hofstede’s Dimensions</vt:lpstr>
      <vt:lpstr>Cultural Web</vt:lpstr>
      <vt:lpstr>The Core Elements of Corporate  Culture</vt:lpstr>
      <vt:lpstr>Workplace Culture</vt:lpstr>
      <vt:lpstr>PowerPoint Presentation</vt:lpstr>
      <vt:lpstr>Symbols</vt:lpstr>
      <vt:lpstr>Routines &amp; Rituals </vt:lpstr>
      <vt:lpstr>Examples of different workplace cultures</vt:lpstr>
      <vt:lpstr>National &amp; Global Culture</vt:lpstr>
      <vt:lpstr>National vs Organisational Culture</vt:lpstr>
      <vt:lpstr>Cultural Categorisation</vt:lpstr>
      <vt:lpstr>Homework/Self Study</vt:lpstr>
      <vt:lpstr>Bibliography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Christian Felices</cp:lastModifiedBy>
  <cp:revision>18</cp:revision>
  <dcterms:created xsi:type="dcterms:W3CDTF">2021-03-09T15:35:42Z</dcterms:created>
  <dcterms:modified xsi:type="dcterms:W3CDTF">2026-10-17T19:46:25Z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