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3" r:id="rId6"/>
    <p:sldId id="261" r:id="rId7"/>
    <p:sldId id="262" r:id="rId8"/>
    <p:sldId id="268" r:id="rId9"/>
    <p:sldId id="264" r:id="rId10"/>
    <p:sldId id="266" r:id="rId11"/>
    <p:sldId id="265" r:id="rId12"/>
    <p:sldId id="267" r:id="rId13"/>
    <p:sldId id="269" r:id="rId14"/>
    <p:sldId id="260" r:id="rId15"/>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56"/>
    <p:restoredTop sz="94649"/>
  </p:normalViewPr>
  <p:slideViewPr>
    <p:cSldViewPr snapToGrid="0" snapToObjects="1">
      <p:cViewPr varScale="1">
        <p:scale>
          <a:sx n="97" d="100"/>
          <a:sy n="97" d="100"/>
        </p:scale>
        <p:origin x="824"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B8689F0E-EC08-4E40-8BFE-B1D26E89CB23}"/>
              </a:ext>
            </a:extLst>
          </p:cNvPr>
          <p:cNvSpPr>
            <a:spLocks noGrp="1"/>
          </p:cNvSpPr>
          <p:nvPr>
            <p:ph type="ctrTitle"/>
          </p:nvPr>
        </p:nvSpPr>
        <p:spPr>
          <a:xfrm>
            <a:off x="1524000" y="1122363"/>
            <a:ext cx="9144000" cy="2387600"/>
          </a:xfrm>
        </p:spPr>
        <p:txBody>
          <a:bodyPr anchor="b"/>
          <a:lstStyle>
            <a:lvl1pPr algn="ctr">
              <a:defRPr sz="6000"/>
            </a:lvl1pPr>
          </a:lstStyle>
          <a:p>
            <a:r>
              <a:rPr kumimoji="1" lang="zh-CN" altLang="en-US"/>
              <a:t>单击此处编辑母版标题样式</a:t>
            </a:r>
          </a:p>
        </p:txBody>
      </p:sp>
      <p:sp>
        <p:nvSpPr>
          <p:cNvPr id="3" name="副标题 2">
            <a:extLst>
              <a:ext uri="{FF2B5EF4-FFF2-40B4-BE49-F238E27FC236}">
                <a16:creationId xmlns:a16="http://schemas.microsoft.com/office/drawing/2014/main" id="{0CCD0561-AB57-1743-B8A8-C6A853453C5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单击此处编辑母版副标题样式</a:t>
            </a:r>
          </a:p>
        </p:txBody>
      </p:sp>
      <p:sp>
        <p:nvSpPr>
          <p:cNvPr id="4" name="日期占位符 3">
            <a:extLst>
              <a:ext uri="{FF2B5EF4-FFF2-40B4-BE49-F238E27FC236}">
                <a16:creationId xmlns:a16="http://schemas.microsoft.com/office/drawing/2014/main" id="{D3B52CCC-7486-5E45-AD42-AAC52E66A0CD}"/>
              </a:ext>
            </a:extLst>
          </p:cNvPr>
          <p:cNvSpPr>
            <a:spLocks noGrp="1"/>
          </p:cNvSpPr>
          <p:nvPr>
            <p:ph type="dt" sz="half" idx="10"/>
          </p:nvPr>
        </p:nvSpPr>
        <p:spPr/>
        <p:txBody>
          <a:bodyPr/>
          <a:lstStyle/>
          <a:p>
            <a:fld id="{0ED38F8B-0D9A-EB44-903A-F5633611C0CF}" type="datetimeFigureOut">
              <a:rPr kumimoji="1" lang="zh-CN" altLang="en-US" smtClean="0"/>
              <a:t>2021/11/18</a:t>
            </a:fld>
            <a:endParaRPr kumimoji="1" lang="zh-CN" altLang="en-US"/>
          </a:p>
        </p:txBody>
      </p:sp>
      <p:sp>
        <p:nvSpPr>
          <p:cNvPr id="5" name="页脚占位符 4">
            <a:extLst>
              <a:ext uri="{FF2B5EF4-FFF2-40B4-BE49-F238E27FC236}">
                <a16:creationId xmlns:a16="http://schemas.microsoft.com/office/drawing/2014/main" id="{7AD5EBFB-E222-944E-AA04-1DD33C3E49D6}"/>
              </a:ext>
            </a:extLst>
          </p:cNvPr>
          <p:cNvSpPr>
            <a:spLocks noGrp="1"/>
          </p:cNvSpPr>
          <p:nvPr>
            <p:ph type="ftr" sz="quarter" idx="11"/>
          </p:nvPr>
        </p:nvSpPr>
        <p:spPr/>
        <p:txBody>
          <a:bodyPr/>
          <a:lstStyle/>
          <a:p>
            <a:endParaRPr kumimoji="1" lang="zh-CN" altLang="en-US"/>
          </a:p>
        </p:txBody>
      </p:sp>
      <p:sp>
        <p:nvSpPr>
          <p:cNvPr id="6" name="灯片编号占位符 5">
            <a:extLst>
              <a:ext uri="{FF2B5EF4-FFF2-40B4-BE49-F238E27FC236}">
                <a16:creationId xmlns:a16="http://schemas.microsoft.com/office/drawing/2014/main" id="{231ED8A1-4A9C-924E-84D5-5C4A6A12FBDC}"/>
              </a:ext>
            </a:extLst>
          </p:cNvPr>
          <p:cNvSpPr>
            <a:spLocks noGrp="1"/>
          </p:cNvSpPr>
          <p:nvPr>
            <p:ph type="sldNum" sz="quarter" idx="12"/>
          </p:nvPr>
        </p:nvSpPr>
        <p:spPr/>
        <p:txBody>
          <a:bodyPr/>
          <a:lstStyle/>
          <a:p>
            <a:fld id="{B75703AC-9E2A-CA4C-A7B7-AF515BE42067}" type="slidenum">
              <a:rPr kumimoji="1" lang="zh-CN" altLang="en-US" smtClean="0"/>
              <a:t>‹#›</a:t>
            </a:fld>
            <a:endParaRPr kumimoji="1" lang="zh-CN" altLang="en-US"/>
          </a:p>
        </p:txBody>
      </p:sp>
    </p:spTree>
    <p:extLst>
      <p:ext uri="{BB962C8B-B14F-4D97-AF65-F5344CB8AC3E}">
        <p14:creationId xmlns:p14="http://schemas.microsoft.com/office/powerpoint/2010/main" val="35026349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505C09F-A9EC-E64A-8ADD-5220EF949574}"/>
              </a:ext>
            </a:extLst>
          </p:cNvPr>
          <p:cNvSpPr>
            <a:spLocks noGrp="1"/>
          </p:cNvSpPr>
          <p:nvPr>
            <p:ph type="title"/>
          </p:nvPr>
        </p:nvSpPr>
        <p:spPr/>
        <p:txBody>
          <a:bodyPr/>
          <a:lstStyle/>
          <a:p>
            <a:r>
              <a:rPr kumimoji="1" lang="zh-CN" altLang="en-US"/>
              <a:t>单击此处编辑母版标题样式</a:t>
            </a:r>
          </a:p>
        </p:txBody>
      </p:sp>
      <p:sp>
        <p:nvSpPr>
          <p:cNvPr id="3" name="内容占位符 2">
            <a:extLst>
              <a:ext uri="{FF2B5EF4-FFF2-40B4-BE49-F238E27FC236}">
                <a16:creationId xmlns:a16="http://schemas.microsoft.com/office/drawing/2014/main" id="{F144D7FF-E5C7-7742-AABA-00826A183D85}"/>
              </a:ext>
            </a:extLst>
          </p:cNvPr>
          <p:cNvSpPr>
            <a:spLocks noGrp="1"/>
          </p:cNvSpPr>
          <p:nvPr>
            <p:ph idx="1"/>
          </p:nvPr>
        </p:nvSpPr>
        <p:spPr/>
        <p:txBody>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日期占位符 3">
            <a:extLst>
              <a:ext uri="{FF2B5EF4-FFF2-40B4-BE49-F238E27FC236}">
                <a16:creationId xmlns:a16="http://schemas.microsoft.com/office/drawing/2014/main" id="{A17478F5-1CD8-704C-8582-9DD9747128D6}"/>
              </a:ext>
            </a:extLst>
          </p:cNvPr>
          <p:cNvSpPr>
            <a:spLocks noGrp="1"/>
          </p:cNvSpPr>
          <p:nvPr>
            <p:ph type="dt" sz="half" idx="10"/>
          </p:nvPr>
        </p:nvSpPr>
        <p:spPr/>
        <p:txBody>
          <a:bodyPr/>
          <a:lstStyle/>
          <a:p>
            <a:fld id="{0ED38F8B-0D9A-EB44-903A-F5633611C0CF}" type="datetimeFigureOut">
              <a:rPr kumimoji="1" lang="zh-CN" altLang="en-US" smtClean="0"/>
              <a:t>2021/11/18</a:t>
            </a:fld>
            <a:endParaRPr kumimoji="1" lang="zh-CN" altLang="en-US"/>
          </a:p>
        </p:txBody>
      </p:sp>
      <p:sp>
        <p:nvSpPr>
          <p:cNvPr id="5" name="页脚占位符 4">
            <a:extLst>
              <a:ext uri="{FF2B5EF4-FFF2-40B4-BE49-F238E27FC236}">
                <a16:creationId xmlns:a16="http://schemas.microsoft.com/office/drawing/2014/main" id="{ACE8450B-8605-E84E-8BBE-E2E3A4E69A34}"/>
              </a:ext>
            </a:extLst>
          </p:cNvPr>
          <p:cNvSpPr>
            <a:spLocks noGrp="1"/>
          </p:cNvSpPr>
          <p:nvPr>
            <p:ph type="ftr" sz="quarter" idx="11"/>
          </p:nvPr>
        </p:nvSpPr>
        <p:spPr/>
        <p:txBody>
          <a:bodyPr/>
          <a:lstStyle/>
          <a:p>
            <a:endParaRPr kumimoji="1" lang="zh-CN" altLang="en-US"/>
          </a:p>
        </p:txBody>
      </p:sp>
      <p:sp>
        <p:nvSpPr>
          <p:cNvPr id="6" name="灯片编号占位符 5">
            <a:extLst>
              <a:ext uri="{FF2B5EF4-FFF2-40B4-BE49-F238E27FC236}">
                <a16:creationId xmlns:a16="http://schemas.microsoft.com/office/drawing/2014/main" id="{200378E7-487E-114A-BFE7-E1977A5C6F23}"/>
              </a:ext>
            </a:extLst>
          </p:cNvPr>
          <p:cNvSpPr>
            <a:spLocks noGrp="1"/>
          </p:cNvSpPr>
          <p:nvPr>
            <p:ph type="sldNum" sz="quarter" idx="12"/>
          </p:nvPr>
        </p:nvSpPr>
        <p:spPr/>
        <p:txBody>
          <a:bodyPr/>
          <a:lstStyle/>
          <a:p>
            <a:fld id="{B75703AC-9E2A-CA4C-A7B7-AF515BE42067}" type="slidenum">
              <a:rPr kumimoji="1" lang="zh-CN" altLang="en-US" smtClean="0"/>
              <a:t>‹#›</a:t>
            </a:fld>
            <a:endParaRPr kumimoji="1" lang="zh-CN" altLang="en-US"/>
          </a:p>
        </p:txBody>
      </p:sp>
    </p:spTree>
    <p:extLst>
      <p:ext uri="{BB962C8B-B14F-4D97-AF65-F5344CB8AC3E}">
        <p14:creationId xmlns:p14="http://schemas.microsoft.com/office/powerpoint/2010/main" val="41289781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01D9721-61EC-9240-BB40-4DA72CCE4B7F}"/>
              </a:ext>
            </a:extLst>
          </p:cNvPr>
          <p:cNvSpPr>
            <a:spLocks noGrp="1"/>
          </p:cNvSpPr>
          <p:nvPr>
            <p:ph type="title"/>
          </p:nvPr>
        </p:nvSpPr>
        <p:spPr>
          <a:xfrm>
            <a:off x="831850" y="1709738"/>
            <a:ext cx="10515600" cy="2852737"/>
          </a:xfrm>
        </p:spPr>
        <p:txBody>
          <a:bodyPr anchor="b"/>
          <a:lstStyle>
            <a:lvl1pPr>
              <a:defRPr sz="6000"/>
            </a:lvl1pPr>
          </a:lstStyle>
          <a:p>
            <a:r>
              <a:rPr kumimoji="1" lang="zh-CN" altLang="en-US"/>
              <a:t>单击此处编辑母版标题样式</a:t>
            </a:r>
          </a:p>
        </p:txBody>
      </p:sp>
      <p:sp>
        <p:nvSpPr>
          <p:cNvPr id="3" name="文本占位符 2">
            <a:extLst>
              <a:ext uri="{FF2B5EF4-FFF2-40B4-BE49-F238E27FC236}">
                <a16:creationId xmlns:a16="http://schemas.microsoft.com/office/drawing/2014/main" id="{6B13374A-E652-2048-9C22-2FDA310785F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kumimoji="1" lang="zh-CN" altLang="en-US"/>
              <a:t>单击此处编辑母版文本样式</a:t>
            </a:r>
          </a:p>
        </p:txBody>
      </p:sp>
      <p:sp>
        <p:nvSpPr>
          <p:cNvPr id="4" name="日期占位符 3">
            <a:extLst>
              <a:ext uri="{FF2B5EF4-FFF2-40B4-BE49-F238E27FC236}">
                <a16:creationId xmlns:a16="http://schemas.microsoft.com/office/drawing/2014/main" id="{FAE033AE-9D33-E84E-A48A-9E36EC771D7B}"/>
              </a:ext>
            </a:extLst>
          </p:cNvPr>
          <p:cNvSpPr>
            <a:spLocks noGrp="1"/>
          </p:cNvSpPr>
          <p:nvPr>
            <p:ph type="dt" sz="half" idx="10"/>
          </p:nvPr>
        </p:nvSpPr>
        <p:spPr/>
        <p:txBody>
          <a:bodyPr/>
          <a:lstStyle/>
          <a:p>
            <a:fld id="{0ED38F8B-0D9A-EB44-903A-F5633611C0CF}" type="datetimeFigureOut">
              <a:rPr kumimoji="1" lang="zh-CN" altLang="en-US" smtClean="0"/>
              <a:t>2021/11/18</a:t>
            </a:fld>
            <a:endParaRPr kumimoji="1" lang="zh-CN" altLang="en-US"/>
          </a:p>
        </p:txBody>
      </p:sp>
      <p:sp>
        <p:nvSpPr>
          <p:cNvPr id="5" name="页脚占位符 4">
            <a:extLst>
              <a:ext uri="{FF2B5EF4-FFF2-40B4-BE49-F238E27FC236}">
                <a16:creationId xmlns:a16="http://schemas.microsoft.com/office/drawing/2014/main" id="{68169261-5286-3B47-810E-DE87BA8AFB7B}"/>
              </a:ext>
            </a:extLst>
          </p:cNvPr>
          <p:cNvSpPr>
            <a:spLocks noGrp="1"/>
          </p:cNvSpPr>
          <p:nvPr>
            <p:ph type="ftr" sz="quarter" idx="11"/>
          </p:nvPr>
        </p:nvSpPr>
        <p:spPr/>
        <p:txBody>
          <a:bodyPr/>
          <a:lstStyle/>
          <a:p>
            <a:endParaRPr kumimoji="1" lang="zh-CN" altLang="en-US"/>
          </a:p>
        </p:txBody>
      </p:sp>
      <p:sp>
        <p:nvSpPr>
          <p:cNvPr id="6" name="灯片编号占位符 5">
            <a:extLst>
              <a:ext uri="{FF2B5EF4-FFF2-40B4-BE49-F238E27FC236}">
                <a16:creationId xmlns:a16="http://schemas.microsoft.com/office/drawing/2014/main" id="{3F813C3C-4D05-E748-A5A9-53F3EE7DE33E}"/>
              </a:ext>
            </a:extLst>
          </p:cNvPr>
          <p:cNvSpPr>
            <a:spLocks noGrp="1"/>
          </p:cNvSpPr>
          <p:nvPr>
            <p:ph type="sldNum" sz="quarter" idx="12"/>
          </p:nvPr>
        </p:nvSpPr>
        <p:spPr/>
        <p:txBody>
          <a:bodyPr/>
          <a:lstStyle/>
          <a:p>
            <a:fld id="{B75703AC-9E2A-CA4C-A7B7-AF515BE42067}" type="slidenum">
              <a:rPr kumimoji="1" lang="zh-CN" altLang="en-US" smtClean="0"/>
              <a:t>‹#›</a:t>
            </a:fld>
            <a:endParaRPr kumimoji="1" lang="zh-CN" altLang="en-US"/>
          </a:p>
        </p:txBody>
      </p:sp>
    </p:spTree>
    <p:extLst>
      <p:ext uri="{BB962C8B-B14F-4D97-AF65-F5344CB8AC3E}">
        <p14:creationId xmlns:p14="http://schemas.microsoft.com/office/powerpoint/2010/main" val="27327631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C9EE81E-87B8-9E47-B802-634A1C0311DC}"/>
              </a:ext>
            </a:extLst>
          </p:cNvPr>
          <p:cNvSpPr>
            <a:spLocks noGrp="1"/>
          </p:cNvSpPr>
          <p:nvPr>
            <p:ph type="title"/>
          </p:nvPr>
        </p:nvSpPr>
        <p:spPr/>
        <p:txBody>
          <a:bodyPr/>
          <a:lstStyle/>
          <a:p>
            <a:r>
              <a:rPr kumimoji="1" lang="zh-CN" altLang="en-US"/>
              <a:t>单击此处编辑母版标题样式</a:t>
            </a:r>
          </a:p>
        </p:txBody>
      </p:sp>
      <p:sp>
        <p:nvSpPr>
          <p:cNvPr id="3" name="内容占位符 2">
            <a:extLst>
              <a:ext uri="{FF2B5EF4-FFF2-40B4-BE49-F238E27FC236}">
                <a16:creationId xmlns:a16="http://schemas.microsoft.com/office/drawing/2014/main" id="{5E2D0D3D-9BFC-6145-A23A-84C13381991F}"/>
              </a:ext>
            </a:extLst>
          </p:cNvPr>
          <p:cNvSpPr>
            <a:spLocks noGrp="1"/>
          </p:cNvSpPr>
          <p:nvPr>
            <p:ph sz="half" idx="1"/>
          </p:nvPr>
        </p:nvSpPr>
        <p:spPr>
          <a:xfrm>
            <a:off x="838200" y="1825625"/>
            <a:ext cx="5181600" cy="4351338"/>
          </a:xfrm>
        </p:spPr>
        <p:txBody>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内容占位符 3">
            <a:extLst>
              <a:ext uri="{FF2B5EF4-FFF2-40B4-BE49-F238E27FC236}">
                <a16:creationId xmlns:a16="http://schemas.microsoft.com/office/drawing/2014/main" id="{8851FE85-3A74-DE4D-9FFD-0372EE4A4ABD}"/>
              </a:ext>
            </a:extLst>
          </p:cNvPr>
          <p:cNvSpPr>
            <a:spLocks noGrp="1"/>
          </p:cNvSpPr>
          <p:nvPr>
            <p:ph sz="half" idx="2"/>
          </p:nvPr>
        </p:nvSpPr>
        <p:spPr>
          <a:xfrm>
            <a:off x="6172200" y="1825625"/>
            <a:ext cx="5181600" cy="4351338"/>
          </a:xfrm>
        </p:spPr>
        <p:txBody>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5" name="日期占位符 4">
            <a:extLst>
              <a:ext uri="{FF2B5EF4-FFF2-40B4-BE49-F238E27FC236}">
                <a16:creationId xmlns:a16="http://schemas.microsoft.com/office/drawing/2014/main" id="{C90531B0-7F60-4340-8EE9-0EB7D58D6420}"/>
              </a:ext>
            </a:extLst>
          </p:cNvPr>
          <p:cNvSpPr>
            <a:spLocks noGrp="1"/>
          </p:cNvSpPr>
          <p:nvPr>
            <p:ph type="dt" sz="half" idx="10"/>
          </p:nvPr>
        </p:nvSpPr>
        <p:spPr/>
        <p:txBody>
          <a:bodyPr/>
          <a:lstStyle/>
          <a:p>
            <a:fld id="{0ED38F8B-0D9A-EB44-903A-F5633611C0CF}" type="datetimeFigureOut">
              <a:rPr kumimoji="1" lang="zh-CN" altLang="en-US" smtClean="0"/>
              <a:t>2021/11/18</a:t>
            </a:fld>
            <a:endParaRPr kumimoji="1" lang="zh-CN" altLang="en-US"/>
          </a:p>
        </p:txBody>
      </p:sp>
      <p:sp>
        <p:nvSpPr>
          <p:cNvPr id="6" name="页脚占位符 5">
            <a:extLst>
              <a:ext uri="{FF2B5EF4-FFF2-40B4-BE49-F238E27FC236}">
                <a16:creationId xmlns:a16="http://schemas.microsoft.com/office/drawing/2014/main" id="{EB0E20BE-DB50-714E-ACDE-85672E120EA3}"/>
              </a:ext>
            </a:extLst>
          </p:cNvPr>
          <p:cNvSpPr>
            <a:spLocks noGrp="1"/>
          </p:cNvSpPr>
          <p:nvPr>
            <p:ph type="ftr" sz="quarter" idx="11"/>
          </p:nvPr>
        </p:nvSpPr>
        <p:spPr/>
        <p:txBody>
          <a:bodyPr/>
          <a:lstStyle/>
          <a:p>
            <a:endParaRPr kumimoji="1" lang="zh-CN" altLang="en-US"/>
          </a:p>
        </p:txBody>
      </p:sp>
      <p:sp>
        <p:nvSpPr>
          <p:cNvPr id="7" name="灯片编号占位符 6">
            <a:extLst>
              <a:ext uri="{FF2B5EF4-FFF2-40B4-BE49-F238E27FC236}">
                <a16:creationId xmlns:a16="http://schemas.microsoft.com/office/drawing/2014/main" id="{43B69FA5-1E56-2043-843F-75D39BB2562E}"/>
              </a:ext>
            </a:extLst>
          </p:cNvPr>
          <p:cNvSpPr>
            <a:spLocks noGrp="1"/>
          </p:cNvSpPr>
          <p:nvPr>
            <p:ph type="sldNum" sz="quarter" idx="12"/>
          </p:nvPr>
        </p:nvSpPr>
        <p:spPr/>
        <p:txBody>
          <a:bodyPr/>
          <a:lstStyle/>
          <a:p>
            <a:fld id="{B75703AC-9E2A-CA4C-A7B7-AF515BE42067}" type="slidenum">
              <a:rPr kumimoji="1" lang="zh-CN" altLang="en-US" smtClean="0"/>
              <a:t>‹#›</a:t>
            </a:fld>
            <a:endParaRPr kumimoji="1" lang="zh-CN" altLang="en-US"/>
          </a:p>
        </p:txBody>
      </p:sp>
    </p:spTree>
    <p:extLst>
      <p:ext uri="{BB962C8B-B14F-4D97-AF65-F5344CB8AC3E}">
        <p14:creationId xmlns:p14="http://schemas.microsoft.com/office/powerpoint/2010/main" val="9933366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B2C2603-4323-B14F-99C0-0EB55E3BA8A1}"/>
              </a:ext>
            </a:extLst>
          </p:cNvPr>
          <p:cNvSpPr>
            <a:spLocks noGrp="1"/>
          </p:cNvSpPr>
          <p:nvPr>
            <p:ph type="title"/>
          </p:nvPr>
        </p:nvSpPr>
        <p:spPr>
          <a:xfrm>
            <a:off x="839788" y="365125"/>
            <a:ext cx="10515600" cy="1325563"/>
          </a:xfrm>
        </p:spPr>
        <p:txBody>
          <a:bodyPr/>
          <a:lstStyle/>
          <a:p>
            <a:r>
              <a:rPr kumimoji="1" lang="zh-CN" altLang="en-US"/>
              <a:t>单击此处编辑母版标题样式</a:t>
            </a:r>
          </a:p>
        </p:txBody>
      </p:sp>
      <p:sp>
        <p:nvSpPr>
          <p:cNvPr id="3" name="文本占位符 2">
            <a:extLst>
              <a:ext uri="{FF2B5EF4-FFF2-40B4-BE49-F238E27FC236}">
                <a16:creationId xmlns:a16="http://schemas.microsoft.com/office/drawing/2014/main" id="{60AD3796-1BA7-FD4C-A0A3-3E17B47DB1E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zh-CN" altLang="en-US"/>
              <a:t>单击此处编辑母版文本样式</a:t>
            </a:r>
          </a:p>
        </p:txBody>
      </p:sp>
      <p:sp>
        <p:nvSpPr>
          <p:cNvPr id="4" name="内容占位符 3">
            <a:extLst>
              <a:ext uri="{FF2B5EF4-FFF2-40B4-BE49-F238E27FC236}">
                <a16:creationId xmlns:a16="http://schemas.microsoft.com/office/drawing/2014/main" id="{871ABD2A-7D10-944F-880F-2392D1F0CAA6}"/>
              </a:ext>
            </a:extLst>
          </p:cNvPr>
          <p:cNvSpPr>
            <a:spLocks noGrp="1"/>
          </p:cNvSpPr>
          <p:nvPr>
            <p:ph sz="half" idx="2"/>
          </p:nvPr>
        </p:nvSpPr>
        <p:spPr>
          <a:xfrm>
            <a:off x="839788" y="2505075"/>
            <a:ext cx="5157787" cy="3684588"/>
          </a:xfrm>
        </p:spPr>
        <p:txBody>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5" name="文本占位符 4">
            <a:extLst>
              <a:ext uri="{FF2B5EF4-FFF2-40B4-BE49-F238E27FC236}">
                <a16:creationId xmlns:a16="http://schemas.microsoft.com/office/drawing/2014/main" id="{FF1FA4F4-B111-384E-A78B-CDBF805BEDB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zh-CN" altLang="en-US"/>
              <a:t>单击此处编辑母版文本样式</a:t>
            </a:r>
          </a:p>
        </p:txBody>
      </p:sp>
      <p:sp>
        <p:nvSpPr>
          <p:cNvPr id="6" name="内容占位符 5">
            <a:extLst>
              <a:ext uri="{FF2B5EF4-FFF2-40B4-BE49-F238E27FC236}">
                <a16:creationId xmlns:a16="http://schemas.microsoft.com/office/drawing/2014/main" id="{BA365AE0-C7B1-0044-AF6E-67094AD7AB08}"/>
              </a:ext>
            </a:extLst>
          </p:cNvPr>
          <p:cNvSpPr>
            <a:spLocks noGrp="1"/>
          </p:cNvSpPr>
          <p:nvPr>
            <p:ph sz="quarter" idx="4"/>
          </p:nvPr>
        </p:nvSpPr>
        <p:spPr>
          <a:xfrm>
            <a:off x="6172200" y="2505075"/>
            <a:ext cx="5183188" cy="3684588"/>
          </a:xfrm>
        </p:spPr>
        <p:txBody>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7" name="日期占位符 6">
            <a:extLst>
              <a:ext uri="{FF2B5EF4-FFF2-40B4-BE49-F238E27FC236}">
                <a16:creationId xmlns:a16="http://schemas.microsoft.com/office/drawing/2014/main" id="{A4CA45FE-E3F9-0149-8140-BDD38EE368A8}"/>
              </a:ext>
            </a:extLst>
          </p:cNvPr>
          <p:cNvSpPr>
            <a:spLocks noGrp="1"/>
          </p:cNvSpPr>
          <p:nvPr>
            <p:ph type="dt" sz="half" idx="10"/>
          </p:nvPr>
        </p:nvSpPr>
        <p:spPr/>
        <p:txBody>
          <a:bodyPr/>
          <a:lstStyle/>
          <a:p>
            <a:fld id="{0ED38F8B-0D9A-EB44-903A-F5633611C0CF}" type="datetimeFigureOut">
              <a:rPr kumimoji="1" lang="zh-CN" altLang="en-US" smtClean="0"/>
              <a:t>2021/11/18</a:t>
            </a:fld>
            <a:endParaRPr kumimoji="1" lang="zh-CN" altLang="en-US"/>
          </a:p>
        </p:txBody>
      </p:sp>
      <p:sp>
        <p:nvSpPr>
          <p:cNvPr id="8" name="页脚占位符 7">
            <a:extLst>
              <a:ext uri="{FF2B5EF4-FFF2-40B4-BE49-F238E27FC236}">
                <a16:creationId xmlns:a16="http://schemas.microsoft.com/office/drawing/2014/main" id="{77C48F28-B5B2-8744-8295-C3D685B2F439}"/>
              </a:ext>
            </a:extLst>
          </p:cNvPr>
          <p:cNvSpPr>
            <a:spLocks noGrp="1"/>
          </p:cNvSpPr>
          <p:nvPr>
            <p:ph type="ftr" sz="quarter" idx="11"/>
          </p:nvPr>
        </p:nvSpPr>
        <p:spPr/>
        <p:txBody>
          <a:bodyPr/>
          <a:lstStyle/>
          <a:p>
            <a:endParaRPr kumimoji="1" lang="zh-CN" altLang="en-US"/>
          </a:p>
        </p:txBody>
      </p:sp>
      <p:sp>
        <p:nvSpPr>
          <p:cNvPr id="9" name="灯片编号占位符 8">
            <a:extLst>
              <a:ext uri="{FF2B5EF4-FFF2-40B4-BE49-F238E27FC236}">
                <a16:creationId xmlns:a16="http://schemas.microsoft.com/office/drawing/2014/main" id="{70EDE32A-2568-3643-8F63-DE3EA221EB11}"/>
              </a:ext>
            </a:extLst>
          </p:cNvPr>
          <p:cNvSpPr>
            <a:spLocks noGrp="1"/>
          </p:cNvSpPr>
          <p:nvPr>
            <p:ph type="sldNum" sz="quarter" idx="12"/>
          </p:nvPr>
        </p:nvSpPr>
        <p:spPr/>
        <p:txBody>
          <a:bodyPr/>
          <a:lstStyle/>
          <a:p>
            <a:fld id="{B75703AC-9E2A-CA4C-A7B7-AF515BE42067}" type="slidenum">
              <a:rPr kumimoji="1" lang="zh-CN" altLang="en-US" smtClean="0"/>
              <a:t>‹#›</a:t>
            </a:fld>
            <a:endParaRPr kumimoji="1" lang="zh-CN" altLang="en-US"/>
          </a:p>
        </p:txBody>
      </p:sp>
    </p:spTree>
    <p:extLst>
      <p:ext uri="{BB962C8B-B14F-4D97-AF65-F5344CB8AC3E}">
        <p14:creationId xmlns:p14="http://schemas.microsoft.com/office/powerpoint/2010/main" val="4039088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BB164CC7-4132-1847-9B60-43F3F80FF7A6}"/>
              </a:ext>
            </a:extLst>
          </p:cNvPr>
          <p:cNvSpPr>
            <a:spLocks noGrp="1"/>
          </p:cNvSpPr>
          <p:nvPr>
            <p:ph type="title"/>
          </p:nvPr>
        </p:nvSpPr>
        <p:spPr/>
        <p:txBody>
          <a:bodyPr/>
          <a:lstStyle/>
          <a:p>
            <a:r>
              <a:rPr kumimoji="1" lang="zh-CN" altLang="en-US"/>
              <a:t>单击此处编辑母版标题样式</a:t>
            </a:r>
          </a:p>
        </p:txBody>
      </p:sp>
      <p:sp>
        <p:nvSpPr>
          <p:cNvPr id="3" name="日期占位符 2">
            <a:extLst>
              <a:ext uri="{FF2B5EF4-FFF2-40B4-BE49-F238E27FC236}">
                <a16:creationId xmlns:a16="http://schemas.microsoft.com/office/drawing/2014/main" id="{4F485782-85B8-5846-BE2C-B69B2371915E}"/>
              </a:ext>
            </a:extLst>
          </p:cNvPr>
          <p:cNvSpPr>
            <a:spLocks noGrp="1"/>
          </p:cNvSpPr>
          <p:nvPr>
            <p:ph type="dt" sz="half" idx="10"/>
          </p:nvPr>
        </p:nvSpPr>
        <p:spPr/>
        <p:txBody>
          <a:bodyPr/>
          <a:lstStyle/>
          <a:p>
            <a:fld id="{0ED38F8B-0D9A-EB44-903A-F5633611C0CF}" type="datetimeFigureOut">
              <a:rPr kumimoji="1" lang="zh-CN" altLang="en-US" smtClean="0"/>
              <a:t>2021/11/18</a:t>
            </a:fld>
            <a:endParaRPr kumimoji="1" lang="zh-CN" altLang="en-US"/>
          </a:p>
        </p:txBody>
      </p:sp>
      <p:sp>
        <p:nvSpPr>
          <p:cNvPr id="4" name="页脚占位符 3">
            <a:extLst>
              <a:ext uri="{FF2B5EF4-FFF2-40B4-BE49-F238E27FC236}">
                <a16:creationId xmlns:a16="http://schemas.microsoft.com/office/drawing/2014/main" id="{176B2CAC-7B5A-194A-93AA-225176087ABE}"/>
              </a:ext>
            </a:extLst>
          </p:cNvPr>
          <p:cNvSpPr>
            <a:spLocks noGrp="1"/>
          </p:cNvSpPr>
          <p:nvPr>
            <p:ph type="ftr" sz="quarter" idx="11"/>
          </p:nvPr>
        </p:nvSpPr>
        <p:spPr/>
        <p:txBody>
          <a:bodyPr/>
          <a:lstStyle/>
          <a:p>
            <a:endParaRPr kumimoji="1" lang="zh-CN" altLang="en-US"/>
          </a:p>
        </p:txBody>
      </p:sp>
      <p:sp>
        <p:nvSpPr>
          <p:cNvPr id="5" name="灯片编号占位符 4">
            <a:extLst>
              <a:ext uri="{FF2B5EF4-FFF2-40B4-BE49-F238E27FC236}">
                <a16:creationId xmlns:a16="http://schemas.microsoft.com/office/drawing/2014/main" id="{A8708776-4645-BB4C-81BA-E8ACBFE6662B}"/>
              </a:ext>
            </a:extLst>
          </p:cNvPr>
          <p:cNvSpPr>
            <a:spLocks noGrp="1"/>
          </p:cNvSpPr>
          <p:nvPr>
            <p:ph type="sldNum" sz="quarter" idx="12"/>
          </p:nvPr>
        </p:nvSpPr>
        <p:spPr/>
        <p:txBody>
          <a:bodyPr/>
          <a:lstStyle/>
          <a:p>
            <a:fld id="{B75703AC-9E2A-CA4C-A7B7-AF515BE42067}" type="slidenum">
              <a:rPr kumimoji="1" lang="zh-CN" altLang="en-US" smtClean="0"/>
              <a:t>‹#›</a:t>
            </a:fld>
            <a:endParaRPr kumimoji="1" lang="zh-CN" altLang="en-US"/>
          </a:p>
        </p:txBody>
      </p:sp>
    </p:spTree>
    <p:extLst>
      <p:ext uri="{BB962C8B-B14F-4D97-AF65-F5344CB8AC3E}">
        <p14:creationId xmlns:p14="http://schemas.microsoft.com/office/powerpoint/2010/main" val="38778796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EDDD9D03-8C81-5C4A-B059-DF349B009500}"/>
              </a:ext>
            </a:extLst>
          </p:cNvPr>
          <p:cNvSpPr>
            <a:spLocks noGrp="1"/>
          </p:cNvSpPr>
          <p:nvPr>
            <p:ph type="dt" sz="half" idx="10"/>
          </p:nvPr>
        </p:nvSpPr>
        <p:spPr/>
        <p:txBody>
          <a:bodyPr/>
          <a:lstStyle/>
          <a:p>
            <a:fld id="{0ED38F8B-0D9A-EB44-903A-F5633611C0CF}" type="datetimeFigureOut">
              <a:rPr kumimoji="1" lang="zh-CN" altLang="en-US" smtClean="0"/>
              <a:t>2021/11/18</a:t>
            </a:fld>
            <a:endParaRPr kumimoji="1" lang="zh-CN" altLang="en-US"/>
          </a:p>
        </p:txBody>
      </p:sp>
      <p:sp>
        <p:nvSpPr>
          <p:cNvPr id="3" name="页脚占位符 2">
            <a:extLst>
              <a:ext uri="{FF2B5EF4-FFF2-40B4-BE49-F238E27FC236}">
                <a16:creationId xmlns:a16="http://schemas.microsoft.com/office/drawing/2014/main" id="{97415B56-8D55-5D42-A960-748FE9DC8DB3}"/>
              </a:ext>
            </a:extLst>
          </p:cNvPr>
          <p:cNvSpPr>
            <a:spLocks noGrp="1"/>
          </p:cNvSpPr>
          <p:nvPr>
            <p:ph type="ftr" sz="quarter" idx="11"/>
          </p:nvPr>
        </p:nvSpPr>
        <p:spPr/>
        <p:txBody>
          <a:bodyPr/>
          <a:lstStyle/>
          <a:p>
            <a:endParaRPr kumimoji="1" lang="zh-CN" altLang="en-US"/>
          </a:p>
        </p:txBody>
      </p:sp>
      <p:sp>
        <p:nvSpPr>
          <p:cNvPr id="4" name="灯片编号占位符 3">
            <a:extLst>
              <a:ext uri="{FF2B5EF4-FFF2-40B4-BE49-F238E27FC236}">
                <a16:creationId xmlns:a16="http://schemas.microsoft.com/office/drawing/2014/main" id="{B0188E50-A5D5-E040-9C05-5A6ACE2FE3AE}"/>
              </a:ext>
            </a:extLst>
          </p:cNvPr>
          <p:cNvSpPr>
            <a:spLocks noGrp="1"/>
          </p:cNvSpPr>
          <p:nvPr>
            <p:ph type="sldNum" sz="quarter" idx="12"/>
          </p:nvPr>
        </p:nvSpPr>
        <p:spPr/>
        <p:txBody>
          <a:bodyPr/>
          <a:lstStyle/>
          <a:p>
            <a:fld id="{B75703AC-9E2A-CA4C-A7B7-AF515BE42067}" type="slidenum">
              <a:rPr kumimoji="1" lang="zh-CN" altLang="en-US" smtClean="0"/>
              <a:t>‹#›</a:t>
            </a:fld>
            <a:endParaRPr kumimoji="1" lang="zh-CN" altLang="en-US"/>
          </a:p>
        </p:txBody>
      </p:sp>
    </p:spTree>
    <p:extLst>
      <p:ext uri="{BB962C8B-B14F-4D97-AF65-F5344CB8AC3E}">
        <p14:creationId xmlns:p14="http://schemas.microsoft.com/office/powerpoint/2010/main" val="6174954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4C7AE6A-FFAD-0047-8E61-DA55A418F412}"/>
              </a:ext>
            </a:extLst>
          </p:cNvPr>
          <p:cNvSpPr>
            <a:spLocks noGrp="1"/>
          </p:cNvSpPr>
          <p:nvPr>
            <p:ph type="title"/>
          </p:nvPr>
        </p:nvSpPr>
        <p:spPr>
          <a:xfrm>
            <a:off x="839788" y="457200"/>
            <a:ext cx="3932237" cy="1600200"/>
          </a:xfrm>
        </p:spPr>
        <p:txBody>
          <a:bodyPr anchor="b"/>
          <a:lstStyle>
            <a:lvl1pPr>
              <a:defRPr sz="3200"/>
            </a:lvl1pPr>
          </a:lstStyle>
          <a:p>
            <a:r>
              <a:rPr kumimoji="1" lang="zh-CN" altLang="en-US"/>
              <a:t>单击此处编辑母版标题样式</a:t>
            </a:r>
          </a:p>
        </p:txBody>
      </p:sp>
      <p:sp>
        <p:nvSpPr>
          <p:cNvPr id="3" name="内容占位符 2">
            <a:extLst>
              <a:ext uri="{FF2B5EF4-FFF2-40B4-BE49-F238E27FC236}">
                <a16:creationId xmlns:a16="http://schemas.microsoft.com/office/drawing/2014/main" id="{509782E7-3C49-7F4D-9C34-ECA941A0D7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文本占位符 3">
            <a:extLst>
              <a:ext uri="{FF2B5EF4-FFF2-40B4-BE49-F238E27FC236}">
                <a16:creationId xmlns:a16="http://schemas.microsoft.com/office/drawing/2014/main" id="{3F63C1DC-571C-F24A-B0FD-D11A78C983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zh-CN" altLang="en-US"/>
              <a:t>单击此处编辑母版文本样式</a:t>
            </a:r>
          </a:p>
        </p:txBody>
      </p:sp>
      <p:sp>
        <p:nvSpPr>
          <p:cNvPr id="5" name="日期占位符 4">
            <a:extLst>
              <a:ext uri="{FF2B5EF4-FFF2-40B4-BE49-F238E27FC236}">
                <a16:creationId xmlns:a16="http://schemas.microsoft.com/office/drawing/2014/main" id="{7250CC6F-9D20-4047-AAB2-87B4232DF681}"/>
              </a:ext>
            </a:extLst>
          </p:cNvPr>
          <p:cNvSpPr>
            <a:spLocks noGrp="1"/>
          </p:cNvSpPr>
          <p:nvPr>
            <p:ph type="dt" sz="half" idx="10"/>
          </p:nvPr>
        </p:nvSpPr>
        <p:spPr/>
        <p:txBody>
          <a:bodyPr/>
          <a:lstStyle/>
          <a:p>
            <a:fld id="{0ED38F8B-0D9A-EB44-903A-F5633611C0CF}" type="datetimeFigureOut">
              <a:rPr kumimoji="1" lang="zh-CN" altLang="en-US" smtClean="0"/>
              <a:t>2021/11/18</a:t>
            </a:fld>
            <a:endParaRPr kumimoji="1" lang="zh-CN" altLang="en-US"/>
          </a:p>
        </p:txBody>
      </p:sp>
      <p:sp>
        <p:nvSpPr>
          <p:cNvPr id="6" name="页脚占位符 5">
            <a:extLst>
              <a:ext uri="{FF2B5EF4-FFF2-40B4-BE49-F238E27FC236}">
                <a16:creationId xmlns:a16="http://schemas.microsoft.com/office/drawing/2014/main" id="{DE81CFBC-C3F5-4943-9D32-49F51FC055B8}"/>
              </a:ext>
            </a:extLst>
          </p:cNvPr>
          <p:cNvSpPr>
            <a:spLocks noGrp="1"/>
          </p:cNvSpPr>
          <p:nvPr>
            <p:ph type="ftr" sz="quarter" idx="11"/>
          </p:nvPr>
        </p:nvSpPr>
        <p:spPr/>
        <p:txBody>
          <a:bodyPr/>
          <a:lstStyle/>
          <a:p>
            <a:endParaRPr kumimoji="1" lang="zh-CN" altLang="en-US"/>
          </a:p>
        </p:txBody>
      </p:sp>
      <p:sp>
        <p:nvSpPr>
          <p:cNvPr id="7" name="灯片编号占位符 6">
            <a:extLst>
              <a:ext uri="{FF2B5EF4-FFF2-40B4-BE49-F238E27FC236}">
                <a16:creationId xmlns:a16="http://schemas.microsoft.com/office/drawing/2014/main" id="{9AFA3EEF-3246-9847-BB9D-412BC2556225}"/>
              </a:ext>
            </a:extLst>
          </p:cNvPr>
          <p:cNvSpPr>
            <a:spLocks noGrp="1"/>
          </p:cNvSpPr>
          <p:nvPr>
            <p:ph type="sldNum" sz="quarter" idx="12"/>
          </p:nvPr>
        </p:nvSpPr>
        <p:spPr/>
        <p:txBody>
          <a:bodyPr/>
          <a:lstStyle/>
          <a:p>
            <a:fld id="{B75703AC-9E2A-CA4C-A7B7-AF515BE42067}" type="slidenum">
              <a:rPr kumimoji="1" lang="zh-CN" altLang="en-US" smtClean="0"/>
              <a:t>‹#›</a:t>
            </a:fld>
            <a:endParaRPr kumimoji="1" lang="zh-CN" altLang="en-US"/>
          </a:p>
        </p:txBody>
      </p:sp>
    </p:spTree>
    <p:extLst>
      <p:ext uri="{BB962C8B-B14F-4D97-AF65-F5344CB8AC3E}">
        <p14:creationId xmlns:p14="http://schemas.microsoft.com/office/powerpoint/2010/main" val="33102887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D67496CC-9927-514F-B952-8E8321FE4429}"/>
              </a:ext>
            </a:extLst>
          </p:cNvPr>
          <p:cNvSpPr>
            <a:spLocks noGrp="1"/>
          </p:cNvSpPr>
          <p:nvPr>
            <p:ph type="title"/>
          </p:nvPr>
        </p:nvSpPr>
        <p:spPr>
          <a:xfrm>
            <a:off x="839788" y="457200"/>
            <a:ext cx="3932237" cy="1600200"/>
          </a:xfrm>
        </p:spPr>
        <p:txBody>
          <a:bodyPr anchor="b"/>
          <a:lstStyle>
            <a:lvl1pPr>
              <a:defRPr sz="3200"/>
            </a:lvl1pPr>
          </a:lstStyle>
          <a:p>
            <a:r>
              <a:rPr kumimoji="1" lang="zh-CN" altLang="en-US"/>
              <a:t>单击此处编辑母版标题样式</a:t>
            </a:r>
          </a:p>
        </p:txBody>
      </p:sp>
      <p:sp>
        <p:nvSpPr>
          <p:cNvPr id="3" name="图片占位符 2">
            <a:extLst>
              <a:ext uri="{FF2B5EF4-FFF2-40B4-BE49-F238E27FC236}">
                <a16:creationId xmlns:a16="http://schemas.microsoft.com/office/drawing/2014/main" id="{D1078163-33AC-6144-A78E-9CFD79BD2BB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kumimoji="1" lang="zh-CN" altLang="en-US"/>
          </a:p>
        </p:txBody>
      </p:sp>
      <p:sp>
        <p:nvSpPr>
          <p:cNvPr id="4" name="文本占位符 3">
            <a:extLst>
              <a:ext uri="{FF2B5EF4-FFF2-40B4-BE49-F238E27FC236}">
                <a16:creationId xmlns:a16="http://schemas.microsoft.com/office/drawing/2014/main" id="{85214EA7-C31D-5B47-80C4-7359D7F7B3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zh-CN" altLang="en-US"/>
              <a:t>单击此处编辑母版文本样式</a:t>
            </a:r>
          </a:p>
        </p:txBody>
      </p:sp>
      <p:sp>
        <p:nvSpPr>
          <p:cNvPr id="5" name="日期占位符 4">
            <a:extLst>
              <a:ext uri="{FF2B5EF4-FFF2-40B4-BE49-F238E27FC236}">
                <a16:creationId xmlns:a16="http://schemas.microsoft.com/office/drawing/2014/main" id="{544B36D3-ACEA-C144-873E-046951159339}"/>
              </a:ext>
            </a:extLst>
          </p:cNvPr>
          <p:cNvSpPr>
            <a:spLocks noGrp="1"/>
          </p:cNvSpPr>
          <p:nvPr>
            <p:ph type="dt" sz="half" idx="10"/>
          </p:nvPr>
        </p:nvSpPr>
        <p:spPr/>
        <p:txBody>
          <a:bodyPr/>
          <a:lstStyle/>
          <a:p>
            <a:fld id="{0ED38F8B-0D9A-EB44-903A-F5633611C0CF}" type="datetimeFigureOut">
              <a:rPr kumimoji="1" lang="zh-CN" altLang="en-US" smtClean="0"/>
              <a:t>2021/11/18</a:t>
            </a:fld>
            <a:endParaRPr kumimoji="1" lang="zh-CN" altLang="en-US"/>
          </a:p>
        </p:txBody>
      </p:sp>
      <p:sp>
        <p:nvSpPr>
          <p:cNvPr id="6" name="页脚占位符 5">
            <a:extLst>
              <a:ext uri="{FF2B5EF4-FFF2-40B4-BE49-F238E27FC236}">
                <a16:creationId xmlns:a16="http://schemas.microsoft.com/office/drawing/2014/main" id="{4639A207-86B4-8B42-AB44-EAE185FFAE63}"/>
              </a:ext>
            </a:extLst>
          </p:cNvPr>
          <p:cNvSpPr>
            <a:spLocks noGrp="1"/>
          </p:cNvSpPr>
          <p:nvPr>
            <p:ph type="ftr" sz="quarter" idx="11"/>
          </p:nvPr>
        </p:nvSpPr>
        <p:spPr/>
        <p:txBody>
          <a:bodyPr/>
          <a:lstStyle/>
          <a:p>
            <a:endParaRPr kumimoji="1" lang="zh-CN" altLang="en-US"/>
          </a:p>
        </p:txBody>
      </p:sp>
      <p:sp>
        <p:nvSpPr>
          <p:cNvPr id="7" name="灯片编号占位符 6">
            <a:extLst>
              <a:ext uri="{FF2B5EF4-FFF2-40B4-BE49-F238E27FC236}">
                <a16:creationId xmlns:a16="http://schemas.microsoft.com/office/drawing/2014/main" id="{20E54958-0190-2C45-9747-A145A209E495}"/>
              </a:ext>
            </a:extLst>
          </p:cNvPr>
          <p:cNvSpPr>
            <a:spLocks noGrp="1"/>
          </p:cNvSpPr>
          <p:nvPr>
            <p:ph type="sldNum" sz="quarter" idx="12"/>
          </p:nvPr>
        </p:nvSpPr>
        <p:spPr/>
        <p:txBody>
          <a:bodyPr/>
          <a:lstStyle/>
          <a:p>
            <a:fld id="{B75703AC-9E2A-CA4C-A7B7-AF515BE42067}" type="slidenum">
              <a:rPr kumimoji="1" lang="zh-CN" altLang="en-US" smtClean="0"/>
              <a:t>‹#›</a:t>
            </a:fld>
            <a:endParaRPr kumimoji="1" lang="zh-CN" altLang="en-US"/>
          </a:p>
        </p:txBody>
      </p:sp>
    </p:spTree>
    <p:extLst>
      <p:ext uri="{BB962C8B-B14F-4D97-AF65-F5344CB8AC3E}">
        <p14:creationId xmlns:p14="http://schemas.microsoft.com/office/powerpoint/2010/main" val="37614788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0B9C3FE-C56F-9947-A50F-4B52B5990FCA}"/>
              </a:ext>
            </a:extLst>
          </p:cNvPr>
          <p:cNvSpPr>
            <a:spLocks noGrp="1"/>
          </p:cNvSpPr>
          <p:nvPr>
            <p:ph type="title"/>
          </p:nvPr>
        </p:nvSpPr>
        <p:spPr/>
        <p:txBody>
          <a:bodyPr/>
          <a:lstStyle/>
          <a:p>
            <a:r>
              <a:rPr kumimoji="1" lang="zh-CN" altLang="en-US"/>
              <a:t>单击此处编辑母版标题样式</a:t>
            </a:r>
          </a:p>
        </p:txBody>
      </p:sp>
      <p:sp>
        <p:nvSpPr>
          <p:cNvPr id="3" name="竖排文字占位符 2">
            <a:extLst>
              <a:ext uri="{FF2B5EF4-FFF2-40B4-BE49-F238E27FC236}">
                <a16:creationId xmlns:a16="http://schemas.microsoft.com/office/drawing/2014/main" id="{2C84FB0D-5AD9-784B-8534-9A95AB182685}"/>
              </a:ext>
            </a:extLst>
          </p:cNvPr>
          <p:cNvSpPr>
            <a:spLocks noGrp="1"/>
          </p:cNvSpPr>
          <p:nvPr>
            <p:ph type="body" orient="vert" idx="1"/>
          </p:nvPr>
        </p:nvSpPr>
        <p:spPr/>
        <p:txBody>
          <a:bodyPr vert="eaVert"/>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日期占位符 3">
            <a:extLst>
              <a:ext uri="{FF2B5EF4-FFF2-40B4-BE49-F238E27FC236}">
                <a16:creationId xmlns:a16="http://schemas.microsoft.com/office/drawing/2014/main" id="{CEFA9C41-D969-9445-BE45-75A44AE3A678}"/>
              </a:ext>
            </a:extLst>
          </p:cNvPr>
          <p:cNvSpPr>
            <a:spLocks noGrp="1"/>
          </p:cNvSpPr>
          <p:nvPr>
            <p:ph type="dt" sz="half" idx="10"/>
          </p:nvPr>
        </p:nvSpPr>
        <p:spPr/>
        <p:txBody>
          <a:bodyPr/>
          <a:lstStyle/>
          <a:p>
            <a:fld id="{0ED38F8B-0D9A-EB44-903A-F5633611C0CF}" type="datetimeFigureOut">
              <a:rPr kumimoji="1" lang="zh-CN" altLang="en-US" smtClean="0"/>
              <a:t>2021/11/18</a:t>
            </a:fld>
            <a:endParaRPr kumimoji="1" lang="zh-CN" altLang="en-US"/>
          </a:p>
        </p:txBody>
      </p:sp>
      <p:sp>
        <p:nvSpPr>
          <p:cNvPr id="5" name="页脚占位符 4">
            <a:extLst>
              <a:ext uri="{FF2B5EF4-FFF2-40B4-BE49-F238E27FC236}">
                <a16:creationId xmlns:a16="http://schemas.microsoft.com/office/drawing/2014/main" id="{446FEEFF-41FF-DE4E-AF5E-10A5EBDB0151}"/>
              </a:ext>
            </a:extLst>
          </p:cNvPr>
          <p:cNvSpPr>
            <a:spLocks noGrp="1"/>
          </p:cNvSpPr>
          <p:nvPr>
            <p:ph type="ftr" sz="quarter" idx="11"/>
          </p:nvPr>
        </p:nvSpPr>
        <p:spPr/>
        <p:txBody>
          <a:bodyPr/>
          <a:lstStyle/>
          <a:p>
            <a:endParaRPr kumimoji="1" lang="zh-CN" altLang="en-US"/>
          </a:p>
        </p:txBody>
      </p:sp>
      <p:sp>
        <p:nvSpPr>
          <p:cNvPr id="6" name="灯片编号占位符 5">
            <a:extLst>
              <a:ext uri="{FF2B5EF4-FFF2-40B4-BE49-F238E27FC236}">
                <a16:creationId xmlns:a16="http://schemas.microsoft.com/office/drawing/2014/main" id="{F9EC6B57-BE29-EB40-AAC1-72C0221F3677}"/>
              </a:ext>
            </a:extLst>
          </p:cNvPr>
          <p:cNvSpPr>
            <a:spLocks noGrp="1"/>
          </p:cNvSpPr>
          <p:nvPr>
            <p:ph type="sldNum" sz="quarter" idx="12"/>
          </p:nvPr>
        </p:nvSpPr>
        <p:spPr/>
        <p:txBody>
          <a:bodyPr/>
          <a:lstStyle/>
          <a:p>
            <a:fld id="{B75703AC-9E2A-CA4C-A7B7-AF515BE42067}" type="slidenum">
              <a:rPr kumimoji="1" lang="zh-CN" altLang="en-US" smtClean="0"/>
              <a:t>‹#›</a:t>
            </a:fld>
            <a:endParaRPr kumimoji="1" lang="zh-CN" altLang="en-US"/>
          </a:p>
        </p:txBody>
      </p:sp>
    </p:spTree>
    <p:extLst>
      <p:ext uri="{BB962C8B-B14F-4D97-AF65-F5344CB8AC3E}">
        <p14:creationId xmlns:p14="http://schemas.microsoft.com/office/powerpoint/2010/main" val="1231786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65537E95-9123-7F4E-AC71-5F438CC13D43}"/>
              </a:ext>
            </a:extLst>
          </p:cNvPr>
          <p:cNvSpPr>
            <a:spLocks noGrp="1"/>
          </p:cNvSpPr>
          <p:nvPr>
            <p:ph type="title" orient="vert"/>
          </p:nvPr>
        </p:nvSpPr>
        <p:spPr>
          <a:xfrm>
            <a:off x="8724900" y="365125"/>
            <a:ext cx="2628900" cy="5811838"/>
          </a:xfrm>
        </p:spPr>
        <p:txBody>
          <a:bodyPr vert="eaVert"/>
          <a:lstStyle/>
          <a:p>
            <a:r>
              <a:rPr kumimoji="1" lang="zh-CN" altLang="en-US"/>
              <a:t>单击此处编辑母版标题样式</a:t>
            </a:r>
          </a:p>
        </p:txBody>
      </p:sp>
      <p:sp>
        <p:nvSpPr>
          <p:cNvPr id="3" name="竖排文字占位符 2">
            <a:extLst>
              <a:ext uri="{FF2B5EF4-FFF2-40B4-BE49-F238E27FC236}">
                <a16:creationId xmlns:a16="http://schemas.microsoft.com/office/drawing/2014/main" id="{3A5356A1-EB74-7741-8D92-0743C32B8EE4}"/>
              </a:ext>
            </a:extLst>
          </p:cNvPr>
          <p:cNvSpPr>
            <a:spLocks noGrp="1"/>
          </p:cNvSpPr>
          <p:nvPr>
            <p:ph type="body" orient="vert" idx="1"/>
          </p:nvPr>
        </p:nvSpPr>
        <p:spPr>
          <a:xfrm>
            <a:off x="838200" y="365125"/>
            <a:ext cx="7734300" cy="5811838"/>
          </a:xfrm>
        </p:spPr>
        <p:txBody>
          <a:bodyPr vert="eaVert"/>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日期占位符 3">
            <a:extLst>
              <a:ext uri="{FF2B5EF4-FFF2-40B4-BE49-F238E27FC236}">
                <a16:creationId xmlns:a16="http://schemas.microsoft.com/office/drawing/2014/main" id="{DD7D96BD-8F01-7546-A496-BCFDF6D5442E}"/>
              </a:ext>
            </a:extLst>
          </p:cNvPr>
          <p:cNvSpPr>
            <a:spLocks noGrp="1"/>
          </p:cNvSpPr>
          <p:nvPr>
            <p:ph type="dt" sz="half" idx="10"/>
          </p:nvPr>
        </p:nvSpPr>
        <p:spPr/>
        <p:txBody>
          <a:bodyPr/>
          <a:lstStyle/>
          <a:p>
            <a:fld id="{0ED38F8B-0D9A-EB44-903A-F5633611C0CF}" type="datetimeFigureOut">
              <a:rPr kumimoji="1" lang="zh-CN" altLang="en-US" smtClean="0"/>
              <a:t>2021/11/18</a:t>
            </a:fld>
            <a:endParaRPr kumimoji="1" lang="zh-CN" altLang="en-US"/>
          </a:p>
        </p:txBody>
      </p:sp>
      <p:sp>
        <p:nvSpPr>
          <p:cNvPr id="5" name="页脚占位符 4">
            <a:extLst>
              <a:ext uri="{FF2B5EF4-FFF2-40B4-BE49-F238E27FC236}">
                <a16:creationId xmlns:a16="http://schemas.microsoft.com/office/drawing/2014/main" id="{B6277424-7AEE-9441-A6E4-8F530C6CE598}"/>
              </a:ext>
            </a:extLst>
          </p:cNvPr>
          <p:cNvSpPr>
            <a:spLocks noGrp="1"/>
          </p:cNvSpPr>
          <p:nvPr>
            <p:ph type="ftr" sz="quarter" idx="11"/>
          </p:nvPr>
        </p:nvSpPr>
        <p:spPr/>
        <p:txBody>
          <a:bodyPr/>
          <a:lstStyle/>
          <a:p>
            <a:endParaRPr kumimoji="1" lang="zh-CN" altLang="en-US"/>
          </a:p>
        </p:txBody>
      </p:sp>
      <p:sp>
        <p:nvSpPr>
          <p:cNvPr id="6" name="灯片编号占位符 5">
            <a:extLst>
              <a:ext uri="{FF2B5EF4-FFF2-40B4-BE49-F238E27FC236}">
                <a16:creationId xmlns:a16="http://schemas.microsoft.com/office/drawing/2014/main" id="{B5740330-A461-AE42-9EE6-64D2899DB4D8}"/>
              </a:ext>
            </a:extLst>
          </p:cNvPr>
          <p:cNvSpPr>
            <a:spLocks noGrp="1"/>
          </p:cNvSpPr>
          <p:nvPr>
            <p:ph type="sldNum" sz="quarter" idx="12"/>
          </p:nvPr>
        </p:nvSpPr>
        <p:spPr/>
        <p:txBody>
          <a:bodyPr/>
          <a:lstStyle/>
          <a:p>
            <a:fld id="{B75703AC-9E2A-CA4C-A7B7-AF515BE42067}" type="slidenum">
              <a:rPr kumimoji="1" lang="zh-CN" altLang="en-US" smtClean="0"/>
              <a:t>‹#›</a:t>
            </a:fld>
            <a:endParaRPr kumimoji="1" lang="zh-CN" altLang="en-US"/>
          </a:p>
        </p:txBody>
      </p:sp>
    </p:spTree>
    <p:extLst>
      <p:ext uri="{BB962C8B-B14F-4D97-AF65-F5344CB8AC3E}">
        <p14:creationId xmlns:p14="http://schemas.microsoft.com/office/powerpoint/2010/main" val="36654780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3EAA8147-0F05-9C46-A0AD-308F07CE1D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p>
        </p:txBody>
      </p:sp>
      <p:sp>
        <p:nvSpPr>
          <p:cNvPr id="3" name="文本占位符 2">
            <a:extLst>
              <a:ext uri="{FF2B5EF4-FFF2-40B4-BE49-F238E27FC236}">
                <a16:creationId xmlns:a16="http://schemas.microsoft.com/office/drawing/2014/main" id="{B3386ADF-365E-0B42-90F9-6F39A6ADB9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日期占位符 3">
            <a:extLst>
              <a:ext uri="{FF2B5EF4-FFF2-40B4-BE49-F238E27FC236}">
                <a16:creationId xmlns:a16="http://schemas.microsoft.com/office/drawing/2014/main" id="{384E45E6-EE36-8E4C-BD5F-A12B55D9B5B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ED38F8B-0D9A-EB44-903A-F5633611C0CF}" type="datetimeFigureOut">
              <a:rPr kumimoji="1" lang="zh-CN" altLang="en-US" smtClean="0"/>
              <a:t>2021/11/18</a:t>
            </a:fld>
            <a:endParaRPr kumimoji="1" lang="zh-CN" altLang="en-US"/>
          </a:p>
        </p:txBody>
      </p:sp>
      <p:sp>
        <p:nvSpPr>
          <p:cNvPr id="5" name="页脚占位符 4">
            <a:extLst>
              <a:ext uri="{FF2B5EF4-FFF2-40B4-BE49-F238E27FC236}">
                <a16:creationId xmlns:a16="http://schemas.microsoft.com/office/drawing/2014/main" id="{B80FD574-5AF2-8E48-836B-832EC6DE842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kumimoji="1" lang="zh-CN" altLang="en-US"/>
          </a:p>
        </p:txBody>
      </p:sp>
      <p:sp>
        <p:nvSpPr>
          <p:cNvPr id="6" name="灯片编号占位符 5">
            <a:extLst>
              <a:ext uri="{FF2B5EF4-FFF2-40B4-BE49-F238E27FC236}">
                <a16:creationId xmlns:a16="http://schemas.microsoft.com/office/drawing/2014/main" id="{86CCF997-7EE9-4649-B72A-0008F7A39A3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75703AC-9E2A-CA4C-A7B7-AF515BE42067}" type="slidenum">
              <a:rPr kumimoji="1" lang="zh-CN" altLang="en-US" smtClean="0"/>
              <a:t>‹#›</a:t>
            </a:fld>
            <a:endParaRPr kumimoji="1" lang="zh-CN" altLang="en-US"/>
          </a:p>
        </p:txBody>
      </p:sp>
    </p:spTree>
    <p:extLst>
      <p:ext uri="{BB962C8B-B14F-4D97-AF65-F5344CB8AC3E}">
        <p14:creationId xmlns:p14="http://schemas.microsoft.com/office/powerpoint/2010/main" val="29786684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6D74EF6-BE91-2D4F-B9F7-B0212AA7828D}"/>
              </a:ext>
            </a:extLst>
          </p:cNvPr>
          <p:cNvSpPr>
            <a:spLocks noGrp="1"/>
          </p:cNvSpPr>
          <p:nvPr>
            <p:ph type="ctrTitle"/>
          </p:nvPr>
        </p:nvSpPr>
        <p:spPr/>
        <p:txBody>
          <a:bodyPr/>
          <a:lstStyle/>
          <a:p>
            <a:r>
              <a:rPr kumimoji="1" lang="en-US" altLang="zh-CN" dirty="0"/>
              <a:t>Construction Morphology</a:t>
            </a:r>
            <a:r>
              <a:rPr kumimoji="1" lang="zh-CN" altLang="en-US" dirty="0"/>
              <a:t> </a:t>
            </a:r>
          </a:p>
        </p:txBody>
      </p:sp>
      <p:sp>
        <p:nvSpPr>
          <p:cNvPr id="3" name="副标题 2">
            <a:extLst>
              <a:ext uri="{FF2B5EF4-FFF2-40B4-BE49-F238E27FC236}">
                <a16:creationId xmlns:a16="http://schemas.microsoft.com/office/drawing/2014/main" id="{6B927391-501E-3847-BD71-3EDBBF83DF03}"/>
              </a:ext>
            </a:extLst>
          </p:cNvPr>
          <p:cNvSpPr>
            <a:spLocks noGrp="1"/>
          </p:cNvSpPr>
          <p:nvPr>
            <p:ph type="subTitle" idx="1"/>
          </p:nvPr>
        </p:nvSpPr>
        <p:spPr/>
        <p:txBody>
          <a:bodyPr>
            <a:normAutofit/>
          </a:bodyPr>
          <a:lstStyle/>
          <a:p>
            <a:r>
              <a:rPr kumimoji="1" lang="en-US" altLang="zh-CN" sz="3200" dirty="0"/>
              <a:t>Wu </a:t>
            </a:r>
            <a:r>
              <a:rPr kumimoji="1" lang="en-US" altLang="zh-CN" sz="3200" dirty="0" err="1"/>
              <a:t>Xiaowu</a:t>
            </a:r>
            <a:r>
              <a:rPr kumimoji="1" lang="en-US" altLang="zh-CN" sz="3200" dirty="0"/>
              <a:t> (2108104)</a:t>
            </a:r>
          </a:p>
        </p:txBody>
      </p:sp>
    </p:spTree>
    <p:extLst>
      <p:ext uri="{BB962C8B-B14F-4D97-AF65-F5344CB8AC3E}">
        <p14:creationId xmlns:p14="http://schemas.microsoft.com/office/powerpoint/2010/main" val="26153094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19F462F-5F4E-0B4C-8568-E2DAFDE38630}"/>
              </a:ext>
            </a:extLst>
          </p:cNvPr>
          <p:cNvSpPr>
            <a:spLocks noGrp="1"/>
          </p:cNvSpPr>
          <p:nvPr>
            <p:ph type="title"/>
          </p:nvPr>
        </p:nvSpPr>
        <p:spPr/>
        <p:txBody>
          <a:bodyPr/>
          <a:lstStyle/>
          <a:p>
            <a:r>
              <a:rPr kumimoji="1" lang="en-US" altLang="zh-CN" dirty="0"/>
              <a:t>Morphology</a:t>
            </a:r>
            <a:endParaRPr kumimoji="1" lang="zh-CN" altLang="en-US" dirty="0"/>
          </a:p>
        </p:txBody>
      </p:sp>
      <p:sp>
        <p:nvSpPr>
          <p:cNvPr id="3" name="内容占位符 2">
            <a:extLst>
              <a:ext uri="{FF2B5EF4-FFF2-40B4-BE49-F238E27FC236}">
                <a16:creationId xmlns:a16="http://schemas.microsoft.com/office/drawing/2014/main" id="{876742D1-6700-9441-B823-250A598B318A}"/>
              </a:ext>
            </a:extLst>
          </p:cNvPr>
          <p:cNvSpPr>
            <a:spLocks noGrp="1"/>
          </p:cNvSpPr>
          <p:nvPr>
            <p:ph idx="1"/>
          </p:nvPr>
        </p:nvSpPr>
        <p:spPr/>
        <p:txBody>
          <a:bodyPr/>
          <a:lstStyle/>
          <a:p>
            <a:endParaRPr lang="en-US" altLang="zh-CN" dirty="0"/>
          </a:p>
          <a:p>
            <a:endParaRPr kumimoji="1" lang="en-US" altLang="zh-CN" dirty="0"/>
          </a:p>
        </p:txBody>
      </p:sp>
      <p:pic>
        <p:nvPicPr>
          <p:cNvPr id="7" name="图形 6">
            <a:extLst>
              <a:ext uri="{FF2B5EF4-FFF2-40B4-BE49-F238E27FC236}">
                <a16:creationId xmlns:a16="http://schemas.microsoft.com/office/drawing/2014/main" id="{EA2D3D12-1273-734B-AD21-C61A17EBF32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080025" y="365125"/>
            <a:ext cx="8091557" cy="5825921"/>
          </a:xfrm>
          <a:prstGeom prst="rect">
            <a:avLst/>
          </a:prstGeom>
        </p:spPr>
      </p:pic>
    </p:spTree>
    <p:extLst>
      <p:ext uri="{BB962C8B-B14F-4D97-AF65-F5344CB8AC3E}">
        <p14:creationId xmlns:p14="http://schemas.microsoft.com/office/powerpoint/2010/main" val="3979548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16F060C-DA7E-7D46-A4C3-01F4B6638377}"/>
              </a:ext>
            </a:extLst>
          </p:cNvPr>
          <p:cNvSpPr>
            <a:spLocks noGrp="1"/>
          </p:cNvSpPr>
          <p:nvPr>
            <p:ph type="title"/>
          </p:nvPr>
        </p:nvSpPr>
        <p:spPr/>
        <p:txBody>
          <a:bodyPr/>
          <a:lstStyle/>
          <a:p>
            <a:r>
              <a:rPr kumimoji="1" lang="en-US" altLang="zh-CN" dirty="0"/>
              <a:t>Classification by morphological analysis</a:t>
            </a:r>
            <a:endParaRPr kumimoji="1" lang="zh-CN" altLang="en-US" dirty="0"/>
          </a:p>
        </p:txBody>
      </p:sp>
      <p:sp>
        <p:nvSpPr>
          <p:cNvPr id="3" name="内容占位符 2">
            <a:extLst>
              <a:ext uri="{FF2B5EF4-FFF2-40B4-BE49-F238E27FC236}">
                <a16:creationId xmlns:a16="http://schemas.microsoft.com/office/drawing/2014/main" id="{E2969DBD-3B08-AC4B-8551-D8B00CC7A3D3}"/>
              </a:ext>
            </a:extLst>
          </p:cNvPr>
          <p:cNvSpPr>
            <a:spLocks noGrp="1"/>
          </p:cNvSpPr>
          <p:nvPr>
            <p:ph idx="1"/>
          </p:nvPr>
        </p:nvSpPr>
        <p:spPr/>
        <p:txBody>
          <a:bodyPr/>
          <a:lstStyle/>
          <a:p>
            <a:r>
              <a:rPr kumimoji="1" lang="en-US" altLang="zh-CN" dirty="0"/>
              <a:t>Inflectional language: Germanic &amp; Romanic languages…</a:t>
            </a:r>
          </a:p>
          <a:p>
            <a:r>
              <a:rPr kumimoji="1" lang="en-US" altLang="zh-CN" dirty="0"/>
              <a:t>Agglutinating language: Japanese, Korean, Turkish…</a:t>
            </a:r>
          </a:p>
          <a:p>
            <a:r>
              <a:rPr kumimoji="1" lang="en-US" altLang="zh-CN" dirty="0"/>
              <a:t>Isolating language: Chinese…</a:t>
            </a:r>
          </a:p>
        </p:txBody>
      </p:sp>
    </p:spTree>
    <p:extLst>
      <p:ext uri="{BB962C8B-B14F-4D97-AF65-F5344CB8AC3E}">
        <p14:creationId xmlns:p14="http://schemas.microsoft.com/office/powerpoint/2010/main" val="3395023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EFAE012-438C-7C42-AB18-DFC02B89FDAC}"/>
              </a:ext>
            </a:extLst>
          </p:cNvPr>
          <p:cNvSpPr>
            <a:spLocks noGrp="1"/>
          </p:cNvSpPr>
          <p:nvPr>
            <p:ph type="title"/>
          </p:nvPr>
        </p:nvSpPr>
        <p:spPr/>
        <p:txBody>
          <a:bodyPr/>
          <a:lstStyle/>
          <a:p>
            <a:r>
              <a:rPr kumimoji="1" lang="en-US" altLang="zh-CN" dirty="0"/>
              <a:t>One mistake I made in class</a:t>
            </a:r>
            <a:endParaRPr kumimoji="1" lang="zh-CN" altLang="en-US" dirty="0"/>
          </a:p>
        </p:txBody>
      </p:sp>
      <p:sp>
        <p:nvSpPr>
          <p:cNvPr id="3" name="内容占位符 2">
            <a:extLst>
              <a:ext uri="{FF2B5EF4-FFF2-40B4-BE49-F238E27FC236}">
                <a16:creationId xmlns:a16="http://schemas.microsoft.com/office/drawing/2014/main" id="{0F3704F9-A608-B547-92B5-8E63C8B0D80D}"/>
              </a:ext>
            </a:extLst>
          </p:cNvPr>
          <p:cNvSpPr>
            <a:spLocks noGrp="1"/>
          </p:cNvSpPr>
          <p:nvPr>
            <p:ph idx="1"/>
          </p:nvPr>
        </p:nvSpPr>
        <p:spPr>
          <a:xfrm>
            <a:off x="838200" y="1590261"/>
            <a:ext cx="10515600" cy="4586702"/>
          </a:xfrm>
        </p:spPr>
        <p:txBody>
          <a:bodyPr>
            <a:normAutofit lnSpcReduction="10000"/>
          </a:bodyPr>
          <a:lstStyle/>
          <a:p>
            <a:r>
              <a:rPr kumimoji="1" lang="en-US" altLang="zh-CN" dirty="0"/>
              <a:t>Chinese is an isolating language. </a:t>
            </a:r>
            <a:r>
              <a:rPr kumimoji="1" lang="en-US" altLang="zh-CN" sz="3600" dirty="0">
                <a:solidFill>
                  <a:srgbClr val="FF0000"/>
                </a:solidFill>
              </a:rPr>
              <a:t>✓</a:t>
            </a:r>
            <a:r>
              <a:rPr kumimoji="1" lang="en-US" altLang="zh-CN" dirty="0"/>
              <a:t> (in class I said no) </a:t>
            </a:r>
          </a:p>
          <a:p>
            <a:pPr marL="588963" indent="0">
              <a:buNone/>
            </a:pPr>
            <a:r>
              <a:rPr kumimoji="1" lang="en-US" altLang="zh-CN" sz="2200" dirty="0"/>
              <a:t>(Unlike alphabetic languages,) Chinese Language and written Chinese are actually two different languages. (Feng Shi 2016) </a:t>
            </a:r>
          </a:p>
          <a:p>
            <a:pPr marL="588963" indent="0">
              <a:buNone/>
            </a:pPr>
            <a:r>
              <a:rPr kumimoji="1" lang="en-US" altLang="zh-CN" sz="2200" b="1" dirty="0"/>
              <a:t>We mistakenly confused them in class. </a:t>
            </a:r>
            <a:r>
              <a:rPr kumimoji="1" lang="en-US" altLang="zh-CN" sz="2200" dirty="0"/>
              <a:t>(so as Japanese and Korean)</a:t>
            </a:r>
          </a:p>
          <a:p>
            <a:pPr marL="0" indent="274638">
              <a:buNone/>
            </a:pPr>
            <a:endParaRPr kumimoji="1" lang="en-US" altLang="zh-CN" dirty="0"/>
          </a:p>
          <a:p>
            <a:r>
              <a:rPr kumimoji="1" lang="en-US" altLang="zh-CN" sz="2600" dirty="0"/>
              <a:t>If we talk about Chinese, we mean Spoken Chinese:</a:t>
            </a:r>
            <a:endParaRPr kumimoji="1" lang="en-US" altLang="zh-CN" dirty="0"/>
          </a:p>
          <a:p>
            <a:pPr marL="850900" indent="-314325">
              <a:buNone/>
            </a:pPr>
            <a:r>
              <a:rPr kumimoji="1" lang="zh-CN" altLang="en-US" sz="2200" dirty="0"/>
              <a:t>森</a:t>
            </a:r>
            <a:r>
              <a:rPr kumimoji="1" lang="en-US" altLang="zh-CN" sz="2200" dirty="0"/>
              <a:t> (</a:t>
            </a:r>
            <a:r>
              <a:rPr kumimoji="1" lang="en-US" altLang="zh-CN" sz="2200" i="1" dirty="0"/>
              <a:t>SOUND </a:t>
            </a:r>
            <a:r>
              <a:rPr kumimoji="1" lang="en-US" altLang="zh-CN" sz="2200" dirty="0" err="1"/>
              <a:t>sen</a:t>
            </a:r>
            <a:r>
              <a:rPr kumimoji="1" lang="en-US" altLang="zh-CN" sz="2200" dirty="0"/>
              <a:t> /</a:t>
            </a:r>
            <a:r>
              <a:rPr kumimoji="1" lang="en-US" altLang="zh-CN" sz="2200" i="1" dirty="0"/>
              <a:t>SEM</a:t>
            </a:r>
            <a:r>
              <a:rPr kumimoji="1" lang="en-US" altLang="zh-CN" sz="2200" dirty="0"/>
              <a:t> forest)</a:t>
            </a:r>
            <a:r>
              <a:rPr kumimoji="1" lang="zh-CN" altLang="en-US" sz="2200" dirty="0"/>
              <a:t> </a:t>
            </a:r>
            <a:r>
              <a:rPr kumimoji="1" lang="en-US" altLang="zh-CN" sz="2200" dirty="0"/>
              <a:t>is</a:t>
            </a:r>
            <a:r>
              <a:rPr kumimoji="1" lang="zh-CN" altLang="en-US" sz="2200" dirty="0"/>
              <a:t> </a:t>
            </a:r>
            <a:r>
              <a:rPr kumimoji="1" lang="en-US" altLang="zh-CN" sz="2200" dirty="0"/>
              <a:t>not a word, thus</a:t>
            </a:r>
            <a:r>
              <a:rPr kumimoji="1" lang="zh-CN" altLang="en-US" sz="2200" dirty="0"/>
              <a:t> 木</a:t>
            </a:r>
            <a:r>
              <a:rPr kumimoji="1" lang="en-US" altLang="zh-CN" sz="2200" dirty="0"/>
              <a:t> (</a:t>
            </a:r>
            <a:r>
              <a:rPr kumimoji="1" lang="en-US" altLang="zh-CN" sz="2200" i="1" dirty="0"/>
              <a:t>SOUND</a:t>
            </a:r>
            <a:r>
              <a:rPr kumimoji="1" lang="en-US" altLang="zh-CN" sz="2200" dirty="0"/>
              <a:t> mu/</a:t>
            </a:r>
            <a:r>
              <a:rPr kumimoji="1" lang="en-US" altLang="zh-CN" sz="2200" i="1" dirty="0"/>
              <a:t>SEM</a:t>
            </a:r>
            <a:r>
              <a:rPr kumimoji="1" lang="en-US" altLang="zh-CN" sz="2200" dirty="0"/>
              <a:t> wood), though minimally meaningful, isn</a:t>
            </a:r>
            <a:r>
              <a:rPr kumimoji="1" lang="en-US" altLang="zh-CN" sz="2200" dirty="0">
                <a:latin typeface="Arial Unicode MS" panose="020B0604020202020204" pitchFamily="34" charset="-128"/>
                <a:ea typeface="宋体" panose="02010600030101010101" pitchFamily="2" charset="-122"/>
              </a:rPr>
              <a:t>’</a:t>
            </a:r>
            <a:r>
              <a:rPr kumimoji="1" lang="en-US" altLang="zh-CN" sz="2200" dirty="0"/>
              <a:t>t a morpheme, but a part of a written character of morpheme </a:t>
            </a:r>
            <a:r>
              <a:rPr kumimoji="1" lang="zh-CN" altLang="en-US" sz="2200" dirty="0"/>
              <a:t>森</a:t>
            </a:r>
            <a:r>
              <a:rPr kumimoji="1" lang="en-US" altLang="zh-CN" sz="2200" dirty="0"/>
              <a:t>, because </a:t>
            </a:r>
            <a:r>
              <a:rPr kumimoji="1" lang="zh-CN" altLang="en-US" sz="2200" dirty="0"/>
              <a:t>森</a:t>
            </a:r>
            <a:r>
              <a:rPr kumimoji="1" lang="en-US" altLang="zh-CN" sz="2200" dirty="0"/>
              <a:t>, in spoken Chinese, cannot be phonologically divided further.</a:t>
            </a:r>
          </a:p>
          <a:p>
            <a:pPr marL="850900" indent="-314325">
              <a:buNone/>
            </a:pPr>
            <a:r>
              <a:rPr kumimoji="1" lang="zh-CN" altLang="en-US" sz="2200" dirty="0"/>
              <a:t>森林</a:t>
            </a:r>
            <a:r>
              <a:rPr kumimoji="1" lang="en-US" altLang="zh-CN" sz="2200" dirty="0"/>
              <a:t> (</a:t>
            </a:r>
            <a:r>
              <a:rPr kumimoji="1" lang="en-US" altLang="zh-CN" sz="2200" i="1" dirty="0"/>
              <a:t>SOUND </a:t>
            </a:r>
            <a:r>
              <a:rPr kumimoji="1" lang="en-US" altLang="zh-CN" sz="2200" dirty="0" err="1"/>
              <a:t>senlin</a:t>
            </a:r>
            <a:r>
              <a:rPr kumimoji="1" lang="en-US" altLang="zh-CN" sz="2200" dirty="0"/>
              <a:t> /</a:t>
            </a:r>
            <a:r>
              <a:rPr kumimoji="1" lang="en-US" altLang="zh-CN" sz="2200" i="1" dirty="0"/>
              <a:t>SEM</a:t>
            </a:r>
            <a:r>
              <a:rPr kumimoji="1" lang="en-US" altLang="zh-CN" sz="2200" dirty="0"/>
              <a:t> forest)</a:t>
            </a:r>
            <a:r>
              <a:rPr kumimoji="1" lang="zh-CN" altLang="en-US" sz="2200" dirty="0"/>
              <a:t> </a:t>
            </a:r>
            <a:r>
              <a:rPr kumimoji="1" lang="en-US" altLang="zh-CN" sz="2200" dirty="0"/>
              <a:t>is</a:t>
            </a:r>
            <a:r>
              <a:rPr kumimoji="1" lang="zh-CN" altLang="en-US" sz="2200" dirty="0"/>
              <a:t> </a:t>
            </a:r>
            <a:r>
              <a:rPr kumimoji="1" lang="en-US" altLang="zh-CN" sz="2200" dirty="0"/>
              <a:t>a word, thus </a:t>
            </a:r>
            <a:r>
              <a:rPr kumimoji="1" lang="zh-CN" altLang="en-US" sz="2200" dirty="0"/>
              <a:t>森</a:t>
            </a:r>
            <a:r>
              <a:rPr kumimoji="1" lang="en-US" altLang="zh-CN" sz="2200" dirty="0"/>
              <a:t> (</a:t>
            </a:r>
            <a:r>
              <a:rPr kumimoji="1" lang="en-US" altLang="zh-CN" sz="2200" i="1" dirty="0"/>
              <a:t>SOUND </a:t>
            </a:r>
            <a:r>
              <a:rPr kumimoji="1" lang="en-US" altLang="zh-CN" sz="2200" dirty="0" err="1"/>
              <a:t>sen</a:t>
            </a:r>
            <a:r>
              <a:rPr kumimoji="1" lang="en-US" altLang="zh-CN" sz="2200" dirty="0"/>
              <a:t>)</a:t>
            </a:r>
            <a:r>
              <a:rPr kumimoji="1" lang="zh-CN" altLang="en-US" sz="2200" dirty="0"/>
              <a:t> </a:t>
            </a:r>
            <a:r>
              <a:rPr kumimoji="1" lang="en-US" altLang="zh-CN" sz="2200" dirty="0"/>
              <a:t>and </a:t>
            </a:r>
            <a:r>
              <a:rPr kumimoji="1" lang="zh-CN" altLang="en-US" sz="2200" dirty="0"/>
              <a:t>林</a:t>
            </a:r>
            <a:r>
              <a:rPr kumimoji="1" lang="en-US" altLang="zh-CN" sz="2200" dirty="0"/>
              <a:t>(</a:t>
            </a:r>
            <a:r>
              <a:rPr kumimoji="1" lang="en-US" altLang="zh-CN" sz="2200" i="1" dirty="0"/>
              <a:t>SOUND </a:t>
            </a:r>
            <a:r>
              <a:rPr kumimoji="1" lang="en-US" altLang="zh-CN" sz="2200" dirty="0" err="1"/>
              <a:t>lin</a:t>
            </a:r>
            <a:r>
              <a:rPr kumimoji="1" lang="en-US" altLang="zh-CN" sz="2200" dirty="0"/>
              <a:t>)</a:t>
            </a:r>
            <a:r>
              <a:rPr kumimoji="1" lang="zh-CN" altLang="en-US" sz="2200" dirty="0"/>
              <a:t> </a:t>
            </a:r>
            <a:r>
              <a:rPr kumimoji="1" lang="en-US" altLang="zh-CN" sz="2200" dirty="0"/>
              <a:t>are</a:t>
            </a:r>
            <a:r>
              <a:rPr kumimoji="1" lang="zh-CN" altLang="en-US" sz="2200" dirty="0"/>
              <a:t> </a:t>
            </a:r>
            <a:r>
              <a:rPr kumimoji="1" lang="en-US" altLang="zh-CN" sz="2200" dirty="0"/>
              <a:t>both</a:t>
            </a:r>
            <a:r>
              <a:rPr kumimoji="1" lang="zh-CN" altLang="en-US" sz="2200" dirty="0"/>
              <a:t> </a:t>
            </a:r>
            <a:r>
              <a:rPr kumimoji="1" lang="en-US" altLang="zh-CN" sz="2200" dirty="0"/>
              <a:t>bound morphemes that both mean</a:t>
            </a:r>
            <a:r>
              <a:rPr kumimoji="1" lang="zh-CN" altLang="en-US" sz="2200" dirty="0"/>
              <a:t> </a:t>
            </a:r>
            <a:r>
              <a:rPr kumimoji="1" lang="en-US" altLang="zh-CN" sz="2200" dirty="0"/>
              <a:t>forests.</a:t>
            </a:r>
          </a:p>
        </p:txBody>
      </p:sp>
    </p:spTree>
    <p:extLst>
      <p:ext uri="{BB962C8B-B14F-4D97-AF65-F5344CB8AC3E}">
        <p14:creationId xmlns:p14="http://schemas.microsoft.com/office/powerpoint/2010/main" val="1141085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1A01A96-B6DA-D546-A33E-FED2C04CB2BB}"/>
              </a:ext>
            </a:extLst>
          </p:cNvPr>
          <p:cNvSpPr>
            <a:spLocks noGrp="1"/>
          </p:cNvSpPr>
          <p:nvPr>
            <p:ph idx="1"/>
          </p:nvPr>
        </p:nvSpPr>
        <p:spPr>
          <a:xfrm>
            <a:off x="838200" y="980661"/>
            <a:ext cx="10515600" cy="5196302"/>
          </a:xfrm>
        </p:spPr>
        <p:txBody>
          <a:bodyPr>
            <a:normAutofit/>
          </a:bodyPr>
          <a:lstStyle/>
          <a:p>
            <a:r>
              <a:rPr kumimoji="1" lang="en-US" altLang="zh-CN" dirty="0"/>
              <a:t>So as </a:t>
            </a:r>
            <a:r>
              <a:rPr kumimoji="1" lang="zh-CN" altLang="en-US" dirty="0"/>
              <a:t>嫑</a:t>
            </a:r>
            <a:r>
              <a:rPr kumimoji="1" lang="en-US" altLang="zh-CN" dirty="0"/>
              <a:t> (</a:t>
            </a:r>
            <a:r>
              <a:rPr kumimoji="1" lang="en-US" altLang="zh-CN" i="1" dirty="0"/>
              <a:t>SOUND </a:t>
            </a:r>
            <a:r>
              <a:rPr kumimoji="1" lang="en-US" altLang="zh-CN" dirty="0" err="1"/>
              <a:t>biao</a:t>
            </a:r>
            <a:r>
              <a:rPr kumimoji="1" lang="en-US" altLang="zh-CN" dirty="0"/>
              <a:t> /</a:t>
            </a:r>
            <a:r>
              <a:rPr kumimoji="1" lang="en-US" altLang="zh-CN" i="1" dirty="0"/>
              <a:t>SEM</a:t>
            </a:r>
            <a:r>
              <a:rPr kumimoji="1" lang="en-US" altLang="zh-CN" dirty="0"/>
              <a:t> don’t)</a:t>
            </a:r>
            <a:r>
              <a:rPr kumimoji="1" lang="zh-CN" altLang="en-US" dirty="0"/>
              <a:t> </a:t>
            </a:r>
            <a:r>
              <a:rPr kumimoji="1" lang="en-US" altLang="zh-CN" dirty="0"/>
              <a:t>, though a word it is. </a:t>
            </a:r>
          </a:p>
          <a:p>
            <a:pPr marL="627063" indent="0">
              <a:buNone/>
            </a:pPr>
            <a:r>
              <a:rPr kumimoji="1" lang="en-US" altLang="zh-CN" sz="2400" dirty="0"/>
              <a:t>Neither </a:t>
            </a:r>
            <a:r>
              <a:rPr kumimoji="1" lang="zh-CN" altLang="en-US" sz="2400" dirty="0"/>
              <a:t>不</a:t>
            </a:r>
            <a:r>
              <a:rPr kumimoji="1" lang="en-US" altLang="zh-CN" sz="2400" dirty="0"/>
              <a:t> (</a:t>
            </a:r>
            <a:r>
              <a:rPr kumimoji="1" lang="en-US" altLang="zh-CN" sz="2400" i="1" dirty="0"/>
              <a:t>SOUND </a:t>
            </a:r>
            <a:r>
              <a:rPr kumimoji="1" lang="en-US" altLang="zh-CN" sz="2400" dirty="0" err="1"/>
              <a:t>bu</a:t>
            </a:r>
            <a:r>
              <a:rPr kumimoji="1" lang="en-US" altLang="zh-CN" sz="2400" dirty="0"/>
              <a:t> /</a:t>
            </a:r>
            <a:r>
              <a:rPr kumimoji="1" lang="en-US" altLang="zh-CN" sz="2400" i="1" dirty="0"/>
              <a:t>SEM</a:t>
            </a:r>
            <a:r>
              <a:rPr kumimoji="1" lang="en-US" altLang="zh-CN" sz="2400" dirty="0"/>
              <a:t> no)</a:t>
            </a:r>
            <a:r>
              <a:rPr kumimoji="1" lang="zh-CN" altLang="en-US" sz="2400" dirty="0"/>
              <a:t> </a:t>
            </a:r>
            <a:r>
              <a:rPr kumimoji="1" lang="en-US" altLang="zh-CN" sz="2400" dirty="0"/>
              <a:t>nor</a:t>
            </a:r>
            <a:r>
              <a:rPr kumimoji="1" lang="zh-CN" altLang="en-US" sz="2400" dirty="0"/>
              <a:t> 要</a:t>
            </a:r>
            <a:r>
              <a:rPr kumimoji="1" lang="en-US" altLang="zh-CN" sz="2400" dirty="0"/>
              <a:t> (</a:t>
            </a:r>
            <a:r>
              <a:rPr kumimoji="1" lang="en-US" altLang="zh-CN" sz="2400" i="1" dirty="0"/>
              <a:t>SOUND </a:t>
            </a:r>
            <a:r>
              <a:rPr kumimoji="1" lang="en-US" altLang="zh-CN" sz="2400" dirty="0" err="1"/>
              <a:t>yao</a:t>
            </a:r>
            <a:r>
              <a:rPr kumimoji="1" lang="en-US" altLang="zh-CN" sz="2400" dirty="0"/>
              <a:t> /</a:t>
            </a:r>
            <a:r>
              <a:rPr kumimoji="1" lang="en-US" altLang="zh-CN" sz="2400" i="1" dirty="0"/>
              <a:t>SEM</a:t>
            </a:r>
            <a:r>
              <a:rPr kumimoji="1" lang="en-US" altLang="zh-CN" sz="2400" dirty="0"/>
              <a:t> need)</a:t>
            </a:r>
            <a:r>
              <a:rPr kumimoji="1" lang="zh-CN" altLang="en-US" sz="2400" dirty="0"/>
              <a:t> </a:t>
            </a:r>
            <a:r>
              <a:rPr kumimoji="1" lang="en-US" altLang="zh-CN" sz="2400" dirty="0"/>
              <a:t>is</a:t>
            </a:r>
            <a:r>
              <a:rPr kumimoji="1" lang="zh-CN" altLang="en-US" sz="2400" dirty="0"/>
              <a:t> </a:t>
            </a:r>
            <a:r>
              <a:rPr kumimoji="1" lang="en-US" altLang="zh-CN" sz="2400" dirty="0"/>
              <a:t>a morpheme, because the (</a:t>
            </a:r>
            <a:r>
              <a:rPr kumimoji="1" lang="en-US" altLang="zh-CN" sz="2400" i="1" dirty="0"/>
              <a:t>SOUND </a:t>
            </a:r>
            <a:r>
              <a:rPr kumimoji="1" lang="en-US" altLang="zh-CN" sz="2400" dirty="0" err="1"/>
              <a:t>biao</a:t>
            </a:r>
            <a:r>
              <a:rPr kumimoji="1" lang="en-US" altLang="zh-CN" sz="2400" dirty="0"/>
              <a:t>) in Chinese language can not be divided. </a:t>
            </a:r>
            <a:r>
              <a:rPr kumimoji="1" lang="zh-CN" altLang="en-US" sz="2400" dirty="0"/>
              <a:t>嫑 </a:t>
            </a:r>
            <a:r>
              <a:rPr kumimoji="1" lang="en-US" altLang="zh-CN" sz="2400" dirty="0"/>
              <a:t>is a free morpheme itself.</a:t>
            </a:r>
          </a:p>
          <a:p>
            <a:endParaRPr kumimoji="1" lang="en-US" altLang="zh-CN" dirty="0"/>
          </a:p>
          <a:p>
            <a:r>
              <a:rPr kumimoji="1" lang="en-US" altLang="zh-CN" dirty="0"/>
              <a:t>And more…   </a:t>
            </a:r>
          </a:p>
          <a:p>
            <a:pPr marL="627063" indent="0">
              <a:buNone/>
            </a:pPr>
            <a:r>
              <a:rPr kumimoji="1" lang="en-US" altLang="zh-CN" sz="2400" dirty="0"/>
              <a:t>In isolating languages as Chinese: </a:t>
            </a:r>
          </a:p>
          <a:p>
            <a:pPr marL="627063" indent="0">
              <a:buNone/>
            </a:pPr>
            <a:r>
              <a:rPr kumimoji="1" lang="en-US" altLang="zh-CN" sz="2400" dirty="0"/>
              <a:t>Most are bound morphemes, only very few are free morphemes.</a:t>
            </a:r>
          </a:p>
          <a:p>
            <a:pPr marL="627063" indent="0">
              <a:buNone/>
            </a:pPr>
            <a:r>
              <a:rPr kumimoji="1" lang="zh-CN" altLang="en-US" sz="2400" dirty="0"/>
              <a:t>老板</a:t>
            </a:r>
            <a:r>
              <a:rPr kumimoji="1" lang="en-US" altLang="zh-CN" sz="2400" dirty="0"/>
              <a:t>(</a:t>
            </a:r>
            <a:r>
              <a:rPr kumimoji="1" lang="en-US" altLang="zh-CN" sz="2400" i="1" dirty="0"/>
              <a:t>SEM</a:t>
            </a:r>
            <a:r>
              <a:rPr kumimoji="1" lang="en-US" altLang="zh-CN" sz="2400" dirty="0"/>
              <a:t> boss), </a:t>
            </a:r>
            <a:r>
              <a:rPr kumimoji="1" lang="zh-CN" altLang="en-US" sz="2400" dirty="0"/>
              <a:t>老师</a:t>
            </a:r>
            <a:r>
              <a:rPr kumimoji="1" lang="en-US" altLang="zh-CN" sz="2400" dirty="0"/>
              <a:t>(</a:t>
            </a:r>
            <a:r>
              <a:rPr kumimoji="1" lang="en-US" altLang="zh-CN" sz="2400" i="1" dirty="0"/>
              <a:t>SEM</a:t>
            </a:r>
            <a:r>
              <a:rPr kumimoji="1" lang="en-US" altLang="zh-CN" sz="2400" dirty="0"/>
              <a:t> teacher), </a:t>
            </a:r>
            <a:r>
              <a:rPr kumimoji="1" lang="zh-CN" altLang="en-US" sz="2400" dirty="0"/>
              <a:t>老乡</a:t>
            </a:r>
            <a:r>
              <a:rPr kumimoji="1" lang="en-US" altLang="zh-CN" sz="2400" dirty="0"/>
              <a:t>(</a:t>
            </a:r>
            <a:r>
              <a:rPr kumimoji="1" lang="en-US" altLang="zh-CN" sz="2400" i="1" dirty="0"/>
              <a:t>SEM</a:t>
            </a:r>
            <a:r>
              <a:rPr kumimoji="1" lang="en-US" altLang="zh-CN" sz="2400" dirty="0"/>
              <a:t> hometown fellow), </a:t>
            </a:r>
            <a:r>
              <a:rPr kumimoji="1" lang="zh-CN" altLang="en-US" sz="2400" dirty="0"/>
              <a:t>老子</a:t>
            </a:r>
            <a:r>
              <a:rPr kumimoji="1" lang="en-US" altLang="zh-CN" sz="2400" dirty="0"/>
              <a:t>(</a:t>
            </a:r>
            <a:r>
              <a:rPr kumimoji="1" lang="en-US" altLang="zh-CN" sz="2400" i="1" dirty="0"/>
              <a:t>SEM</a:t>
            </a:r>
            <a:r>
              <a:rPr kumimoji="1" lang="en-US" altLang="zh-CN" sz="2400" dirty="0"/>
              <a:t> father/I (male)), </a:t>
            </a:r>
            <a:r>
              <a:rPr kumimoji="1" lang="zh-CN" altLang="en-US" sz="2400" dirty="0"/>
              <a:t>老幺</a:t>
            </a:r>
            <a:r>
              <a:rPr kumimoji="1" lang="en-US" altLang="zh-CN" sz="2400" dirty="0"/>
              <a:t>(</a:t>
            </a:r>
            <a:r>
              <a:rPr kumimoji="1" lang="en-US" altLang="zh-CN" sz="2400" i="1" dirty="0"/>
              <a:t>SEM</a:t>
            </a:r>
            <a:r>
              <a:rPr kumimoji="1" lang="en-US" altLang="zh-CN" sz="2400" dirty="0"/>
              <a:t> youngest brother)…</a:t>
            </a:r>
          </a:p>
          <a:p>
            <a:pPr marL="627063" indent="0">
              <a:buNone/>
            </a:pPr>
            <a:r>
              <a:rPr kumimoji="1" lang="en-US" altLang="zh-CN" sz="2400" dirty="0"/>
              <a:t>All have free morpheme </a:t>
            </a:r>
            <a:r>
              <a:rPr kumimoji="1" lang="zh-CN" altLang="en-US" sz="2400" dirty="0"/>
              <a:t>老</a:t>
            </a:r>
            <a:r>
              <a:rPr kumimoji="1" lang="en-US" altLang="zh-CN" sz="2400" dirty="0"/>
              <a:t> (</a:t>
            </a:r>
            <a:r>
              <a:rPr kumimoji="1" lang="en-US" altLang="zh-CN" sz="2400" i="1" dirty="0"/>
              <a:t>SEM</a:t>
            </a:r>
            <a:r>
              <a:rPr kumimoji="1" lang="en-US" altLang="zh-CN" sz="2400" dirty="0"/>
              <a:t> old), but nothing related to that.</a:t>
            </a:r>
          </a:p>
          <a:p>
            <a:pPr marL="0" indent="0">
              <a:buNone/>
            </a:pPr>
            <a:endParaRPr kumimoji="1" lang="en-US" altLang="zh-CN" b="1" dirty="0"/>
          </a:p>
          <a:p>
            <a:endParaRPr kumimoji="1" lang="en-US" altLang="zh-CN" dirty="0"/>
          </a:p>
          <a:p>
            <a:endParaRPr kumimoji="1" lang="en-US" altLang="zh-CN" dirty="0"/>
          </a:p>
        </p:txBody>
      </p:sp>
    </p:spTree>
    <p:extLst>
      <p:ext uri="{BB962C8B-B14F-4D97-AF65-F5344CB8AC3E}">
        <p14:creationId xmlns:p14="http://schemas.microsoft.com/office/powerpoint/2010/main" val="765160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DAC6D4EE-75D2-9945-8359-8B18AA4F4EA3}"/>
              </a:ext>
            </a:extLst>
          </p:cNvPr>
          <p:cNvSpPr>
            <a:spLocks noGrp="1"/>
          </p:cNvSpPr>
          <p:nvPr>
            <p:ph type="title"/>
          </p:nvPr>
        </p:nvSpPr>
        <p:spPr/>
        <p:txBody>
          <a:bodyPr/>
          <a:lstStyle/>
          <a:p>
            <a:r>
              <a:rPr kumimoji="1" lang="en-US" altLang="zh-CN" dirty="0"/>
              <a:t>Insufficiency of Morphology</a:t>
            </a:r>
            <a:endParaRPr kumimoji="1" lang="zh-CN" altLang="en-US" dirty="0"/>
          </a:p>
        </p:txBody>
      </p:sp>
      <p:sp>
        <p:nvSpPr>
          <p:cNvPr id="3" name="内容占位符 2">
            <a:extLst>
              <a:ext uri="{FF2B5EF4-FFF2-40B4-BE49-F238E27FC236}">
                <a16:creationId xmlns:a16="http://schemas.microsoft.com/office/drawing/2014/main" id="{E7ED5FC5-043B-2144-8013-90406D6C37DC}"/>
              </a:ext>
            </a:extLst>
          </p:cNvPr>
          <p:cNvSpPr>
            <a:spLocks noGrp="1"/>
          </p:cNvSpPr>
          <p:nvPr>
            <p:ph idx="1"/>
          </p:nvPr>
        </p:nvSpPr>
        <p:spPr/>
        <p:txBody>
          <a:bodyPr/>
          <a:lstStyle/>
          <a:p>
            <a:r>
              <a:rPr kumimoji="1" lang="en-US" altLang="zh-CN" dirty="0"/>
              <a:t>So, is morphologically division in Chinese so useful and inclusive as that in inflectional languages?</a:t>
            </a:r>
          </a:p>
          <a:p>
            <a:endParaRPr kumimoji="1" lang="en-US" altLang="zh-CN" dirty="0"/>
          </a:p>
          <a:p>
            <a:r>
              <a:rPr kumimoji="1" lang="en-US" altLang="zh-CN" dirty="0"/>
              <a:t>(Even further, do people really assemble such small morphemes in cognition when they speak?)</a:t>
            </a:r>
          </a:p>
          <a:p>
            <a:endParaRPr kumimoji="1" lang="en-US" altLang="zh-CN" dirty="0"/>
          </a:p>
          <a:p>
            <a:r>
              <a:rPr kumimoji="1" lang="en-US" altLang="zh-CN" dirty="0"/>
              <a:t>I think, to isolating languages, construction morphology(CM) explains more reasonably. </a:t>
            </a:r>
          </a:p>
          <a:p>
            <a:endParaRPr kumimoji="1" lang="en-US" altLang="zh-CN" dirty="0"/>
          </a:p>
          <a:p>
            <a:pPr marL="0" indent="0">
              <a:buNone/>
            </a:pPr>
            <a:endParaRPr kumimoji="1" lang="zh-CN" altLang="en-US" dirty="0"/>
          </a:p>
        </p:txBody>
      </p:sp>
    </p:spTree>
    <p:extLst>
      <p:ext uri="{BB962C8B-B14F-4D97-AF65-F5344CB8AC3E}">
        <p14:creationId xmlns:p14="http://schemas.microsoft.com/office/powerpoint/2010/main" val="21739922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68EFA21-488C-B443-8995-1F04B47DAD10}"/>
              </a:ext>
            </a:extLst>
          </p:cNvPr>
          <p:cNvSpPr>
            <a:spLocks noGrp="1"/>
          </p:cNvSpPr>
          <p:nvPr>
            <p:ph type="title"/>
          </p:nvPr>
        </p:nvSpPr>
        <p:spPr/>
        <p:txBody>
          <a:bodyPr/>
          <a:lstStyle/>
          <a:p>
            <a:r>
              <a:rPr kumimoji="1" lang="en-US" altLang="zh-CN" dirty="0"/>
              <a:t>Construction Morphology</a:t>
            </a:r>
            <a:endParaRPr kumimoji="1" lang="zh-CN" altLang="en-US" dirty="0"/>
          </a:p>
        </p:txBody>
      </p:sp>
      <p:sp>
        <p:nvSpPr>
          <p:cNvPr id="3" name="内容占位符 2">
            <a:extLst>
              <a:ext uri="{FF2B5EF4-FFF2-40B4-BE49-F238E27FC236}">
                <a16:creationId xmlns:a16="http://schemas.microsoft.com/office/drawing/2014/main" id="{7E6E2E89-4B1B-3A4E-8686-1CE08725E323}"/>
              </a:ext>
            </a:extLst>
          </p:cNvPr>
          <p:cNvSpPr>
            <a:spLocks noGrp="1"/>
          </p:cNvSpPr>
          <p:nvPr>
            <p:ph idx="1"/>
          </p:nvPr>
        </p:nvSpPr>
        <p:spPr>
          <a:xfrm>
            <a:off x="838200" y="1825624"/>
            <a:ext cx="10515600" cy="4486275"/>
          </a:xfrm>
        </p:spPr>
        <p:txBody>
          <a:bodyPr/>
          <a:lstStyle/>
          <a:p>
            <a:r>
              <a:rPr kumimoji="1" lang="en-US" altLang="zh-CN" dirty="0"/>
              <a:t>Construction – a pairing of form and meaning</a:t>
            </a:r>
          </a:p>
          <a:p>
            <a:r>
              <a:rPr kumimoji="1" lang="en-US" altLang="zh-CN" dirty="0"/>
              <a:t>A word, as an instantiation of constructional schema, is more suitably seen as word-based than morpheme-based. </a:t>
            </a:r>
          </a:p>
          <a:p>
            <a:pPr marL="0" indent="0">
              <a:buNone/>
            </a:pPr>
            <a:endParaRPr kumimoji="1" lang="en-US" altLang="zh-CN" dirty="0"/>
          </a:p>
          <a:p>
            <a:endParaRPr kumimoji="1" lang="zh-CN" altLang="en-US" dirty="0"/>
          </a:p>
        </p:txBody>
      </p:sp>
      <mc:AlternateContent xmlns:mc="http://schemas.openxmlformats.org/markup-compatibility/2006" xmlns:a14="http://schemas.microsoft.com/office/drawing/2010/main">
        <mc:Choice Requires="a14">
          <p:graphicFrame>
            <p:nvGraphicFramePr>
              <p:cNvPr id="4" name="表格 4">
                <a:extLst>
                  <a:ext uri="{FF2B5EF4-FFF2-40B4-BE49-F238E27FC236}">
                    <a16:creationId xmlns:a16="http://schemas.microsoft.com/office/drawing/2014/main" id="{77FDC38F-EF84-EA4D-9684-99DDEABAEDA0}"/>
                  </a:ext>
                </a:extLst>
              </p:cNvPr>
              <p:cNvGraphicFramePr>
                <a:graphicFrameLocks noGrp="1"/>
              </p:cNvGraphicFramePr>
              <p:nvPr>
                <p:extLst>
                  <p:ext uri="{D42A27DB-BD31-4B8C-83A1-F6EECF244321}">
                    <p14:modId xmlns:p14="http://schemas.microsoft.com/office/powerpoint/2010/main" val="685964615"/>
                  </p:ext>
                </p:extLst>
              </p:nvPr>
            </p:nvGraphicFramePr>
            <p:xfrm>
              <a:off x="1395895" y="3400470"/>
              <a:ext cx="9046818" cy="2911430"/>
            </p:xfrm>
            <a:graphic>
              <a:graphicData uri="http://schemas.openxmlformats.org/drawingml/2006/table">
                <a:tbl>
                  <a:tblPr lastRow="1">
                    <a:tableStyleId>{5C22544A-7EE6-4342-B048-85BDC9FD1C3A}</a:tableStyleId>
                  </a:tblPr>
                  <a:tblGrid>
                    <a:gridCol w="4523409">
                      <a:extLst>
                        <a:ext uri="{9D8B030D-6E8A-4147-A177-3AD203B41FA5}">
                          <a16:colId xmlns:a16="http://schemas.microsoft.com/office/drawing/2014/main" val="1688683846"/>
                        </a:ext>
                      </a:extLst>
                    </a:gridCol>
                    <a:gridCol w="4523409">
                      <a:extLst>
                        <a:ext uri="{9D8B030D-6E8A-4147-A177-3AD203B41FA5}">
                          <a16:colId xmlns:a16="http://schemas.microsoft.com/office/drawing/2014/main" val="2572185912"/>
                        </a:ext>
                      </a:extLst>
                    </a:gridCol>
                  </a:tblGrid>
                  <a:tr h="582286">
                    <a:tc>
                      <a:txBody>
                        <a:bodyPr/>
                        <a:lstStyle/>
                        <a:p>
                          <a:pPr algn="ctr"/>
                          <a:r>
                            <a:rPr lang="en-US" altLang="zh-CN" dirty="0"/>
                            <a:t>bald</a:t>
                          </a:r>
                          <a:endParaRPr lang="zh-CN" altLang="en-US" dirty="0"/>
                        </a:p>
                      </a:txBody>
                      <a:tcPr anchor="ctr"/>
                    </a:tc>
                    <a:tc>
                      <a:txBody>
                        <a:bodyPr/>
                        <a:lstStyle/>
                        <a:p>
                          <a:pPr algn="ctr"/>
                          <a:r>
                            <a:rPr lang="en-US" altLang="zh-CN" dirty="0"/>
                            <a:t>baldness</a:t>
                          </a:r>
                          <a:endParaRPr lang="zh-CN" altLang="en-US" dirty="0"/>
                        </a:p>
                      </a:txBody>
                      <a:tcPr anchor="ctr"/>
                    </a:tc>
                    <a:extLst>
                      <a:ext uri="{0D108BD9-81ED-4DB2-BD59-A6C34878D82A}">
                        <a16:rowId xmlns:a16="http://schemas.microsoft.com/office/drawing/2014/main" val="3607785685"/>
                      </a:ext>
                    </a:extLst>
                  </a:tr>
                  <a:tr h="582286">
                    <a:tc>
                      <a:txBody>
                        <a:bodyPr/>
                        <a:lstStyle/>
                        <a:p>
                          <a:pPr algn="ctr"/>
                          <a:r>
                            <a:rPr lang="en-US" altLang="zh-CN" dirty="0"/>
                            <a:t>big</a:t>
                          </a:r>
                          <a:endParaRPr lang="zh-CN" altLang="en-US" dirty="0"/>
                        </a:p>
                      </a:txBody>
                      <a:tcPr anchor="ctr"/>
                    </a:tc>
                    <a:tc>
                      <a:txBody>
                        <a:bodyPr/>
                        <a:lstStyle/>
                        <a:p>
                          <a:pPr algn="ctr"/>
                          <a:r>
                            <a:rPr lang="en-US" altLang="zh-CN" dirty="0"/>
                            <a:t>bigness</a:t>
                          </a:r>
                          <a:endParaRPr lang="zh-CN" altLang="en-US" dirty="0"/>
                        </a:p>
                      </a:txBody>
                      <a:tcPr anchor="ctr"/>
                    </a:tc>
                    <a:extLst>
                      <a:ext uri="{0D108BD9-81ED-4DB2-BD59-A6C34878D82A}">
                        <a16:rowId xmlns:a16="http://schemas.microsoft.com/office/drawing/2014/main" val="2022757104"/>
                      </a:ext>
                    </a:extLst>
                  </a:tr>
                  <a:tr h="582286">
                    <a:tc>
                      <a:txBody>
                        <a:bodyPr/>
                        <a:lstStyle/>
                        <a:p>
                          <a:pPr algn="ctr"/>
                          <a:r>
                            <a:rPr lang="en-US" altLang="zh-CN" dirty="0"/>
                            <a:t>Black</a:t>
                          </a:r>
                          <a:endParaRPr lang="zh-CN" altLang="en-US" dirty="0"/>
                        </a:p>
                      </a:txBody>
                      <a:tcPr anchor="ctr"/>
                    </a:tc>
                    <a:tc>
                      <a:txBody>
                        <a:bodyPr/>
                        <a:lstStyle/>
                        <a:p>
                          <a:pPr algn="ctr"/>
                          <a:r>
                            <a:rPr lang="en-US" altLang="zh-CN" dirty="0"/>
                            <a:t>blackness</a:t>
                          </a:r>
                          <a:endParaRPr lang="zh-CN" altLang="en-US" dirty="0"/>
                        </a:p>
                      </a:txBody>
                      <a:tcPr anchor="ctr"/>
                    </a:tc>
                    <a:extLst>
                      <a:ext uri="{0D108BD9-81ED-4DB2-BD59-A6C34878D82A}">
                        <a16:rowId xmlns:a16="http://schemas.microsoft.com/office/drawing/2014/main" val="605736822"/>
                      </a:ext>
                    </a:extLst>
                  </a:tr>
                  <a:tr h="582286">
                    <a:tc>
                      <a:txBody>
                        <a:bodyPr/>
                        <a:lstStyle/>
                        <a:p>
                          <a:pPr algn="ctr"/>
                          <a:r>
                            <a:rPr lang="en-US" altLang="zh-CN" dirty="0"/>
                            <a:t>British</a:t>
                          </a:r>
                          <a:endParaRPr lang="zh-CN" altLang="en-US" dirty="0"/>
                        </a:p>
                      </a:txBody>
                      <a:tcPr anchor="ctr"/>
                    </a:tc>
                    <a:tc>
                      <a:txBody>
                        <a:bodyPr/>
                        <a:lstStyle/>
                        <a:p>
                          <a:pPr algn="ctr"/>
                          <a:r>
                            <a:rPr lang="en-US" altLang="zh-CN" dirty="0"/>
                            <a:t>Britishness</a:t>
                          </a:r>
                          <a:endParaRPr lang="zh-CN" altLang="en-US" dirty="0"/>
                        </a:p>
                      </a:txBody>
                      <a:tcPr anchor="ctr"/>
                    </a:tc>
                    <a:extLst>
                      <a:ext uri="{0D108BD9-81ED-4DB2-BD59-A6C34878D82A}">
                        <a16:rowId xmlns:a16="http://schemas.microsoft.com/office/drawing/2014/main" val="3366650993"/>
                      </a:ext>
                    </a:extLst>
                  </a:tr>
                  <a:tr h="582286">
                    <a:tc>
                      <a:txBody>
                        <a:bodyPr/>
                        <a:lstStyle/>
                        <a:p>
                          <a:pPr algn="ctr"/>
                          <a:r>
                            <a:rPr lang="en-US" altLang="zh-CN" dirty="0"/>
                            <a:t>x</a:t>
                          </a:r>
                          <a:endParaRPr lang="zh-CN" altLang="en-US" dirty="0"/>
                        </a:p>
                      </a:txBody>
                      <a:tcPr anchor="ctr"/>
                    </a:tc>
                    <a:tc>
                      <a:txBody>
                        <a:bodyPr/>
                        <a:lstStyle/>
                        <a:p>
                          <a:pPr algn="ctr"/>
                          <a:r>
                            <a:rPr lang="en-US" altLang="zh-CN" dirty="0"/>
                            <a:t>[[x]</a:t>
                          </a:r>
                          <a:r>
                            <a:rPr lang="en-US" altLang="zh-CN" baseline="-25000" dirty="0"/>
                            <a:t>A </a:t>
                          </a:r>
                          <a:r>
                            <a:rPr lang="en-US" altLang="zh-CN" baseline="0" dirty="0"/>
                            <a:t>ness]</a:t>
                          </a:r>
                          <a:r>
                            <a:rPr lang="en-US" altLang="zh-CN" baseline="-25000" dirty="0"/>
                            <a:t>N</a:t>
                          </a:r>
                          <a:r>
                            <a:rPr lang="en-US" altLang="zh-CN" baseline="0" dirty="0"/>
                            <a:t> </a:t>
                          </a:r>
                          <a14:m>
                            <m:oMath xmlns:m="http://schemas.openxmlformats.org/officeDocument/2006/math">
                              <m:r>
                                <a:rPr lang="en-US" altLang="zh-CN" i="1" baseline="0" smtClean="0">
                                  <a:latin typeface="Cambria Math" panose="02040503050406030204" pitchFamily="18" charset="0"/>
                                  <a:ea typeface="Cambria Math" panose="02040503050406030204" pitchFamily="18" charset="0"/>
                                </a:rPr>
                                <m:t>↔</m:t>
                              </m:r>
                            </m:oMath>
                          </a14:m>
                          <a:r>
                            <a:rPr lang="en-US" altLang="zh-CN" baseline="0" dirty="0"/>
                            <a:t> the property/state of x</a:t>
                          </a:r>
                          <a:endParaRPr lang="zh-CN" altLang="en-US" dirty="0"/>
                        </a:p>
                      </a:txBody>
                      <a:tcPr anchor="ctr"/>
                    </a:tc>
                    <a:extLst>
                      <a:ext uri="{0D108BD9-81ED-4DB2-BD59-A6C34878D82A}">
                        <a16:rowId xmlns:a16="http://schemas.microsoft.com/office/drawing/2014/main" val="3824684636"/>
                      </a:ext>
                    </a:extLst>
                  </a:tr>
                </a:tbl>
              </a:graphicData>
            </a:graphic>
          </p:graphicFrame>
        </mc:Choice>
        <mc:Fallback xmlns="">
          <p:graphicFrame>
            <p:nvGraphicFramePr>
              <p:cNvPr id="4" name="表格 4">
                <a:extLst>
                  <a:ext uri="{FF2B5EF4-FFF2-40B4-BE49-F238E27FC236}">
                    <a16:creationId xmlns:a16="http://schemas.microsoft.com/office/drawing/2014/main" id="{77FDC38F-EF84-EA4D-9684-99DDEABAEDA0}"/>
                  </a:ext>
                </a:extLst>
              </p:cNvPr>
              <p:cNvGraphicFramePr>
                <a:graphicFrameLocks noGrp="1"/>
              </p:cNvGraphicFramePr>
              <p:nvPr>
                <p:extLst>
                  <p:ext uri="{D42A27DB-BD31-4B8C-83A1-F6EECF244321}">
                    <p14:modId xmlns:p14="http://schemas.microsoft.com/office/powerpoint/2010/main" val="685964615"/>
                  </p:ext>
                </p:extLst>
              </p:nvPr>
            </p:nvGraphicFramePr>
            <p:xfrm>
              <a:off x="1395895" y="3400470"/>
              <a:ext cx="9046818" cy="2911430"/>
            </p:xfrm>
            <a:graphic>
              <a:graphicData uri="http://schemas.openxmlformats.org/drawingml/2006/table">
                <a:tbl>
                  <a:tblPr lastRow="1">
                    <a:tableStyleId>{5C22544A-7EE6-4342-B048-85BDC9FD1C3A}</a:tableStyleId>
                  </a:tblPr>
                  <a:tblGrid>
                    <a:gridCol w="4523409">
                      <a:extLst>
                        <a:ext uri="{9D8B030D-6E8A-4147-A177-3AD203B41FA5}">
                          <a16:colId xmlns:a16="http://schemas.microsoft.com/office/drawing/2014/main" val="1688683846"/>
                        </a:ext>
                      </a:extLst>
                    </a:gridCol>
                    <a:gridCol w="4523409">
                      <a:extLst>
                        <a:ext uri="{9D8B030D-6E8A-4147-A177-3AD203B41FA5}">
                          <a16:colId xmlns:a16="http://schemas.microsoft.com/office/drawing/2014/main" val="2572185912"/>
                        </a:ext>
                      </a:extLst>
                    </a:gridCol>
                  </a:tblGrid>
                  <a:tr h="582286">
                    <a:tc>
                      <a:txBody>
                        <a:bodyPr/>
                        <a:lstStyle/>
                        <a:p>
                          <a:pPr algn="ctr"/>
                          <a:r>
                            <a:rPr lang="en-US" altLang="zh-CN" dirty="0"/>
                            <a:t>bald</a:t>
                          </a:r>
                          <a:endParaRPr lang="zh-CN" altLang="en-US" dirty="0"/>
                        </a:p>
                      </a:txBody>
                      <a:tcPr anchor="ctr"/>
                    </a:tc>
                    <a:tc>
                      <a:txBody>
                        <a:bodyPr/>
                        <a:lstStyle/>
                        <a:p>
                          <a:pPr algn="ctr"/>
                          <a:r>
                            <a:rPr lang="en-US" altLang="zh-CN" dirty="0"/>
                            <a:t>baldness</a:t>
                          </a:r>
                          <a:endParaRPr lang="zh-CN" altLang="en-US" dirty="0"/>
                        </a:p>
                      </a:txBody>
                      <a:tcPr anchor="ctr"/>
                    </a:tc>
                    <a:extLst>
                      <a:ext uri="{0D108BD9-81ED-4DB2-BD59-A6C34878D82A}">
                        <a16:rowId xmlns:a16="http://schemas.microsoft.com/office/drawing/2014/main" val="3607785685"/>
                      </a:ext>
                    </a:extLst>
                  </a:tr>
                  <a:tr h="582286">
                    <a:tc>
                      <a:txBody>
                        <a:bodyPr/>
                        <a:lstStyle/>
                        <a:p>
                          <a:pPr algn="ctr"/>
                          <a:r>
                            <a:rPr lang="en-US" altLang="zh-CN" dirty="0"/>
                            <a:t>big</a:t>
                          </a:r>
                          <a:endParaRPr lang="zh-CN" altLang="en-US" dirty="0"/>
                        </a:p>
                      </a:txBody>
                      <a:tcPr anchor="ctr"/>
                    </a:tc>
                    <a:tc>
                      <a:txBody>
                        <a:bodyPr/>
                        <a:lstStyle/>
                        <a:p>
                          <a:pPr algn="ctr"/>
                          <a:r>
                            <a:rPr lang="en-US" altLang="zh-CN" dirty="0"/>
                            <a:t>bigness</a:t>
                          </a:r>
                          <a:endParaRPr lang="zh-CN" altLang="en-US" dirty="0"/>
                        </a:p>
                      </a:txBody>
                      <a:tcPr anchor="ctr"/>
                    </a:tc>
                    <a:extLst>
                      <a:ext uri="{0D108BD9-81ED-4DB2-BD59-A6C34878D82A}">
                        <a16:rowId xmlns:a16="http://schemas.microsoft.com/office/drawing/2014/main" val="2022757104"/>
                      </a:ext>
                    </a:extLst>
                  </a:tr>
                  <a:tr h="582286">
                    <a:tc>
                      <a:txBody>
                        <a:bodyPr/>
                        <a:lstStyle/>
                        <a:p>
                          <a:pPr algn="ctr"/>
                          <a:r>
                            <a:rPr lang="en-US" altLang="zh-CN" dirty="0"/>
                            <a:t>Black</a:t>
                          </a:r>
                          <a:endParaRPr lang="zh-CN" altLang="en-US" dirty="0"/>
                        </a:p>
                      </a:txBody>
                      <a:tcPr anchor="ctr"/>
                    </a:tc>
                    <a:tc>
                      <a:txBody>
                        <a:bodyPr/>
                        <a:lstStyle/>
                        <a:p>
                          <a:pPr algn="ctr"/>
                          <a:r>
                            <a:rPr lang="en-US" altLang="zh-CN" dirty="0"/>
                            <a:t>blackness</a:t>
                          </a:r>
                          <a:endParaRPr lang="zh-CN" altLang="en-US" dirty="0"/>
                        </a:p>
                      </a:txBody>
                      <a:tcPr anchor="ctr"/>
                    </a:tc>
                    <a:extLst>
                      <a:ext uri="{0D108BD9-81ED-4DB2-BD59-A6C34878D82A}">
                        <a16:rowId xmlns:a16="http://schemas.microsoft.com/office/drawing/2014/main" val="605736822"/>
                      </a:ext>
                    </a:extLst>
                  </a:tr>
                  <a:tr h="582286">
                    <a:tc>
                      <a:txBody>
                        <a:bodyPr/>
                        <a:lstStyle/>
                        <a:p>
                          <a:pPr algn="ctr"/>
                          <a:r>
                            <a:rPr lang="en-US" altLang="zh-CN" dirty="0"/>
                            <a:t>British</a:t>
                          </a:r>
                          <a:endParaRPr lang="zh-CN" altLang="en-US" dirty="0"/>
                        </a:p>
                      </a:txBody>
                      <a:tcPr anchor="ctr"/>
                    </a:tc>
                    <a:tc>
                      <a:txBody>
                        <a:bodyPr/>
                        <a:lstStyle/>
                        <a:p>
                          <a:pPr algn="ctr"/>
                          <a:r>
                            <a:rPr lang="en-US" altLang="zh-CN" dirty="0"/>
                            <a:t>Britishness</a:t>
                          </a:r>
                          <a:endParaRPr lang="zh-CN" altLang="en-US" dirty="0"/>
                        </a:p>
                      </a:txBody>
                      <a:tcPr anchor="ctr"/>
                    </a:tc>
                    <a:extLst>
                      <a:ext uri="{0D108BD9-81ED-4DB2-BD59-A6C34878D82A}">
                        <a16:rowId xmlns:a16="http://schemas.microsoft.com/office/drawing/2014/main" val="3366650993"/>
                      </a:ext>
                    </a:extLst>
                  </a:tr>
                  <a:tr h="582286">
                    <a:tc>
                      <a:txBody>
                        <a:bodyPr/>
                        <a:lstStyle/>
                        <a:p>
                          <a:pPr algn="ctr"/>
                          <a:r>
                            <a:rPr lang="en-US" altLang="zh-CN" dirty="0"/>
                            <a:t>x</a:t>
                          </a:r>
                          <a:endParaRPr lang="zh-CN" altLang="en-US" dirty="0"/>
                        </a:p>
                      </a:txBody>
                      <a:tcPr anchor="ctr"/>
                    </a:tc>
                    <a:tc>
                      <a:txBody>
                        <a:bodyPr/>
                        <a:lstStyle/>
                        <a:p>
                          <a:endParaRPr lang="zh-CN"/>
                        </a:p>
                      </a:txBody>
                      <a:tcPr anchor="ctr">
                        <a:blipFill>
                          <a:blip r:embed="rId2"/>
                          <a:stretch>
                            <a:fillRect l="-100280" t="-402174" r="-560" b="-4348"/>
                          </a:stretch>
                        </a:blipFill>
                      </a:tcPr>
                    </a:tc>
                    <a:extLst>
                      <a:ext uri="{0D108BD9-81ED-4DB2-BD59-A6C34878D82A}">
                        <a16:rowId xmlns:a16="http://schemas.microsoft.com/office/drawing/2014/main" val="3824684636"/>
                      </a:ext>
                    </a:extLst>
                  </a:tr>
                </a:tbl>
              </a:graphicData>
            </a:graphic>
          </p:graphicFrame>
        </mc:Fallback>
      </mc:AlternateContent>
    </p:spTree>
    <p:extLst>
      <p:ext uri="{BB962C8B-B14F-4D97-AF65-F5344CB8AC3E}">
        <p14:creationId xmlns:p14="http://schemas.microsoft.com/office/powerpoint/2010/main" val="42076425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66B7AE9-2C7C-A340-86D6-88F9F28F2486}"/>
              </a:ext>
            </a:extLst>
          </p:cNvPr>
          <p:cNvSpPr>
            <a:spLocks noGrp="1"/>
          </p:cNvSpPr>
          <p:nvPr>
            <p:ph type="title"/>
          </p:nvPr>
        </p:nvSpPr>
        <p:spPr/>
        <p:txBody>
          <a:bodyPr/>
          <a:lstStyle/>
          <a:p>
            <a:r>
              <a:rPr kumimoji="1" lang="en-US" altLang="zh-CN" dirty="0"/>
              <a:t>schema</a:t>
            </a:r>
            <a:endParaRPr kumimoji="1" lang="zh-CN" altLang="en-US" dirty="0"/>
          </a:p>
        </p:txBody>
      </p:sp>
      <p:pic>
        <p:nvPicPr>
          <p:cNvPr id="4" name="内容占位符 3">
            <a:extLst>
              <a:ext uri="{FF2B5EF4-FFF2-40B4-BE49-F238E27FC236}">
                <a16:creationId xmlns:a16="http://schemas.microsoft.com/office/drawing/2014/main" id="{E1EF35A5-1DA9-B648-9905-CDF5BDE60662}"/>
              </a:ext>
            </a:extLst>
          </p:cNvPr>
          <p:cNvPicPr>
            <a:picLocks noGrp="1" noChangeAspect="1"/>
          </p:cNvPicPr>
          <p:nvPr>
            <p:ph idx="1"/>
          </p:nvPr>
        </p:nvPicPr>
        <p:blipFill>
          <a:blip r:embed="rId2"/>
          <a:stretch>
            <a:fillRect/>
          </a:stretch>
        </p:blipFill>
        <p:spPr>
          <a:xfrm>
            <a:off x="587874" y="1725121"/>
            <a:ext cx="3945251" cy="1599426"/>
          </a:xfrm>
          <a:prstGeom prst="rect">
            <a:avLst/>
          </a:prstGeom>
        </p:spPr>
      </p:pic>
      <p:sp>
        <p:nvSpPr>
          <p:cNvPr id="5" name="矩形 4">
            <a:extLst>
              <a:ext uri="{FF2B5EF4-FFF2-40B4-BE49-F238E27FC236}">
                <a16:creationId xmlns:a16="http://schemas.microsoft.com/office/drawing/2014/main" id="{11E17B10-E8BC-C846-B668-7B6ED31A8C3D}"/>
              </a:ext>
            </a:extLst>
          </p:cNvPr>
          <p:cNvSpPr/>
          <p:nvPr/>
        </p:nvSpPr>
        <p:spPr>
          <a:xfrm>
            <a:off x="587874" y="3605456"/>
            <a:ext cx="4647426" cy="369332"/>
          </a:xfrm>
          <a:prstGeom prst="rect">
            <a:avLst/>
          </a:prstGeom>
        </p:spPr>
        <p:txBody>
          <a:bodyPr wrap="none">
            <a:spAutoFit/>
          </a:bodyPr>
          <a:lstStyle/>
          <a:p>
            <a:r>
              <a:rPr lang="en-US" altLang="zh-CN" dirty="0">
                <a:latin typeface="Helvetica" pitchFamily="2" charset="0"/>
              </a:rPr>
              <a:t>The lexical representation of simplex “dog”</a:t>
            </a:r>
          </a:p>
        </p:txBody>
      </p:sp>
      <mc:AlternateContent xmlns:mc="http://schemas.openxmlformats.org/markup-compatibility/2006" xmlns:a14="http://schemas.microsoft.com/office/drawing/2010/main">
        <mc:Choice Requires="a14">
          <p:sp>
            <p:nvSpPr>
              <p:cNvPr id="6" name="矩形 5">
                <a:extLst>
                  <a:ext uri="{FF2B5EF4-FFF2-40B4-BE49-F238E27FC236}">
                    <a16:creationId xmlns:a16="http://schemas.microsoft.com/office/drawing/2014/main" id="{5D147AD6-4D63-FF44-949B-FE0B147879D3}"/>
                  </a:ext>
                </a:extLst>
              </p:cNvPr>
              <p:cNvSpPr/>
              <p:nvPr/>
            </p:nvSpPr>
            <p:spPr>
              <a:xfrm>
                <a:off x="847501" y="4869485"/>
                <a:ext cx="7079260" cy="1477328"/>
              </a:xfrm>
              <a:prstGeom prst="rect">
                <a:avLst/>
              </a:prstGeom>
            </p:spPr>
            <p:txBody>
              <a:bodyPr wrap="square">
                <a:spAutoFit/>
              </a:bodyPr>
              <a:lstStyle/>
              <a:p>
                <a14:m>
                  <m:oMath xmlns:m="http://schemas.openxmlformats.org/officeDocument/2006/math">
                    <m:r>
                      <a:rPr lang="en-US" altLang="zh-CN" i="1" smtClean="0">
                        <a:effectLst/>
                        <a:latin typeface="Cambria Math" panose="02040503050406030204" pitchFamily="18" charset="0"/>
                        <a:ea typeface="Cambria Math" panose="02040503050406030204" pitchFamily="18" charset="0"/>
                      </a:rPr>
                      <m:t>𝜔</m:t>
                    </m:r>
                  </m:oMath>
                </a14:m>
                <a:r>
                  <a:rPr lang="en-US" altLang="zh-CN" dirty="0">
                    <a:effectLst/>
                    <a:latin typeface="Helvetica" pitchFamily="2" charset="0"/>
                  </a:rPr>
                  <a:t> -- phonetical sound</a:t>
                </a:r>
              </a:p>
              <a:p>
                <a14:m>
                  <m:oMath xmlns:m="http://schemas.openxmlformats.org/officeDocument/2006/math">
                    <m:r>
                      <a:rPr lang="en-US" altLang="zh-CN" i="1" smtClean="0">
                        <a:effectLst/>
                        <a:latin typeface="Cambria Math" panose="02040503050406030204" pitchFamily="18" charset="0"/>
                        <a:ea typeface="Cambria Math" panose="02040503050406030204" pitchFamily="18" charset="0"/>
                      </a:rPr>
                      <m:t>𝜎</m:t>
                    </m:r>
                  </m:oMath>
                </a14:m>
                <a:r>
                  <a:rPr lang="en-US" altLang="zh-CN" dirty="0">
                    <a:effectLst/>
                    <a:latin typeface="Helvetica" pitchFamily="2" charset="0"/>
                  </a:rPr>
                  <a:t> -- syllable</a:t>
                </a:r>
              </a:p>
              <a:p>
                <a:r>
                  <a:rPr lang="en-US" altLang="zh-CN" dirty="0">
                    <a:latin typeface="Helvetica" pitchFamily="2" charset="0"/>
                  </a:rPr>
                  <a:t>N -- category (part-of-speech)</a:t>
                </a:r>
              </a:p>
              <a:p>
                <a:r>
                  <a:rPr lang="en-US" altLang="zh-CN" dirty="0">
                    <a:effectLst/>
                    <a:latin typeface="Helvetica" pitchFamily="2" charset="0"/>
                  </a:rPr>
                  <a:t>DOG – semantic meaning</a:t>
                </a:r>
              </a:p>
              <a:p>
                <a:r>
                  <a:rPr lang="en-US" altLang="zh-CN" dirty="0" err="1">
                    <a:latin typeface="Helvetica" pitchFamily="2" charset="0"/>
                  </a:rPr>
                  <a:t>i</a:t>
                </a:r>
                <a:r>
                  <a:rPr lang="en-US" altLang="zh-CN" dirty="0">
                    <a:latin typeface="Helvetica" pitchFamily="2" charset="0"/>
                  </a:rPr>
                  <a:t> – index referring to the phoneme/morpheme/semantics</a:t>
                </a:r>
                <a:endParaRPr lang="en-US" altLang="zh-CN" dirty="0">
                  <a:effectLst/>
                  <a:latin typeface="Helvetica" pitchFamily="2" charset="0"/>
                </a:endParaRPr>
              </a:p>
            </p:txBody>
          </p:sp>
        </mc:Choice>
        <mc:Fallback xmlns="">
          <p:sp>
            <p:nvSpPr>
              <p:cNvPr id="6" name="矩形 5">
                <a:extLst>
                  <a:ext uri="{FF2B5EF4-FFF2-40B4-BE49-F238E27FC236}">
                    <a16:creationId xmlns:a16="http://schemas.microsoft.com/office/drawing/2014/main" id="{5D147AD6-4D63-FF44-949B-FE0B147879D3}"/>
                  </a:ext>
                </a:extLst>
              </p:cNvPr>
              <p:cNvSpPr>
                <a:spLocks noRot="1" noChangeAspect="1" noMove="1" noResize="1" noEditPoints="1" noAdjustHandles="1" noChangeArrowheads="1" noChangeShapeType="1" noTextEdit="1"/>
              </p:cNvSpPr>
              <p:nvPr/>
            </p:nvSpPr>
            <p:spPr>
              <a:xfrm>
                <a:off x="847501" y="4869485"/>
                <a:ext cx="7079260" cy="1477328"/>
              </a:xfrm>
              <a:prstGeom prst="rect">
                <a:avLst/>
              </a:prstGeom>
              <a:blipFill>
                <a:blip r:embed="rId3"/>
                <a:stretch>
                  <a:fillRect l="-717" t="-1709" b="-5983"/>
                </a:stretch>
              </a:blipFill>
            </p:spPr>
            <p:txBody>
              <a:bodyPr/>
              <a:lstStyle/>
              <a:p>
                <a:r>
                  <a:rPr lang="zh-CN" altLang="en-US">
                    <a:noFill/>
                  </a:rPr>
                  <a:t> </a:t>
                </a:r>
              </a:p>
            </p:txBody>
          </p:sp>
        </mc:Fallback>
      </mc:AlternateContent>
      <p:pic>
        <p:nvPicPr>
          <p:cNvPr id="7" name="图片 6">
            <a:extLst>
              <a:ext uri="{FF2B5EF4-FFF2-40B4-BE49-F238E27FC236}">
                <a16:creationId xmlns:a16="http://schemas.microsoft.com/office/drawing/2014/main" id="{A64530BF-53A2-8B40-B1AD-609857BACAE4}"/>
              </a:ext>
            </a:extLst>
          </p:cNvPr>
          <p:cNvPicPr>
            <a:picLocks noChangeAspect="1"/>
          </p:cNvPicPr>
          <p:nvPr/>
        </p:nvPicPr>
        <p:blipFill>
          <a:blip r:embed="rId4"/>
          <a:stretch>
            <a:fillRect/>
          </a:stretch>
        </p:blipFill>
        <p:spPr>
          <a:xfrm>
            <a:off x="5598404" y="1444488"/>
            <a:ext cx="5564895" cy="2345634"/>
          </a:xfrm>
          <a:prstGeom prst="rect">
            <a:avLst/>
          </a:prstGeom>
        </p:spPr>
      </p:pic>
      <p:sp>
        <p:nvSpPr>
          <p:cNvPr id="8" name="矩形 7">
            <a:extLst>
              <a:ext uri="{FF2B5EF4-FFF2-40B4-BE49-F238E27FC236}">
                <a16:creationId xmlns:a16="http://schemas.microsoft.com/office/drawing/2014/main" id="{0EFD324F-192E-9C42-8FB7-A6E56CD1BADD}"/>
              </a:ext>
            </a:extLst>
          </p:cNvPr>
          <p:cNvSpPr/>
          <p:nvPr/>
        </p:nvSpPr>
        <p:spPr>
          <a:xfrm>
            <a:off x="6627812" y="3900054"/>
            <a:ext cx="4801314" cy="369332"/>
          </a:xfrm>
          <a:prstGeom prst="rect">
            <a:avLst/>
          </a:prstGeom>
        </p:spPr>
        <p:txBody>
          <a:bodyPr wrap="none">
            <a:spAutoFit/>
          </a:bodyPr>
          <a:lstStyle/>
          <a:p>
            <a:r>
              <a:rPr lang="en-US" altLang="zh-CN" dirty="0">
                <a:latin typeface="Helvetica" pitchFamily="2" charset="0"/>
              </a:rPr>
              <a:t>The lexical representation of complex “baker”</a:t>
            </a:r>
            <a:endParaRPr lang="en-US" altLang="zh-CN" dirty="0">
              <a:effectLst/>
              <a:latin typeface="Helvetica" pitchFamily="2" charset="0"/>
            </a:endParaRPr>
          </a:p>
        </p:txBody>
      </p:sp>
      <p:sp>
        <p:nvSpPr>
          <p:cNvPr id="9" name="文本框 8">
            <a:extLst>
              <a:ext uri="{FF2B5EF4-FFF2-40B4-BE49-F238E27FC236}">
                <a16:creationId xmlns:a16="http://schemas.microsoft.com/office/drawing/2014/main" id="{5AC05830-27D3-5841-B732-F55D89B61608}"/>
              </a:ext>
            </a:extLst>
          </p:cNvPr>
          <p:cNvSpPr txBox="1"/>
          <p:nvPr/>
        </p:nvSpPr>
        <p:spPr>
          <a:xfrm>
            <a:off x="4533125" y="4390221"/>
            <a:ext cx="3877984" cy="646331"/>
          </a:xfrm>
          <a:prstGeom prst="rect">
            <a:avLst/>
          </a:prstGeom>
          <a:noFill/>
        </p:spPr>
        <p:txBody>
          <a:bodyPr wrap="square" rtlCol="0">
            <a:spAutoFit/>
          </a:bodyPr>
          <a:lstStyle/>
          <a:p>
            <a:r>
              <a:rPr lang="en-US" altLang="zh-CN" dirty="0">
                <a:latin typeface="Helvetica" pitchFamily="2" charset="0"/>
              </a:rPr>
              <a:t>(</a:t>
            </a:r>
            <a:r>
              <a:rPr lang="en-US" altLang="zh-CN" dirty="0"/>
              <a:t>An, F., &amp; Cheng, G. 2017</a:t>
            </a:r>
            <a:r>
              <a:rPr lang="en-US" altLang="zh-CN" dirty="0">
                <a:latin typeface="Helvetica" pitchFamily="2" charset="0"/>
              </a:rPr>
              <a:t>)</a:t>
            </a:r>
          </a:p>
          <a:p>
            <a:endParaRPr kumimoji="1" lang="zh-CN" altLang="en-US" dirty="0"/>
          </a:p>
        </p:txBody>
      </p:sp>
    </p:spTree>
    <p:extLst>
      <p:ext uri="{BB962C8B-B14F-4D97-AF65-F5344CB8AC3E}">
        <p14:creationId xmlns:p14="http://schemas.microsoft.com/office/powerpoint/2010/main" val="37030579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1E2A84B-DB75-F746-A9ED-529B98BE87DA}"/>
              </a:ext>
            </a:extLst>
          </p:cNvPr>
          <p:cNvSpPr>
            <a:spLocks noGrp="1"/>
          </p:cNvSpPr>
          <p:nvPr>
            <p:ph type="title"/>
          </p:nvPr>
        </p:nvSpPr>
        <p:spPr/>
        <p:txBody>
          <a:bodyPr/>
          <a:lstStyle/>
          <a:p>
            <a:r>
              <a:rPr kumimoji="1" lang="en-US" altLang="zh-CN" dirty="0"/>
              <a:t>Other examples</a:t>
            </a:r>
            <a:endParaRPr kumimoji="1" lang="zh-CN" altLang="en-US" dirty="0"/>
          </a:p>
        </p:txBody>
      </p:sp>
      <mc:AlternateContent xmlns:mc="http://schemas.openxmlformats.org/markup-compatibility/2006" xmlns:a14="http://schemas.microsoft.com/office/drawing/2010/main">
        <mc:Choice Requires="a14">
          <p:sp>
            <p:nvSpPr>
              <p:cNvPr id="3" name="内容占位符 2">
                <a:extLst>
                  <a:ext uri="{FF2B5EF4-FFF2-40B4-BE49-F238E27FC236}">
                    <a16:creationId xmlns:a16="http://schemas.microsoft.com/office/drawing/2014/main" id="{251394A2-8D5A-3C4F-A6E9-9FDF56BBF794}"/>
                  </a:ext>
                </a:extLst>
              </p:cNvPr>
              <p:cNvSpPr>
                <a:spLocks noGrp="1"/>
              </p:cNvSpPr>
              <p:nvPr>
                <p:ph idx="1"/>
              </p:nvPr>
            </p:nvSpPr>
            <p:spPr/>
            <p:txBody>
              <a:bodyPr/>
              <a:lstStyle/>
              <a:p>
                <a:r>
                  <a:rPr lang="en-US" altLang="zh-CN" sz="2400" dirty="0"/>
                  <a:t>Why are compound nouns Right-handed? </a:t>
                </a:r>
              </a:p>
              <a:p>
                <a:pPr marL="0" indent="850900">
                  <a:buNone/>
                </a:pPr>
                <a:r>
                  <a:rPr lang="en-US" altLang="zh-CN" sz="2400" dirty="0"/>
                  <a:t>Butterfly (NN)   blackbird(AN)    kickball(VN)     overdose(PN) </a:t>
                </a:r>
              </a:p>
              <a:p>
                <a:pPr marL="0" indent="850900">
                  <a:buNone/>
                </a:pPr>
                <a:endParaRPr lang="en-US" altLang="zh-CN" sz="2400" dirty="0"/>
              </a:p>
              <a:p>
                <a:pPr marL="0" indent="850900">
                  <a:buNone/>
                </a:pPr>
                <a:r>
                  <a:rPr lang="en-US" altLang="zh-CN" sz="2400" dirty="0"/>
                  <a:t>[[a]</a:t>
                </a:r>
                <a:r>
                  <a:rPr lang="en-US" altLang="zh-CN" sz="2400" baseline="-25000" dirty="0" err="1"/>
                  <a:t>Xk</a:t>
                </a:r>
                <a:r>
                  <a:rPr lang="en-US" altLang="zh-CN" sz="2400" dirty="0"/>
                  <a:t> [b]</a:t>
                </a:r>
                <a:r>
                  <a:rPr lang="en-US" altLang="zh-CN" sz="2400" baseline="-25000" dirty="0"/>
                  <a:t>Ni</a:t>
                </a:r>
                <a:r>
                  <a:rPr lang="en-US" altLang="zh-CN" sz="2400" dirty="0"/>
                  <a:t>]</a:t>
                </a:r>
                <a:r>
                  <a:rPr lang="en-US" altLang="zh-CN" sz="2400" baseline="-25000" dirty="0"/>
                  <a:t>Nj</a:t>
                </a:r>
                <a:r>
                  <a:rPr lang="en-US" altLang="zh-CN" sz="2400" dirty="0"/>
                  <a:t> </a:t>
                </a:r>
                <a14:m>
                  <m:oMath xmlns:m="http://schemas.openxmlformats.org/officeDocument/2006/math">
                    <m:r>
                      <a:rPr lang="en-US" altLang="zh-CN" sz="2400" i="1" dirty="0" smtClean="0">
                        <a:latin typeface="Cambria Math" panose="02040503050406030204" pitchFamily="18" charset="0"/>
                        <a:ea typeface="Cambria Math" panose="02040503050406030204" pitchFamily="18" charset="0"/>
                      </a:rPr>
                      <m:t>↔</m:t>
                    </m:r>
                  </m:oMath>
                </a14:m>
                <a:r>
                  <a:rPr lang="en-US" altLang="zh-CN" sz="2400" dirty="0"/>
                  <a:t> [SEM</a:t>
                </a:r>
                <a:r>
                  <a:rPr lang="en-US" altLang="zh-CN" sz="2400" baseline="-25000" dirty="0"/>
                  <a:t>i</a:t>
                </a:r>
                <a:r>
                  <a:rPr lang="en-US" altLang="zh-CN" sz="2400" dirty="0"/>
                  <a:t> with relation R to </a:t>
                </a:r>
                <a:r>
                  <a:rPr lang="en-US" altLang="zh-CN" sz="2400" dirty="0" err="1"/>
                  <a:t>SEM</a:t>
                </a:r>
                <a:r>
                  <a:rPr lang="en-US" altLang="zh-CN" sz="2400" baseline="-25000" dirty="0" err="1"/>
                  <a:t>k</a:t>
                </a:r>
                <a:r>
                  <a:rPr lang="en-US" altLang="zh-CN" sz="2400" dirty="0"/>
                  <a:t>]</a:t>
                </a:r>
                <a:r>
                  <a:rPr lang="en-US" altLang="zh-CN" sz="2400" baseline="-25000" dirty="0"/>
                  <a:t>j      </a:t>
                </a:r>
                <a:r>
                  <a:rPr lang="en-US" altLang="zh-CN" sz="2400" dirty="0"/>
                  <a:t>(</a:t>
                </a:r>
                <a:r>
                  <a:rPr lang="en-US" altLang="zh-CN" sz="2400" dirty="0" err="1"/>
                  <a:t>Jackendoff</a:t>
                </a:r>
                <a:r>
                  <a:rPr lang="en-US" altLang="zh-CN" sz="2400" dirty="0"/>
                  <a:t>, R. 2002)</a:t>
                </a:r>
                <a:endParaRPr lang="en-US" altLang="zh-CN" sz="2400" baseline="-25000" dirty="0"/>
              </a:p>
              <a:p>
                <a:pPr marL="0" indent="850900">
                  <a:buNone/>
                </a:pPr>
                <a:endParaRPr kumimoji="1" lang="en-US" altLang="zh-CN" sz="2400" dirty="0"/>
              </a:p>
              <a:p>
                <a:pPr marL="0" indent="850900">
                  <a:buNone/>
                </a:pPr>
                <a:r>
                  <a:rPr kumimoji="1" lang="en-US" altLang="zh-CN" sz="2000" dirty="0"/>
                  <a:t>a/b= arbitrary sound sequences.</a:t>
                </a:r>
              </a:p>
              <a:p>
                <a:pPr marL="0" indent="850900">
                  <a:buNone/>
                </a:pPr>
                <a:r>
                  <a:rPr kumimoji="1" lang="en-US" altLang="zh-CN" sz="2000" dirty="0"/>
                  <a:t>X= lexical categories (N, V, A, P)   </a:t>
                </a:r>
              </a:p>
              <a:p>
                <a:pPr marL="0" indent="850900">
                  <a:buNone/>
                </a:pPr>
                <a:r>
                  <a:rPr kumimoji="1" lang="en-US" altLang="zh-CN" sz="2000" dirty="0"/>
                  <a:t>R = according to the meaning of </a:t>
                </a:r>
                <a:r>
                  <a:rPr kumimoji="1" lang="en-US" altLang="zh-CN" sz="2000" dirty="0" err="1"/>
                  <a:t>k&amp;i</a:t>
                </a:r>
                <a:r>
                  <a:rPr kumimoji="1" lang="en-US" altLang="zh-CN" sz="2000" dirty="0"/>
                  <a:t>, encyclopedic or contextual knowledge</a:t>
                </a:r>
              </a:p>
              <a:p>
                <a:pPr marL="0" indent="12700">
                  <a:buNone/>
                </a:pPr>
                <a:endParaRPr kumimoji="1" lang="en-US" altLang="zh-CN" sz="2400" dirty="0"/>
              </a:p>
              <a:p>
                <a:pPr marL="0" indent="12700">
                  <a:buNone/>
                </a:pPr>
                <a:endParaRPr kumimoji="1" lang="en-US" altLang="zh-CN" sz="2400" dirty="0"/>
              </a:p>
              <a:p>
                <a:pPr marL="0" indent="12700">
                  <a:buNone/>
                </a:pPr>
                <a:endParaRPr kumimoji="1" lang="en-US" altLang="zh-CN" sz="2400" dirty="0"/>
              </a:p>
            </p:txBody>
          </p:sp>
        </mc:Choice>
        <mc:Fallback xmlns="">
          <p:sp>
            <p:nvSpPr>
              <p:cNvPr id="3" name="内容占位符 2">
                <a:extLst>
                  <a:ext uri="{FF2B5EF4-FFF2-40B4-BE49-F238E27FC236}">
                    <a16:creationId xmlns:a16="http://schemas.microsoft.com/office/drawing/2014/main" id="{251394A2-8D5A-3C4F-A6E9-9FDF56BBF794}"/>
                  </a:ext>
                </a:extLst>
              </p:cNvPr>
              <p:cNvSpPr>
                <a:spLocks noGrp="1" noRot="1" noChangeAspect="1" noMove="1" noResize="1" noEditPoints="1" noAdjustHandles="1" noChangeArrowheads="1" noChangeShapeType="1" noTextEdit="1"/>
              </p:cNvSpPr>
              <p:nvPr>
                <p:ph idx="1"/>
              </p:nvPr>
            </p:nvSpPr>
            <p:spPr>
              <a:blipFill>
                <a:blip r:embed="rId2"/>
                <a:stretch>
                  <a:fillRect l="-844" t="-1744"/>
                </a:stretch>
              </a:blipFill>
            </p:spPr>
            <p:txBody>
              <a:bodyPr/>
              <a:lstStyle/>
              <a:p>
                <a:r>
                  <a:rPr lang="zh-CN" altLang="en-US">
                    <a:noFill/>
                  </a:rPr>
                  <a:t> </a:t>
                </a:r>
              </a:p>
            </p:txBody>
          </p:sp>
        </mc:Fallback>
      </mc:AlternateContent>
    </p:spTree>
    <p:extLst>
      <p:ext uri="{BB962C8B-B14F-4D97-AF65-F5344CB8AC3E}">
        <p14:creationId xmlns:p14="http://schemas.microsoft.com/office/powerpoint/2010/main" val="36617126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AF9CD4D-0B26-4C4F-AEEC-D54962E4D794}"/>
              </a:ext>
            </a:extLst>
          </p:cNvPr>
          <p:cNvSpPr>
            <a:spLocks noGrp="1"/>
          </p:cNvSpPr>
          <p:nvPr>
            <p:ph type="title"/>
          </p:nvPr>
        </p:nvSpPr>
        <p:spPr/>
        <p:txBody>
          <a:bodyPr/>
          <a:lstStyle/>
          <a:p>
            <a:r>
              <a:rPr kumimoji="1" lang="en-US" altLang="zh-CN" dirty="0"/>
              <a:t>Coinage </a:t>
            </a:r>
            <a:endParaRPr kumimoji="1" lang="zh-CN" altLang="en-US" dirty="0"/>
          </a:p>
        </p:txBody>
      </p:sp>
      <mc:AlternateContent xmlns:mc="http://schemas.openxmlformats.org/markup-compatibility/2006" xmlns:a14="http://schemas.microsoft.com/office/drawing/2010/main">
        <mc:Choice Requires="a14">
          <p:graphicFrame>
            <p:nvGraphicFramePr>
              <p:cNvPr id="4" name="表格 4">
                <a:extLst>
                  <a:ext uri="{FF2B5EF4-FFF2-40B4-BE49-F238E27FC236}">
                    <a16:creationId xmlns:a16="http://schemas.microsoft.com/office/drawing/2014/main" id="{FCD40B2F-DEA8-554F-8DC0-4B4B7477EE79}"/>
                  </a:ext>
                </a:extLst>
              </p:cNvPr>
              <p:cNvGraphicFramePr>
                <a:graphicFrameLocks noGrp="1"/>
              </p:cNvGraphicFramePr>
              <p:nvPr>
                <p:ph idx="1"/>
                <p:extLst>
                  <p:ext uri="{D42A27DB-BD31-4B8C-83A1-F6EECF244321}">
                    <p14:modId xmlns:p14="http://schemas.microsoft.com/office/powerpoint/2010/main" val="2038769152"/>
                  </p:ext>
                </p:extLst>
              </p:nvPr>
            </p:nvGraphicFramePr>
            <p:xfrm>
              <a:off x="838199" y="1898494"/>
              <a:ext cx="9843053" cy="1961156"/>
            </p:xfrm>
            <a:graphic>
              <a:graphicData uri="http://schemas.openxmlformats.org/drawingml/2006/table">
                <a:tbl>
                  <a:tblPr lastRow="1" bandRow="1">
                    <a:tableStyleId>{5C22544A-7EE6-4342-B048-85BDC9FD1C3A}</a:tableStyleId>
                  </a:tblPr>
                  <a:tblGrid>
                    <a:gridCol w="9843053">
                      <a:extLst>
                        <a:ext uri="{9D8B030D-6E8A-4147-A177-3AD203B41FA5}">
                          <a16:colId xmlns:a16="http://schemas.microsoft.com/office/drawing/2014/main" val="2065723078"/>
                        </a:ext>
                      </a:extLst>
                    </a:gridCol>
                  </a:tblGrid>
                  <a:tr h="49367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2400" kern="1200" dirty="0">
                              <a:solidFill>
                                <a:schemeClr val="dk1"/>
                              </a:solidFill>
                              <a:effectLst/>
                              <a:latin typeface="+mn-lt"/>
                              <a:ea typeface="+mn-ea"/>
                              <a:cs typeface="+mn-cs"/>
                            </a:rPr>
                            <a:t>by train</a:t>
                          </a:r>
                        </a:p>
                      </a:txBody>
                      <a:tcPr/>
                    </a:tc>
                    <a:extLst>
                      <a:ext uri="{0D108BD9-81ED-4DB2-BD59-A6C34878D82A}">
                        <a16:rowId xmlns:a16="http://schemas.microsoft.com/office/drawing/2014/main" val="1558101987"/>
                      </a:ext>
                    </a:extLst>
                  </a:tr>
                  <a:tr h="493670">
                    <a:tc>
                      <a:txBody>
                        <a:bodyPr/>
                        <a:lstStyle/>
                        <a:p>
                          <a:r>
                            <a:rPr lang="en-US" altLang="zh-CN" sz="2400" dirty="0"/>
                            <a:t>by bus</a:t>
                          </a:r>
                          <a:endParaRPr lang="zh-CN" altLang="en-US" sz="2400" dirty="0"/>
                        </a:p>
                      </a:txBody>
                      <a:tcPr/>
                    </a:tc>
                    <a:extLst>
                      <a:ext uri="{0D108BD9-81ED-4DB2-BD59-A6C34878D82A}">
                        <a16:rowId xmlns:a16="http://schemas.microsoft.com/office/drawing/2014/main" val="3182992085"/>
                      </a:ext>
                    </a:extLst>
                  </a:tr>
                  <a:tr h="973816">
                    <a:tc>
                      <a:txBody>
                        <a:bodyPr/>
                        <a:lstStyle/>
                        <a:p>
                          <a:pPr marL="0" indent="0">
                            <a:tabLst/>
                          </a:pPr>
                          <a:r>
                            <a:rPr lang="en-US" altLang="zh-CN" sz="2400" b="1" kern="1200" dirty="0">
                              <a:solidFill>
                                <a:schemeClr val="lt1"/>
                              </a:solidFill>
                              <a:effectLst/>
                              <a:latin typeface="+mn-lt"/>
                              <a:ea typeface="+mn-ea"/>
                              <a:cs typeface="+mn-cs"/>
                            </a:rPr>
                            <a:t>[[by]</a:t>
                          </a:r>
                          <a:r>
                            <a:rPr lang="en-US" altLang="zh-CN" sz="2400" b="1" kern="1200" baseline="-25000" dirty="0">
                              <a:solidFill>
                                <a:schemeClr val="lt1"/>
                              </a:solidFill>
                              <a:effectLst/>
                              <a:latin typeface="+mn-lt"/>
                              <a:ea typeface="+mn-ea"/>
                              <a:cs typeface="+mn-cs"/>
                            </a:rPr>
                            <a:t>P</a:t>
                          </a:r>
                          <a:r>
                            <a:rPr lang="en-US" altLang="zh-CN" sz="2400" b="1" kern="1200" baseline="0" dirty="0">
                              <a:solidFill>
                                <a:schemeClr val="lt1"/>
                              </a:solidFill>
                              <a:effectLst/>
                              <a:latin typeface="+mn-lt"/>
                              <a:ea typeface="+mn-ea"/>
                              <a:cs typeface="+mn-cs"/>
                            </a:rPr>
                            <a:t> [X]</a:t>
                          </a:r>
                          <a:r>
                            <a:rPr lang="en-US" altLang="zh-CN" sz="2400" b="1" kern="1200" baseline="-25000" dirty="0">
                              <a:solidFill>
                                <a:schemeClr val="lt1"/>
                              </a:solidFill>
                              <a:effectLst/>
                              <a:latin typeface="+mn-lt"/>
                              <a:ea typeface="+mn-ea"/>
                              <a:cs typeface="+mn-cs"/>
                            </a:rPr>
                            <a:t>Ni</a:t>
                          </a:r>
                          <a:r>
                            <a:rPr lang="en-US" altLang="zh-CN" sz="2400" b="1" kern="1200" baseline="0" dirty="0">
                              <a:solidFill>
                                <a:schemeClr val="lt1"/>
                              </a:solidFill>
                              <a:effectLst/>
                              <a:latin typeface="+mn-lt"/>
                              <a:ea typeface="+mn-ea"/>
                              <a:cs typeface="+mn-cs"/>
                            </a:rPr>
                            <a:t>]</a:t>
                          </a:r>
                          <a:r>
                            <a:rPr lang="en-US" altLang="zh-CN" sz="2400" b="1" kern="1200" baseline="-25000" dirty="0" err="1">
                              <a:solidFill>
                                <a:schemeClr val="lt1"/>
                              </a:solidFill>
                              <a:effectLst/>
                              <a:latin typeface="+mn-lt"/>
                              <a:ea typeface="+mn-ea"/>
                              <a:cs typeface="+mn-cs"/>
                            </a:rPr>
                            <a:t>PPj</a:t>
                          </a:r>
                          <a:r>
                            <a:rPr lang="en-US" altLang="zh-CN" sz="2400" b="1" kern="1200" baseline="0" dirty="0">
                              <a:solidFill>
                                <a:schemeClr val="lt1"/>
                              </a:solidFill>
                              <a:effectLst/>
                              <a:latin typeface="+mn-lt"/>
                              <a:ea typeface="+mn-ea"/>
                              <a:cs typeface="+mn-cs"/>
                            </a:rPr>
                            <a:t> </a:t>
                          </a:r>
                          <a14:m>
                            <m:oMath xmlns:m="http://schemas.openxmlformats.org/officeDocument/2006/math">
                              <m:r>
                                <a:rPr lang="en-US" altLang="zh-CN" sz="2400" b="1" i="1" kern="1200" smtClean="0">
                                  <a:solidFill>
                                    <a:schemeClr val="lt1"/>
                                  </a:solidFill>
                                  <a:effectLst/>
                                  <a:latin typeface="Cambria Math" panose="02040503050406030204" pitchFamily="18" charset="0"/>
                                  <a:ea typeface="Cambria Math" panose="02040503050406030204" pitchFamily="18" charset="0"/>
                                  <a:cs typeface="+mn-cs"/>
                                </a:rPr>
                                <m:t>↔ </m:t>
                              </m:r>
                            </m:oMath>
                          </a14:m>
                          <a:r>
                            <a:rPr lang="en-US" altLang="zh-CN" sz="2400" b="1" kern="1200" dirty="0">
                              <a:solidFill>
                                <a:schemeClr val="lt1"/>
                              </a:solidFill>
                              <a:effectLst/>
                              <a:latin typeface="+mn-lt"/>
                              <a:ea typeface="+mn-ea"/>
                              <a:cs typeface="+mn-cs"/>
                            </a:rPr>
                            <a:t>[through transportation by </a:t>
                          </a:r>
                          <a:r>
                            <a:rPr lang="en-US" altLang="zh-CN" sz="2400" b="1" kern="1200" dirty="0" err="1">
                              <a:solidFill>
                                <a:schemeClr val="lt1"/>
                              </a:solidFill>
                              <a:effectLst/>
                              <a:latin typeface="+mn-lt"/>
                              <a:ea typeface="+mn-ea"/>
                              <a:cs typeface="+mn-cs"/>
                            </a:rPr>
                            <a:t>SEM</a:t>
                          </a:r>
                          <a:r>
                            <a:rPr lang="en-US" altLang="zh-CN" sz="2400" b="1" kern="1200" baseline="-25000" dirty="0" err="1">
                              <a:solidFill>
                                <a:schemeClr val="lt1"/>
                              </a:solidFill>
                              <a:effectLst/>
                              <a:latin typeface="+mn-lt"/>
                              <a:ea typeface="+mn-ea"/>
                              <a:cs typeface="+mn-cs"/>
                            </a:rPr>
                            <a:t>i</a:t>
                          </a:r>
                          <a:r>
                            <a:rPr lang="en-US" altLang="zh-CN" sz="2400" b="1" kern="1200" baseline="0" dirty="0">
                              <a:solidFill>
                                <a:schemeClr val="lt1"/>
                              </a:solidFill>
                              <a:effectLst/>
                              <a:latin typeface="+mn-lt"/>
                              <a:ea typeface="+mn-ea"/>
                              <a:cs typeface="+mn-cs"/>
                            </a:rPr>
                            <a:t>]</a:t>
                          </a:r>
                          <a:r>
                            <a:rPr lang="en-US" altLang="zh-CN" sz="2400" b="1" kern="1200" baseline="-25000" dirty="0">
                              <a:solidFill>
                                <a:schemeClr val="lt1"/>
                              </a:solidFill>
                              <a:effectLst/>
                              <a:latin typeface="+mn-lt"/>
                              <a:ea typeface="+mn-ea"/>
                              <a:cs typeface="+mn-cs"/>
                            </a:rPr>
                            <a:t>j</a:t>
                          </a:r>
                        </a:p>
                      </a:txBody>
                      <a:tcPr/>
                    </a:tc>
                    <a:extLst>
                      <a:ext uri="{0D108BD9-81ED-4DB2-BD59-A6C34878D82A}">
                        <a16:rowId xmlns:a16="http://schemas.microsoft.com/office/drawing/2014/main" val="1869051620"/>
                      </a:ext>
                    </a:extLst>
                  </a:tr>
                </a:tbl>
              </a:graphicData>
            </a:graphic>
          </p:graphicFrame>
        </mc:Choice>
        <mc:Fallback xmlns="">
          <p:graphicFrame>
            <p:nvGraphicFramePr>
              <p:cNvPr id="4" name="表格 4">
                <a:extLst>
                  <a:ext uri="{FF2B5EF4-FFF2-40B4-BE49-F238E27FC236}">
                    <a16:creationId xmlns:a16="http://schemas.microsoft.com/office/drawing/2014/main" id="{FCD40B2F-DEA8-554F-8DC0-4B4B7477EE79}"/>
                  </a:ext>
                </a:extLst>
              </p:cNvPr>
              <p:cNvGraphicFramePr>
                <a:graphicFrameLocks noGrp="1"/>
              </p:cNvGraphicFramePr>
              <p:nvPr>
                <p:ph idx="1"/>
                <p:extLst>
                  <p:ext uri="{D42A27DB-BD31-4B8C-83A1-F6EECF244321}">
                    <p14:modId xmlns:p14="http://schemas.microsoft.com/office/powerpoint/2010/main" val="2038769152"/>
                  </p:ext>
                </p:extLst>
              </p:nvPr>
            </p:nvGraphicFramePr>
            <p:xfrm>
              <a:off x="838199" y="1898494"/>
              <a:ext cx="9843053" cy="1961156"/>
            </p:xfrm>
            <a:graphic>
              <a:graphicData uri="http://schemas.openxmlformats.org/drawingml/2006/table">
                <a:tbl>
                  <a:tblPr lastRow="1" bandRow="1">
                    <a:tableStyleId>{5C22544A-7EE6-4342-B048-85BDC9FD1C3A}</a:tableStyleId>
                  </a:tblPr>
                  <a:tblGrid>
                    <a:gridCol w="9843053">
                      <a:extLst>
                        <a:ext uri="{9D8B030D-6E8A-4147-A177-3AD203B41FA5}">
                          <a16:colId xmlns:a16="http://schemas.microsoft.com/office/drawing/2014/main" val="2065723078"/>
                        </a:ext>
                      </a:extLst>
                    </a:gridCol>
                  </a:tblGrid>
                  <a:tr h="49367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2400" kern="1200" dirty="0">
                              <a:solidFill>
                                <a:schemeClr val="dk1"/>
                              </a:solidFill>
                              <a:effectLst/>
                              <a:latin typeface="+mn-lt"/>
                              <a:ea typeface="+mn-ea"/>
                              <a:cs typeface="+mn-cs"/>
                            </a:rPr>
                            <a:t>by train</a:t>
                          </a:r>
                        </a:p>
                      </a:txBody>
                      <a:tcPr/>
                    </a:tc>
                    <a:extLst>
                      <a:ext uri="{0D108BD9-81ED-4DB2-BD59-A6C34878D82A}">
                        <a16:rowId xmlns:a16="http://schemas.microsoft.com/office/drawing/2014/main" val="1558101987"/>
                      </a:ext>
                    </a:extLst>
                  </a:tr>
                  <a:tr h="493670">
                    <a:tc>
                      <a:txBody>
                        <a:bodyPr/>
                        <a:lstStyle/>
                        <a:p>
                          <a:r>
                            <a:rPr lang="en-US" altLang="zh-CN" sz="2400" dirty="0"/>
                            <a:t>by bus</a:t>
                          </a:r>
                          <a:endParaRPr lang="zh-CN" altLang="en-US" sz="2400" dirty="0"/>
                        </a:p>
                      </a:txBody>
                      <a:tcPr/>
                    </a:tc>
                    <a:extLst>
                      <a:ext uri="{0D108BD9-81ED-4DB2-BD59-A6C34878D82A}">
                        <a16:rowId xmlns:a16="http://schemas.microsoft.com/office/drawing/2014/main" val="3182992085"/>
                      </a:ext>
                    </a:extLst>
                  </a:tr>
                  <a:tr h="973816">
                    <a:tc>
                      <a:txBody>
                        <a:bodyPr/>
                        <a:lstStyle/>
                        <a:p>
                          <a:endParaRPr lang="zh-CN"/>
                        </a:p>
                      </a:txBody>
                      <a:tcPr>
                        <a:blipFill>
                          <a:blip r:embed="rId2"/>
                          <a:stretch>
                            <a:fillRect t="-106494" r="-257" b="-2597"/>
                          </a:stretch>
                        </a:blipFill>
                      </a:tcPr>
                    </a:tc>
                    <a:extLst>
                      <a:ext uri="{0D108BD9-81ED-4DB2-BD59-A6C34878D82A}">
                        <a16:rowId xmlns:a16="http://schemas.microsoft.com/office/drawing/2014/main" val="1869051620"/>
                      </a:ext>
                    </a:extLst>
                  </a:tr>
                </a:tbl>
              </a:graphicData>
            </a:graphic>
          </p:graphicFrame>
        </mc:Fallback>
      </mc:AlternateContent>
      <p:sp>
        <p:nvSpPr>
          <p:cNvPr id="5" name="右箭头 4">
            <a:extLst>
              <a:ext uri="{FF2B5EF4-FFF2-40B4-BE49-F238E27FC236}">
                <a16:creationId xmlns:a16="http://schemas.microsoft.com/office/drawing/2014/main" id="{9E7B8CB8-4285-9C42-9767-39790BDA6B76}"/>
              </a:ext>
            </a:extLst>
          </p:cNvPr>
          <p:cNvSpPr/>
          <p:nvPr/>
        </p:nvSpPr>
        <p:spPr>
          <a:xfrm>
            <a:off x="838199" y="4614949"/>
            <a:ext cx="1033669" cy="62285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6" name="矩形 5">
            <a:extLst>
              <a:ext uri="{FF2B5EF4-FFF2-40B4-BE49-F238E27FC236}">
                <a16:creationId xmlns:a16="http://schemas.microsoft.com/office/drawing/2014/main" id="{8101D4D2-AABA-B543-8EE7-D798C9D1255A}"/>
              </a:ext>
            </a:extLst>
          </p:cNvPr>
          <p:cNvSpPr/>
          <p:nvPr/>
        </p:nvSpPr>
        <p:spPr>
          <a:xfrm>
            <a:off x="2077719" y="4614949"/>
            <a:ext cx="3117134" cy="523220"/>
          </a:xfrm>
          <a:prstGeom prst="rect">
            <a:avLst/>
          </a:prstGeom>
        </p:spPr>
        <p:txBody>
          <a:bodyPr wrap="square">
            <a:spAutoFit/>
          </a:bodyPr>
          <a:lstStyle/>
          <a:p>
            <a:r>
              <a:rPr kumimoji="1" lang="en-US" altLang="zh-CN" sz="2800" dirty="0"/>
              <a:t>By Carpet </a:t>
            </a:r>
            <a:endParaRPr lang="zh-CN" altLang="en-US" sz="2800" dirty="0"/>
          </a:p>
        </p:txBody>
      </p:sp>
    </p:spTree>
    <p:extLst>
      <p:ext uri="{BB962C8B-B14F-4D97-AF65-F5344CB8AC3E}">
        <p14:creationId xmlns:p14="http://schemas.microsoft.com/office/powerpoint/2010/main" val="34563665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B4C4C0C-E929-1341-9783-F1EF50E08E4E}"/>
              </a:ext>
            </a:extLst>
          </p:cNvPr>
          <p:cNvSpPr>
            <a:spLocks noGrp="1"/>
          </p:cNvSpPr>
          <p:nvPr>
            <p:ph type="title"/>
          </p:nvPr>
        </p:nvSpPr>
        <p:spPr/>
        <p:txBody>
          <a:bodyPr/>
          <a:lstStyle/>
          <a:p>
            <a:r>
              <a:rPr kumimoji="1" lang="en-US" altLang="zh-CN" dirty="0"/>
              <a:t>Back to Chinese</a:t>
            </a:r>
            <a:endParaRPr kumimoji="1" lang="zh-CN" altLang="en-US" dirty="0"/>
          </a:p>
        </p:txBody>
      </p:sp>
      <mc:AlternateContent xmlns:mc="http://schemas.openxmlformats.org/markup-compatibility/2006" xmlns:a14="http://schemas.microsoft.com/office/drawing/2010/main">
        <mc:Choice Requires="a14">
          <p:sp>
            <p:nvSpPr>
              <p:cNvPr id="3" name="内容占位符 2">
                <a:extLst>
                  <a:ext uri="{FF2B5EF4-FFF2-40B4-BE49-F238E27FC236}">
                    <a16:creationId xmlns:a16="http://schemas.microsoft.com/office/drawing/2014/main" id="{819DFAD6-C22D-CE48-8291-A92434A6D8DF}"/>
                  </a:ext>
                </a:extLst>
              </p:cNvPr>
              <p:cNvSpPr>
                <a:spLocks noGrp="1"/>
              </p:cNvSpPr>
              <p:nvPr>
                <p:ph idx="1"/>
              </p:nvPr>
            </p:nvSpPr>
            <p:spPr/>
            <p:txBody>
              <a:bodyPr>
                <a:normAutofit/>
              </a:bodyPr>
              <a:lstStyle/>
              <a:p>
                <a:r>
                  <a:rPr kumimoji="1" lang="zh-CN" altLang="en-US" dirty="0"/>
                  <a:t>头头，个个，辆辆       </a:t>
                </a:r>
                <a:r>
                  <a:rPr kumimoji="1" lang="en-US" altLang="zh-CN" dirty="0"/>
                  <a:t>reduplication</a:t>
                </a:r>
              </a:p>
              <a:p>
                <a:endParaRPr kumimoji="1" lang="en-US" altLang="zh-CN" dirty="0"/>
              </a:p>
              <a:p>
                <a:r>
                  <a:rPr kumimoji="1" lang="zh-CN" altLang="en-US" dirty="0"/>
                  <a:t>头</a:t>
                </a:r>
                <a:r>
                  <a:rPr kumimoji="1" lang="en-US" altLang="zh-CN" dirty="0"/>
                  <a:t>(</a:t>
                </a:r>
                <a:r>
                  <a:rPr kumimoji="1" lang="en-US" altLang="zh-CN" i="1" dirty="0"/>
                  <a:t>SOUND</a:t>
                </a:r>
                <a:r>
                  <a:rPr kumimoji="1" lang="en-US" altLang="zh-CN" dirty="0"/>
                  <a:t> </a:t>
                </a:r>
                <a:r>
                  <a:rPr kumimoji="1" lang="en-US" altLang="zh-CN" dirty="0" err="1"/>
                  <a:t>tou</a:t>
                </a:r>
                <a:r>
                  <a:rPr kumimoji="1" lang="en-US" altLang="zh-CN" dirty="0"/>
                  <a:t>/</a:t>
                </a:r>
                <a:r>
                  <a:rPr kumimoji="1" lang="en-US" altLang="zh-CN" i="1" dirty="0"/>
                  <a:t>SEM </a:t>
                </a:r>
                <a:r>
                  <a:rPr kumimoji="1" lang="en-US" altLang="zh-CN" dirty="0"/>
                  <a:t>head/classifier to modify</a:t>
                </a:r>
                <a:r>
                  <a:rPr kumimoji="1" lang="zh-CN" altLang="en-US" dirty="0"/>
                  <a:t> </a:t>
                </a:r>
                <a:r>
                  <a:rPr kumimoji="1" lang="en-US" altLang="zh-CN" dirty="0"/>
                  <a:t>animals)</a:t>
                </a:r>
              </a:p>
              <a:p>
                <a:r>
                  <a:rPr kumimoji="1" lang="zh-CN" altLang="en-US" dirty="0"/>
                  <a:t>个</a:t>
                </a:r>
                <a:r>
                  <a:rPr kumimoji="1" lang="en-US" altLang="zh-CN" dirty="0"/>
                  <a:t>(</a:t>
                </a:r>
                <a:r>
                  <a:rPr kumimoji="1" lang="en-US" altLang="zh-CN" i="1" dirty="0"/>
                  <a:t>SOUND</a:t>
                </a:r>
                <a:r>
                  <a:rPr kumimoji="1" lang="en-US" altLang="zh-CN" dirty="0"/>
                  <a:t> </a:t>
                </a:r>
                <a:r>
                  <a:rPr kumimoji="1" lang="en-US" altLang="zh-CN" dirty="0" err="1"/>
                  <a:t>ge</a:t>
                </a:r>
                <a:r>
                  <a:rPr kumimoji="1" lang="en-US" altLang="zh-CN" dirty="0"/>
                  <a:t>/</a:t>
                </a:r>
                <a:r>
                  <a:rPr kumimoji="1" lang="en-US" altLang="zh-CN" i="1" dirty="0"/>
                  <a:t>SEM </a:t>
                </a:r>
                <a:r>
                  <a:rPr kumimoji="1" lang="en-US" altLang="zh-CN" dirty="0"/>
                  <a:t>classifier to modify</a:t>
                </a:r>
                <a:r>
                  <a:rPr kumimoji="1" lang="zh-CN" altLang="en-US" dirty="0"/>
                  <a:t> </a:t>
                </a:r>
                <a:r>
                  <a:rPr kumimoji="1" lang="en-US" altLang="zh-CN" dirty="0"/>
                  <a:t>objects)</a:t>
                </a:r>
              </a:p>
              <a:p>
                <a:r>
                  <a:rPr kumimoji="1" lang="zh-CN" altLang="en-US" dirty="0"/>
                  <a:t>辆</a:t>
                </a:r>
                <a:r>
                  <a:rPr kumimoji="1" lang="en-US" altLang="zh-CN" dirty="0"/>
                  <a:t>(</a:t>
                </a:r>
                <a:r>
                  <a:rPr kumimoji="1" lang="en-US" altLang="zh-CN" i="1" dirty="0"/>
                  <a:t>SOUND</a:t>
                </a:r>
                <a:r>
                  <a:rPr kumimoji="1" lang="en-US" altLang="zh-CN" dirty="0"/>
                  <a:t> liang/</a:t>
                </a:r>
                <a:r>
                  <a:rPr kumimoji="1" lang="en-US" altLang="zh-CN" i="1" dirty="0"/>
                  <a:t>SEM </a:t>
                </a:r>
                <a:r>
                  <a:rPr kumimoji="1" lang="en-US" altLang="zh-CN" dirty="0"/>
                  <a:t>classifier to modify</a:t>
                </a:r>
                <a:r>
                  <a:rPr kumimoji="1" lang="zh-CN" altLang="en-US" dirty="0"/>
                  <a:t> </a:t>
                </a:r>
                <a:r>
                  <a:rPr kumimoji="1" lang="en-US" altLang="zh-CN" dirty="0"/>
                  <a:t>vehicles)</a:t>
                </a:r>
              </a:p>
              <a:p>
                <a:pPr marL="0" indent="0">
                  <a:buNone/>
                </a:pPr>
                <a:endParaRPr kumimoji="1" lang="en-US" altLang="zh-CN" dirty="0"/>
              </a:p>
              <a:p>
                <a:r>
                  <a:rPr lang="en-US" altLang="zh-CN" dirty="0"/>
                  <a:t>[[x]</a:t>
                </a:r>
                <a:r>
                  <a:rPr lang="en-US" altLang="zh-CN" baseline="-25000" dirty="0" err="1"/>
                  <a:t>Cli</a:t>
                </a:r>
                <a:r>
                  <a:rPr lang="en-US" altLang="zh-CN" dirty="0"/>
                  <a:t> [x]</a:t>
                </a:r>
                <a:r>
                  <a:rPr lang="en-US" altLang="zh-CN" baseline="-25000" dirty="0" err="1"/>
                  <a:t>Cli</a:t>
                </a:r>
                <a:r>
                  <a:rPr lang="en-US" altLang="zh-CN" dirty="0"/>
                  <a:t>]</a:t>
                </a:r>
                <a:r>
                  <a:rPr lang="en-US" altLang="zh-CN" baseline="-25000" dirty="0"/>
                  <a:t>Nj</a:t>
                </a:r>
                <a:r>
                  <a:rPr lang="zh-CN" altLang="en-US" dirty="0"/>
                  <a:t> </a:t>
                </a:r>
                <a14:m>
                  <m:oMath xmlns:m="http://schemas.openxmlformats.org/officeDocument/2006/math">
                    <m:r>
                      <a:rPr lang="en-US" altLang="zh-CN" i="1" dirty="0">
                        <a:latin typeface="Cambria Math" panose="02040503050406030204" pitchFamily="18" charset="0"/>
                        <a:ea typeface="Cambria Math" panose="02040503050406030204" pitchFamily="18" charset="0"/>
                      </a:rPr>
                      <m:t>↔ </m:t>
                    </m:r>
                  </m:oMath>
                </a14:m>
                <a:r>
                  <a:rPr lang="en-US" altLang="zh-CN" dirty="0"/>
                  <a:t> [every one that modified by </a:t>
                </a:r>
                <a:r>
                  <a:rPr lang="en-US" altLang="zh-CN" dirty="0" err="1"/>
                  <a:t>SEM</a:t>
                </a:r>
                <a:r>
                  <a:rPr lang="en-US" altLang="zh-CN" baseline="-25000" dirty="0" err="1"/>
                  <a:t>i</a:t>
                </a:r>
                <a:r>
                  <a:rPr lang="en-US" altLang="zh-CN" dirty="0"/>
                  <a:t>]</a:t>
                </a:r>
                <a:r>
                  <a:rPr lang="en-US" altLang="zh-CN" baseline="-25000" dirty="0"/>
                  <a:t>j</a:t>
                </a:r>
                <a:endParaRPr kumimoji="1" lang="en-US" altLang="zh-CN" baseline="-25000" dirty="0"/>
              </a:p>
            </p:txBody>
          </p:sp>
        </mc:Choice>
        <mc:Fallback xmlns="">
          <p:sp>
            <p:nvSpPr>
              <p:cNvPr id="3" name="内容占位符 2">
                <a:extLst>
                  <a:ext uri="{FF2B5EF4-FFF2-40B4-BE49-F238E27FC236}">
                    <a16:creationId xmlns:a16="http://schemas.microsoft.com/office/drawing/2014/main" id="{819DFAD6-C22D-CE48-8291-A92434A6D8DF}"/>
                  </a:ext>
                </a:extLst>
              </p:cNvPr>
              <p:cNvSpPr>
                <a:spLocks noGrp="1" noRot="1" noChangeAspect="1" noMove="1" noResize="1" noEditPoints="1" noAdjustHandles="1" noChangeArrowheads="1" noChangeShapeType="1" noTextEdit="1"/>
              </p:cNvSpPr>
              <p:nvPr>
                <p:ph idx="1"/>
              </p:nvPr>
            </p:nvSpPr>
            <p:spPr>
              <a:blipFill>
                <a:blip r:embed="rId2"/>
                <a:stretch>
                  <a:fillRect l="-1086" t="-2326"/>
                </a:stretch>
              </a:blipFill>
            </p:spPr>
            <p:txBody>
              <a:bodyPr/>
              <a:lstStyle/>
              <a:p>
                <a:r>
                  <a:rPr lang="zh-CN" altLang="en-US">
                    <a:noFill/>
                  </a:rPr>
                  <a:t> </a:t>
                </a:r>
              </a:p>
            </p:txBody>
          </p:sp>
        </mc:Fallback>
      </mc:AlternateContent>
    </p:spTree>
    <p:extLst>
      <p:ext uri="{BB962C8B-B14F-4D97-AF65-F5344CB8AC3E}">
        <p14:creationId xmlns:p14="http://schemas.microsoft.com/office/powerpoint/2010/main" val="13042837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内容占位符 2">
                <a:extLst>
                  <a:ext uri="{FF2B5EF4-FFF2-40B4-BE49-F238E27FC236}">
                    <a16:creationId xmlns:a16="http://schemas.microsoft.com/office/drawing/2014/main" id="{76FF607C-6F93-3848-BC37-A4DD0BA8271C}"/>
                  </a:ext>
                </a:extLst>
              </p:cNvPr>
              <p:cNvSpPr>
                <a:spLocks noGrp="1"/>
              </p:cNvSpPr>
              <p:nvPr>
                <p:ph idx="1"/>
              </p:nvPr>
            </p:nvSpPr>
            <p:spPr>
              <a:xfrm>
                <a:off x="838200" y="950982"/>
                <a:ext cx="10515600" cy="5131766"/>
              </a:xfrm>
            </p:spPr>
            <p:txBody>
              <a:bodyPr>
                <a:normAutofit/>
              </a:bodyPr>
              <a:lstStyle/>
              <a:p>
                <a:r>
                  <a:rPr kumimoji="1" lang="zh-CN" altLang="en-US" sz="2400" dirty="0"/>
                  <a:t>老板</a:t>
                </a:r>
                <a:r>
                  <a:rPr kumimoji="1" lang="en-US" altLang="zh-CN" sz="2400" dirty="0"/>
                  <a:t>(</a:t>
                </a:r>
                <a:r>
                  <a:rPr kumimoji="1" lang="en-US" altLang="zh-CN" sz="2400" i="1" dirty="0"/>
                  <a:t>SEM</a:t>
                </a:r>
                <a:r>
                  <a:rPr kumimoji="1" lang="en-US" altLang="zh-CN" sz="2400" dirty="0"/>
                  <a:t> boss), </a:t>
                </a:r>
                <a:r>
                  <a:rPr kumimoji="1" lang="zh-CN" altLang="en-US" sz="2400" dirty="0"/>
                  <a:t>老师</a:t>
                </a:r>
                <a:r>
                  <a:rPr kumimoji="1" lang="en-US" altLang="zh-CN" sz="2400" dirty="0"/>
                  <a:t>(</a:t>
                </a:r>
                <a:r>
                  <a:rPr kumimoji="1" lang="en-US" altLang="zh-CN" sz="2400" i="1" dirty="0"/>
                  <a:t>SEM</a:t>
                </a:r>
                <a:r>
                  <a:rPr kumimoji="1" lang="en-US" altLang="zh-CN" sz="2400" dirty="0"/>
                  <a:t> teacher), </a:t>
                </a:r>
                <a:r>
                  <a:rPr kumimoji="1" lang="zh-CN" altLang="en-US" sz="2400" dirty="0"/>
                  <a:t>老乡</a:t>
                </a:r>
                <a:r>
                  <a:rPr kumimoji="1" lang="en-US" altLang="zh-CN" sz="2400" dirty="0"/>
                  <a:t>(</a:t>
                </a:r>
                <a:r>
                  <a:rPr kumimoji="1" lang="en-US" altLang="zh-CN" sz="2400" i="1" dirty="0"/>
                  <a:t>SEM</a:t>
                </a:r>
                <a:r>
                  <a:rPr kumimoji="1" lang="en-US" altLang="zh-CN" sz="2400" dirty="0"/>
                  <a:t> hometown fellow), </a:t>
                </a:r>
                <a:r>
                  <a:rPr kumimoji="1" lang="zh-CN" altLang="en-US" sz="2400" dirty="0"/>
                  <a:t>老子</a:t>
                </a:r>
                <a:r>
                  <a:rPr kumimoji="1" lang="en-US" altLang="zh-CN" sz="2400" dirty="0"/>
                  <a:t>(</a:t>
                </a:r>
                <a:r>
                  <a:rPr kumimoji="1" lang="en-US" altLang="zh-CN" sz="2400" i="1" dirty="0"/>
                  <a:t>SEM</a:t>
                </a:r>
                <a:r>
                  <a:rPr kumimoji="1" lang="en-US" altLang="zh-CN" sz="2400" dirty="0"/>
                  <a:t> father/I (male)), </a:t>
                </a:r>
                <a:r>
                  <a:rPr kumimoji="1" lang="zh-CN" altLang="en-US" sz="2400" dirty="0"/>
                  <a:t>老幺</a:t>
                </a:r>
                <a:r>
                  <a:rPr kumimoji="1" lang="en-US" altLang="zh-CN" sz="2400" dirty="0"/>
                  <a:t>(</a:t>
                </a:r>
                <a:r>
                  <a:rPr kumimoji="1" lang="en-US" altLang="zh-CN" sz="2400" i="1" dirty="0"/>
                  <a:t>SEM</a:t>
                </a:r>
                <a:r>
                  <a:rPr kumimoji="1" lang="en-US" altLang="zh-CN" sz="2400" dirty="0"/>
                  <a:t> youngest brother)…</a:t>
                </a:r>
              </a:p>
              <a:p>
                <a:endParaRPr kumimoji="1" lang="en-US" altLang="zh-CN" sz="2400" dirty="0"/>
              </a:p>
              <a:p>
                <a:r>
                  <a:rPr kumimoji="1" lang="en-US" altLang="zh-CN" sz="2400" dirty="0"/>
                  <a:t>[[</a:t>
                </a:r>
                <a:r>
                  <a:rPr kumimoji="1" lang="zh-CN" altLang="en-US" sz="2400" dirty="0"/>
                  <a:t>老</a:t>
                </a:r>
                <a:r>
                  <a:rPr kumimoji="1" lang="en-US" altLang="zh-CN" sz="2400" dirty="0"/>
                  <a:t>]</a:t>
                </a:r>
                <a:r>
                  <a:rPr kumimoji="1" lang="en-US" altLang="zh-CN" sz="2400" baseline="-25000" dirty="0"/>
                  <a:t>A</a:t>
                </a:r>
                <a:r>
                  <a:rPr kumimoji="1" lang="en-US" altLang="zh-CN" sz="2400" dirty="0"/>
                  <a:t> [a]</a:t>
                </a:r>
                <a:r>
                  <a:rPr kumimoji="1" lang="en-US" altLang="zh-CN" sz="2400" baseline="-25000" dirty="0"/>
                  <a:t>Xi</a:t>
                </a:r>
                <a:r>
                  <a:rPr kumimoji="1" lang="en-US" altLang="zh-CN" sz="2400" dirty="0"/>
                  <a:t>]</a:t>
                </a:r>
                <a:r>
                  <a:rPr kumimoji="1" lang="en-US" altLang="zh-CN" sz="2400" baseline="-25000" dirty="0"/>
                  <a:t>Nj  </a:t>
                </a:r>
                <a14:m>
                  <m:oMath xmlns:m="http://schemas.openxmlformats.org/officeDocument/2006/math">
                    <m:r>
                      <a:rPr lang="en-US" altLang="zh-CN" sz="2400" b="1" i="1" smtClean="0">
                        <a:solidFill>
                          <a:schemeClr val="tx1"/>
                        </a:solidFill>
                        <a:latin typeface="Cambria Math" panose="02040503050406030204" pitchFamily="18" charset="0"/>
                        <a:ea typeface="Cambria Math" panose="02040503050406030204" pitchFamily="18" charset="0"/>
                      </a:rPr>
                      <m:t>↔</m:t>
                    </m:r>
                  </m:oMath>
                </a14:m>
                <a:r>
                  <a:rPr kumimoji="1" lang="en-US" altLang="zh-CN" sz="2400" baseline="-25000" dirty="0"/>
                  <a:t>  </a:t>
                </a:r>
                <a:r>
                  <a:rPr kumimoji="1" lang="en-US" altLang="zh-CN" sz="2400" dirty="0"/>
                  <a:t>[person respected/intimate </a:t>
                </a:r>
                <a:r>
                  <a:rPr lang="en-US" altLang="zh-CN" sz="2400" dirty="0"/>
                  <a:t>with relation R to </a:t>
                </a:r>
                <a:r>
                  <a:rPr lang="en-US" altLang="zh-CN" sz="2400" dirty="0" err="1"/>
                  <a:t>SEM</a:t>
                </a:r>
                <a:r>
                  <a:rPr lang="en-US" altLang="zh-CN" sz="2400" baseline="-25000" dirty="0" err="1"/>
                  <a:t>i</a:t>
                </a:r>
                <a:r>
                  <a:rPr lang="en-US" altLang="zh-CN" sz="2400" dirty="0"/>
                  <a:t>]</a:t>
                </a:r>
                <a:r>
                  <a:rPr lang="en-US" altLang="zh-CN" sz="2400" baseline="-25000" dirty="0"/>
                  <a:t>j</a:t>
                </a:r>
                <a:endParaRPr kumimoji="1" lang="en-US" altLang="zh-CN" sz="2000" dirty="0"/>
              </a:p>
              <a:p>
                <a:pPr marL="0" indent="312738">
                  <a:buNone/>
                </a:pPr>
                <a:endParaRPr kumimoji="1" lang="en-US" altLang="zh-CN" sz="2000" dirty="0"/>
              </a:p>
              <a:p>
                <a:pPr marL="0" indent="312738">
                  <a:buNone/>
                </a:pPr>
                <a:r>
                  <a:rPr kumimoji="1" lang="en-US" altLang="zh-CN" sz="2000" dirty="0"/>
                  <a:t>X=N, A</a:t>
                </a:r>
              </a:p>
              <a:p>
                <a:pPr marL="0" indent="312738">
                  <a:buNone/>
                </a:pPr>
                <a:r>
                  <a:rPr kumimoji="1" lang="en-US" altLang="zh-CN" sz="2000" dirty="0"/>
                  <a:t>R=according to the meaning of </a:t>
                </a:r>
                <a:r>
                  <a:rPr kumimoji="1" lang="en-US" altLang="zh-CN" sz="2000" dirty="0" err="1"/>
                  <a:t>i</a:t>
                </a:r>
                <a:r>
                  <a:rPr kumimoji="1" lang="en-US" altLang="zh-CN" sz="2000" dirty="0"/>
                  <a:t>, encyclopedic or </a:t>
                </a:r>
                <a:r>
                  <a:rPr kumimoji="1" lang="en-US" altLang="zh-CN" sz="2400" dirty="0"/>
                  <a:t>contextual knowledge</a:t>
                </a:r>
              </a:p>
              <a:p>
                <a:pPr marL="0" indent="312738">
                  <a:buNone/>
                </a:pPr>
                <a:endParaRPr kumimoji="1" lang="en-US" altLang="zh-CN" sz="2400" dirty="0"/>
              </a:p>
              <a:p>
                <a:pPr marL="0" indent="312738">
                  <a:buNone/>
                </a:pPr>
                <a:r>
                  <a:rPr kumimoji="1" lang="en-US" altLang="zh-CN" sz="2400" dirty="0"/>
                  <a:t>Coinage       </a:t>
                </a:r>
                <a:r>
                  <a:rPr kumimoji="1" lang="zh-CN" altLang="en-US" sz="2400" dirty="0"/>
                  <a:t>老托</a:t>
                </a:r>
                <a:r>
                  <a:rPr kumimoji="1" lang="en-US" altLang="zh-CN" sz="2400" dirty="0"/>
                  <a:t> (Tomas</a:t>
                </a:r>
                <a:r>
                  <a:rPr kumimoji="1" lang="zh-CN" altLang="en-US" sz="2400" dirty="0"/>
                  <a:t> </a:t>
                </a:r>
                <a:r>
                  <a:rPr kumimoji="1" lang="en-US" altLang="zh-CN" sz="2400" dirty="0"/>
                  <a:t>Jansen)</a:t>
                </a:r>
              </a:p>
              <a:p>
                <a:pPr marL="0" indent="2001838">
                  <a:buNone/>
                </a:pPr>
                <a:r>
                  <a:rPr kumimoji="1" lang="zh-CN" altLang="en-US" sz="2400" dirty="0"/>
                  <a:t>隔壁老王</a:t>
                </a:r>
                <a:r>
                  <a:rPr kumimoji="1" lang="en-US" altLang="zh-CN" sz="2400" dirty="0"/>
                  <a:t> (humorous</a:t>
                </a:r>
                <a:r>
                  <a:rPr kumimoji="1" lang="zh-CN" altLang="en-US" sz="2400" dirty="0"/>
                  <a:t> </a:t>
                </a:r>
                <a:r>
                  <a:rPr kumimoji="1" lang="en-US" altLang="zh-CN" sz="2400" dirty="0"/>
                  <a:t>euphemism</a:t>
                </a:r>
                <a:r>
                  <a:rPr kumimoji="1" lang="zh-CN" altLang="en-US" sz="2400" dirty="0"/>
                  <a:t> </a:t>
                </a:r>
                <a:r>
                  <a:rPr kumimoji="1" lang="en-US" altLang="zh-CN" sz="2400" dirty="0"/>
                  <a:t>of</a:t>
                </a:r>
                <a:r>
                  <a:rPr kumimoji="1" lang="zh-CN" altLang="en-US" sz="2400" dirty="0"/>
                  <a:t> </a:t>
                </a:r>
                <a:r>
                  <a:rPr kumimoji="1" lang="en-US" altLang="zh-CN" sz="2400" dirty="0"/>
                  <a:t>paramour)</a:t>
                </a:r>
              </a:p>
              <a:p>
                <a:pPr marL="0" indent="2001838">
                  <a:buNone/>
                </a:pPr>
                <a:r>
                  <a:rPr kumimoji="1" lang="zh-CN" altLang="en-US" sz="2400" dirty="0"/>
                  <a:t>老赖</a:t>
                </a:r>
                <a:r>
                  <a:rPr kumimoji="1" lang="en-US" altLang="zh-CN" sz="2400" dirty="0"/>
                  <a:t> (humorous</a:t>
                </a:r>
                <a:r>
                  <a:rPr kumimoji="1" lang="zh-CN" altLang="en-US" sz="2400" dirty="0"/>
                  <a:t> </a:t>
                </a:r>
                <a:r>
                  <a:rPr kumimoji="1" lang="en-US" altLang="zh-CN" sz="2400" dirty="0"/>
                  <a:t>euphemism</a:t>
                </a:r>
                <a:r>
                  <a:rPr kumimoji="1" lang="zh-CN" altLang="en-US" sz="2400" dirty="0"/>
                  <a:t> </a:t>
                </a:r>
                <a:r>
                  <a:rPr kumimoji="1" lang="en-US" altLang="zh-CN" sz="2400" dirty="0"/>
                  <a:t>of</a:t>
                </a:r>
                <a:r>
                  <a:rPr kumimoji="1" lang="zh-CN" altLang="en-US" sz="2400" dirty="0"/>
                  <a:t> </a:t>
                </a:r>
                <a:r>
                  <a:rPr kumimoji="1" lang="en-US" altLang="zh-CN" sz="2400" dirty="0"/>
                  <a:t>one disowning debt)</a:t>
                </a:r>
              </a:p>
              <a:p>
                <a:pPr marL="0" indent="312738">
                  <a:buNone/>
                </a:pPr>
                <a:endParaRPr kumimoji="1" lang="en-US" altLang="zh-CN" sz="2400" dirty="0"/>
              </a:p>
              <a:p>
                <a:pPr marL="0" indent="312738">
                  <a:buNone/>
                </a:pPr>
                <a:endParaRPr kumimoji="1" lang="zh-CN" altLang="en-US" dirty="0"/>
              </a:p>
            </p:txBody>
          </p:sp>
        </mc:Choice>
        <mc:Fallback xmlns="">
          <p:sp>
            <p:nvSpPr>
              <p:cNvPr id="3" name="内容占位符 2">
                <a:extLst>
                  <a:ext uri="{FF2B5EF4-FFF2-40B4-BE49-F238E27FC236}">
                    <a16:creationId xmlns:a16="http://schemas.microsoft.com/office/drawing/2014/main" id="{76FF607C-6F93-3848-BC37-A4DD0BA8271C}"/>
                  </a:ext>
                </a:extLst>
              </p:cNvPr>
              <p:cNvSpPr>
                <a:spLocks noGrp="1" noRot="1" noChangeAspect="1" noMove="1" noResize="1" noEditPoints="1" noAdjustHandles="1" noChangeArrowheads="1" noChangeShapeType="1" noTextEdit="1"/>
              </p:cNvSpPr>
              <p:nvPr>
                <p:ph idx="1"/>
              </p:nvPr>
            </p:nvSpPr>
            <p:spPr>
              <a:xfrm>
                <a:off x="838200" y="950982"/>
                <a:ext cx="10515600" cy="5131766"/>
              </a:xfrm>
              <a:blipFill>
                <a:blip r:embed="rId2"/>
                <a:stretch>
                  <a:fillRect l="-844" t="-1232"/>
                </a:stretch>
              </a:blipFill>
            </p:spPr>
            <p:txBody>
              <a:bodyPr/>
              <a:lstStyle/>
              <a:p>
                <a:r>
                  <a:rPr lang="zh-CN" altLang="en-US">
                    <a:noFill/>
                  </a:rPr>
                  <a:t> </a:t>
                </a:r>
              </a:p>
            </p:txBody>
          </p:sp>
        </mc:Fallback>
      </mc:AlternateContent>
      <p:sp>
        <p:nvSpPr>
          <p:cNvPr id="4" name="右箭头 3">
            <a:extLst>
              <a:ext uri="{FF2B5EF4-FFF2-40B4-BE49-F238E27FC236}">
                <a16:creationId xmlns:a16="http://schemas.microsoft.com/office/drawing/2014/main" id="{5A8DF595-A498-DA41-8FCA-C4471F122DC9}"/>
              </a:ext>
            </a:extLst>
          </p:cNvPr>
          <p:cNvSpPr/>
          <p:nvPr/>
        </p:nvSpPr>
        <p:spPr>
          <a:xfrm>
            <a:off x="1020416" y="4214192"/>
            <a:ext cx="1630018" cy="662608"/>
          </a:xfrm>
          <a:prstGeom prst="rightArrow">
            <a:avLst/>
          </a:prstGeom>
          <a:noFill/>
          <a:ln>
            <a:solidFill>
              <a:schemeClr val="accent1"/>
            </a:solidFill>
          </a:ln>
        </p:spPr>
        <p:style>
          <a:lnRef idx="3">
            <a:schemeClr val="lt1"/>
          </a:lnRef>
          <a:fillRef idx="1">
            <a:schemeClr val="dk1"/>
          </a:fillRef>
          <a:effectRef idx="1">
            <a:schemeClr val="dk1"/>
          </a:effectRef>
          <a:fontRef idx="minor">
            <a:schemeClr val="lt1"/>
          </a:fontRef>
        </p:style>
        <p:txBody>
          <a:bodyPr rtlCol="0" anchor="ctr"/>
          <a:lstStyle/>
          <a:p>
            <a:pPr algn="ctr"/>
            <a:endParaRPr kumimoji="1" lang="zh-CN" altLang="en-US" dirty="0"/>
          </a:p>
        </p:txBody>
      </p:sp>
    </p:spTree>
    <p:extLst>
      <p:ext uri="{BB962C8B-B14F-4D97-AF65-F5344CB8AC3E}">
        <p14:creationId xmlns:p14="http://schemas.microsoft.com/office/powerpoint/2010/main" val="26170281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880BFDD-5C6B-CE4E-A7E1-5461B5F90DB7}"/>
              </a:ext>
            </a:extLst>
          </p:cNvPr>
          <p:cNvSpPr>
            <a:spLocks noGrp="1"/>
          </p:cNvSpPr>
          <p:nvPr>
            <p:ph type="title"/>
          </p:nvPr>
        </p:nvSpPr>
        <p:spPr/>
        <p:txBody>
          <a:bodyPr/>
          <a:lstStyle/>
          <a:p>
            <a:r>
              <a:rPr kumimoji="1" lang="en-US" altLang="zh-CN" dirty="0"/>
              <a:t>Implications in teaching</a:t>
            </a:r>
            <a:endParaRPr kumimoji="1" lang="zh-CN" altLang="en-US" dirty="0"/>
          </a:p>
        </p:txBody>
      </p:sp>
      <p:sp>
        <p:nvSpPr>
          <p:cNvPr id="3" name="内容占位符 2">
            <a:extLst>
              <a:ext uri="{FF2B5EF4-FFF2-40B4-BE49-F238E27FC236}">
                <a16:creationId xmlns:a16="http://schemas.microsoft.com/office/drawing/2014/main" id="{E325678D-6F09-944C-857E-8BA24E79071E}"/>
              </a:ext>
            </a:extLst>
          </p:cNvPr>
          <p:cNvSpPr>
            <a:spLocks noGrp="1"/>
          </p:cNvSpPr>
          <p:nvPr>
            <p:ph idx="1"/>
          </p:nvPr>
        </p:nvSpPr>
        <p:spPr/>
        <p:txBody>
          <a:bodyPr>
            <a:normAutofit/>
          </a:bodyPr>
          <a:lstStyle/>
          <a:p>
            <a:r>
              <a:rPr kumimoji="1" lang="en-US" altLang="zh-CN" sz="2400" dirty="0"/>
              <a:t>For Chinese EFL learners, the morpheme-based learning may not be so efficient as word-based learning, because, by the influence of 1</a:t>
            </a:r>
            <a:r>
              <a:rPr kumimoji="1" lang="en-US" altLang="zh-CN" sz="2400" baseline="30000" dirty="0"/>
              <a:t>st</a:t>
            </a:r>
            <a:r>
              <a:rPr kumimoji="1" lang="en-US" altLang="zh-CN" sz="2400" dirty="0"/>
              <a:t> language, they are more sensitive to word than to morpheme. (needed to be proved in  further research)</a:t>
            </a:r>
          </a:p>
          <a:p>
            <a:pPr marL="312738" indent="0">
              <a:buNone/>
            </a:pPr>
            <a:r>
              <a:rPr kumimoji="1" lang="en-US" altLang="zh-CN" sz="2000" dirty="0"/>
              <a:t>Teachers should emphasize the properties (formal and semantic) related to the new word and its root.</a:t>
            </a:r>
          </a:p>
          <a:p>
            <a:endParaRPr kumimoji="1" lang="en-US" altLang="zh-CN" sz="2400" dirty="0"/>
          </a:p>
          <a:p>
            <a:r>
              <a:rPr kumimoji="1" lang="en-US" altLang="zh-CN" sz="2400" dirty="0"/>
              <a:t>Teacher should encourage students to construct their schemata when acquiring new words and phrases, and sometimes may even explicitly show them the paradigm when in difficulty. (whether the latter is beneficial needs to be more deeply studied)</a:t>
            </a:r>
          </a:p>
          <a:p>
            <a:endParaRPr kumimoji="1" lang="zh-CN" altLang="en-US" sz="2400" dirty="0"/>
          </a:p>
        </p:txBody>
      </p:sp>
    </p:spTree>
    <p:extLst>
      <p:ext uri="{BB962C8B-B14F-4D97-AF65-F5344CB8AC3E}">
        <p14:creationId xmlns:p14="http://schemas.microsoft.com/office/powerpoint/2010/main" val="31402034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1046DBF-9088-3E47-B11D-C7F437FB76DE}"/>
              </a:ext>
            </a:extLst>
          </p:cNvPr>
          <p:cNvSpPr>
            <a:spLocks noGrp="1"/>
          </p:cNvSpPr>
          <p:nvPr>
            <p:ph type="title"/>
          </p:nvPr>
        </p:nvSpPr>
        <p:spPr/>
        <p:txBody>
          <a:bodyPr/>
          <a:lstStyle/>
          <a:p>
            <a:r>
              <a:rPr kumimoji="1" lang="en-US" altLang="zh-CN" dirty="0"/>
              <a:t>Reference</a:t>
            </a:r>
            <a:endParaRPr kumimoji="1" lang="zh-CN" altLang="en-US" dirty="0"/>
          </a:p>
        </p:txBody>
      </p:sp>
      <p:sp>
        <p:nvSpPr>
          <p:cNvPr id="3" name="内容占位符 2">
            <a:extLst>
              <a:ext uri="{FF2B5EF4-FFF2-40B4-BE49-F238E27FC236}">
                <a16:creationId xmlns:a16="http://schemas.microsoft.com/office/drawing/2014/main" id="{7AA88D84-F9A6-0442-A143-B4DED05B57FA}"/>
              </a:ext>
            </a:extLst>
          </p:cNvPr>
          <p:cNvSpPr>
            <a:spLocks noGrp="1"/>
          </p:cNvSpPr>
          <p:nvPr>
            <p:ph idx="1"/>
          </p:nvPr>
        </p:nvSpPr>
        <p:spPr/>
        <p:txBody>
          <a:bodyPr>
            <a:normAutofit/>
          </a:bodyPr>
          <a:lstStyle/>
          <a:p>
            <a:r>
              <a:rPr lang="en-US" altLang="zh-CN" sz="2000" dirty="0"/>
              <a:t>Feng Shi. (2016). </a:t>
            </a:r>
            <a:r>
              <a:rPr lang="en-US" altLang="zh-CN" sz="2000" i="1" dirty="0"/>
              <a:t>An Introduction to Chinese Paleography</a:t>
            </a:r>
            <a:r>
              <a:rPr lang="en-US" altLang="zh-CN" sz="2000" dirty="0"/>
              <a:t>. Beijing: China Social Sciences Press.</a:t>
            </a:r>
            <a:endParaRPr lang="zh-CN" altLang="zh-CN" sz="2000" dirty="0"/>
          </a:p>
          <a:p>
            <a:r>
              <a:rPr lang="en-US" altLang="zh-CN" sz="2000" dirty="0" err="1"/>
              <a:t>Booij</a:t>
            </a:r>
            <a:r>
              <a:rPr lang="en-US" altLang="zh-CN" sz="2000" dirty="0"/>
              <a:t>, G. (2010). Construction Morphology. </a:t>
            </a:r>
            <a:r>
              <a:rPr lang="en-US" altLang="zh-CN" sz="2000" i="1" dirty="0"/>
              <a:t>Language and Linguistics Compass</a:t>
            </a:r>
            <a:r>
              <a:rPr lang="en-US" altLang="zh-CN" sz="2000" dirty="0"/>
              <a:t>, </a:t>
            </a:r>
            <a:r>
              <a:rPr lang="en-US" altLang="zh-CN" sz="2000" i="1" dirty="0"/>
              <a:t>3</a:t>
            </a:r>
            <a:r>
              <a:rPr lang="en-US" altLang="zh-CN" sz="2000" dirty="0"/>
              <a:t>(1), 1–13.</a:t>
            </a:r>
            <a:r>
              <a:rPr lang="zh-CN" altLang="zh-CN" sz="2000" dirty="0"/>
              <a:t> </a:t>
            </a:r>
            <a:endParaRPr lang="en-US" altLang="zh-CN" sz="2000" dirty="0"/>
          </a:p>
          <a:p>
            <a:r>
              <a:rPr lang="en-US" altLang="zh-CN" sz="2000" dirty="0"/>
              <a:t>An, F., &amp; Cheng, G. (2017). Construction Morphology and Its Enlightenment on the Study of Chinese Vocabulary. </a:t>
            </a:r>
            <a:r>
              <a:rPr lang="en-US" altLang="zh-CN" sz="2000" i="1" dirty="0"/>
              <a:t>Journal of Foreign Languages</a:t>
            </a:r>
            <a:r>
              <a:rPr lang="en-US" altLang="zh-CN" sz="2000" dirty="0"/>
              <a:t>, </a:t>
            </a:r>
            <a:r>
              <a:rPr lang="en-US" altLang="zh-CN" sz="2000" i="1" dirty="0"/>
              <a:t>40</a:t>
            </a:r>
            <a:r>
              <a:rPr lang="en-US" altLang="zh-CN" sz="2000" dirty="0"/>
              <a:t>(4), 44–54.</a:t>
            </a:r>
          </a:p>
          <a:p>
            <a:r>
              <a:rPr lang="en-US" altLang="zh-CN" sz="2000" dirty="0" err="1"/>
              <a:t>Jackendoff</a:t>
            </a:r>
            <a:r>
              <a:rPr lang="en-US" altLang="zh-CN" sz="2000" dirty="0"/>
              <a:t>, R. (2002).</a:t>
            </a:r>
            <a:r>
              <a:rPr lang="zh-CN" altLang="en-US" sz="2000" dirty="0"/>
              <a:t> </a:t>
            </a:r>
            <a:r>
              <a:rPr lang="en-US" altLang="zh-CN" sz="2000" i="1" dirty="0"/>
              <a:t>Foundations of Language.</a:t>
            </a:r>
            <a:r>
              <a:rPr lang="zh-CN" altLang="en-US" sz="2000" dirty="0"/>
              <a:t> </a:t>
            </a:r>
            <a:r>
              <a:rPr lang="en-US" altLang="zh-CN" sz="2000" dirty="0"/>
              <a:t>Oxford: Oxford University Press.</a:t>
            </a:r>
          </a:p>
          <a:p>
            <a:endParaRPr lang="en-US" altLang="zh-CN" sz="2000" dirty="0"/>
          </a:p>
          <a:p>
            <a:endParaRPr lang="zh-CN" altLang="en-US" sz="2000" dirty="0"/>
          </a:p>
          <a:p>
            <a:endParaRPr lang="zh-CN" altLang="zh-CN" sz="2000" dirty="0"/>
          </a:p>
        </p:txBody>
      </p:sp>
    </p:spTree>
    <p:extLst>
      <p:ext uri="{BB962C8B-B14F-4D97-AF65-F5344CB8AC3E}">
        <p14:creationId xmlns:p14="http://schemas.microsoft.com/office/powerpoint/2010/main" val="3301795401"/>
      </p:ext>
    </p:extLst>
  </p:cSld>
  <p:clrMapOvr>
    <a:masterClrMapping/>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1570</TotalTime>
  <Words>947</Words>
  <Application>Microsoft Macintosh PowerPoint</Application>
  <PresentationFormat>宽屏</PresentationFormat>
  <Paragraphs>96</Paragraphs>
  <Slides>14</Slides>
  <Notes>0</Notes>
  <HiddenSlides>0</HiddenSlides>
  <MMClips>0</MMClips>
  <ScaleCrop>false</ScaleCrop>
  <HeadingPairs>
    <vt:vector size="6" baseType="variant">
      <vt:variant>
        <vt:lpstr>已用的字体</vt:lpstr>
      </vt:variant>
      <vt:variant>
        <vt:i4>6</vt:i4>
      </vt:variant>
      <vt:variant>
        <vt:lpstr>主题</vt:lpstr>
      </vt:variant>
      <vt:variant>
        <vt:i4>1</vt:i4>
      </vt:variant>
      <vt:variant>
        <vt:lpstr>幻灯片标题</vt:lpstr>
      </vt:variant>
      <vt:variant>
        <vt:i4>14</vt:i4>
      </vt:variant>
    </vt:vector>
  </HeadingPairs>
  <TitlesOfParts>
    <vt:vector size="21" baseType="lpstr">
      <vt:lpstr>等线</vt:lpstr>
      <vt:lpstr>等线 Light</vt:lpstr>
      <vt:lpstr>Arial Unicode MS</vt:lpstr>
      <vt:lpstr>Arial</vt:lpstr>
      <vt:lpstr>Cambria Math</vt:lpstr>
      <vt:lpstr>Helvetica</vt:lpstr>
      <vt:lpstr>Office 主题​​</vt:lpstr>
      <vt:lpstr>Construction Morphology </vt:lpstr>
      <vt:lpstr>Morphology</vt:lpstr>
      <vt:lpstr>Classification by morphological analysis</vt:lpstr>
      <vt:lpstr>One mistake I made in class</vt:lpstr>
      <vt:lpstr>PowerPoint 演示文稿</vt:lpstr>
      <vt:lpstr>Insufficiency of Morphology</vt:lpstr>
      <vt:lpstr>Construction Morphology</vt:lpstr>
      <vt:lpstr>schema</vt:lpstr>
      <vt:lpstr>Other examples</vt:lpstr>
      <vt:lpstr>Coinage </vt:lpstr>
      <vt:lpstr>Back to Chinese</vt:lpstr>
      <vt:lpstr>PowerPoint 演示文稿</vt:lpstr>
      <vt:lpstr>Implications in teaching</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Construction Morphology </dc:title>
  <dc:creator>吴 笑吾</dc:creator>
  <cp:lastModifiedBy>吴 笑吾</cp:lastModifiedBy>
  <cp:revision>23</cp:revision>
  <dcterms:created xsi:type="dcterms:W3CDTF">2021-11-15T14:11:10Z</dcterms:created>
  <dcterms:modified xsi:type="dcterms:W3CDTF">2021-11-18T14:35:05Z</dcterms:modified>
</cp:coreProperties>
</file>