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5" r:id="rId1"/>
  </p:sldMasterIdLst>
  <p:notesMasterIdLst>
    <p:notesMasterId r:id="rId3"/>
  </p:notes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471"/>
    <p:restoredTop sz="91811" autoAdjust="0"/>
  </p:normalViewPr>
  <p:slideViewPr>
    <p:cSldViewPr snapToGrid="0" snapToObjects="1">
      <p:cViewPr varScale="1">
        <p:scale>
          <a:sx n="71" d="100"/>
          <a:sy n="71" d="100"/>
        </p:scale>
        <p:origin x="1808"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254443-5A3C-5744-8DEF-292E65768B9D}" type="datetimeFigureOut">
              <a:rPr lang="en-US" smtClean="0"/>
              <a:t>7/26/19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C66611-2194-FD47-819C-8D26FB1AFB4F}" type="slidenum">
              <a:rPr lang="en-US" smtClean="0"/>
              <a:t>‹#›</a:t>
            </a:fld>
            <a:endParaRPr lang="en-US"/>
          </a:p>
        </p:txBody>
      </p:sp>
    </p:spTree>
    <p:extLst>
      <p:ext uri="{BB962C8B-B14F-4D97-AF65-F5344CB8AC3E}">
        <p14:creationId xmlns:p14="http://schemas.microsoft.com/office/powerpoint/2010/main" val="920956642"/>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C66611-2194-FD47-819C-8D26FB1AFB4F}" type="slidenum">
              <a:rPr lang="en-US" smtClean="0"/>
              <a:t>1</a:t>
            </a:fld>
            <a:endParaRPr lang="en-US"/>
          </a:p>
        </p:txBody>
      </p:sp>
    </p:spTree>
    <p:extLst>
      <p:ext uri="{BB962C8B-B14F-4D97-AF65-F5344CB8AC3E}">
        <p14:creationId xmlns:p14="http://schemas.microsoft.com/office/powerpoint/2010/main" val="1425005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543136" y="3341442"/>
            <a:ext cx="9715328" cy="2304288"/>
          </a:xfrm>
          <a:solidFill>
            <a:srgbClr val="FFFFFF"/>
          </a:solidFill>
          <a:ln w="38100">
            <a:solidFill>
              <a:srgbClr val="404040"/>
            </a:solidFill>
          </a:ln>
        </p:spPr>
        <p:txBody>
          <a:bodyPr lIns="274320" rIns="274320" anchor="ctr" anchorCtr="1">
            <a:normAutofit/>
          </a:bodyPr>
          <a:lstStyle>
            <a:lvl1pPr algn="ctr">
              <a:defRPr sz="49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829956" y="6093561"/>
            <a:ext cx="7141693" cy="1735852"/>
          </a:xfrm>
          <a:noFill/>
        </p:spPr>
        <p:txBody>
          <a:bodyPr>
            <a:normAutofit/>
          </a:bodyPr>
          <a:lstStyle>
            <a:lvl1pPr marL="0" indent="0" algn="ctr">
              <a:buNone/>
              <a:defRPr sz="2660">
                <a:solidFill>
                  <a:schemeClr val="tx1">
                    <a:lumMod val="75000"/>
                    <a:lumOff val="25000"/>
                  </a:schemeClr>
                </a:solidFill>
              </a:defRPr>
            </a:lvl1pPr>
            <a:lvl2pPr marL="640064" indent="0" algn="ctr">
              <a:buNone/>
              <a:defRPr sz="2660"/>
            </a:lvl2pPr>
            <a:lvl3pPr marL="1280128" indent="0" algn="ctr">
              <a:buNone/>
              <a:defRPr sz="2520"/>
            </a:lvl3pPr>
            <a:lvl4pPr marL="1920192" indent="0" algn="ctr">
              <a:buNone/>
              <a:defRPr sz="2240"/>
            </a:lvl4pPr>
            <a:lvl5pPr marL="2560256" indent="0" algn="ctr">
              <a:buNone/>
              <a:defRPr sz="2240"/>
            </a:lvl5pPr>
            <a:lvl6pPr marL="3200320" indent="0" algn="ctr">
              <a:buNone/>
              <a:defRPr sz="2240"/>
            </a:lvl6pPr>
            <a:lvl7pPr marL="3840384" indent="0" algn="ctr">
              <a:buNone/>
              <a:defRPr sz="2240"/>
            </a:lvl7pPr>
            <a:lvl8pPr marL="4480448" indent="0" algn="ctr">
              <a:buNone/>
              <a:defRPr sz="2240"/>
            </a:lvl8pPr>
            <a:lvl9pPr marL="5120512" indent="0" algn="ctr">
              <a:buNone/>
              <a:defRPr sz="224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AB27B8A0-0E14-E84D-B75B-94E1FB1C4DE0}" type="datetimeFigureOut">
              <a:rPr lang="en-US" smtClean="0"/>
              <a:t>7/26/19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E2E89E-3DD2-7849-9E4E-84B226C24966}" type="slidenum">
              <a:rPr lang="en-US" smtClean="0"/>
              <a:t>‹#›</a:t>
            </a:fld>
            <a:endParaRPr lang="en-US"/>
          </a:p>
        </p:txBody>
      </p:sp>
    </p:spTree>
    <p:extLst>
      <p:ext uri="{BB962C8B-B14F-4D97-AF65-F5344CB8AC3E}">
        <p14:creationId xmlns:p14="http://schemas.microsoft.com/office/powerpoint/2010/main" val="303934618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27B8A0-0E14-E84D-B75B-94E1FB1C4DE0}" type="datetimeFigureOut">
              <a:rPr lang="en-US" smtClean="0"/>
              <a:t>7/26/19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E2E89E-3DD2-7849-9E4E-84B226C24966}" type="slidenum">
              <a:rPr lang="en-US" smtClean="0"/>
              <a:t>‹#›</a:t>
            </a:fld>
            <a:endParaRPr lang="en-US"/>
          </a:p>
        </p:txBody>
      </p:sp>
    </p:spTree>
    <p:extLst>
      <p:ext uri="{BB962C8B-B14F-4D97-AF65-F5344CB8AC3E}">
        <p14:creationId xmlns:p14="http://schemas.microsoft.com/office/powerpoint/2010/main" val="109244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548994" y="3341442"/>
            <a:ext cx="9716415" cy="2304288"/>
          </a:xfrm>
          <a:solidFill>
            <a:srgbClr val="FFFFFF"/>
          </a:solidFill>
          <a:ln w="38100">
            <a:solidFill>
              <a:srgbClr val="404040"/>
            </a:solidFill>
          </a:ln>
        </p:spPr>
        <p:txBody>
          <a:bodyPr lIns="274320" rIns="274320" anchor="ctr" anchorCtr="1">
            <a:normAutofit/>
          </a:bodyPr>
          <a:lstStyle>
            <a:lvl1pPr>
              <a:defRPr sz="49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29956" y="6093452"/>
            <a:ext cx="7141693" cy="1771115"/>
          </a:xfrm>
        </p:spPr>
        <p:txBody>
          <a:bodyPr anchor="t" anchorCtr="1">
            <a:normAutofit/>
          </a:bodyPr>
          <a:lstStyle>
            <a:lvl1pPr marL="0" indent="0">
              <a:buNone/>
              <a:defRPr sz="2660">
                <a:solidFill>
                  <a:schemeClr val="tx1"/>
                </a:solidFill>
              </a:defRPr>
            </a:lvl1pPr>
            <a:lvl2pPr marL="640064" indent="0">
              <a:buNone/>
              <a:defRPr sz="2660">
                <a:solidFill>
                  <a:schemeClr val="tx1">
                    <a:tint val="75000"/>
                  </a:schemeClr>
                </a:solidFill>
              </a:defRPr>
            </a:lvl2pPr>
            <a:lvl3pPr marL="1280128" indent="0">
              <a:buNone/>
              <a:defRPr sz="2520">
                <a:solidFill>
                  <a:schemeClr val="tx1">
                    <a:tint val="75000"/>
                  </a:schemeClr>
                </a:solidFill>
              </a:defRPr>
            </a:lvl3pPr>
            <a:lvl4pPr marL="1920192" indent="0">
              <a:buNone/>
              <a:defRPr sz="2240">
                <a:solidFill>
                  <a:schemeClr val="tx1">
                    <a:tint val="75000"/>
                  </a:schemeClr>
                </a:solidFill>
              </a:defRPr>
            </a:lvl4pPr>
            <a:lvl5pPr marL="2560256" indent="0">
              <a:buNone/>
              <a:defRPr sz="2240">
                <a:solidFill>
                  <a:schemeClr val="tx1">
                    <a:tint val="75000"/>
                  </a:schemeClr>
                </a:solidFill>
              </a:defRPr>
            </a:lvl5pPr>
            <a:lvl6pPr marL="3200320" indent="0">
              <a:buNone/>
              <a:defRPr sz="2240">
                <a:solidFill>
                  <a:schemeClr val="tx1">
                    <a:tint val="75000"/>
                  </a:schemeClr>
                </a:solidFill>
              </a:defRPr>
            </a:lvl6pPr>
            <a:lvl7pPr marL="3840384" indent="0">
              <a:buNone/>
              <a:defRPr sz="2240">
                <a:solidFill>
                  <a:schemeClr val="tx1">
                    <a:tint val="75000"/>
                  </a:schemeClr>
                </a:solidFill>
              </a:defRPr>
            </a:lvl7pPr>
            <a:lvl8pPr marL="4480448" indent="0">
              <a:buNone/>
              <a:defRPr sz="2240">
                <a:solidFill>
                  <a:schemeClr val="tx1">
                    <a:tint val="75000"/>
                  </a:schemeClr>
                </a:solidFill>
              </a:defRPr>
            </a:lvl8pPr>
            <a:lvl9pPr marL="5120512" indent="0">
              <a:buNone/>
              <a:defRPr sz="224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AB27B8A0-0E14-E84D-B75B-94E1FB1C4DE0}" type="datetimeFigureOut">
              <a:rPr lang="en-US" smtClean="0"/>
              <a:t>7/26/19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E2E89E-3DD2-7849-9E4E-84B226C24966}" type="slidenum">
              <a:rPr lang="en-US" smtClean="0"/>
              <a:t>‹#›</a:t>
            </a:fld>
            <a:endParaRPr lang="en-US"/>
          </a:p>
        </p:txBody>
      </p:sp>
    </p:spTree>
    <p:extLst>
      <p:ext uri="{BB962C8B-B14F-4D97-AF65-F5344CB8AC3E}">
        <p14:creationId xmlns:p14="http://schemas.microsoft.com/office/powerpoint/2010/main" val="327190950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43135" y="3693263"/>
            <a:ext cx="4603232" cy="43427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55232" y="3693263"/>
            <a:ext cx="4606723" cy="43427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27B8A0-0E14-E84D-B75B-94E1FB1C4DE0}" type="datetimeFigureOut">
              <a:rPr lang="en-US" smtClean="0"/>
              <a:t>7/26/19</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F7E2E89E-3DD2-7849-9E4E-84B226C24966}" type="slidenum">
              <a:rPr lang="en-US" smtClean="0"/>
              <a:t>‹#›</a:t>
            </a:fld>
            <a:endParaRPr lang="en-US"/>
          </a:p>
        </p:txBody>
      </p:sp>
    </p:spTree>
    <p:extLst>
      <p:ext uri="{BB962C8B-B14F-4D97-AF65-F5344CB8AC3E}">
        <p14:creationId xmlns:p14="http://schemas.microsoft.com/office/powerpoint/2010/main" val="2272981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43133" y="3238808"/>
            <a:ext cx="4603235" cy="985722"/>
          </a:xfrm>
        </p:spPr>
        <p:txBody>
          <a:bodyPr anchor="b" anchorCtr="1">
            <a:normAutofit/>
          </a:bodyPr>
          <a:lstStyle>
            <a:lvl1pPr marL="0" indent="0" algn="ctr">
              <a:buNone/>
              <a:defRPr sz="2660" b="0" cap="all" spc="140" baseline="0">
                <a:solidFill>
                  <a:schemeClr val="accent2">
                    <a:lumMod val="75000"/>
                  </a:schemeClr>
                </a:solidFill>
              </a:defRPr>
            </a:lvl1pPr>
            <a:lvl2pPr marL="640064" indent="0">
              <a:buNone/>
              <a:defRPr sz="2660" b="1"/>
            </a:lvl2pPr>
            <a:lvl3pPr marL="1280128" indent="0">
              <a:buNone/>
              <a:defRPr sz="2520" b="1"/>
            </a:lvl3pPr>
            <a:lvl4pPr marL="1920192" indent="0">
              <a:buNone/>
              <a:defRPr sz="2240" b="1"/>
            </a:lvl4pPr>
            <a:lvl5pPr marL="2560256" indent="0">
              <a:buNone/>
              <a:defRPr sz="2240" b="1"/>
            </a:lvl5pPr>
            <a:lvl6pPr marL="3200320" indent="0">
              <a:buNone/>
              <a:defRPr sz="2240" b="1"/>
            </a:lvl6pPr>
            <a:lvl7pPr marL="3840384" indent="0">
              <a:buNone/>
              <a:defRPr sz="2240" b="1"/>
            </a:lvl7pPr>
            <a:lvl8pPr marL="4480448" indent="0">
              <a:buNone/>
              <a:defRPr sz="2240" b="1"/>
            </a:lvl8pPr>
            <a:lvl9pPr marL="5120512" indent="0">
              <a:buNone/>
              <a:defRPr sz="2240" b="1"/>
            </a:lvl9pPr>
          </a:lstStyle>
          <a:p>
            <a:pPr lvl="0"/>
            <a:r>
              <a:rPr lang="en-US"/>
              <a:t>Click to edit Master text styles</a:t>
            </a:r>
          </a:p>
        </p:txBody>
      </p:sp>
      <p:sp>
        <p:nvSpPr>
          <p:cNvPr id="4" name="Content Placeholder 3"/>
          <p:cNvSpPr>
            <a:spLocks noGrp="1"/>
          </p:cNvSpPr>
          <p:nvPr>
            <p:ph sz="half" idx="2"/>
          </p:nvPr>
        </p:nvSpPr>
        <p:spPr>
          <a:xfrm>
            <a:off x="1543133" y="4400551"/>
            <a:ext cx="4603235" cy="3635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655232" y="4400551"/>
            <a:ext cx="4606723" cy="363548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655232" y="3238808"/>
            <a:ext cx="4606723" cy="985722"/>
          </a:xfrm>
        </p:spPr>
        <p:txBody>
          <a:bodyPr anchor="b" anchorCtr="1">
            <a:normAutofit/>
          </a:bodyPr>
          <a:lstStyle>
            <a:lvl1pPr marL="0" indent="0" algn="ctr">
              <a:buNone/>
              <a:defRPr sz="2660" b="0" cap="all" spc="140" baseline="0">
                <a:solidFill>
                  <a:schemeClr val="accent2">
                    <a:lumMod val="75000"/>
                  </a:schemeClr>
                </a:solidFill>
              </a:defRPr>
            </a:lvl1pPr>
            <a:lvl2pPr marL="640064" indent="0">
              <a:buNone/>
              <a:defRPr sz="2660" b="1"/>
            </a:lvl2pPr>
            <a:lvl3pPr marL="1280128" indent="0">
              <a:buNone/>
              <a:defRPr sz="2520" b="1"/>
            </a:lvl3pPr>
            <a:lvl4pPr marL="1920192" indent="0">
              <a:buNone/>
              <a:defRPr sz="2240" b="1"/>
            </a:lvl4pPr>
            <a:lvl5pPr marL="2560256" indent="0">
              <a:buNone/>
              <a:defRPr sz="2240" b="1"/>
            </a:lvl5pPr>
            <a:lvl6pPr marL="3200320" indent="0">
              <a:buNone/>
              <a:defRPr sz="2240" b="1"/>
            </a:lvl6pPr>
            <a:lvl7pPr marL="3840384" indent="0">
              <a:buNone/>
              <a:defRPr sz="2240" b="1"/>
            </a:lvl7pPr>
            <a:lvl8pPr marL="4480448" indent="0">
              <a:buNone/>
              <a:defRPr sz="2240" b="1"/>
            </a:lvl8pPr>
            <a:lvl9pPr marL="5120512" indent="0">
              <a:buNone/>
              <a:defRPr sz="2240" b="1"/>
            </a:lvl9pPr>
          </a:lstStyle>
          <a:p>
            <a:pPr lvl="0"/>
            <a:r>
              <a:rPr lang="en-US"/>
              <a:t>Click to edit Master text styles</a:t>
            </a:r>
          </a:p>
        </p:txBody>
      </p:sp>
      <p:sp>
        <p:nvSpPr>
          <p:cNvPr id="7" name="Date Placeholder 6"/>
          <p:cNvSpPr>
            <a:spLocks noGrp="1"/>
          </p:cNvSpPr>
          <p:nvPr>
            <p:ph type="dt" sz="half" idx="10"/>
          </p:nvPr>
        </p:nvSpPr>
        <p:spPr/>
        <p:txBody>
          <a:bodyPr/>
          <a:lstStyle/>
          <a:p>
            <a:fld id="{AB27B8A0-0E14-E84D-B75B-94E1FB1C4DE0}" type="datetimeFigureOut">
              <a:rPr lang="en-US" smtClean="0"/>
              <a:t>7/26/19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E2E89E-3DD2-7849-9E4E-84B226C24966}"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662849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27B8A0-0E14-E84D-B75B-94E1FB1C4DE0}" type="datetimeFigureOut">
              <a:rPr lang="en-US" smtClean="0"/>
              <a:t>7/26/19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E2E89E-3DD2-7849-9E4E-84B226C24966}" type="slidenum">
              <a:rPr lang="en-US" smtClean="0"/>
              <a:t>‹#›</a:t>
            </a:fld>
            <a:endParaRPr lang="en-US"/>
          </a:p>
        </p:txBody>
      </p:sp>
    </p:spTree>
    <p:extLst>
      <p:ext uri="{BB962C8B-B14F-4D97-AF65-F5344CB8AC3E}">
        <p14:creationId xmlns:p14="http://schemas.microsoft.com/office/powerpoint/2010/main" val="1263267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27B8A0-0E14-E84D-B75B-94E1FB1C4DE0}" type="datetimeFigureOut">
              <a:rPr lang="en-US" smtClean="0"/>
              <a:t>7/26/19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E2E89E-3DD2-7849-9E4E-84B226C24966}" type="slidenum">
              <a:rPr lang="en-US" smtClean="0"/>
              <a:t>‹#›</a:t>
            </a:fld>
            <a:endParaRPr lang="en-US"/>
          </a:p>
        </p:txBody>
      </p:sp>
    </p:spTree>
    <p:extLst>
      <p:ext uri="{BB962C8B-B14F-4D97-AF65-F5344CB8AC3E}">
        <p14:creationId xmlns:p14="http://schemas.microsoft.com/office/powerpoint/2010/main" val="4240403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400800" cy="9601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96984" y="3141361"/>
            <a:ext cx="4606832" cy="1598096"/>
          </a:xfrm>
          <a:solidFill>
            <a:srgbClr val="FFFFFF"/>
          </a:solidFill>
          <a:ln>
            <a:solidFill>
              <a:srgbClr val="404040"/>
            </a:solidFill>
          </a:ln>
        </p:spPr>
        <p:txBody>
          <a:bodyPr anchor="ctr" anchorCtr="1">
            <a:normAutofit/>
          </a:bodyPr>
          <a:lstStyle>
            <a:lvl1pPr>
              <a:defRPr sz="294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7072884" y="1126542"/>
            <a:ext cx="5056632" cy="7348118"/>
          </a:xfrm>
        </p:spPr>
        <p:txBody>
          <a:bodyPr>
            <a:normAutofit/>
          </a:bodyPr>
          <a:lstStyle>
            <a:lvl1pPr>
              <a:defRPr sz="2660">
                <a:solidFill>
                  <a:schemeClr val="tx1"/>
                </a:solidFill>
              </a:defRPr>
            </a:lvl1pPr>
            <a:lvl2pPr>
              <a:defRPr sz="2240">
                <a:solidFill>
                  <a:schemeClr val="tx1"/>
                </a:solidFill>
              </a:defRPr>
            </a:lvl2pPr>
            <a:lvl3pPr>
              <a:defRPr sz="2240">
                <a:solidFill>
                  <a:schemeClr val="tx1"/>
                </a:solidFill>
              </a:defRPr>
            </a:lvl3pPr>
            <a:lvl4pPr>
              <a:defRPr sz="2240">
                <a:solidFill>
                  <a:schemeClr val="tx1"/>
                </a:solidFill>
              </a:defRPr>
            </a:lvl4pPr>
            <a:lvl5pPr>
              <a:defRPr sz="2240">
                <a:solidFill>
                  <a:schemeClr val="tx1"/>
                </a:solidFill>
              </a:defRPr>
            </a:lvl5pPr>
            <a:lvl6pPr>
              <a:defRPr sz="2240"/>
            </a:lvl6pPr>
            <a:lvl7pPr>
              <a:defRPr sz="2240"/>
            </a:lvl7pPr>
            <a:lvl8pPr>
              <a:defRPr sz="2240"/>
            </a:lvl8pPr>
            <a:lvl9pPr>
              <a:defRPr sz="2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08151" y="4969886"/>
            <a:ext cx="3984499" cy="3071650"/>
          </a:xfrm>
        </p:spPr>
        <p:txBody>
          <a:bodyPr anchor="t" anchorCtr="1">
            <a:normAutofit/>
          </a:bodyPr>
          <a:lstStyle>
            <a:lvl1pPr marL="0" indent="0" algn="ctr">
              <a:buNone/>
              <a:defRPr sz="2100">
                <a:solidFill>
                  <a:srgbClr val="FFFFFF"/>
                </a:solidFill>
              </a:defRPr>
            </a:lvl1pPr>
            <a:lvl2pPr marL="640064" indent="0">
              <a:buNone/>
              <a:defRPr sz="1960"/>
            </a:lvl2pPr>
            <a:lvl3pPr marL="1280128" indent="0">
              <a:buNone/>
              <a:defRPr sz="1680"/>
            </a:lvl3pPr>
            <a:lvl4pPr marL="1920192" indent="0">
              <a:buNone/>
              <a:defRPr sz="1400"/>
            </a:lvl4pPr>
            <a:lvl5pPr marL="2560256" indent="0">
              <a:buNone/>
              <a:defRPr sz="1400"/>
            </a:lvl5pPr>
            <a:lvl6pPr marL="3200320" indent="0">
              <a:buNone/>
              <a:defRPr sz="1400"/>
            </a:lvl6pPr>
            <a:lvl7pPr marL="3840384" indent="0">
              <a:buNone/>
              <a:defRPr sz="1400"/>
            </a:lvl7pPr>
            <a:lvl8pPr marL="4480448" indent="0">
              <a:buNone/>
              <a:defRPr sz="1400"/>
            </a:lvl8pPr>
            <a:lvl9pPr marL="5120512" indent="0">
              <a:buNone/>
              <a:defRPr sz="1400"/>
            </a:lvl9pPr>
          </a:lstStyle>
          <a:p>
            <a:pPr lvl="0"/>
            <a:r>
              <a:rPr lang="en-US"/>
              <a:t>Click to edit Master text styles</a:t>
            </a:r>
          </a:p>
        </p:txBody>
      </p:sp>
      <p:sp>
        <p:nvSpPr>
          <p:cNvPr id="9" name="Date Placeholder 8"/>
          <p:cNvSpPr>
            <a:spLocks noGrp="1"/>
          </p:cNvSpPr>
          <p:nvPr>
            <p:ph type="dt" sz="half" idx="10"/>
          </p:nvPr>
        </p:nvSpPr>
        <p:spPr/>
        <p:txBody>
          <a:bodyPr/>
          <a:lstStyle/>
          <a:p>
            <a:fld id="{AB27B8A0-0E14-E84D-B75B-94E1FB1C4DE0}" type="datetimeFigureOut">
              <a:rPr lang="en-US" smtClean="0"/>
              <a:t>7/26/19</a:t>
            </a:fld>
            <a:endParaRPr lang="en-US"/>
          </a:p>
        </p:txBody>
      </p:sp>
      <p:sp>
        <p:nvSpPr>
          <p:cNvPr id="10" name="Footer Placeholder 9"/>
          <p:cNvSpPr>
            <a:spLocks noGrp="1"/>
          </p:cNvSpPr>
          <p:nvPr>
            <p:ph type="ftr" sz="quarter" idx="11"/>
          </p:nvPr>
        </p:nvSpPr>
        <p:spPr>
          <a:xfrm>
            <a:off x="896984" y="8730691"/>
            <a:ext cx="5328957" cy="448056"/>
          </a:xfrm>
        </p:spPr>
        <p:txBody>
          <a:bodyPr>
            <a:normAutofit/>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F7E2E89E-3DD2-7849-9E4E-84B226C24966}" type="slidenum">
              <a:rPr lang="en-US" smtClean="0"/>
              <a:t>‹#›</a:t>
            </a:fld>
            <a:endParaRPr lang="en-US"/>
          </a:p>
        </p:txBody>
      </p:sp>
    </p:spTree>
    <p:extLst>
      <p:ext uri="{BB962C8B-B14F-4D97-AF65-F5344CB8AC3E}">
        <p14:creationId xmlns:p14="http://schemas.microsoft.com/office/powerpoint/2010/main" val="1456758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3" y="0"/>
            <a:ext cx="6400799" cy="9601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96112" y="3141359"/>
            <a:ext cx="4608576" cy="1600200"/>
          </a:xfrm>
          <a:solidFill>
            <a:srgbClr val="FFFFFF"/>
          </a:solidFill>
          <a:ln>
            <a:solidFill>
              <a:srgbClr val="262626"/>
            </a:solidFill>
          </a:ln>
        </p:spPr>
        <p:txBody>
          <a:bodyPr anchor="ctr" anchorCtr="1">
            <a:noAutofit/>
          </a:bodyPr>
          <a:lstStyle>
            <a:lvl1pPr>
              <a:defRPr sz="294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400801" y="-59041"/>
            <a:ext cx="6407203" cy="9601200"/>
          </a:xfrm>
          <a:solidFill>
            <a:schemeClr val="bg1">
              <a:lumMod val="75000"/>
            </a:schemeClr>
          </a:solidFill>
        </p:spPr>
        <p:txBody>
          <a:bodyPr anchor="t"/>
          <a:lstStyle>
            <a:lvl1pPr marL="0" indent="0">
              <a:buNone/>
              <a:defRPr sz="4480">
                <a:solidFill>
                  <a:schemeClr val="bg1">
                    <a:lumMod val="85000"/>
                    <a:lumOff val="15000"/>
                  </a:schemeClr>
                </a:solidFill>
              </a:defRPr>
            </a:lvl1pPr>
            <a:lvl2pPr marL="640064" indent="0">
              <a:buNone/>
              <a:defRPr sz="3920"/>
            </a:lvl2pPr>
            <a:lvl3pPr marL="1280128" indent="0">
              <a:buNone/>
              <a:defRPr sz="3360"/>
            </a:lvl3pPr>
            <a:lvl4pPr marL="1920192" indent="0">
              <a:buNone/>
              <a:defRPr sz="2800"/>
            </a:lvl4pPr>
            <a:lvl5pPr marL="2560256" indent="0">
              <a:buNone/>
              <a:defRPr sz="2800"/>
            </a:lvl5pPr>
            <a:lvl6pPr marL="3200320" indent="0">
              <a:buNone/>
              <a:defRPr sz="2800"/>
            </a:lvl6pPr>
            <a:lvl7pPr marL="3840384" indent="0">
              <a:buNone/>
              <a:defRPr sz="2800"/>
            </a:lvl7pPr>
            <a:lvl8pPr marL="4480448" indent="0">
              <a:buNone/>
              <a:defRPr sz="2800"/>
            </a:lvl8pPr>
            <a:lvl9pPr marL="5120512"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1208151" y="4969887"/>
            <a:ext cx="3984499" cy="3071652"/>
          </a:xfrm>
        </p:spPr>
        <p:txBody>
          <a:bodyPr anchor="t" anchorCtr="1">
            <a:normAutofit/>
          </a:bodyPr>
          <a:lstStyle>
            <a:lvl1pPr marL="0" indent="0" algn="ctr">
              <a:buNone/>
              <a:defRPr sz="2100">
                <a:solidFill>
                  <a:srgbClr val="FFFFFF"/>
                </a:solidFill>
              </a:defRPr>
            </a:lvl1pPr>
            <a:lvl2pPr marL="640064" indent="0">
              <a:buNone/>
              <a:defRPr sz="1960"/>
            </a:lvl2pPr>
            <a:lvl3pPr marL="1280128" indent="0">
              <a:buNone/>
              <a:defRPr sz="1680"/>
            </a:lvl3pPr>
            <a:lvl4pPr marL="1920192" indent="0">
              <a:buNone/>
              <a:defRPr sz="1400"/>
            </a:lvl4pPr>
            <a:lvl5pPr marL="2560256" indent="0">
              <a:buNone/>
              <a:defRPr sz="1400"/>
            </a:lvl5pPr>
            <a:lvl6pPr marL="3200320" indent="0">
              <a:buNone/>
              <a:defRPr sz="1400"/>
            </a:lvl6pPr>
            <a:lvl7pPr marL="3840384" indent="0">
              <a:buNone/>
              <a:defRPr sz="1400"/>
            </a:lvl7pPr>
            <a:lvl8pPr marL="4480448" indent="0">
              <a:buNone/>
              <a:defRPr sz="1400"/>
            </a:lvl8pPr>
            <a:lvl9pPr marL="5120512" indent="0">
              <a:buNone/>
              <a:defRPr sz="14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AB27B8A0-0E14-E84D-B75B-94E1FB1C4DE0}" type="datetimeFigureOut">
              <a:rPr lang="en-US" smtClean="0"/>
              <a:t>7/26/19</a:t>
            </a:fld>
            <a:endParaRPr lang="en-US"/>
          </a:p>
        </p:txBody>
      </p:sp>
      <p:sp>
        <p:nvSpPr>
          <p:cNvPr id="9" name="Footer Placeholder 8"/>
          <p:cNvSpPr>
            <a:spLocks noGrp="1"/>
          </p:cNvSpPr>
          <p:nvPr>
            <p:ph type="ftr" sz="quarter" idx="11"/>
          </p:nvPr>
        </p:nvSpPr>
        <p:spPr>
          <a:xfrm>
            <a:off x="896112" y="8730691"/>
            <a:ext cx="5325467" cy="448056"/>
          </a:xfrm>
        </p:spPr>
        <p:txBody>
          <a:bodyPr>
            <a:normAutofit/>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F7E2E89E-3DD2-7849-9E4E-84B226C24966}" type="slidenum">
              <a:rPr lang="en-US" smtClean="0"/>
              <a:t>‹#›</a:t>
            </a:fld>
            <a:endParaRPr lang="en-US"/>
          </a:p>
        </p:txBody>
      </p:sp>
    </p:spTree>
    <p:extLst>
      <p:ext uri="{BB962C8B-B14F-4D97-AF65-F5344CB8AC3E}">
        <p14:creationId xmlns:p14="http://schemas.microsoft.com/office/powerpoint/2010/main" val="573176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27B8A0-0E14-E84D-B75B-94E1FB1C4DE0}" type="datetimeFigureOut">
              <a:rPr lang="en-US" smtClean="0"/>
              <a:t>7/26/19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E2E89E-3DD2-7849-9E4E-84B226C24966}" type="slidenum">
              <a:rPr lang="en-US" smtClean="0"/>
              <a:t>‹#›</a:t>
            </a:fld>
            <a:endParaRPr lang="en-US"/>
          </a:p>
        </p:txBody>
      </p:sp>
    </p:spTree>
    <p:extLst>
      <p:ext uri="{BB962C8B-B14F-4D97-AF65-F5344CB8AC3E}">
        <p14:creationId xmlns:p14="http://schemas.microsoft.com/office/powerpoint/2010/main" val="3175901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85768" y="1312164"/>
            <a:ext cx="1475552" cy="697687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48465" y="1312164"/>
            <a:ext cx="6602644" cy="697687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27B8A0-0E14-E84D-B75B-94E1FB1C4DE0}" type="datetimeFigureOut">
              <a:rPr lang="en-US" smtClean="0"/>
              <a:t>7/26/19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E2E89E-3DD2-7849-9E4E-84B226C24966}" type="slidenum">
              <a:rPr lang="en-US" smtClean="0"/>
              <a:t>‹#›</a:t>
            </a:fld>
            <a:endParaRPr lang="en-US"/>
          </a:p>
        </p:txBody>
      </p:sp>
    </p:spTree>
    <p:extLst>
      <p:ext uri="{BB962C8B-B14F-4D97-AF65-F5344CB8AC3E}">
        <p14:creationId xmlns:p14="http://schemas.microsoft.com/office/powerpoint/2010/main" val="3584085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48465" y="1350569"/>
            <a:ext cx="8312857" cy="1664208"/>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48465" y="3693264"/>
            <a:ext cx="8312857" cy="43427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70520" y="8734343"/>
            <a:ext cx="2891435" cy="453555"/>
          </a:xfrm>
          <a:prstGeom prst="rect">
            <a:avLst/>
          </a:prstGeom>
        </p:spPr>
        <p:txBody>
          <a:bodyPr vert="horz" lIns="91440" tIns="45720" rIns="91440" bIns="45720" rtlCol="0" anchor="ctr"/>
          <a:lstStyle>
            <a:lvl1pPr algn="r">
              <a:defRPr sz="1400">
                <a:solidFill>
                  <a:schemeClr val="tx1">
                    <a:alpha val="70000"/>
                  </a:schemeClr>
                </a:solidFill>
              </a:defRPr>
            </a:lvl1pPr>
          </a:lstStyle>
          <a:p>
            <a:fld id="{AB27B8A0-0E14-E84D-B75B-94E1FB1C4DE0}" type="datetimeFigureOut">
              <a:rPr lang="en-US" smtClean="0"/>
              <a:t>7/26/19</a:t>
            </a:fld>
            <a:endParaRPr lang="en-US"/>
          </a:p>
        </p:txBody>
      </p:sp>
      <p:sp>
        <p:nvSpPr>
          <p:cNvPr id="5" name="Footer Placeholder 4"/>
          <p:cNvSpPr>
            <a:spLocks noGrp="1"/>
          </p:cNvSpPr>
          <p:nvPr>
            <p:ph type="ftr" sz="quarter" idx="3"/>
          </p:nvPr>
        </p:nvSpPr>
        <p:spPr>
          <a:xfrm>
            <a:off x="1543133" y="8730691"/>
            <a:ext cx="6379331" cy="448056"/>
          </a:xfrm>
          <a:prstGeom prst="rect">
            <a:avLst/>
          </a:prstGeom>
        </p:spPr>
        <p:txBody>
          <a:bodyPr vert="horz" lIns="91440" tIns="45720" rIns="91440" bIns="45720" rtlCol="0" anchor="ctr"/>
          <a:lstStyle>
            <a:lvl1pPr algn="l">
              <a:defRPr sz="140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1536157" y="8705088"/>
            <a:ext cx="512064" cy="512064"/>
          </a:xfrm>
          <a:prstGeom prst="ellipse">
            <a:avLst/>
          </a:prstGeom>
          <a:solidFill>
            <a:srgbClr val="1D1D1D">
              <a:alpha val="69804"/>
            </a:srgbClr>
          </a:solidFill>
        </p:spPr>
        <p:txBody>
          <a:bodyPr vert="horz" lIns="18288" tIns="45720" rIns="18288" bIns="45720" rtlCol="0" anchor="ctr">
            <a:noAutofit/>
          </a:bodyPr>
          <a:lstStyle>
            <a:lvl1pPr algn="ctr">
              <a:defRPr sz="1540" spc="0" baseline="0">
                <a:solidFill>
                  <a:srgbClr val="FFFFFF"/>
                </a:solidFill>
              </a:defRPr>
            </a:lvl1pPr>
          </a:lstStyle>
          <a:p>
            <a:fld id="{F7E2E89E-3DD2-7849-9E4E-84B226C24966}" type="slidenum">
              <a:rPr lang="en-US" smtClean="0"/>
              <a:t>‹#›</a:t>
            </a:fld>
            <a:endParaRPr lang="en-US"/>
          </a:p>
        </p:txBody>
      </p:sp>
    </p:spTree>
    <p:extLst>
      <p:ext uri="{BB962C8B-B14F-4D97-AF65-F5344CB8AC3E}">
        <p14:creationId xmlns:p14="http://schemas.microsoft.com/office/powerpoint/2010/main" val="2546337739"/>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ctr" defTabSz="1280128" rtl="0" eaLnBrk="1" latinLnBrk="0" hangingPunct="1">
        <a:lnSpc>
          <a:spcPct val="90000"/>
        </a:lnSpc>
        <a:spcBef>
          <a:spcPct val="0"/>
        </a:spcBef>
        <a:buNone/>
        <a:defRPr sz="3640" kern="1200" cap="all" spc="280" baseline="0">
          <a:solidFill>
            <a:srgbClr val="262626"/>
          </a:solidFill>
          <a:latin typeface="+mj-lt"/>
          <a:ea typeface="+mj-ea"/>
          <a:cs typeface="+mj-cs"/>
        </a:defRPr>
      </a:lvl1pPr>
    </p:titleStyle>
    <p:bodyStyle>
      <a:lvl1pPr marL="320032" indent="-320032" algn="l" defTabSz="1280128" rtl="0" eaLnBrk="1" latinLnBrk="0" hangingPunct="1">
        <a:lnSpc>
          <a:spcPct val="100000"/>
        </a:lnSpc>
        <a:spcBef>
          <a:spcPts val="1400"/>
        </a:spcBef>
        <a:buClr>
          <a:schemeClr val="accent2"/>
        </a:buClr>
        <a:buFont typeface="Arial" panose="020B0604020202020204" pitchFamily="34" charset="0"/>
        <a:buChar char="•"/>
        <a:defRPr sz="2520" kern="1200">
          <a:solidFill>
            <a:schemeClr val="tx1">
              <a:lumMod val="85000"/>
              <a:lumOff val="15000"/>
            </a:schemeClr>
          </a:solidFill>
          <a:latin typeface="+mn-lt"/>
          <a:ea typeface="+mn-ea"/>
          <a:cs typeface="+mn-cs"/>
        </a:defRPr>
      </a:lvl1pPr>
      <a:lvl2pPr marL="640064" indent="-320032" algn="l" defTabSz="1280128"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2pPr>
      <a:lvl3pPr marL="960096" indent="-320032" algn="l" defTabSz="1280128"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3pPr>
      <a:lvl4pPr marL="1280128" indent="-320032" algn="l" defTabSz="1280128"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4pPr>
      <a:lvl5pPr marL="1600160" indent="-320032" algn="l" defTabSz="1280128"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lumMod val="85000"/>
              <a:lumOff val="15000"/>
            </a:schemeClr>
          </a:solidFill>
          <a:latin typeface="+mn-lt"/>
          <a:ea typeface="+mn-ea"/>
          <a:cs typeface="+mn-cs"/>
        </a:defRPr>
      </a:lvl5pPr>
      <a:lvl6pPr marL="1840184" indent="-320032" algn="l" defTabSz="1280128"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solidFill>
          <a:latin typeface="+mn-lt"/>
          <a:ea typeface="+mn-ea"/>
          <a:cs typeface="+mn-cs"/>
        </a:defRPr>
      </a:lvl6pPr>
      <a:lvl7pPr marL="2080208" indent="-320032" algn="l" defTabSz="1280128" rtl="0" eaLnBrk="1" latinLnBrk="0" hangingPunct="1">
        <a:lnSpc>
          <a:spcPct val="100000"/>
        </a:lnSpc>
        <a:spcBef>
          <a:spcPts val="1400"/>
        </a:spcBef>
        <a:buClr>
          <a:schemeClr val="accent2"/>
        </a:buClr>
        <a:buFont typeface="Arial" panose="020B0604020202020204" pitchFamily="34" charset="0"/>
        <a:buChar char="•"/>
        <a:defRPr sz="2240" kern="1200">
          <a:solidFill>
            <a:schemeClr val="tx1"/>
          </a:solidFill>
          <a:latin typeface="+mn-lt"/>
          <a:ea typeface="+mn-ea"/>
          <a:cs typeface="+mn-cs"/>
        </a:defRPr>
      </a:lvl7pPr>
      <a:lvl8pPr marL="2320232" indent="-320032" algn="l" defTabSz="1280128" rtl="0" eaLnBrk="1" latinLnBrk="0" hangingPunct="1">
        <a:lnSpc>
          <a:spcPct val="100000"/>
        </a:lnSpc>
        <a:spcBef>
          <a:spcPts val="1400"/>
        </a:spcBef>
        <a:buClr>
          <a:schemeClr val="accent2"/>
        </a:buClr>
        <a:buFont typeface="Arial" panose="020B0604020202020204" pitchFamily="34" charset="0"/>
        <a:buChar char="•"/>
        <a:defRPr sz="2240" kern="1200" baseline="0">
          <a:solidFill>
            <a:schemeClr val="tx1"/>
          </a:solidFill>
          <a:latin typeface="+mn-lt"/>
          <a:ea typeface="+mn-ea"/>
          <a:cs typeface="+mn-cs"/>
        </a:defRPr>
      </a:lvl8pPr>
      <a:lvl9pPr marL="2560256" indent="-320032" algn="l" defTabSz="1280128" rtl="0" eaLnBrk="1" latinLnBrk="0" hangingPunct="1">
        <a:lnSpc>
          <a:spcPct val="100000"/>
        </a:lnSpc>
        <a:spcBef>
          <a:spcPts val="1400"/>
        </a:spcBef>
        <a:buClr>
          <a:schemeClr val="accent2"/>
        </a:buClr>
        <a:buFont typeface="Arial" panose="020B0604020202020204" pitchFamily="34" charset="0"/>
        <a:buChar char="•"/>
        <a:defRPr sz="2240" kern="1200" baseline="0">
          <a:solidFill>
            <a:schemeClr val="tx1"/>
          </a:solidFill>
          <a:latin typeface="+mn-lt"/>
          <a:ea typeface="+mn-ea"/>
          <a:cs typeface="+mn-cs"/>
        </a:defRPr>
      </a:lvl9pPr>
    </p:bodyStyle>
    <p:otherStyle>
      <a:defPPr>
        <a:defRPr lang="en-US"/>
      </a:defPPr>
      <a:lvl1pPr marL="0" algn="l" defTabSz="1280128" rtl="0" eaLnBrk="1" latinLnBrk="0" hangingPunct="1">
        <a:defRPr sz="2520" kern="1200">
          <a:solidFill>
            <a:schemeClr val="tx1"/>
          </a:solidFill>
          <a:latin typeface="+mn-lt"/>
          <a:ea typeface="+mn-ea"/>
          <a:cs typeface="+mn-cs"/>
        </a:defRPr>
      </a:lvl1pPr>
      <a:lvl2pPr marL="640064" algn="l" defTabSz="1280128" rtl="0" eaLnBrk="1" latinLnBrk="0" hangingPunct="1">
        <a:defRPr sz="2520" kern="1200">
          <a:solidFill>
            <a:schemeClr val="tx1"/>
          </a:solidFill>
          <a:latin typeface="+mn-lt"/>
          <a:ea typeface="+mn-ea"/>
          <a:cs typeface="+mn-cs"/>
        </a:defRPr>
      </a:lvl2pPr>
      <a:lvl3pPr marL="1280128" algn="l" defTabSz="1280128" rtl="0" eaLnBrk="1" latinLnBrk="0" hangingPunct="1">
        <a:defRPr sz="2520" kern="1200">
          <a:solidFill>
            <a:schemeClr val="tx1"/>
          </a:solidFill>
          <a:latin typeface="+mn-lt"/>
          <a:ea typeface="+mn-ea"/>
          <a:cs typeface="+mn-cs"/>
        </a:defRPr>
      </a:lvl3pPr>
      <a:lvl4pPr marL="1920192" algn="l" defTabSz="1280128" rtl="0" eaLnBrk="1" latinLnBrk="0" hangingPunct="1">
        <a:defRPr sz="2520" kern="1200">
          <a:solidFill>
            <a:schemeClr val="tx1"/>
          </a:solidFill>
          <a:latin typeface="+mn-lt"/>
          <a:ea typeface="+mn-ea"/>
          <a:cs typeface="+mn-cs"/>
        </a:defRPr>
      </a:lvl4pPr>
      <a:lvl5pPr marL="2560256" algn="l" defTabSz="1280128" rtl="0" eaLnBrk="1" latinLnBrk="0" hangingPunct="1">
        <a:defRPr sz="2520" kern="1200">
          <a:solidFill>
            <a:schemeClr val="tx1"/>
          </a:solidFill>
          <a:latin typeface="+mn-lt"/>
          <a:ea typeface="+mn-ea"/>
          <a:cs typeface="+mn-cs"/>
        </a:defRPr>
      </a:lvl5pPr>
      <a:lvl6pPr marL="3200320" algn="l" defTabSz="1280128" rtl="0" eaLnBrk="1" latinLnBrk="0" hangingPunct="1">
        <a:defRPr sz="2520" kern="1200">
          <a:solidFill>
            <a:schemeClr val="tx1"/>
          </a:solidFill>
          <a:latin typeface="+mn-lt"/>
          <a:ea typeface="+mn-ea"/>
          <a:cs typeface="+mn-cs"/>
        </a:defRPr>
      </a:lvl6pPr>
      <a:lvl7pPr marL="3840384" algn="l" defTabSz="1280128" rtl="0" eaLnBrk="1" latinLnBrk="0" hangingPunct="1">
        <a:defRPr sz="2520" kern="1200">
          <a:solidFill>
            <a:schemeClr val="tx1"/>
          </a:solidFill>
          <a:latin typeface="+mn-lt"/>
          <a:ea typeface="+mn-ea"/>
          <a:cs typeface="+mn-cs"/>
        </a:defRPr>
      </a:lvl7pPr>
      <a:lvl8pPr marL="4480448" algn="l" defTabSz="1280128" rtl="0" eaLnBrk="1" latinLnBrk="0" hangingPunct="1">
        <a:defRPr sz="2520" kern="1200">
          <a:solidFill>
            <a:schemeClr val="tx1"/>
          </a:solidFill>
          <a:latin typeface="+mn-lt"/>
          <a:ea typeface="+mn-ea"/>
          <a:cs typeface="+mn-cs"/>
        </a:defRPr>
      </a:lvl8pPr>
      <a:lvl9pPr marL="5120512" algn="l" defTabSz="1280128"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tiff"/><Relationship Id="rId4" Type="http://schemas.openxmlformats.org/officeDocument/2006/relationships/image" Target="../media/image2.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4">
            <a:extLst>
              <a:ext uri="{FF2B5EF4-FFF2-40B4-BE49-F238E27FC236}">
                <a16:creationId xmlns:a16="http://schemas.microsoft.com/office/drawing/2014/main" id="{2A362D69-00B7-6F48-B57D-D3FEB296C342}"/>
              </a:ext>
            </a:extLst>
          </p:cNvPr>
          <p:cNvSpPr txBox="1"/>
          <p:nvPr/>
        </p:nvSpPr>
        <p:spPr>
          <a:xfrm>
            <a:off x="4035289" y="4174436"/>
            <a:ext cx="2457878" cy="36933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6" name="TextBox 5">
            <a:extLst>
              <a:ext uri="{FF2B5EF4-FFF2-40B4-BE49-F238E27FC236}">
                <a16:creationId xmlns:a16="http://schemas.microsoft.com/office/drawing/2014/main" id="{F1AF6E13-8F51-1C4A-898D-426334208F4C}"/>
              </a:ext>
            </a:extLst>
          </p:cNvPr>
          <p:cNvSpPr txBox="1"/>
          <p:nvPr/>
        </p:nvSpPr>
        <p:spPr>
          <a:xfrm>
            <a:off x="314353" y="51507"/>
            <a:ext cx="12125739" cy="369332"/>
          </a:xfrm>
          <a:prstGeom prst="rect">
            <a:avLst/>
          </a:prstGeom>
          <a:gradFill flip="none" rotWithShape="1">
            <a:gsLst>
              <a:gs pos="0">
                <a:schemeClr val="accent1">
                  <a:lumMod val="5000"/>
                  <a:lumOff val="95000"/>
                </a:schemeClr>
              </a:gs>
              <a:gs pos="47000">
                <a:schemeClr val="accent1">
                  <a:lumMod val="45000"/>
                  <a:lumOff val="55000"/>
                </a:schemeClr>
              </a:gs>
              <a:gs pos="98000">
                <a:srgbClr val="FFC000"/>
              </a:gs>
              <a:gs pos="100000">
                <a:schemeClr val="accent1">
                  <a:lumMod val="30000"/>
                  <a:lumOff val="70000"/>
                </a:schemeClr>
              </a:gs>
            </a:gsLst>
            <a:lin ang="0" scaled="1"/>
            <a:tileRect/>
          </a:gradFill>
        </p:spPr>
        <p:txBody>
          <a:bodyPr wrap="square" rtlCol="0">
            <a:spAutoFit/>
          </a:bodyPr>
          <a:lstStyle/>
          <a:p>
            <a:pPr algn="ctr"/>
            <a:r>
              <a:rPr lang="en-GB" dirty="0">
                <a:solidFill>
                  <a:schemeClr val="bg1"/>
                </a:solidFill>
              </a:rPr>
              <a:t>CROSS-CURRICULAR- NEW TEACHING AND LEARNING? </a:t>
            </a:r>
          </a:p>
        </p:txBody>
      </p:sp>
      <p:sp>
        <p:nvSpPr>
          <p:cNvPr id="8" name="TextBox 7">
            <a:extLst>
              <a:ext uri="{FF2B5EF4-FFF2-40B4-BE49-F238E27FC236}">
                <a16:creationId xmlns:a16="http://schemas.microsoft.com/office/drawing/2014/main" id="{CF58BE46-9105-2643-B3F7-46BA5DD3E878}"/>
              </a:ext>
            </a:extLst>
          </p:cNvPr>
          <p:cNvSpPr txBox="1"/>
          <p:nvPr/>
        </p:nvSpPr>
        <p:spPr>
          <a:xfrm>
            <a:off x="191305" y="508031"/>
            <a:ext cx="5671306" cy="3077766"/>
          </a:xfrm>
          <a:prstGeom prst="rect">
            <a:avLst/>
          </a:prstGeom>
          <a:gradFill>
            <a:gsLst>
              <a:gs pos="0">
                <a:schemeClr val="bg2">
                  <a:lumMod val="20000"/>
                  <a:lumOff val="80000"/>
                </a:schemeClr>
              </a:gs>
              <a:gs pos="47000">
                <a:schemeClr val="tx1">
                  <a:lumMod val="85000"/>
                </a:schemeClr>
              </a:gs>
              <a:gs pos="98000">
                <a:schemeClr val="bg2">
                  <a:lumMod val="40000"/>
                  <a:lumOff val="60000"/>
                </a:schemeClr>
              </a:gs>
              <a:gs pos="92000">
                <a:schemeClr val="tx1">
                  <a:lumMod val="85000"/>
                </a:schemeClr>
              </a:gs>
            </a:gsLst>
            <a:lin ang="0" scaled="1"/>
          </a:gradFill>
          <a:effectLst>
            <a:glow rad="469900">
              <a:schemeClr val="accent1">
                <a:alpha val="40000"/>
              </a:schemeClr>
            </a:glow>
          </a:effectLst>
        </p:spPr>
        <p:txBody>
          <a:bodyPr wrap="square" rtlCol="0">
            <a:spAutoFit/>
          </a:bodyPr>
          <a:lstStyle/>
          <a:p>
            <a:r>
              <a:rPr lang="en-US" sz="1400" i="1" dirty="0">
                <a:solidFill>
                  <a:schemeClr val="bg1"/>
                </a:solidFill>
              </a:rPr>
              <a:t>Curriculum Responsibilities   </a:t>
            </a:r>
          </a:p>
          <a:p>
            <a:endParaRPr lang="en-US" sz="1200" i="1" dirty="0">
              <a:solidFill>
                <a:schemeClr val="bg1"/>
              </a:solidFill>
            </a:endParaRPr>
          </a:p>
          <a:p>
            <a:r>
              <a:rPr lang="en-US" sz="1000" dirty="0">
                <a:solidFill>
                  <a:schemeClr val="bg1"/>
                </a:solidFill>
              </a:rPr>
              <a:t>All learners across Wales should have every opportunity to be able to comprehensively examine skills bring them together and by recognising their transferability use them in different settings (Haylock, 2010).  Donaldson (2015) advocates that this approach is what is needed to help support and ready young people for life-long learning. And importantly the skills transfer will enable the learners to the environment which is ever changing (Donaldson, 2015).  </a:t>
            </a:r>
          </a:p>
          <a:p>
            <a:r>
              <a:rPr lang="en-US" sz="1000" dirty="0">
                <a:solidFill>
                  <a:schemeClr val="bg1"/>
                </a:solidFill>
              </a:rPr>
              <a:t>Donaldson (2015) claims that because education is evolving it should stop being subject curriculum specific and instead must deliver rich and significant learning experiences by changing to areas of learning (Donaldson, 2015). </a:t>
            </a:r>
          </a:p>
          <a:p>
            <a:r>
              <a:rPr lang="en-US" sz="1000" dirty="0">
                <a:solidFill>
                  <a:schemeClr val="bg1"/>
                </a:solidFill>
              </a:rPr>
              <a:t>The Literacy and Numeracy Framework (LNF) (2014a) supports educational practitioners enabling them to develop pupils essential skills required for a cross-curricular programme (Donaldson, 2015).  </a:t>
            </a:r>
          </a:p>
          <a:p>
            <a:r>
              <a:rPr lang="en-US" sz="1000" dirty="0">
                <a:solidFill>
                  <a:schemeClr val="bg1"/>
                </a:solidFill>
              </a:rPr>
              <a:t>Donaldson (2015)The importance of LNF is recognised and Donaldson (2015) maintains that because of the fast paced technological world that young people are growing up in equal priority should be afforded to educating young people to be digitally competent. </a:t>
            </a:r>
          </a:p>
          <a:p>
            <a:endParaRPr lang="en-US" u="sng" dirty="0">
              <a:solidFill>
                <a:schemeClr val="bg1"/>
              </a:solidFill>
            </a:endParaRPr>
          </a:p>
          <a:p>
            <a:endParaRPr lang="en-US" u="sng" dirty="0">
              <a:solidFill>
                <a:schemeClr val="bg1"/>
              </a:solidFill>
            </a:endParaRPr>
          </a:p>
        </p:txBody>
      </p:sp>
      <p:sp>
        <p:nvSpPr>
          <p:cNvPr id="17" name="TextBox 16">
            <a:extLst>
              <a:ext uri="{FF2B5EF4-FFF2-40B4-BE49-F238E27FC236}">
                <a16:creationId xmlns:a16="http://schemas.microsoft.com/office/drawing/2014/main" id="{40F27E6A-BA91-434D-A6C4-09470E60D0D4}"/>
              </a:ext>
            </a:extLst>
          </p:cNvPr>
          <p:cNvSpPr txBox="1"/>
          <p:nvPr/>
        </p:nvSpPr>
        <p:spPr>
          <a:xfrm>
            <a:off x="191305" y="3686755"/>
            <a:ext cx="6102627" cy="5693866"/>
          </a:xfrm>
          <a:prstGeom prst="rect">
            <a:avLst/>
          </a:prstGeom>
          <a:gradFill>
            <a:gsLst>
              <a:gs pos="0">
                <a:schemeClr val="bg2">
                  <a:lumMod val="20000"/>
                  <a:lumOff val="80000"/>
                </a:schemeClr>
              </a:gs>
              <a:gs pos="47000">
                <a:schemeClr val="tx1">
                  <a:lumMod val="85000"/>
                </a:schemeClr>
              </a:gs>
              <a:gs pos="98000">
                <a:schemeClr val="bg2">
                  <a:lumMod val="40000"/>
                  <a:lumOff val="60000"/>
                </a:schemeClr>
              </a:gs>
              <a:gs pos="92000">
                <a:schemeClr val="tx1">
                  <a:lumMod val="85000"/>
                </a:schemeClr>
              </a:gs>
            </a:gsLst>
            <a:lin ang="0" scaled="1"/>
          </a:gradFill>
          <a:effectLst>
            <a:glow rad="355600">
              <a:schemeClr val="accent1">
                <a:lumMod val="75000"/>
                <a:alpha val="50000"/>
              </a:schemeClr>
            </a:glow>
          </a:effectLst>
        </p:spPr>
        <p:txBody>
          <a:bodyPr wrap="square" rtlCol="0">
            <a:spAutoFit/>
          </a:bodyPr>
          <a:lstStyle/>
          <a:p>
            <a:r>
              <a:rPr lang="en-GB" dirty="0">
                <a:solidFill>
                  <a:schemeClr val="bg1"/>
                </a:solidFill>
              </a:rPr>
              <a:t>Multidisciplinary Cross-Curricular Learning</a:t>
            </a:r>
            <a:r>
              <a:rPr lang="en-GB" sz="800" dirty="0">
                <a:solidFill>
                  <a:schemeClr val="bg1"/>
                </a:solidFill>
              </a:rPr>
              <a:t> (Drake and Burns, 2004) </a:t>
            </a:r>
          </a:p>
          <a:p>
            <a:endParaRPr lang="en-GB" sz="800" dirty="0">
              <a:solidFill>
                <a:schemeClr val="bg1"/>
              </a:solidFill>
            </a:endParaRPr>
          </a:p>
          <a:p>
            <a:endParaRPr lang="en-GB" sz="800" dirty="0">
              <a:solidFill>
                <a:schemeClr val="bg1"/>
              </a:solidFill>
            </a:endParaRPr>
          </a:p>
          <a:p>
            <a:pPr marL="171450" indent="-171450">
              <a:buFont typeface="Arial" panose="020B0604020202020204" pitchFamily="34" charset="0"/>
              <a:buChar char="•"/>
            </a:pPr>
            <a:r>
              <a:rPr lang="en-GB" sz="800" dirty="0">
                <a:solidFill>
                  <a:schemeClr val="bg1"/>
                </a:solidFill>
              </a:rPr>
              <a:t>This can help learners acquire skills and then use them in a transferable way (Hayes, 2009)</a:t>
            </a:r>
          </a:p>
          <a:p>
            <a:pPr marL="171450" indent="-171450">
              <a:buFont typeface="Arial" panose="020B0604020202020204" pitchFamily="34" charset="0"/>
              <a:buChar char="•"/>
            </a:pPr>
            <a:r>
              <a:rPr lang="en-GB" sz="800" dirty="0">
                <a:solidFill>
                  <a:schemeClr val="bg1"/>
                </a:solidFill>
              </a:rPr>
              <a:t>This teaches the children to be able to  develop their thinking and reasoning skills (Marzano, 1991) </a:t>
            </a:r>
          </a:p>
          <a:p>
            <a:r>
              <a:rPr lang="en-GB" sz="800" dirty="0">
                <a:solidFill>
                  <a:schemeClr val="bg1"/>
                </a:solidFill>
              </a:rPr>
              <a:t>•     Teaches essential  life-long learning skills (Jones, 2010)</a:t>
            </a:r>
          </a:p>
          <a:p>
            <a:endParaRPr lang="en-GB" sz="800" dirty="0">
              <a:solidFill>
                <a:schemeClr val="bg1"/>
              </a:solidFill>
            </a:endParaRPr>
          </a:p>
          <a:p>
            <a:r>
              <a:rPr lang="en-GB" sz="800" dirty="0">
                <a:solidFill>
                  <a:schemeClr val="bg1"/>
                </a:solidFill>
              </a:rPr>
              <a:t>Multidisciplinary cross-curricular learning can allow specific learning of two subject areas and can merge from one experience (Barnes, 2011). </a:t>
            </a:r>
          </a:p>
          <a:p>
            <a:endParaRPr lang="en-GB" sz="800" dirty="0">
              <a:solidFill>
                <a:schemeClr val="bg1"/>
              </a:solidFill>
            </a:endParaRPr>
          </a:p>
          <a:p>
            <a:r>
              <a:rPr lang="en-GB" sz="800" dirty="0">
                <a:solidFill>
                  <a:schemeClr val="bg1"/>
                </a:solidFill>
              </a:rPr>
              <a:t>Whole School Approach-</a:t>
            </a:r>
          </a:p>
          <a:p>
            <a:r>
              <a:rPr lang="en-GB" sz="800" i="1" dirty="0">
                <a:solidFill>
                  <a:schemeClr val="bg1"/>
                </a:solidFill>
              </a:rPr>
              <a:t>The environment- having respect as individuals and as a school for the environment</a:t>
            </a:r>
          </a:p>
          <a:p>
            <a:endParaRPr lang="en-GB" sz="800" i="1" dirty="0">
              <a:solidFill>
                <a:schemeClr val="bg1"/>
              </a:solidFill>
            </a:endParaRPr>
          </a:p>
          <a:p>
            <a:r>
              <a:rPr lang="en-GB" sz="800" i="1" dirty="0">
                <a:solidFill>
                  <a:schemeClr val="bg1"/>
                </a:solidFill>
              </a:rPr>
              <a:t>NUMERACY </a:t>
            </a:r>
            <a:r>
              <a:rPr lang="en-GB" sz="800" dirty="0">
                <a:solidFill>
                  <a:schemeClr val="bg1"/>
                </a:solidFill>
              </a:rPr>
              <a:t>(WAG, 2015) </a:t>
            </a:r>
          </a:p>
          <a:p>
            <a:endParaRPr lang="en-GB" sz="800" i="1" dirty="0">
              <a:solidFill>
                <a:schemeClr val="bg1"/>
              </a:solidFill>
            </a:endParaRPr>
          </a:p>
          <a:p>
            <a:pPr marL="171441" indent="-171441">
              <a:buFont typeface="Arial" panose="020B0604020202020204" pitchFamily="34" charset="0"/>
              <a:buChar char="•"/>
            </a:pPr>
            <a:r>
              <a:rPr lang="en-GB" sz="800" dirty="0">
                <a:solidFill>
                  <a:schemeClr val="bg1"/>
                </a:solidFill>
              </a:rPr>
              <a:t>Developing numerical reasoning- Identify processes and connections</a:t>
            </a:r>
          </a:p>
          <a:p>
            <a:pPr marL="171441" indent="-171441">
              <a:buFont typeface="Arial" panose="020B0604020202020204" pitchFamily="34" charset="0"/>
              <a:buChar char="•"/>
            </a:pPr>
            <a:r>
              <a:rPr lang="en-GB" sz="800" dirty="0">
                <a:solidFill>
                  <a:schemeClr val="bg1"/>
                </a:solidFill>
              </a:rPr>
              <a:t>Using measuring skills- length/weight/capacity/area/time/temperature </a:t>
            </a:r>
          </a:p>
          <a:p>
            <a:pPr marL="171441" indent="-171441">
              <a:buFont typeface="Arial" panose="020B0604020202020204" pitchFamily="34" charset="0"/>
              <a:buChar char="•"/>
            </a:pPr>
            <a:r>
              <a:rPr lang="en-GB" sz="800" dirty="0">
                <a:solidFill>
                  <a:schemeClr val="bg1"/>
                </a:solidFill>
              </a:rPr>
              <a:t>Using data skills-collect and record data. Present and analyse data. Interpret </a:t>
            </a:r>
          </a:p>
          <a:p>
            <a:r>
              <a:rPr lang="en-GB" sz="800" dirty="0">
                <a:solidFill>
                  <a:schemeClr val="bg1"/>
                </a:solidFill>
              </a:rPr>
              <a:t>      results</a:t>
            </a:r>
          </a:p>
          <a:p>
            <a:endParaRPr lang="en-GB" sz="800" dirty="0">
              <a:solidFill>
                <a:schemeClr val="bg1"/>
              </a:solidFill>
            </a:endParaRPr>
          </a:p>
          <a:p>
            <a:r>
              <a:rPr lang="en-GB" sz="800" i="1" dirty="0">
                <a:solidFill>
                  <a:schemeClr val="bg1"/>
                </a:solidFill>
              </a:rPr>
              <a:t>LITERACY</a:t>
            </a:r>
            <a:r>
              <a:rPr lang="en-GB" sz="800" dirty="0">
                <a:solidFill>
                  <a:schemeClr val="bg1"/>
                </a:solidFill>
              </a:rPr>
              <a:t> (WAG, 2015) </a:t>
            </a:r>
          </a:p>
          <a:p>
            <a:pPr marL="171441" indent="-171441">
              <a:buFont typeface="Arial" panose="020B0604020202020204" pitchFamily="34" charset="0"/>
              <a:buChar char="•"/>
            </a:pPr>
            <a:r>
              <a:rPr lang="en-GB" sz="800" dirty="0" err="1">
                <a:solidFill>
                  <a:schemeClr val="bg1"/>
                </a:solidFill>
              </a:rPr>
              <a:t>Oracy</a:t>
            </a:r>
            <a:r>
              <a:rPr lang="en-GB" sz="800" dirty="0">
                <a:solidFill>
                  <a:schemeClr val="bg1"/>
                </a:solidFill>
              </a:rPr>
              <a:t>-developing and presenting information and ideas, listening, collaboration and discussion. </a:t>
            </a:r>
          </a:p>
          <a:p>
            <a:pPr marL="171441" indent="-171441">
              <a:buFont typeface="Arial" panose="020B0604020202020204" pitchFamily="34" charset="0"/>
              <a:buChar char="•"/>
            </a:pPr>
            <a:r>
              <a:rPr lang="en-GB" sz="800" dirty="0">
                <a:solidFill>
                  <a:schemeClr val="bg1"/>
                </a:solidFill>
              </a:rPr>
              <a:t>Reading- locating, selecting and using information. Responding to what has been read </a:t>
            </a:r>
          </a:p>
          <a:p>
            <a:pPr marL="171441" indent="-171441">
              <a:buFont typeface="Arial" panose="020B0604020202020204" pitchFamily="34" charset="0"/>
              <a:buChar char="•"/>
            </a:pPr>
            <a:r>
              <a:rPr lang="en-GB" sz="800" dirty="0">
                <a:solidFill>
                  <a:schemeClr val="bg1"/>
                </a:solidFill>
              </a:rPr>
              <a:t>Writing- organising ideas and information. Writing accurately.</a:t>
            </a:r>
          </a:p>
          <a:p>
            <a:pPr marL="171441" indent="-171441">
              <a:buFont typeface="Arial" panose="020B0604020202020204" pitchFamily="34" charset="0"/>
              <a:buChar char="•"/>
            </a:pPr>
            <a:endParaRPr lang="en-GB" sz="800" i="1" dirty="0">
              <a:solidFill>
                <a:schemeClr val="bg1"/>
              </a:solidFill>
            </a:endParaRPr>
          </a:p>
          <a:p>
            <a:r>
              <a:rPr lang="en-GB" sz="800" i="1" dirty="0">
                <a:solidFill>
                  <a:schemeClr val="bg1"/>
                </a:solidFill>
              </a:rPr>
              <a:t>DIGITAL COMPETENCE </a:t>
            </a:r>
            <a:r>
              <a:rPr lang="en-GB" sz="800" dirty="0">
                <a:solidFill>
                  <a:schemeClr val="bg1"/>
                </a:solidFill>
              </a:rPr>
              <a:t>(WAG, 2018) </a:t>
            </a:r>
          </a:p>
          <a:p>
            <a:pPr marL="171441" indent="-171441">
              <a:buFont typeface="Arial" panose="020B0604020202020204" pitchFamily="34" charset="0"/>
              <a:buChar char="•"/>
            </a:pPr>
            <a:r>
              <a:rPr lang="en-GB" sz="800" dirty="0">
                <a:solidFill>
                  <a:schemeClr val="bg1"/>
                </a:solidFill>
              </a:rPr>
              <a:t>Producing-creating </a:t>
            </a:r>
          </a:p>
          <a:p>
            <a:pPr marL="171441" indent="-171441">
              <a:buFont typeface="Arial" panose="020B0604020202020204" pitchFamily="34" charset="0"/>
              <a:buChar char="•"/>
            </a:pPr>
            <a:r>
              <a:rPr lang="en-GB" sz="800" dirty="0">
                <a:solidFill>
                  <a:schemeClr val="bg1"/>
                </a:solidFill>
              </a:rPr>
              <a:t>Producing-evaluating and improving </a:t>
            </a:r>
            <a:endParaRPr lang="en-GB" sz="800" i="1" dirty="0">
              <a:solidFill>
                <a:schemeClr val="bg1"/>
              </a:solidFill>
            </a:endParaRPr>
          </a:p>
          <a:p>
            <a:endParaRPr lang="en-GB" sz="800" i="1"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b="1"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US" sz="1000" dirty="0">
              <a:solidFill>
                <a:schemeClr val="bg1"/>
              </a:solidFill>
            </a:endParaRPr>
          </a:p>
        </p:txBody>
      </p:sp>
      <p:pic>
        <p:nvPicPr>
          <p:cNvPr id="18" name="Picture 17">
            <a:extLst>
              <a:ext uri="{FF2B5EF4-FFF2-40B4-BE49-F238E27FC236}">
                <a16:creationId xmlns:a16="http://schemas.microsoft.com/office/drawing/2014/main" id="{1BCFB023-CB75-2C48-9F5E-56408EC54A13}"/>
              </a:ext>
            </a:extLst>
          </p:cNvPr>
          <p:cNvPicPr>
            <a:picLocks noChangeAspect="1"/>
          </p:cNvPicPr>
          <p:nvPr/>
        </p:nvPicPr>
        <p:blipFill>
          <a:blip r:embed="rId3"/>
          <a:stretch>
            <a:fillRect/>
          </a:stretch>
        </p:blipFill>
        <p:spPr>
          <a:xfrm>
            <a:off x="4656808" y="4831262"/>
            <a:ext cx="1290000" cy="774000"/>
          </a:xfrm>
          <a:prstGeom prst="rect">
            <a:avLst/>
          </a:prstGeom>
        </p:spPr>
      </p:pic>
      <p:sp>
        <p:nvSpPr>
          <p:cNvPr id="19" name="TextBox 18">
            <a:extLst>
              <a:ext uri="{FF2B5EF4-FFF2-40B4-BE49-F238E27FC236}">
                <a16:creationId xmlns:a16="http://schemas.microsoft.com/office/drawing/2014/main" id="{6451C13C-CF9F-7C4C-82DA-4FE11FB1F610}"/>
              </a:ext>
            </a:extLst>
          </p:cNvPr>
          <p:cNvSpPr txBox="1"/>
          <p:nvPr/>
        </p:nvSpPr>
        <p:spPr>
          <a:xfrm>
            <a:off x="4877796" y="5418097"/>
            <a:ext cx="1091682" cy="246221"/>
          </a:xfrm>
          <a:prstGeom prst="rect">
            <a:avLst/>
          </a:prstGeom>
          <a:noFill/>
        </p:spPr>
        <p:txBody>
          <a:bodyPr wrap="square" rtlCol="0">
            <a:spAutoFit/>
          </a:bodyPr>
          <a:lstStyle/>
          <a:p>
            <a:r>
              <a:rPr lang="en-US" sz="1000" dirty="0">
                <a:solidFill>
                  <a:schemeClr val="bg1"/>
                </a:solidFill>
              </a:rPr>
              <a:t>(Barnes, 2011) </a:t>
            </a:r>
          </a:p>
        </p:txBody>
      </p:sp>
      <p:sp>
        <p:nvSpPr>
          <p:cNvPr id="20" name="TextBox 19">
            <a:extLst>
              <a:ext uri="{FF2B5EF4-FFF2-40B4-BE49-F238E27FC236}">
                <a16:creationId xmlns:a16="http://schemas.microsoft.com/office/drawing/2014/main" id="{79BAE5E3-76AC-E345-89F8-E3FB2768CB59}"/>
              </a:ext>
            </a:extLst>
          </p:cNvPr>
          <p:cNvSpPr txBox="1"/>
          <p:nvPr/>
        </p:nvSpPr>
        <p:spPr>
          <a:xfrm>
            <a:off x="4569545" y="5888566"/>
            <a:ext cx="1604615" cy="1200329"/>
          </a:xfrm>
          <a:prstGeom prst="rect">
            <a:avLst/>
          </a:prstGeom>
          <a:solidFill>
            <a:schemeClr val="tx1">
              <a:lumMod val="85000"/>
            </a:schemeClr>
          </a:solidFill>
          <a:ln>
            <a:gradFill flip="none" rotWithShape="1">
              <a:gsLst>
                <a:gs pos="0">
                  <a:schemeClr val="accent1">
                    <a:lumMod val="5000"/>
                    <a:lumOff val="95000"/>
                  </a:schemeClr>
                </a:gs>
                <a:gs pos="0">
                  <a:schemeClr val="accent1">
                    <a:lumMod val="45000"/>
                    <a:lumOff val="55000"/>
                  </a:schemeClr>
                </a:gs>
                <a:gs pos="87000">
                  <a:schemeClr val="accent1">
                    <a:lumMod val="45000"/>
                    <a:lumOff val="55000"/>
                  </a:schemeClr>
                </a:gs>
                <a:gs pos="100000">
                  <a:schemeClr val="accent1">
                    <a:lumMod val="30000"/>
                    <a:lumOff val="70000"/>
                  </a:schemeClr>
                </a:gs>
              </a:gsLst>
              <a:path path="rect">
                <a:fillToRect l="100000" t="100000"/>
              </a:path>
              <a:tileRect r="-100000" b="-100000"/>
            </a:gradFill>
          </a:ln>
          <a:effectLst>
            <a:glow rad="317500">
              <a:schemeClr val="accent1">
                <a:alpha val="40000"/>
              </a:schemeClr>
            </a:glow>
          </a:effectLst>
        </p:spPr>
        <p:txBody>
          <a:bodyPr wrap="square" rtlCol="0">
            <a:spAutoFit/>
          </a:bodyPr>
          <a:lstStyle/>
          <a:p>
            <a:r>
              <a:rPr lang="en-US" sz="800" b="1" i="1" dirty="0">
                <a:solidFill>
                  <a:schemeClr val="bg1"/>
                </a:solidFill>
              </a:rPr>
              <a:t>Areas of Learning</a:t>
            </a:r>
          </a:p>
          <a:p>
            <a:endParaRPr lang="en-US" sz="800" b="1" i="1" dirty="0">
              <a:solidFill>
                <a:schemeClr val="bg1"/>
              </a:solidFill>
            </a:endParaRPr>
          </a:p>
          <a:p>
            <a:r>
              <a:rPr lang="en-GB" sz="800" dirty="0">
                <a:solidFill>
                  <a:schemeClr val="bg1"/>
                </a:solidFill>
              </a:rPr>
              <a:t>• Health and Well-being </a:t>
            </a:r>
          </a:p>
          <a:p>
            <a:r>
              <a:rPr lang="en-GB" sz="800" dirty="0">
                <a:solidFill>
                  <a:schemeClr val="bg1"/>
                </a:solidFill>
              </a:rPr>
              <a:t>• Mathematics and numeracy</a:t>
            </a:r>
          </a:p>
          <a:p>
            <a:r>
              <a:rPr lang="en-GB" sz="800" dirty="0">
                <a:solidFill>
                  <a:schemeClr val="bg1"/>
                </a:solidFill>
              </a:rPr>
              <a:t>• Science and technology </a:t>
            </a:r>
          </a:p>
          <a:p>
            <a:r>
              <a:rPr lang="en-GB" sz="800" dirty="0">
                <a:solidFill>
                  <a:schemeClr val="bg1"/>
                </a:solidFill>
              </a:rPr>
              <a:t>• Expressive arts </a:t>
            </a:r>
          </a:p>
          <a:p>
            <a:r>
              <a:rPr lang="en-GB" sz="800" dirty="0">
                <a:solidFill>
                  <a:schemeClr val="bg1"/>
                </a:solidFill>
              </a:rPr>
              <a:t>• Language, literacy and      communication</a:t>
            </a:r>
            <a:endParaRPr lang="en-US" sz="800" b="1" i="1" dirty="0">
              <a:solidFill>
                <a:schemeClr val="bg1"/>
              </a:solidFill>
            </a:endParaRPr>
          </a:p>
          <a:p>
            <a:endParaRPr lang="en-US" sz="800" b="1" i="1" dirty="0"/>
          </a:p>
        </p:txBody>
      </p:sp>
      <p:sp>
        <p:nvSpPr>
          <p:cNvPr id="21" name="TextBox 20">
            <a:extLst>
              <a:ext uri="{FF2B5EF4-FFF2-40B4-BE49-F238E27FC236}">
                <a16:creationId xmlns:a16="http://schemas.microsoft.com/office/drawing/2014/main" id="{7471B2DF-77DB-FD45-A23C-183069130B3F}"/>
              </a:ext>
            </a:extLst>
          </p:cNvPr>
          <p:cNvSpPr txBox="1"/>
          <p:nvPr/>
        </p:nvSpPr>
        <p:spPr>
          <a:xfrm>
            <a:off x="379392" y="8046729"/>
            <a:ext cx="2592729" cy="1046440"/>
          </a:xfrm>
          <a:prstGeom prst="rect">
            <a:avLst/>
          </a:prstGeom>
          <a:gradFill>
            <a:gsLst>
              <a:gs pos="0">
                <a:schemeClr val="bg2">
                  <a:lumMod val="20000"/>
                  <a:lumOff val="80000"/>
                </a:schemeClr>
              </a:gs>
              <a:gs pos="47000">
                <a:schemeClr val="tx1">
                  <a:lumMod val="85000"/>
                </a:schemeClr>
              </a:gs>
              <a:gs pos="98000">
                <a:schemeClr val="bg2">
                  <a:lumMod val="40000"/>
                  <a:lumOff val="60000"/>
                </a:schemeClr>
              </a:gs>
              <a:gs pos="92000">
                <a:schemeClr val="tx1">
                  <a:lumMod val="85000"/>
                </a:schemeClr>
              </a:gs>
            </a:gsLst>
            <a:lin ang="0" scaled="1"/>
          </a:gradFill>
          <a:effectLst>
            <a:glow rad="431800">
              <a:schemeClr val="accent1">
                <a:alpha val="40000"/>
              </a:schemeClr>
            </a:glow>
          </a:effectLst>
        </p:spPr>
        <p:txBody>
          <a:bodyPr wrap="square" rtlCol="0">
            <a:spAutoFit/>
          </a:bodyPr>
          <a:lstStyle/>
          <a:p>
            <a:r>
              <a:rPr lang="en-GB" sz="1200" i="1" dirty="0">
                <a:solidFill>
                  <a:schemeClr val="bg1"/>
                </a:solidFill>
              </a:rPr>
              <a:t>Challenges </a:t>
            </a:r>
          </a:p>
          <a:p>
            <a:endParaRPr lang="en-GB" sz="1000" dirty="0">
              <a:solidFill>
                <a:schemeClr val="bg1"/>
              </a:solidFill>
            </a:endParaRPr>
          </a:p>
          <a:p>
            <a:r>
              <a:rPr lang="en-GB" sz="1000" dirty="0">
                <a:solidFill>
                  <a:schemeClr val="bg1"/>
                </a:solidFill>
              </a:rPr>
              <a:t>A dilution of topic understanding</a:t>
            </a:r>
          </a:p>
          <a:p>
            <a:r>
              <a:rPr lang="en-GB" sz="1000" dirty="0">
                <a:solidFill>
                  <a:schemeClr val="bg1"/>
                </a:solidFill>
              </a:rPr>
              <a:t> (Barnes, 2015)</a:t>
            </a:r>
          </a:p>
          <a:p>
            <a:endParaRPr lang="en-GB" sz="1000" dirty="0">
              <a:solidFill>
                <a:schemeClr val="bg1"/>
              </a:solidFill>
            </a:endParaRPr>
          </a:p>
          <a:p>
            <a:endParaRPr lang="en-US" sz="1000" dirty="0">
              <a:solidFill>
                <a:schemeClr val="bg1"/>
              </a:solidFill>
            </a:endParaRPr>
          </a:p>
        </p:txBody>
      </p:sp>
      <p:sp>
        <p:nvSpPr>
          <p:cNvPr id="23" name="TextBox 22">
            <a:extLst>
              <a:ext uri="{FF2B5EF4-FFF2-40B4-BE49-F238E27FC236}">
                <a16:creationId xmlns:a16="http://schemas.microsoft.com/office/drawing/2014/main" id="{50DE0214-2E47-AC47-9607-411C0D806443}"/>
              </a:ext>
            </a:extLst>
          </p:cNvPr>
          <p:cNvSpPr txBox="1"/>
          <p:nvPr/>
        </p:nvSpPr>
        <p:spPr>
          <a:xfrm>
            <a:off x="3305930" y="7664193"/>
            <a:ext cx="2701755" cy="1508105"/>
          </a:xfrm>
          <a:prstGeom prst="rect">
            <a:avLst/>
          </a:prstGeom>
          <a:gradFill>
            <a:gsLst>
              <a:gs pos="0">
                <a:schemeClr val="bg2">
                  <a:lumMod val="20000"/>
                  <a:lumOff val="80000"/>
                </a:schemeClr>
              </a:gs>
              <a:gs pos="47000">
                <a:schemeClr val="tx1">
                  <a:lumMod val="85000"/>
                </a:schemeClr>
              </a:gs>
              <a:gs pos="98000">
                <a:schemeClr val="bg2">
                  <a:lumMod val="40000"/>
                  <a:lumOff val="60000"/>
                </a:schemeClr>
              </a:gs>
              <a:gs pos="92000">
                <a:schemeClr val="tx1">
                  <a:lumMod val="85000"/>
                </a:schemeClr>
              </a:gs>
            </a:gsLst>
            <a:lin ang="0" scaled="1"/>
          </a:gradFill>
          <a:effectLst>
            <a:glow rad="444500">
              <a:schemeClr val="accent1">
                <a:alpha val="40000"/>
              </a:schemeClr>
            </a:glow>
          </a:effectLst>
        </p:spPr>
        <p:txBody>
          <a:bodyPr wrap="square" rtlCol="0">
            <a:spAutoFit/>
          </a:bodyPr>
          <a:lstStyle/>
          <a:p>
            <a:r>
              <a:rPr lang="en-GB" sz="1200" i="1" dirty="0">
                <a:solidFill>
                  <a:schemeClr val="bg1"/>
                </a:solidFill>
              </a:rPr>
              <a:t>Interventions</a:t>
            </a:r>
          </a:p>
          <a:p>
            <a:endParaRPr lang="en-GB" sz="1000" dirty="0">
              <a:solidFill>
                <a:schemeClr val="bg1"/>
              </a:solidFill>
            </a:endParaRPr>
          </a:p>
          <a:p>
            <a:r>
              <a:rPr lang="en-GB" sz="1000" dirty="0">
                <a:solidFill>
                  <a:schemeClr val="bg1"/>
                </a:solidFill>
              </a:rPr>
              <a:t>Pedagogical practice to be cultivated to improve teaching in a clearer approach (WAG, 2017)</a:t>
            </a:r>
          </a:p>
          <a:p>
            <a:endParaRPr lang="en-GB" sz="1000" dirty="0">
              <a:solidFill>
                <a:schemeClr val="bg1"/>
              </a:solidFill>
            </a:endParaRPr>
          </a:p>
          <a:p>
            <a:r>
              <a:rPr lang="en-GB" sz="1000" dirty="0">
                <a:solidFill>
                  <a:schemeClr val="bg1"/>
                </a:solidFill>
              </a:rPr>
              <a:t>The needs of the individual learner could be met by educators having a more joined up approach in their pedagogical practice  (WAG, 2017)</a:t>
            </a:r>
          </a:p>
          <a:p>
            <a:endParaRPr lang="en-GB" sz="1000" dirty="0">
              <a:solidFill>
                <a:schemeClr val="bg1"/>
              </a:solidFill>
            </a:endParaRPr>
          </a:p>
        </p:txBody>
      </p:sp>
      <p:sp>
        <p:nvSpPr>
          <p:cNvPr id="25" name="TextBox 24">
            <a:extLst>
              <a:ext uri="{FF2B5EF4-FFF2-40B4-BE49-F238E27FC236}">
                <a16:creationId xmlns:a16="http://schemas.microsoft.com/office/drawing/2014/main" id="{E6E38055-9E9E-8247-B623-7D6A07F9AE93}"/>
              </a:ext>
            </a:extLst>
          </p:cNvPr>
          <p:cNvSpPr txBox="1"/>
          <p:nvPr/>
        </p:nvSpPr>
        <p:spPr>
          <a:xfrm>
            <a:off x="6769446" y="3625199"/>
            <a:ext cx="5914053" cy="5755422"/>
          </a:xfrm>
          <a:prstGeom prst="rect">
            <a:avLst/>
          </a:prstGeom>
          <a:gradFill>
            <a:gsLst>
              <a:gs pos="0">
                <a:schemeClr val="bg2">
                  <a:lumMod val="20000"/>
                  <a:lumOff val="80000"/>
                </a:schemeClr>
              </a:gs>
              <a:gs pos="47000">
                <a:schemeClr val="tx1">
                  <a:lumMod val="85000"/>
                </a:schemeClr>
              </a:gs>
              <a:gs pos="98000">
                <a:schemeClr val="bg2">
                  <a:lumMod val="40000"/>
                  <a:lumOff val="60000"/>
                </a:schemeClr>
              </a:gs>
              <a:gs pos="92000">
                <a:schemeClr val="tx1">
                  <a:lumMod val="85000"/>
                </a:schemeClr>
              </a:gs>
            </a:gsLst>
            <a:lin ang="0" scaled="1"/>
          </a:gradFill>
          <a:effectLst>
            <a:glow rad="355600">
              <a:schemeClr val="accent1">
                <a:lumMod val="75000"/>
                <a:alpha val="50000"/>
              </a:schemeClr>
            </a:glow>
          </a:effectLst>
        </p:spPr>
        <p:txBody>
          <a:bodyPr wrap="square" rtlCol="0">
            <a:spAutoFit/>
          </a:bodyPr>
          <a:lstStyle/>
          <a:p>
            <a:endParaRPr lang="en-GB" sz="800" i="1" dirty="0">
              <a:solidFill>
                <a:schemeClr val="bg1"/>
              </a:solidFill>
            </a:endParaRPr>
          </a:p>
          <a:p>
            <a:r>
              <a:rPr lang="en-GB" dirty="0">
                <a:solidFill>
                  <a:schemeClr val="bg1"/>
                </a:solidFill>
              </a:rPr>
              <a:t>Transdisciplinary Learning </a:t>
            </a:r>
            <a:r>
              <a:rPr lang="en-GB" sz="800" dirty="0">
                <a:solidFill>
                  <a:schemeClr val="bg1"/>
                </a:solidFill>
              </a:rPr>
              <a:t>(Drake and Burns, 2004)</a:t>
            </a:r>
          </a:p>
          <a:p>
            <a:endParaRPr lang="en-GB" sz="800" dirty="0">
              <a:solidFill>
                <a:schemeClr val="bg1"/>
              </a:solidFill>
            </a:endParaRPr>
          </a:p>
          <a:p>
            <a:r>
              <a:rPr lang="en-GB" sz="800" dirty="0">
                <a:solidFill>
                  <a:schemeClr val="bg1"/>
                </a:solidFill>
              </a:rPr>
              <a:t>• This approach should aid in promoting learning which is robust and significant (Westwood, 2006)</a:t>
            </a:r>
          </a:p>
          <a:p>
            <a:r>
              <a:rPr lang="en-GB" sz="800" dirty="0">
                <a:solidFill>
                  <a:schemeClr val="bg1"/>
                </a:solidFill>
              </a:rPr>
              <a:t>• This approach should be all-encompassing (Kaldi et al, 2010) </a:t>
            </a:r>
          </a:p>
          <a:p>
            <a:r>
              <a:rPr lang="en-GB" sz="800" dirty="0">
                <a:solidFill>
                  <a:schemeClr val="bg1"/>
                </a:solidFill>
              </a:rPr>
              <a:t>• Communicative, creative and practical- thinking skills can be developed (Solomon, 2003)</a:t>
            </a:r>
            <a:endParaRPr lang="en-GB" sz="800" i="1" dirty="0">
              <a:solidFill>
                <a:schemeClr val="bg1"/>
              </a:solidFill>
            </a:endParaRPr>
          </a:p>
          <a:p>
            <a:endParaRPr lang="en-GB" sz="800" i="1" dirty="0">
              <a:solidFill>
                <a:schemeClr val="bg1"/>
              </a:solidFill>
            </a:endParaRPr>
          </a:p>
          <a:p>
            <a:r>
              <a:rPr lang="en-GB" sz="1200" b="1" i="1" dirty="0">
                <a:solidFill>
                  <a:schemeClr val="bg1"/>
                </a:solidFill>
              </a:rPr>
              <a:t>Theme based and Project based learning </a:t>
            </a:r>
          </a:p>
          <a:p>
            <a:r>
              <a:rPr lang="en-GB" sz="1200" b="1" i="1" dirty="0">
                <a:solidFill>
                  <a:schemeClr val="bg1"/>
                </a:solidFill>
              </a:rPr>
              <a:t>(Give nature a home) </a:t>
            </a:r>
          </a:p>
          <a:p>
            <a:endParaRPr lang="en-GB" sz="800" i="1" dirty="0">
              <a:solidFill>
                <a:schemeClr val="bg1"/>
              </a:solidFill>
            </a:endParaRPr>
          </a:p>
          <a:p>
            <a:r>
              <a:rPr lang="en-GB" sz="800" i="1" dirty="0">
                <a:solidFill>
                  <a:schemeClr val="bg1"/>
                </a:solidFill>
              </a:rPr>
              <a:t>NUMERACY </a:t>
            </a:r>
            <a:r>
              <a:rPr lang="en-GB" sz="800" dirty="0">
                <a:solidFill>
                  <a:schemeClr val="bg1"/>
                </a:solidFill>
              </a:rPr>
              <a:t>(WAG, 2015) </a:t>
            </a:r>
          </a:p>
          <a:p>
            <a:endParaRPr lang="en-GB" sz="800" i="1" dirty="0">
              <a:solidFill>
                <a:schemeClr val="bg1"/>
              </a:solidFill>
            </a:endParaRPr>
          </a:p>
          <a:p>
            <a:pPr marL="171441" indent="-171441">
              <a:buFont typeface="Arial" panose="020B0604020202020204" pitchFamily="34" charset="0"/>
              <a:buChar char="•"/>
            </a:pPr>
            <a:r>
              <a:rPr lang="en-GB" sz="800" dirty="0">
                <a:solidFill>
                  <a:schemeClr val="bg1"/>
                </a:solidFill>
              </a:rPr>
              <a:t>Developing numerical reasoning- Identify processes and connections</a:t>
            </a:r>
          </a:p>
          <a:p>
            <a:pPr marL="171441" indent="-171441">
              <a:buFont typeface="Arial" panose="020B0604020202020204" pitchFamily="34" charset="0"/>
              <a:buChar char="•"/>
            </a:pPr>
            <a:r>
              <a:rPr lang="en-GB" sz="800" dirty="0">
                <a:solidFill>
                  <a:schemeClr val="bg1"/>
                </a:solidFill>
              </a:rPr>
              <a:t>Using measuring skills- Length/Weight/capacity/area/time/temperature </a:t>
            </a:r>
          </a:p>
          <a:p>
            <a:pPr marL="171441" indent="-171441">
              <a:buFont typeface="Arial" panose="020B0604020202020204" pitchFamily="34" charset="0"/>
              <a:buChar char="•"/>
            </a:pPr>
            <a:r>
              <a:rPr lang="en-GB" sz="800" dirty="0">
                <a:solidFill>
                  <a:schemeClr val="bg1"/>
                </a:solidFill>
              </a:rPr>
              <a:t>Using data skills-Collect and record data. Present and analyse data. Interpret </a:t>
            </a:r>
          </a:p>
          <a:p>
            <a:r>
              <a:rPr lang="en-GB" sz="800" dirty="0">
                <a:solidFill>
                  <a:schemeClr val="bg1"/>
                </a:solidFill>
              </a:rPr>
              <a:t>      results</a:t>
            </a:r>
          </a:p>
          <a:p>
            <a:endParaRPr lang="en-GB" sz="800" dirty="0">
              <a:solidFill>
                <a:schemeClr val="bg1"/>
              </a:solidFill>
            </a:endParaRPr>
          </a:p>
          <a:p>
            <a:r>
              <a:rPr lang="en-GB" sz="800" i="1" dirty="0">
                <a:solidFill>
                  <a:schemeClr val="bg1"/>
                </a:solidFill>
              </a:rPr>
              <a:t>LITERACY</a:t>
            </a:r>
            <a:r>
              <a:rPr lang="en-GB" sz="800" dirty="0">
                <a:solidFill>
                  <a:schemeClr val="bg1"/>
                </a:solidFill>
              </a:rPr>
              <a:t> (WAG, 2015) </a:t>
            </a:r>
          </a:p>
          <a:p>
            <a:endParaRPr lang="en-GB" sz="800" dirty="0">
              <a:solidFill>
                <a:schemeClr val="bg1"/>
              </a:solidFill>
            </a:endParaRPr>
          </a:p>
          <a:p>
            <a:pPr marL="171441" indent="-171441">
              <a:buFont typeface="Arial" panose="020B0604020202020204" pitchFamily="34" charset="0"/>
              <a:buChar char="•"/>
            </a:pPr>
            <a:r>
              <a:rPr lang="en-GB" sz="800" dirty="0" err="1">
                <a:solidFill>
                  <a:schemeClr val="bg1"/>
                </a:solidFill>
              </a:rPr>
              <a:t>Oracy</a:t>
            </a:r>
            <a:r>
              <a:rPr lang="en-GB" sz="800" dirty="0">
                <a:solidFill>
                  <a:schemeClr val="bg1"/>
                </a:solidFill>
              </a:rPr>
              <a:t>-Developing and presenting information and ideas, listening, collaboration and discussion. </a:t>
            </a:r>
          </a:p>
          <a:p>
            <a:pPr marL="171441" indent="-171441">
              <a:buFont typeface="Arial" panose="020B0604020202020204" pitchFamily="34" charset="0"/>
              <a:buChar char="•"/>
            </a:pPr>
            <a:r>
              <a:rPr lang="en-GB" sz="800" dirty="0">
                <a:solidFill>
                  <a:schemeClr val="bg1"/>
                </a:solidFill>
              </a:rPr>
              <a:t>Reading- Locating, selecting and using information. Responding to what has been read </a:t>
            </a:r>
          </a:p>
          <a:p>
            <a:pPr marL="171441" indent="-171441">
              <a:buFont typeface="Arial" panose="020B0604020202020204" pitchFamily="34" charset="0"/>
              <a:buChar char="•"/>
            </a:pPr>
            <a:r>
              <a:rPr lang="en-GB" sz="800" dirty="0">
                <a:solidFill>
                  <a:schemeClr val="bg1"/>
                </a:solidFill>
              </a:rPr>
              <a:t>Writing- organising ideas and information. Writing accurately</a:t>
            </a:r>
          </a:p>
          <a:p>
            <a:pPr marL="171441" indent="-171441">
              <a:buFont typeface="Arial" panose="020B0604020202020204" pitchFamily="34" charset="0"/>
              <a:buChar char="•"/>
            </a:pPr>
            <a:endParaRPr lang="en-GB" sz="800" i="1" dirty="0">
              <a:solidFill>
                <a:schemeClr val="bg1"/>
              </a:solidFill>
            </a:endParaRPr>
          </a:p>
          <a:p>
            <a:r>
              <a:rPr lang="en-GB" sz="800" i="1" dirty="0">
                <a:solidFill>
                  <a:schemeClr val="bg1"/>
                </a:solidFill>
              </a:rPr>
              <a:t>DIGITAL COMPETENCE </a:t>
            </a:r>
            <a:r>
              <a:rPr lang="en-GB" sz="800" dirty="0">
                <a:solidFill>
                  <a:schemeClr val="bg1"/>
                </a:solidFill>
              </a:rPr>
              <a:t>(WAG, 2018) </a:t>
            </a:r>
          </a:p>
          <a:p>
            <a:pPr marL="171441" indent="-171441">
              <a:buFont typeface="Arial" panose="020B0604020202020204" pitchFamily="34" charset="0"/>
              <a:buChar char="•"/>
            </a:pPr>
            <a:r>
              <a:rPr lang="en-GB" sz="800" i="1" dirty="0">
                <a:solidFill>
                  <a:schemeClr val="bg1"/>
                </a:solidFill>
              </a:rPr>
              <a:t>Producing-creating </a:t>
            </a:r>
          </a:p>
          <a:p>
            <a:pPr marL="171441" indent="-171441">
              <a:buFont typeface="Arial" panose="020B0604020202020204" pitchFamily="34" charset="0"/>
              <a:buChar char="•"/>
            </a:pPr>
            <a:r>
              <a:rPr lang="en-GB" sz="800" dirty="0">
                <a:solidFill>
                  <a:schemeClr val="bg1"/>
                </a:solidFill>
              </a:rPr>
              <a:t>Producing-evaluating and improving </a:t>
            </a:r>
          </a:p>
          <a:p>
            <a:endParaRPr lang="en-GB" sz="800" i="1" dirty="0">
              <a:solidFill>
                <a:schemeClr val="bg1"/>
              </a:solidFill>
            </a:endParaRPr>
          </a:p>
          <a:p>
            <a:endParaRPr lang="en-GB" sz="800" i="1" dirty="0">
              <a:solidFill>
                <a:schemeClr val="bg1"/>
              </a:solidFill>
            </a:endParaRPr>
          </a:p>
          <a:p>
            <a:endParaRPr lang="en-GB" sz="800" i="1" dirty="0">
              <a:solidFill>
                <a:schemeClr val="bg1"/>
              </a:solidFill>
            </a:endParaRPr>
          </a:p>
          <a:p>
            <a:endParaRPr lang="en-GB" sz="800" i="1"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US" sz="1000" dirty="0">
              <a:solidFill>
                <a:schemeClr val="bg1"/>
              </a:solidFill>
            </a:endParaRPr>
          </a:p>
        </p:txBody>
      </p:sp>
      <p:sp>
        <p:nvSpPr>
          <p:cNvPr id="26" name="TextBox 25">
            <a:extLst>
              <a:ext uri="{FF2B5EF4-FFF2-40B4-BE49-F238E27FC236}">
                <a16:creationId xmlns:a16="http://schemas.microsoft.com/office/drawing/2014/main" id="{234183D9-D933-9049-8FFF-3F29F41691EF}"/>
              </a:ext>
            </a:extLst>
          </p:cNvPr>
          <p:cNvSpPr txBox="1"/>
          <p:nvPr/>
        </p:nvSpPr>
        <p:spPr>
          <a:xfrm>
            <a:off x="11143443" y="4543768"/>
            <a:ext cx="1346615" cy="1323439"/>
          </a:xfrm>
          <a:prstGeom prst="rect">
            <a:avLst/>
          </a:prstGeom>
          <a:solidFill>
            <a:schemeClr val="tx1">
              <a:lumMod val="85000"/>
            </a:schemeClr>
          </a:solidFill>
          <a:ln>
            <a:gradFill flip="none" rotWithShape="1">
              <a:gsLst>
                <a:gs pos="0">
                  <a:schemeClr val="accent1">
                    <a:lumMod val="5000"/>
                    <a:lumOff val="95000"/>
                  </a:schemeClr>
                </a:gs>
                <a:gs pos="0">
                  <a:schemeClr val="accent1">
                    <a:lumMod val="45000"/>
                    <a:lumOff val="55000"/>
                  </a:schemeClr>
                </a:gs>
                <a:gs pos="87000">
                  <a:schemeClr val="accent1">
                    <a:lumMod val="45000"/>
                    <a:lumOff val="55000"/>
                  </a:schemeClr>
                </a:gs>
                <a:gs pos="100000">
                  <a:schemeClr val="accent1">
                    <a:lumMod val="30000"/>
                    <a:lumOff val="70000"/>
                  </a:schemeClr>
                </a:gs>
              </a:gsLst>
              <a:path path="rect">
                <a:fillToRect l="100000" t="100000"/>
              </a:path>
              <a:tileRect r="-100000" b="-100000"/>
            </a:gradFill>
          </a:ln>
          <a:effectLst>
            <a:glow rad="317500">
              <a:schemeClr val="accent1">
                <a:alpha val="40000"/>
              </a:schemeClr>
            </a:glow>
          </a:effectLst>
        </p:spPr>
        <p:txBody>
          <a:bodyPr wrap="square" rtlCol="0">
            <a:spAutoFit/>
          </a:bodyPr>
          <a:lstStyle/>
          <a:p>
            <a:r>
              <a:rPr lang="en-US" sz="800" b="1" i="1" dirty="0">
                <a:solidFill>
                  <a:schemeClr val="bg1"/>
                </a:solidFill>
              </a:rPr>
              <a:t>Areas of Learning</a:t>
            </a:r>
          </a:p>
          <a:p>
            <a:endParaRPr lang="en-US" sz="800" b="1" i="1" dirty="0">
              <a:solidFill>
                <a:schemeClr val="bg1"/>
              </a:solidFill>
            </a:endParaRPr>
          </a:p>
          <a:p>
            <a:r>
              <a:rPr lang="en-GB" sz="800" dirty="0">
                <a:solidFill>
                  <a:schemeClr val="bg1"/>
                </a:solidFill>
              </a:rPr>
              <a:t>• Health and Well-being </a:t>
            </a:r>
          </a:p>
          <a:p>
            <a:r>
              <a:rPr lang="en-GB" sz="800" dirty="0">
                <a:solidFill>
                  <a:schemeClr val="bg1"/>
                </a:solidFill>
              </a:rPr>
              <a:t>• Mathematics and numeracy</a:t>
            </a:r>
          </a:p>
          <a:p>
            <a:r>
              <a:rPr lang="en-GB" sz="800" dirty="0">
                <a:solidFill>
                  <a:schemeClr val="bg1"/>
                </a:solidFill>
              </a:rPr>
              <a:t>• Science and technology </a:t>
            </a:r>
          </a:p>
          <a:p>
            <a:r>
              <a:rPr lang="en-GB" sz="800" dirty="0">
                <a:solidFill>
                  <a:schemeClr val="bg1"/>
                </a:solidFill>
              </a:rPr>
              <a:t>• Expressive arts </a:t>
            </a:r>
          </a:p>
          <a:p>
            <a:r>
              <a:rPr lang="en-GB" sz="800" dirty="0">
                <a:solidFill>
                  <a:schemeClr val="bg1"/>
                </a:solidFill>
              </a:rPr>
              <a:t>• Language, literacies and communication</a:t>
            </a:r>
            <a:endParaRPr lang="en-US" sz="800" b="1" i="1" dirty="0">
              <a:solidFill>
                <a:schemeClr val="bg1"/>
              </a:solidFill>
            </a:endParaRPr>
          </a:p>
          <a:p>
            <a:endParaRPr lang="en-US" sz="800" b="1" i="1" dirty="0"/>
          </a:p>
        </p:txBody>
      </p:sp>
      <p:sp>
        <p:nvSpPr>
          <p:cNvPr id="27" name="TextBox 26">
            <a:extLst>
              <a:ext uri="{FF2B5EF4-FFF2-40B4-BE49-F238E27FC236}">
                <a16:creationId xmlns:a16="http://schemas.microsoft.com/office/drawing/2014/main" id="{A6C8B2F3-CFD2-4C42-BEC7-4D27DC42BED7}"/>
              </a:ext>
            </a:extLst>
          </p:cNvPr>
          <p:cNvSpPr txBox="1"/>
          <p:nvPr/>
        </p:nvSpPr>
        <p:spPr>
          <a:xfrm>
            <a:off x="6825967" y="8097539"/>
            <a:ext cx="2764519" cy="1046440"/>
          </a:xfrm>
          <a:prstGeom prst="rect">
            <a:avLst/>
          </a:prstGeom>
          <a:gradFill>
            <a:gsLst>
              <a:gs pos="0">
                <a:schemeClr val="bg2">
                  <a:lumMod val="20000"/>
                  <a:lumOff val="80000"/>
                </a:schemeClr>
              </a:gs>
              <a:gs pos="47000">
                <a:schemeClr val="tx1">
                  <a:lumMod val="85000"/>
                </a:schemeClr>
              </a:gs>
              <a:gs pos="98000">
                <a:schemeClr val="bg2">
                  <a:lumMod val="40000"/>
                  <a:lumOff val="60000"/>
                </a:schemeClr>
              </a:gs>
              <a:gs pos="92000">
                <a:schemeClr val="tx1">
                  <a:lumMod val="85000"/>
                </a:schemeClr>
              </a:gs>
            </a:gsLst>
            <a:lin ang="0" scaled="1"/>
          </a:gradFill>
          <a:effectLst>
            <a:glow rad="431800">
              <a:schemeClr val="accent1">
                <a:alpha val="40000"/>
              </a:schemeClr>
            </a:glow>
          </a:effectLst>
        </p:spPr>
        <p:txBody>
          <a:bodyPr wrap="square" rtlCol="0">
            <a:spAutoFit/>
          </a:bodyPr>
          <a:lstStyle/>
          <a:p>
            <a:r>
              <a:rPr lang="en-GB" sz="1200" i="1" dirty="0">
                <a:solidFill>
                  <a:schemeClr val="bg1"/>
                </a:solidFill>
              </a:rPr>
              <a:t>Challenges </a:t>
            </a:r>
            <a:endParaRPr lang="en-GB" sz="1000" dirty="0">
              <a:solidFill>
                <a:schemeClr val="bg1"/>
              </a:solidFill>
            </a:endParaRPr>
          </a:p>
          <a:p>
            <a:r>
              <a:rPr lang="en-GB" sz="1000" dirty="0">
                <a:solidFill>
                  <a:schemeClr val="bg1"/>
                </a:solidFill>
              </a:rPr>
              <a:t>The time needed for planning and preparation can be onerous (Finucane et al, 1998)</a:t>
            </a:r>
          </a:p>
          <a:p>
            <a:endParaRPr lang="en-GB" sz="1000" dirty="0">
              <a:solidFill>
                <a:schemeClr val="bg1"/>
              </a:solidFill>
            </a:endParaRPr>
          </a:p>
          <a:p>
            <a:r>
              <a:rPr lang="en-GB" sz="1000" dirty="0">
                <a:solidFill>
                  <a:schemeClr val="bg1"/>
                </a:solidFill>
              </a:rPr>
              <a:t>It may result in less topic information being acquired by the learners (Weimer, 2009)</a:t>
            </a:r>
            <a:endParaRPr lang="en-US" sz="1000" dirty="0">
              <a:solidFill>
                <a:schemeClr val="bg1"/>
              </a:solidFill>
            </a:endParaRPr>
          </a:p>
        </p:txBody>
      </p:sp>
      <p:sp>
        <p:nvSpPr>
          <p:cNvPr id="28" name="TextBox 27">
            <a:extLst>
              <a:ext uri="{FF2B5EF4-FFF2-40B4-BE49-F238E27FC236}">
                <a16:creationId xmlns:a16="http://schemas.microsoft.com/office/drawing/2014/main" id="{97FF69F3-BFC4-444C-A98F-F017E9542E07}"/>
              </a:ext>
            </a:extLst>
          </p:cNvPr>
          <p:cNvSpPr txBox="1"/>
          <p:nvPr/>
        </p:nvSpPr>
        <p:spPr>
          <a:xfrm>
            <a:off x="9818242" y="7585818"/>
            <a:ext cx="2705366" cy="1508105"/>
          </a:xfrm>
          <a:prstGeom prst="rect">
            <a:avLst/>
          </a:prstGeom>
          <a:gradFill>
            <a:gsLst>
              <a:gs pos="0">
                <a:schemeClr val="bg2">
                  <a:lumMod val="20000"/>
                  <a:lumOff val="80000"/>
                </a:schemeClr>
              </a:gs>
              <a:gs pos="47000">
                <a:schemeClr val="tx1">
                  <a:lumMod val="85000"/>
                </a:schemeClr>
              </a:gs>
              <a:gs pos="98000">
                <a:schemeClr val="bg2">
                  <a:lumMod val="40000"/>
                  <a:lumOff val="60000"/>
                </a:schemeClr>
              </a:gs>
              <a:gs pos="92000">
                <a:schemeClr val="tx1">
                  <a:lumMod val="85000"/>
                </a:schemeClr>
              </a:gs>
            </a:gsLst>
            <a:lin ang="0" scaled="1"/>
          </a:gradFill>
          <a:effectLst>
            <a:glow rad="444500">
              <a:schemeClr val="accent1">
                <a:alpha val="40000"/>
              </a:schemeClr>
            </a:glow>
          </a:effectLst>
        </p:spPr>
        <p:txBody>
          <a:bodyPr wrap="square" rtlCol="0">
            <a:spAutoFit/>
          </a:bodyPr>
          <a:lstStyle/>
          <a:p>
            <a:r>
              <a:rPr lang="en-GB" sz="1200" i="1" dirty="0">
                <a:solidFill>
                  <a:schemeClr val="bg1"/>
                </a:solidFill>
              </a:rPr>
              <a:t>Interventions</a:t>
            </a:r>
          </a:p>
          <a:p>
            <a:endParaRPr lang="en-GB" sz="1000" dirty="0">
              <a:solidFill>
                <a:schemeClr val="bg1"/>
              </a:solidFill>
            </a:endParaRPr>
          </a:p>
          <a:p>
            <a:r>
              <a:rPr lang="en-GB" sz="1000" dirty="0">
                <a:solidFill>
                  <a:schemeClr val="bg1"/>
                </a:solidFill>
              </a:rPr>
              <a:t>It will require a joint approach by learners and educators to plan (WAG, 2017)</a:t>
            </a:r>
          </a:p>
          <a:p>
            <a:endParaRPr lang="en-GB" sz="1000" dirty="0">
              <a:solidFill>
                <a:schemeClr val="bg1"/>
              </a:solidFill>
            </a:endParaRPr>
          </a:p>
          <a:p>
            <a:r>
              <a:rPr lang="en-GB" sz="1000" dirty="0">
                <a:solidFill>
                  <a:schemeClr val="bg1"/>
                </a:solidFill>
              </a:rPr>
              <a:t>A professional learning style needs to be adopted so that different topics can be built on by all leaners (WAG, 2017)</a:t>
            </a:r>
          </a:p>
          <a:p>
            <a:endParaRPr lang="en-GB" sz="1000" dirty="0">
              <a:solidFill>
                <a:schemeClr val="bg1"/>
              </a:solidFill>
            </a:endParaRPr>
          </a:p>
        </p:txBody>
      </p:sp>
      <p:sp>
        <p:nvSpPr>
          <p:cNvPr id="24" name="TextBox 23">
            <a:extLst>
              <a:ext uri="{FF2B5EF4-FFF2-40B4-BE49-F238E27FC236}">
                <a16:creationId xmlns:a16="http://schemas.microsoft.com/office/drawing/2014/main" id="{4E677C86-BF02-EB4F-AE4E-E5F342D105BB}"/>
              </a:ext>
            </a:extLst>
          </p:cNvPr>
          <p:cNvSpPr txBox="1"/>
          <p:nvPr/>
        </p:nvSpPr>
        <p:spPr>
          <a:xfrm>
            <a:off x="6377222" y="504774"/>
            <a:ext cx="6039619" cy="2923877"/>
          </a:xfrm>
          <a:prstGeom prst="rect">
            <a:avLst/>
          </a:prstGeom>
          <a:gradFill>
            <a:gsLst>
              <a:gs pos="0">
                <a:schemeClr val="accent1">
                  <a:lumMod val="5000"/>
                  <a:lumOff val="95000"/>
                </a:schemeClr>
              </a:gs>
              <a:gs pos="0">
                <a:schemeClr val="tx1">
                  <a:lumMod val="75000"/>
                </a:schemeClr>
              </a:gs>
              <a:gs pos="87000">
                <a:schemeClr val="tx1">
                  <a:lumMod val="85000"/>
                </a:schemeClr>
              </a:gs>
              <a:gs pos="100000">
                <a:schemeClr val="tx1">
                  <a:lumMod val="75000"/>
                </a:schemeClr>
              </a:gs>
            </a:gsLst>
            <a:path path="rect">
              <a:fillToRect l="100000" t="100000"/>
            </a:path>
          </a:gradFill>
          <a:effectLst>
            <a:glow rad="406400">
              <a:schemeClr val="accent1">
                <a:alpha val="40000"/>
              </a:schemeClr>
            </a:glow>
          </a:effectLst>
        </p:spPr>
        <p:txBody>
          <a:bodyPr wrap="square" rtlCol="0">
            <a:spAutoFit/>
          </a:bodyPr>
          <a:lstStyle/>
          <a:p>
            <a:r>
              <a:rPr lang="en-US" sz="1400" i="1" dirty="0">
                <a:solidFill>
                  <a:schemeClr val="bg1"/>
                </a:solidFill>
              </a:rPr>
              <a:t>Assessment for Learning </a:t>
            </a:r>
          </a:p>
          <a:p>
            <a:endParaRPr lang="en-US" sz="1000" dirty="0"/>
          </a:p>
          <a:p>
            <a:r>
              <a:rPr lang="en-US" sz="1000" dirty="0">
                <a:solidFill>
                  <a:schemeClr val="bg1"/>
                </a:solidFill>
              </a:rPr>
              <a:t>As a school pupils need to be encouraged and become aware of their own progress which will help them to take the next steps and necessary action to improve their own performance. </a:t>
            </a:r>
          </a:p>
          <a:p>
            <a:endParaRPr lang="en-US" sz="1000" dirty="0"/>
          </a:p>
          <a:p>
            <a:r>
              <a:rPr lang="en-US" sz="1000" dirty="0">
                <a:solidFill>
                  <a:schemeClr val="bg1"/>
                </a:solidFill>
              </a:rPr>
              <a:t>Questioning </a:t>
            </a:r>
          </a:p>
          <a:p>
            <a:r>
              <a:rPr lang="en-US" sz="1000" dirty="0">
                <a:solidFill>
                  <a:schemeClr val="bg1"/>
                </a:solidFill>
              </a:rPr>
              <a:t>The driving force of developing thinking and assessment for learning </a:t>
            </a:r>
          </a:p>
          <a:p>
            <a:r>
              <a:rPr lang="en-US" sz="1000" dirty="0">
                <a:solidFill>
                  <a:schemeClr val="bg1"/>
                </a:solidFill>
              </a:rPr>
              <a:t>in the classroom is the use of questioning (WAG, 2010). To get high </a:t>
            </a:r>
          </a:p>
          <a:p>
            <a:r>
              <a:rPr lang="en-US" sz="1000" dirty="0">
                <a:solidFill>
                  <a:schemeClr val="bg1"/>
                </a:solidFill>
              </a:rPr>
              <a:t>quality discussions and answers practitioners need to encourage and</a:t>
            </a:r>
          </a:p>
          <a:p>
            <a:r>
              <a:rPr lang="en-US" sz="1000" dirty="0">
                <a:solidFill>
                  <a:schemeClr val="bg1"/>
                </a:solidFill>
              </a:rPr>
              <a:t>promote high quality questioning (WAG, 2010).  Bloom’s Taxonomy </a:t>
            </a:r>
          </a:p>
          <a:p>
            <a:r>
              <a:rPr lang="en-US" sz="1000" dirty="0">
                <a:solidFill>
                  <a:schemeClr val="bg1"/>
                </a:solidFill>
              </a:rPr>
              <a:t>can aid and support and encourage high quality interactions </a:t>
            </a:r>
          </a:p>
          <a:p>
            <a:r>
              <a:rPr lang="en-US" sz="1000" dirty="0">
                <a:solidFill>
                  <a:schemeClr val="bg1"/>
                </a:solidFill>
              </a:rPr>
              <a:t>(WAG, 2010). </a:t>
            </a:r>
          </a:p>
          <a:p>
            <a:endParaRPr lang="en-US" sz="1000" dirty="0"/>
          </a:p>
          <a:p>
            <a:endParaRPr lang="en-US" sz="1000" dirty="0"/>
          </a:p>
          <a:p>
            <a:endParaRPr lang="en-US" sz="1000" dirty="0"/>
          </a:p>
          <a:p>
            <a:endParaRPr lang="en-US" sz="1000" dirty="0">
              <a:solidFill>
                <a:schemeClr val="bg1"/>
              </a:solidFill>
            </a:endParaRPr>
          </a:p>
          <a:p>
            <a:endParaRPr lang="en-US" sz="1000" dirty="0">
              <a:solidFill>
                <a:schemeClr val="bg1"/>
              </a:solidFill>
            </a:endParaRPr>
          </a:p>
          <a:p>
            <a:endParaRPr lang="en-US" sz="1000" dirty="0">
              <a:solidFill>
                <a:schemeClr val="bg1"/>
              </a:solidFill>
            </a:endParaRPr>
          </a:p>
        </p:txBody>
      </p:sp>
      <p:pic>
        <p:nvPicPr>
          <p:cNvPr id="29" name="Picture 28">
            <a:extLst>
              <a:ext uri="{FF2B5EF4-FFF2-40B4-BE49-F238E27FC236}">
                <a16:creationId xmlns:a16="http://schemas.microsoft.com/office/drawing/2014/main" id="{B82DD553-B05B-5B4E-836D-E2E339459505}"/>
              </a:ext>
            </a:extLst>
          </p:cNvPr>
          <p:cNvPicPr>
            <a:picLocks noChangeAspect="1"/>
          </p:cNvPicPr>
          <p:nvPr/>
        </p:nvPicPr>
        <p:blipFill>
          <a:blip r:embed="rId4"/>
          <a:stretch>
            <a:fillRect/>
          </a:stretch>
        </p:blipFill>
        <p:spPr>
          <a:xfrm>
            <a:off x="7828328" y="2660681"/>
            <a:ext cx="1400767" cy="559359"/>
          </a:xfrm>
          <a:prstGeom prst="rect">
            <a:avLst/>
          </a:prstGeom>
        </p:spPr>
      </p:pic>
      <p:sp>
        <p:nvSpPr>
          <p:cNvPr id="30" name="TextBox 29">
            <a:extLst>
              <a:ext uri="{FF2B5EF4-FFF2-40B4-BE49-F238E27FC236}">
                <a16:creationId xmlns:a16="http://schemas.microsoft.com/office/drawing/2014/main" id="{66534F83-3259-5A4D-A086-0E60784D64EA}"/>
              </a:ext>
            </a:extLst>
          </p:cNvPr>
          <p:cNvSpPr txBox="1"/>
          <p:nvPr/>
        </p:nvSpPr>
        <p:spPr>
          <a:xfrm>
            <a:off x="8198948" y="3222586"/>
            <a:ext cx="1030147" cy="246221"/>
          </a:xfrm>
          <a:prstGeom prst="rect">
            <a:avLst/>
          </a:prstGeom>
          <a:noFill/>
        </p:spPr>
        <p:txBody>
          <a:bodyPr wrap="square" rtlCol="0">
            <a:spAutoFit/>
          </a:bodyPr>
          <a:lstStyle/>
          <a:p>
            <a:r>
              <a:rPr lang="en-US" sz="1000" dirty="0">
                <a:solidFill>
                  <a:schemeClr val="bg1"/>
                </a:solidFill>
              </a:rPr>
              <a:t>(Oggie, 1986)</a:t>
            </a:r>
          </a:p>
        </p:txBody>
      </p:sp>
      <p:pic>
        <p:nvPicPr>
          <p:cNvPr id="31" name="Picture 30">
            <a:extLst>
              <a:ext uri="{FF2B5EF4-FFF2-40B4-BE49-F238E27FC236}">
                <a16:creationId xmlns:a16="http://schemas.microsoft.com/office/drawing/2014/main" id="{62CD4D63-3BD9-2740-8DA5-CB6382058A32}"/>
              </a:ext>
            </a:extLst>
          </p:cNvPr>
          <p:cNvPicPr>
            <a:picLocks noChangeAspect="1"/>
          </p:cNvPicPr>
          <p:nvPr/>
        </p:nvPicPr>
        <p:blipFill>
          <a:blip r:embed="rId5"/>
          <a:stretch>
            <a:fillRect/>
          </a:stretch>
        </p:blipFill>
        <p:spPr>
          <a:xfrm>
            <a:off x="10038356" y="1548755"/>
            <a:ext cx="2210174" cy="1244498"/>
          </a:xfrm>
          <a:prstGeom prst="rect">
            <a:avLst/>
          </a:prstGeom>
        </p:spPr>
      </p:pic>
      <p:sp>
        <p:nvSpPr>
          <p:cNvPr id="32" name="TextBox 31">
            <a:extLst>
              <a:ext uri="{FF2B5EF4-FFF2-40B4-BE49-F238E27FC236}">
                <a16:creationId xmlns:a16="http://schemas.microsoft.com/office/drawing/2014/main" id="{2625401F-24C4-E940-AD64-714E8F8BEBC4}"/>
              </a:ext>
            </a:extLst>
          </p:cNvPr>
          <p:cNvSpPr txBox="1"/>
          <p:nvPr/>
        </p:nvSpPr>
        <p:spPr>
          <a:xfrm>
            <a:off x="11229077" y="2890707"/>
            <a:ext cx="1056273" cy="246221"/>
          </a:xfrm>
          <a:prstGeom prst="rect">
            <a:avLst/>
          </a:prstGeom>
          <a:noFill/>
        </p:spPr>
        <p:txBody>
          <a:bodyPr wrap="square" rtlCol="0">
            <a:spAutoFit/>
          </a:bodyPr>
          <a:lstStyle/>
          <a:p>
            <a:r>
              <a:rPr lang="en-US" sz="1000" dirty="0">
                <a:solidFill>
                  <a:schemeClr val="bg1"/>
                </a:solidFill>
              </a:rPr>
              <a:t>(Bloom, 1956)</a:t>
            </a:r>
            <a:endParaRPr lang="en-US" sz="1000" dirty="0"/>
          </a:p>
        </p:txBody>
      </p:sp>
    </p:spTree>
    <p:extLst>
      <p:ext uri="{BB962C8B-B14F-4D97-AF65-F5344CB8AC3E}">
        <p14:creationId xmlns:p14="http://schemas.microsoft.com/office/powerpoint/2010/main" val="196945407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20158</TotalTime>
  <Words>846</Words>
  <Application>Microsoft Macintosh PowerPoint</Application>
  <PresentationFormat>A3 Paper (297x420 mm)</PresentationFormat>
  <Paragraphs>136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Gill Sans MT</vt:lpstr>
      <vt:lpstr>Parcel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jackfch530@gmail.com</dc:creator>
  <cp:lastModifiedBy>jackfch530@gmail.com</cp:lastModifiedBy>
  <cp:revision>34</cp:revision>
  <dcterms:created xsi:type="dcterms:W3CDTF">2019-07-09T12:13:34Z</dcterms:created>
  <dcterms:modified xsi:type="dcterms:W3CDTF">2019-07-26T10:17:16Z</dcterms:modified>
</cp:coreProperties>
</file>