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1"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62"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D653"/>
    <a:srgbClr val="FFCD2D"/>
    <a:srgbClr val="FF9966"/>
    <a:srgbClr val="FF3300"/>
    <a:srgbClr val="FF505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92" d="100"/>
          <a:sy n="92" d="100"/>
        </p:scale>
        <p:origin x="92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20423532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9203157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96486817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863639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2457162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1838710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4258725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821459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9891946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8186282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886830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28888714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4.jpeg"/><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a:bodyPr>
          <a:lstStyle/>
          <a:p>
            <a:r>
              <a:rPr lang="en-GB" dirty="0" smtClean="0">
                <a:solidFill>
                  <a:schemeClr val="bg1"/>
                </a:solidFill>
              </a:rPr>
              <a:t>Roman History and Literature</a:t>
            </a:r>
            <a:endParaRPr lang="en-GB" dirty="0">
              <a:solidFill>
                <a:schemeClr val="bg1"/>
              </a:solidFill>
            </a:endParaRPr>
          </a:p>
        </p:txBody>
      </p:sp>
      <p:sp>
        <p:nvSpPr>
          <p:cNvPr id="3" name="Subtitle 2"/>
          <p:cNvSpPr>
            <a:spLocks noGrp="1"/>
          </p:cNvSpPr>
          <p:nvPr>
            <p:ph type="subTitle" idx="1"/>
          </p:nvPr>
        </p:nvSpPr>
        <p:spPr>
          <a:xfrm>
            <a:off x="1381944" y="5874562"/>
            <a:ext cx="6400800" cy="773088"/>
          </a:xfrm>
        </p:spPr>
        <p:txBody>
          <a:bodyPr>
            <a:normAutofit/>
          </a:bodyPr>
          <a:lstStyle/>
          <a:p>
            <a:r>
              <a:rPr lang="en-GB" sz="3200" b="1" dirty="0" smtClean="0">
                <a:solidFill>
                  <a:schemeClr val="bg1"/>
                </a:solidFill>
              </a:rPr>
              <a:t>HPAH4009</a:t>
            </a:r>
          </a:p>
        </p:txBody>
      </p:sp>
      <p:sp>
        <p:nvSpPr>
          <p:cNvPr id="4" name="Subtitle 2"/>
          <p:cNvSpPr txBox="1">
            <a:spLocks/>
          </p:cNvSpPr>
          <p:nvPr/>
        </p:nvSpPr>
        <p:spPr>
          <a:xfrm>
            <a:off x="83127" y="2892264"/>
            <a:ext cx="8986058" cy="2111997"/>
          </a:xfrm>
          <a:prstGeom prst="rect">
            <a:avLst/>
          </a:prstGeom>
        </p:spPr>
        <p:txBody>
          <a:bodyPr vert="horz">
            <a:normAutofit fontScale="62500" lnSpcReduction="20000"/>
          </a:bodyPr>
          <a:lstStyle/>
          <a:p>
            <a:pPr marL="0" marR="0" lvl="0" indent="0" algn="ctr" defTabSz="914400" rtl="0" eaLnBrk="1" fontAlgn="auto" latinLnBrk="0" hangingPunct="1">
              <a:lnSpc>
                <a:spcPct val="100000"/>
              </a:lnSpc>
              <a:spcBef>
                <a:spcPct val="20000"/>
              </a:spcBef>
              <a:spcAft>
                <a:spcPts val="0"/>
              </a:spcAft>
              <a:buClr>
                <a:prstClr val="white">
                  <a:shade val="95000"/>
                </a:prstClr>
              </a:buClr>
              <a:buSzPct val="65000"/>
              <a:buFontTx/>
              <a:buNone/>
              <a:tabLst/>
              <a:defRPr/>
            </a:pPr>
            <a:r>
              <a:rPr kumimoji="0" lang="en-GB" sz="4600" b="0" i="0" u="none" strike="noStrike" kern="1200" cap="none" spc="0" normalizeH="0" baseline="0" noProof="0" dirty="0">
                <a:ln>
                  <a:noFill/>
                </a:ln>
                <a:solidFill>
                  <a:prstClr val="black"/>
                </a:solidFill>
                <a:effectLst/>
                <a:uLnTx/>
                <a:uFillTx/>
                <a:latin typeface="Book Antiqua"/>
                <a:ea typeface="+mn-ea"/>
                <a:cs typeface="+mn-cs"/>
              </a:rPr>
              <a:t>Session </a:t>
            </a:r>
            <a:r>
              <a:rPr kumimoji="0" lang="en-GB" sz="4600" b="0" i="0" u="none" strike="noStrike" kern="1200" cap="none" spc="0" normalizeH="0" baseline="0" noProof="0" dirty="0" smtClean="0">
                <a:ln>
                  <a:noFill/>
                </a:ln>
                <a:solidFill>
                  <a:prstClr val="black"/>
                </a:solidFill>
                <a:effectLst/>
                <a:uLnTx/>
                <a:uFillTx/>
                <a:latin typeface="Book Antiqua"/>
                <a:ea typeface="+mn-ea"/>
                <a:cs typeface="+mn-cs"/>
              </a:rPr>
              <a:t>two </a:t>
            </a:r>
            <a:r>
              <a:rPr kumimoji="0" lang="en-GB" sz="4600" b="0" i="0" u="none" strike="noStrike" kern="1200" cap="none" spc="0" normalizeH="0" baseline="0" noProof="0" dirty="0">
                <a:ln>
                  <a:noFill/>
                </a:ln>
                <a:solidFill>
                  <a:prstClr val="black"/>
                </a:solidFill>
                <a:effectLst/>
                <a:uLnTx/>
                <a:uFillTx/>
                <a:latin typeface="Book Antiqua"/>
                <a:ea typeface="+mn-ea"/>
                <a:cs typeface="+mn-cs"/>
              </a:rPr>
              <a:t>– part </a:t>
            </a:r>
            <a:r>
              <a:rPr kumimoji="0" lang="en-GB" sz="4600" b="0" i="0" u="none" strike="noStrike" kern="1200" cap="none" spc="0" normalizeH="0" baseline="0" noProof="0" dirty="0" smtClean="0">
                <a:ln>
                  <a:noFill/>
                </a:ln>
                <a:solidFill>
                  <a:prstClr val="black"/>
                </a:solidFill>
                <a:effectLst/>
                <a:uLnTx/>
                <a:uFillTx/>
                <a:latin typeface="Book Antiqua"/>
                <a:ea typeface="+mn-ea"/>
                <a:cs typeface="+mn-cs"/>
              </a:rPr>
              <a:t>2 </a:t>
            </a:r>
            <a:endParaRPr kumimoji="0" lang="en-GB" sz="4600" b="0" i="0" u="none" strike="noStrike" kern="1200" cap="none" spc="0" normalizeH="0" baseline="0" noProof="0" dirty="0">
              <a:ln>
                <a:noFill/>
              </a:ln>
              <a:solidFill>
                <a:prstClr val="black"/>
              </a:solidFill>
              <a:effectLst/>
              <a:uLnTx/>
              <a:uFillTx/>
              <a:latin typeface="Book Antiqua"/>
              <a:ea typeface="+mn-ea"/>
              <a:cs typeface="+mn-cs"/>
            </a:endParaRPr>
          </a:p>
          <a:p>
            <a:pPr lvl="0" algn="ctr" defTabSz="914400">
              <a:spcBef>
                <a:spcPct val="20000"/>
              </a:spcBef>
              <a:buClr>
                <a:prstClr val="white">
                  <a:shade val="95000"/>
                </a:prstClr>
              </a:buClr>
              <a:buSzPct val="65000"/>
              <a:defRPr/>
            </a:pPr>
            <a:r>
              <a:rPr kumimoji="0" lang="en-GB" sz="4600" b="0" i="0" u="none" strike="noStrike" kern="1200" cap="none" spc="0" normalizeH="0" baseline="0" noProof="0" dirty="0">
                <a:ln>
                  <a:noFill/>
                </a:ln>
                <a:solidFill>
                  <a:prstClr val="black"/>
                </a:solidFill>
                <a:effectLst/>
                <a:uLnTx/>
                <a:uFillTx/>
                <a:latin typeface="Book Antiqua"/>
                <a:ea typeface="+mn-ea"/>
                <a:cs typeface="+mn-cs"/>
              </a:rPr>
              <a:t> </a:t>
            </a:r>
            <a:r>
              <a:rPr lang="en-GB" sz="4600" noProof="0" dirty="0" smtClean="0">
                <a:solidFill>
                  <a:prstClr val="black"/>
                </a:solidFill>
              </a:rPr>
              <a:t>Be</a:t>
            </a:r>
            <a:r>
              <a:rPr lang="en-GB" sz="4600" dirty="0" smtClean="0">
                <a:solidFill>
                  <a:prstClr val="black"/>
                </a:solidFill>
              </a:rPr>
              <a:t>yond Italy: </a:t>
            </a:r>
            <a:r>
              <a:rPr lang="en-GB" sz="4600" dirty="0">
                <a:solidFill>
                  <a:prstClr val="black"/>
                </a:solidFill>
              </a:rPr>
              <a:t>Rome as a pan-Mediterranean power </a:t>
            </a:r>
            <a:endParaRPr kumimoji="0" lang="en-GB" sz="4600" b="0" i="0" u="none" strike="noStrike" kern="1200" cap="none" spc="0" normalizeH="0" baseline="0" noProof="0" dirty="0">
              <a:ln>
                <a:noFill/>
              </a:ln>
              <a:solidFill>
                <a:prstClr val="black"/>
              </a:solidFill>
              <a:effectLst/>
              <a:uLnTx/>
              <a:uFillTx/>
              <a:latin typeface="Book Antiqua"/>
              <a:ea typeface="+mn-ea"/>
              <a:cs typeface="+mn-cs"/>
            </a:endParaRPr>
          </a:p>
          <a:p>
            <a:pPr marL="0" marR="0" lvl="0" indent="0" algn="ctr" defTabSz="914400" rtl="0" eaLnBrk="1" fontAlgn="auto" latinLnBrk="0" hangingPunct="1">
              <a:lnSpc>
                <a:spcPct val="100000"/>
              </a:lnSpc>
              <a:spcBef>
                <a:spcPct val="20000"/>
              </a:spcBef>
              <a:spcAft>
                <a:spcPts val="0"/>
              </a:spcAft>
              <a:buClr>
                <a:prstClr val="white">
                  <a:shade val="95000"/>
                </a:prstClr>
              </a:buClr>
              <a:buSzPct val="65000"/>
              <a:buFontTx/>
              <a:buNone/>
              <a:tabLst/>
              <a:defRPr/>
            </a:pPr>
            <a:r>
              <a:rPr kumimoji="0" lang="en-GB" sz="3600" b="0" i="1" u="none" strike="noStrike" kern="1200" cap="none" spc="0" normalizeH="0" baseline="0" noProof="0" dirty="0">
                <a:ln>
                  <a:noFill/>
                </a:ln>
                <a:solidFill>
                  <a:prstClr val="black"/>
                </a:solidFill>
                <a:effectLst/>
                <a:uLnTx/>
                <a:uFillTx/>
                <a:latin typeface="Book Antiqua"/>
                <a:ea typeface="+mn-ea"/>
                <a:cs typeface="+mn-cs"/>
              </a:rPr>
              <a:t>	</a:t>
            </a:r>
          </a:p>
          <a:p>
            <a:pPr marL="0" marR="0" lvl="0" indent="0" algn="ctr" defTabSz="914400" rtl="0" eaLnBrk="1" fontAlgn="auto" latinLnBrk="0" hangingPunct="1">
              <a:lnSpc>
                <a:spcPct val="100000"/>
              </a:lnSpc>
              <a:spcBef>
                <a:spcPct val="20000"/>
              </a:spcBef>
              <a:spcAft>
                <a:spcPts val="0"/>
              </a:spcAft>
              <a:buClr>
                <a:prstClr val="white">
                  <a:shade val="95000"/>
                </a:prstClr>
              </a:buClr>
              <a:buSzPct val="65000"/>
              <a:buFontTx/>
              <a:buNone/>
              <a:tabLst/>
              <a:defRPr/>
            </a:pPr>
            <a:endParaRPr kumimoji="0" lang="en-GB" sz="2800" b="0" i="0" u="none" strike="noStrike" kern="1200" cap="none" spc="0" normalizeH="0" baseline="0" noProof="0" dirty="0">
              <a:ln>
                <a:noFill/>
              </a:ln>
              <a:solidFill>
                <a:prstClr val="black"/>
              </a:solidFill>
              <a:effectLst/>
              <a:uLnTx/>
              <a:uFillTx/>
              <a:latin typeface="Book Antiqua"/>
              <a:ea typeface="+mn-ea"/>
              <a:cs typeface="+mn-cs"/>
            </a:endParaRPr>
          </a:p>
          <a:p>
            <a:pPr marL="0" marR="0" lvl="0" indent="0" algn="ctr" defTabSz="914400" rtl="0" eaLnBrk="1" fontAlgn="auto" latinLnBrk="0" hangingPunct="1">
              <a:lnSpc>
                <a:spcPct val="100000"/>
              </a:lnSpc>
              <a:spcBef>
                <a:spcPct val="20000"/>
              </a:spcBef>
              <a:spcAft>
                <a:spcPts val="0"/>
              </a:spcAft>
              <a:buClr>
                <a:prstClr val="white">
                  <a:shade val="95000"/>
                </a:prstClr>
              </a:buClr>
              <a:buSzPct val="65000"/>
              <a:buFont typeface="Wingdings 2"/>
              <a:buNone/>
              <a:tabLst/>
              <a:defRPr/>
            </a:pPr>
            <a:r>
              <a:rPr kumimoji="0" lang="en-GB" sz="2800" b="0" i="0" u="none" strike="noStrike" kern="1200" cap="none" spc="0" normalizeH="0" baseline="0" noProof="0" dirty="0">
                <a:ln>
                  <a:noFill/>
                </a:ln>
                <a:solidFill>
                  <a:prstClr val="black"/>
                </a:solidFill>
                <a:effectLst/>
                <a:uLnTx/>
                <a:uFillTx/>
                <a:latin typeface="Book Antiqua"/>
                <a:ea typeface="+mn-ea"/>
                <a:cs typeface="+mn-cs"/>
              </a:rPr>
              <a:t> </a:t>
            </a:r>
          </a:p>
        </p:txBody>
      </p:sp>
      <p:pic>
        <p:nvPicPr>
          <p:cNvPr id="5" name="Picture 4"/>
          <p:cNvPicPr>
            <a:picLocks noChangeAspect="1"/>
          </p:cNvPicPr>
          <p:nvPr/>
        </p:nvPicPr>
        <p:blipFill>
          <a:blip r:embed="rId2"/>
          <a:stretch>
            <a:fillRect/>
          </a:stretch>
        </p:blipFill>
        <p:spPr>
          <a:xfrm>
            <a:off x="266007" y="4018156"/>
            <a:ext cx="3157278" cy="2425714"/>
          </a:xfrm>
          <a:prstGeom prst="rect">
            <a:avLst/>
          </a:prstGeom>
        </p:spPr>
      </p:pic>
      <p:pic>
        <p:nvPicPr>
          <p:cNvPr id="9" name="Picture 8"/>
          <p:cNvPicPr>
            <a:picLocks noChangeAspect="1"/>
          </p:cNvPicPr>
          <p:nvPr/>
        </p:nvPicPr>
        <p:blipFill>
          <a:blip r:embed="rId3"/>
          <a:stretch>
            <a:fillRect/>
          </a:stretch>
        </p:blipFill>
        <p:spPr>
          <a:xfrm>
            <a:off x="5788033" y="4018156"/>
            <a:ext cx="3281152" cy="2460864"/>
          </a:xfrm>
          <a:prstGeom prst="rect">
            <a:avLst/>
          </a:prstGeom>
        </p:spPr>
      </p:pic>
      <p:pic>
        <p:nvPicPr>
          <p:cNvPr id="10" name="Picture 9"/>
          <p:cNvPicPr>
            <a:picLocks noChangeAspect="1"/>
          </p:cNvPicPr>
          <p:nvPr/>
        </p:nvPicPr>
        <p:blipFill rotWithShape="1">
          <a:blip r:embed="rId4"/>
          <a:srcRect l="49933"/>
          <a:stretch/>
        </p:blipFill>
        <p:spPr>
          <a:xfrm>
            <a:off x="3566160" y="3944583"/>
            <a:ext cx="2069869" cy="1978090"/>
          </a:xfrm>
          <a:prstGeom prst="rect">
            <a:avLst/>
          </a:prstGeom>
        </p:spPr>
      </p:pic>
    </p:spTree>
    <p:extLst>
      <p:ext uri="{BB962C8B-B14F-4D97-AF65-F5344CB8AC3E}">
        <p14:creationId xmlns:p14="http://schemas.microsoft.com/office/powerpoint/2010/main" val="187459417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Rome and Carthage</a:t>
            </a:r>
            <a:endParaRPr lang="en-GB" dirty="0">
              <a:solidFill>
                <a:schemeClr val="bg1"/>
              </a:solidFill>
            </a:endParaRPr>
          </a:p>
        </p:txBody>
      </p:sp>
      <p:sp>
        <p:nvSpPr>
          <p:cNvPr id="4" name="Content Placeholder 2"/>
          <p:cNvSpPr>
            <a:spLocks noGrp="1"/>
          </p:cNvSpPr>
          <p:nvPr>
            <p:ph idx="1"/>
          </p:nvPr>
        </p:nvSpPr>
        <p:spPr>
          <a:xfrm>
            <a:off x="3618850" y="1332412"/>
            <a:ext cx="5465421" cy="2542902"/>
          </a:xfrm>
          <a:solidFill>
            <a:srgbClr val="FF9966"/>
          </a:solidFill>
        </p:spPr>
        <p:txBody>
          <a:bodyPr>
            <a:normAutofit fontScale="62500" lnSpcReduction="20000"/>
          </a:bodyPr>
          <a:lstStyle/>
          <a:p>
            <a:pPr marL="360000"/>
            <a:r>
              <a:rPr lang="en-GB" b="1" dirty="0">
                <a:solidFill>
                  <a:schemeClr val="bg1"/>
                </a:solidFill>
              </a:rPr>
              <a:t>First treaty – 508-07</a:t>
            </a:r>
            <a:r>
              <a:rPr lang="en-GB" dirty="0">
                <a:solidFill>
                  <a:schemeClr val="bg1"/>
                </a:solidFill>
              </a:rPr>
              <a:t>, maritime limits, trade within permitted limits, no military interference in Latin areas - Polybius 3.22.</a:t>
            </a:r>
          </a:p>
          <a:p>
            <a:pPr marL="360000"/>
            <a:endParaRPr lang="en-GB" sz="500" dirty="0">
              <a:solidFill>
                <a:schemeClr val="bg1"/>
              </a:solidFill>
            </a:endParaRPr>
          </a:p>
          <a:p>
            <a:pPr marL="360000"/>
            <a:r>
              <a:rPr lang="en-GB" b="1" dirty="0">
                <a:solidFill>
                  <a:schemeClr val="bg1"/>
                </a:solidFill>
              </a:rPr>
              <a:t>Second treaty – 348? </a:t>
            </a:r>
            <a:r>
              <a:rPr lang="en-GB" dirty="0">
                <a:solidFill>
                  <a:schemeClr val="bg1"/>
                </a:solidFill>
              </a:rPr>
              <a:t>- Romans not to plunder or colonise Sardinia or Libya, Carthaginian to hand over any city captured in Latium, provisions for mutual injuries - Polybius 3.24.</a:t>
            </a:r>
          </a:p>
          <a:p>
            <a:pPr marL="360000"/>
            <a:endParaRPr lang="en-GB" sz="500" dirty="0">
              <a:solidFill>
                <a:schemeClr val="bg1"/>
              </a:solidFill>
            </a:endParaRPr>
          </a:p>
          <a:p>
            <a:pPr marL="360000"/>
            <a:r>
              <a:rPr lang="en-GB" b="1" dirty="0">
                <a:solidFill>
                  <a:schemeClr val="bg1"/>
                </a:solidFill>
              </a:rPr>
              <a:t>Later treaty/treaties – 279-78</a:t>
            </a:r>
            <a:r>
              <a:rPr lang="en-GB" dirty="0">
                <a:solidFill>
                  <a:schemeClr val="bg1"/>
                </a:solidFill>
              </a:rPr>
              <a:t>, renewal of previous agreements, naval aid by Carthage – Polybius 3.25. </a:t>
            </a:r>
          </a:p>
          <a:p>
            <a:endParaRPr lang="en-GB" dirty="0"/>
          </a:p>
        </p:txBody>
      </p:sp>
      <p:pic>
        <p:nvPicPr>
          <p:cNvPr id="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 y="3300153"/>
            <a:ext cx="3106188" cy="34146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2"/>
          <p:cNvSpPr txBox="1">
            <a:spLocks/>
          </p:cNvSpPr>
          <p:nvPr/>
        </p:nvSpPr>
        <p:spPr>
          <a:xfrm>
            <a:off x="141276" y="3337229"/>
            <a:ext cx="2942746" cy="747536"/>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0" indent="0" defTabSz="914400">
              <a:buFont typeface="Wingdings 2"/>
              <a:buNone/>
            </a:pPr>
            <a:r>
              <a:rPr lang="en-GB" sz="1800" dirty="0" err="1" smtClean="0">
                <a:solidFill>
                  <a:srgbClr val="FF0000"/>
                </a:solidFill>
              </a:rPr>
              <a:t>Messana</a:t>
            </a:r>
            <a:endParaRPr lang="en-GB" sz="1800" dirty="0" smtClean="0">
              <a:solidFill>
                <a:srgbClr val="FF0000"/>
              </a:solidFill>
            </a:endParaRPr>
          </a:p>
          <a:p>
            <a:pPr marL="0" indent="0" defTabSz="914400">
              <a:buFont typeface="Wingdings 2"/>
              <a:buNone/>
            </a:pPr>
            <a:r>
              <a:rPr lang="en-GB" sz="1800" dirty="0" smtClean="0">
                <a:solidFill>
                  <a:srgbClr val="FF0000"/>
                </a:solidFill>
              </a:rPr>
              <a:t>The </a:t>
            </a:r>
            <a:r>
              <a:rPr lang="en-GB" sz="1800" dirty="0" err="1" smtClean="0">
                <a:solidFill>
                  <a:srgbClr val="FF0000"/>
                </a:solidFill>
              </a:rPr>
              <a:t>Mamertines</a:t>
            </a:r>
            <a:endParaRPr lang="en-GB" sz="1800" dirty="0">
              <a:solidFill>
                <a:srgbClr val="FF0000"/>
              </a:solidFill>
            </a:endParaRPr>
          </a:p>
        </p:txBody>
      </p:sp>
      <p:sp>
        <p:nvSpPr>
          <p:cNvPr id="7" name="Content Placeholder 2"/>
          <p:cNvSpPr txBox="1">
            <a:spLocks/>
          </p:cNvSpPr>
          <p:nvPr/>
        </p:nvSpPr>
        <p:spPr>
          <a:xfrm>
            <a:off x="141276" y="5967280"/>
            <a:ext cx="3025873" cy="747536"/>
          </a:xfrm>
          <a:prstGeom prst="rect">
            <a:avLst/>
          </a:prstGeom>
        </p:spPr>
        <p:txBody>
          <a:bodyPr vert="horz">
            <a:no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0" indent="0" defTabSz="914400">
              <a:buFont typeface="Wingdings 2"/>
              <a:buNone/>
            </a:pPr>
            <a:r>
              <a:rPr lang="en-GB" sz="1800" dirty="0" err="1" smtClean="0">
                <a:solidFill>
                  <a:srgbClr val="FF0000"/>
                </a:solidFill>
              </a:rPr>
              <a:t>Hiero</a:t>
            </a:r>
            <a:r>
              <a:rPr lang="en-GB" sz="1800" dirty="0" smtClean="0">
                <a:solidFill>
                  <a:srgbClr val="FF0000"/>
                </a:solidFill>
              </a:rPr>
              <a:t>, </a:t>
            </a:r>
          </a:p>
          <a:p>
            <a:pPr marL="0" indent="0" defTabSz="914400">
              <a:buFont typeface="Wingdings 2"/>
              <a:buNone/>
            </a:pPr>
            <a:r>
              <a:rPr lang="en-GB" sz="1800" i="1" dirty="0" err="1" smtClean="0">
                <a:solidFill>
                  <a:srgbClr val="FF0000"/>
                </a:solidFill>
              </a:rPr>
              <a:t>Strategos</a:t>
            </a:r>
            <a:r>
              <a:rPr lang="en-GB" sz="1800" i="1" dirty="0" smtClean="0">
                <a:solidFill>
                  <a:srgbClr val="FF0000"/>
                </a:solidFill>
              </a:rPr>
              <a:t> </a:t>
            </a:r>
            <a:r>
              <a:rPr lang="en-GB" sz="1800" dirty="0" smtClean="0">
                <a:solidFill>
                  <a:srgbClr val="FF0000"/>
                </a:solidFill>
              </a:rPr>
              <a:t>/ king of Syracuse</a:t>
            </a:r>
            <a:endParaRPr lang="en-GB" sz="1800" dirty="0">
              <a:solidFill>
                <a:srgbClr val="FF0000"/>
              </a:solidFill>
            </a:endParaRPr>
          </a:p>
        </p:txBody>
      </p:sp>
      <p:sp>
        <p:nvSpPr>
          <p:cNvPr id="8" name="Donut 7"/>
          <p:cNvSpPr/>
          <p:nvPr/>
        </p:nvSpPr>
        <p:spPr>
          <a:xfrm>
            <a:off x="2713317" y="3765177"/>
            <a:ext cx="453831" cy="447844"/>
          </a:xfrm>
          <a:prstGeom prst="donut">
            <a:avLst>
              <a:gd name="adj" fmla="val 4333"/>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Donut 8"/>
          <p:cNvSpPr/>
          <p:nvPr/>
        </p:nvSpPr>
        <p:spPr>
          <a:xfrm>
            <a:off x="2611687" y="5647692"/>
            <a:ext cx="555461" cy="447844"/>
          </a:xfrm>
          <a:prstGeom prst="donut">
            <a:avLst>
              <a:gd name="adj" fmla="val 4333"/>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1" name="Picture 10"/>
          <p:cNvPicPr>
            <a:picLocks noChangeAspect="1"/>
          </p:cNvPicPr>
          <p:nvPr/>
        </p:nvPicPr>
        <p:blipFill>
          <a:blip r:embed="rId3"/>
          <a:stretch>
            <a:fillRect/>
          </a:stretch>
        </p:blipFill>
        <p:spPr>
          <a:xfrm>
            <a:off x="3680584" y="3961824"/>
            <a:ext cx="4749313" cy="2752992"/>
          </a:xfrm>
          <a:prstGeom prst="rect">
            <a:avLst/>
          </a:prstGeom>
        </p:spPr>
      </p:pic>
      <p:sp>
        <p:nvSpPr>
          <p:cNvPr id="12" name="Content Placeholder 2"/>
          <p:cNvSpPr txBox="1">
            <a:spLocks/>
          </p:cNvSpPr>
          <p:nvPr/>
        </p:nvSpPr>
        <p:spPr>
          <a:xfrm>
            <a:off x="0" y="1417638"/>
            <a:ext cx="3680584" cy="2030956"/>
          </a:xfrm>
          <a:prstGeom prst="rect">
            <a:avLst/>
          </a:prstGeom>
        </p:spPr>
        <p:txBody>
          <a:bodyPr vert="horz">
            <a:normAutofit fontScale="925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360000" defTabSz="914400"/>
            <a:r>
              <a:rPr lang="en-GB" dirty="0" smtClean="0">
                <a:solidFill>
                  <a:schemeClr val="bg1"/>
                </a:solidFill>
              </a:rPr>
              <a:t>Fear of Carthaginian expansion over whole of Sicily – </a:t>
            </a:r>
            <a:r>
              <a:rPr lang="en-GB" b="1" dirty="0" smtClean="0">
                <a:solidFill>
                  <a:schemeClr val="bg1"/>
                </a:solidFill>
              </a:rPr>
              <a:t>Polybius 1.10.3-11.1</a:t>
            </a:r>
            <a:r>
              <a:rPr lang="en-GB" dirty="0" smtClean="0">
                <a:solidFill>
                  <a:schemeClr val="bg1"/>
                </a:solidFill>
              </a:rPr>
              <a:t>.</a:t>
            </a:r>
          </a:p>
          <a:p>
            <a:pPr defTabSz="914400"/>
            <a:endParaRPr lang="en-GB" dirty="0"/>
          </a:p>
        </p:txBody>
      </p:sp>
      <p:sp>
        <p:nvSpPr>
          <p:cNvPr id="13" name="Content Placeholder 3"/>
          <p:cNvSpPr txBox="1">
            <a:spLocks/>
          </p:cNvSpPr>
          <p:nvPr/>
        </p:nvSpPr>
        <p:spPr>
          <a:xfrm>
            <a:off x="457200" y="1600200"/>
            <a:ext cx="8229600" cy="4408714"/>
          </a:xfrm>
          <a:prstGeom prst="rect">
            <a:avLst/>
          </a:prstGeom>
          <a:solidFill>
            <a:schemeClr val="accent3">
              <a:lumMod val="60000"/>
              <a:lumOff val="40000"/>
            </a:schemeClr>
          </a:solidFill>
        </p:spPr>
        <p:txBody>
          <a:bodyPr vert="horz">
            <a:normAutofit fontScale="925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defTabSz="914400">
              <a:buFont typeface="Wingdings 2"/>
              <a:buNone/>
            </a:pPr>
            <a:r>
              <a:rPr lang="en-GB" smtClean="0">
                <a:solidFill>
                  <a:schemeClr val="bg1"/>
                </a:solidFill>
              </a:rPr>
              <a:t>“The commons, however, worn out as they were by the recent wars and in need of any and every kind of restorative, listened readily to the military commanders, who, besides giving the reasons above stated for the </a:t>
            </a:r>
            <a:r>
              <a:rPr lang="en-GB" b="1" smtClean="0">
                <a:solidFill>
                  <a:schemeClr val="bg1"/>
                </a:solidFill>
              </a:rPr>
              <a:t>general advantageousness of the war, pointed out the great benefit in the way of plunder which each and every one would evidently derive from it</a:t>
            </a:r>
            <a:r>
              <a:rPr lang="en-GB" smtClean="0">
                <a:solidFill>
                  <a:schemeClr val="bg1"/>
                </a:solidFill>
              </a:rPr>
              <a:t>. They were therefore in favour of sending help; and when the measure had been passed by the people they appointed to the command one of the Consuls, Appius Claudius, who was ordered to cross to Messene.” – </a:t>
            </a:r>
            <a:r>
              <a:rPr lang="en-GB" b="1" smtClean="0">
                <a:solidFill>
                  <a:schemeClr val="bg1"/>
                </a:solidFill>
              </a:rPr>
              <a:t>Polybius 1.11.2-3</a:t>
            </a:r>
            <a:r>
              <a:rPr lang="en-GB"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3261043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Progression of the War</a:t>
            </a:r>
            <a:endParaRPr lang="en-GB" dirty="0">
              <a:solidFill>
                <a:schemeClr val="bg1"/>
              </a:solidFill>
            </a:endParaRPr>
          </a:p>
        </p:txBody>
      </p:sp>
      <p:sp>
        <p:nvSpPr>
          <p:cNvPr id="3" name="Content Placeholder 2"/>
          <p:cNvSpPr>
            <a:spLocks noGrp="1"/>
          </p:cNvSpPr>
          <p:nvPr>
            <p:ph idx="1"/>
          </p:nvPr>
        </p:nvSpPr>
        <p:spPr>
          <a:xfrm>
            <a:off x="0" y="1600199"/>
            <a:ext cx="6008914" cy="5357949"/>
          </a:xfrm>
        </p:spPr>
        <p:txBody>
          <a:bodyPr>
            <a:normAutofit fontScale="85000" lnSpcReduction="20000"/>
          </a:bodyPr>
          <a:lstStyle/>
          <a:p>
            <a:r>
              <a:rPr lang="en-GB" dirty="0" smtClean="0">
                <a:solidFill>
                  <a:schemeClr val="bg1"/>
                </a:solidFill>
              </a:rPr>
              <a:t>Early stages:</a:t>
            </a:r>
          </a:p>
          <a:p>
            <a:pPr lvl="1"/>
            <a:r>
              <a:rPr lang="en-GB" dirty="0" smtClean="0">
                <a:solidFill>
                  <a:schemeClr val="bg1"/>
                </a:solidFill>
              </a:rPr>
              <a:t>Syracuse quickly switches sides and joins </a:t>
            </a:r>
            <a:r>
              <a:rPr lang="en-GB" dirty="0">
                <a:solidFill>
                  <a:schemeClr val="bg1"/>
                </a:solidFill>
              </a:rPr>
              <a:t>the Romans (King </a:t>
            </a:r>
            <a:r>
              <a:rPr lang="en-GB" dirty="0" err="1">
                <a:solidFill>
                  <a:schemeClr val="bg1"/>
                </a:solidFill>
              </a:rPr>
              <a:t>Hiero</a:t>
            </a:r>
            <a:r>
              <a:rPr lang="en-GB" dirty="0">
                <a:solidFill>
                  <a:schemeClr val="bg1"/>
                </a:solidFill>
              </a:rPr>
              <a:t> </a:t>
            </a:r>
            <a:r>
              <a:rPr lang="en-GB" dirty="0" smtClean="0">
                <a:solidFill>
                  <a:schemeClr val="bg1"/>
                </a:solidFill>
              </a:rPr>
              <a:t>II </a:t>
            </a:r>
            <a:r>
              <a:rPr lang="en-GB" dirty="0">
                <a:solidFill>
                  <a:schemeClr val="bg1"/>
                </a:solidFill>
              </a:rPr>
              <a:t>pays 100 talent </a:t>
            </a:r>
            <a:r>
              <a:rPr lang="en-GB" dirty="0" smtClean="0">
                <a:solidFill>
                  <a:schemeClr val="bg1"/>
                </a:solidFill>
              </a:rPr>
              <a:t>indemnity).</a:t>
            </a:r>
          </a:p>
          <a:p>
            <a:pPr lvl="1"/>
            <a:r>
              <a:rPr lang="en-GB" dirty="0">
                <a:solidFill>
                  <a:schemeClr val="bg1"/>
                </a:solidFill>
              </a:rPr>
              <a:t>Siege of </a:t>
            </a:r>
            <a:r>
              <a:rPr lang="en-GB" dirty="0" err="1">
                <a:solidFill>
                  <a:schemeClr val="bg1"/>
                </a:solidFill>
              </a:rPr>
              <a:t>Acragas</a:t>
            </a:r>
            <a:r>
              <a:rPr lang="en-GB" dirty="0">
                <a:solidFill>
                  <a:schemeClr val="bg1"/>
                </a:solidFill>
              </a:rPr>
              <a:t> / </a:t>
            </a:r>
            <a:r>
              <a:rPr lang="en-GB" dirty="0" err="1" smtClean="0">
                <a:solidFill>
                  <a:schemeClr val="bg1"/>
                </a:solidFill>
              </a:rPr>
              <a:t>Agrigentum</a:t>
            </a:r>
            <a:r>
              <a:rPr lang="en-GB" dirty="0" smtClean="0">
                <a:solidFill>
                  <a:schemeClr val="bg1"/>
                </a:solidFill>
              </a:rPr>
              <a:t> (262-261 BC).</a:t>
            </a:r>
          </a:p>
          <a:p>
            <a:pPr lvl="2"/>
            <a:r>
              <a:rPr lang="en-GB" dirty="0" smtClean="0">
                <a:solidFill>
                  <a:schemeClr val="bg1"/>
                </a:solidFill>
              </a:rPr>
              <a:t>Romans elated with success – new ambition to drive Carthaginians off </a:t>
            </a:r>
            <a:r>
              <a:rPr lang="en-GB" dirty="0">
                <a:solidFill>
                  <a:schemeClr val="bg1"/>
                </a:solidFill>
              </a:rPr>
              <a:t>Sicily (Polybius </a:t>
            </a:r>
            <a:r>
              <a:rPr lang="en-GB" dirty="0" smtClean="0">
                <a:solidFill>
                  <a:schemeClr val="bg1"/>
                </a:solidFill>
              </a:rPr>
              <a:t>1.20). </a:t>
            </a:r>
          </a:p>
          <a:p>
            <a:endParaRPr lang="en-GB" sz="500" dirty="0">
              <a:solidFill>
                <a:schemeClr val="bg1"/>
              </a:solidFill>
            </a:endParaRPr>
          </a:p>
          <a:p>
            <a:r>
              <a:rPr lang="en-GB" dirty="0" smtClean="0">
                <a:solidFill>
                  <a:schemeClr val="bg1"/>
                </a:solidFill>
              </a:rPr>
              <a:t>Development of Roman naval warfare:</a:t>
            </a:r>
          </a:p>
          <a:p>
            <a:pPr lvl="1"/>
            <a:r>
              <a:rPr lang="en-GB" dirty="0" smtClean="0">
                <a:solidFill>
                  <a:schemeClr val="bg1"/>
                </a:solidFill>
              </a:rPr>
              <a:t>Polybius speaks of Romans needing to construct fleet of grounded Carthaginian ship. However…</a:t>
            </a:r>
          </a:p>
          <a:p>
            <a:pPr lvl="2"/>
            <a:r>
              <a:rPr lang="en-GB" dirty="0">
                <a:solidFill>
                  <a:schemeClr val="bg1"/>
                </a:solidFill>
              </a:rPr>
              <a:t> First specific reference to a Roman naval battle takes place at end of Latin War (340-388 BC); a Roman fleet under Gaius </a:t>
            </a:r>
            <a:r>
              <a:rPr lang="en-GB" dirty="0" err="1">
                <a:solidFill>
                  <a:schemeClr val="bg1"/>
                </a:solidFill>
              </a:rPr>
              <a:t>Maenius</a:t>
            </a:r>
            <a:r>
              <a:rPr lang="en-GB" dirty="0">
                <a:solidFill>
                  <a:schemeClr val="bg1"/>
                </a:solidFill>
              </a:rPr>
              <a:t> defeated the Latins and </a:t>
            </a:r>
            <a:r>
              <a:rPr lang="en-GB" dirty="0" err="1">
                <a:solidFill>
                  <a:schemeClr val="bg1"/>
                </a:solidFill>
              </a:rPr>
              <a:t>Volscians</a:t>
            </a:r>
            <a:r>
              <a:rPr lang="en-GB" dirty="0">
                <a:solidFill>
                  <a:schemeClr val="bg1"/>
                </a:solidFill>
              </a:rPr>
              <a:t> in a sea battle near </a:t>
            </a:r>
            <a:r>
              <a:rPr lang="en-GB" dirty="0" err="1">
                <a:solidFill>
                  <a:schemeClr val="bg1"/>
                </a:solidFill>
              </a:rPr>
              <a:t>Antium</a:t>
            </a:r>
            <a:r>
              <a:rPr lang="en-GB" dirty="0">
                <a:solidFill>
                  <a:schemeClr val="bg1"/>
                </a:solidFill>
              </a:rPr>
              <a:t> (338 BC) – prows decorate rostra. </a:t>
            </a:r>
            <a:endParaRPr lang="en-GB" dirty="0" smtClean="0">
              <a:solidFill>
                <a:schemeClr val="bg1"/>
              </a:solidFill>
            </a:endParaRPr>
          </a:p>
          <a:p>
            <a:pPr lvl="1"/>
            <a:endParaRPr lang="en-GB" dirty="0">
              <a:solidFill>
                <a:schemeClr val="bg1"/>
              </a:solidFill>
            </a:endParaRPr>
          </a:p>
          <a:p>
            <a:pPr lvl="1"/>
            <a:endParaRPr lang="en-GB" dirty="0">
              <a:solidFill>
                <a:schemeClr val="bg1"/>
              </a:solidFill>
            </a:endParaRPr>
          </a:p>
        </p:txBody>
      </p:sp>
      <p:pic>
        <p:nvPicPr>
          <p:cNvPr id="4" name="Picture 3"/>
          <p:cNvPicPr>
            <a:picLocks noChangeAspect="1"/>
          </p:cNvPicPr>
          <p:nvPr/>
        </p:nvPicPr>
        <p:blipFill>
          <a:blip r:embed="rId2"/>
          <a:stretch>
            <a:fillRect/>
          </a:stretch>
        </p:blipFill>
        <p:spPr>
          <a:xfrm>
            <a:off x="6008914" y="3709852"/>
            <a:ext cx="3013890" cy="2897552"/>
          </a:xfrm>
          <a:prstGeom prst="rect">
            <a:avLst/>
          </a:prstGeom>
        </p:spPr>
      </p:pic>
      <p:sp>
        <p:nvSpPr>
          <p:cNvPr id="5" name="Rectangle 4"/>
          <p:cNvSpPr/>
          <p:nvPr/>
        </p:nvSpPr>
        <p:spPr>
          <a:xfrm>
            <a:off x="6522638" y="6581001"/>
            <a:ext cx="1986441" cy="276999"/>
          </a:xfrm>
          <a:prstGeom prst="rect">
            <a:avLst/>
          </a:prstGeom>
        </p:spPr>
        <p:txBody>
          <a:bodyPr wrap="none">
            <a:spAutoFit/>
          </a:bodyPr>
          <a:lstStyle/>
          <a:p>
            <a:r>
              <a:rPr lang="en-GB" sz="1200" dirty="0">
                <a:solidFill>
                  <a:schemeClr val="bg1"/>
                </a:solidFill>
              </a:rPr>
              <a:t>Image from </a:t>
            </a:r>
            <a:r>
              <a:rPr lang="en-GB" sz="1200" dirty="0" err="1">
                <a:solidFill>
                  <a:schemeClr val="bg1"/>
                </a:solidFill>
              </a:rPr>
              <a:t>Pitassi</a:t>
            </a:r>
            <a:r>
              <a:rPr lang="en-GB" sz="1200" dirty="0">
                <a:solidFill>
                  <a:schemeClr val="bg1"/>
                </a:solidFill>
              </a:rPr>
              <a:t> (2009) </a:t>
            </a:r>
          </a:p>
        </p:txBody>
      </p:sp>
      <p:pic>
        <p:nvPicPr>
          <p:cNvPr id="6" name="Picture 5"/>
          <p:cNvPicPr>
            <a:picLocks noChangeAspect="1"/>
          </p:cNvPicPr>
          <p:nvPr/>
        </p:nvPicPr>
        <p:blipFill>
          <a:blip r:embed="rId3"/>
          <a:stretch>
            <a:fillRect/>
          </a:stretch>
        </p:blipFill>
        <p:spPr>
          <a:xfrm>
            <a:off x="6060640" y="1600199"/>
            <a:ext cx="2867005" cy="2018372"/>
          </a:xfrm>
          <a:prstGeom prst="rect">
            <a:avLst/>
          </a:prstGeom>
        </p:spPr>
      </p:pic>
      <p:sp>
        <p:nvSpPr>
          <p:cNvPr id="7" name="Donut 6"/>
          <p:cNvSpPr/>
          <p:nvPr/>
        </p:nvSpPr>
        <p:spPr>
          <a:xfrm>
            <a:off x="6775269" y="2891246"/>
            <a:ext cx="862148" cy="287383"/>
          </a:xfrm>
          <a:prstGeom prst="donut">
            <a:avLst>
              <a:gd name="adj" fmla="val 1405"/>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8" name="Picture 7"/>
          <p:cNvPicPr>
            <a:picLocks noChangeAspect="1"/>
          </p:cNvPicPr>
          <p:nvPr/>
        </p:nvPicPr>
        <p:blipFill>
          <a:blip r:embed="rId4"/>
          <a:stretch>
            <a:fillRect/>
          </a:stretch>
        </p:blipFill>
        <p:spPr>
          <a:xfrm>
            <a:off x="616099" y="1214572"/>
            <a:ext cx="8311546" cy="5504928"/>
          </a:xfrm>
          <a:prstGeom prst="rect">
            <a:avLst/>
          </a:prstGeom>
        </p:spPr>
      </p:pic>
      <p:pic>
        <p:nvPicPr>
          <p:cNvPr id="9" name="Picture 8"/>
          <p:cNvPicPr>
            <a:picLocks noChangeAspect="1"/>
          </p:cNvPicPr>
          <p:nvPr/>
        </p:nvPicPr>
        <p:blipFill>
          <a:blip r:embed="rId5"/>
          <a:stretch>
            <a:fillRect/>
          </a:stretch>
        </p:blipFill>
        <p:spPr>
          <a:xfrm>
            <a:off x="616100" y="1205548"/>
            <a:ext cx="2466734" cy="1866495"/>
          </a:xfrm>
          <a:prstGeom prst="rect">
            <a:avLst/>
          </a:prstGeom>
        </p:spPr>
      </p:pic>
      <p:pic>
        <p:nvPicPr>
          <p:cNvPr id="10" name="Picture 9"/>
          <p:cNvPicPr>
            <a:picLocks noChangeAspect="1"/>
          </p:cNvPicPr>
          <p:nvPr/>
        </p:nvPicPr>
        <p:blipFill>
          <a:blip r:embed="rId6"/>
          <a:stretch>
            <a:fillRect/>
          </a:stretch>
        </p:blipFill>
        <p:spPr>
          <a:xfrm>
            <a:off x="3082835" y="1205548"/>
            <a:ext cx="2247598" cy="1685698"/>
          </a:xfrm>
          <a:prstGeom prst="rect">
            <a:avLst/>
          </a:prstGeom>
        </p:spPr>
      </p:pic>
    </p:spTree>
    <p:extLst>
      <p:ext uri="{BB962C8B-B14F-4D97-AF65-F5344CB8AC3E}">
        <p14:creationId xmlns:p14="http://schemas.microsoft.com/office/powerpoint/2010/main" val="194557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heel(1)">
                                      <p:cBhvr>
                                        <p:cTn id="7" dur="2000"/>
                                        <p:tgtEl>
                                          <p:spTgt spid="9"/>
                                        </p:tgtEl>
                                      </p:cBhvr>
                                    </p:animEffect>
                                  </p:childTnLst>
                                </p:cTn>
                              </p:par>
                              <p:par>
                                <p:cTn id="8" presetID="21" presetClass="entr" presetSubtype="1" fill="hold"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wheel(1)">
                                      <p:cBhvr>
                                        <p:cTn id="10" dur="2000"/>
                                        <p:tgtEl>
                                          <p:spTgt spid="10"/>
                                        </p:tgtEl>
                                      </p:cBhvr>
                                    </p:animEffect>
                                  </p:childTnLst>
                                </p:cTn>
                              </p:par>
                              <p:par>
                                <p:cTn id="11" presetID="21" presetClass="entr" presetSubtype="1" fill="hold"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heel(1)">
                                      <p:cBhvr>
                                        <p:cTn id="13"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Setback and Victories</a:t>
            </a:r>
            <a:endParaRPr lang="en-GB" dirty="0">
              <a:solidFill>
                <a:schemeClr val="bg1"/>
              </a:solidFill>
            </a:endParaRPr>
          </a:p>
        </p:txBody>
      </p:sp>
      <p:sp>
        <p:nvSpPr>
          <p:cNvPr id="4" name="Content Placeholder 3"/>
          <p:cNvSpPr>
            <a:spLocks noGrp="1"/>
          </p:cNvSpPr>
          <p:nvPr>
            <p:ph sz="half" idx="1"/>
          </p:nvPr>
        </p:nvSpPr>
        <p:spPr>
          <a:xfrm>
            <a:off x="-1" y="1600200"/>
            <a:ext cx="9144001" cy="5257800"/>
          </a:xfrm>
        </p:spPr>
        <p:txBody>
          <a:bodyPr>
            <a:normAutofit fontScale="92500" lnSpcReduction="20000"/>
          </a:bodyPr>
          <a:lstStyle/>
          <a:p>
            <a:r>
              <a:rPr lang="en-GB" dirty="0" smtClean="0">
                <a:solidFill>
                  <a:schemeClr val="bg1"/>
                </a:solidFill>
              </a:rPr>
              <a:t>Naval escapades:</a:t>
            </a:r>
          </a:p>
          <a:p>
            <a:pPr lvl="1"/>
            <a:r>
              <a:rPr lang="en-GB" dirty="0">
                <a:solidFill>
                  <a:schemeClr val="bg1"/>
                </a:solidFill>
              </a:rPr>
              <a:t>Battle of </a:t>
            </a:r>
            <a:r>
              <a:rPr lang="en-GB" dirty="0" err="1">
                <a:solidFill>
                  <a:schemeClr val="bg1"/>
                </a:solidFill>
              </a:rPr>
              <a:t>Ecnomus</a:t>
            </a:r>
            <a:r>
              <a:rPr lang="en-GB" dirty="0">
                <a:solidFill>
                  <a:schemeClr val="bg1"/>
                </a:solidFill>
              </a:rPr>
              <a:t> – 256 BC </a:t>
            </a:r>
            <a:r>
              <a:rPr lang="en-GB" dirty="0" smtClean="0">
                <a:solidFill>
                  <a:schemeClr val="bg1"/>
                </a:solidFill>
              </a:rPr>
              <a:t>(</a:t>
            </a:r>
            <a:r>
              <a:rPr lang="en-GB" dirty="0">
                <a:solidFill>
                  <a:schemeClr val="bg1"/>
                </a:solidFill>
              </a:rPr>
              <a:t>V); </a:t>
            </a:r>
            <a:r>
              <a:rPr lang="en-GB" dirty="0" smtClean="0">
                <a:solidFill>
                  <a:schemeClr val="bg1"/>
                </a:solidFill>
              </a:rPr>
              <a:t>storm hits Roman fleet </a:t>
            </a:r>
            <a:r>
              <a:rPr lang="en-GB" dirty="0">
                <a:solidFill>
                  <a:schemeClr val="bg1"/>
                </a:solidFill>
              </a:rPr>
              <a:t>in 255 BC when sailing between </a:t>
            </a:r>
            <a:r>
              <a:rPr lang="en-GB" dirty="0" err="1">
                <a:solidFill>
                  <a:schemeClr val="bg1"/>
                </a:solidFill>
              </a:rPr>
              <a:t>Melita</a:t>
            </a:r>
            <a:r>
              <a:rPr lang="en-GB" dirty="0">
                <a:solidFill>
                  <a:schemeClr val="bg1"/>
                </a:solidFill>
              </a:rPr>
              <a:t> and the southern tip of Sicily </a:t>
            </a:r>
            <a:r>
              <a:rPr lang="en-GB" dirty="0" smtClean="0">
                <a:solidFill>
                  <a:schemeClr val="bg1"/>
                </a:solidFill>
              </a:rPr>
              <a:t>(L); a storm at </a:t>
            </a:r>
            <a:r>
              <a:rPr lang="en-GB" dirty="0" err="1" smtClean="0">
                <a:solidFill>
                  <a:schemeClr val="bg1"/>
                </a:solidFill>
              </a:rPr>
              <a:t>Panormus</a:t>
            </a:r>
            <a:r>
              <a:rPr lang="en-GB" dirty="0" smtClean="0">
                <a:solidFill>
                  <a:schemeClr val="bg1"/>
                </a:solidFill>
              </a:rPr>
              <a:t> – 253BC (L); Battle </a:t>
            </a:r>
            <a:r>
              <a:rPr lang="en-GB" dirty="0">
                <a:solidFill>
                  <a:schemeClr val="bg1"/>
                </a:solidFill>
              </a:rPr>
              <a:t>of </a:t>
            </a:r>
            <a:r>
              <a:rPr lang="en-GB" dirty="0" err="1">
                <a:solidFill>
                  <a:schemeClr val="bg1"/>
                </a:solidFill>
              </a:rPr>
              <a:t>Drepanum</a:t>
            </a:r>
            <a:r>
              <a:rPr lang="en-GB" dirty="0">
                <a:solidFill>
                  <a:schemeClr val="bg1"/>
                </a:solidFill>
              </a:rPr>
              <a:t> – 249 BC </a:t>
            </a:r>
            <a:r>
              <a:rPr lang="en-GB" dirty="0" smtClean="0">
                <a:solidFill>
                  <a:schemeClr val="bg1"/>
                </a:solidFill>
              </a:rPr>
              <a:t>(D); </a:t>
            </a:r>
          </a:p>
          <a:p>
            <a:pPr lvl="1"/>
            <a:endParaRPr lang="en-GB" sz="500" dirty="0">
              <a:solidFill>
                <a:schemeClr val="bg1"/>
              </a:solidFill>
            </a:endParaRPr>
          </a:p>
          <a:p>
            <a:r>
              <a:rPr lang="en-GB" dirty="0" smtClean="0">
                <a:solidFill>
                  <a:schemeClr val="bg1"/>
                </a:solidFill>
              </a:rPr>
              <a:t>Invasion of North Africa, led by </a:t>
            </a:r>
            <a:r>
              <a:rPr lang="en-GB" dirty="0" err="1" smtClean="0">
                <a:solidFill>
                  <a:schemeClr val="bg1"/>
                </a:solidFill>
              </a:rPr>
              <a:t>Regulus</a:t>
            </a:r>
            <a:r>
              <a:rPr lang="en-GB" dirty="0" smtClean="0">
                <a:solidFill>
                  <a:schemeClr val="bg1"/>
                </a:solidFill>
              </a:rPr>
              <a:t> – initial success, but then failure.</a:t>
            </a:r>
          </a:p>
          <a:p>
            <a:pPr lvl="1"/>
            <a:r>
              <a:rPr lang="en-GB" dirty="0" smtClean="0">
                <a:solidFill>
                  <a:schemeClr val="bg1"/>
                </a:solidFill>
              </a:rPr>
              <a:t>Carthaginians employ </a:t>
            </a:r>
            <a:r>
              <a:rPr lang="en-GB" dirty="0">
                <a:solidFill>
                  <a:schemeClr val="bg1"/>
                </a:solidFill>
              </a:rPr>
              <a:t>mercenaries under </a:t>
            </a:r>
            <a:r>
              <a:rPr lang="en-GB" dirty="0" err="1" smtClean="0">
                <a:solidFill>
                  <a:schemeClr val="bg1"/>
                </a:solidFill>
              </a:rPr>
              <a:t>Xanthippus</a:t>
            </a:r>
            <a:r>
              <a:rPr lang="en-GB" dirty="0" smtClean="0">
                <a:solidFill>
                  <a:schemeClr val="bg1"/>
                </a:solidFill>
              </a:rPr>
              <a:t>.</a:t>
            </a:r>
          </a:p>
          <a:p>
            <a:pPr lvl="1"/>
            <a:r>
              <a:rPr lang="en-GB" dirty="0">
                <a:solidFill>
                  <a:schemeClr val="bg1"/>
                </a:solidFill>
              </a:rPr>
              <a:t>Legend of </a:t>
            </a:r>
            <a:r>
              <a:rPr lang="en-GB" dirty="0" err="1">
                <a:solidFill>
                  <a:schemeClr val="bg1"/>
                </a:solidFill>
              </a:rPr>
              <a:t>Regulus</a:t>
            </a:r>
            <a:r>
              <a:rPr lang="en-GB" dirty="0">
                <a:solidFill>
                  <a:schemeClr val="bg1"/>
                </a:solidFill>
              </a:rPr>
              <a:t> and his embassy to </a:t>
            </a:r>
            <a:r>
              <a:rPr lang="en-GB" dirty="0" smtClean="0">
                <a:solidFill>
                  <a:schemeClr val="bg1"/>
                </a:solidFill>
              </a:rPr>
              <a:t>Rome.   </a:t>
            </a:r>
          </a:p>
          <a:p>
            <a:pPr lvl="1"/>
            <a:endParaRPr lang="en-GB" sz="500" dirty="0">
              <a:solidFill>
                <a:schemeClr val="bg1"/>
              </a:solidFill>
            </a:endParaRPr>
          </a:p>
          <a:p>
            <a:r>
              <a:rPr lang="en-GB" dirty="0" smtClean="0">
                <a:solidFill>
                  <a:schemeClr val="bg1"/>
                </a:solidFill>
              </a:rPr>
              <a:t>Refocus by Romans on Sicily.</a:t>
            </a:r>
          </a:p>
          <a:p>
            <a:endParaRPr lang="en-GB" sz="500" dirty="0">
              <a:solidFill>
                <a:schemeClr val="bg1"/>
              </a:solidFill>
            </a:endParaRPr>
          </a:p>
          <a:p>
            <a:r>
              <a:rPr lang="en-GB" dirty="0">
                <a:solidFill>
                  <a:schemeClr val="bg1"/>
                </a:solidFill>
              </a:rPr>
              <a:t>Failure of Carthaginians to exploit naval supremacy – Hanno (land expansion in Africa) vs. Hamilcar </a:t>
            </a:r>
            <a:r>
              <a:rPr lang="en-GB" dirty="0" err="1">
                <a:solidFill>
                  <a:schemeClr val="bg1"/>
                </a:solidFill>
              </a:rPr>
              <a:t>Barca</a:t>
            </a:r>
            <a:r>
              <a:rPr lang="en-GB" dirty="0">
                <a:solidFill>
                  <a:schemeClr val="bg1"/>
                </a:solidFill>
              </a:rPr>
              <a:t> (mercantile expansionism</a:t>
            </a:r>
            <a:r>
              <a:rPr lang="en-GB" dirty="0" smtClean="0">
                <a:solidFill>
                  <a:schemeClr val="bg1"/>
                </a:solidFill>
              </a:rPr>
              <a:t>)?</a:t>
            </a:r>
          </a:p>
          <a:p>
            <a:endParaRPr lang="en-GB" sz="500" dirty="0">
              <a:solidFill>
                <a:schemeClr val="bg1"/>
              </a:solidFill>
            </a:endParaRPr>
          </a:p>
          <a:p>
            <a:r>
              <a:rPr lang="en-GB" dirty="0">
                <a:solidFill>
                  <a:schemeClr val="bg1"/>
                </a:solidFill>
              </a:rPr>
              <a:t>Roman census of 247 BC – 241,212 – Livy </a:t>
            </a:r>
            <a:r>
              <a:rPr lang="en-GB" i="1" dirty="0" err="1">
                <a:solidFill>
                  <a:schemeClr val="bg1"/>
                </a:solidFill>
              </a:rPr>
              <a:t>Epit</a:t>
            </a:r>
            <a:r>
              <a:rPr lang="en-GB" dirty="0">
                <a:solidFill>
                  <a:schemeClr val="bg1"/>
                </a:solidFill>
              </a:rPr>
              <a:t>. 19 – compare 297,797 in 265 BC - Livy </a:t>
            </a:r>
            <a:r>
              <a:rPr lang="en-GB" i="1" dirty="0" err="1">
                <a:solidFill>
                  <a:schemeClr val="bg1"/>
                </a:solidFill>
              </a:rPr>
              <a:t>Epit</a:t>
            </a:r>
            <a:r>
              <a:rPr lang="en-GB" dirty="0">
                <a:solidFill>
                  <a:schemeClr val="bg1"/>
                </a:solidFill>
              </a:rPr>
              <a:t>. 16 – c.50,000 less. </a:t>
            </a:r>
          </a:p>
          <a:p>
            <a:endParaRPr lang="en-GB" dirty="0">
              <a:solidFill>
                <a:schemeClr val="bg1"/>
              </a:solidFill>
            </a:endParaRPr>
          </a:p>
          <a:p>
            <a:endParaRPr lang="en-GB" dirty="0">
              <a:solidFill>
                <a:schemeClr val="bg1"/>
              </a:solidFill>
            </a:endParaRPr>
          </a:p>
        </p:txBody>
      </p:sp>
      <p:sp>
        <p:nvSpPr>
          <p:cNvPr id="7" name="Content Placeholder 3"/>
          <p:cNvSpPr>
            <a:spLocks noGrp="1"/>
          </p:cNvSpPr>
          <p:nvPr>
            <p:ph sz="half" idx="2"/>
          </p:nvPr>
        </p:nvSpPr>
        <p:spPr>
          <a:xfrm>
            <a:off x="4992187" y="1417638"/>
            <a:ext cx="4038601" cy="4330019"/>
          </a:xfrm>
          <a:solidFill>
            <a:srgbClr val="FF9966"/>
          </a:solidFill>
        </p:spPr>
        <p:txBody>
          <a:bodyPr>
            <a:normAutofit fontScale="92500" lnSpcReduction="20000"/>
          </a:bodyPr>
          <a:lstStyle/>
          <a:p>
            <a:pPr marL="137160" indent="0">
              <a:buNone/>
            </a:pPr>
            <a:r>
              <a:rPr lang="en-GB" b="1" dirty="0">
                <a:solidFill>
                  <a:schemeClr val="bg1"/>
                </a:solidFill>
              </a:rPr>
              <a:t>Ten commissioners</a:t>
            </a:r>
          </a:p>
          <a:p>
            <a:pPr marL="137160" indent="0">
              <a:buNone/>
            </a:pPr>
            <a:endParaRPr lang="en-GB" sz="600" b="1" dirty="0">
              <a:solidFill>
                <a:schemeClr val="bg1"/>
              </a:solidFill>
            </a:endParaRPr>
          </a:p>
          <a:p>
            <a:r>
              <a:rPr lang="en-GB" dirty="0">
                <a:solidFill>
                  <a:schemeClr val="bg1"/>
                </a:solidFill>
              </a:rPr>
              <a:t>Additional 1,000 talents to be paid immediately.</a:t>
            </a:r>
          </a:p>
          <a:p>
            <a:endParaRPr lang="en-GB" sz="600" dirty="0">
              <a:solidFill>
                <a:schemeClr val="bg1"/>
              </a:solidFill>
            </a:endParaRPr>
          </a:p>
          <a:p>
            <a:r>
              <a:rPr lang="en-GB" dirty="0">
                <a:solidFill>
                  <a:schemeClr val="bg1"/>
                </a:solidFill>
              </a:rPr>
              <a:t>Instalments to be repaid over 10 years.</a:t>
            </a:r>
          </a:p>
          <a:p>
            <a:endParaRPr lang="en-GB" sz="600" dirty="0">
              <a:solidFill>
                <a:schemeClr val="bg1"/>
              </a:solidFill>
            </a:endParaRPr>
          </a:p>
          <a:p>
            <a:r>
              <a:rPr lang="en-GB" dirty="0">
                <a:solidFill>
                  <a:schemeClr val="bg1"/>
                </a:solidFill>
              </a:rPr>
              <a:t>All islands between Sicily and Italy to be evacuated (i.e. Lipari and </a:t>
            </a:r>
            <a:r>
              <a:rPr lang="en-GB" dirty="0" err="1">
                <a:solidFill>
                  <a:schemeClr val="bg1"/>
                </a:solidFill>
              </a:rPr>
              <a:t>Aegades</a:t>
            </a:r>
            <a:r>
              <a:rPr lang="en-GB" dirty="0">
                <a:solidFill>
                  <a:schemeClr val="bg1"/>
                </a:solidFill>
              </a:rPr>
              <a:t>).</a:t>
            </a:r>
          </a:p>
          <a:p>
            <a:endParaRPr lang="en-GB" sz="600" dirty="0">
              <a:solidFill>
                <a:schemeClr val="bg1"/>
              </a:solidFill>
            </a:endParaRPr>
          </a:p>
          <a:p>
            <a:r>
              <a:rPr lang="en-GB" dirty="0">
                <a:solidFill>
                  <a:schemeClr val="bg1"/>
                </a:solidFill>
              </a:rPr>
              <a:t>No mercenaries to be hired from each others territory.</a:t>
            </a:r>
          </a:p>
          <a:p>
            <a:endParaRPr lang="en-GB" dirty="0">
              <a:solidFill>
                <a:schemeClr val="bg1"/>
              </a:solidFill>
            </a:endParaRPr>
          </a:p>
          <a:p>
            <a:pPr marL="137160" indent="0">
              <a:buNone/>
            </a:pPr>
            <a:endParaRPr lang="en-GB" dirty="0"/>
          </a:p>
        </p:txBody>
      </p:sp>
      <p:sp>
        <p:nvSpPr>
          <p:cNvPr id="8" name="Content Placeholder 7"/>
          <p:cNvSpPr>
            <a:spLocks noGrp="1"/>
          </p:cNvSpPr>
          <p:nvPr>
            <p:ph sz="half" idx="1"/>
          </p:nvPr>
        </p:nvSpPr>
        <p:spPr/>
        <p:txBody>
          <a:bodyPr/>
          <a:lstStyle/>
          <a:p>
            <a:endParaRPr lang="en-GB"/>
          </a:p>
        </p:txBody>
      </p:sp>
      <p:sp>
        <p:nvSpPr>
          <p:cNvPr id="9" name="Content Placeholder 2"/>
          <p:cNvSpPr txBox="1">
            <a:spLocks/>
          </p:cNvSpPr>
          <p:nvPr/>
        </p:nvSpPr>
        <p:spPr>
          <a:xfrm>
            <a:off x="0" y="1417638"/>
            <a:ext cx="4992187" cy="4330019"/>
          </a:xfrm>
          <a:prstGeom prst="rect">
            <a:avLst/>
          </a:prstGeom>
          <a:solidFill>
            <a:srgbClr val="FFC000"/>
          </a:solidFill>
        </p:spPr>
        <p:txBody>
          <a:bodyPr vert="horz">
            <a:normAutofit fontScale="925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defTabSz="914400">
              <a:buFont typeface="Wingdings 2"/>
              <a:buNone/>
            </a:pPr>
            <a:r>
              <a:rPr lang="en-GB" b="1" dirty="0" smtClean="0">
                <a:solidFill>
                  <a:schemeClr val="bg1"/>
                </a:solidFill>
              </a:rPr>
              <a:t>Initial terms of </a:t>
            </a:r>
            <a:r>
              <a:rPr lang="en-GB" b="1" dirty="0" err="1" smtClean="0">
                <a:solidFill>
                  <a:schemeClr val="bg1"/>
                </a:solidFill>
              </a:rPr>
              <a:t>Latatius</a:t>
            </a:r>
            <a:r>
              <a:rPr lang="en-GB" b="1" dirty="0" smtClean="0">
                <a:solidFill>
                  <a:schemeClr val="bg1"/>
                </a:solidFill>
              </a:rPr>
              <a:t> and Hamilcar</a:t>
            </a:r>
          </a:p>
          <a:p>
            <a:pPr marL="137160" indent="0" defTabSz="914400">
              <a:buFont typeface="Wingdings 2"/>
              <a:buNone/>
            </a:pPr>
            <a:endParaRPr lang="en-GB" sz="500" b="1" dirty="0" smtClean="0">
              <a:solidFill>
                <a:schemeClr val="bg1"/>
              </a:solidFill>
            </a:endParaRPr>
          </a:p>
          <a:p>
            <a:pPr defTabSz="914400"/>
            <a:r>
              <a:rPr lang="en-GB" dirty="0" smtClean="0">
                <a:solidFill>
                  <a:schemeClr val="bg1"/>
                </a:solidFill>
              </a:rPr>
              <a:t>Not to make war on </a:t>
            </a:r>
            <a:r>
              <a:rPr lang="en-GB" dirty="0" err="1" smtClean="0">
                <a:solidFill>
                  <a:schemeClr val="bg1"/>
                </a:solidFill>
              </a:rPr>
              <a:t>Heiro</a:t>
            </a:r>
            <a:r>
              <a:rPr lang="en-GB" dirty="0" smtClean="0">
                <a:solidFill>
                  <a:schemeClr val="bg1"/>
                </a:solidFill>
              </a:rPr>
              <a:t> or his allies.</a:t>
            </a:r>
          </a:p>
          <a:p>
            <a:pPr defTabSz="914400"/>
            <a:endParaRPr lang="en-GB" sz="600" dirty="0" smtClean="0">
              <a:solidFill>
                <a:schemeClr val="bg1"/>
              </a:solidFill>
            </a:endParaRPr>
          </a:p>
          <a:p>
            <a:pPr defTabSz="914400"/>
            <a:r>
              <a:rPr lang="en-GB" dirty="0" smtClean="0">
                <a:solidFill>
                  <a:schemeClr val="bg1"/>
                </a:solidFill>
              </a:rPr>
              <a:t>Carthage to evacuate Sicily.</a:t>
            </a:r>
          </a:p>
          <a:p>
            <a:pPr defTabSz="914400"/>
            <a:endParaRPr lang="en-GB" sz="600" dirty="0" smtClean="0">
              <a:solidFill>
                <a:schemeClr val="bg1"/>
              </a:solidFill>
            </a:endParaRPr>
          </a:p>
          <a:p>
            <a:pPr defTabSz="914400"/>
            <a:r>
              <a:rPr lang="en-GB" dirty="0" smtClean="0">
                <a:solidFill>
                  <a:schemeClr val="bg1"/>
                </a:solidFill>
              </a:rPr>
              <a:t>Return all prisoners without ransom.</a:t>
            </a:r>
          </a:p>
          <a:p>
            <a:pPr defTabSz="914400"/>
            <a:endParaRPr lang="en-GB" sz="600" dirty="0" smtClean="0">
              <a:solidFill>
                <a:schemeClr val="bg1"/>
              </a:solidFill>
            </a:endParaRPr>
          </a:p>
          <a:p>
            <a:pPr defTabSz="914400"/>
            <a:r>
              <a:rPr lang="en-GB" dirty="0" smtClean="0">
                <a:solidFill>
                  <a:schemeClr val="bg1"/>
                </a:solidFill>
              </a:rPr>
              <a:t>2,200 </a:t>
            </a:r>
            <a:r>
              <a:rPr lang="en-GB" dirty="0" err="1" smtClean="0">
                <a:solidFill>
                  <a:schemeClr val="bg1"/>
                </a:solidFill>
              </a:rPr>
              <a:t>Euboic</a:t>
            </a:r>
            <a:r>
              <a:rPr lang="en-GB" dirty="0" smtClean="0">
                <a:solidFill>
                  <a:schemeClr val="bg1"/>
                </a:solidFill>
              </a:rPr>
              <a:t> talents to be paid in instalments over 20 years.</a:t>
            </a:r>
            <a:endParaRPr lang="en-GB" b="1" dirty="0" smtClean="0">
              <a:solidFill>
                <a:schemeClr val="bg1"/>
              </a:solidFill>
            </a:endParaRPr>
          </a:p>
          <a:p>
            <a:pPr marL="137160" indent="0" defTabSz="914400">
              <a:buFont typeface="Wingdings 2"/>
              <a:buNone/>
            </a:pPr>
            <a:endParaRPr lang="en-GB" dirty="0"/>
          </a:p>
        </p:txBody>
      </p:sp>
      <p:sp>
        <p:nvSpPr>
          <p:cNvPr id="10" name="Content Placeholder 2"/>
          <p:cNvSpPr txBox="1">
            <a:spLocks/>
          </p:cNvSpPr>
          <p:nvPr/>
        </p:nvSpPr>
        <p:spPr>
          <a:xfrm>
            <a:off x="156754" y="5907677"/>
            <a:ext cx="8874034" cy="785949"/>
          </a:xfrm>
          <a:prstGeom prst="rect">
            <a:avLst/>
          </a:prstGeom>
          <a:solidFill>
            <a:schemeClr val="accent1">
              <a:lumMod val="60000"/>
              <a:lumOff val="40000"/>
            </a:schemeClr>
          </a:solidFill>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defTabSz="914400">
              <a:buFont typeface="Wingdings 2"/>
              <a:buNone/>
            </a:pPr>
            <a:r>
              <a:rPr lang="en-GB" sz="2000" dirty="0" smtClean="0">
                <a:solidFill>
                  <a:schemeClr val="bg1"/>
                </a:solidFill>
              </a:rPr>
              <a:t>Mercenary revolt in Africa – “The </a:t>
            </a:r>
            <a:r>
              <a:rPr lang="en-GB" sz="2000" dirty="0" err="1" smtClean="0">
                <a:solidFill>
                  <a:schemeClr val="bg1"/>
                </a:solidFill>
              </a:rPr>
              <a:t>Truceless</a:t>
            </a:r>
            <a:r>
              <a:rPr lang="en-GB" sz="2000" dirty="0" smtClean="0">
                <a:solidFill>
                  <a:schemeClr val="bg1"/>
                </a:solidFill>
              </a:rPr>
              <a:t> War” (not put down till 238/7).</a:t>
            </a:r>
          </a:p>
          <a:p>
            <a:pPr marL="457200" lvl="1" indent="0" defTabSz="914400">
              <a:buFont typeface="Wingdings 2"/>
              <a:buNone/>
            </a:pPr>
            <a:r>
              <a:rPr lang="en-GB" sz="1800" dirty="0" smtClean="0">
                <a:solidFill>
                  <a:schemeClr val="bg1"/>
                </a:solidFill>
              </a:rPr>
              <a:t>Rome seizes Sardinia and imposes another 1,200 talents on Carthage. </a:t>
            </a:r>
            <a:endParaRPr lang="en-GB" sz="1800" dirty="0">
              <a:solidFill>
                <a:schemeClr val="bg1"/>
              </a:solidFill>
            </a:endParaRPr>
          </a:p>
        </p:txBody>
      </p:sp>
    </p:spTree>
    <p:extLst>
      <p:ext uri="{BB962C8B-B14F-4D97-AF65-F5344CB8AC3E}">
        <p14:creationId xmlns:p14="http://schemas.microsoft.com/office/powerpoint/2010/main" val="3758739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7">
                                            <p:bg/>
                                          </p:spTgt>
                                        </p:tgtEl>
                                        <p:attrNameLst>
                                          <p:attrName>style.visibility</p:attrName>
                                        </p:attrNameLst>
                                      </p:cBhvr>
                                      <p:to>
                                        <p:strVal val="visible"/>
                                      </p:to>
                                    </p:set>
                                    <p:animEffect transition="in" filter="fade">
                                      <p:cBhvr>
                                        <p:cTn id="12" dur="1000"/>
                                        <p:tgtEl>
                                          <p:spTgt spid="7">
                                            <p:bg/>
                                          </p:spTgt>
                                        </p:tgtEl>
                                      </p:cBhvr>
                                    </p:animEffect>
                                    <p:anim calcmode="lin" valueType="num">
                                      <p:cBhvr>
                                        <p:cTn id="13" dur="1000" fill="hold"/>
                                        <p:tgtEl>
                                          <p:spTgt spid="7">
                                            <p:bg/>
                                          </p:spTgt>
                                        </p:tgtEl>
                                        <p:attrNameLst>
                                          <p:attrName>ppt_x</p:attrName>
                                        </p:attrNameLst>
                                      </p:cBhvr>
                                      <p:tavLst>
                                        <p:tav tm="0">
                                          <p:val>
                                            <p:strVal val="#ppt_x"/>
                                          </p:val>
                                        </p:tav>
                                        <p:tav tm="100000">
                                          <p:val>
                                            <p:strVal val="#ppt_x"/>
                                          </p:val>
                                        </p:tav>
                                      </p:tavLst>
                                    </p:anim>
                                    <p:anim calcmode="lin" valueType="num">
                                      <p:cBhvr>
                                        <p:cTn id="14" dur="1000" fill="hold"/>
                                        <p:tgtEl>
                                          <p:spTgt spid="7">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Effect transition="in" filter="fade">
                                      <p:cBhvr>
                                        <p:cTn id="19" dur="1000"/>
                                        <p:tgtEl>
                                          <p:spTgt spid="7">
                                            <p:txEl>
                                              <p:pRg st="0" end="0"/>
                                            </p:txEl>
                                          </p:spTgt>
                                        </p:tgtEl>
                                      </p:cBhvr>
                                    </p:animEffect>
                                    <p:anim calcmode="lin" valueType="num">
                                      <p:cBhvr>
                                        <p:cTn id="20"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7">
                                            <p:txEl>
                                              <p:pRg st="0" end="0"/>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7">
                                            <p:txEl>
                                              <p:pRg st="2" end="2"/>
                                            </p:txEl>
                                          </p:spTgt>
                                        </p:tgtEl>
                                        <p:attrNameLst>
                                          <p:attrName>style.visibility</p:attrName>
                                        </p:attrNameLst>
                                      </p:cBhvr>
                                      <p:to>
                                        <p:strVal val="visible"/>
                                      </p:to>
                                    </p:set>
                                    <p:animEffect transition="in" filter="fade">
                                      <p:cBhvr>
                                        <p:cTn id="24" dur="250"/>
                                        <p:tgtEl>
                                          <p:spTgt spid="7">
                                            <p:txEl>
                                              <p:pRg st="2" end="2"/>
                                            </p:txEl>
                                          </p:spTgt>
                                        </p:tgtEl>
                                      </p:cBhvr>
                                    </p:animEffect>
                                    <p:anim calcmode="lin" valueType="num">
                                      <p:cBhvr>
                                        <p:cTn id="25" dur="25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6" dur="250" fill="hold"/>
                                        <p:tgtEl>
                                          <p:spTgt spid="7">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7">
                                            <p:txEl>
                                              <p:pRg st="4" end="4"/>
                                            </p:txEl>
                                          </p:spTgt>
                                        </p:tgtEl>
                                        <p:attrNameLst>
                                          <p:attrName>style.visibility</p:attrName>
                                        </p:attrNameLst>
                                      </p:cBhvr>
                                      <p:to>
                                        <p:strVal val="visible"/>
                                      </p:to>
                                    </p:set>
                                    <p:animEffect transition="in" filter="fade">
                                      <p:cBhvr>
                                        <p:cTn id="29" dur="250"/>
                                        <p:tgtEl>
                                          <p:spTgt spid="7">
                                            <p:txEl>
                                              <p:pRg st="4" end="4"/>
                                            </p:txEl>
                                          </p:spTgt>
                                        </p:tgtEl>
                                      </p:cBhvr>
                                    </p:animEffect>
                                    <p:anim calcmode="lin" valueType="num">
                                      <p:cBhvr>
                                        <p:cTn id="30" dur="25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31" dur="250" fill="hold"/>
                                        <p:tgtEl>
                                          <p:spTgt spid="7">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7">
                                            <p:txEl>
                                              <p:pRg st="6" end="6"/>
                                            </p:txEl>
                                          </p:spTgt>
                                        </p:tgtEl>
                                        <p:attrNameLst>
                                          <p:attrName>style.visibility</p:attrName>
                                        </p:attrNameLst>
                                      </p:cBhvr>
                                      <p:to>
                                        <p:strVal val="visible"/>
                                      </p:to>
                                    </p:set>
                                    <p:animEffect transition="in" filter="fade">
                                      <p:cBhvr>
                                        <p:cTn id="34" dur="250"/>
                                        <p:tgtEl>
                                          <p:spTgt spid="7">
                                            <p:txEl>
                                              <p:pRg st="6" end="6"/>
                                            </p:txEl>
                                          </p:spTgt>
                                        </p:tgtEl>
                                      </p:cBhvr>
                                    </p:animEffect>
                                    <p:anim calcmode="lin" valueType="num">
                                      <p:cBhvr>
                                        <p:cTn id="35" dur="250" fill="hold"/>
                                        <p:tgtEl>
                                          <p:spTgt spid="7">
                                            <p:txEl>
                                              <p:pRg st="6" end="6"/>
                                            </p:txEl>
                                          </p:spTgt>
                                        </p:tgtEl>
                                        <p:attrNameLst>
                                          <p:attrName>ppt_x</p:attrName>
                                        </p:attrNameLst>
                                      </p:cBhvr>
                                      <p:tavLst>
                                        <p:tav tm="0">
                                          <p:val>
                                            <p:strVal val="#ppt_x"/>
                                          </p:val>
                                        </p:tav>
                                        <p:tav tm="100000">
                                          <p:val>
                                            <p:strVal val="#ppt_x"/>
                                          </p:val>
                                        </p:tav>
                                      </p:tavLst>
                                    </p:anim>
                                    <p:anim calcmode="lin" valueType="num">
                                      <p:cBhvr>
                                        <p:cTn id="36" dur="250" fill="hold"/>
                                        <p:tgtEl>
                                          <p:spTgt spid="7">
                                            <p:txEl>
                                              <p:pRg st="6" end="6"/>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7">
                                            <p:txEl>
                                              <p:pRg st="8" end="8"/>
                                            </p:txEl>
                                          </p:spTgt>
                                        </p:tgtEl>
                                        <p:attrNameLst>
                                          <p:attrName>style.visibility</p:attrName>
                                        </p:attrNameLst>
                                      </p:cBhvr>
                                      <p:to>
                                        <p:strVal val="visible"/>
                                      </p:to>
                                    </p:set>
                                    <p:animEffect transition="in" filter="fade">
                                      <p:cBhvr>
                                        <p:cTn id="39" dur="250"/>
                                        <p:tgtEl>
                                          <p:spTgt spid="7">
                                            <p:txEl>
                                              <p:pRg st="8" end="8"/>
                                            </p:txEl>
                                          </p:spTgt>
                                        </p:tgtEl>
                                      </p:cBhvr>
                                    </p:animEffect>
                                    <p:anim calcmode="lin" valueType="num">
                                      <p:cBhvr>
                                        <p:cTn id="40" dur="250" fill="hold"/>
                                        <p:tgtEl>
                                          <p:spTgt spid="7">
                                            <p:txEl>
                                              <p:pRg st="8" end="8"/>
                                            </p:txEl>
                                          </p:spTgt>
                                        </p:tgtEl>
                                        <p:attrNameLst>
                                          <p:attrName>ppt_x</p:attrName>
                                        </p:attrNameLst>
                                      </p:cBhvr>
                                      <p:tavLst>
                                        <p:tav tm="0">
                                          <p:val>
                                            <p:strVal val="#ppt_x"/>
                                          </p:val>
                                        </p:tav>
                                        <p:tav tm="100000">
                                          <p:val>
                                            <p:strVal val="#ppt_x"/>
                                          </p:val>
                                        </p:tav>
                                      </p:tavLst>
                                    </p:anim>
                                    <p:anim calcmode="lin" valueType="num">
                                      <p:cBhvr>
                                        <p:cTn id="41" dur="250" fill="hold"/>
                                        <p:tgtEl>
                                          <p:spTgt spid="7">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16" presetClass="entr" presetSubtype="21" fill="hold" grpId="0" nodeType="clickEffect">
                                  <p:stCondLst>
                                    <p:cond delay="0"/>
                                  </p:stCondLst>
                                  <p:childTnLst>
                                    <p:set>
                                      <p:cBhvr>
                                        <p:cTn id="45" dur="1" fill="hold">
                                          <p:stCondLst>
                                            <p:cond delay="0"/>
                                          </p:stCondLst>
                                        </p:cTn>
                                        <p:tgtEl>
                                          <p:spTgt spid="10"/>
                                        </p:tgtEl>
                                        <p:attrNameLst>
                                          <p:attrName>style.visibility</p:attrName>
                                        </p:attrNameLst>
                                      </p:cBhvr>
                                      <p:to>
                                        <p:strVal val="visible"/>
                                      </p:to>
                                    </p:set>
                                    <p:animEffect transition="in" filter="barn(inVertical)">
                                      <p:cBhvr>
                                        <p:cTn id="46"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animBg="1"/>
      <p:bldP spid="9" grpId="0" animBg="1"/>
      <p:bldP spid="10"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6422253"/>
          </a:xfrm>
        </p:spPr>
        <p:txBody>
          <a:bodyPr>
            <a:normAutofit/>
          </a:bodyPr>
          <a:lstStyle/>
          <a:p>
            <a:r>
              <a:rPr lang="en-GB" sz="6000" dirty="0" smtClean="0">
                <a:solidFill>
                  <a:schemeClr val="bg1"/>
                </a:solidFill>
              </a:rPr>
              <a:t>Oblivion or Supremacy: The Second </a:t>
            </a:r>
            <a:r>
              <a:rPr lang="en-GB" sz="6000" dirty="0">
                <a:solidFill>
                  <a:schemeClr val="bg1"/>
                </a:solidFill>
              </a:rPr>
              <a:t>Punic War (</a:t>
            </a:r>
            <a:r>
              <a:rPr lang="en-GB" sz="6000" dirty="0" smtClean="0">
                <a:solidFill>
                  <a:schemeClr val="bg1"/>
                </a:solidFill>
              </a:rPr>
              <a:t>218-201 BC)</a:t>
            </a:r>
            <a:br>
              <a:rPr lang="en-GB" sz="6000" dirty="0" smtClean="0">
                <a:solidFill>
                  <a:schemeClr val="bg1"/>
                </a:solidFill>
              </a:rPr>
            </a:br>
            <a:endParaRPr lang="en-GB" sz="6000" dirty="0">
              <a:solidFill>
                <a:schemeClr val="bg1"/>
              </a:solidFill>
            </a:endParaRPr>
          </a:p>
        </p:txBody>
      </p:sp>
    </p:spTree>
    <p:extLst>
      <p:ext uri="{BB962C8B-B14F-4D97-AF65-F5344CB8AC3E}">
        <p14:creationId xmlns:p14="http://schemas.microsoft.com/office/powerpoint/2010/main" val="174576264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Inevitability? </a:t>
            </a:r>
            <a:endParaRPr lang="en-GB" dirty="0">
              <a:solidFill>
                <a:schemeClr val="bg1"/>
              </a:solidFill>
            </a:endParaRPr>
          </a:p>
        </p:txBody>
      </p:sp>
      <p:sp>
        <p:nvSpPr>
          <p:cNvPr id="3" name="Content Placeholder 2"/>
          <p:cNvSpPr>
            <a:spLocks noGrp="1"/>
          </p:cNvSpPr>
          <p:nvPr>
            <p:ph idx="1"/>
          </p:nvPr>
        </p:nvSpPr>
        <p:spPr>
          <a:xfrm>
            <a:off x="0" y="1600200"/>
            <a:ext cx="9144000" cy="5257800"/>
          </a:xfrm>
        </p:spPr>
        <p:txBody>
          <a:bodyPr/>
          <a:lstStyle/>
          <a:p>
            <a:r>
              <a:rPr lang="en-GB" b="1" dirty="0" smtClean="0">
                <a:solidFill>
                  <a:schemeClr val="bg1"/>
                </a:solidFill>
              </a:rPr>
              <a:t>Inevitability of Roman rise?</a:t>
            </a:r>
          </a:p>
          <a:p>
            <a:pPr lvl="1"/>
            <a:r>
              <a:rPr lang="en-GB" dirty="0">
                <a:solidFill>
                  <a:schemeClr val="bg1"/>
                </a:solidFill>
              </a:rPr>
              <a:t>Polybius (1.1.5</a:t>
            </a:r>
            <a:r>
              <a:rPr lang="en-GB" dirty="0" smtClean="0">
                <a:solidFill>
                  <a:schemeClr val="bg1"/>
                </a:solidFill>
              </a:rPr>
              <a:t>), </a:t>
            </a:r>
            <a:r>
              <a:rPr lang="en-GB" dirty="0">
                <a:solidFill>
                  <a:schemeClr val="bg1"/>
                </a:solidFill>
              </a:rPr>
              <a:t>defeats to Hannibal a test of Roman </a:t>
            </a:r>
            <a:r>
              <a:rPr lang="en-GB" dirty="0" smtClean="0">
                <a:solidFill>
                  <a:schemeClr val="bg1"/>
                </a:solidFill>
              </a:rPr>
              <a:t>endurance; Livy (22.54.10), </a:t>
            </a:r>
            <a:r>
              <a:rPr lang="en-GB" dirty="0">
                <a:solidFill>
                  <a:schemeClr val="bg1"/>
                </a:solidFill>
              </a:rPr>
              <a:t>expansion from city state to Empire seen as a linear process. </a:t>
            </a:r>
            <a:endParaRPr lang="en-GB" dirty="0" smtClean="0">
              <a:solidFill>
                <a:schemeClr val="bg1"/>
              </a:solidFill>
            </a:endParaRPr>
          </a:p>
          <a:p>
            <a:pPr lvl="1"/>
            <a:r>
              <a:rPr lang="en-GB" dirty="0" smtClean="0">
                <a:solidFill>
                  <a:schemeClr val="bg1"/>
                </a:solidFill>
              </a:rPr>
              <a:t>Rhetoric of supposed Roman modesty vs. Carthaginian decadence. </a:t>
            </a:r>
          </a:p>
          <a:p>
            <a:pPr lvl="1"/>
            <a:endParaRPr lang="en-GB" sz="500" dirty="0">
              <a:solidFill>
                <a:schemeClr val="bg1"/>
              </a:solidFill>
            </a:endParaRPr>
          </a:p>
          <a:p>
            <a:r>
              <a:rPr lang="en-GB" dirty="0" smtClean="0">
                <a:solidFill>
                  <a:schemeClr val="bg1"/>
                </a:solidFill>
              </a:rPr>
              <a:t>Struggle </a:t>
            </a:r>
            <a:r>
              <a:rPr lang="en-GB" dirty="0">
                <a:solidFill>
                  <a:schemeClr val="bg1"/>
                </a:solidFill>
              </a:rPr>
              <a:t>for world power</a:t>
            </a:r>
            <a:r>
              <a:rPr lang="en-GB" dirty="0" smtClean="0">
                <a:solidFill>
                  <a:schemeClr val="bg1"/>
                </a:solidFill>
              </a:rPr>
              <a:t>? A </a:t>
            </a:r>
            <a:r>
              <a:rPr lang="en-GB" dirty="0" err="1" smtClean="0">
                <a:solidFill>
                  <a:schemeClr val="bg1"/>
                </a:solidFill>
              </a:rPr>
              <a:t>retrojection</a:t>
            </a:r>
            <a:r>
              <a:rPr lang="en-GB" dirty="0" smtClean="0">
                <a:solidFill>
                  <a:schemeClr val="bg1"/>
                </a:solidFill>
              </a:rPr>
              <a:t>. </a:t>
            </a:r>
          </a:p>
          <a:p>
            <a:endParaRPr lang="en-GB" sz="500" dirty="0">
              <a:solidFill>
                <a:schemeClr val="bg1"/>
              </a:solidFill>
            </a:endParaRPr>
          </a:p>
          <a:p>
            <a:r>
              <a:rPr lang="en-GB" dirty="0" smtClean="0">
                <a:solidFill>
                  <a:schemeClr val="bg1"/>
                </a:solidFill>
              </a:rPr>
              <a:t>Underlying factors leading to outbreak of war:</a:t>
            </a:r>
          </a:p>
          <a:p>
            <a:pPr lvl="1"/>
            <a:r>
              <a:rPr lang="en-GB" dirty="0" smtClean="0">
                <a:solidFill>
                  <a:schemeClr val="bg1"/>
                </a:solidFill>
              </a:rPr>
              <a:t>“Wrath of the </a:t>
            </a:r>
            <a:r>
              <a:rPr lang="en-GB" dirty="0" err="1" smtClean="0">
                <a:solidFill>
                  <a:schemeClr val="bg1"/>
                </a:solidFill>
              </a:rPr>
              <a:t>Barcids</a:t>
            </a:r>
            <a:r>
              <a:rPr lang="en-GB" dirty="0" smtClean="0">
                <a:solidFill>
                  <a:schemeClr val="bg1"/>
                </a:solidFill>
              </a:rPr>
              <a:t>”.</a:t>
            </a:r>
          </a:p>
          <a:p>
            <a:pPr lvl="1"/>
            <a:r>
              <a:rPr lang="en-GB" dirty="0">
                <a:solidFill>
                  <a:schemeClr val="bg1"/>
                </a:solidFill>
              </a:rPr>
              <a:t>Harsh indemnity after First Punic War </a:t>
            </a:r>
            <a:r>
              <a:rPr lang="en-GB" dirty="0" smtClean="0">
                <a:solidFill>
                  <a:schemeClr val="bg1"/>
                </a:solidFill>
              </a:rPr>
              <a:t>– lose of Sardinia.</a:t>
            </a:r>
          </a:p>
          <a:p>
            <a:pPr lvl="1"/>
            <a:r>
              <a:rPr lang="en-GB" dirty="0" smtClean="0">
                <a:solidFill>
                  <a:schemeClr val="bg1"/>
                </a:solidFill>
              </a:rPr>
              <a:t>Expansion in Spain by Carthage to make good losses. </a:t>
            </a:r>
            <a:endParaRPr lang="en-GB" dirty="0">
              <a:solidFill>
                <a:schemeClr val="bg1"/>
              </a:solidFill>
            </a:endParaRPr>
          </a:p>
          <a:p>
            <a:pPr lvl="1"/>
            <a:endParaRPr lang="en-GB" dirty="0">
              <a:solidFill>
                <a:schemeClr val="bg1"/>
              </a:solidFill>
            </a:endParaRPr>
          </a:p>
        </p:txBody>
      </p:sp>
      <p:sp>
        <p:nvSpPr>
          <p:cNvPr id="4" name="Content Placeholder 2"/>
          <p:cNvSpPr txBox="1">
            <a:spLocks/>
          </p:cNvSpPr>
          <p:nvPr/>
        </p:nvSpPr>
        <p:spPr>
          <a:xfrm>
            <a:off x="0" y="1506584"/>
            <a:ext cx="4093029" cy="5111930"/>
          </a:xfrm>
          <a:prstGeom prst="rect">
            <a:avLst/>
          </a:prstGeom>
          <a:solidFill>
            <a:srgbClr val="92D050"/>
          </a:solidFill>
        </p:spPr>
        <p:txBody>
          <a:bodyPr vert="horz">
            <a:normAutofit fontScale="85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defTabSz="914400">
              <a:buFont typeface="Wingdings 2"/>
              <a:buNone/>
            </a:pPr>
            <a:r>
              <a:rPr lang="en-GB" dirty="0" smtClean="0">
                <a:solidFill>
                  <a:schemeClr val="bg1"/>
                </a:solidFill>
              </a:rPr>
              <a:t>“He said that at the time when his father was about to start with his army on his expedition to Spain, he himself, then nine years of age, was standing by the altar, while Hamilcar was sacrificing to Zeus… calling Hannibal to him asked him kindly if he wished to accompany him on the expedition… led him up to the altar, and bade him lay his hand on the victim and swear never to be the friend of the Romans.” – </a:t>
            </a:r>
            <a:r>
              <a:rPr lang="en-GB" b="1" dirty="0" smtClean="0">
                <a:solidFill>
                  <a:schemeClr val="bg1"/>
                </a:solidFill>
              </a:rPr>
              <a:t>Polybius 3.11.5, 7</a:t>
            </a:r>
            <a:r>
              <a:rPr lang="en-GB" dirty="0" smtClean="0">
                <a:solidFill>
                  <a:schemeClr val="bg1"/>
                </a:solidFill>
              </a:rPr>
              <a:t>.</a:t>
            </a:r>
          </a:p>
          <a:p>
            <a:pPr marL="137160" indent="0" defTabSz="914400">
              <a:buFont typeface="Wingdings 2"/>
              <a:buNone/>
            </a:pPr>
            <a:endParaRPr lang="en-GB" dirty="0"/>
          </a:p>
        </p:txBody>
      </p:sp>
      <p:pic>
        <p:nvPicPr>
          <p:cNvPr id="5" name="Picture 4"/>
          <p:cNvPicPr>
            <a:picLocks noChangeAspect="1"/>
          </p:cNvPicPr>
          <p:nvPr/>
        </p:nvPicPr>
        <p:blipFill>
          <a:blip r:embed="rId2"/>
          <a:stretch>
            <a:fillRect/>
          </a:stretch>
        </p:blipFill>
        <p:spPr>
          <a:xfrm>
            <a:off x="4232190" y="1506584"/>
            <a:ext cx="4772648" cy="3443469"/>
          </a:xfrm>
          <a:prstGeom prst="rect">
            <a:avLst/>
          </a:prstGeom>
        </p:spPr>
      </p:pic>
      <p:sp>
        <p:nvSpPr>
          <p:cNvPr id="6" name="Rectangle 5"/>
          <p:cNvSpPr/>
          <p:nvPr/>
        </p:nvSpPr>
        <p:spPr>
          <a:xfrm>
            <a:off x="4282352" y="4950053"/>
            <a:ext cx="4672324" cy="646331"/>
          </a:xfrm>
          <a:prstGeom prst="rect">
            <a:avLst/>
          </a:prstGeom>
          <a:solidFill>
            <a:srgbClr val="00B050"/>
          </a:solidFill>
        </p:spPr>
        <p:txBody>
          <a:bodyPr wrap="square">
            <a:spAutoFit/>
          </a:bodyPr>
          <a:lstStyle/>
          <a:p>
            <a:pPr marL="137160" indent="0">
              <a:buNone/>
            </a:pPr>
            <a:r>
              <a:rPr lang="en-GB" b="1" i="1" dirty="0">
                <a:solidFill>
                  <a:schemeClr val="bg1"/>
                </a:solidFill>
              </a:rPr>
              <a:t>The Oath of Hannibal</a:t>
            </a:r>
            <a:r>
              <a:rPr lang="en-GB" b="1" dirty="0">
                <a:solidFill>
                  <a:schemeClr val="bg1"/>
                </a:solidFill>
              </a:rPr>
              <a:t>, by Benjamin West (1738-1820).</a:t>
            </a:r>
          </a:p>
        </p:txBody>
      </p:sp>
    </p:spTree>
    <p:extLst>
      <p:ext uri="{BB962C8B-B14F-4D97-AF65-F5344CB8AC3E}">
        <p14:creationId xmlns:p14="http://schemas.microsoft.com/office/powerpoint/2010/main" val="2104220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par>
                                <p:cTn id="8" presetID="14" presetClass="entr" presetSubtype="1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randombar(horizontal)">
                                      <p:cBhvr>
                                        <p:cTn id="10" dur="500"/>
                                        <p:tgtEl>
                                          <p:spTgt spid="5"/>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randombar(horizontal)">
                                      <p:cBhvr>
                                        <p:cTn id="1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ttp://1.bp.blogspot.com/-tVj_cdF62PM/T_UDv9sKW0I/AAAAAAAABOQ/u2psxzXcIJY/s1600/Photo+of+Carthage+and+Rome+Map.jpg"/>
          <p:cNvPicPr>
            <a:picLocks noChangeAspect="1" noChangeArrowheads="1"/>
          </p:cNvPicPr>
          <p:nvPr/>
        </p:nvPicPr>
        <p:blipFill>
          <a:blip r:embed="rId2">
            <a:extLst>
              <a:ext uri="{BEBA8EAE-BF5A-486C-A8C5-ECC9F3942E4B}">
                <a14:imgProps xmlns:a14="http://schemas.microsoft.com/office/drawing/2010/main">
                  <a14:imgLayer r:embed="rId3">
                    <a14:imgEffect>
                      <a14:colorTemperature colorTemp="7200"/>
                    </a14:imgEffect>
                    <a14:imgEffect>
                      <a14:brightnessContrast bright="20000" contrast="20000"/>
                    </a14:imgEffect>
                  </a14:imgLayer>
                </a14:imgProps>
              </a:ext>
              <a:ext uri="{28A0092B-C50C-407E-A947-70E740481C1C}">
                <a14:useLocalDpi xmlns:a14="http://schemas.microsoft.com/office/drawing/2010/main"/>
              </a:ext>
            </a:extLst>
          </a:blip>
          <a:srcRect/>
          <a:stretch>
            <a:fillRect/>
          </a:stretch>
        </p:blipFill>
        <p:spPr bwMode="auto">
          <a:xfrm>
            <a:off x="0" y="0"/>
            <a:ext cx="9144000" cy="695739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txBox="1">
            <a:spLocks/>
          </p:cNvSpPr>
          <p:nvPr/>
        </p:nvSpPr>
        <p:spPr>
          <a:xfrm>
            <a:off x="104503" y="4016829"/>
            <a:ext cx="8934994" cy="2841171"/>
          </a:xfrm>
          <a:prstGeom prst="rect">
            <a:avLst/>
          </a:prstGeom>
          <a:solidFill>
            <a:srgbClr val="FFC000"/>
          </a:solidFill>
        </p:spPr>
        <p:txBody>
          <a:bodyPr>
            <a:normAutofit fontScale="92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defTabSz="914400">
              <a:buFont typeface="Wingdings 2"/>
              <a:buNone/>
            </a:pPr>
            <a:r>
              <a:rPr lang="en-GB" b="1" dirty="0" smtClean="0">
                <a:solidFill>
                  <a:schemeClr val="bg1"/>
                </a:solidFill>
              </a:rPr>
              <a:t>Catalyst for War:</a:t>
            </a:r>
          </a:p>
          <a:p>
            <a:pPr defTabSz="914400"/>
            <a:r>
              <a:rPr lang="en-GB" dirty="0" smtClean="0">
                <a:solidFill>
                  <a:schemeClr val="bg1"/>
                </a:solidFill>
              </a:rPr>
              <a:t>Roman view: capture of </a:t>
            </a:r>
            <a:r>
              <a:rPr lang="en-GB" dirty="0" err="1" smtClean="0">
                <a:solidFill>
                  <a:schemeClr val="bg1"/>
                </a:solidFill>
              </a:rPr>
              <a:t>Saguntum</a:t>
            </a:r>
            <a:r>
              <a:rPr lang="en-GB" dirty="0" smtClean="0">
                <a:solidFill>
                  <a:schemeClr val="bg1"/>
                </a:solidFill>
              </a:rPr>
              <a:t> seen as act of aggression.</a:t>
            </a:r>
          </a:p>
          <a:p>
            <a:pPr lvl="1" defTabSz="914400"/>
            <a:r>
              <a:rPr lang="en-GB" dirty="0" smtClean="0">
                <a:solidFill>
                  <a:schemeClr val="bg1"/>
                </a:solidFill>
              </a:rPr>
              <a:t>Did </a:t>
            </a:r>
            <a:r>
              <a:rPr lang="en-GB" dirty="0" err="1" smtClean="0">
                <a:solidFill>
                  <a:schemeClr val="bg1"/>
                </a:solidFill>
              </a:rPr>
              <a:t>Saguntum</a:t>
            </a:r>
            <a:r>
              <a:rPr lang="en-GB" dirty="0" smtClean="0">
                <a:solidFill>
                  <a:schemeClr val="bg1"/>
                </a:solidFill>
              </a:rPr>
              <a:t> make an agreement with the Romans prior to Ebro treaty?</a:t>
            </a:r>
          </a:p>
          <a:p>
            <a:pPr defTabSz="914400"/>
            <a:r>
              <a:rPr lang="en-GB" dirty="0" smtClean="0">
                <a:solidFill>
                  <a:schemeClr val="bg1"/>
                </a:solidFill>
              </a:rPr>
              <a:t>Hannibal attacked </a:t>
            </a:r>
            <a:r>
              <a:rPr lang="en-GB" dirty="0" err="1" smtClean="0">
                <a:solidFill>
                  <a:schemeClr val="bg1"/>
                </a:solidFill>
              </a:rPr>
              <a:t>Saguntum</a:t>
            </a:r>
            <a:r>
              <a:rPr lang="en-GB" dirty="0" smtClean="0">
                <a:solidFill>
                  <a:schemeClr val="bg1"/>
                </a:solidFill>
              </a:rPr>
              <a:t> in the spring of 219 BC – laid siege for 8 months – Livy (21.15.1-5) places events all in 218 BC.</a:t>
            </a:r>
          </a:p>
          <a:p>
            <a:pPr defTabSz="914400"/>
            <a:endParaRPr lang="en-GB" dirty="0">
              <a:solidFill>
                <a:schemeClr val="bg1"/>
              </a:solidFill>
            </a:endParaRPr>
          </a:p>
        </p:txBody>
      </p:sp>
      <p:sp>
        <p:nvSpPr>
          <p:cNvPr id="4" name="Donut 3"/>
          <p:cNvSpPr/>
          <p:nvPr/>
        </p:nvSpPr>
        <p:spPr>
          <a:xfrm>
            <a:off x="2612571" y="3196046"/>
            <a:ext cx="1018903" cy="418012"/>
          </a:xfrm>
          <a:prstGeom prst="donut">
            <a:avLst>
              <a:gd name="adj" fmla="val 2112"/>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cxnSp>
        <p:nvCxnSpPr>
          <p:cNvPr id="8" name="Straight Arrow Connector 7"/>
          <p:cNvCxnSpPr/>
          <p:nvPr/>
        </p:nvCxnSpPr>
        <p:spPr>
          <a:xfrm flipH="1">
            <a:off x="2852056" y="2629988"/>
            <a:ext cx="539931" cy="78378"/>
          </a:xfrm>
          <a:prstGeom prst="straightConnector1">
            <a:avLst/>
          </a:prstGeom>
          <a:ln w="254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1" name="Content Placeholder 2"/>
          <p:cNvSpPr txBox="1">
            <a:spLocks/>
          </p:cNvSpPr>
          <p:nvPr/>
        </p:nvSpPr>
        <p:spPr>
          <a:xfrm>
            <a:off x="104503" y="3790407"/>
            <a:ext cx="6270172" cy="3067593"/>
          </a:xfrm>
          <a:prstGeom prst="rect">
            <a:avLst/>
          </a:prstGeom>
          <a:solidFill>
            <a:srgbClr val="92D050"/>
          </a:solidFill>
        </p:spPr>
        <p:txBody>
          <a:bodyPr>
            <a:normAutofit fontScale="92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defTabSz="914400"/>
            <a:r>
              <a:rPr lang="en-GB" smtClean="0">
                <a:solidFill>
                  <a:schemeClr val="bg1"/>
                </a:solidFill>
              </a:rPr>
              <a:t>Hannibal sets our from Spain before embassy to Carthage concluded.</a:t>
            </a:r>
          </a:p>
          <a:p>
            <a:pPr defTabSz="914400"/>
            <a:endParaRPr lang="en-GB" sz="500" smtClean="0">
              <a:solidFill>
                <a:schemeClr val="bg1"/>
              </a:solidFill>
            </a:endParaRPr>
          </a:p>
          <a:p>
            <a:pPr defTabSz="914400"/>
            <a:r>
              <a:rPr lang="en-GB" smtClean="0">
                <a:solidFill>
                  <a:schemeClr val="bg1"/>
                </a:solidFill>
              </a:rPr>
              <a:t>Hannibal crosses the Alps – possibly through a pass which lay possibly via Mt Genevre, Mt Cenis or the Col de Clapier.</a:t>
            </a:r>
          </a:p>
          <a:p>
            <a:pPr defTabSz="914400"/>
            <a:endParaRPr lang="en-GB" sz="500" smtClean="0">
              <a:solidFill>
                <a:schemeClr val="bg1"/>
              </a:solidFill>
            </a:endParaRPr>
          </a:p>
          <a:p>
            <a:pPr defTabSz="914400"/>
            <a:r>
              <a:rPr lang="en-GB" smtClean="0">
                <a:solidFill>
                  <a:schemeClr val="bg1"/>
                </a:solidFill>
              </a:rPr>
              <a:t>Gauls of Po valley welcome Hannibal as liberator. </a:t>
            </a:r>
          </a:p>
          <a:p>
            <a:pPr defTabSz="914400"/>
            <a:endParaRPr lang="en-GB" smtClean="0">
              <a:solidFill>
                <a:schemeClr val="bg1"/>
              </a:solidFill>
            </a:endParaRPr>
          </a:p>
          <a:p>
            <a:pPr defTabSz="914400"/>
            <a:endParaRPr lang="en-GB" dirty="0"/>
          </a:p>
        </p:txBody>
      </p:sp>
      <p:pic>
        <p:nvPicPr>
          <p:cNvPr id="12" name="Picture 11"/>
          <p:cNvPicPr>
            <a:picLocks noChangeAspect="1"/>
          </p:cNvPicPr>
          <p:nvPr/>
        </p:nvPicPr>
        <p:blipFill>
          <a:blip r:embed="rId4"/>
          <a:stretch>
            <a:fillRect/>
          </a:stretch>
        </p:blipFill>
        <p:spPr>
          <a:xfrm>
            <a:off x="3078763" y="45176"/>
            <a:ext cx="6012986" cy="3745231"/>
          </a:xfrm>
          <a:prstGeom prst="rect">
            <a:avLst/>
          </a:prstGeom>
        </p:spPr>
      </p:pic>
      <p:pic>
        <p:nvPicPr>
          <p:cNvPr id="13" name="Picture 12"/>
          <p:cNvPicPr>
            <a:picLocks noChangeAspect="1"/>
          </p:cNvPicPr>
          <p:nvPr/>
        </p:nvPicPr>
        <p:blipFill>
          <a:blip r:embed="rId5"/>
          <a:stretch>
            <a:fillRect/>
          </a:stretch>
        </p:blipFill>
        <p:spPr>
          <a:xfrm>
            <a:off x="104502" y="2026922"/>
            <a:ext cx="3526971" cy="1763486"/>
          </a:xfrm>
          <a:prstGeom prst="rect">
            <a:avLst/>
          </a:prstGeom>
        </p:spPr>
      </p:pic>
    </p:spTree>
    <p:extLst>
      <p:ext uri="{BB962C8B-B14F-4D97-AF65-F5344CB8AC3E}">
        <p14:creationId xmlns:p14="http://schemas.microsoft.com/office/powerpoint/2010/main" val="3479389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circle(in)">
                                      <p:cBhvr>
                                        <p:cTn id="7" dur="2000"/>
                                        <p:tgtEl>
                                          <p:spTgt spid="8"/>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circle(in)">
                                      <p:cBhvr>
                                        <p:cTn id="10" dur="2000"/>
                                        <p:tgtEl>
                                          <p:spTgt spid="4"/>
                                        </p:tgtEl>
                                      </p:cBhvr>
                                    </p:animEffect>
                                  </p:childTnLst>
                                </p:cTn>
                              </p:par>
                              <p:par>
                                <p:cTn id="11" presetID="6" presetClass="entr" presetSubtype="16" fill="hold" grpId="0" nodeType="with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circle(in)">
                                      <p:cBhvr>
                                        <p:cTn id="13" dur="20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13"/>
                                        </p:tgtEl>
                                        <p:attrNameLst>
                                          <p:attrName>style.visibility</p:attrName>
                                        </p:attrNameLst>
                                      </p:cBhvr>
                                      <p:to>
                                        <p:strVal val="visible"/>
                                      </p:to>
                                    </p:set>
                                    <p:animEffect transition="in" filter="wipe(down)">
                                      <p:cBhvr>
                                        <p:cTn id="18" dur="500"/>
                                        <p:tgtEl>
                                          <p:spTgt spid="13"/>
                                        </p:tgtEl>
                                      </p:cBhvr>
                                    </p:animEffect>
                                  </p:childTnLst>
                                </p:cTn>
                              </p:par>
                              <p:par>
                                <p:cTn id="19" presetID="22" presetClass="entr" presetSubtype="4" fill="hold" nodeType="with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wipe(down)">
                                      <p:cBhvr>
                                        <p:cTn id="21" dur="500"/>
                                        <p:tgtEl>
                                          <p:spTgt spid="12"/>
                                        </p:tgtEl>
                                      </p:cBhvr>
                                    </p:animEffect>
                                  </p:childTnLst>
                                </p:cTn>
                              </p:par>
                              <p:par>
                                <p:cTn id="22" presetID="22" presetClass="entr" presetSubtype="4" fill="hold" grpId="0" nodeType="with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wipe(down)">
                                      <p:cBhvr>
                                        <p:cTn id="24"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1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57943"/>
          </a:xfrm>
        </p:spPr>
        <p:txBody>
          <a:bodyPr/>
          <a:lstStyle/>
          <a:p>
            <a:r>
              <a:rPr lang="en-GB" dirty="0" smtClean="0">
                <a:solidFill>
                  <a:schemeClr val="bg1"/>
                </a:solidFill>
              </a:rPr>
              <a:t>Roman Defeats</a:t>
            </a:r>
            <a:endParaRPr lang="en-GB" dirty="0">
              <a:solidFill>
                <a:schemeClr val="bg1"/>
              </a:solidFill>
            </a:endParaRPr>
          </a:p>
        </p:txBody>
      </p:sp>
      <p:pic>
        <p:nvPicPr>
          <p:cNvPr id="4" name="Content Placeholder 3"/>
          <p:cNvPicPr>
            <a:picLocks noGrp="1" noChangeAspect="1"/>
          </p:cNvPicPr>
          <p:nvPr>
            <p:ph idx="1"/>
          </p:nvPr>
        </p:nvPicPr>
        <p:blipFill>
          <a:blip r:embed="rId2"/>
          <a:stretch>
            <a:fillRect/>
          </a:stretch>
        </p:blipFill>
        <p:spPr>
          <a:xfrm>
            <a:off x="78377" y="1292071"/>
            <a:ext cx="3605349" cy="5460903"/>
          </a:xfrm>
          <a:prstGeom prst="rect">
            <a:avLst/>
          </a:prstGeom>
        </p:spPr>
      </p:pic>
      <p:sp>
        <p:nvSpPr>
          <p:cNvPr id="5" name="Content Placeholder 2"/>
          <p:cNvSpPr txBox="1">
            <a:spLocks/>
          </p:cNvSpPr>
          <p:nvPr/>
        </p:nvSpPr>
        <p:spPr>
          <a:xfrm>
            <a:off x="3509554" y="1184366"/>
            <a:ext cx="5556069" cy="5673634"/>
          </a:xfrm>
          <a:prstGeom prst="rect">
            <a:avLst/>
          </a:prstGeom>
        </p:spPr>
        <p:txBody>
          <a:bodyPr vert="horz">
            <a:normAutofit fontScale="85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defTabSz="914400"/>
            <a:r>
              <a:rPr lang="en-GB" dirty="0" smtClean="0">
                <a:solidFill>
                  <a:schemeClr val="bg1"/>
                </a:solidFill>
              </a:rPr>
              <a:t>Romans engage forces of Hannibal at </a:t>
            </a:r>
            <a:r>
              <a:rPr lang="en-GB" b="1" dirty="0" smtClean="0">
                <a:solidFill>
                  <a:schemeClr val="bg1"/>
                </a:solidFill>
              </a:rPr>
              <a:t>Trebbia</a:t>
            </a:r>
            <a:r>
              <a:rPr lang="en-GB" dirty="0" smtClean="0">
                <a:solidFill>
                  <a:schemeClr val="bg1"/>
                </a:solidFill>
              </a:rPr>
              <a:t> c. Dec 218 BC. – Defeat </a:t>
            </a:r>
          </a:p>
          <a:p>
            <a:pPr defTabSz="914400"/>
            <a:endParaRPr lang="en-GB" sz="500" dirty="0" smtClean="0">
              <a:solidFill>
                <a:schemeClr val="bg1"/>
              </a:solidFill>
            </a:endParaRPr>
          </a:p>
          <a:p>
            <a:pPr defTabSz="914400"/>
            <a:r>
              <a:rPr lang="en-GB" b="1" dirty="0" smtClean="0">
                <a:solidFill>
                  <a:schemeClr val="bg1"/>
                </a:solidFill>
              </a:rPr>
              <a:t>Battle of Lake </a:t>
            </a:r>
            <a:r>
              <a:rPr lang="en-GB" b="1" dirty="0" err="1" smtClean="0">
                <a:solidFill>
                  <a:schemeClr val="bg1"/>
                </a:solidFill>
              </a:rPr>
              <a:t>Trasimene</a:t>
            </a:r>
            <a:r>
              <a:rPr lang="en-GB" b="1" dirty="0" smtClean="0">
                <a:solidFill>
                  <a:schemeClr val="bg1"/>
                </a:solidFill>
              </a:rPr>
              <a:t> </a:t>
            </a:r>
            <a:r>
              <a:rPr lang="en-GB" dirty="0" smtClean="0">
                <a:solidFill>
                  <a:schemeClr val="bg1"/>
                </a:solidFill>
              </a:rPr>
              <a:t>(c. late spring 217). –Flaminius dead along with c.15,000 troops.</a:t>
            </a:r>
          </a:p>
          <a:p>
            <a:pPr defTabSz="914400"/>
            <a:endParaRPr lang="en-GB" sz="500" dirty="0" smtClean="0">
              <a:solidFill>
                <a:schemeClr val="bg1"/>
              </a:solidFill>
            </a:endParaRPr>
          </a:p>
          <a:p>
            <a:pPr defTabSz="914400"/>
            <a:r>
              <a:rPr lang="en-GB" dirty="0" smtClean="0">
                <a:solidFill>
                  <a:schemeClr val="bg1"/>
                </a:solidFill>
              </a:rPr>
              <a:t>Q. </a:t>
            </a:r>
            <a:r>
              <a:rPr lang="en-GB" dirty="0" err="1" smtClean="0">
                <a:solidFill>
                  <a:schemeClr val="bg1"/>
                </a:solidFill>
              </a:rPr>
              <a:t>Fabius</a:t>
            </a:r>
            <a:r>
              <a:rPr lang="en-GB" dirty="0" smtClean="0">
                <a:solidFill>
                  <a:schemeClr val="bg1"/>
                </a:solidFill>
              </a:rPr>
              <a:t> Maximus “the delayer” (Dictator in 217 BC).</a:t>
            </a:r>
          </a:p>
          <a:p>
            <a:pPr defTabSz="914400"/>
            <a:endParaRPr lang="en-GB" sz="500" dirty="0" smtClean="0">
              <a:solidFill>
                <a:schemeClr val="bg1"/>
              </a:solidFill>
            </a:endParaRPr>
          </a:p>
          <a:p>
            <a:pPr defTabSz="914400"/>
            <a:r>
              <a:rPr lang="en-GB" dirty="0" smtClean="0">
                <a:solidFill>
                  <a:schemeClr val="bg1"/>
                </a:solidFill>
              </a:rPr>
              <a:t>Hannibal seizes citadel of town of </a:t>
            </a:r>
            <a:r>
              <a:rPr lang="en-GB" b="1" dirty="0" smtClean="0">
                <a:solidFill>
                  <a:schemeClr val="bg1"/>
                </a:solidFill>
              </a:rPr>
              <a:t>Cannae</a:t>
            </a:r>
            <a:r>
              <a:rPr lang="en-GB" dirty="0" smtClean="0">
                <a:solidFill>
                  <a:schemeClr val="bg1"/>
                </a:solidFill>
              </a:rPr>
              <a:t> in 216 BC. Army of c.80-85,000 only c.14,500 escape death or captivity. </a:t>
            </a:r>
          </a:p>
          <a:p>
            <a:pPr defTabSz="914400"/>
            <a:endParaRPr lang="en-GB" sz="600" dirty="0">
              <a:solidFill>
                <a:schemeClr val="bg1"/>
              </a:solidFill>
            </a:endParaRPr>
          </a:p>
          <a:p>
            <a:pPr defTabSz="914400"/>
            <a:r>
              <a:rPr lang="en-GB" dirty="0" smtClean="0">
                <a:solidFill>
                  <a:schemeClr val="bg1"/>
                </a:solidFill>
              </a:rPr>
              <a:t>Immediate fears in Rome. </a:t>
            </a:r>
            <a:r>
              <a:rPr lang="en-GB" dirty="0">
                <a:solidFill>
                  <a:schemeClr val="bg1"/>
                </a:solidFill>
              </a:rPr>
              <a:t>However, Hannibal does not march on Rome until 211 BC in a failed attempt to relieve Capua</a:t>
            </a:r>
            <a:r>
              <a:rPr lang="en-GB" dirty="0" smtClean="0">
                <a:solidFill>
                  <a:schemeClr val="bg1"/>
                </a:solidFill>
              </a:rPr>
              <a:t>.</a:t>
            </a:r>
          </a:p>
          <a:p>
            <a:pPr lvl="1" defTabSz="914400"/>
            <a:r>
              <a:rPr lang="en-GB" dirty="0" smtClean="0">
                <a:solidFill>
                  <a:schemeClr val="bg1"/>
                </a:solidFill>
              </a:rPr>
              <a:t>Maybe more tactic than intended objective. </a:t>
            </a:r>
            <a:endParaRPr lang="en-GB" dirty="0">
              <a:solidFill>
                <a:schemeClr val="bg1"/>
              </a:solidFill>
            </a:endParaRPr>
          </a:p>
          <a:p>
            <a:pPr defTabSz="914400"/>
            <a:endParaRPr lang="en-GB" dirty="0" smtClean="0">
              <a:solidFill>
                <a:schemeClr val="bg1"/>
              </a:solidFill>
            </a:endParaRPr>
          </a:p>
          <a:p>
            <a:pPr defTabSz="914400"/>
            <a:endParaRPr lang="en-GB" dirty="0" smtClean="0">
              <a:solidFill>
                <a:schemeClr val="bg1"/>
              </a:solidFill>
            </a:endParaRPr>
          </a:p>
          <a:p>
            <a:pPr defTabSz="914400"/>
            <a:endParaRPr lang="en-GB" dirty="0" smtClean="0">
              <a:solidFill>
                <a:schemeClr val="bg1"/>
              </a:solidFill>
            </a:endParaRPr>
          </a:p>
          <a:p>
            <a:pPr defTabSz="914400"/>
            <a:endParaRPr lang="en-GB" dirty="0"/>
          </a:p>
        </p:txBody>
      </p:sp>
      <p:sp>
        <p:nvSpPr>
          <p:cNvPr id="6" name="Content Placeholder 2"/>
          <p:cNvSpPr txBox="1">
            <a:spLocks/>
          </p:cNvSpPr>
          <p:nvPr/>
        </p:nvSpPr>
        <p:spPr>
          <a:xfrm>
            <a:off x="156753" y="130629"/>
            <a:ext cx="8821783" cy="6727371"/>
          </a:xfrm>
          <a:prstGeom prst="rect">
            <a:avLst/>
          </a:prstGeom>
          <a:solidFill>
            <a:schemeClr val="accent3">
              <a:lumMod val="60000"/>
              <a:lumOff val="40000"/>
            </a:schemeClr>
          </a:solidFill>
        </p:spPr>
        <p:txBody>
          <a:bodyPr vert="horz">
            <a:normAutofit fontScale="92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defTabSz="914400">
              <a:buFont typeface="Wingdings 2"/>
              <a:buNone/>
            </a:pPr>
            <a:r>
              <a:rPr lang="en-GB" b="1" smtClean="0">
                <a:solidFill>
                  <a:schemeClr val="bg1"/>
                </a:solidFill>
              </a:rPr>
              <a:t>Why wasn’t Rome knocked out of the war?</a:t>
            </a:r>
          </a:p>
          <a:p>
            <a:pPr defTabSz="914400"/>
            <a:r>
              <a:rPr lang="en-GB" smtClean="0">
                <a:solidFill>
                  <a:schemeClr val="bg1"/>
                </a:solidFill>
              </a:rPr>
              <a:t>Insufficient support among the central Italian cities to besiege Rome? </a:t>
            </a:r>
          </a:p>
          <a:p>
            <a:pPr defTabSz="914400"/>
            <a:r>
              <a:rPr lang="en-GB" smtClean="0">
                <a:solidFill>
                  <a:schemeClr val="bg1"/>
                </a:solidFill>
              </a:rPr>
              <a:t>Subsequent to Trebia, Traismene, Cannae most other contests minor successors or setbacks for either side.</a:t>
            </a:r>
          </a:p>
          <a:p>
            <a:pPr defTabSz="914400"/>
            <a:r>
              <a:rPr lang="en-GB" smtClean="0">
                <a:solidFill>
                  <a:schemeClr val="bg1"/>
                </a:solidFill>
              </a:rPr>
              <a:t>Use by Romans of many strongholds to store provisions, enabling grinding warfare – Hannibal needed to shift around to avoid exhausting local forage. </a:t>
            </a:r>
          </a:p>
          <a:p>
            <a:pPr defTabSz="914400"/>
            <a:r>
              <a:rPr lang="en-GB" smtClean="0">
                <a:solidFill>
                  <a:schemeClr val="bg1"/>
                </a:solidFill>
              </a:rPr>
              <a:t>Between years 215-205 BC there were between four and seven two legion armies in Italy accompanied by </a:t>
            </a:r>
            <a:r>
              <a:rPr lang="en-GB" i="1" smtClean="0">
                <a:solidFill>
                  <a:schemeClr val="bg1"/>
                </a:solidFill>
              </a:rPr>
              <a:t>socii</a:t>
            </a:r>
            <a:r>
              <a:rPr lang="en-GB" smtClean="0">
                <a:solidFill>
                  <a:schemeClr val="bg1"/>
                </a:solidFill>
              </a:rPr>
              <a:t> – by contrast Hannibal never normally operated with more than three large armies – Hannibal could face substantial armies while others waged war on his allies.</a:t>
            </a:r>
          </a:p>
          <a:p>
            <a:pPr defTabSz="914400"/>
            <a:r>
              <a:rPr lang="en-GB" smtClean="0">
                <a:solidFill>
                  <a:schemeClr val="bg1"/>
                </a:solidFill>
              </a:rPr>
              <a:t>Two legions stationed in Etruria (to prevent wavering). Also use of hostages (e.g. Romans took 120 children of senators from Arretium in 208 BC – Livy 27.24).</a:t>
            </a:r>
          </a:p>
          <a:p>
            <a:pPr defTabSz="914400"/>
            <a:r>
              <a:rPr lang="en-GB" smtClean="0">
                <a:solidFill>
                  <a:schemeClr val="bg1"/>
                </a:solidFill>
              </a:rPr>
              <a:t>Harsh penalty for rebel towns.</a:t>
            </a:r>
            <a:endParaRPr lang="en-GB" dirty="0" smtClean="0">
              <a:solidFill>
                <a:schemeClr val="bg1"/>
              </a:solidFill>
            </a:endParaRPr>
          </a:p>
        </p:txBody>
      </p:sp>
    </p:spTree>
    <p:extLst>
      <p:ext uri="{BB962C8B-B14F-4D97-AF65-F5344CB8AC3E}">
        <p14:creationId xmlns:p14="http://schemas.microsoft.com/office/powerpoint/2010/main" val="1834010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Roman Victories Abroad</a:t>
            </a:r>
            <a:endParaRPr lang="en-GB" dirty="0">
              <a:solidFill>
                <a:schemeClr val="bg1"/>
              </a:solidFill>
            </a:endParaRPr>
          </a:p>
        </p:txBody>
      </p:sp>
      <p:sp>
        <p:nvSpPr>
          <p:cNvPr id="3" name="Content Placeholder 2"/>
          <p:cNvSpPr>
            <a:spLocks noGrp="1"/>
          </p:cNvSpPr>
          <p:nvPr>
            <p:ph idx="1"/>
          </p:nvPr>
        </p:nvSpPr>
        <p:spPr>
          <a:xfrm>
            <a:off x="121920" y="1417638"/>
            <a:ext cx="8900160" cy="5440362"/>
          </a:xfrm>
        </p:spPr>
        <p:txBody>
          <a:bodyPr>
            <a:normAutofit fontScale="77500" lnSpcReduction="20000"/>
          </a:bodyPr>
          <a:lstStyle/>
          <a:p>
            <a:r>
              <a:rPr lang="en-GB" dirty="0" smtClean="0">
                <a:solidFill>
                  <a:schemeClr val="bg1"/>
                </a:solidFill>
              </a:rPr>
              <a:t>Rome maintained its naval dominance since end of First Punic War. </a:t>
            </a:r>
          </a:p>
          <a:p>
            <a:endParaRPr lang="en-GB" sz="500" dirty="0">
              <a:solidFill>
                <a:schemeClr val="bg1"/>
              </a:solidFill>
            </a:endParaRPr>
          </a:p>
          <a:p>
            <a:r>
              <a:rPr lang="en-GB" b="1" dirty="0" smtClean="0">
                <a:solidFill>
                  <a:schemeClr val="bg1"/>
                </a:solidFill>
              </a:rPr>
              <a:t>Sicily</a:t>
            </a:r>
            <a:r>
              <a:rPr lang="en-GB" dirty="0" smtClean="0">
                <a:solidFill>
                  <a:schemeClr val="bg1"/>
                </a:solidFill>
              </a:rPr>
              <a:t>:</a:t>
            </a:r>
          </a:p>
          <a:p>
            <a:pPr lvl="1"/>
            <a:r>
              <a:rPr lang="en-GB" dirty="0">
                <a:solidFill>
                  <a:schemeClr val="bg1"/>
                </a:solidFill>
              </a:rPr>
              <a:t>212 - Marcellus captures </a:t>
            </a:r>
            <a:r>
              <a:rPr lang="en-GB" dirty="0" smtClean="0">
                <a:solidFill>
                  <a:schemeClr val="bg1"/>
                </a:solidFill>
              </a:rPr>
              <a:t>Syracuse. Death </a:t>
            </a:r>
            <a:r>
              <a:rPr lang="en-GB" dirty="0">
                <a:solidFill>
                  <a:schemeClr val="bg1"/>
                </a:solidFill>
              </a:rPr>
              <a:t>of Archimedes </a:t>
            </a:r>
            <a:r>
              <a:rPr lang="en-GB" dirty="0" smtClean="0">
                <a:solidFill>
                  <a:schemeClr val="bg1"/>
                </a:solidFill>
              </a:rPr>
              <a:t>(</a:t>
            </a:r>
            <a:r>
              <a:rPr lang="en-GB" dirty="0" err="1" smtClean="0">
                <a:solidFill>
                  <a:schemeClr val="bg1"/>
                </a:solidFill>
              </a:rPr>
              <a:t>Plut</a:t>
            </a:r>
            <a:r>
              <a:rPr lang="en-GB" dirty="0">
                <a:solidFill>
                  <a:schemeClr val="bg1"/>
                </a:solidFill>
              </a:rPr>
              <a:t>. </a:t>
            </a:r>
            <a:r>
              <a:rPr lang="en-GB" i="1" dirty="0">
                <a:solidFill>
                  <a:schemeClr val="bg1"/>
                </a:solidFill>
              </a:rPr>
              <a:t>Marc</a:t>
            </a:r>
            <a:r>
              <a:rPr lang="en-GB" dirty="0">
                <a:solidFill>
                  <a:schemeClr val="bg1"/>
                </a:solidFill>
              </a:rPr>
              <a:t>. </a:t>
            </a:r>
            <a:r>
              <a:rPr lang="en-GB" dirty="0" smtClean="0">
                <a:solidFill>
                  <a:schemeClr val="bg1"/>
                </a:solidFill>
              </a:rPr>
              <a:t>19.4-5).</a:t>
            </a:r>
            <a:endParaRPr lang="en-GB" dirty="0">
              <a:solidFill>
                <a:schemeClr val="bg1"/>
              </a:solidFill>
            </a:endParaRPr>
          </a:p>
          <a:p>
            <a:pPr lvl="1"/>
            <a:r>
              <a:rPr lang="en-GB" dirty="0">
                <a:solidFill>
                  <a:schemeClr val="bg1"/>
                </a:solidFill>
              </a:rPr>
              <a:t>Carthaginian army of </a:t>
            </a:r>
            <a:r>
              <a:rPr lang="en-GB" dirty="0" err="1">
                <a:solidFill>
                  <a:schemeClr val="bg1"/>
                </a:solidFill>
              </a:rPr>
              <a:t>Himilco</a:t>
            </a:r>
            <a:r>
              <a:rPr lang="en-GB" dirty="0">
                <a:solidFill>
                  <a:schemeClr val="bg1"/>
                </a:solidFill>
              </a:rPr>
              <a:t> affected by </a:t>
            </a:r>
            <a:r>
              <a:rPr lang="en-GB" dirty="0" smtClean="0">
                <a:solidFill>
                  <a:schemeClr val="bg1"/>
                </a:solidFill>
              </a:rPr>
              <a:t>plague.</a:t>
            </a:r>
          </a:p>
          <a:p>
            <a:pPr lvl="1"/>
            <a:endParaRPr lang="en-GB" sz="500" dirty="0">
              <a:solidFill>
                <a:schemeClr val="bg1"/>
              </a:solidFill>
            </a:endParaRPr>
          </a:p>
          <a:p>
            <a:r>
              <a:rPr lang="en-GB" b="1" dirty="0" smtClean="0">
                <a:solidFill>
                  <a:schemeClr val="bg1"/>
                </a:solidFill>
              </a:rPr>
              <a:t>Spain</a:t>
            </a:r>
            <a:r>
              <a:rPr lang="en-GB" dirty="0" smtClean="0">
                <a:solidFill>
                  <a:schemeClr val="bg1"/>
                </a:solidFill>
              </a:rPr>
              <a:t>: </a:t>
            </a:r>
          </a:p>
          <a:p>
            <a:pPr lvl="1"/>
            <a:r>
              <a:rPr lang="en-GB" dirty="0" smtClean="0">
                <a:solidFill>
                  <a:schemeClr val="bg1"/>
                </a:solidFill>
              </a:rPr>
              <a:t>War largely </a:t>
            </a:r>
            <a:r>
              <a:rPr lang="en-GB" dirty="0">
                <a:solidFill>
                  <a:schemeClr val="bg1"/>
                </a:solidFill>
              </a:rPr>
              <a:t>successful for Rome – though death of </a:t>
            </a:r>
            <a:r>
              <a:rPr lang="en-GB" dirty="0" err="1">
                <a:solidFill>
                  <a:schemeClr val="bg1"/>
                </a:solidFill>
              </a:rPr>
              <a:t>Publius</a:t>
            </a:r>
            <a:r>
              <a:rPr lang="en-GB" dirty="0">
                <a:solidFill>
                  <a:schemeClr val="bg1"/>
                </a:solidFill>
              </a:rPr>
              <a:t> and </a:t>
            </a:r>
            <a:r>
              <a:rPr lang="en-GB" dirty="0" err="1">
                <a:solidFill>
                  <a:schemeClr val="bg1"/>
                </a:solidFill>
              </a:rPr>
              <a:t>Gnaeus</a:t>
            </a:r>
            <a:r>
              <a:rPr lang="en-GB" dirty="0">
                <a:solidFill>
                  <a:schemeClr val="bg1"/>
                </a:solidFill>
              </a:rPr>
              <a:t> in 211 BC. </a:t>
            </a:r>
          </a:p>
          <a:p>
            <a:pPr lvl="1"/>
            <a:r>
              <a:rPr lang="en-GB" dirty="0">
                <a:solidFill>
                  <a:schemeClr val="bg1"/>
                </a:solidFill>
              </a:rPr>
              <a:t>P. Cornelius Scipio sent as </a:t>
            </a:r>
            <a:r>
              <a:rPr lang="en-GB" i="1" dirty="0" err="1">
                <a:solidFill>
                  <a:schemeClr val="bg1"/>
                </a:solidFill>
              </a:rPr>
              <a:t>privatus</a:t>
            </a:r>
            <a:r>
              <a:rPr lang="en-GB" i="1" dirty="0">
                <a:solidFill>
                  <a:schemeClr val="bg1"/>
                </a:solidFill>
              </a:rPr>
              <a:t> cum </a:t>
            </a:r>
            <a:r>
              <a:rPr lang="en-GB" i="1" dirty="0" err="1">
                <a:solidFill>
                  <a:schemeClr val="bg1"/>
                </a:solidFill>
              </a:rPr>
              <a:t>imperio</a:t>
            </a:r>
            <a:r>
              <a:rPr lang="en-GB" dirty="0">
                <a:solidFill>
                  <a:schemeClr val="bg1"/>
                </a:solidFill>
              </a:rPr>
              <a:t>. </a:t>
            </a:r>
          </a:p>
          <a:p>
            <a:pPr lvl="1"/>
            <a:r>
              <a:rPr lang="en-GB" dirty="0">
                <a:solidFill>
                  <a:schemeClr val="bg1"/>
                </a:solidFill>
              </a:rPr>
              <a:t> Siege of </a:t>
            </a:r>
            <a:r>
              <a:rPr lang="en-GB" dirty="0" err="1">
                <a:solidFill>
                  <a:schemeClr val="bg1"/>
                </a:solidFill>
              </a:rPr>
              <a:t>Carthago</a:t>
            </a:r>
            <a:r>
              <a:rPr lang="en-GB" dirty="0">
                <a:solidFill>
                  <a:schemeClr val="bg1"/>
                </a:solidFill>
              </a:rPr>
              <a:t> Nova in 209 BC.</a:t>
            </a:r>
          </a:p>
          <a:p>
            <a:pPr lvl="1"/>
            <a:r>
              <a:rPr lang="en-GB" dirty="0">
                <a:solidFill>
                  <a:schemeClr val="bg1"/>
                </a:solidFill>
              </a:rPr>
              <a:t>Scipio defeats Hasdrubal at River </a:t>
            </a:r>
            <a:r>
              <a:rPr lang="en-GB" dirty="0" err="1">
                <a:solidFill>
                  <a:schemeClr val="bg1"/>
                </a:solidFill>
              </a:rPr>
              <a:t>Baetis</a:t>
            </a:r>
            <a:r>
              <a:rPr lang="en-GB" dirty="0">
                <a:solidFill>
                  <a:schemeClr val="bg1"/>
                </a:solidFill>
              </a:rPr>
              <a:t> but latter escapes with army and heads to Italy (208 BC).</a:t>
            </a:r>
          </a:p>
          <a:p>
            <a:pPr lvl="1"/>
            <a:r>
              <a:rPr lang="en-GB" dirty="0" smtClean="0">
                <a:solidFill>
                  <a:schemeClr val="bg1"/>
                </a:solidFill>
              </a:rPr>
              <a:t>Decisive </a:t>
            </a:r>
            <a:r>
              <a:rPr lang="en-GB" dirty="0">
                <a:solidFill>
                  <a:schemeClr val="bg1"/>
                </a:solidFill>
              </a:rPr>
              <a:t>battle at </a:t>
            </a:r>
            <a:r>
              <a:rPr lang="en-GB" dirty="0" err="1">
                <a:solidFill>
                  <a:schemeClr val="bg1"/>
                </a:solidFill>
              </a:rPr>
              <a:t>Illipa</a:t>
            </a:r>
            <a:r>
              <a:rPr lang="en-GB" dirty="0">
                <a:solidFill>
                  <a:schemeClr val="bg1"/>
                </a:solidFill>
              </a:rPr>
              <a:t> (207 BC</a:t>
            </a:r>
            <a:r>
              <a:rPr lang="en-GB" dirty="0" smtClean="0">
                <a:solidFill>
                  <a:schemeClr val="bg1"/>
                </a:solidFill>
              </a:rPr>
              <a:t>).</a:t>
            </a:r>
          </a:p>
          <a:p>
            <a:pPr lvl="1"/>
            <a:endParaRPr lang="en-GB" sz="500" dirty="0">
              <a:solidFill>
                <a:schemeClr val="bg1"/>
              </a:solidFill>
            </a:endParaRPr>
          </a:p>
          <a:p>
            <a:r>
              <a:rPr lang="en-GB" b="1" dirty="0" smtClean="0">
                <a:solidFill>
                  <a:schemeClr val="bg1"/>
                </a:solidFill>
              </a:rPr>
              <a:t>Africa</a:t>
            </a:r>
            <a:r>
              <a:rPr lang="en-GB" dirty="0" smtClean="0">
                <a:solidFill>
                  <a:schemeClr val="bg1"/>
                </a:solidFill>
              </a:rPr>
              <a:t>:</a:t>
            </a:r>
            <a:endParaRPr lang="en-GB" dirty="0">
              <a:solidFill>
                <a:schemeClr val="bg1"/>
              </a:solidFill>
            </a:endParaRPr>
          </a:p>
          <a:p>
            <a:pPr lvl="1"/>
            <a:r>
              <a:rPr lang="it-IT" dirty="0">
                <a:solidFill>
                  <a:schemeClr val="bg1"/>
                </a:solidFill>
              </a:rPr>
              <a:t>Scipio lands in Africa in 204 BC.</a:t>
            </a:r>
          </a:p>
          <a:p>
            <a:pPr lvl="1"/>
            <a:r>
              <a:rPr lang="en-GB" dirty="0">
                <a:solidFill>
                  <a:schemeClr val="bg1"/>
                </a:solidFill>
              </a:rPr>
              <a:t>In 203 BC Hannibal and </a:t>
            </a:r>
            <a:r>
              <a:rPr lang="en-GB" dirty="0" err="1">
                <a:solidFill>
                  <a:schemeClr val="bg1"/>
                </a:solidFill>
              </a:rPr>
              <a:t>Mago</a:t>
            </a:r>
            <a:r>
              <a:rPr lang="en-GB" dirty="0">
                <a:solidFill>
                  <a:schemeClr val="bg1"/>
                </a:solidFill>
              </a:rPr>
              <a:t> are recalled from Italy.</a:t>
            </a:r>
          </a:p>
          <a:p>
            <a:pPr lvl="1"/>
            <a:r>
              <a:rPr lang="en-GB" dirty="0">
                <a:solidFill>
                  <a:schemeClr val="bg1"/>
                </a:solidFill>
              </a:rPr>
              <a:t>Battle of Zama – October 202 BC</a:t>
            </a:r>
            <a:r>
              <a:rPr lang="en-GB" dirty="0" smtClean="0">
                <a:solidFill>
                  <a:schemeClr val="bg1"/>
                </a:solidFill>
              </a:rPr>
              <a:t>.</a:t>
            </a:r>
            <a:endParaRPr lang="en-GB" dirty="0">
              <a:solidFill>
                <a:schemeClr val="bg1"/>
              </a:solidFill>
            </a:endParaRPr>
          </a:p>
          <a:p>
            <a:pPr lvl="1"/>
            <a:endParaRPr lang="en-GB" dirty="0">
              <a:solidFill>
                <a:schemeClr val="bg1"/>
              </a:solidFill>
            </a:endParaRPr>
          </a:p>
        </p:txBody>
      </p:sp>
      <p:pic>
        <p:nvPicPr>
          <p:cNvPr id="4" name="Picture 3"/>
          <p:cNvPicPr>
            <a:picLocks noChangeAspect="1"/>
          </p:cNvPicPr>
          <p:nvPr/>
        </p:nvPicPr>
        <p:blipFill>
          <a:blip r:embed="rId2"/>
          <a:stretch>
            <a:fillRect/>
          </a:stretch>
        </p:blipFill>
        <p:spPr>
          <a:xfrm>
            <a:off x="121920" y="78377"/>
            <a:ext cx="4101737" cy="5270732"/>
          </a:xfrm>
          <a:prstGeom prst="rect">
            <a:avLst/>
          </a:prstGeom>
        </p:spPr>
      </p:pic>
      <p:sp>
        <p:nvSpPr>
          <p:cNvPr id="6" name="Content Placeholder 2"/>
          <p:cNvSpPr txBox="1">
            <a:spLocks/>
          </p:cNvSpPr>
          <p:nvPr/>
        </p:nvSpPr>
        <p:spPr>
          <a:xfrm>
            <a:off x="4223657" y="78377"/>
            <a:ext cx="4798423" cy="5712823"/>
          </a:xfrm>
          <a:prstGeom prst="rect">
            <a:avLst/>
          </a:prstGeom>
          <a:solidFill>
            <a:srgbClr val="FFC000"/>
          </a:solidFill>
        </p:spPr>
        <p:txBody>
          <a:bodyPr vert="horz">
            <a:normAutofit fontScale="85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defTabSz="914400">
              <a:buFont typeface="Wingdings 2"/>
              <a:buNone/>
            </a:pPr>
            <a:r>
              <a:rPr lang="en-GB" dirty="0" smtClean="0">
                <a:solidFill>
                  <a:schemeClr val="bg1"/>
                </a:solidFill>
              </a:rPr>
              <a:t>“When Scipio thought that a sufficient number of troops had entered he sent most of them, as is the Roman custom, against the inhabitants of the city with orders to kill all they encountered, sparing none, and not to start pillaging until the signal was given. They do this, I think, to inspire terror, so that when towns are taken by the Romans one may often see not only the corpses of human beings, but dogs cut in half, and the dismembered limbs of other animals, and on this occasion such scenes were numerous due to the numbers of those in the place.” – </a:t>
            </a:r>
            <a:r>
              <a:rPr lang="en-GB" b="1" dirty="0" smtClean="0">
                <a:solidFill>
                  <a:schemeClr val="bg1"/>
                </a:solidFill>
              </a:rPr>
              <a:t>Polybius 10.15.4-6</a:t>
            </a:r>
            <a:r>
              <a:rPr lang="en-GB" dirty="0" smtClean="0">
                <a:solidFill>
                  <a:schemeClr val="bg1"/>
                </a:solidFill>
              </a:rPr>
              <a:t>. </a:t>
            </a:r>
            <a:endParaRPr lang="en-GB" dirty="0">
              <a:solidFill>
                <a:schemeClr val="bg1"/>
              </a:solidFill>
            </a:endParaRPr>
          </a:p>
        </p:txBody>
      </p:sp>
      <p:pic>
        <p:nvPicPr>
          <p:cNvPr id="7" name="Picture 6"/>
          <p:cNvPicPr>
            <a:picLocks noChangeAspect="1"/>
          </p:cNvPicPr>
          <p:nvPr/>
        </p:nvPicPr>
        <p:blipFill>
          <a:blip r:embed="rId3"/>
          <a:stretch>
            <a:fillRect/>
          </a:stretch>
        </p:blipFill>
        <p:spPr>
          <a:xfrm>
            <a:off x="760120" y="78376"/>
            <a:ext cx="7176838" cy="5556069"/>
          </a:xfrm>
          <a:prstGeom prst="rect">
            <a:avLst/>
          </a:prstGeom>
        </p:spPr>
      </p:pic>
    </p:spTree>
    <p:extLst>
      <p:ext uri="{BB962C8B-B14F-4D97-AF65-F5344CB8AC3E}">
        <p14:creationId xmlns:p14="http://schemas.microsoft.com/office/powerpoint/2010/main" val="2959851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par>
                                <p:cTn id="8" presetID="21" presetClass="entr" presetSubtype="1"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wheel(1)">
                                      <p:cBhvr>
                                        <p:cTn id="10" dur="20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p:cTn id="15" dur="1000" fill="hold"/>
                                        <p:tgtEl>
                                          <p:spTgt spid="7"/>
                                        </p:tgtEl>
                                        <p:attrNameLst>
                                          <p:attrName>ppt_w</p:attrName>
                                        </p:attrNameLst>
                                      </p:cBhvr>
                                      <p:tavLst>
                                        <p:tav tm="0">
                                          <p:val>
                                            <p:fltVal val="0"/>
                                          </p:val>
                                        </p:tav>
                                        <p:tav tm="100000">
                                          <p:val>
                                            <p:strVal val="#ppt_w"/>
                                          </p:val>
                                        </p:tav>
                                      </p:tavLst>
                                    </p:anim>
                                    <p:anim calcmode="lin" valueType="num">
                                      <p:cBhvr>
                                        <p:cTn id="16" dur="1000" fill="hold"/>
                                        <p:tgtEl>
                                          <p:spTgt spid="7"/>
                                        </p:tgtEl>
                                        <p:attrNameLst>
                                          <p:attrName>ppt_h</p:attrName>
                                        </p:attrNameLst>
                                      </p:cBhvr>
                                      <p:tavLst>
                                        <p:tav tm="0">
                                          <p:val>
                                            <p:fltVal val="0"/>
                                          </p:val>
                                        </p:tav>
                                        <p:tav tm="100000">
                                          <p:val>
                                            <p:strVal val="#ppt_h"/>
                                          </p:val>
                                        </p:tav>
                                      </p:tavLst>
                                    </p:anim>
                                    <p:anim calcmode="lin" valueType="num">
                                      <p:cBhvr>
                                        <p:cTn id="17" dur="1000" fill="hold"/>
                                        <p:tgtEl>
                                          <p:spTgt spid="7"/>
                                        </p:tgtEl>
                                        <p:attrNameLst>
                                          <p:attrName>style.rotation</p:attrName>
                                        </p:attrNameLst>
                                      </p:cBhvr>
                                      <p:tavLst>
                                        <p:tav tm="0">
                                          <p:val>
                                            <p:fltVal val="90"/>
                                          </p:val>
                                        </p:tav>
                                        <p:tav tm="100000">
                                          <p:val>
                                            <p:fltVal val="0"/>
                                          </p:val>
                                        </p:tav>
                                      </p:tavLst>
                                    </p:anim>
                                    <p:animEffect transition="in" filter="fade">
                                      <p:cBhvr>
                                        <p:cTn id="18"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Terms of Peace</a:t>
            </a:r>
            <a:endParaRPr lang="en-GB" b="1" dirty="0">
              <a:solidFill>
                <a:schemeClr val="bg1"/>
              </a:solidFill>
            </a:endParaRPr>
          </a:p>
        </p:txBody>
      </p:sp>
      <p:sp>
        <p:nvSpPr>
          <p:cNvPr id="3" name="Content Placeholder 2"/>
          <p:cNvSpPr>
            <a:spLocks noGrp="1"/>
          </p:cNvSpPr>
          <p:nvPr>
            <p:ph sz="half" idx="1"/>
          </p:nvPr>
        </p:nvSpPr>
        <p:spPr>
          <a:xfrm>
            <a:off x="0" y="1673352"/>
            <a:ext cx="4397829" cy="5184648"/>
          </a:xfrm>
        </p:spPr>
        <p:txBody>
          <a:bodyPr>
            <a:normAutofit fontScale="92500" lnSpcReduction="20000"/>
          </a:bodyPr>
          <a:lstStyle/>
          <a:p>
            <a:r>
              <a:rPr lang="en-GB" dirty="0" smtClean="0">
                <a:solidFill>
                  <a:schemeClr val="bg1"/>
                </a:solidFill>
              </a:rPr>
              <a:t>Carthaginian territory to remain within pre-war boundaries.</a:t>
            </a:r>
          </a:p>
          <a:p>
            <a:endParaRPr lang="en-GB" sz="500" dirty="0">
              <a:solidFill>
                <a:schemeClr val="bg1"/>
              </a:solidFill>
            </a:endParaRPr>
          </a:p>
          <a:p>
            <a:r>
              <a:rPr lang="en-GB" dirty="0" smtClean="0">
                <a:solidFill>
                  <a:schemeClr val="bg1"/>
                </a:solidFill>
              </a:rPr>
              <a:t>Forbidden to launch attacks outside it own territory without Roman permission.</a:t>
            </a:r>
          </a:p>
          <a:p>
            <a:endParaRPr lang="en-GB" sz="500" dirty="0">
              <a:solidFill>
                <a:schemeClr val="bg1"/>
              </a:solidFill>
            </a:endParaRPr>
          </a:p>
          <a:p>
            <a:r>
              <a:rPr lang="en-GB" dirty="0" smtClean="0">
                <a:solidFill>
                  <a:schemeClr val="bg1"/>
                </a:solidFill>
              </a:rPr>
              <a:t>Prisoners and fugitives to be handed over.</a:t>
            </a:r>
          </a:p>
          <a:p>
            <a:endParaRPr lang="en-GB" sz="500" dirty="0">
              <a:solidFill>
                <a:schemeClr val="bg1"/>
              </a:solidFill>
            </a:endParaRPr>
          </a:p>
          <a:p>
            <a:r>
              <a:rPr lang="en-GB" dirty="0" smtClean="0">
                <a:solidFill>
                  <a:schemeClr val="bg1"/>
                </a:solidFill>
              </a:rPr>
              <a:t>All Carthage’s elephants and ships to be surrendered (except 10 triremes).</a:t>
            </a:r>
          </a:p>
          <a:p>
            <a:endParaRPr lang="en-GB" sz="500" dirty="0">
              <a:solidFill>
                <a:schemeClr val="bg1"/>
              </a:solidFill>
            </a:endParaRPr>
          </a:p>
          <a:p>
            <a:r>
              <a:rPr lang="en-GB" dirty="0" smtClean="0">
                <a:solidFill>
                  <a:schemeClr val="bg1"/>
                </a:solidFill>
              </a:rPr>
              <a:t>10,000 talents indemnity to be paid over 50 years.  </a:t>
            </a:r>
            <a:endParaRPr lang="en-GB" dirty="0">
              <a:solidFill>
                <a:schemeClr val="bg1"/>
              </a:solidFill>
            </a:endParaRPr>
          </a:p>
        </p:txBody>
      </p:sp>
      <p:sp>
        <p:nvSpPr>
          <p:cNvPr id="4" name="Content Placeholder 3"/>
          <p:cNvSpPr>
            <a:spLocks noGrp="1"/>
          </p:cNvSpPr>
          <p:nvPr>
            <p:ph sz="half" idx="2"/>
          </p:nvPr>
        </p:nvSpPr>
        <p:spPr>
          <a:xfrm>
            <a:off x="4319451" y="1673352"/>
            <a:ext cx="4717045" cy="5184648"/>
          </a:xfrm>
        </p:spPr>
        <p:txBody>
          <a:bodyPr>
            <a:noAutofit/>
          </a:bodyPr>
          <a:lstStyle/>
          <a:p>
            <a:pPr marL="0" indent="0">
              <a:buNone/>
            </a:pPr>
            <a:r>
              <a:rPr lang="en-GB" sz="2400" dirty="0">
                <a:solidFill>
                  <a:schemeClr val="bg1"/>
                </a:solidFill>
              </a:rPr>
              <a:t>“On this occasion it is said that when one of </a:t>
            </a:r>
            <a:r>
              <a:rPr lang="en-GB" sz="2400" dirty="0" smtClean="0">
                <a:solidFill>
                  <a:schemeClr val="bg1"/>
                </a:solidFill>
              </a:rPr>
              <a:t>the [Carthaginian] </a:t>
            </a:r>
            <a:r>
              <a:rPr lang="en-GB" sz="2400" dirty="0">
                <a:solidFill>
                  <a:schemeClr val="bg1"/>
                </a:solidFill>
              </a:rPr>
              <a:t>senators was about to oppose the acceptance of the terms and was beginning to speak Hannibal came forward and pulled him down from the tribune…As it seemed to all that his advice was wise and opportune, they voted to make the treaty on the above conditions, and the senate at once dispatched envoys with orders to agree to </a:t>
            </a:r>
            <a:r>
              <a:rPr lang="en-GB" sz="2400" dirty="0" smtClean="0">
                <a:solidFill>
                  <a:schemeClr val="bg1"/>
                </a:solidFill>
              </a:rPr>
              <a:t>it.” – </a:t>
            </a:r>
            <a:r>
              <a:rPr lang="en-GB" sz="2400" b="1" dirty="0" smtClean="0">
                <a:solidFill>
                  <a:schemeClr val="bg1"/>
                </a:solidFill>
              </a:rPr>
              <a:t>Polybius 15.19</a:t>
            </a:r>
            <a:r>
              <a:rPr lang="en-GB" sz="2400" dirty="0" smtClean="0">
                <a:solidFill>
                  <a:schemeClr val="bg1"/>
                </a:solidFill>
              </a:rPr>
              <a:t>. </a:t>
            </a:r>
            <a:endParaRPr lang="en-GB" sz="2400" dirty="0">
              <a:solidFill>
                <a:schemeClr val="bg1"/>
              </a:solidFill>
            </a:endParaRPr>
          </a:p>
        </p:txBody>
      </p:sp>
    </p:spTree>
    <p:extLst>
      <p:ext uri="{BB962C8B-B14F-4D97-AF65-F5344CB8AC3E}">
        <p14:creationId xmlns:p14="http://schemas.microsoft.com/office/powerpoint/2010/main" val="175568216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6422253"/>
          </a:xfrm>
        </p:spPr>
        <p:txBody>
          <a:bodyPr>
            <a:normAutofit/>
          </a:bodyPr>
          <a:lstStyle/>
          <a:p>
            <a:r>
              <a:rPr lang="en-GB" sz="6000" dirty="0" smtClean="0">
                <a:solidFill>
                  <a:schemeClr val="bg1"/>
                </a:solidFill>
              </a:rPr>
              <a:t>Rome and the Hellenistic World</a:t>
            </a:r>
            <a:br>
              <a:rPr lang="en-GB" sz="6000" dirty="0" smtClean="0">
                <a:solidFill>
                  <a:schemeClr val="bg1"/>
                </a:solidFill>
              </a:rPr>
            </a:br>
            <a:endParaRPr lang="en-GB" sz="6000" dirty="0">
              <a:solidFill>
                <a:schemeClr val="bg1"/>
              </a:solidFill>
            </a:endParaRPr>
          </a:p>
        </p:txBody>
      </p:sp>
    </p:spTree>
    <p:extLst>
      <p:ext uri="{BB962C8B-B14F-4D97-AF65-F5344CB8AC3E}">
        <p14:creationId xmlns:p14="http://schemas.microsoft.com/office/powerpoint/2010/main" val="168930596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8377" y="1454331"/>
            <a:ext cx="8891452" cy="5403670"/>
          </a:xfrm>
        </p:spPr>
        <p:txBody>
          <a:bodyPr>
            <a:normAutofit/>
          </a:bodyPr>
          <a:lstStyle/>
          <a:p>
            <a:r>
              <a:rPr lang="en-GB" dirty="0" smtClean="0">
                <a:solidFill>
                  <a:schemeClr val="bg1"/>
                </a:solidFill>
              </a:rPr>
              <a:t>Second </a:t>
            </a:r>
            <a:r>
              <a:rPr lang="en-GB" dirty="0">
                <a:solidFill>
                  <a:schemeClr val="bg1"/>
                </a:solidFill>
              </a:rPr>
              <a:t>Macedonian War (200-197 BC).</a:t>
            </a:r>
          </a:p>
          <a:p>
            <a:endParaRPr lang="en-GB" sz="700" dirty="0">
              <a:solidFill>
                <a:schemeClr val="bg1"/>
              </a:solidFill>
            </a:endParaRPr>
          </a:p>
          <a:p>
            <a:r>
              <a:rPr lang="en-GB" dirty="0">
                <a:solidFill>
                  <a:schemeClr val="bg1"/>
                </a:solidFill>
              </a:rPr>
              <a:t>Syrian War or war with Antiochus III (192-188 BC).</a:t>
            </a:r>
          </a:p>
          <a:p>
            <a:endParaRPr lang="en-GB" sz="700" dirty="0">
              <a:solidFill>
                <a:schemeClr val="bg1"/>
              </a:solidFill>
            </a:endParaRPr>
          </a:p>
          <a:p>
            <a:r>
              <a:rPr lang="en-GB" dirty="0">
                <a:solidFill>
                  <a:schemeClr val="bg1"/>
                </a:solidFill>
              </a:rPr>
              <a:t>Third Macedonian War (171-168 BC).</a:t>
            </a:r>
          </a:p>
          <a:p>
            <a:endParaRPr lang="en-GB" sz="700" dirty="0">
              <a:solidFill>
                <a:schemeClr val="bg1"/>
              </a:solidFill>
            </a:endParaRPr>
          </a:p>
          <a:p>
            <a:r>
              <a:rPr lang="en-GB" dirty="0">
                <a:solidFill>
                  <a:schemeClr val="bg1"/>
                </a:solidFill>
              </a:rPr>
              <a:t>Fourth Macedonian War (149-148 BC). </a:t>
            </a:r>
          </a:p>
          <a:p>
            <a:endParaRPr lang="en-GB" sz="600" dirty="0">
              <a:solidFill>
                <a:schemeClr val="bg1"/>
              </a:solidFill>
            </a:endParaRPr>
          </a:p>
          <a:p>
            <a:r>
              <a:rPr lang="en-GB" dirty="0">
                <a:solidFill>
                  <a:schemeClr val="bg1"/>
                </a:solidFill>
              </a:rPr>
              <a:t>Third Punic War (149-146 BC). </a:t>
            </a:r>
          </a:p>
          <a:p>
            <a:endParaRPr lang="en-GB" sz="600" dirty="0">
              <a:solidFill>
                <a:schemeClr val="bg1"/>
              </a:solidFill>
            </a:endParaRPr>
          </a:p>
          <a:p>
            <a:r>
              <a:rPr lang="en-GB" dirty="0">
                <a:solidFill>
                  <a:schemeClr val="bg1"/>
                </a:solidFill>
              </a:rPr>
              <a:t>Achaean War (146 BC).</a:t>
            </a:r>
          </a:p>
          <a:p>
            <a:endParaRPr lang="en-GB" sz="600" dirty="0">
              <a:solidFill>
                <a:schemeClr val="bg1"/>
              </a:solidFill>
            </a:endParaRPr>
          </a:p>
          <a:p>
            <a:r>
              <a:rPr lang="en-GB" dirty="0">
                <a:solidFill>
                  <a:schemeClr val="bg1"/>
                </a:solidFill>
              </a:rPr>
              <a:t>Sack of Carthage and Corinth (146 BC). </a:t>
            </a:r>
          </a:p>
          <a:p>
            <a:endParaRPr lang="en-GB" sz="500" dirty="0">
              <a:solidFill>
                <a:schemeClr val="bg1"/>
              </a:solidFill>
            </a:endParaRPr>
          </a:p>
          <a:p>
            <a:r>
              <a:rPr lang="en-GB" dirty="0" err="1">
                <a:solidFill>
                  <a:schemeClr val="bg1"/>
                </a:solidFill>
              </a:rPr>
              <a:t>Attalus</a:t>
            </a:r>
            <a:r>
              <a:rPr lang="en-GB" dirty="0">
                <a:solidFill>
                  <a:schemeClr val="bg1"/>
                </a:solidFill>
              </a:rPr>
              <a:t> III of Pergamum bequeaths kingdom to Rome (133 BC</a:t>
            </a:r>
            <a:r>
              <a:rPr lang="en-GB" dirty="0" smtClean="0">
                <a:solidFill>
                  <a:schemeClr val="bg1"/>
                </a:solidFill>
              </a:rPr>
              <a:t>).</a:t>
            </a:r>
            <a:endParaRPr lang="en-GB" dirty="0"/>
          </a:p>
        </p:txBody>
      </p:sp>
      <p:sp>
        <p:nvSpPr>
          <p:cNvPr id="4" name="Title 1"/>
          <p:cNvSpPr>
            <a:spLocks noGrp="1"/>
          </p:cNvSpPr>
          <p:nvPr>
            <p:ph type="title"/>
          </p:nvPr>
        </p:nvSpPr>
        <p:spPr>
          <a:xfrm>
            <a:off x="457200" y="274638"/>
            <a:ext cx="8229600" cy="1143000"/>
          </a:xfrm>
        </p:spPr>
        <p:txBody>
          <a:bodyPr/>
          <a:lstStyle/>
          <a:p>
            <a:r>
              <a:rPr lang="en-GB" dirty="0" smtClean="0">
                <a:solidFill>
                  <a:schemeClr val="bg1"/>
                </a:solidFill>
              </a:rPr>
              <a:t>Rome looks East</a:t>
            </a:r>
            <a:endParaRPr lang="en-GB" dirty="0">
              <a:solidFill>
                <a:schemeClr val="bg1"/>
              </a:solidFill>
            </a:endParaRPr>
          </a:p>
        </p:txBody>
      </p:sp>
      <p:sp>
        <p:nvSpPr>
          <p:cNvPr id="5" name="Content Placeholder 2"/>
          <p:cNvSpPr txBox="1">
            <a:spLocks/>
          </p:cNvSpPr>
          <p:nvPr/>
        </p:nvSpPr>
        <p:spPr>
          <a:xfrm>
            <a:off x="182880" y="265930"/>
            <a:ext cx="8778240" cy="6418216"/>
          </a:xfrm>
          <a:prstGeom prst="rect">
            <a:avLst/>
          </a:prstGeom>
          <a:solidFill>
            <a:srgbClr val="FFD653"/>
          </a:solidFill>
        </p:spPr>
        <p:txBody>
          <a:bodyPr vert="horz">
            <a:normAutofit fontScale="85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defTabSz="914400">
              <a:buFont typeface="Wingdings 2"/>
              <a:buNone/>
            </a:pPr>
            <a:r>
              <a:rPr lang="en-GB" b="1" smtClean="0">
                <a:solidFill>
                  <a:schemeClr val="bg1"/>
                </a:solidFill>
              </a:rPr>
              <a:t>Early friendships:</a:t>
            </a:r>
          </a:p>
          <a:p>
            <a:pPr defTabSz="914400"/>
            <a:r>
              <a:rPr lang="en-GB" smtClean="0">
                <a:solidFill>
                  <a:schemeClr val="bg1"/>
                </a:solidFill>
              </a:rPr>
              <a:t>Admission to Isthmian Games and Eleusinian Mysteries (228 BC).</a:t>
            </a:r>
          </a:p>
          <a:p>
            <a:pPr defTabSz="914400"/>
            <a:r>
              <a:rPr lang="en-GB" smtClean="0">
                <a:solidFill>
                  <a:schemeClr val="bg1"/>
                </a:solidFill>
              </a:rPr>
              <a:t>Aetolian league allied with Rome (211 BC) – Livy 26.24; Polybius 9.42.</a:t>
            </a:r>
          </a:p>
          <a:p>
            <a:pPr defTabSz="914400"/>
            <a:endParaRPr lang="en-GB" sz="500" smtClean="0">
              <a:solidFill>
                <a:schemeClr val="bg1"/>
              </a:solidFill>
            </a:endParaRPr>
          </a:p>
          <a:p>
            <a:pPr marL="137160" indent="0" defTabSz="914400">
              <a:buFont typeface="Wingdings 2"/>
              <a:buNone/>
            </a:pPr>
            <a:r>
              <a:rPr lang="en-GB" b="1" smtClean="0">
                <a:solidFill>
                  <a:schemeClr val="bg1"/>
                </a:solidFill>
              </a:rPr>
              <a:t>“Liberators” of Greece:</a:t>
            </a:r>
          </a:p>
          <a:p>
            <a:pPr defTabSz="914400"/>
            <a:r>
              <a:rPr lang="en-GB" smtClean="0">
                <a:solidFill>
                  <a:schemeClr val="bg1"/>
                </a:solidFill>
              </a:rPr>
              <a:t>Battle of Cynoscephalae (197 BC).</a:t>
            </a:r>
          </a:p>
          <a:p>
            <a:pPr defTabSz="914400"/>
            <a:r>
              <a:rPr lang="en-GB" smtClean="0">
                <a:solidFill>
                  <a:schemeClr val="bg1"/>
                </a:solidFill>
              </a:rPr>
              <a:t>Antiochus III order to leave autonomous the free cities of Asia and not to cross into Greece.</a:t>
            </a:r>
          </a:p>
          <a:p>
            <a:pPr defTabSz="914400"/>
            <a:r>
              <a:rPr lang="en-GB" smtClean="0">
                <a:solidFill>
                  <a:schemeClr val="bg1"/>
                </a:solidFill>
              </a:rPr>
              <a:t> Flamininus appeared at the Isthmian Games in 196 BC to announce the “Freedom of the Greeks”.</a:t>
            </a:r>
          </a:p>
          <a:p>
            <a:pPr marL="137160" indent="0" defTabSz="914400">
              <a:buFont typeface="Wingdings 2"/>
              <a:buNone/>
            </a:pPr>
            <a:endParaRPr lang="en-GB" sz="500" smtClean="0">
              <a:solidFill>
                <a:schemeClr val="bg1"/>
              </a:solidFill>
            </a:endParaRPr>
          </a:p>
          <a:p>
            <a:pPr marL="137160" indent="0" defTabSz="914400">
              <a:buFont typeface="Wingdings 2"/>
              <a:buNone/>
            </a:pPr>
            <a:r>
              <a:rPr lang="en-GB" b="1" smtClean="0">
                <a:solidFill>
                  <a:schemeClr val="bg1"/>
                </a:solidFill>
              </a:rPr>
              <a:t>Masters of Greece:</a:t>
            </a:r>
            <a:r>
              <a:rPr lang="en-GB" smtClean="0">
                <a:solidFill>
                  <a:schemeClr val="bg1"/>
                </a:solidFill>
              </a:rPr>
              <a:t>  </a:t>
            </a:r>
          </a:p>
          <a:p>
            <a:pPr defTabSz="914400"/>
            <a:r>
              <a:rPr lang="en-GB" smtClean="0">
                <a:solidFill>
                  <a:schemeClr val="bg1"/>
                </a:solidFill>
              </a:rPr>
              <a:t>Peace of Apamea (188 BC) – Seleucids relinquish all territory west of Taurus Mountains.</a:t>
            </a:r>
          </a:p>
          <a:p>
            <a:pPr defTabSz="914400"/>
            <a:r>
              <a:rPr lang="en-GB" smtClean="0">
                <a:solidFill>
                  <a:schemeClr val="bg1"/>
                </a:solidFill>
              </a:rPr>
              <a:t>Revolt of Andriscus (150-148 BC). Macedon becomes a Roman province?</a:t>
            </a:r>
          </a:p>
          <a:p>
            <a:pPr defTabSz="914400"/>
            <a:r>
              <a:rPr lang="en-GB" smtClean="0">
                <a:solidFill>
                  <a:schemeClr val="bg1"/>
                </a:solidFill>
              </a:rPr>
              <a:t>Achaean League's war with Rome (146 BC). Sack of Corinth (also Carthage in same year).</a:t>
            </a:r>
          </a:p>
          <a:p>
            <a:pPr defTabSz="914400"/>
            <a:endParaRPr lang="en-GB" smtClean="0">
              <a:solidFill>
                <a:schemeClr val="bg1"/>
              </a:solidFill>
            </a:endParaRPr>
          </a:p>
          <a:p>
            <a:pPr defTabSz="914400"/>
            <a:endParaRPr lang="en-GB" smtClean="0">
              <a:solidFill>
                <a:schemeClr val="bg1"/>
              </a:solidFill>
            </a:endParaRPr>
          </a:p>
          <a:p>
            <a:pPr defTabSz="914400"/>
            <a:endParaRPr lang="en-GB" dirty="0">
              <a:solidFill>
                <a:schemeClr val="bg1"/>
              </a:solidFill>
            </a:endParaRPr>
          </a:p>
        </p:txBody>
      </p:sp>
    </p:spTree>
    <p:extLst>
      <p:ext uri="{BB962C8B-B14F-4D97-AF65-F5344CB8AC3E}">
        <p14:creationId xmlns:p14="http://schemas.microsoft.com/office/powerpoint/2010/main" val="141974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04503"/>
            <a:ext cx="8640960" cy="1419497"/>
          </a:xfrm>
        </p:spPr>
        <p:txBody>
          <a:bodyPr>
            <a:normAutofit/>
          </a:bodyPr>
          <a:lstStyle/>
          <a:p>
            <a:r>
              <a:rPr lang="en-GB" b="1" dirty="0" smtClean="0">
                <a:solidFill>
                  <a:schemeClr val="bg1"/>
                </a:solidFill>
              </a:rPr>
              <a:t>The Economic Impact of Imperialism</a:t>
            </a:r>
            <a:endParaRPr lang="en-GB" b="1" dirty="0">
              <a:solidFill>
                <a:schemeClr val="bg1"/>
              </a:solidFill>
            </a:endParaRPr>
          </a:p>
        </p:txBody>
      </p:sp>
      <p:sp>
        <p:nvSpPr>
          <p:cNvPr id="3" name="Content Placeholder 2"/>
          <p:cNvSpPr>
            <a:spLocks noGrp="1"/>
          </p:cNvSpPr>
          <p:nvPr>
            <p:ph idx="1"/>
          </p:nvPr>
        </p:nvSpPr>
        <p:spPr>
          <a:xfrm>
            <a:off x="107504" y="1600200"/>
            <a:ext cx="8928992" cy="5257800"/>
          </a:xfrm>
        </p:spPr>
        <p:txBody>
          <a:bodyPr>
            <a:normAutofit fontScale="85000" lnSpcReduction="20000"/>
          </a:bodyPr>
          <a:lstStyle/>
          <a:p>
            <a:r>
              <a:rPr lang="en-GB" dirty="0" smtClean="0">
                <a:solidFill>
                  <a:schemeClr val="bg1"/>
                </a:solidFill>
              </a:rPr>
              <a:t>Imposition of monetary tribute in perpetuity on Macedonia and Illyria (167) – more meaningful impact on the economy.</a:t>
            </a:r>
          </a:p>
          <a:p>
            <a:endParaRPr lang="en-GB" sz="1000" dirty="0">
              <a:solidFill>
                <a:schemeClr val="bg1"/>
              </a:solidFill>
            </a:endParaRPr>
          </a:p>
          <a:p>
            <a:r>
              <a:rPr lang="en-GB" dirty="0" smtClean="0">
                <a:solidFill>
                  <a:schemeClr val="bg1"/>
                </a:solidFill>
              </a:rPr>
              <a:t>Tribute payments responsible for the decline in civic silver coinage? </a:t>
            </a:r>
          </a:p>
          <a:p>
            <a:endParaRPr lang="en-GB" sz="1000" dirty="0">
              <a:solidFill>
                <a:schemeClr val="bg1"/>
              </a:solidFill>
            </a:endParaRPr>
          </a:p>
          <a:p>
            <a:r>
              <a:rPr lang="en-GB" dirty="0" smtClean="0">
                <a:solidFill>
                  <a:schemeClr val="bg1"/>
                </a:solidFill>
              </a:rPr>
              <a:t>Trade in works of art (“antiquities trade”).</a:t>
            </a:r>
          </a:p>
          <a:p>
            <a:endParaRPr lang="en-GB" sz="1000" dirty="0">
              <a:solidFill>
                <a:schemeClr val="bg1"/>
              </a:solidFill>
            </a:endParaRPr>
          </a:p>
          <a:p>
            <a:r>
              <a:rPr lang="en-GB" dirty="0" smtClean="0">
                <a:solidFill>
                  <a:schemeClr val="bg1"/>
                </a:solidFill>
              </a:rPr>
              <a:t>Acquisition of land by Romans in provinces.</a:t>
            </a:r>
          </a:p>
          <a:p>
            <a:endParaRPr lang="en-GB" sz="1000" dirty="0">
              <a:solidFill>
                <a:schemeClr val="bg1"/>
              </a:solidFill>
            </a:endParaRPr>
          </a:p>
          <a:p>
            <a:r>
              <a:rPr lang="en-GB" dirty="0" smtClean="0">
                <a:solidFill>
                  <a:schemeClr val="bg1"/>
                </a:solidFill>
              </a:rPr>
              <a:t>Slave market; not purely result of prisoners of war.</a:t>
            </a:r>
          </a:p>
          <a:p>
            <a:endParaRPr lang="en-GB" sz="1100" dirty="0">
              <a:solidFill>
                <a:schemeClr val="bg1"/>
              </a:solidFill>
            </a:endParaRPr>
          </a:p>
          <a:p>
            <a:pPr marL="0" indent="0">
              <a:buNone/>
            </a:pPr>
            <a:r>
              <a:rPr lang="en-GB" dirty="0">
                <a:solidFill>
                  <a:schemeClr val="bg1"/>
                </a:solidFill>
              </a:rPr>
              <a:t>“Marius sent envoys to </a:t>
            </a:r>
            <a:r>
              <a:rPr lang="en-GB" dirty="0" err="1">
                <a:solidFill>
                  <a:schemeClr val="bg1"/>
                </a:solidFill>
              </a:rPr>
              <a:t>Nicomedes</a:t>
            </a:r>
            <a:r>
              <a:rPr lang="en-GB" dirty="0">
                <a:solidFill>
                  <a:schemeClr val="bg1"/>
                </a:solidFill>
              </a:rPr>
              <a:t> king of Bithynia, requesting him to send some men as auxiliaries; but </a:t>
            </a:r>
            <a:r>
              <a:rPr lang="en-GB" dirty="0" err="1">
                <a:solidFill>
                  <a:schemeClr val="bg1"/>
                </a:solidFill>
              </a:rPr>
              <a:t>Nicomedes</a:t>
            </a:r>
            <a:r>
              <a:rPr lang="en-GB" dirty="0">
                <a:solidFill>
                  <a:schemeClr val="bg1"/>
                </a:solidFill>
              </a:rPr>
              <a:t> replied that most of the </a:t>
            </a:r>
            <a:r>
              <a:rPr lang="en-GB" dirty="0" err="1">
                <a:solidFill>
                  <a:schemeClr val="bg1"/>
                </a:solidFill>
              </a:rPr>
              <a:t>Bithynians</a:t>
            </a:r>
            <a:r>
              <a:rPr lang="en-GB" dirty="0">
                <a:solidFill>
                  <a:schemeClr val="bg1"/>
                </a:solidFill>
              </a:rPr>
              <a:t> had been taken away as slaves by the </a:t>
            </a:r>
            <a:r>
              <a:rPr lang="en-GB" dirty="0" smtClean="0">
                <a:solidFill>
                  <a:schemeClr val="bg1"/>
                </a:solidFill>
              </a:rPr>
              <a:t>tax-collectors. </a:t>
            </a:r>
            <a:r>
              <a:rPr lang="en-GB" dirty="0">
                <a:solidFill>
                  <a:schemeClr val="bg1"/>
                </a:solidFill>
              </a:rPr>
              <a:t>Upon hearing this, the senate decreed that no freeman belonging to any of the Roman allies should in any province be forced to be a slave, and that the praetors should take care to see that they were all set free</a:t>
            </a:r>
            <a:r>
              <a:rPr lang="en-GB" dirty="0" smtClean="0">
                <a:solidFill>
                  <a:schemeClr val="bg1"/>
                </a:solidFill>
              </a:rPr>
              <a:t>.” – </a:t>
            </a:r>
            <a:r>
              <a:rPr lang="en-GB" b="1" dirty="0" err="1" smtClean="0">
                <a:solidFill>
                  <a:schemeClr val="bg1"/>
                </a:solidFill>
              </a:rPr>
              <a:t>Diodorus</a:t>
            </a:r>
            <a:r>
              <a:rPr lang="en-GB" b="1" dirty="0" smtClean="0">
                <a:solidFill>
                  <a:schemeClr val="bg1"/>
                </a:solidFill>
              </a:rPr>
              <a:t> 36.3</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35712633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6422253"/>
          </a:xfrm>
        </p:spPr>
        <p:txBody>
          <a:bodyPr>
            <a:normAutofit/>
          </a:bodyPr>
          <a:lstStyle/>
          <a:p>
            <a:r>
              <a:rPr lang="en-GB" sz="6000" dirty="0" smtClean="0">
                <a:solidFill>
                  <a:schemeClr val="bg1"/>
                </a:solidFill>
              </a:rPr>
              <a:t>Rome and Greek Culture</a:t>
            </a:r>
            <a:br>
              <a:rPr lang="en-GB" sz="6000" dirty="0" smtClean="0">
                <a:solidFill>
                  <a:schemeClr val="bg1"/>
                </a:solidFill>
              </a:rPr>
            </a:br>
            <a:endParaRPr lang="en-GB" sz="6000" dirty="0">
              <a:solidFill>
                <a:schemeClr val="bg1"/>
              </a:solidFill>
            </a:endParaRPr>
          </a:p>
        </p:txBody>
      </p:sp>
    </p:spTree>
    <p:extLst>
      <p:ext uri="{BB962C8B-B14F-4D97-AF65-F5344CB8AC3E}">
        <p14:creationId xmlns:p14="http://schemas.microsoft.com/office/powerpoint/2010/main" val="54216053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533400"/>
            <a:ext cx="9036496" cy="990600"/>
          </a:xfrm>
        </p:spPr>
        <p:txBody>
          <a:bodyPr>
            <a:normAutofit fontScale="90000"/>
          </a:bodyPr>
          <a:lstStyle/>
          <a:p>
            <a:r>
              <a:rPr lang="en-GB" b="1" dirty="0" smtClean="0">
                <a:solidFill>
                  <a:schemeClr val="bg1"/>
                </a:solidFill>
              </a:rPr>
              <a:t>Greek Culture in Late Third Century Rome</a:t>
            </a:r>
            <a:endParaRPr lang="en-GB" b="1" dirty="0">
              <a:solidFill>
                <a:schemeClr val="bg1"/>
              </a:solidFill>
            </a:endParaRPr>
          </a:p>
        </p:txBody>
      </p:sp>
      <p:sp>
        <p:nvSpPr>
          <p:cNvPr id="3" name="Content Placeholder 2"/>
          <p:cNvSpPr>
            <a:spLocks noGrp="1"/>
          </p:cNvSpPr>
          <p:nvPr>
            <p:ph idx="1"/>
          </p:nvPr>
        </p:nvSpPr>
        <p:spPr>
          <a:xfrm>
            <a:off x="107504" y="1793966"/>
            <a:ext cx="8928992" cy="5064034"/>
          </a:xfrm>
        </p:spPr>
        <p:txBody>
          <a:bodyPr>
            <a:normAutofit fontScale="92500" lnSpcReduction="20000"/>
          </a:bodyPr>
          <a:lstStyle/>
          <a:p>
            <a:r>
              <a:rPr lang="en-GB" dirty="0" smtClean="0">
                <a:solidFill>
                  <a:schemeClr val="bg1"/>
                </a:solidFill>
              </a:rPr>
              <a:t>Crisis at Rome and the introduction of Greek rites:</a:t>
            </a:r>
          </a:p>
          <a:p>
            <a:pPr lvl="1"/>
            <a:r>
              <a:rPr lang="en-GB" i="1" dirty="0" err="1" smtClean="0">
                <a:solidFill>
                  <a:schemeClr val="bg1"/>
                </a:solidFill>
              </a:rPr>
              <a:t>lectisternium</a:t>
            </a:r>
            <a:r>
              <a:rPr lang="en-GB" i="1" dirty="0" smtClean="0">
                <a:solidFill>
                  <a:schemeClr val="bg1"/>
                </a:solidFill>
              </a:rPr>
              <a:t> </a:t>
            </a:r>
            <a:r>
              <a:rPr lang="en-GB" dirty="0">
                <a:solidFill>
                  <a:schemeClr val="bg1"/>
                </a:solidFill>
              </a:rPr>
              <a:t>held in </a:t>
            </a:r>
            <a:r>
              <a:rPr lang="en-GB" dirty="0" smtClean="0">
                <a:solidFill>
                  <a:schemeClr val="bg1"/>
                </a:solidFill>
              </a:rPr>
              <a:t>Rome (217 BC) - “</a:t>
            </a:r>
            <a:r>
              <a:rPr lang="en-GB" dirty="0">
                <a:solidFill>
                  <a:schemeClr val="bg1"/>
                </a:solidFill>
              </a:rPr>
              <a:t>Six couches were displayed: one for Jupiter and Juno, a second for Neptune and Minerva, a third for Mars and Venus, a fourth for Apollo and Diana, a fifth for Vulcan and </a:t>
            </a:r>
            <a:r>
              <a:rPr lang="en-GB" dirty="0" err="1">
                <a:solidFill>
                  <a:schemeClr val="bg1"/>
                </a:solidFill>
              </a:rPr>
              <a:t>Vesta</a:t>
            </a:r>
            <a:r>
              <a:rPr lang="en-GB" dirty="0">
                <a:solidFill>
                  <a:schemeClr val="bg1"/>
                </a:solidFill>
              </a:rPr>
              <a:t>, a sixth for </a:t>
            </a:r>
            <a:r>
              <a:rPr lang="en-GB" dirty="0" smtClean="0">
                <a:solidFill>
                  <a:schemeClr val="bg1"/>
                </a:solidFill>
              </a:rPr>
              <a:t>Mercury </a:t>
            </a:r>
            <a:r>
              <a:rPr lang="en-GB" dirty="0">
                <a:solidFill>
                  <a:schemeClr val="bg1"/>
                </a:solidFill>
              </a:rPr>
              <a:t>and </a:t>
            </a:r>
            <a:r>
              <a:rPr lang="en-GB" dirty="0" smtClean="0">
                <a:solidFill>
                  <a:schemeClr val="bg1"/>
                </a:solidFill>
              </a:rPr>
              <a:t>Ceres…” – </a:t>
            </a:r>
            <a:r>
              <a:rPr lang="en-GB" b="1" dirty="0" smtClean="0">
                <a:solidFill>
                  <a:schemeClr val="bg1"/>
                </a:solidFill>
              </a:rPr>
              <a:t>Livy 22.10.9</a:t>
            </a:r>
            <a:r>
              <a:rPr lang="en-GB" dirty="0" smtClean="0">
                <a:solidFill>
                  <a:schemeClr val="bg1"/>
                </a:solidFill>
              </a:rPr>
              <a:t>.</a:t>
            </a:r>
          </a:p>
          <a:p>
            <a:pPr lvl="1"/>
            <a:r>
              <a:rPr lang="en-GB" dirty="0" err="1">
                <a:solidFill>
                  <a:schemeClr val="bg1"/>
                </a:solidFill>
              </a:rPr>
              <a:t>Fabius</a:t>
            </a:r>
            <a:r>
              <a:rPr lang="en-GB" dirty="0">
                <a:solidFill>
                  <a:schemeClr val="bg1"/>
                </a:solidFill>
              </a:rPr>
              <a:t> Pictor sent to consult the oracle at </a:t>
            </a:r>
            <a:r>
              <a:rPr lang="en-GB" dirty="0" smtClean="0">
                <a:solidFill>
                  <a:schemeClr val="bg1"/>
                </a:solidFill>
              </a:rPr>
              <a:t>Delphi (216 BC).</a:t>
            </a:r>
          </a:p>
          <a:p>
            <a:pPr lvl="1"/>
            <a:r>
              <a:rPr lang="en-GB" dirty="0" smtClean="0">
                <a:solidFill>
                  <a:schemeClr val="bg1"/>
                </a:solidFill>
              </a:rPr>
              <a:t>Games to Apollo instituted in 212 BC (regularly from 208).</a:t>
            </a:r>
          </a:p>
          <a:p>
            <a:pPr lvl="1"/>
            <a:endParaRPr lang="en-GB" sz="1200" dirty="0">
              <a:solidFill>
                <a:schemeClr val="bg1"/>
              </a:solidFill>
            </a:endParaRPr>
          </a:p>
          <a:p>
            <a:r>
              <a:rPr lang="en-GB" dirty="0" smtClean="0">
                <a:solidFill>
                  <a:schemeClr val="bg1"/>
                </a:solidFill>
              </a:rPr>
              <a:t>Greek drama and epic: </a:t>
            </a:r>
          </a:p>
          <a:p>
            <a:pPr lvl="1"/>
            <a:r>
              <a:rPr lang="en-GB" dirty="0" smtClean="0">
                <a:solidFill>
                  <a:schemeClr val="bg1"/>
                </a:solidFill>
              </a:rPr>
              <a:t>adaptations by </a:t>
            </a:r>
            <a:r>
              <a:rPr lang="en-GB" dirty="0" err="1" smtClean="0">
                <a:solidFill>
                  <a:schemeClr val="bg1"/>
                </a:solidFill>
              </a:rPr>
              <a:t>Livius</a:t>
            </a:r>
            <a:r>
              <a:rPr lang="en-GB" dirty="0" smtClean="0">
                <a:solidFill>
                  <a:schemeClr val="bg1"/>
                </a:solidFill>
              </a:rPr>
              <a:t> Andronicus and </a:t>
            </a:r>
            <a:r>
              <a:rPr lang="en-GB" dirty="0" err="1" smtClean="0">
                <a:solidFill>
                  <a:schemeClr val="bg1"/>
                </a:solidFill>
              </a:rPr>
              <a:t>Naevius</a:t>
            </a:r>
            <a:r>
              <a:rPr lang="en-GB" dirty="0">
                <a:solidFill>
                  <a:schemeClr val="bg1"/>
                </a:solidFill>
              </a:rPr>
              <a:t> </a:t>
            </a:r>
            <a:endParaRPr lang="en-GB" dirty="0" smtClean="0">
              <a:solidFill>
                <a:schemeClr val="bg1"/>
              </a:solidFill>
            </a:endParaRPr>
          </a:p>
          <a:p>
            <a:pPr lvl="1"/>
            <a:r>
              <a:rPr lang="en-GB" dirty="0" smtClean="0">
                <a:solidFill>
                  <a:schemeClr val="bg1"/>
                </a:solidFill>
              </a:rPr>
              <a:t>dress and settings often remained Greek – less emphasis on choruses and musical element often transferred to actors.</a:t>
            </a:r>
          </a:p>
          <a:p>
            <a:pPr lvl="1"/>
            <a:endParaRPr lang="en-GB" sz="1200" dirty="0">
              <a:solidFill>
                <a:schemeClr val="bg1"/>
              </a:solidFill>
            </a:endParaRPr>
          </a:p>
          <a:p>
            <a:r>
              <a:rPr lang="en-GB" dirty="0" smtClean="0">
                <a:solidFill>
                  <a:schemeClr val="bg1"/>
                </a:solidFill>
              </a:rPr>
              <a:t>Little evidence of well-developed Greek education at this stage.</a:t>
            </a:r>
          </a:p>
        </p:txBody>
      </p:sp>
    </p:spTree>
    <p:extLst>
      <p:ext uri="{BB962C8B-B14F-4D97-AF65-F5344CB8AC3E}">
        <p14:creationId xmlns:p14="http://schemas.microsoft.com/office/powerpoint/2010/main" val="138792248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533400"/>
            <a:ext cx="8784976" cy="990600"/>
          </a:xfrm>
        </p:spPr>
        <p:txBody>
          <a:bodyPr/>
          <a:lstStyle/>
          <a:p>
            <a:r>
              <a:rPr lang="en-GB" b="1" dirty="0" smtClean="0">
                <a:solidFill>
                  <a:schemeClr val="bg1"/>
                </a:solidFill>
              </a:rPr>
              <a:t>Increasing Contact – early 2</a:t>
            </a:r>
            <a:r>
              <a:rPr lang="en-GB" b="1" baseline="30000" dirty="0" smtClean="0">
                <a:solidFill>
                  <a:schemeClr val="bg1"/>
                </a:solidFill>
              </a:rPr>
              <a:t>nd</a:t>
            </a:r>
            <a:r>
              <a:rPr lang="en-GB" b="1" dirty="0" smtClean="0">
                <a:solidFill>
                  <a:schemeClr val="bg1"/>
                </a:solidFill>
              </a:rPr>
              <a:t> C</a:t>
            </a:r>
            <a:endParaRPr lang="en-GB" b="1" dirty="0">
              <a:solidFill>
                <a:schemeClr val="bg1"/>
              </a:solidFill>
            </a:endParaRPr>
          </a:p>
        </p:txBody>
      </p:sp>
      <p:sp>
        <p:nvSpPr>
          <p:cNvPr id="3" name="Content Placeholder 2"/>
          <p:cNvSpPr>
            <a:spLocks noGrp="1"/>
          </p:cNvSpPr>
          <p:nvPr>
            <p:ph sz="half" idx="1"/>
          </p:nvPr>
        </p:nvSpPr>
        <p:spPr>
          <a:xfrm>
            <a:off x="107504" y="1673352"/>
            <a:ext cx="4320480" cy="5184648"/>
          </a:xfrm>
        </p:spPr>
        <p:txBody>
          <a:bodyPr>
            <a:normAutofit fontScale="85000" lnSpcReduction="20000"/>
          </a:bodyPr>
          <a:lstStyle/>
          <a:p>
            <a:endParaRPr lang="en-GB" sz="600" dirty="0" smtClean="0">
              <a:solidFill>
                <a:schemeClr val="bg1"/>
              </a:solidFill>
            </a:endParaRPr>
          </a:p>
          <a:p>
            <a:r>
              <a:rPr lang="en-GB" dirty="0" smtClean="0">
                <a:solidFill>
                  <a:schemeClr val="bg1"/>
                </a:solidFill>
              </a:rPr>
              <a:t>Increasing numbers of Italian businessmen in the East.</a:t>
            </a:r>
          </a:p>
          <a:p>
            <a:endParaRPr lang="en-GB" sz="600" dirty="0">
              <a:solidFill>
                <a:schemeClr val="bg1"/>
              </a:solidFill>
            </a:endParaRPr>
          </a:p>
          <a:p>
            <a:r>
              <a:rPr lang="en-GB" dirty="0" smtClean="0">
                <a:solidFill>
                  <a:schemeClr val="bg1"/>
                </a:solidFill>
              </a:rPr>
              <a:t>Senators on embassies and fact finding missions – development of </a:t>
            </a:r>
            <a:r>
              <a:rPr lang="en-GB" i="1" dirty="0" err="1" smtClean="0">
                <a:solidFill>
                  <a:schemeClr val="bg1"/>
                </a:solidFill>
              </a:rPr>
              <a:t>clientelae</a:t>
            </a:r>
            <a:r>
              <a:rPr lang="en-GB" dirty="0">
                <a:solidFill>
                  <a:schemeClr val="bg1"/>
                </a:solidFill>
              </a:rPr>
              <a:t> </a:t>
            </a:r>
            <a:r>
              <a:rPr lang="en-GB" dirty="0" smtClean="0">
                <a:solidFill>
                  <a:schemeClr val="bg1"/>
                </a:solidFill>
              </a:rPr>
              <a:t>– e.g. </a:t>
            </a:r>
            <a:r>
              <a:rPr lang="en-GB" dirty="0" err="1" smtClean="0">
                <a:solidFill>
                  <a:schemeClr val="bg1"/>
                </a:solidFill>
              </a:rPr>
              <a:t>Claudii</a:t>
            </a:r>
            <a:r>
              <a:rPr lang="en-GB" dirty="0" smtClean="0">
                <a:solidFill>
                  <a:schemeClr val="bg1"/>
                </a:solidFill>
              </a:rPr>
              <a:t>. </a:t>
            </a:r>
          </a:p>
          <a:p>
            <a:pPr marL="0" indent="0">
              <a:buNone/>
            </a:pPr>
            <a:endParaRPr lang="en-GB" sz="600" dirty="0">
              <a:solidFill>
                <a:schemeClr val="bg1"/>
              </a:solidFill>
            </a:endParaRPr>
          </a:p>
          <a:p>
            <a:r>
              <a:rPr lang="en-GB" dirty="0" smtClean="0">
                <a:solidFill>
                  <a:schemeClr val="bg1"/>
                </a:solidFill>
              </a:rPr>
              <a:t>“As </a:t>
            </a:r>
            <a:r>
              <a:rPr lang="en-GB" dirty="0">
                <a:solidFill>
                  <a:schemeClr val="bg1"/>
                </a:solidFill>
              </a:rPr>
              <a:t>these embassies were so numerous that it took three days to introduce them </a:t>
            </a:r>
            <a:r>
              <a:rPr lang="en-GB" dirty="0" smtClean="0">
                <a:solidFill>
                  <a:schemeClr val="bg1"/>
                </a:solidFill>
              </a:rPr>
              <a:t>all…” – </a:t>
            </a:r>
            <a:r>
              <a:rPr lang="en-GB" dirty="0" err="1" smtClean="0">
                <a:solidFill>
                  <a:schemeClr val="bg1"/>
                </a:solidFill>
              </a:rPr>
              <a:t>Polyb</a:t>
            </a:r>
            <a:r>
              <a:rPr lang="en-GB" dirty="0" smtClean="0">
                <a:solidFill>
                  <a:schemeClr val="bg1"/>
                </a:solidFill>
              </a:rPr>
              <a:t>. 23.1.</a:t>
            </a:r>
          </a:p>
          <a:p>
            <a:endParaRPr lang="en-GB" sz="600" dirty="0">
              <a:solidFill>
                <a:schemeClr val="bg1"/>
              </a:solidFill>
            </a:endParaRPr>
          </a:p>
          <a:p>
            <a:r>
              <a:rPr lang="en-GB" dirty="0">
                <a:solidFill>
                  <a:schemeClr val="bg1"/>
                </a:solidFill>
              </a:rPr>
              <a:t>Macedonian residents and envoys expelled from Italy in 171 (start of Third Macedonian War) – </a:t>
            </a:r>
            <a:r>
              <a:rPr lang="en-GB" dirty="0" err="1">
                <a:solidFill>
                  <a:schemeClr val="bg1"/>
                </a:solidFill>
              </a:rPr>
              <a:t>Polyb</a:t>
            </a:r>
            <a:r>
              <a:rPr lang="en-GB" dirty="0">
                <a:solidFill>
                  <a:schemeClr val="bg1"/>
                </a:solidFill>
              </a:rPr>
              <a:t>. 27.6.3.</a:t>
            </a:r>
          </a:p>
          <a:p>
            <a:endParaRPr lang="en-GB" dirty="0">
              <a:solidFill>
                <a:schemeClr val="bg1"/>
              </a:solidFill>
            </a:endParaRPr>
          </a:p>
        </p:txBody>
      </p:sp>
      <p:sp>
        <p:nvSpPr>
          <p:cNvPr id="4" name="Content Placeholder 3"/>
          <p:cNvSpPr>
            <a:spLocks noGrp="1"/>
          </p:cNvSpPr>
          <p:nvPr>
            <p:ph sz="half" idx="2"/>
          </p:nvPr>
        </p:nvSpPr>
        <p:spPr>
          <a:xfrm>
            <a:off x="4499992" y="1673352"/>
            <a:ext cx="4536504" cy="5068016"/>
          </a:xfrm>
        </p:spPr>
        <p:txBody>
          <a:bodyPr>
            <a:noAutofit/>
          </a:bodyPr>
          <a:lstStyle/>
          <a:p>
            <a:pPr marL="0" indent="0">
              <a:buNone/>
            </a:pPr>
            <a:r>
              <a:rPr lang="en-GB" sz="2200" dirty="0">
                <a:solidFill>
                  <a:schemeClr val="bg1"/>
                </a:solidFill>
              </a:rPr>
              <a:t>“The Romans who were unhappily taken prisoners in the war with Hannibal had been sold about </a:t>
            </a:r>
            <a:r>
              <a:rPr lang="en-GB" sz="2200" dirty="0" smtClean="0">
                <a:solidFill>
                  <a:schemeClr val="bg1"/>
                </a:solidFill>
              </a:rPr>
              <a:t>here </a:t>
            </a:r>
            <a:r>
              <a:rPr lang="en-GB" sz="2200" dirty="0">
                <a:solidFill>
                  <a:schemeClr val="bg1"/>
                </a:solidFill>
              </a:rPr>
              <a:t>and </a:t>
            </a:r>
            <a:r>
              <a:rPr lang="en-GB" sz="2200" dirty="0" smtClean="0">
                <a:solidFill>
                  <a:schemeClr val="bg1"/>
                </a:solidFill>
              </a:rPr>
              <a:t>there, </a:t>
            </a:r>
            <a:r>
              <a:rPr lang="en-GB" sz="2200" dirty="0">
                <a:solidFill>
                  <a:schemeClr val="bg1"/>
                </a:solidFill>
              </a:rPr>
              <a:t>and were serving as slaves. In Greece there were as many as twelve hundred of them… These men Titus would not take away from their owners, although he was distressed at their condition, but the Achaeans </a:t>
            </a:r>
            <a:r>
              <a:rPr lang="en-GB" sz="2200" dirty="0" smtClean="0">
                <a:solidFill>
                  <a:schemeClr val="bg1"/>
                </a:solidFill>
              </a:rPr>
              <a:t>ransomed </a:t>
            </a:r>
            <a:r>
              <a:rPr lang="en-GB" sz="2200" dirty="0">
                <a:solidFill>
                  <a:schemeClr val="bg1"/>
                </a:solidFill>
              </a:rPr>
              <a:t>them all at five </a:t>
            </a:r>
            <a:r>
              <a:rPr lang="en-GB" sz="2200" dirty="0" smtClean="0">
                <a:solidFill>
                  <a:schemeClr val="bg1"/>
                </a:solidFill>
              </a:rPr>
              <a:t>minas a man</a:t>
            </a:r>
            <a:r>
              <a:rPr lang="en-GB" sz="2200" dirty="0">
                <a:solidFill>
                  <a:schemeClr val="bg1"/>
                </a:solidFill>
              </a:rPr>
              <a:t>, collected them together, and made a present of them to </a:t>
            </a:r>
            <a:r>
              <a:rPr lang="en-GB" sz="2200" dirty="0" smtClean="0">
                <a:solidFill>
                  <a:schemeClr val="bg1"/>
                </a:solidFill>
              </a:rPr>
              <a:t>Titus…” – </a:t>
            </a:r>
            <a:r>
              <a:rPr lang="en-GB" sz="2200" b="1" dirty="0" smtClean="0">
                <a:solidFill>
                  <a:schemeClr val="bg1"/>
                </a:solidFill>
              </a:rPr>
              <a:t>Plutarch </a:t>
            </a:r>
            <a:r>
              <a:rPr lang="en-GB" sz="2200" b="1" i="1" dirty="0" err="1" smtClean="0">
                <a:solidFill>
                  <a:schemeClr val="bg1"/>
                </a:solidFill>
              </a:rPr>
              <a:t>Flamininus</a:t>
            </a:r>
            <a:r>
              <a:rPr lang="en-GB" sz="2200" b="1" i="1" dirty="0" smtClean="0">
                <a:solidFill>
                  <a:schemeClr val="bg1"/>
                </a:solidFill>
              </a:rPr>
              <a:t> </a:t>
            </a:r>
            <a:r>
              <a:rPr lang="en-GB" sz="2200" b="1" dirty="0" smtClean="0">
                <a:solidFill>
                  <a:schemeClr val="bg1"/>
                </a:solidFill>
              </a:rPr>
              <a:t>13.4-5</a:t>
            </a:r>
            <a:r>
              <a:rPr lang="en-GB" sz="2200" dirty="0" smtClean="0">
                <a:solidFill>
                  <a:schemeClr val="bg1"/>
                </a:solidFill>
              </a:rPr>
              <a:t>.</a:t>
            </a:r>
            <a:endParaRPr lang="en-GB" sz="2200" dirty="0">
              <a:solidFill>
                <a:schemeClr val="bg1"/>
              </a:solidFill>
            </a:endParaRPr>
          </a:p>
        </p:txBody>
      </p:sp>
      <p:sp>
        <p:nvSpPr>
          <p:cNvPr id="5" name="Content Placeholder 2"/>
          <p:cNvSpPr txBox="1">
            <a:spLocks/>
          </p:cNvSpPr>
          <p:nvPr/>
        </p:nvSpPr>
        <p:spPr>
          <a:xfrm>
            <a:off x="457200" y="1896292"/>
            <a:ext cx="8229600" cy="4382589"/>
          </a:xfrm>
          <a:prstGeom prst="rect">
            <a:avLst/>
          </a:prstGeom>
          <a:solidFill>
            <a:srgbClr val="92D050"/>
          </a:solidFill>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defTabSz="914400">
              <a:buFont typeface="Wingdings 2"/>
              <a:buNone/>
            </a:pPr>
            <a:r>
              <a:rPr lang="en-GB" dirty="0" smtClean="0">
                <a:solidFill>
                  <a:schemeClr val="bg1"/>
                </a:solidFill>
              </a:rPr>
              <a:t>“…their acquaintance took its origin in the loan of some books and conversation about them… Scipio, the sons of Lucius </a:t>
            </a:r>
            <a:r>
              <a:rPr lang="en-GB" dirty="0" err="1" smtClean="0">
                <a:solidFill>
                  <a:schemeClr val="bg1"/>
                </a:solidFill>
              </a:rPr>
              <a:t>Aemilius</a:t>
            </a:r>
            <a:r>
              <a:rPr lang="en-GB" dirty="0" smtClean="0">
                <a:solidFill>
                  <a:schemeClr val="bg1"/>
                </a:solidFill>
              </a:rPr>
              <a:t>, urgently begged the praetor to allow Polybius to remain in Rome… Polybius was on the one hand very happy to see the enthusiasm and affection of the young man, yet was embarrassed when he reflected on the high position of the family and the wealth of its members… the young man never left his side, and preferred his society to anything else.” – </a:t>
            </a:r>
            <a:r>
              <a:rPr lang="en-GB" b="1" dirty="0" smtClean="0">
                <a:solidFill>
                  <a:schemeClr val="bg1"/>
                </a:solidFill>
              </a:rPr>
              <a:t>Polybius 31.23-24</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952021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Autofit/>
          </a:bodyPr>
          <a:lstStyle/>
          <a:p>
            <a:r>
              <a:rPr lang="en-GB" sz="3200" dirty="0" smtClean="0">
                <a:solidFill>
                  <a:schemeClr val="bg1"/>
                </a:solidFill>
              </a:rPr>
              <a:t>Negative reactions to Greek Influence</a:t>
            </a:r>
            <a:endParaRPr lang="en-GB" sz="3200" dirty="0">
              <a:solidFill>
                <a:schemeClr val="bg1"/>
              </a:solidFill>
            </a:endParaRPr>
          </a:p>
        </p:txBody>
      </p:sp>
      <p:sp>
        <p:nvSpPr>
          <p:cNvPr id="3" name="Content Placeholder 2"/>
          <p:cNvSpPr>
            <a:spLocks noGrp="1"/>
          </p:cNvSpPr>
          <p:nvPr>
            <p:ph idx="1"/>
          </p:nvPr>
        </p:nvSpPr>
        <p:spPr>
          <a:xfrm>
            <a:off x="139337" y="1600199"/>
            <a:ext cx="8856617" cy="5114109"/>
          </a:xfrm>
        </p:spPr>
        <p:txBody>
          <a:bodyPr>
            <a:normAutofit lnSpcReduction="10000"/>
          </a:bodyPr>
          <a:lstStyle/>
          <a:p>
            <a:r>
              <a:rPr lang="en-GB" dirty="0">
                <a:solidFill>
                  <a:schemeClr val="bg1"/>
                </a:solidFill>
              </a:rPr>
              <a:t>Violent rejection of Greek influence in favour of old ways or lack of perception about the ways in which Greek influence was transforming Roman society?</a:t>
            </a:r>
          </a:p>
          <a:p>
            <a:endParaRPr lang="en-GB" sz="500" dirty="0">
              <a:solidFill>
                <a:schemeClr val="bg1"/>
              </a:solidFill>
            </a:endParaRPr>
          </a:p>
          <a:p>
            <a:r>
              <a:rPr lang="en-GB" dirty="0">
                <a:solidFill>
                  <a:schemeClr val="bg1"/>
                </a:solidFill>
              </a:rPr>
              <a:t>Greek luxury and cultural ostentation important in the competition for influence?</a:t>
            </a:r>
          </a:p>
          <a:p>
            <a:endParaRPr lang="en-GB" sz="500" dirty="0" smtClean="0">
              <a:solidFill>
                <a:schemeClr val="bg1"/>
              </a:solidFill>
            </a:endParaRPr>
          </a:p>
          <a:p>
            <a:r>
              <a:rPr lang="en-GB" dirty="0" smtClean="0">
                <a:solidFill>
                  <a:schemeClr val="bg1"/>
                </a:solidFill>
              </a:rPr>
              <a:t>Poetic </a:t>
            </a:r>
            <a:r>
              <a:rPr lang="en-GB" dirty="0">
                <a:solidFill>
                  <a:schemeClr val="bg1"/>
                </a:solidFill>
              </a:rPr>
              <a:t>tributes, sculptures and other monuments, blurring of line between human and divine.  </a:t>
            </a:r>
          </a:p>
          <a:p>
            <a:endParaRPr lang="en-GB" sz="500" dirty="0">
              <a:solidFill>
                <a:schemeClr val="bg1"/>
              </a:solidFill>
            </a:endParaRPr>
          </a:p>
          <a:p>
            <a:r>
              <a:rPr lang="en-GB" dirty="0">
                <a:solidFill>
                  <a:schemeClr val="bg1"/>
                </a:solidFill>
              </a:rPr>
              <a:t>Claim to moral authority by stress on </a:t>
            </a:r>
            <a:r>
              <a:rPr lang="en-GB" i="1" dirty="0">
                <a:solidFill>
                  <a:schemeClr val="bg1"/>
                </a:solidFill>
              </a:rPr>
              <a:t>mores </a:t>
            </a:r>
            <a:r>
              <a:rPr lang="en-GB" i="1" dirty="0" err="1">
                <a:solidFill>
                  <a:schemeClr val="bg1"/>
                </a:solidFill>
              </a:rPr>
              <a:t>antiqui</a:t>
            </a:r>
            <a:r>
              <a:rPr lang="en-GB" dirty="0">
                <a:solidFill>
                  <a:schemeClr val="bg1"/>
                </a:solidFill>
              </a:rPr>
              <a:t>. </a:t>
            </a:r>
          </a:p>
          <a:p>
            <a:endParaRPr lang="en-GB" sz="500" dirty="0">
              <a:solidFill>
                <a:schemeClr val="bg1"/>
              </a:solidFill>
            </a:endParaRPr>
          </a:p>
          <a:p>
            <a:r>
              <a:rPr lang="en-GB" dirty="0">
                <a:solidFill>
                  <a:schemeClr val="bg1"/>
                </a:solidFill>
              </a:rPr>
              <a:t>Religious reaction, Bacchic mysteries (186), less clear introduction of foreign rites – </a:t>
            </a:r>
            <a:r>
              <a:rPr lang="en-GB" i="1" dirty="0">
                <a:solidFill>
                  <a:schemeClr val="bg1"/>
                </a:solidFill>
              </a:rPr>
              <a:t>contra</a:t>
            </a:r>
            <a:r>
              <a:rPr lang="en-GB" dirty="0">
                <a:solidFill>
                  <a:schemeClr val="bg1"/>
                </a:solidFill>
              </a:rPr>
              <a:t> third century.</a:t>
            </a:r>
          </a:p>
          <a:p>
            <a:endParaRPr lang="en-GB" dirty="0">
              <a:solidFill>
                <a:schemeClr val="bg1"/>
              </a:solidFill>
            </a:endParaRPr>
          </a:p>
        </p:txBody>
      </p:sp>
    </p:spTree>
    <p:extLst>
      <p:ext uri="{BB962C8B-B14F-4D97-AF65-F5344CB8AC3E}">
        <p14:creationId xmlns:p14="http://schemas.microsoft.com/office/powerpoint/2010/main" val="11344888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Cato the </a:t>
            </a:r>
            <a:r>
              <a:rPr lang="en-GB" b="1" dirty="0" err="1" smtClean="0">
                <a:solidFill>
                  <a:schemeClr val="bg1"/>
                </a:solidFill>
              </a:rPr>
              <a:t>Hellenophobe</a:t>
            </a:r>
            <a:r>
              <a:rPr lang="en-GB" b="1" dirty="0" smtClean="0">
                <a:solidFill>
                  <a:schemeClr val="bg1"/>
                </a:solidFill>
              </a:rPr>
              <a:t>?</a:t>
            </a:r>
            <a:endParaRPr lang="en-GB" b="1" dirty="0">
              <a:solidFill>
                <a:schemeClr val="bg1"/>
              </a:solidFill>
            </a:endParaRPr>
          </a:p>
        </p:txBody>
      </p:sp>
      <p:sp>
        <p:nvSpPr>
          <p:cNvPr id="3" name="Content Placeholder 2"/>
          <p:cNvSpPr>
            <a:spLocks noGrp="1"/>
          </p:cNvSpPr>
          <p:nvPr>
            <p:ph idx="1"/>
          </p:nvPr>
        </p:nvSpPr>
        <p:spPr>
          <a:xfrm>
            <a:off x="0" y="1524000"/>
            <a:ext cx="9144000" cy="5289376"/>
          </a:xfrm>
        </p:spPr>
        <p:txBody>
          <a:bodyPr>
            <a:normAutofit fontScale="92500" lnSpcReduction="10000"/>
          </a:bodyPr>
          <a:lstStyle/>
          <a:p>
            <a:r>
              <a:rPr lang="en-GB" dirty="0" smtClean="0">
                <a:solidFill>
                  <a:schemeClr val="bg1"/>
                </a:solidFill>
              </a:rPr>
              <a:t>Basilica </a:t>
            </a:r>
            <a:r>
              <a:rPr lang="en-GB" dirty="0" err="1" smtClean="0">
                <a:solidFill>
                  <a:schemeClr val="bg1"/>
                </a:solidFill>
              </a:rPr>
              <a:t>Porcia</a:t>
            </a:r>
            <a:r>
              <a:rPr lang="en-GB" dirty="0" smtClean="0">
                <a:solidFill>
                  <a:schemeClr val="bg1"/>
                </a:solidFill>
              </a:rPr>
              <a:t> (184 BC).</a:t>
            </a:r>
          </a:p>
          <a:p>
            <a:pPr marL="0" indent="0">
              <a:buNone/>
            </a:pPr>
            <a:endParaRPr lang="en-GB" sz="1000" dirty="0">
              <a:solidFill>
                <a:schemeClr val="bg1"/>
              </a:solidFill>
            </a:endParaRPr>
          </a:p>
          <a:p>
            <a:endParaRPr lang="en-GB" sz="500" dirty="0">
              <a:solidFill>
                <a:schemeClr val="bg1"/>
              </a:solidFill>
            </a:endParaRPr>
          </a:p>
          <a:p>
            <a:pPr marL="0" indent="0">
              <a:buNone/>
            </a:pPr>
            <a:r>
              <a:rPr lang="en-GB" dirty="0" smtClean="0">
                <a:solidFill>
                  <a:schemeClr val="bg1"/>
                </a:solidFill>
              </a:rPr>
              <a:t>“[Words of Cato] They </a:t>
            </a:r>
            <a:r>
              <a:rPr lang="en-GB" dirty="0">
                <a:solidFill>
                  <a:schemeClr val="bg1"/>
                </a:solidFill>
              </a:rPr>
              <a:t>are a most </a:t>
            </a:r>
            <a:r>
              <a:rPr lang="en-GB" dirty="0" smtClean="0">
                <a:solidFill>
                  <a:schemeClr val="bg1"/>
                </a:solidFill>
              </a:rPr>
              <a:t>wicked </a:t>
            </a:r>
            <a:r>
              <a:rPr lang="en-GB" dirty="0">
                <a:solidFill>
                  <a:schemeClr val="bg1"/>
                </a:solidFill>
              </a:rPr>
              <a:t>and </a:t>
            </a:r>
            <a:r>
              <a:rPr lang="en-GB" dirty="0" smtClean="0">
                <a:solidFill>
                  <a:schemeClr val="bg1"/>
                </a:solidFill>
              </a:rPr>
              <a:t>stubborn </a:t>
            </a:r>
            <a:r>
              <a:rPr lang="en-GB" dirty="0">
                <a:solidFill>
                  <a:schemeClr val="bg1"/>
                </a:solidFill>
              </a:rPr>
              <a:t>race, and you may take my word as the word of a prophet, when I tell you, that whenever that nation shall bestow its literature upon Rome it will mar everything; and that all the sooner, if it sends its physicians among us.” – </a:t>
            </a:r>
            <a:r>
              <a:rPr lang="en-GB" b="1" dirty="0">
                <a:solidFill>
                  <a:schemeClr val="bg1"/>
                </a:solidFill>
              </a:rPr>
              <a:t>Pliny </a:t>
            </a:r>
            <a:r>
              <a:rPr lang="en-GB" b="1" i="1" dirty="0" smtClean="0">
                <a:solidFill>
                  <a:schemeClr val="bg1"/>
                </a:solidFill>
              </a:rPr>
              <a:t>NH </a:t>
            </a:r>
            <a:r>
              <a:rPr lang="en-GB" b="1" dirty="0" smtClean="0">
                <a:solidFill>
                  <a:schemeClr val="bg1"/>
                </a:solidFill>
              </a:rPr>
              <a:t>29.7.14</a:t>
            </a:r>
            <a:r>
              <a:rPr lang="en-GB" dirty="0" smtClean="0">
                <a:solidFill>
                  <a:schemeClr val="bg1"/>
                </a:solidFill>
              </a:rPr>
              <a:t>. </a:t>
            </a:r>
          </a:p>
          <a:p>
            <a:pPr marL="0" indent="0">
              <a:buNone/>
            </a:pPr>
            <a:endParaRPr lang="en-GB" sz="1000" dirty="0">
              <a:solidFill>
                <a:schemeClr val="bg1"/>
              </a:solidFill>
            </a:endParaRPr>
          </a:p>
          <a:p>
            <a:pPr marL="0" indent="0">
              <a:buNone/>
            </a:pPr>
            <a:r>
              <a:rPr lang="en-GB" dirty="0">
                <a:solidFill>
                  <a:schemeClr val="bg1"/>
                </a:solidFill>
              </a:rPr>
              <a:t>“Cato the Censor, after he had heard the speech of </a:t>
            </a:r>
            <a:r>
              <a:rPr lang="en-GB" dirty="0" err="1">
                <a:solidFill>
                  <a:schemeClr val="bg1"/>
                </a:solidFill>
              </a:rPr>
              <a:t>Carneades</a:t>
            </a:r>
            <a:r>
              <a:rPr lang="en-GB" dirty="0" smtClean="0">
                <a:solidFill>
                  <a:schemeClr val="bg1"/>
                </a:solidFill>
              </a:rPr>
              <a:t>, </a:t>
            </a:r>
            <a:r>
              <a:rPr lang="en-GB" dirty="0">
                <a:solidFill>
                  <a:schemeClr val="bg1"/>
                </a:solidFill>
              </a:rPr>
              <a:t>who was one of the embassy sent from Athens, of three men famous for their learning, gave it as his opinion, that the ambassadors ought to be dismissed as soon as possible, because, in consequence of his ingenious method of arguing, it became extremely difficult to distinguish truth from falsehood</a:t>
            </a:r>
            <a:r>
              <a:rPr lang="en-GB" dirty="0" smtClean="0">
                <a:solidFill>
                  <a:schemeClr val="bg1"/>
                </a:solidFill>
              </a:rPr>
              <a:t>.” – </a:t>
            </a:r>
            <a:r>
              <a:rPr lang="en-GB" b="1" dirty="0" smtClean="0">
                <a:solidFill>
                  <a:schemeClr val="bg1"/>
                </a:solidFill>
              </a:rPr>
              <a:t>7.30.113</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196757570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smtClean="0">
                <a:solidFill>
                  <a:schemeClr val="bg1"/>
                </a:solidFill>
              </a:rPr>
              <a:t>Philhellenes </a:t>
            </a:r>
            <a:endParaRPr lang="en-GB" b="1" dirty="0">
              <a:solidFill>
                <a:schemeClr val="bg1"/>
              </a:solidFill>
            </a:endParaRPr>
          </a:p>
        </p:txBody>
      </p:sp>
      <p:sp>
        <p:nvSpPr>
          <p:cNvPr id="4" name="Content Placeholder 3"/>
          <p:cNvSpPr>
            <a:spLocks noGrp="1"/>
          </p:cNvSpPr>
          <p:nvPr>
            <p:ph idx="1"/>
          </p:nvPr>
        </p:nvSpPr>
        <p:spPr>
          <a:xfrm>
            <a:off x="251520" y="1600200"/>
            <a:ext cx="8712968" cy="5141168"/>
          </a:xfrm>
        </p:spPr>
        <p:txBody>
          <a:bodyPr>
            <a:normAutofit fontScale="85000" lnSpcReduction="10000"/>
          </a:bodyPr>
          <a:lstStyle/>
          <a:p>
            <a:r>
              <a:rPr lang="en-GB" dirty="0" smtClean="0">
                <a:solidFill>
                  <a:schemeClr val="bg1"/>
                </a:solidFill>
              </a:rPr>
              <a:t>Scipio shedding a tear and quoting Homer, but also practice of </a:t>
            </a:r>
            <a:r>
              <a:rPr lang="en-GB" i="1" dirty="0" err="1" smtClean="0">
                <a:solidFill>
                  <a:schemeClr val="bg1"/>
                </a:solidFill>
              </a:rPr>
              <a:t>evocatio</a:t>
            </a:r>
            <a:r>
              <a:rPr lang="en-GB" i="1" dirty="0" smtClean="0">
                <a:solidFill>
                  <a:schemeClr val="bg1"/>
                </a:solidFill>
              </a:rPr>
              <a:t> </a:t>
            </a:r>
            <a:r>
              <a:rPr lang="en-GB" dirty="0" smtClean="0">
                <a:solidFill>
                  <a:schemeClr val="bg1"/>
                </a:solidFill>
              </a:rPr>
              <a:t>for Juno (Punic </a:t>
            </a:r>
            <a:r>
              <a:rPr lang="en-GB" dirty="0" err="1" smtClean="0">
                <a:solidFill>
                  <a:schemeClr val="bg1"/>
                </a:solidFill>
              </a:rPr>
              <a:t>Tanit</a:t>
            </a:r>
            <a:r>
              <a:rPr lang="en-GB" dirty="0" smtClean="0">
                <a:solidFill>
                  <a:schemeClr val="bg1"/>
                </a:solidFill>
              </a:rPr>
              <a:t>) - Polybius 38.22.</a:t>
            </a:r>
          </a:p>
          <a:p>
            <a:endParaRPr lang="en-GB" sz="1100" dirty="0" smtClean="0">
              <a:solidFill>
                <a:schemeClr val="bg1"/>
              </a:solidFill>
            </a:endParaRPr>
          </a:p>
          <a:p>
            <a:pPr marL="0" indent="0">
              <a:buNone/>
            </a:pPr>
            <a:r>
              <a:rPr lang="en-GB" dirty="0" smtClean="0">
                <a:solidFill>
                  <a:schemeClr val="bg1"/>
                </a:solidFill>
              </a:rPr>
              <a:t>“</a:t>
            </a:r>
            <a:r>
              <a:rPr lang="en-GB" dirty="0">
                <a:solidFill>
                  <a:schemeClr val="bg1"/>
                </a:solidFill>
              </a:rPr>
              <a:t>It was only the books of the </a:t>
            </a:r>
            <a:r>
              <a:rPr lang="en-GB" dirty="0" smtClean="0">
                <a:solidFill>
                  <a:schemeClr val="bg1"/>
                </a:solidFill>
              </a:rPr>
              <a:t>king [Perseus] </a:t>
            </a:r>
            <a:r>
              <a:rPr lang="en-GB" dirty="0">
                <a:solidFill>
                  <a:schemeClr val="bg1"/>
                </a:solidFill>
              </a:rPr>
              <a:t>that he allowed his </a:t>
            </a:r>
            <a:r>
              <a:rPr lang="en-GB" dirty="0" smtClean="0">
                <a:solidFill>
                  <a:schemeClr val="bg1"/>
                </a:solidFill>
              </a:rPr>
              <a:t>sons [Scipio and </a:t>
            </a:r>
            <a:r>
              <a:rPr lang="en-GB" dirty="0" err="1" smtClean="0">
                <a:solidFill>
                  <a:schemeClr val="bg1"/>
                </a:solidFill>
              </a:rPr>
              <a:t>Fabius</a:t>
            </a:r>
            <a:r>
              <a:rPr lang="en-GB" dirty="0" smtClean="0">
                <a:solidFill>
                  <a:schemeClr val="bg1"/>
                </a:solidFill>
              </a:rPr>
              <a:t> </a:t>
            </a:r>
            <a:r>
              <a:rPr lang="en-GB" dirty="0" err="1" smtClean="0">
                <a:solidFill>
                  <a:schemeClr val="bg1"/>
                </a:solidFill>
              </a:rPr>
              <a:t>Aemilianus</a:t>
            </a:r>
            <a:r>
              <a:rPr lang="en-GB" dirty="0" smtClean="0">
                <a:solidFill>
                  <a:schemeClr val="bg1"/>
                </a:solidFill>
              </a:rPr>
              <a:t>], </a:t>
            </a:r>
            <a:r>
              <a:rPr lang="en-GB" dirty="0">
                <a:solidFill>
                  <a:schemeClr val="bg1"/>
                </a:solidFill>
              </a:rPr>
              <a:t>who were devoted to learning, to choose out for </a:t>
            </a:r>
            <a:r>
              <a:rPr lang="en-GB" dirty="0" smtClean="0">
                <a:solidFill>
                  <a:schemeClr val="bg1"/>
                </a:solidFill>
              </a:rPr>
              <a:t>themselves…” – </a:t>
            </a:r>
            <a:r>
              <a:rPr lang="en-GB" b="1" dirty="0" smtClean="0">
                <a:solidFill>
                  <a:schemeClr val="bg1"/>
                </a:solidFill>
              </a:rPr>
              <a:t>Plutarch </a:t>
            </a:r>
            <a:r>
              <a:rPr lang="en-GB" b="1" i="1" dirty="0" err="1" smtClean="0">
                <a:solidFill>
                  <a:schemeClr val="bg1"/>
                </a:solidFill>
              </a:rPr>
              <a:t>Aemilius</a:t>
            </a:r>
            <a:r>
              <a:rPr lang="en-GB" b="1" i="1" dirty="0" smtClean="0">
                <a:solidFill>
                  <a:schemeClr val="bg1"/>
                </a:solidFill>
              </a:rPr>
              <a:t> </a:t>
            </a:r>
            <a:r>
              <a:rPr lang="en-GB" b="1" dirty="0" smtClean="0">
                <a:solidFill>
                  <a:schemeClr val="bg1"/>
                </a:solidFill>
              </a:rPr>
              <a:t>28.11</a:t>
            </a:r>
            <a:r>
              <a:rPr lang="en-GB" dirty="0" smtClean="0">
                <a:solidFill>
                  <a:schemeClr val="bg1"/>
                </a:solidFill>
              </a:rPr>
              <a:t>.</a:t>
            </a:r>
          </a:p>
          <a:p>
            <a:pPr marL="0" indent="0">
              <a:buNone/>
            </a:pPr>
            <a:endParaRPr lang="en-GB" sz="1100" dirty="0">
              <a:solidFill>
                <a:schemeClr val="bg1"/>
              </a:solidFill>
            </a:endParaRPr>
          </a:p>
          <a:p>
            <a:pPr marL="0" indent="0">
              <a:buNone/>
            </a:pPr>
            <a:r>
              <a:rPr lang="en-GB" dirty="0">
                <a:solidFill>
                  <a:schemeClr val="bg1"/>
                </a:solidFill>
              </a:rPr>
              <a:t>“</a:t>
            </a:r>
            <a:r>
              <a:rPr lang="en-GB" dirty="0" err="1">
                <a:solidFill>
                  <a:schemeClr val="bg1"/>
                </a:solidFill>
              </a:rPr>
              <a:t>Aulus</a:t>
            </a:r>
            <a:r>
              <a:rPr lang="en-GB" dirty="0">
                <a:solidFill>
                  <a:schemeClr val="bg1"/>
                </a:solidFill>
              </a:rPr>
              <a:t> </a:t>
            </a:r>
            <a:r>
              <a:rPr lang="en-GB" dirty="0" err="1" smtClean="0">
                <a:solidFill>
                  <a:schemeClr val="bg1"/>
                </a:solidFill>
              </a:rPr>
              <a:t>Postumius</a:t>
            </a:r>
            <a:r>
              <a:rPr lang="en-GB" dirty="0">
                <a:solidFill>
                  <a:schemeClr val="bg1"/>
                </a:solidFill>
              </a:rPr>
              <a:t>… He was a member of one of the first families, but naturally wordy, </a:t>
            </a:r>
            <a:r>
              <a:rPr lang="en-GB" dirty="0" smtClean="0">
                <a:solidFill>
                  <a:schemeClr val="bg1"/>
                </a:solidFill>
              </a:rPr>
              <a:t>verbose, </a:t>
            </a:r>
            <a:r>
              <a:rPr lang="en-GB" dirty="0">
                <a:solidFill>
                  <a:schemeClr val="bg1"/>
                </a:solidFill>
              </a:rPr>
              <a:t>and </a:t>
            </a:r>
            <a:r>
              <a:rPr lang="en-GB" dirty="0" smtClean="0">
                <a:solidFill>
                  <a:schemeClr val="bg1"/>
                </a:solidFill>
              </a:rPr>
              <a:t>arrogant </a:t>
            </a:r>
            <a:r>
              <a:rPr lang="en-GB" dirty="0">
                <a:solidFill>
                  <a:schemeClr val="bg1"/>
                </a:solidFill>
              </a:rPr>
              <a:t>to excess. From childhood he had set his heart on acquiring Greek culture and the Greek tongue, and in both he was too much of an adept, so much so that it was partly his fault that admiration for Greece became offensive in the eyes of the older and more distinguished Romans</a:t>
            </a:r>
            <a:r>
              <a:rPr lang="en-GB" dirty="0" smtClean="0">
                <a:solidFill>
                  <a:schemeClr val="bg1"/>
                </a:solidFill>
              </a:rPr>
              <a:t>.” – </a:t>
            </a:r>
            <a:r>
              <a:rPr lang="en-GB" b="1" dirty="0" smtClean="0">
                <a:solidFill>
                  <a:schemeClr val="bg1"/>
                </a:solidFill>
              </a:rPr>
              <a:t>Polybius 39.1.1-4</a:t>
            </a:r>
            <a:r>
              <a:rPr lang="en-GB" dirty="0" smtClean="0">
                <a:solidFill>
                  <a:schemeClr val="bg1"/>
                </a:solidFill>
              </a:rPr>
              <a:t>. </a:t>
            </a:r>
            <a:endParaRPr lang="en-GB" dirty="0">
              <a:solidFill>
                <a:schemeClr val="bg1"/>
              </a:solidFill>
            </a:endParaRPr>
          </a:p>
        </p:txBody>
      </p:sp>
    </p:spTree>
    <p:extLst>
      <p:ext uri="{BB962C8B-B14F-4D97-AF65-F5344CB8AC3E}">
        <p14:creationId xmlns:p14="http://schemas.microsoft.com/office/powerpoint/2010/main" val="218309417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The Dangers of Theatre</a:t>
            </a:r>
            <a:endParaRPr lang="en-GB" b="1" dirty="0">
              <a:solidFill>
                <a:schemeClr val="bg1"/>
              </a:solidFill>
            </a:endParaRPr>
          </a:p>
        </p:txBody>
      </p:sp>
      <p:sp>
        <p:nvSpPr>
          <p:cNvPr id="3" name="Content Placeholder 2"/>
          <p:cNvSpPr>
            <a:spLocks noGrp="1"/>
          </p:cNvSpPr>
          <p:nvPr>
            <p:ph idx="1"/>
          </p:nvPr>
        </p:nvSpPr>
        <p:spPr>
          <a:xfrm>
            <a:off x="457200" y="1600200"/>
            <a:ext cx="8229600" cy="5069160"/>
          </a:xfrm>
        </p:spPr>
        <p:txBody>
          <a:bodyPr>
            <a:normAutofit fontScale="92500" lnSpcReduction="20000"/>
          </a:bodyPr>
          <a:lstStyle/>
          <a:p>
            <a:r>
              <a:rPr lang="en-GB" dirty="0" smtClean="0">
                <a:solidFill>
                  <a:schemeClr val="bg1"/>
                </a:solidFill>
              </a:rPr>
              <a:t>Censors put out contract for first </a:t>
            </a:r>
            <a:r>
              <a:rPr lang="en-GB" dirty="0" smtClean="0">
                <a:solidFill>
                  <a:schemeClr val="bg1"/>
                </a:solidFill>
              </a:rPr>
              <a:t>theatre </a:t>
            </a:r>
            <a:r>
              <a:rPr lang="en-GB" dirty="0" smtClean="0">
                <a:solidFill>
                  <a:schemeClr val="bg1"/>
                </a:solidFill>
              </a:rPr>
              <a:t>in Rome in 154 BC.</a:t>
            </a:r>
          </a:p>
          <a:p>
            <a:endParaRPr lang="en-GB" sz="1200" dirty="0">
              <a:solidFill>
                <a:schemeClr val="bg1"/>
              </a:solidFill>
            </a:endParaRPr>
          </a:p>
          <a:p>
            <a:r>
              <a:rPr lang="en-GB" dirty="0" smtClean="0">
                <a:solidFill>
                  <a:schemeClr val="bg1"/>
                </a:solidFill>
              </a:rPr>
              <a:t>Dangers of theatres for political assembly?</a:t>
            </a:r>
          </a:p>
          <a:p>
            <a:endParaRPr lang="en-GB" sz="1200" dirty="0" smtClean="0">
              <a:solidFill>
                <a:schemeClr val="bg1"/>
              </a:solidFill>
            </a:endParaRPr>
          </a:p>
          <a:p>
            <a:r>
              <a:rPr lang="en-GB" dirty="0" smtClean="0">
                <a:solidFill>
                  <a:schemeClr val="bg1"/>
                </a:solidFill>
              </a:rPr>
              <a:t>Scipio </a:t>
            </a:r>
            <a:r>
              <a:rPr lang="en-GB" dirty="0" err="1" smtClean="0">
                <a:solidFill>
                  <a:schemeClr val="bg1"/>
                </a:solidFill>
              </a:rPr>
              <a:t>Nasica</a:t>
            </a:r>
            <a:r>
              <a:rPr lang="en-GB" dirty="0" smtClean="0">
                <a:solidFill>
                  <a:schemeClr val="bg1"/>
                </a:solidFill>
              </a:rPr>
              <a:t> </a:t>
            </a:r>
            <a:r>
              <a:rPr lang="en-GB" dirty="0" err="1" smtClean="0">
                <a:solidFill>
                  <a:schemeClr val="bg1"/>
                </a:solidFill>
              </a:rPr>
              <a:t>Corculum</a:t>
            </a:r>
            <a:r>
              <a:rPr lang="en-GB" dirty="0" smtClean="0">
                <a:solidFill>
                  <a:schemeClr val="bg1"/>
                </a:solidFill>
              </a:rPr>
              <a:t> arguing for dangers of inducing unmanliness and laziness – Augustine </a:t>
            </a:r>
            <a:r>
              <a:rPr lang="en-GB" i="1" dirty="0" err="1" smtClean="0">
                <a:solidFill>
                  <a:schemeClr val="bg1"/>
                </a:solidFill>
              </a:rPr>
              <a:t>Civ.D</a:t>
            </a:r>
            <a:r>
              <a:rPr lang="en-GB" i="1" dirty="0" smtClean="0">
                <a:solidFill>
                  <a:schemeClr val="bg1"/>
                </a:solidFill>
              </a:rPr>
              <a:t>. </a:t>
            </a:r>
            <a:r>
              <a:rPr lang="en-GB" dirty="0" smtClean="0">
                <a:solidFill>
                  <a:schemeClr val="bg1"/>
                </a:solidFill>
              </a:rPr>
              <a:t>1.31.</a:t>
            </a:r>
          </a:p>
          <a:p>
            <a:endParaRPr lang="en-GB" sz="1200" dirty="0" smtClean="0">
              <a:solidFill>
                <a:schemeClr val="bg1"/>
              </a:solidFill>
            </a:endParaRPr>
          </a:p>
          <a:p>
            <a:pPr marL="0" indent="0">
              <a:buNone/>
            </a:pPr>
            <a:r>
              <a:rPr lang="en-GB" dirty="0" smtClean="0">
                <a:solidFill>
                  <a:schemeClr val="bg1"/>
                </a:solidFill>
              </a:rPr>
              <a:t>“</a:t>
            </a:r>
            <a:r>
              <a:rPr lang="en-GB" dirty="0">
                <a:solidFill>
                  <a:schemeClr val="bg1"/>
                </a:solidFill>
              </a:rPr>
              <a:t>When a </a:t>
            </a:r>
            <a:r>
              <a:rPr lang="en-GB" dirty="0" smtClean="0">
                <a:solidFill>
                  <a:schemeClr val="bg1"/>
                </a:solidFill>
              </a:rPr>
              <a:t>theatre, </a:t>
            </a:r>
            <a:r>
              <a:rPr lang="en-GB" dirty="0">
                <a:solidFill>
                  <a:schemeClr val="bg1"/>
                </a:solidFill>
              </a:rPr>
              <a:t>contracted for by the censors, was built, </a:t>
            </a:r>
            <a:r>
              <a:rPr lang="en-GB" dirty="0" err="1">
                <a:solidFill>
                  <a:schemeClr val="bg1"/>
                </a:solidFill>
              </a:rPr>
              <a:t>Publius</a:t>
            </a:r>
            <a:r>
              <a:rPr lang="en-GB" dirty="0">
                <a:solidFill>
                  <a:schemeClr val="bg1"/>
                </a:solidFill>
              </a:rPr>
              <a:t> Cornelius </a:t>
            </a:r>
            <a:r>
              <a:rPr lang="en-GB" dirty="0" err="1">
                <a:solidFill>
                  <a:schemeClr val="bg1"/>
                </a:solidFill>
              </a:rPr>
              <a:t>Nasica</a:t>
            </a:r>
            <a:r>
              <a:rPr lang="en-GB" dirty="0">
                <a:solidFill>
                  <a:schemeClr val="bg1"/>
                </a:solidFill>
              </a:rPr>
              <a:t> was the author of a senatorial decree that this building, which was so useless and dangerous for the public morals, should be destroyed; for some time, the people had to stand to watch theatrical performances</a:t>
            </a:r>
            <a:r>
              <a:rPr lang="en-GB" dirty="0" smtClean="0">
                <a:solidFill>
                  <a:schemeClr val="bg1"/>
                </a:solidFill>
              </a:rPr>
              <a:t>.” – </a:t>
            </a:r>
            <a:r>
              <a:rPr lang="en-GB" b="1" dirty="0" smtClean="0">
                <a:solidFill>
                  <a:schemeClr val="bg1"/>
                </a:solidFill>
              </a:rPr>
              <a:t>Livy </a:t>
            </a:r>
            <a:r>
              <a:rPr lang="en-GB" b="1" i="1" dirty="0" err="1" smtClean="0">
                <a:solidFill>
                  <a:schemeClr val="bg1"/>
                </a:solidFill>
              </a:rPr>
              <a:t>Periochae</a:t>
            </a:r>
            <a:r>
              <a:rPr lang="en-GB" b="1" i="1" dirty="0" smtClean="0">
                <a:solidFill>
                  <a:schemeClr val="bg1"/>
                </a:solidFill>
              </a:rPr>
              <a:t> </a:t>
            </a:r>
            <a:r>
              <a:rPr lang="en-GB" b="1" dirty="0" smtClean="0">
                <a:solidFill>
                  <a:schemeClr val="bg1"/>
                </a:solidFill>
              </a:rPr>
              <a:t>48.25</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219084354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33400"/>
            <a:ext cx="9144000" cy="990600"/>
          </a:xfrm>
        </p:spPr>
        <p:txBody>
          <a:bodyPr>
            <a:normAutofit fontScale="90000"/>
          </a:bodyPr>
          <a:lstStyle/>
          <a:p>
            <a:r>
              <a:rPr lang="en-GB" b="1" dirty="0" smtClean="0">
                <a:solidFill>
                  <a:schemeClr val="bg1"/>
                </a:solidFill>
              </a:rPr>
              <a:t>The Limits of Hellenism in the 2</a:t>
            </a:r>
            <a:r>
              <a:rPr lang="en-GB" b="1" baseline="30000" dirty="0" smtClean="0">
                <a:solidFill>
                  <a:schemeClr val="bg1"/>
                </a:solidFill>
              </a:rPr>
              <a:t>nd</a:t>
            </a:r>
            <a:r>
              <a:rPr lang="en-GB" b="1" dirty="0" smtClean="0">
                <a:solidFill>
                  <a:schemeClr val="bg1"/>
                </a:solidFill>
              </a:rPr>
              <a:t> C</a:t>
            </a:r>
            <a:endParaRPr lang="en-GB" b="1" dirty="0">
              <a:solidFill>
                <a:schemeClr val="bg1"/>
              </a:solidFill>
            </a:endParaRPr>
          </a:p>
        </p:txBody>
      </p:sp>
      <p:sp>
        <p:nvSpPr>
          <p:cNvPr id="3" name="Content Placeholder 2"/>
          <p:cNvSpPr>
            <a:spLocks noGrp="1"/>
          </p:cNvSpPr>
          <p:nvPr>
            <p:ph idx="1"/>
          </p:nvPr>
        </p:nvSpPr>
        <p:spPr>
          <a:xfrm>
            <a:off x="179512" y="1600200"/>
            <a:ext cx="8784976" cy="5141168"/>
          </a:xfrm>
        </p:spPr>
        <p:txBody>
          <a:bodyPr>
            <a:normAutofit fontScale="92500" lnSpcReduction="20000"/>
          </a:bodyPr>
          <a:lstStyle/>
          <a:p>
            <a:r>
              <a:rPr lang="en-GB" dirty="0" smtClean="0">
                <a:solidFill>
                  <a:schemeClr val="bg1"/>
                </a:solidFill>
              </a:rPr>
              <a:t>War, politics and religion remaining largely Roman, their </a:t>
            </a:r>
            <a:r>
              <a:rPr lang="en-GB" i="1" dirty="0" err="1" smtClean="0">
                <a:solidFill>
                  <a:schemeClr val="bg1"/>
                </a:solidFill>
              </a:rPr>
              <a:t>otium</a:t>
            </a:r>
            <a:r>
              <a:rPr lang="en-GB" i="1" dirty="0" smtClean="0">
                <a:solidFill>
                  <a:schemeClr val="bg1"/>
                </a:solidFill>
              </a:rPr>
              <a:t> </a:t>
            </a:r>
            <a:r>
              <a:rPr lang="en-GB" dirty="0" smtClean="0">
                <a:solidFill>
                  <a:schemeClr val="bg1"/>
                </a:solidFill>
              </a:rPr>
              <a:t>(leisure) filled with Greek studies and amusements?</a:t>
            </a:r>
          </a:p>
          <a:p>
            <a:endParaRPr lang="en-GB" sz="1000" dirty="0">
              <a:solidFill>
                <a:schemeClr val="bg1"/>
              </a:solidFill>
            </a:endParaRPr>
          </a:p>
          <a:p>
            <a:r>
              <a:rPr lang="en-GB" dirty="0" smtClean="0">
                <a:solidFill>
                  <a:schemeClr val="bg1"/>
                </a:solidFill>
              </a:rPr>
              <a:t>Athens or other Greek cultural centres not yet places for higher education.</a:t>
            </a:r>
          </a:p>
          <a:p>
            <a:endParaRPr lang="en-GB" sz="1000" dirty="0">
              <a:solidFill>
                <a:schemeClr val="bg1"/>
              </a:solidFill>
            </a:endParaRPr>
          </a:p>
          <a:p>
            <a:r>
              <a:rPr lang="en-GB" dirty="0" smtClean="0">
                <a:solidFill>
                  <a:schemeClr val="bg1"/>
                </a:solidFill>
              </a:rPr>
              <a:t>Exiles still tended to withdraw to Latium or Etruria.</a:t>
            </a:r>
          </a:p>
          <a:p>
            <a:endParaRPr lang="en-GB" sz="1000" dirty="0">
              <a:solidFill>
                <a:schemeClr val="bg1"/>
              </a:solidFill>
            </a:endParaRPr>
          </a:p>
          <a:p>
            <a:r>
              <a:rPr lang="en-GB" dirty="0" smtClean="0">
                <a:solidFill>
                  <a:schemeClr val="bg1"/>
                </a:solidFill>
              </a:rPr>
              <a:t>Unusual for a member of the Roman elite to abandon a political career for a life of study.</a:t>
            </a:r>
          </a:p>
          <a:p>
            <a:endParaRPr lang="en-GB" sz="1000" dirty="0">
              <a:solidFill>
                <a:schemeClr val="bg1"/>
              </a:solidFill>
            </a:endParaRPr>
          </a:p>
          <a:p>
            <a:r>
              <a:rPr lang="en-GB" dirty="0" smtClean="0">
                <a:solidFill>
                  <a:schemeClr val="bg1"/>
                </a:solidFill>
              </a:rPr>
              <a:t>Rome not yet a major centre of patronage for Greek intellectuals? </a:t>
            </a:r>
          </a:p>
          <a:p>
            <a:endParaRPr lang="en-GB" sz="1000" dirty="0">
              <a:solidFill>
                <a:schemeClr val="bg1"/>
              </a:solidFill>
            </a:endParaRPr>
          </a:p>
          <a:p>
            <a:r>
              <a:rPr lang="en-GB" dirty="0" smtClean="0">
                <a:solidFill>
                  <a:schemeClr val="bg1"/>
                </a:solidFill>
              </a:rPr>
              <a:t>Philosophical Schools more prominent in first century BC.   </a:t>
            </a:r>
            <a:endParaRPr lang="en-GB" dirty="0">
              <a:solidFill>
                <a:schemeClr val="bg1"/>
              </a:solidFill>
            </a:endParaRPr>
          </a:p>
        </p:txBody>
      </p:sp>
    </p:spTree>
    <p:extLst>
      <p:ext uri="{BB962C8B-B14F-4D97-AF65-F5344CB8AC3E}">
        <p14:creationId xmlns:p14="http://schemas.microsoft.com/office/powerpoint/2010/main" val="299732616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271451"/>
          </a:xfrm>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0" y="1271451"/>
            <a:ext cx="9144000" cy="5586549"/>
          </a:xfrm>
        </p:spPr>
        <p:txBody>
          <a:bodyPr>
            <a:normAutofit fontScale="92500" lnSpcReduction="20000"/>
          </a:bodyPr>
          <a:lstStyle/>
          <a:p>
            <a:r>
              <a:rPr lang="en-GB" dirty="0">
                <a:solidFill>
                  <a:schemeClr val="bg1"/>
                </a:solidFill>
              </a:rPr>
              <a:t>Crawford, M. H. 2004. ‘Rome and the Greek World: Economic Relationships’, </a:t>
            </a:r>
            <a:r>
              <a:rPr lang="en-GB" dirty="0" smtClean="0">
                <a:solidFill>
                  <a:schemeClr val="bg1"/>
                </a:solidFill>
              </a:rPr>
              <a:t>in </a:t>
            </a:r>
            <a:r>
              <a:rPr lang="en-GB" i="1" dirty="0" smtClean="0">
                <a:solidFill>
                  <a:schemeClr val="bg1"/>
                </a:solidFill>
              </a:rPr>
              <a:t>Roman Imperialism: Reading and Sources</a:t>
            </a:r>
            <a:r>
              <a:rPr lang="en-GB" dirty="0" smtClean="0">
                <a:solidFill>
                  <a:schemeClr val="bg1"/>
                </a:solidFill>
              </a:rPr>
              <a:t>, Champion, </a:t>
            </a:r>
            <a:r>
              <a:rPr lang="en-GB" dirty="0">
                <a:solidFill>
                  <a:schemeClr val="bg1"/>
                </a:solidFill>
              </a:rPr>
              <a:t>C. B. (ed.), </a:t>
            </a:r>
            <a:r>
              <a:rPr lang="en-GB" dirty="0" smtClean="0">
                <a:solidFill>
                  <a:schemeClr val="bg1"/>
                </a:solidFill>
              </a:rPr>
              <a:t>Oxford</a:t>
            </a:r>
            <a:r>
              <a:rPr lang="en-GB" dirty="0">
                <a:solidFill>
                  <a:schemeClr val="bg1"/>
                </a:solidFill>
              </a:rPr>
              <a:t>: Blackwell: 96-107. </a:t>
            </a:r>
          </a:p>
          <a:p>
            <a:endParaRPr lang="en-GB" sz="500" dirty="0" smtClean="0">
              <a:solidFill>
                <a:schemeClr val="bg1"/>
              </a:solidFill>
            </a:endParaRPr>
          </a:p>
          <a:p>
            <a:r>
              <a:rPr lang="en-GB" dirty="0" err="1">
                <a:solidFill>
                  <a:schemeClr val="bg1"/>
                </a:solidFill>
              </a:rPr>
              <a:t>Derow</a:t>
            </a:r>
            <a:r>
              <a:rPr lang="en-GB" dirty="0">
                <a:solidFill>
                  <a:schemeClr val="bg1"/>
                </a:solidFill>
              </a:rPr>
              <a:t>, P. 2003. ‘The Arrival of Rome: from the Illyrian Wars to the Fall of Macedon’, in A Companion to the Hellenistic World, Erskine, A. (ed.), Oxford: Blackwell: 51-70.</a:t>
            </a:r>
          </a:p>
          <a:p>
            <a:endParaRPr lang="en-GB" sz="500" dirty="0" smtClean="0">
              <a:solidFill>
                <a:schemeClr val="bg1"/>
              </a:solidFill>
            </a:endParaRPr>
          </a:p>
          <a:p>
            <a:r>
              <a:rPr lang="en-GB" dirty="0" err="1" smtClean="0">
                <a:solidFill>
                  <a:schemeClr val="bg1"/>
                </a:solidFill>
              </a:rPr>
              <a:t>Lazenby</a:t>
            </a:r>
            <a:r>
              <a:rPr lang="en-GB" dirty="0">
                <a:solidFill>
                  <a:schemeClr val="bg1"/>
                </a:solidFill>
              </a:rPr>
              <a:t>, J. F. 2004. ‘Rome and Carthage’, in </a:t>
            </a:r>
            <a:r>
              <a:rPr lang="en-GB" i="1" dirty="0">
                <a:solidFill>
                  <a:schemeClr val="bg1"/>
                </a:solidFill>
              </a:rPr>
              <a:t>The Cambridge Companion to the Roman Republic</a:t>
            </a:r>
            <a:r>
              <a:rPr lang="en-GB" dirty="0">
                <a:solidFill>
                  <a:schemeClr val="bg1"/>
                </a:solidFill>
              </a:rPr>
              <a:t>, Flower, H. I. (ed.), Cambridge: </a:t>
            </a:r>
            <a:r>
              <a:rPr lang="en-GB" dirty="0" smtClean="0">
                <a:solidFill>
                  <a:schemeClr val="bg1"/>
                </a:solidFill>
              </a:rPr>
              <a:t>225-241</a:t>
            </a:r>
            <a:r>
              <a:rPr lang="en-GB" dirty="0">
                <a:solidFill>
                  <a:schemeClr val="bg1"/>
                </a:solidFill>
              </a:rPr>
              <a:t>. </a:t>
            </a:r>
            <a:endParaRPr lang="en-GB" dirty="0" smtClean="0">
              <a:solidFill>
                <a:schemeClr val="bg1"/>
              </a:solidFill>
            </a:endParaRPr>
          </a:p>
          <a:p>
            <a:endParaRPr lang="en-GB" sz="500" dirty="0">
              <a:solidFill>
                <a:schemeClr val="bg1"/>
              </a:solidFill>
            </a:endParaRPr>
          </a:p>
          <a:p>
            <a:r>
              <a:rPr lang="en-GB" dirty="0" err="1" smtClean="0">
                <a:solidFill>
                  <a:schemeClr val="bg1"/>
                </a:solidFill>
              </a:rPr>
              <a:t>Pitassi</a:t>
            </a:r>
            <a:r>
              <a:rPr lang="en-GB" dirty="0">
                <a:solidFill>
                  <a:schemeClr val="bg1"/>
                </a:solidFill>
              </a:rPr>
              <a:t>, M. 2009. </a:t>
            </a:r>
            <a:r>
              <a:rPr lang="en-GB" i="1" dirty="0">
                <a:solidFill>
                  <a:schemeClr val="bg1"/>
                </a:solidFill>
              </a:rPr>
              <a:t>The Navies of Rome</a:t>
            </a:r>
            <a:r>
              <a:rPr lang="en-GB" dirty="0">
                <a:solidFill>
                  <a:schemeClr val="bg1"/>
                </a:solidFill>
              </a:rPr>
              <a:t>. </a:t>
            </a:r>
            <a:r>
              <a:rPr lang="en-GB" dirty="0" smtClean="0">
                <a:solidFill>
                  <a:schemeClr val="bg1"/>
                </a:solidFill>
              </a:rPr>
              <a:t>Woodbridge. </a:t>
            </a:r>
          </a:p>
          <a:p>
            <a:endParaRPr lang="en-GB" sz="500" dirty="0">
              <a:solidFill>
                <a:schemeClr val="bg1"/>
              </a:solidFill>
            </a:endParaRPr>
          </a:p>
          <a:p>
            <a:r>
              <a:rPr lang="en-GB" dirty="0">
                <a:solidFill>
                  <a:schemeClr val="bg1"/>
                </a:solidFill>
              </a:rPr>
              <a:t>Zimmermann, K. 2011. ‘Roman Strategy and Aims in the Second Punic War’, in </a:t>
            </a:r>
            <a:r>
              <a:rPr lang="en-GB" i="1" dirty="0">
                <a:solidFill>
                  <a:schemeClr val="bg1"/>
                </a:solidFill>
              </a:rPr>
              <a:t>The Cambridge Companion to the Roman Republic</a:t>
            </a:r>
            <a:r>
              <a:rPr lang="en-GB" dirty="0">
                <a:solidFill>
                  <a:schemeClr val="bg1"/>
                </a:solidFill>
              </a:rPr>
              <a:t>, Flower, H. I. (ed.), Cambridge: </a:t>
            </a:r>
            <a:r>
              <a:rPr lang="en-GB" dirty="0" smtClean="0">
                <a:solidFill>
                  <a:schemeClr val="bg1"/>
                </a:solidFill>
              </a:rPr>
              <a:t>280-298.</a:t>
            </a:r>
            <a:endParaRPr lang="en-GB" dirty="0">
              <a:solidFill>
                <a:schemeClr val="bg1"/>
              </a:solidFill>
            </a:endParaRPr>
          </a:p>
          <a:p>
            <a:endParaRPr lang="en-GB" dirty="0"/>
          </a:p>
        </p:txBody>
      </p:sp>
    </p:spTree>
    <p:extLst>
      <p:ext uri="{BB962C8B-B14F-4D97-AF65-F5344CB8AC3E}">
        <p14:creationId xmlns:p14="http://schemas.microsoft.com/office/powerpoint/2010/main" val="400413435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210</TotalTime>
  <Words>3063</Words>
  <Application>Microsoft Office PowerPoint</Application>
  <PresentationFormat>On-screen Show (4:3)</PresentationFormat>
  <Paragraphs>254</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Book Antiqua</vt:lpstr>
      <vt:lpstr>Lucida Sans</vt:lpstr>
      <vt:lpstr>Wingdings</vt:lpstr>
      <vt:lpstr>Wingdings 2</vt:lpstr>
      <vt:lpstr>Wingdings 3</vt:lpstr>
      <vt:lpstr>Apex</vt:lpstr>
      <vt:lpstr>Roman History and Literature</vt:lpstr>
      <vt:lpstr>Rome and Carthage</vt:lpstr>
      <vt:lpstr>Progression of the War</vt:lpstr>
      <vt:lpstr>Setback and Victories</vt:lpstr>
      <vt:lpstr>Oblivion or Supremacy: The Second Punic War (218-201 BC) </vt:lpstr>
      <vt:lpstr>Inevitability? </vt:lpstr>
      <vt:lpstr>PowerPoint Presentation</vt:lpstr>
      <vt:lpstr>Roman Defeats</vt:lpstr>
      <vt:lpstr>Roman Victories Abroad</vt:lpstr>
      <vt:lpstr>Terms of Peace</vt:lpstr>
      <vt:lpstr>Rome and the Hellenistic World </vt:lpstr>
      <vt:lpstr>Rome looks East</vt:lpstr>
      <vt:lpstr>The Economic Impact of Imperialism</vt:lpstr>
      <vt:lpstr>Rome and Greek Culture </vt:lpstr>
      <vt:lpstr>Greek Culture in Late Third Century Rome</vt:lpstr>
      <vt:lpstr>Increasing Contact – early 2nd C</vt:lpstr>
      <vt:lpstr>Negative reactions to Greek Influence</vt:lpstr>
      <vt:lpstr>Cato the Hellenophobe?</vt:lpstr>
      <vt:lpstr>Philhellenes </vt:lpstr>
      <vt:lpstr>The Dangers of Theatre</vt:lpstr>
      <vt:lpstr>The Limits of Hellenism in the 2nd C</vt:lpstr>
      <vt:lpstr>Bibliography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Roman History and Literature</dc:title>
  <dc:creator>Matthew Cobb</dc:creator>
  <cp:lastModifiedBy>Matt</cp:lastModifiedBy>
  <cp:revision>64</cp:revision>
  <dcterms:created xsi:type="dcterms:W3CDTF">2020-01-16T15:06:08Z</dcterms:created>
  <dcterms:modified xsi:type="dcterms:W3CDTF">2020-02-10T20:55:52Z</dcterms:modified>
</cp:coreProperties>
</file>