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handoutMasterIdLst>
    <p:handoutMasterId r:id="rId35"/>
  </p:handoutMasterIdLst>
  <p:sldIdLst>
    <p:sldId id="256" r:id="rId2"/>
    <p:sldId id="263" r:id="rId3"/>
    <p:sldId id="316" r:id="rId4"/>
    <p:sldId id="264" r:id="rId5"/>
    <p:sldId id="267" r:id="rId6"/>
    <p:sldId id="268" r:id="rId7"/>
    <p:sldId id="315" r:id="rId8"/>
    <p:sldId id="274" r:id="rId9"/>
    <p:sldId id="280" r:id="rId10"/>
    <p:sldId id="317" r:id="rId11"/>
    <p:sldId id="313" r:id="rId12"/>
    <p:sldId id="320" r:id="rId13"/>
    <p:sldId id="314" r:id="rId14"/>
    <p:sldId id="291" r:id="rId15"/>
    <p:sldId id="292" r:id="rId16"/>
    <p:sldId id="294" r:id="rId17"/>
    <p:sldId id="295" r:id="rId18"/>
    <p:sldId id="296" r:id="rId19"/>
    <p:sldId id="319" r:id="rId20"/>
    <p:sldId id="297" r:id="rId21"/>
    <p:sldId id="298" r:id="rId22"/>
    <p:sldId id="318" r:id="rId23"/>
    <p:sldId id="299" r:id="rId24"/>
    <p:sldId id="300" r:id="rId25"/>
    <p:sldId id="302" r:id="rId26"/>
    <p:sldId id="303" r:id="rId27"/>
    <p:sldId id="304" r:id="rId28"/>
    <p:sldId id="305" r:id="rId29"/>
    <p:sldId id="308" r:id="rId30"/>
    <p:sldId id="306" r:id="rId31"/>
    <p:sldId id="309" r:id="rId32"/>
    <p:sldId id="310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5" autoAdjust="0"/>
    <p:restoredTop sz="86391" autoAdjust="0"/>
  </p:normalViewPr>
  <p:slideViewPr>
    <p:cSldViewPr>
      <p:cViewPr varScale="1">
        <p:scale>
          <a:sx n="83" d="100"/>
          <a:sy n="83" d="100"/>
        </p:scale>
        <p:origin x="102" y="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166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Compact disk</a:t>
            </a:r>
          </a:p>
          <a:p>
            <a:r>
              <a:rPr lang="en-GB" dirty="0"/>
              <a:t>CD-ROM and Audio CD have similar technologies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Surface is not organised into concentric tracks.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BDF474-4DC1-487E-A62F-4C2CFBBE38E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02/03/2020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Non Volatile Storage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Types</a:t>
            </a:r>
            <a:endParaRPr lang="en-US" dirty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Magnetic Disk</a:t>
            </a:r>
          </a:p>
          <a:p>
            <a:endParaRPr lang="en-GB" dirty="0"/>
          </a:p>
          <a:p>
            <a:r>
              <a:rPr lang="en-GB" dirty="0"/>
              <a:t>Optical Disks</a:t>
            </a:r>
          </a:p>
          <a:p>
            <a:endParaRPr lang="en-GB" dirty="0"/>
          </a:p>
          <a:p>
            <a:r>
              <a:rPr lang="en-GB" dirty="0"/>
              <a:t>Flash Memory</a:t>
            </a:r>
          </a:p>
          <a:p>
            <a:endParaRPr lang="en-GB" dirty="0"/>
          </a:p>
          <a:p>
            <a:r>
              <a:rPr lang="en-GB" dirty="0"/>
              <a:t>Magnetic Tape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Disks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Disk	</a:t>
            </a:r>
            <a:endParaRPr lang="en-US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Introduced in the 1950’s</a:t>
            </a:r>
          </a:p>
          <a:p>
            <a:endParaRPr lang="en-US" dirty="0"/>
          </a:p>
          <a:p>
            <a:r>
              <a:rPr lang="en-US" dirty="0"/>
              <a:t>Non-Volatile, long term storage</a:t>
            </a:r>
          </a:p>
          <a:p>
            <a:endParaRPr lang="en-US" dirty="0"/>
          </a:p>
          <a:p>
            <a:r>
              <a:rPr lang="en-US" dirty="0"/>
              <a:t>Early capacity of </a:t>
            </a:r>
            <a:r>
              <a:rPr lang="en-GB" dirty="0"/>
              <a:t>3.75mb</a:t>
            </a:r>
          </a:p>
          <a:p>
            <a:endParaRPr lang="en-GB" dirty="0"/>
          </a:p>
          <a:p>
            <a:r>
              <a:rPr lang="en-GB" dirty="0"/>
              <a:t>Capacity doubling every 2 – 4 years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Inside </a:t>
            </a:r>
            <a:endParaRPr lang="en-US" dirty="0"/>
          </a:p>
        </p:txBody>
      </p:sp>
      <p:pic>
        <p:nvPicPr>
          <p:cNvPr id="12" name="Content Placeholder 11" descr="1024px-Hard_drive-en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57290" y="1718008"/>
            <a:ext cx="7200242" cy="514001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They Work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8229600" cy="530120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Data is organised in </a:t>
            </a:r>
            <a:br>
              <a:rPr lang="en-GB" dirty="0"/>
            </a:br>
            <a:r>
              <a:rPr lang="en-GB" dirty="0"/>
              <a:t>concentric rings called </a:t>
            </a:r>
            <a:br>
              <a:rPr lang="en-GB" dirty="0"/>
            </a:br>
            <a:r>
              <a:rPr lang="en-GB" dirty="0"/>
              <a:t>Tracks</a:t>
            </a:r>
          </a:p>
          <a:p>
            <a:endParaRPr lang="en-GB" dirty="0"/>
          </a:p>
          <a:p>
            <a:r>
              <a:rPr lang="en-GB" dirty="0"/>
              <a:t>Tracks are broken down</a:t>
            </a:r>
            <a:br>
              <a:rPr lang="en-GB" dirty="0"/>
            </a:br>
            <a:r>
              <a:rPr lang="en-GB" dirty="0"/>
              <a:t>into sectors.</a:t>
            </a:r>
          </a:p>
          <a:p>
            <a:endParaRPr lang="en-GB" dirty="0"/>
          </a:p>
          <a:p>
            <a:r>
              <a:rPr lang="en-GB" dirty="0"/>
              <a:t>Sectors have been</a:t>
            </a:r>
            <a:br>
              <a:rPr lang="en-GB" dirty="0"/>
            </a:br>
            <a:r>
              <a:rPr lang="en-GB" dirty="0"/>
              <a:t>512 bytes long. New = 4KB</a:t>
            </a:r>
          </a:p>
          <a:p>
            <a:endParaRPr lang="en-GB" dirty="0"/>
          </a:p>
          <a:p>
            <a:r>
              <a:rPr lang="en-GB" dirty="0"/>
              <a:t>Data found on the same </a:t>
            </a:r>
            <a:br>
              <a:rPr lang="en-GB" dirty="0"/>
            </a:br>
            <a:r>
              <a:rPr lang="en-GB" dirty="0"/>
              <a:t>track of different platters is </a:t>
            </a:r>
            <a:br>
              <a:rPr lang="en-GB" dirty="0"/>
            </a:br>
            <a:r>
              <a:rPr lang="en-GB" dirty="0"/>
              <a:t>called a Cylinder</a:t>
            </a:r>
            <a:endParaRPr lang="en-US" dirty="0"/>
          </a:p>
        </p:txBody>
      </p:sp>
      <p:pic>
        <p:nvPicPr>
          <p:cNvPr id="9" name="Picture 8" descr="1000px-Cylinder_Head_Sector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2281" y="1268760"/>
            <a:ext cx="4542248" cy="4896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They Work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Platters spin </a:t>
            </a:r>
            <a:br>
              <a:rPr lang="en-GB" dirty="0"/>
            </a:br>
            <a:r>
              <a:rPr lang="en-GB" dirty="0"/>
              <a:t>at high RPM:</a:t>
            </a:r>
            <a:br>
              <a:rPr lang="en-GB" dirty="0"/>
            </a:br>
            <a:r>
              <a:rPr lang="en-GB" dirty="0"/>
              <a:t>5400, 7200, 10K</a:t>
            </a:r>
          </a:p>
          <a:p>
            <a:endParaRPr lang="en-GB" dirty="0"/>
          </a:p>
          <a:p>
            <a:r>
              <a:rPr lang="en-GB" dirty="0"/>
              <a:t>The head reads </a:t>
            </a:r>
            <a:br>
              <a:rPr lang="en-GB" dirty="0"/>
            </a:br>
            <a:r>
              <a:rPr lang="en-GB" dirty="0"/>
              <a:t>the information </a:t>
            </a:r>
            <a:br>
              <a:rPr lang="en-GB" dirty="0"/>
            </a:br>
            <a:r>
              <a:rPr lang="en-GB" dirty="0"/>
              <a:t>from the platter</a:t>
            </a:r>
          </a:p>
          <a:p>
            <a:endParaRPr lang="en-GB" dirty="0"/>
          </a:p>
          <a:p>
            <a:r>
              <a:rPr lang="en-GB" dirty="0"/>
              <a:t>Information is </a:t>
            </a:r>
            <a:br>
              <a:rPr lang="en-GB" dirty="0"/>
            </a:br>
            <a:r>
              <a:rPr lang="en-GB" dirty="0"/>
              <a:t>stored as magnetization</a:t>
            </a:r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857364"/>
            <a:ext cx="4987127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48" name="Picture 42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97756" y="-19844"/>
            <a:ext cx="6948488" cy="689768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Disk Performance Parameters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596" y="1571612"/>
            <a:ext cx="8229600" cy="462560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Seek Time </a:t>
            </a:r>
          </a:p>
          <a:p>
            <a:pPr lvl="1"/>
            <a:r>
              <a:rPr lang="en-GB" dirty="0"/>
              <a:t>Time to position Head.</a:t>
            </a:r>
          </a:p>
          <a:p>
            <a:r>
              <a:rPr lang="en-GB" dirty="0"/>
              <a:t>Rotational Latency</a:t>
            </a:r>
          </a:p>
          <a:p>
            <a:pPr lvl="1"/>
            <a:r>
              <a:rPr lang="en-GB" dirty="0"/>
              <a:t>Time to reach start of a sector.</a:t>
            </a:r>
          </a:p>
          <a:p>
            <a:r>
              <a:rPr lang="en-GB" dirty="0"/>
              <a:t>Access Time </a:t>
            </a:r>
          </a:p>
          <a:p>
            <a:pPr lvl="1"/>
            <a:r>
              <a:rPr lang="en-GB" dirty="0"/>
              <a:t>Sum of Seek time and Rotational Latency. </a:t>
            </a:r>
          </a:p>
          <a:p>
            <a:r>
              <a:rPr lang="en-US" dirty="0"/>
              <a:t>Cache memory (or buffer memory)</a:t>
            </a:r>
          </a:p>
          <a:p>
            <a:pPr lvl="1"/>
            <a:r>
              <a:rPr lang="en-US" dirty="0"/>
              <a:t>Amount of cache RAM located on the hard drive</a:t>
            </a:r>
            <a:endParaRPr lang="en-GB" dirty="0"/>
          </a:p>
          <a:p>
            <a:r>
              <a:rPr lang="en-GB" dirty="0"/>
              <a:t>Transfer speed </a:t>
            </a:r>
          </a:p>
          <a:p>
            <a:pPr lvl="1"/>
            <a:r>
              <a:rPr lang="en-GB" dirty="0"/>
              <a:t>How fast the data is read out.</a:t>
            </a:r>
            <a:br>
              <a:rPr lang="en-GB" dirty="0"/>
            </a:br>
            <a:r>
              <a:rPr lang="en-GB" dirty="0"/>
              <a:t>(burst from the cache, or slower sustained rate directly and constantly from hard drive)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Tape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Tape</a:t>
            </a:r>
            <a:endParaRPr lang="en-US" dirty="0"/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Use similar magnetic </a:t>
            </a:r>
            <a:br>
              <a:rPr lang="en-GB" dirty="0"/>
            </a:br>
            <a:r>
              <a:rPr lang="en-GB" dirty="0"/>
              <a:t>method to Disks</a:t>
            </a:r>
          </a:p>
          <a:p>
            <a:endParaRPr lang="en-GB" dirty="0"/>
          </a:p>
          <a:p>
            <a:r>
              <a:rPr lang="en-GB" dirty="0"/>
              <a:t>The medium is flexible</a:t>
            </a:r>
            <a:br>
              <a:rPr lang="en-GB" dirty="0"/>
            </a:br>
            <a:r>
              <a:rPr lang="en-GB" dirty="0"/>
              <a:t>polyester.</a:t>
            </a:r>
          </a:p>
          <a:p>
            <a:endParaRPr lang="en-GB" dirty="0"/>
          </a:p>
          <a:p>
            <a:r>
              <a:rPr lang="en-GB" dirty="0"/>
              <a:t>Coated with magnetised</a:t>
            </a:r>
            <a:br>
              <a:rPr lang="en-GB" dirty="0"/>
            </a:br>
            <a:r>
              <a:rPr lang="en-GB" dirty="0"/>
              <a:t>material. </a:t>
            </a:r>
          </a:p>
          <a:p>
            <a:endParaRPr lang="en-GB" dirty="0"/>
          </a:p>
          <a:p>
            <a:r>
              <a:rPr lang="en-GB" dirty="0"/>
              <a:t>Sequential  access </a:t>
            </a:r>
            <a:br>
              <a:rPr lang="en-GB" dirty="0"/>
            </a:br>
            <a:r>
              <a:rPr lang="en-GB" dirty="0"/>
              <a:t>device.</a:t>
            </a:r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5076056" y="1497724"/>
            <a:ext cx="3995936" cy="5360276"/>
            <a:chOff x="5148065" y="1497724"/>
            <a:chExt cx="3995936" cy="5360276"/>
          </a:xfrm>
        </p:grpSpPr>
        <p:pic>
          <p:nvPicPr>
            <p:cNvPr id="9218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148065" y="1536267"/>
              <a:ext cx="3995936" cy="53217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ight Triangle 4"/>
            <p:cNvSpPr/>
            <p:nvPr/>
          </p:nvSpPr>
          <p:spPr>
            <a:xfrm rot="9895099">
              <a:off x="7619848" y="2093304"/>
              <a:ext cx="1416537" cy="1416537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7452320" y="1497724"/>
              <a:ext cx="1691680" cy="56312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Magnetic Tape</a:t>
            </a:r>
            <a:endParaRPr lang="en-US" dirty="0"/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Currently considered obsolete/legacy for normal desktop machines</a:t>
            </a:r>
          </a:p>
          <a:p>
            <a:endParaRPr lang="en-GB" dirty="0"/>
          </a:p>
          <a:p>
            <a:r>
              <a:rPr lang="en-GB" dirty="0"/>
              <a:t>However best in class storage per £/$ means tape is increasingly used for large capacity/data centre archive use</a:t>
            </a:r>
          </a:p>
          <a:p>
            <a:endParaRPr lang="en-GB" dirty="0"/>
          </a:p>
          <a:p>
            <a:r>
              <a:rPr lang="en-GB" dirty="0" err="1"/>
              <a:t>E.g</a:t>
            </a:r>
            <a:r>
              <a:rPr lang="en-GB" dirty="0"/>
              <a:t> 330TB tapes now vs 330GB for old legacy systems</a:t>
            </a:r>
          </a:p>
        </p:txBody>
      </p:sp>
    </p:spTree>
    <p:extLst>
      <p:ext uri="{BB962C8B-B14F-4D97-AF65-F5344CB8AC3E}">
        <p14:creationId xmlns:p14="http://schemas.microsoft.com/office/powerpoint/2010/main" val="156735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Cassette v Hard Disk</a:t>
            </a:r>
            <a:endParaRPr lang="en-US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Head actually touches the tape</a:t>
            </a:r>
          </a:p>
          <a:p>
            <a:endParaRPr lang="en-US" dirty="0"/>
          </a:p>
          <a:p>
            <a:r>
              <a:rPr lang="en-US" dirty="0"/>
              <a:t>Tape move at about 2 inches (about 5.08 cm) per second.</a:t>
            </a:r>
          </a:p>
          <a:p>
            <a:endParaRPr lang="en-US" dirty="0"/>
          </a:p>
          <a:p>
            <a:r>
              <a:rPr lang="en-US" dirty="0"/>
              <a:t>A hard-disk platter spins up to 3,000 inches per second (about </a:t>
            </a:r>
            <a:r>
              <a:rPr lang="en-US" b="1" u="sng" dirty="0"/>
              <a:t>170 mph!</a:t>
            </a:r>
            <a:r>
              <a:rPr lang="en-US" dirty="0"/>
              <a:t>)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Flash based NV memory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USB/Flash Drive</a:t>
            </a:r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68413"/>
            <a:ext cx="4248150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188913"/>
            <a:ext cx="2843213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4221163"/>
            <a:ext cx="4995863" cy="240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02250" y="3022600"/>
            <a:ext cx="3841750" cy="383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Flash Drives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Flash is a type of EEPROM (Electrically Erasable Read-Only Programmable Memory).</a:t>
            </a:r>
          </a:p>
          <a:p>
            <a:endParaRPr lang="en-GB" dirty="0"/>
          </a:p>
          <a:p>
            <a:r>
              <a:rPr lang="en-GB" dirty="0"/>
              <a:t>Non-volatile memory, able to store data with no power.</a:t>
            </a:r>
          </a:p>
          <a:p>
            <a:endParaRPr lang="en-GB" dirty="0"/>
          </a:p>
          <a:p>
            <a:r>
              <a:rPr lang="en-GB" dirty="0"/>
              <a:t>EEPROM can be Byte erasable. But most flash memory has to erase in larger blocks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it Works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Flash is block erasable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Large Chip  is flash memory</a:t>
            </a:r>
          </a:p>
          <a:p>
            <a:r>
              <a:rPr lang="en-GB" dirty="0"/>
              <a:t>Smaller Chip is the microcontroller.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l="6303" t="5374" r="6039" b="59533"/>
          <a:stretch>
            <a:fillRect/>
          </a:stretch>
        </p:blipFill>
        <p:spPr bwMode="auto">
          <a:xfrm>
            <a:off x="1024435" y="2434891"/>
            <a:ext cx="7095130" cy="2722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SSD (Solid State Drives)	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1C4EC4-66B1-4B92-ACE1-D608143B0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them as multiple USB drives, arranged in parallel, in a drive enclosure!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2ADE25-A2F3-463C-A456-E4F49EED6F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1498" y="2924944"/>
            <a:ext cx="5238750" cy="3190875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E8A4C7BE-A6CE-4571-9B23-6C82099A3E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6303" t="5374" r="6039" b="59533"/>
          <a:stretch>
            <a:fillRect/>
          </a:stretch>
        </p:blipFill>
        <p:spPr bwMode="auto">
          <a:xfrm>
            <a:off x="-6464" y="3645024"/>
            <a:ext cx="412883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SSD (Solid State Drives)	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1C4EC4-66B1-4B92-ACE1-D608143B0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Still Block erased. The controller needs to take care of housekeeping in the background (e.g. google ‘ SSD trim command’)</a:t>
            </a:r>
          </a:p>
          <a:p>
            <a:r>
              <a:rPr lang="en-GB" dirty="0"/>
              <a:t>Although Solid State, still wears out due to a finite number of erase operations</a:t>
            </a:r>
          </a:p>
          <a:p>
            <a:r>
              <a:rPr lang="en-GB" dirty="0"/>
              <a:t>Parallelism allows fast, scalable data transfer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2ADE25-A2F3-463C-A456-E4F49EED6F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4941168"/>
            <a:ext cx="2699792" cy="164441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11FC4EF-4B64-4F92-AD7C-6E483D56A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0729" y="4725144"/>
            <a:ext cx="2481751" cy="1414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7A6105-A36C-4B30-A5B8-D1751966A9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6992" y="4809628"/>
            <a:ext cx="2761184" cy="195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167555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6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Optical Disks</a:t>
            </a:r>
          </a:p>
        </p:txBody>
      </p:sp>
      <p:sp>
        <p:nvSpPr>
          <p:cNvPr id="9011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Optical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dirty="0"/>
              <a:t>CD</a:t>
            </a:r>
          </a:p>
          <a:p>
            <a:pPr lvl="1"/>
            <a:r>
              <a:rPr lang="en-GB" dirty="0"/>
              <a:t>CD-ROM</a:t>
            </a:r>
          </a:p>
          <a:p>
            <a:pPr lvl="1"/>
            <a:r>
              <a:rPr lang="en-GB" dirty="0"/>
              <a:t>CD-R</a:t>
            </a:r>
          </a:p>
          <a:p>
            <a:pPr lvl="1"/>
            <a:r>
              <a:rPr lang="en-GB" dirty="0"/>
              <a:t>CD-RW</a:t>
            </a:r>
          </a:p>
          <a:p>
            <a:pPr lvl="1"/>
            <a:r>
              <a:rPr lang="en-GB" dirty="0"/>
              <a:t>DVD</a:t>
            </a:r>
          </a:p>
          <a:p>
            <a:pPr lvl="1"/>
            <a:r>
              <a:rPr lang="en-GB" dirty="0"/>
              <a:t>DVD-R</a:t>
            </a:r>
          </a:p>
          <a:p>
            <a:pPr lvl="1"/>
            <a:r>
              <a:rPr lang="en-GB" dirty="0"/>
              <a:t>DVD-RW</a:t>
            </a:r>
          </a:p>
          <a:p>
            <a:pPr lvl="1"/>
            <a:r>
              <a:rPr lang="en-GB" dirty="0"/>
              <a:t>Blu-Ray</a:t>
            </a:r>
          </a:p>
          <a:p>
            <a:pPr lvl="1"/>
            <a:r>
              <a:rPr lang="en-GB" dirty="0"/>
              <a:t>Ultra HD Blu-ray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Disk</a:t>
            </a:r>
          </a:p>
        </p:txBody>
      </p:sp>
      <p:pic>
        <p:nvPicPr>
          <p:cNvPr id="4" name="Content Placeholder 3" descr="cd-crosssection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887" y="2643182"/>
            <a:ext cx="8580226" cy="2889260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Contains spiral starting at centre.</a:t>
            </a:r>
          </a:p>
          <a:p>
            <a:endParaRPr lang="en-GB" dirty="0"/>
          </a:p>
          <a:p>
            <a:r>
              <a:rPr lang="en-GB" dirty="0"/>
              <a:t>Sectors on outside are same length as those on inside.</a:t>
            </a:r>
          </a:p>
          <a:p>
            <a:endParaRPr lang="en-GB" dirty="0"/>
          </a:p>
          <a:p>
            <a:r>
              <a:rPr lang="en-GB" dirty="0"/>
              <a:t>Disk rotates slower for outer tracks.</a:t>
            </a:r>
          </a:p>
        </p:txBody>
      </p:sp>
      <p:pic>
        <p:nvPicPr>
          <p:cNvPr id="40964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4586708" y="1662094"/>
            <a:ext cx="4161584" cy="4410112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Retrieve Information 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Laser and a Photocell</a:t>
            </a:r>
          </a:p>
          <a:p>
            <a:r>
              <a:rPr lang="en-GB" dirty="0"/>
              <a:t>Bumps and Lands</a:t>
            </a:r>
          </a:p>
        </p:txBody>
      </p:sp>
      <p:pic>
        <p:nvPicPr>
          <p:cNvPr id="7" name="Picture 6" descr="cd-bumps.gif"/>
          <p:cNvPicPr>
            <a:picLocks noChangeAspect="1"/>
          </p:cNvPicPr>
          <p:nvPr/>
        </p:nvPicPr>
        <p:blipFill>
          <a:blip r:embed="rId3"/>
          <a:srcRect b="6896"/>
          <a:stretch>
            <a:fillRect/>
          </a:stretch>
        </p:blipFill>
        <p:spPr>
          <a:xfrm>
            <a:off x="142844" y="3271344"/>
            <a:ext cx="8929750" cy="2586548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CD-R</a:t>
            </a:r>
            <a:endParaRPr lang="en-US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Need to create </a:t>
            </a:r>
            <a:r>
              <a:rPr lang="en-US" dirty="0"/>
              <a:t>a non-reflective area</a:t>
            </a:r>
          </a:p>
          <a:p>
            <a:endParaRPr lang="en-US" dirty="0"/>
          </a:p>
          <a:p>
            <a:r>
              <a:rPr lang="en-US" dirty="0"/>
              <a:t>Therefore needs an extra layer</a:t>
            </a:r>
          </a:p>
          <a:p>
            <a:endParaRPr lang="en-US" dirty="0"/>
          </a:p>
          <a:p>
            <a:r>
              <a:rPr lang="en-US" dirty="0"/>
              <a:t>A dye layer </a:t>
            </a:r>
          </a:p>
          <a:p>
            <a:endParaRPr lang="en-US" dirty="0"/>
          </a:p>
          <a:p>
            <a:r>
              <a:rPr lang="en-GB" dirty="0"/>
              <a:t>Uses two lasers.</a:t>
            </a:r>
          </a:p>
          <a:p>
            <a:endParaRPr lang="en-US" dirty="0"/>
          </a:p>
          <a:p>
            <a:r>
              <a:rPr lang="en-US" dirty="0"/>
              <a:t>The writing laser heats up the dye layer and changes its transparency.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CD-RW</a:t>
            </a:r>
            <a:endParaRPr lang="en-US" dirty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number of approaches have been used</a:t>
            </a:r>
          </a:p>
          <a:p>
            <a:endParaRPr lang="en-GB" dirty="0"/>
          </a:p>
          <a:p>
            <a:r>
              <a:rPr lang="en-GB" dirty="0"/>
              <a:t>Pure optical approach is </a:t>
            </a:r>
            <a:r>
              <a:rPr lang="en-US" dirty="0"/>
              <a:t>phase-change technology.</a:t>
            </a:r>
          </a:p>
          <a:p>
            <a:endParaRPr lang="en-US" dirty="0"/>
          </a:p>
          <a:p>
            <a:r>
              <a:rPr lang="en-US" dirty="0"/>
              <a:t>Two distinctive reflectivity's.</a:t>
            </a:r>
          </a:p>
          <a:p>
            <a:endParaRPr lang="en-US" dirty="0"/>
          </a:p>
          <a:p>
            <a:r>
              <a:rPr lang="en-US" dirty="0"/>
              <a:t>Good for about 500,000 to 1,000,000 erase cycles.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DVD-R</a:t>
            </a:r>
            <a:endParaRPr lang="en-US" dirty="0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Bits are packed more closely.</a:t>
            </a:r>
          </a:p>
          <a:p>
            <a:r>
              <a:rPr lang="en-GB" dirty="0"/>
              <a:t>Laser has shorter wave length.</a:t>
            </a:r>
          </a:p>
          <a:p>
            <a:r>
              <a:rPr lang="en-GB" dirty="0"/>
              <a:t>Tracks are closer than on CD.</a:t>
            </a:r>
          </a:p>
          <a:p>
            <a:endParaRPr lang="en-GB" dirty="0"/>
          </a:p>
          <a:p>
            <a:r>
              <a:rPr lang="en-GB" dirty="0"/>
              <a:t>Dual layer DVD</a:t>
            </a:r>
          </a:p>
          <a:p>
            <a:r>
              <a:rPr lang="en-GB" dirty="0"/>
              <a:t>Semi Reflective layer </a:t>
            </a:r>
          </a:p>
          <a:p>
            <a:r>
              <a:rPr lang="en-GB" dirty="0"/>
              <a:t>Laser adjusts focus to read both layers.</a:t>
            </a:r>
            <a:endParaRPr 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572132" y="5072074"/>
            <a:ext cx="3571868" cy="17859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Dual Layer DVD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7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71612"/>
            <a:ext cx="76574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+ or -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Plus or Minus - What's The Difference?</a:t>
            </a:r>
          </a:p>
          <a:p>
            <a:pPr lvl="1"/>
            <a:r>
              <a:rPr lang="en-US" dirty="0"/>
              <a:t>+R	DVD Forum</a:t>
            </a:r>
          </a:p>
          <a:p>
            <a:pPr lvl="1"/>
            <a:r>
              <a:rPr lang="en-US" dirty="0"/>
              <a:t>-R 	DVD Alliance</a:t>
            </a:r>
          </a:p>
          <a:p>
            <a:pPr lvl="1"/>
            <a:endParaRPr lang="en-US" dirty="0"/>
          </a:p>
          <a:p>
            <a:r>
              <a:rPr lang="en-GB" dirty="0"/>
              <a:t>Main Difference is the way the recorders format and rewrite DVDs</a:t>
            </a:r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Blu-ray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Developed by the Blu-ray Disc </a:t>
            </a:r>
            <a:br>
              <a:rPr lang="en-US" dirty="0"/>
            </a:br>
            <a:r>
              <a:rPr lang="en-US" dirty="0"/>
              <a:t>Association.</a:t>
            </a:r>
          </a:p>
          <a:p>
            <a:pPr lvl="1"/>
            <a:endParaRPr lang="en-US" dirty="0"/>
          </a:p>
          <a:p>
            <a:r>
              <a:rPr lang="en-US" dirty="0"/>
              <a:t>DVD, DVD±R, DVD±RW, and </a:t>
            </a:r>
            <a:br>
              <a:rPr lang="en-US" dirty="0"/>
            </a:br>
            <a:r>
              <a:rPr lang="en-US" dirty="0"/>
              <a:t>DVD-RAM use a red laser </a:t>
            </a:r>
          </a:p>
          <a:p>
            <a:endParaRPr lang="en-US" dirty="0"/>
          </a:p>
          <a:p>
            <a:r>
              <a:rPr lang="en-US" dirty="0"/>
              <a:t>Blu-ray use blue-violet laser</a:t>
            </a:r>
          </a:p>
          <a:p>
            <a:pPr lvl="2"/>
            <a:endParaRPr lang="en-GB" dirty="0"/>
          </a:p>
          <a:p>
            <a:r>
              <a:rPr lang="en-US" dirty="0"/>
              <a:t>Recent development have seen </a:t>
            </a:r>
            <a:br>
              <a:rPr lang="en-US" dirty="0"/>
            </a:br>
            <a:r>
              <a:rPr lang="en-US" dirty="0"/>
              <a:t>capacity  pushed to 500GB on a single disc by using 20 layers.</a:t>
            </a:r>
            <a:endParaRPr lang="en-GB" dirty="0"/>
          </a:p>
        </p:txBody>
      </p:sp>
      <p:pic>
        <p:nvPicPr>
          <p:cNvPr id="48131" name="Picture 2"/>
          <p:cNvPicPr>
            <a:picLocks noChangeAspect="1" noChangeArrowheads="1"/>
          </p:cNvPicPr>
          <p:nvPr/>
        </p:nvPicPr>
        <p:blipFill>
          <a:blip r:embed="rId2" cstate="print"/>
          <a:srcRect l="14079" r="13365" b="72362"/>
          <a:stretch>
            <a:fillRect/>
          </a:stretch>
        </p:blipFill>
        <p:spPr bwMode="auto">
          <a:xfrm>
            <a:off x="5715008" y="2428868"/>
            <a:ext cx="333377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Formats</a:t>
            </a:r>
            <a:endParaRPr lang="en-US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2"/>
            <a:endParaRPr lang="en-US" dirty="0"/>
          </a:p>
          <a:p>
            <a:r>
              <a:rPr lang="en-US" dirty="0"/>
              <a:t>HD-DVD </a:t>
            </a:r>
          </a:p>
          <a:p>
            <a:pPr lvl="2"/>
            <a:r>
              <a:rPr lang="en-US" dirty="0"/>
              <a:t>Is an obsolete high- density optical disc format for storing data and high-definition video. </a:t>
            </a:r>
          </a:p>
          <a:p>
            <a:pPr lvl="2"/>
            <a:endParaRPr lang="en-US" dirty="0"/>
          </a:p>
          <a:p>
            <a:r>
              <a:rPr lang="en-US" dirty="0"/>
              <a:t>HD-DVD-1</a:t>
            </a:r>
          </a:p>
          <a:p>
            <a:pPr lvl="2"/>
            <a:r>
              <a:rPr lang="en-US" dirty="0"/>
              <a:t>An experimental format developed in Taiwan  </a:t>
            </a:r>
          </a:p>
          <a:p>
            <a:pPr lvl="2"/>
            <a:endParaRPr lang="en-US" dirty="0"/>
          </a:p>
          <a:p>
            <a:r>
              <a:rPr lang="en-US" dirty="0"/>
              <a:t>HVD – Holographic Versatile Disk </a:t>
            </a:r>
          </a:p>
          <a:p>
            <a:pPr lvl="2"/>
            <a:r>
              <a:rPr lang="en-GB" dirty="0"/>
              <a:t>New format under development (now defunct?), </a:t>
            </a:r>
            <a:r>
              <a:rPr lang="en-US" dirty="0"/>
              <a:t>storage capacity of up to 5 terabytes</a:t>
            </a:r>
            <a:r>
              <a:rPr lang="en-GB" dirty="0"/>
              <a:t> predicted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251</TotalTime>
  <Words>752</Words>
  <Application>Microsoft Office PowerPoint</Application>
  <PresentationFormat>On-screen Show (4:3)</PresentationFormat>
  <Paragraphs>171</Paragraphs>
  <Slides>32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Non Volatile Storage</vt:lpstr>
      <vt:lpstr>Common Types</vt:lpstr>
      <vt:lpstr>Magnetic Disks</vt:lpstr>
      <vt:lpstr>Magnetic Disk </vt:lpstr>
      <vt:lpstr>Inside </vt:lpstr>
      <vt:lpstr>How They Work</vt:lpstr>
      <vt:lpstr>How They Work</vt:lpstr>
      <vt:lpstr>PowerPoint Presentation</vt:lpstr>
      <vt:lpstr>Disk Performance Parameters</vt:lpstr>
      <vt:lpstr>Magnetic Tape</vt:lpstr>
      <vt:lpstr>Magnetic Tape</vt:lpstr>
      <vt:lpstr>Magnetic Tape</vt:lpstr>
      <vt:lpstr>Cassette v Hard Disk</vt:lpstr>
      <vt:lpstr>Flash based NV memory</vt:lpstr>
      <vt:lpstr>USB/Flash Drive</vt:lpstr>
      <vt:lpstr>Flash Drives </vt:lpstr>
      <vt:lpstr>How it Works </vt:lpstr>
      <vt:lpstr>SSD (Solid State Drives) </vt:lpstr>
      <vt:lpstr>SSD (Solid State Drives) </vt:lpstr>
      <vt:lpstr>Optical Disks</vt:lpstr>
      <vt:lpstr>Optical</vt:lpstr>
      <vt:lpstr>The Disk</vt:lpstr>
      <vt:lpstr>Data</vt:lpstr>
      <vt:lpstr>Retrieve Information </vt:lpstr>
      <vt:lpstr>CD-R</vt:lpstr>
      <vt:lpstr>CD-RW</vt:lpstr>
      <vt:lpstr>DVD-R</vt:lpstr>
      <vt:lpstr>Dual Layer DVD</vt:lpstr>
      <vt:lpstr>+ or -</vt:lpstr>
      <vt:lpstr>Blu-ray</vt:lpstr>
      <vt:lpstr>Other Formats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Gareth Jones</cp:lastModifiedBy>
  <cp:revision>29</cp:revision>
  <dcterms:created xsi:type="dcterms:W3CDTF">2011-10-19T23:00:05Z</dcterms:created>
  <dcterms:modified xsi:type="dcterms:W3CDTF">2020-03-02T20:38:39Z</dcterms:modified>
</cp:coreProperties>
</file>