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2" r:id="rId5"/>
  </p:sldMasterIdLst>
  <p:notesMasterIdLst>
    <p:notesMasterId r:id="rId22"/>
  </p:notesMasterIdLst>
  <p:handoutMasterIdLst>
    <p:handoutMasterId r:id="rId23"/>
  </p:handoutMasterIdLst>
  <p:sldIdLst>
    <p:sldId id="382" r:id="rId6"/>
    <p:sldId id="384" r:id="rId7"/>
    <p:sldId id="390" r:id="rId8"/>
    <p:sldId id="391" r:id="rId9"/>
    <p:sldId id="392" r:id="rId10"/>
    <p:sldId id="393" r:id="rId11"/>
    <p:sldId id="394" r:id="rId12"/>
    <p:sldId id="505" r:id="rId13"/>
    <p:sldId id="395" r:id="rId14"/>
    <p:sldId id="396" r:id="rId15"/>
    <p:sldId id="397" r:id="rId16"/>
    <p:sldId id="398" r:id="rId17"/>
    <p:sldId id="399" r:id="rId18"/>
    <p:sldId id="501" r:id="rId19"/>
    <p:sldId id="483" r:id="rId20"/>
    <p:sldId id="506"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06B83D-EC0F-4A24-8D9A-EFBE2045E50E}" v="1" dt="2025-10-10T13:09:59.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61575" autoAdjust="0"/>
  </p:normalViewPr>
  <p:slideViewPr>
    <p:cSldViewPr>
      <p:cViewPr varScale="1">
        <p:scale>
          <a:sx n="39" d="100"/>
          <a:sy n="39" d="100"/>
        </p:scale>
        <p:origin x="2008" y="40"/>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279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1F06B83D-EC0F-4A24-8D9A-EFBE2045E50E}"/>
    <pc:docChg chg="undo custSel addSld delSld modSld sldOrd">
      <pc:chgData name="Rhiannon Akers" userId="fb3c9d12-5c8c-42d7-8dc7-d872d7a3d202" providerId="ADAL" clId="{1F06B83D-EC0F-4A24-8D9A-EFBE2045E50E}" dt="2025-10-10T13:13:31.276" v="90" actId="2696"/>
      <pc:docMkLst>
        <pc:docMk/>
      </pc:docMkLst>
      <pc:sldChg chg="del ord">
        <pc:chgData name="Rhiannon Akers" userId="fb3c9d12-5c8c-42d7-8dc7-d872d7a3d202" providerId="ADAL" clId="{1F06B83D-EC0F-4A24-8D9A-EFBE2045E50E}" dt="2025-10-10T13:13:20.455" v="89" actId="2696"/>
        <pc:sldMkLst>
          <pc:docMk/>
          <pc:sldMk cId="1443791011" sldId="349"/>
        </pc:sldMkLst>
      </pc:sldChg>
      <pc:sldChg chg="del">
        <pc:chgData name="Rhiannon Akers" userId="fb3c9d12-5c8c-42d7-8dc7-d872d7a3d202" providerId="ADAL" clId="{1F06B83D-EC0F-4A24-8D9A-EFBE2045E50E}" dt="2025-10-10T13:13:20.455" v="89" actId="2696"/>
        <pc:sldMkLst>
          <pc:docMk/>
          <pc:sldMk cId="3514935667" sldId="351"/>
        </pc:sldMkLst>
      </pc:sldChg>
      <pc:sldChg chg="modSp mod">
        <pc:chgData name="Rhiannon Akers" userId="fb3c9d12-5c8c-42d7-8dc7-d872d7a3d202" providerId="ADAL" clId="{1F06B83D-EC0F-4A24-8D9A-EFBE2045E50E}" dt="2025-10-10T13:09:45.348" v="45" actId="1076"/>
        <pc:sldMkLst>
          <pc:docMk/>
          <pc:sldMk cId="1437583494" sldId="382"/>
        </pc:sldMkLst>
        <pc:spChg chg="mod">
          <ac:chgData name="Rhiannon Akers" userId="fb3c9d12-5c8c-42d7-8dc7-d872d7a3d202" providerId="ADAL" clId="{1F06B83D-EC0F-4A24-8D9A-EFBE2045E50E}" dt="2025-10-10T13:09:45.348" v="45" actId="1076"/>
          <ac:spMkLst>
            <pc:docMk/>
            <pc:sldMk cId="1437583494" sldId="382"/>
            <ac:spMk id="2" creationId="{00000000-0000-0000-0000-000000000000}"/>
          </ac:spMkLst>
        </pc:spChg>
        <pc:spChg chg="mod">
          <ac:chgData name="Rhiannon Akers" userId="fb3c9d12-5c8c-42d7-8dc7-d872d7a3d202" providerId="ADAL" clId="{1F06B83D-EC0F-4A24-8D9A-EFBE2045E50E}" dt="2025-10-10T13:09:41.877" v="44" actId="20577"/>
          <ac:spMkLst>
            <pc:docMk/>
            <pc:sldMk cId="1437583494" sldId="382"/>
            <ac:spMk id="5" creationId="{00000000-0000-0000-0000-000000000000}"/>
          </ac:spMkLst>
        </pc:spChg>
      </pc:sldChg>
      <pc:sldChg chg="modSp modAnim">
        <pc:chgData name="Rhiannon Akers" userId="fb3c9d12-5c8c-42d7-8dc7-d872d7a3d202" providerId="ADAL" clId="{1F06B83D-EC0F-4A24-8D9A-EFBE2045E50E}" dt="2025-10-10T13:09:59.939" v="46" actId="6549"/>
        <pc:sldMkLst>
          <pc:docMk/>
          <pc:sldMk cId="2380382861" sldId="384"/>
        </pc:sldMkLst>
        <pc:spChg chg="mod">
          <ac:chgData name="Rhiannon Akers" userId="fb3c9d12-5c8c-42d7-8dc7-d872d7a3d202" providerId="ADAL" clId="{1F06B83D-EC0F-4A24-8D9A-EFBE2045E50E}" dt="2025-10-10T13:09:59.939" v="46" actId="6549"/>
          <ac:spMkLst>
            <pc:docMk/>
            <pc:sldMk cId="2380382861" sldId="384"/>
            <ac:spMk id="3" creationId="{560B7815-4CB7-4F65-8882-903F174EA263}"/>
          </ac:spMkLst>
        </pc:spChg>
      </pc:sldChg>
      <pc:sldChg chg="del">
        <pc:chgData name="Rhiannon Akers" userId="fb3c9d12-5c8c-42d7-8dc7-d872d7a3d202" providerId="ADAL" clId="{1F06B83D-EC0F-4A24-8D9A-EFBE2045E50E}" dt="2025-10-10T13:13:20.455" v="89" actId="2696"/>
        <pc:sldMkLst>
          <pc:docMk/>
          <pc:sldMk cId="1700024417" sldId="385"/>
        </pc:sldMkLst>
      </pc:sldChg>
      <pc:sldChg chg="del">
        <pc:chgData name="Rhiannon Akers" userId="fb3c9d12-5c8c-42d7-8dc7-d872d7a3d202" providerId="ADAL" clId="{1F06B83D-EC0F-4A24-8D9A-EFBE2045E50E}" dt="2025-10-10T13:13:20.455" v="89" actId="2696"/>
        <pc:sldMkLst>
          <pc:docMk/>
          <pc:sldMk cId="1296826740" sldId="386"/>
        </pc:sldMkLst>
      </pc:sldChg>
      <pc:sldChg chg="del">
        <pc:chgData name="Rhiannon Akers" userId="fb3c9d12-5c8c-42d7-8dc7-d872d7a3d202" providerId="ADAL" clId="{1F06B83D-EC0F-4A24-8D9A-EFBE2045E50E}" dt="2025-10-10T13:13:20.455" v="89" actId="2696"/>
        <pc:sldMkLst>
          <pc:docMk/>
          <pc:sldMk cId="2770465712" sldId="387"/>
        </pc:sldMkLst>
      </pc:sldChg>
      <pc:sldChg chg="modSp mod">
        <pc:chgData name="Rhiannon Akers" userId="fb3c9d12-5c8c-42d7-8dc7-d872d7a3d202" providerId="ADAL" clId="{1F06B83D-EC0F-4A24-8D9A-EFBE2045E50E}" dt="2025-10-10T13:10:21.178" v="81" actId="20577"/>
        <pc:sldMkLst>
          <pc:docMk/>
          <pc:sldMk cId="1011260174" sldId="390"/>
        </pc:sldMkLst>
        <pc:spChg chg="mod">
          <ac:chgData name="Rhiannon Akers" userId="fb3c9d12-5c8c-42d7-8dc7-d872d7a3d202" providerId="ADAL" clId="{1F06B83D-EC0F-4A24-8D9A-EFBE2045E50E}" dt="2025-10-10T13:10:21.178" v="81" actId="20577"/>
          <ac:spMkLst>
            <pc:docMk/>
            <pc:sldMk cId="1011260174" sldId="390"/>
            <ac:spMk id="3" creationId="{F216EB02-33FC-E2E7-181D-76F44D189ED7}"/>
          </ac:spMkLst>
        </pc:spChg>
      </pc:sldChg>
      <pc:sldChg chg="add del">
        <pc:chgData name="Rhiannon Akers" userId="fb3c9d12-5c8c-42d7-8dc7-d872d7a3d202" providerId="ADAL" clId="{1F06B83D-EC0F-4A24-8D9A-EFBE2045E50E}" dt="2025-10-10T13:12:20.361" v="84" actId="47"/>
        <pc:sldMkLst>
          <pc:docMk/>
          <pc:sldMk cId="457241793" sldId="502"/>
        </pc:sldMkLst>
      </pc:sldChg>
      <pc:sldChg chg="del">
        <pc:chgData name="Rhiannon Akers" userId="fb3c9d12-5c8c-42d7-8dc7-d872d7a3d202" providerId="ADAL" clId="{1F06B83D-EC0F-4A24-8D9A-EFBE2045E50E}" dt="2025-10-10T13:12:21.320" v="85" actId="47"/>
        <pc:sldMkLst>
          <pc:docMk/>
          <pc:sldMk cId="1082610723" sldId="503"/>
        </pc:sldMkLst>
      </pc:sldChg>
      <pc:sldChg chg="del">
        <pc:chgData name="Rhiannon Akers" userId="fb3c9d12-5c8c-42d7-8dc7-d872d7a3d202" providerId="ADAL" clId="{1F06B83D-EC0F-4A24-8D9A-EFBE2045E50E}" dt="2025-10-10T13:13:31.276" v="90" actId="2696"/>
        <pc:sldMkLst>
          <pc:docMk/>
          <pc:sldMk cId="3091870711" sldId="504"/>
        </pc:sldMkLst>
      </pc:sldChg>
      <pc:sldMasterChg chg="delSldLayout">
        <pc:chgData name="Rhiannon Akers" userId="fb3c9d12-5c8c-42d7-8dc7-d872d7a3d202" providerId="ADAL" clId="{1F06B83D-EC0F-4A24-8D9A-EFBE2045E50E}" dt="2025-10-10T13:13:20.455" v="89" actId="2696"/>
        <pc:sldMasterMkLst>
          <pc:docMk/>
          <pc:sldMasterMk cId="637017333" sldId="2147483648"/>
        </pc:sldMasterMkLst>
        <pc:sldLayoutChg chg="del">
          <pc:chgData name="Rhiannon Akers" userId="fb3c9d12-5c8c-42d7-8dc7-d872d7a3d202" providerId="ADAL" clId="{1F06B83D-EC0F-4A24-8D9A-EFBE2045E50E}" dt="2025-10-10T13:13:20.455" v="89" actId="2696"/>
          <pc:sldLayoutMkLst>
            <pc:docMk/>
            <pc:sldMasterMk cId="637017333" sldId="2147483648"/>
            <pc:sldLayoutMk cId="1372453862" sldId="214748366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10/10/2025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10/10/2025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343048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453487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41838929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362E849-225B-4469-B30B-3AE583DB3C24}" type="datetimeFigureOut">
              <a:rPr lang="en-GB" smtClean="0"/>
              <a:t>10/10/2025</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08511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10/10/2025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24624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74780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970689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10/10/2025</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83317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10/10/2025</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971133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10/10/2025</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892673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653847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148485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6939643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505163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10/10/2025</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984439518"/>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69360" y="1948833"/>
            <a:ext cx="7772400" cy="1470025"/>
          </a:xfrm>
        </p:spPr>
        <p:txBody>
          <a:bodyPr>
            <a:normAutofit/>
          </a:bodyPr>
          <a:lstStyle/>
          <a:p>
            <a:endParaRPr lang="en-GB" dirty="0">
              <a:solidFill>
                <a:schemeClr val="bg1"/>
              </a:solidFill>
            </a:endParaRPr>
          </a:p>
        </p:txBody>
      </p:sp>
      <p:sp>
        <p:nvSpPr>
          <p:cNvPr id="5" name="Subtitle 4"/>
          <p:cNvSpPr>
            <a:spLocks noGrp="1"/>
          </p:cNvSpPr>
          <p:nvPr>
            <p:ph type="subTitle" idx="1"/>
          </p:nvPr>
        </p:nvSpPr>
        <p:spPr>
          <a:xfrm>
            <a:off x="1544419" y="1340768"/>
            <a:ext cx="6400800" cy="1752600"/>
          </a:xfrm>
        </p:spPr>
        <p:txBody>
          <a:bodyPr>
            <a:noAutofit/>
          </a:bodyPr>
          <a:lstStyle/>
          <a:p>
            <a:r>
              <a:rPr lang="en-GB" sz="4000" b="1" dirty="0">
                <a:solidFill>
                  <a:schemeClr val="bg1"/>
                </a:solidFill>
              </a:rPr>
              <a:t>BMSW6007 </a:t>
            </a:r>
          </a:p>
          <a:p>
            <a:r>
              <a:rPr lang="en-GB" sz="4000" b="1" dirty="0">
                <a:solidFill>
                  <a:schemeClr val="bg1"/>
                </a:solidFill>
              </a:rPr>
              <a:t>Coaching and Mentoring</a:t>
            </a:r>
          </a:p>
          <a:p>
            <a:endParaRPr lang="en-GB" sz="4000" b="1" dirty="0">
              <a:solidFill>
                <a:schemeClr val="bg1"/>
              </a:solidFill>
            </a:endParaRPr>
          </a:p>
          <a:p>
            <a:r>
              <a:rPr lang="en-GB" sz="4000" b="1" dirty="0">
                <a:solidFill>
                  <a:schemeClr val="bg1"/>
                </a:solidFill>
              </a:rPr>
              <a:t>Written Reflection Guidance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FE45-D53E-4BAA-8170-329C06847AA9}"/>
              </a:ext>
            </a:extLst>
          </p:cNvPr>
          <p:cNvSpPr>
            <a:spLocks noGrp="1"/>
          </p:cNvSpPr>
          <p:nvPr>
            <p:ph type="title"/>
          </p:nvPr>
        </p:nvSpPr>
        <p:spPr/>
        <p:txBody>
          <a:bodyPr/>
          <a:lstStyle/>
          <a:p>
            <a:r>
              <a:rPr lang="en-GB" b="1" dirty="0"/>
              <a:t>Learning Outcomes </a:t>
            </a:r>
          </a:p>
        </p:txBody>
      </p:sp>
      <p:sp>
        <p:nvSpPr>
          <p:cNvPr id="3" name="Content Placeholder 2">
            <a:extLst>
              <a:ext uri="{FF2B5EF4-FFF2-40B4-BE49-F238E27FC236}">
                <a16:creationId xmlns:a16="http://schemas.microsoft.com/office/drawing/2014/main" id="{560B7815-4CB7-4F65-8882-903F174EA263}"/>
              </a:ext>
            </a:extLst>
          </p:cNvPr>
          <p:cNvSpPr>
            <a:spLocks noGrp="1"/>
          </p:cNvSpPr>
          <p:nvPr>
            <p:ph idx="1"/>
          </p:nvPr>
        </p:nvSpPr>
        <p:spPr/>
        <p:txBody>
          <a:bodyPr/>
          <a:lstStyle/>
          <a:p>
            <a:r>
              <a:rPr lang="en-GB" i="1" dirty="0"/>
              <a:t>To understand the requirements of the second part of the assignment (the reflection)</a:t>
            </a:r>
          </a:p>
          <a:p>
            <a:r>
              <a:rPr lang="en-GB" i="1" dirty="0"/>
              <a:t>Models of Reflection</a:t>
            </a:r>
          </a:p>
          <a:p>
            <a:r>
              <a:rPr lang="en-GB" i="1" dirty="0"/>
              <a:t>Assignment Guidance</a:t>
            </a:r>
          </a:p>
        </p:txBody>
      </p:sp>
    </p:spTree>
    <p:extLst>
      <p:ext uri="{BB962C8B-B14F-4D97-AF65-F5344CB8AC3E}">
        <p14:creationId xmlns:p14="http://schemas.microsoft.com/office/powerpoint/2010/main" val="238038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9091A-57AC-C17E-EE65-19D9A54E1AFA}"/>
              </a:ext>
            </a:extLst>
          </p:cNvPr>
          <p:cNvSpPr>
            <a:spLocks noGrp="1"/>
          </p:cNvSpPr>
          <p:nvPr>
            <p:ph type="title"/>
          </p:nvPr>
        </p:nvSpPr>
        <p:spPr>
          <a:xfrm>
            <a:off x="457200" y="274638"/>
            <a:ext cx="8229600" cy="634082"/>
          </a:xfrm>
        </p:spPr>
        <p:txBody>
          <a:bodyPr>
            <a:normAutofit fontScale="90000"/>
          </a:bodyPr>
          <a:lstStyle/>
          <a:p>
            <a:r>
              <a:rPr lang="en-GB" b="1" dirty="0"/>
              <a:t>Part 2 – Written Reflection</a:t>
            </a:r>
          </a:p>
        </p:txBody>
      </p:sp>
      <p:sp>
        <p:nvSpPr>
          <p:cNvPr id="3" name="Content Placeholder 2">
            <a:extLst>
              <a:ext uri="{FF2B5EF4-FFF2-40B4-BE49-F238E27FC236}">
                <a16:creationId xmlns:a16="http://schemas.microsoft.com/office/drawing/2014/main" id="{F216EB02-33FC-E2E7-181D-76F44D189ED7}"/>
              </a:ext>
            </a:extLst>
          </p:cNvPr>
          <p:cNvSpPr>
            <a:spLocks noGrp="1"/>
          </p:cNvSpPr>
          <p:nvPr>
            <p:ph idx="1"/>
          </p:nvPr>
        </p:nvSpPr>
        <p:spPr>
          <a:xfrm>
            <a:off x="457200" y="1052736"/>
            <a:ext cx="8229600" cy="4608512"/>
          </a:xfrm>
        </p:spPr>
        <p:txBody>
          <a:bodyPr>
            <a:normAutofit fontScale="70000" lnSpcReduction="20000"/>
          </a:bodyPr>
          <a:lstStyle/>
          <a:p>
            <a:pPr marL="0" indent="0" algn="just">
              <a:lnSpc>
                <a:spcPct val="115000"/>
              </a:lnSpc>
              <a:spcAft>
                <a:spcPts val="1000"/>
              </a:spcAft>
              <a:buNone/>
            </a:pPr>
            <a:r>
              <a:rPr lang="en-GB" sz="3200" dirty="0">
                <a:effectLst/>
                <a:latin typeface="Arial" panose="020B0604020202020204" pitchFamily="34" charset="0"/>
                <a:ea typeface="Times New Roman" panose="02020603050405020304" pitchFamily="18" charset="0"/>
              </a:rPr>
              <a:t>Following the practical exercise, you will be required to complete a 2000 word individual reflection, to be submitted to Turnitin by 23:59 on </a:t>
            </a:r>
            <a:r>
              <a:rPr lang="en-GB" sz="3200" b="1" dirty="0">
                <a:effectLst/>
                <a:latin typeface="Arial" panose="020B0604020202020204" pitchFamily="34" charset="0"/>
                <a:ea typeface="Times New Roman" panose="02020603050405020304" pitchFamily="18" charset="0"/>
              </a:rPr>
              <a:t>Friday 12</a:t>
            </a:r>
            <a:r>
              <a:rPr lang="en-GB" sz="3200" b="1" baseline="30000" dirty="0">
                <a:effectLst/>
                <a:latin typeface="Arial" panose="020B0604020202020204" pitchFamily="34" charset="0"/>
                <a:ea typeface="Times New Roman" panose="02020603050405020304" pitchFamily="18" charset="0"/>
              </a:rPr>
              <a:t>th</a:t>
            </a:r>
            <a:r>
              <a:rPr lang="en-GB" sz="3200" b="1" dirty="0">
                <a:effectLst/>
                <a:latin typeface="Arial" panose="020B0604020202020204" pitchFamily="34" charset="0"/>
                <a:ea typeface="Times New Roman" panose="02020603050405020304" pitchFamily="18" charset="0"/>
              </a:rPr>
              <a:t> December 2025.</a:t>
            </a:r>
            <a:endParaRPr lang="en-GB" sz="24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3200" dirty="0">
                <a:effectLst/>
                <a:latin typeface="Arial" panose="020B0604020202020204" pitchFamily="34" charset="0"/>
                <a:ea typeface="Times New Roman" panose="02020603050405020304" pitchFamily="18" charset="0"/>
              </a:rPr>
              <a:t>You should </a:t>
            </a:r>
            <a:r>
              <a:rPr lang="en-GB" sz="3200" dirty="0">
                <a:effectLst/>
                <a:highlight>
                  <a:srgbClr val="FFFF00"/>
                </a:highlight>
                <a:latin typeface="Arial" panose="020B0604020202020204" pitchFamily="34" charset="0"/>
                <a:ea typeface="Times New Roman" panose="02020603050405020304" pitchFamily="18" charset="0"/>
              </a:rPr>
              <a:t>critically evaluate your own performance in the peer coaching exercise</a:t>
            </a:r>
            <a:r>
              <a:rPr lang="en-GB" sz="3200" dirty="0">
                <a:effectLst/>
                <a:latin typeface="Arial" panose="020B0604020202020204" pitchFamily="34" charset="0"/>
                <a:ea typeface="Times New Roman" panose="02020603050405020304" pitchFamily="18" charset="0"/>
              </a:rPr>
              <a:t>, with reference to relevant </a:t>
            </a:r>
            <a:r>
              <a:rPr lang="en-GB" sz="3200" dirty="0">
                <a:effectLst/>
                <a:highlight>
                  <a:srgbClr val="FFFF00"/>
                </a:highlight>
                <a:latin typeface="Arial" panose="020B0604020202020204" pitchFamily="34" charset="0"/>
                <a:ea typeface="Times New Roman" panose="02020603050405020304" pitchFamily="18" charset="0"/>
              </a:rPr>
              <a:t>reflective cycles </a:t>
            </a:r>
            <a:r>
              <a:rPr lang="en-GB" sz="3200" dirty="0">
                <a:effectLst/>
                <a:latin typeface="Arial" panose="020B0604020202020204" pitchFamily="34" charset="0"/>
                <a:ea typeface="Times New Roman" panose="02020603050405020304" pitchFamily="18" charset="0"/>
              </a:rPr>
              <a:t>and </a:t>
            </a:r>
            <a:r>
              <a:rPr lang="en-GB" sz="3200" dirty="0">
                <a:effectLst/>
                <a:highlight>
                  <a:srgbClr val="FFFF00"/>
                </a:highlight>
                <a:latin typeface="Arial" panose="020B0604020202020204" pitchFamily="34" charset="0"/>
                <a:ea typeface="Times New Roman" panose="02020603050405020304" pitchFamily="18" charset="0"/>
              </a:rPr>
              <a:t>the coaching model </a:t>
            </a:r>
            <a:r>
              <a:rPr lang="en-GB" sz="3200" dirty="0">
                <a:effectLst/>
                <a:latin typeface="Arial" panose="020B0604020202020204" pitchFamily="34" charset="0"/>
                <a:ea typeface="Times New Roman" panose="02020603050405020304" pitchFamily="18" charset="0"/>
              </a:rPr>
              <a:t>used. You should present an honest and transparent reflection, highlighting your </a:t>
            </a:r>
            <a:r>
              <a:rPr lang="en-GB" sz="3200" dirty="0">
                <a:effectLst/>
                <a:highlight>
                  <a:srgbClr val="FFFF00"/>
                </a:highlight>
                <a:latin typeface="Arial" panose="020B0604020202020204" pitchFamily="34" charset="0"/>
                <a:ea typeface="Times New Roman" panose="02020603050405020304" pitchFamily="18" charset="0"/>
              </a:rPr>
              <a:t>strengths and weaknesses</a:t>
            </a:r>
            <a:r>
              <a:rPr lang="en-GB" sz="3200" dirty="0">
                <a:effectLst/>
                <a:latin typeface="Arial" panose="020B0604020202020204" pitchFamily="34" charset="0"/>
                <a:ea typeface="Times New Roman" panose="02020603050405020304" pitchFamily="18" charset="0"/>
              </a:rPr>
              <a:t>. You should also include a </a:t>
            </a:r>
            <a:r>
              <a:rPr lang="en-GB" sz="3200" dirty="0">
                <a:effectLst/>
                <a:highlight>
                  <a:srgbClr val="FFFF00"/>
                </a:highlight>
                <a:latin typeface="Arial" panose="020B0604020202020204" pitchFamily="34" charset="0"/>
                <a:ea typeface="Times New Roman" panose="02020603050405020304" pitchFamily="18" charset="0"/>
              </a:rPr>
              <a:t>personal development plan.</a:t>
            </a:r>
            <a:r>
              <a:rPr lang="en-GB" sz="3200" dirty="0">
                <a:effectLst/>
                <a:latin typeface="Arial" panose="020B0604020202020204" pitchFamily="34" charset="0"/>
                <a:ea typeface="Times New Roman" panose="02020603050405020304" pitchFamily="18" charset="0"/>
              </a:rPr>
              <a:t> </a:t>
            </a:r>
          </a:p>
          <a:p>
            <a:pPr marL="0" indent="0">
              <a:lnSpc>
                <a:spcPct val="115000"/>
              </a:lnSpc>
              <a:buNone/>
            </a:pPr>
            <a:endParaRPr lang="en-GB" i="1" dirty="0">
              <a:latin typeface="Arial" panose="020B0604020202020204" pitchFamily="34" charset="0"/>
              <a:ea typeface="Times New Roman" panose="02020603050405020304" pitchFamily="18" charset="0"/>
            </a:endParaRPr>
          </a:p>
          <a:p>
            <a:pPr marL="0" indent="0">
              <a:lnSpc>
                <a:spcPct val="115000"/>
              </a:lnSpc>
              <a:buNone/>
            </a:pPr>
            <a:r>
              <a:rPr lang="en-GB" sz="3200" i="1" dirty="0">
                <a:effectLst/>
                <a:latin typeface="Arial" panose="020B0604020202020204" pitchFamily="34" charset="0"/>
                <a:ea typeface="Times New Roman" panose="02020603050405020304" pitchFamily="18" charset="0"/>
              </a:rPr>
              <a:t>Note: this should be written in the first person and you should make reference to the </a:t>
            </a:r>
            <a:r>
              <a:rPr lang="en-GB" sz="3200" i="1" dirty="0" err="1">
                <a:effectLst/>
                <a:latin typeface="Arial" panose="020B0604020202020204" pitchFamily="34" charset="0"/>
                <a:ea typeface="Times New Roman" panose="02020603050405020304" pitchFamily="18" charset="0"/>
              </a:rPr>
              <a:t>coachee</a:t>
            </a:r>
            <a:r>
              <a:rPr lang="en-GB" sz="3200" i="1" dirty="0">
                <a:effectLst/>
                <a:latin typeface="Arial" panose="020B0604020202020204" pitchFamily="34" charset="0"/>
                <a:ea typeface="Times New Roman" panose="02020603050405020304" pitchFamily="18" charset="0"/>
              </a:rPr>
              <a:t> by their first name (e.g. ‘David’). </a:t>
            </a:r>
            <a:endParaRPr lang="en-GB" sz="2400" dirty="0">
              <a:effectLst/>
              <a:latin typeface="Times New Roman" panose="02020603050405020304" pitchFamily="18" charset="0"/>
              <a:ea typeface="Times New Roman" panose="02020603050405020304" pitchFamily="18" charset="0"/>
            </a:endParaRPr>
          </a:p>
          <a:p>
            <a:pPr marL="0" indent="0">
              <a:lnSpc>
                <a:spcPct val="115000"/>
              </a:lnSpc>
              <a:buNone/>
            </a:pP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1126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2854F-6A54-D2D7-5CB7-DB3DA1D31F71}"/>
              </a:ext>
            </a:extLst>
          </p:cNvPr>
          <p:cNvSpPr>
            <a:spLocks noGrp="1"/>
          </p:cNvSpPr>
          <p:nvPr>
            <p:ph type="title"/>
          </p:nvPr>
        </p:nvSpPr>
        <p:spPr>
          <a:xfrm>
            <a:off x="457200" y="274638"/>
            <a:ext cx="8229600" cy="490066"/>
          </a:xfrm>
        </p:spPr>
        <p:txBody>
          <a:bodyPr>
            <a:normAutofit fontScale="90000"/>
          </a:bodyPr>
          <a:lstStyle/>
          <a:p>
            <a:r>
              <a:rPr lang="en-GB" b="1" dirty="0"/>
              <a:t>Part 2 Continued</a:t>
            </a:r>
          </a:p>
        </p:txBody>
      </p:sp>
      <p:sp>
        <p:nvSpPr>
          <p:cNvPr id="3" name="Content Placeholder 2">
            <a:extLst>
              <a:ext uri="{FF2B5EF4-FFF2-40B4-BE49-F238E27FC236}">
                <a16:creationId xmlns:a16="http://schemas.microsoft.com/office/drawing/2014/main" id="{BE5C76EC-A4D8-B4C2-53BD-F1DEBD52B2EF}"/>
              </a:ext>
            </a:extLst>
          </p:cNvPr>
          <p:cNvSpPr>
            <a:spLocks noGrp="1"/>
          </p:cNvSpPr>
          <p:nvPr>
            <p:ph idx="1"/>
          </p:nvPr>
        </p:nvSpPr>
        <p:spPr>
          <a:xfrm>
            <a:off x="457200" y="1052736"/>
            <a:ext cx="8229600" cy="4608512"/>
          </a:xfrm>
        </p:spPr>
        <p:txBody>
          <a:bodyPr>
            <a:normAutofit fontScale="92500" lnSpcReduction="20000"/>
          </a:bodyPr>
          <a:lstStyle/>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As you reflect on your performance, you will need to provide a critical analysis of the following:</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r>
              <a:rPr kumimoji="0" lang="en-GB" sz="21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15000"/>
              </a:lnSpc>
              <a:spcBef>
                <a:spcPct val="20000"/>
              </a:spcBef>
              <a:spcAft>
                <a:spcPts val="0"/>
              </a:spcAft>
              <a:buClrTx/>
              <a:buSzTx/>
              <a:buFont typeface="+mj-lt"/>
              <a:buAutoNum type="arabicPeriod"/>
              <a:tabLst/>
              <a:defRPr/>
            </a:pP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The importance of coaching, </a:t>
            </a:r>
            <a:r>
              <a:rPr kumimoji="0" lang="en-GB" sz="21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relative to other forms of learning interventions, including mentoring, in post-Covid workplaces</a:t>
            </a: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You should mention </a:t>
            </a:r>
            <a:r>
              <a:rPr kumimoji="0" lang="en-GB" sz="21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your own workplace</a:t>
            </a: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including how your employer currently uses coaching, or should use coaching, to develop its workforce. If you are not employed, you could use alternative organisational examples. </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15000"/>
              </a:lnSpc>
              <a:spcBef>
                <a:spcPct val="20000"/>
              </a:spcBef>
              <a:spcAft>
                <a:spcPts val="0"/>
              </a:spcAft>
              <a:buClrTx/>
              <a:buSzTx/>
              <a:buFont typeface="+mj-lt"/>
              <a:buAutoNum type="arabicPeriod"/>
              <a:tabLst/>
              <a:defRPr/>
            </a:pP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The </a:t>
            </a:r>
            <a:r>
              <a:rPr kumimoji="0" lang="en-GB" sz="21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skills required to be an effective coach</a:t>
            </a: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15000"/>
              </a:lnSpc>
              <a:spcBef>
                <a:spcPct val="20000"/>
              </a:spcBef>
              <a:spcAft>
                <a:spcPts val="0"/>
              </a:spcAft>
              <a:buClrTx/>
              <a:buSzTx/>
              <a:buFont typeface="+mj-lt"/>
              <a:buAutoNum type="arabicPeriod"/>
              <a:tabLst/>
              <a:defRPr/>
            </a:pP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How the model used </a:t>
            </a:r>
            <a:r>
              <a:rPr kumimoji="0" lang="en-GB" sz="21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compares with other well-known models </a:t>
            </a: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of coaching.</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15000"/>
              </a:lnSpc>
              <a:spcBef>
                <a:spcPct val="20000"/>
              </a:spcBef>
              <a:spcAft>
                <a:spcPts val="0"/>
              </a:spcAft>
              <a:buClrTx/>
              <a:buSzTx/>
              <a:buFont typeface="Arial"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15000"/>
              </a:lnSpc>
              <a:spcBef>
                <a:spcPct val="20000"/>
              </a:spcBef>
              <a:spcAft>
                <a:spcPts val="0"/>
              </a:spcAft>
              <a:buClrTx/>
              <a:buSzTx/>
              <a:buFont typeface="Arial" pitchFamily="34" charset="0"/>
              <a:buNone/>
              <a:tabLst/>
              <a:defRPr/>
            </a:pP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You should reference at least 20 sources in your reflection, </a:t>
            </a:r>
            <a:r>
              <a:rPr kumimoji="0" lang="en-GB" sz="21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at least 10 of which should have been published in 2021</a:t>
            </a:r>
            <a:r>
              <a:rPr kumimoji="0" lang="en-GB" sz="21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ea typeface="Times New Roman" panose="02020603050405020304" pitchFamily="18" charset="0"/>
                <a:cs typeface="+mn-cs"/>
              </a:rPr>
              <a:t> </a:t>
            </a:r>
            <a:r>
              <a:rPr kumimoji="0" lang="en-GB" sz="21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or later. </a:t>
            </a:r>
            <a:endParaRPr kumimoji="0" lang="en-GB" sz="2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Tree>
    <p:extLst>
      <p:ext uri="{BB962C8B-B14F-4D97-AF65-F5344CB8AC3E}">
        <p14:creationId xmlns:p14="http://schemas.microsoft.com/office/powerpoint/2010/main" val="279086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CFC34-43A5-1264-8643-3D6045B1F3F3}"/>
              </a:ext>
            </a:extLst>
          </p:cNvPr>
          <p:cNvSpPr>
            <a:spLocks noGrp="1"/>
          </p:cNvSpPr>
          <p:nvPr>
            <p:ph type="title"/>
          </p:nvPr>
        </p:nvSpPr>
        <p:spPr/>
        <p:txBody>
          <a:bodyPr/>
          <a:lstStyle/>
          <a:p>
            <a:r>
              <a:rPr lang="en-GB" b="1" dirty="0"/>
              <a:t>Reflection/Reflective Models</a:t>
            </a:r>
          </a:p>
        </p:txBody>
      </p:sp>
      <p:sp>
        <p:nvSpPr>
          <p:cNvPr id="3" name="Content Placeholder 2">
            <a:extLst>
              <a:ext uri="{FF2B5EF4-FFF2-40B4-BE49-F238E27FC236}">
                <a16:creationId xmlns:a16="http://schemas.microsoft.com/office/drawing/2014/main" id="{E68C8B5E-0FA4-14FE-E434-982747F5C2EC}"/>
              </a:ext>
            </a:extLst>
          </p:cNvPr>
          <p:cNvSpPr>
            <a:spLocks noGrp="1"/>
          </p:cNvSpPr>
          <p:nvPr>
            <p:ph idx="1"/>
          </p:nvPr>
        </p:nvSpPr>
        <p:spPr>
          <a:xfrm>
            <a:off x="457200" y="1417638"/>
            <a:ext cx="8229600" cy="4099595"/>
          </a:xfrm>
        </p:spPr>
        <p:txBody>
          <a:bodyPr>
            <a:normAutofit/>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You will need to comment </a:t>
            </a:r>
            <a:r>
              <a:rPr lang="en-GB" dirty="0">
                <a:latin typeface="Calibri" panose="020F0502020204030204" pitchFamily="34" charset="0"/>
                <a:ea typeface="Calibri" panose="020F0502020204030204" pitchFamily="34" charset="0"/>
                <a:cs typeface="Times New Roman" panose="02020603050405020304" pitchFamily="18" charset="0"/>
              </a:rPr>
              <a:t>on the importance of reflection. For example: </a:t>
            </a:r>
          </a:p>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‘Reflection is an important part of the learning process – both good and bad experiences in the workplace can be used to inform current and future practice and result in a professional who is on a journey of constant self-improvement, for the benefit of all (Ashwin, 2015).’</a:t>
            </a:r>
          </a:p>
          <a:p>
            <a:pPr marL="0" indent="0">
              <a:buNone/>
            </a:pPr>
            <a:endParaRPr lang="en-GB" dirty="0"/>
          </a:p>
        </p:txBody>
      </p:sp>
    </p:spTree>
    <p:extLst>
      <p:ext uri="{BB962C8B-B14F-4D97-AF65-F5344CB8AC3E}">
        <p14:creationId xmlns:p14="http://schemas.microsoft.com/office/powerpoint/2010/main" val="2345685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1629F-CCA4-CD13-2F6C-A607760588A3}"/>
              </a:ext>
            </a:extLst>
          </p:cNvPr>
          <p:cNvSpPr>
            <a:spLocks noGrp="1"/>
          </p:cNvSpPr>
          <p:nvPr>
            <p:ph type="title"/>
          </p:nvPr>
        </p:nvSpPr>
        <p:spPr/>
        <p:txBody>
          <a:bodyPr>
            <a:normAutofit fontScale="90000"/>
          </a:bodyPr>
          <a:lstStyle/>
          <a:p>
            <a:r>
              <a:rPr lang="en-GB" b="1" dirty="0"/>
              <a:t>Reflective Frameworks/Models</a:t>
            </a:r>
          </a:p>
        </p:txBody>
      </p:sp>
      <p:sp>
        <p:nvSpPr>
          <p:cNvPr id="3" name="Content Placeholder 2">
            <a:extLst>
              <a:ext uri="{FF2B5EF4-FFF2-40B4-BE49-F238E27FC236}">
                <a16:creationId xmlns:a16="http://schemas.microsoft.com/office/drawing/2014/main" id="{72344E7B-68E4-CE35-291F-D13011BDC103}"/>
              </a:ext>
            </a:extLst>
          </p:cNvPr>
          <p:cNvSpPr>
            <a:spLocks noGrp="1"/>
          </p:cNvSpPr>
          <p:nvPr>
            <p:ph idx="1"/>
          </p:nvPr>
        </p:nvSpPr>
        <p:spPr/>
        <p:txBody>
          <a:bodyPr>
            <a:normAutofit lnSpcReduction="10000"/>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Reflective frameworks tend to be based on a continuous cycle of planning, doing, reviewing and applying that learning to future situations (Gibbs, 1988; Norton and Campbell, 2007). </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You can comment on your preparation, how the coaching session went, what you learnt, how you will apply this in the future and what your development needs are going forwards. </a:t>
            </a:r>
            <a:endParaRPr lang="en-GB" dirty="0"/>
          </a:p>
        </p:txBody>
      </p:sp>
    </p:spTree>
    <p:extLst>
      <p:ext uri="{BB962C8B-B14F-4D97-AF65-F5344CB8AC3E}">
        <p14:creationId xmlns:p14="http://schemas.microsoft.com/office/powerpoint/2010/main" val="507006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8463-1507-E07F-58FF-9FF847C910F0}"/>
              </a:ext>
            </a:extLst>
          </p:cNvPr>
          <p:cNvSpPr>
            <a:spLocks noGrp="1"/>
          </p:cNvSpPr>
          <p:nvPr>
            <p:ph type="title"/>
          </p:nvPr>
        </p:nvSpPr>
        <p:spPr>
          <a:xfrm>
            <a:off x="457200" y="274638"/>
            <a:ext cx="8229600" cy="1143000"/>
          </a:xfrm>
        </p:spPr>
        <p:txBody>
          <a:bodyPr anchor="ctr">
            <a:normAutofit/>
          </a:bodyPr>
          <a:lstStyle/>
          <a:p>
            <a:r>
              <a:rPr lang="en-GB" b="1" dirty="0"/>
              <a:t>Gibbs Reflective Cycle</a:t>
            </a:r>
          </a:p>
        </p:txBody>
      </p:sp>
      <p:pic>
        <p:nvPicPr>
          <p:cNvPr id="4" name="Picture 3">
            <a:extLst>
              <a:ext uri="{FF2B5EF4-FFF2-40B4-BE49-F238E27FC236}">
                <a16:creationId xmlns:a16="http://schemas.microsoft.com/office/drawing/2014/main" id="{04CC9668-96BE-9152-82EC-4D44BA8C21F0}"/>
              </a:ext>
            </a:extLst>
          </p:cNvPr>
          <p:cNvPicPr>
            <a:picLocks noChangeAspect="1"/>
          </p:cNvPicPr>
          <p:nvPr/>
        </p:nvPicPr>
        <p:blipFill>
          <a:blip r:embed="rId2"/>
          <a:stretch>
            <a:fillRect/>
          </a:stretch>
        </p:blipFill>
        <p:spPr>
          <a:xfrm>
            <a:off x="107504" y="1196752"/>
            <a:ext cx="4540696" cy="4392489"/>
          </a:xfrm>
          <a:prstGeom prst="rect">
            <a:avLst/>
          </a:prstGeom>
          <a:noFill/>
        </p:spPr>
      </p:pic>
      <p:sp>
        <p:nvSpPr>
          <p:cNvPr id="3" name="Content Placeholder 2">
            <a:extLst>
              <a:ext uri="{FF2B5EF4-FFF2-40B4-BE49-F238E27FC236}">
                <a16:creationId xmlns:a16="http://schemas.microsoft.com/office/drawing/2014/main" id="{9CEC6E57-5EB4-DAD4-3972-36023D46EB1A}"/>
              </a:ext>
            </a:extLst>
          </p:cNvPr>
          <p:cNvSpPr>
            <a:spLocks noGrp="1"/>
          </p:cNvSpPr>
          <p:nvPr>
            <p:ph sz="half" idx="2"/>
          </p:nvPr>
        </p:nvSpPr>
        <p:spPr>
          <a:xfrm>
            <a:off x="4648200" y="1600201"/>
            <a:ext cx="4038600" cy="3989040"/>
          </a:xfrm>
        </p:spPr>
        <p:txBody>
          <a:bodyPr>
            <a:normAutofit lnSpcReduction="10000"/>
          </a:bodyPr>
          <a:lstStyle/>
          <a:p>
            <a:pPr>
              <a:lnSpc>
                <a:spcPct val="90000"/>
              </a:lnSpc>
              <a:buFont typeface="Arial" panose="020B0604020202020204" pitchFamily="34" charset="0"/>
              <a:buChar char="•"/>
            </a:pPr>
            <a:r>
              <a:rPr lang="en-GB" sz="1800" b="1" i="0" dirty="0">
                <a:effectLst/>
              </a:rPr>
              <a:t>Description</a:t>
            </a:r>
            <a:r>
              <a:rPr lang="en-GB" sz="1800" b="0" i="0" dirty="0">
                <a:effectLst/>
              </a:rPr>
              <a:t> of the experience</a:t>
            </a:r>
          </a:p>
          <a:p>
            <a:pPr>
              <a:lnSpc>
                <a:spcPct val="90000"/>
              </a:lnSpc>
              <a:buFont typeface="Arial" panose="020B0604020202020204" pitchFamily="34" charset="0"/>
              <a:buChar char="•"/>
            </a:pPr>
            <a:r>
              <a:rPr lang="en-GB" sz="1800" b="1" i="0" dirty="0">
                <a:effectLst/>
              </a:rPr>
              <a:t>Feelings</a:t>
            </a:r>
            <a:r>
              <a:rPr lang="en-GB" sz="1800" b="0" i="0" dirty="0">
                <a:effectLst/>
              </a:rPr>
              <a:t> and thoughts about the experience</a:t>
            </a:r>
          </a:p>
          <a:p>
            <a:pPr>
              <a:lnSpc>
                <a:spcPct val="90000"/>
              </a:lnSpc>
              <a:buFont typeface="Arial" panose="020B0604020202020204" pitchFamily="34" charset="0"/>
              <a:buChar char="•"/>
            </a:pPr>
            <a:r>
              <a:rPr lang="en-GB" sz="1800" b="1" i="0" dirty="0">
                <a:effectLst/>
              </a:rPr>
              <a:t>Evaluation</a:t>
            </a:r>
            <a:r>
              <a:rPr lang="en-GB" sz="1800" b="0" i="0" dirty="0">
                <a:effectLst/>
              </a:rPr>
              <a:t> of the experience, both good and bad</a:t>
            </a:r>
          </a:p>
          <a:p>
            <a:pPr>
              <a:lnSpc>
                <a:spcPct val="90000"/>
              </a:lnSpc>
              <a:buFont typeface="Arial" panose="020B0604020202020204" pitchFamily="34" charset="0"/>
              <a:buChar char="•"/>
            </a:pPr>
            <a:r>
              <a:rPr lang="en-GB" sz="1800" b="1" i="0" dirty="0">
                <a:effectLst/>
              </a:rPr>
              <a:t>Analysis</a:t>
            </a:r>
            <a:r>
              <a:rPr lang="en-GB" sz="1800" b="0" i="0" dirty="0">
                <a:effectLst/>
              </a:rPr>
              <a:t> to make sense of the situation</a:t>
            </a:r>
          </a:p>
          <a:p>
            <a:pPr>
              <a:lnSpc>
                <a:spcPct val="90000"/>
              </a:lnSpc>
              <a:buFont typeface="Arial" panose="020B0604020202020204" pitchFamily="34" charset="0"/>
              <a:buChar char="•"/>
            </a:pPr>
            <a:r>
              <a:rPr lang="en-GB" sz="1800" b="1" i="0" dirty="0">
                <a:effectLst/>
              </a:rPr>
              <a:t>Conclusion</a:t>
            </a:r>
            <a:r>
              <a:rPr lang="en-GB" sz="1800" b="0" i="0" dirty="0">
                <a:effectLst/>
              </a:rPr>
              <a:t> about what you learned and what you could have done differently</a:t>
            </a:r>
          </a:p>
          <a:p>
            <a:pPr>
              <a:lnSpc>
                <a:spcPct val="90000"/>
              </a:lnSpc>
              <a:buFont typeface="Arial" panose="020B0604020202020204" pitchFamily="34" charset="0"/>
              <a:buChar char="•"/>
            </a:pPr>
            <a:r>
              <a:rPr lang="en-GB" sz="1800" b="1" i="0" dirty="0">
                <a:effectLst/>
              </a:rPr>
              <a:t>Action plan</a:t>
            </a:r>
            <a:r>
              <a:rPr lang="en-GB" sz="1800" b="0" i="0" dirty="0">
                <a:effectLst/>
              </a:rPr>
              <a:t> for how you would deal with similar situations in the future, or general changes you might find appropriate.</a:t>
            </a:r>
          </a:p>
          <a:p>
            <a:pPr marL="0" indent="0">
              <a:lnSpc>
                <a:spcPct val="90000"/>
              </a:lnSpc>
              <a:buNone/>
            </a:pPr>
            <a:endParaRPr lang="en-GB" sz="1800" b="0" i="0" dirty="0">
              <a:effectLst/>
            </a:endParaRPr>
          </a:p>
          <a:p>
            <a:pPr marL="0" indent="0">
              <a:lnSpc>
                <a:spcPct val="90000"/>
              </a:lnSpc>
              <a:buNone/>
            </a:pPr>
            <a:r>
              <a:rPr lang="en-GB" sz="1800" b="0" i="0" dirty="0">
                <a:effectLst/>
              </a:rPr>
              <a:t>(The University of Edinburgh, 2024)</a:t>
            </a:r>
          </a:p>
          <a:p>
            <a:pPr>
              <a:lnSpc>
                <a:spcPct val="90000"/>
              </a:lnSpc>
              <a:buFont typeface="Arial" panose="020B0604020202020204" pitchFamily="34" charset="0"/>
              <a:buChar char="•"/>
            </a:pPr>
            <a:endParaRPr lang="en-GB" sz="1800" b="0" i="0" dirty="0">
              <a:effectLst/>
            </a:endParaRPr>
          </a:p>
          <a:p>
            <a:pPr>
              <a:lnSpc>
                <a:spcPct val="90000"/>
              </a:lnSpc>
              <a:buFont typeface="Arial" panose="020B0604020202020204" pitchFamily="34" charset="0"/>
              <a:buChar char="•"/>
            </a:pPr>
            <a:endParaRPr lang="en-GB" sz="1800" dirty="0"/>
          </a:p>
          <a:p>
            <a:pPr marL="0" indent="0">
              <a:lnSpc>
                <a:spcPct val="90000"/>
              </a:lnSpc>
              <a:buNone/>
            </a:pPr>
            <a:endParaRPr lang="en-GB" sz="1800" b="0" i="0" dirty="0">
              <a:effectLst/>
            </a:endParaRPr>
          </a:p>
          <a:p>
            <a:pPr>
              <a:lnSpc>
                <a:spcPct val="90000"/>
              </a:lnSpc>
            </a:pPr>
            <a:endParaRPr lang="en-GB" sz="1800" dirty="0"/>
          </a:p>
        </p:txBody>
      </p:sp>
    </p:spTree>
    <p:extLst>
      <p:ext uri="{BB962C8B-B14F-4D97-AF65-F5344CB8AC3E}">
        <p14:creationId xmlns:p14="http://schemas.microsoft.com/office/powerpoint/2010/main" val="747784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1962A-1ED7-C67C-34E8-A212BC1EDA3C}"/>
              </a:ext>
            </a:extLst>
          </p:cNvPr>
          <p:cNvSpPr>
            <a:spLocks noGrp="1"/>
          </p:cNvSpPr>
          <p:nvPr>
            <p:ph type="title"/>
          </p:nvPr>
        </p:nvSpPr>
        <p:spPr>
          <a:xfrm>
            <a:off x="372794" y="-90264"/>
            <a:ext cx="8507288" cy="1143000"/>
          </a:xfrm>
        </p:spPr>
        <p:txBody>
          <a:bodyPr>
            <a:normAutofit fontScale="90000"/>
          </a:bodyPr>
          <a:lstStyle/>
          <a:p>
            <a:r>
              <a:rPr lang="en-GB" b="1" dirty="0"/>
              <a:t>Structuring your work using Gibbs</a:t>
            </a:r>
          </a:p>
        </p:txBody>
      </p:sp>
      <p:sp>
        <p:nvSpPr>
          <p:cNvPr id="3" name="Content Placeholder 2">
            <a:extLst>
              <a:ext uri="{FF2B5EF4-FFF2-40B4-BE49-F238E27FC236}">
                <a16:creationId xmlns:a16="http://schemas.microsoft.com/office/drawing/2014/main" id="{1AF0057F-41DF-E177-6DA0-F1F3638100ED}"/>
              </a:ext>
            </a:extLst>
          </p:cNvPr>
          <p:cNvSpPr>
            <a:spLocks noGrp="1"/>
          </p:cNvSpPr>
          <p:nvPr>
            <p:ph idx="1"/>
          </p:nvPr>
        </p:nvSpPr>
        <p:spPr>
          <a:xfrm>
            <a:off x="263918" y="1036327"/>
            <a:ext cx="8700570" cy="4464497"/>
          </a:xfrm>
        </p:spPr>
        <p:txBody>
          <a:bodyPr>
            <a:normAutofit/>
          </a:bodyP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Introduction – </a:t>
            </a:r>
            <a:r>
              <a:rPr kumimoji="0" lang="en-GB" sz="2000" i="0" u="none" strike="noStrike" kern="1200" cap="none" spc="0" normalizeH="0" baseline="0" noProof="0" dirty="0">
                <a:ln>
                  <a:noFill/>
                </a:ln>
                <a:solidFill>
                  <a:prstClr val="black"/>
                </a:solidFill>
                <a:effectLst/>
                <a:uLnTx/>
                <a:uFillTx/>
                <a:latin typeface="Myriad Pro"/>
                <a:ea typeface="+mn-ea"/>
                <a:cs typeface="+mn-cs"/>
              </a:rPr>
              <a:t>what is coaching, how it compares to other learning interventions, importance post-Covid, tangible/intangible benefits, how your organisation is using/not using coaching</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Description</a:t>
            </a:r>
            <a:r>
              <a:rPr kumimoji="0" lang="en-GB" sz="2000" b="0" i="0" u="none" strike="noStrike" kern="1200" cap="none" spc="0" normalizeH="0" baseline="0" noProof="0" dirty="0">
                <a:ln>
                  <a:noFill/>
                </a:ln>
                <a:solidFill>
                  <a:prstClr val="black"/>
                </a:solidFill>
                <a:effectLst/>
                <a:uLnTx/>
                <a:uFillTx/>
                <a:latin typeface="Myriad Pro"/>
                <a:ea typeface="+mn-ea"/>
                <a:cs typeface="+mn-cs"/>
              </a:rPr>
              <a:t> - describe the task and the model</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Feelings</a:t>
            </a:r>
            <a:r>
              <a:rPr kumimoji="0" lang="en-GB" sz="2000" b="0" i="0" u="none" strike="noStrike" kern="1200" cap="none" spc="0" normalizeH="0" baseline="0" noProof="0" dirty="0">
                <a:ln>
                  <a:noFill/>
                </a:ln>
                <a:solidFill>
                  <a:prstClr val="black"/>
                </a:solidFill>
                <a:effectLst/>
                <a:uLnTx/>
                <a:uFillTx/>
                <a:latin typeface="Myriad Pro"/>
                <a:ea typeface="+mn-ea"/>
                <a:cs typeface="+mn-cs"/>
              </a:rPr>
              <a:t> - how did you feel during and after the exercise? What are </a:t>
            </a:r>
            <a:r>
              <a:rPr lang="en-GB" sz="2000" dirty="0">
                <a:solidFill>
                  <a:prstClr val="black"/>
                </a:solidFill>
                <a:latin typeface="Myriad Pro"/>
              </a:rPr>
              <a:t>your thoughts? </a:t>
            </a:r>
            <a:r>
              <a:rPr kumimoji="0" lang="en-GB" sz="2000" b="0" i="0" u="none" strike="noStrike" kern="1200" cap="none" spc="0" normalizeH="0" baseline="0" noProof="0" dirty="0">
                <a:ln>
                  <a:noFill/>
                </a:ln>
                <a:solidFill>
                  <a:prstClr val="black"/>
                </a:solidFill>
                <a:effectLst/>
                <a:uLnTx/>
                <a:uFillTx/>
                <a:latin typeface="Myriad Pro"/>
                <a:ea typeface="+mn-ea"/>
                <a:cs typeface="+mn-cs"/>
              </a:rPr>
              <a:t>Was it a valuable experience?</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Evaluation</a:t>
            </a:r>
            <a:r>
              <a:rPr kumimoji="0" lang="en-GB" sz="2000" b="0" i="0" u="none" strike="noStrike" kern="1200" cap="none" spc="0" normalizeH="0" baseline="0" noProof="0" dirty="0">
                <a:ln>
                  <a:noFill/>
                </a:ln>
                <a:solidFill>
                  <a:prstClr val="black"/>
                </a:solidFill>
                <a:effectLst/>
                <a:uLnTx/>
                <a:uFillTx/>
                <a:latin typeface="Myriad Pro"/>
                <a:ea typeface="+mn-ea"/>
                <a:cs typeface="+mn-cs"/>
              </a:rPr>
              <a:t> - what went well and not so well, your strengths and weaknesses?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Analysis</a:t>
            </a:r>
            <a:r>
              <a:rPr kumimoji="0" lang="en-GB" sz="2000" b="0" i="0" u="none" strike="noStrike" kern="1200" cap="none" spc="0" normalizeH="0" baseline="0" noProof="0" dirty="0">
                <a:ln>
                  <a:noFill/>
                </a:ln>
                <a:solidFill>
                  <a:prstClr val="black"/>
                </a:solidFill>
                <a:effectLst/>
                <a:uLnTx/>
                <a:uFillTx/>
                <a:latin typeface="Myriad Pro"/>
                <a:ea typeface="+mn-ea"/>
                <a:cs typeface="+mn-cs"/>
              </a:rPr>
              <a:t> - how did you perform compared to best practice? (what’s in the books). Did you display the skills and knowledge required of a good coach? </a:t>
            </a:r>
            <a:r>
              <a:rPr lang="en-GB" sz="2000" dirty="0">
                <a:solidFill>
                  <a:prstClr val="black"/>
                </a:solidFill>
                <a:latin typeface="Myriad Pro"/>
              </a:rPr>
              <a:t>How does the Instant Payoff Model compare with other models?</a:t>
            </a: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Conclusion</a:t>
            </a:r>
            <a:r>
              <a:rPr kumimoji="0" lang="en-GB" sz="2000" b="0" i="0" u="none" strike="noStrike" kern="1200" cap="none" spc="0" normalizeH="0" baseline="0" noProof="0" dirty="0">
                <a:ln>
                  <a:noFill/>
                </a:ln>
                <a:solidFill>
                  <a:prstClr val="black"/>
                </a:solidFill>
                <a:effectLst/>
                <a:uLnTx/>
                <a:uFillTx/>
                <a:latin typeface="Myriad Pro"/>
                <a:ea typeface="+mn-ea"/>
                <a:cs typeface="+mn-cs"/>
              </a:rPr>
              <a:t> - your main learning points and what you could have done differently</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Action plan</a:t>
            </a:r>
            <a:r>
              <a:rPr kumimoji="0" lang="en-GB" sz="2000" b="0" i="0" u="none" strike="noStrike" kern="1200" cap="none" spc="0" normalizeH="0" baseline="0" noProof="0" dirty="0">
                <a:ln>
                  <a:noFill/>
                </a:ln>
                <a:solidFill>
                  <a:prstClr val="black"/>
                </a:solidFill>
                <a:effectLst/>
                <a:uLnTx/>
                <a:uFillTx/>
                <a:latin typeface="Myriad Pro"/>
                <a:ea typeface="+mn-ea"/>
                <a:cs typeface="+mn-cs"/>
              </a:rPr>
              <a:t> - your personal development plan for the next 6 months</a:t>
            </a:r>
            <a:endParaRPr lang="en-GB" sz="2000" dirty="0"/>
          </a:p>
        </p:txBody>
      </p:sp>
    </p:spTree>
    <p:extLst>
      <p:ext uri="{BB962C8B-B14F-4D97-AF65-F5344CB8AC3E}">
        <p14:creationId xmlns:p14="http://schemas.microsoft.com/office/powerpoint/2010/main" val="969091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F0BA9-00A4-EDF0-51F9-359515196DF0}"/>
              </a:ext>
            </a:extLst>
          </p:cNvPr>
          <p:cNvSpPr>
            <a:spLocks noGrp="1"/>
          </p:cNvSpPr>
          <p:nvPr>
            <p:ph type="title"/>
          </p:nvPr>
        </p:nvSpPr>
        <p:spPr>
          <a:xfrm>
            <a:off x="323528" y="274638"/>
            <a:ext cx="8640960" cy="1143000"/>
          </a:xfrm>
        </p:spPr>
        <p:txBody>
          <a:bodyPr>
            <a:normAutofit fontScale="90000"/>
          </a:bodyPr>
          <a:lstStyle/>
          <a:p>
            <a:r>
              <a:rPr lang="en-GB" sz="3600" b="1" dirty="0"/>
              <a:t>You need to underpin your work and build in theory/models</a:t>
            </a:r>
          </a:p>
        </p:txBody>
      </p:sp>
      <p:sp>
        <p:nvSpPr>
          <p:cNvPr id="3" name="Content Placeholder 2">
            <a:extLst>
              <a:ext uri="{FF2B5EF4-FFF2-40B4-BE49-F238E27FC236}">
                <a16:creationId xmlns:a16="http://schemas.microsoft.com/office/drawing/2014/main" id="{E685050C-281D-AE65-4D07-274F7A141C9E}"/>
              </a:ext>
            </a:extLst>
          </p:cNvPr>
          <p:cNvSpPr>
            <a:spLocks noGrp="1"/>
          </p:cNvSpPr>
          <p:nvPr>
            <p:ph idx="1"/>
          </p:nvPr>
        </p:nvSpPr>
        <p:spPr>
          <a:xfrm>
            <a:off x="457200" y="1600201"/>
            <a:ext cx="8507288" cy="3917032"/>
          </a:xfrm>
        </p:spPr>
        <p:txBody>
          <a:bodyPr>
            <a:normAutofit fontScale="85000" lnSpcReduction="10000"/>
          </a:bodyPr>
          <a:lstStyle/>
          <a:p>
            <a:pPr marL="0" indent="0">
              <a:buNone/>
            </a:pPr>
            <a:r>
              <a:rPr lang="en-GB" dirty="0"/>
              <a:t>For example:</a:t>
            </a:r>
          </a:p>
          <a:p>
            <a:pPr marL="0" indent="0">
              <a:buNone/>
            </a:pPr>
            <a:r>
              <a:rPr lang="en-GB" dirty="0"/>
              <a:t>‘According to Landsberg (2015), individuals who coach benefit greatly from the experience themselves, and I certainly felt this to be the case. For example, . . .’</a:t>
            </a:r>
          </a:p>
          <a:p>
            <a:pPr marL="0" indent="0">
              <a:buNone/>
            </a:pPr>
            <a:r>
              <a:rPr lang="en-GB" dirty="0"/>
              <a:t>‘Coaches can structure coaching conversations using a four-stage process – Listen, Empathise, Appreciate, Design - LEAD (</a:t>
            </a:r>
            <a:r>
              <a:rPr lang="en-GB" dirty="0" err="1"/>
              <a:t>Tschannen</a:t>
            </a:r>
            <a:r>
              <a:rPr lang="en-GB" dirty="0"/>
              <a:t>-Moran, 2018). I incorporated this into my session, which resulted in . ‘.</a:t>
            </a:r>
          </a:p>
        </p:txBody>
      </p:sp>
    </p:spTree>
    <p:extLst>
      <p:ext uri="{BB962C8B-B14F-4D97-AF65-F5344CB8AC3E}">
        <p14:creationId xmlns:p14="http://schemas.microsoft.com/office/powerpoint/2010/main" val="2252113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0E122-DBF7-EE04-DF60-EF9F17F5D106}"/>
              </a:ext>
            </a:extLst>
          </p:cNvPr>
          <p:cNvSpPr>
            <a:spLocks noGrp="1"/>
          </p:cNvSpPr>
          <p:nvPr>
            <p:ph type="title"/>
          </p:nvPr>
        </p:nvSpPr>
        <p:spPr/>
        <p:txBody>
          <a:bodyPr/>
          <a:lstStyle/>
          <a:p>
            <a:r>
              <a:rPr lang="en-GB" b="1" dirty="0"/>
              <a:t>More examples</a:t>
            </a:r>
          </a:p>
        </p:txBody>
      </p:sp>
      <p:sp>
        <p:nvSpPr>
          <p:cNvPr id="3" name="Content Placeholder 2">
            <a:extLst>
              <a:ext uri="{FF2B5EF4-FFF2-40B4-BE49-F238E27FC236}">
                <a16:creationId xmlns:a16="http://schemas.microsoft.com/office/drawing/2014/main" id="{B53CCDA6-9DE3-731A-58E9-6AE84D5D185B}"/>
              </a:ext>
            </a:extLst>
          </p:cNvPr>
          <p:cNvSpPr>
            <a:spLocks noGrp="1"/>
          </p:cNvSpPr>
          <p:nvPr>
            <p:ph idx="1"/>
          </p:nvPr>
        </p:nvSpPr>
        <p:spPr/>
        <p:txBody>
          <a:bodyPr/>
          <a:lstStyle/>
          <a:p>
            <a:pPr marL="0" indent="0">
              <a:buNone/>
            </a:pPr>
            <a:r>
              <a:rPr lang="en-GB" dirty="0"/>
              <a:t>‘According to Ellinger, Beattie and Hamlin (2018), the coaching relationship must be based on mutual trust and openness. I achieved this by introducing myself in detail, including commenting on my coaching experience . . . ‘.</a:t>
            </a:r>
          </a:p>
        </p:txBody>
      </p:sp>
    </p:spTree>
    <p:extLst>
      <p:ext uri="{BB962C8B-B14F-4D97-AF65-F5344CB8AC3E}">
        <p14:creationId xmlns:p14="http://schemas.microsoft.com/office/powerpoint/2010/main" val="2142204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91053-7A39-7DB9-BE72-B4970A8FEF6E}"/>
              </a:ext>
            </a:extLst>
          </p:cNvPr>
          <p:cNvSpPr>
            <a:spLocks noGrp="1"/>
          </p:cNvSpPr>
          <p:nvPr>
            <p:ph type="title"/>
          </p:nvPr>
        </p:nvSpPr>
        <p:spPr/>
        <p:txBody>
          <a:bodyPr/>
          <a:lstStyle/>
          <a:p>
            <a:r>
              <a:rPr lang="en-GB" b="1" dirty="0"/>
              <a:t>Elements to Include:</a:t>
            </a:r>
          </a:p>
        </p:txBody>
      </p:sp>
      <p:sp>
        <p:nvSpPr>
          <p:cNvPr id="3" name="Content Placeholder 2">
            <a:extLst>
              <a:ext uri="{FF2B5EF4-FFF2-40B4-BE49-F238E27FC236}">
                <a16:creationId xmlns:a16="http://schemas.microsoft.com/office/drawing/2014/main" id="{6349172D-562D-577A-C91B-DB993BB730AD}"/>
              </a:ext>
            </a:extLst>
          </p:cNvPr>
          <p:cNvSpPr>
            <a:spLocks noGrp="1"/>
          </p:cNvSpPr>
          <p:nvPr>
            <p:ph idx="1"/>
          </p:nvPr>
        </p:nvSpPr>
        <p:spPr/>
        <p:txBody>
          <a:bodyPr>
            <a:normAutofit fontScale="92500" lnSpcReduction="10000"/>
          </a:bodyPr>
          <a:lstStyle/>
          <a:p>
            <a:r>
              <a:rPr lang="en-GB" dirty="0"/>
              <a:t>Reflective cycle you have chosen to use (make sure you actually use it!)</a:t>
            </a:r>
          </a:p>
          <a:p>
            <a:r>
              <a:rPr lang="en-GB" dirty="0"/>
              <a:t>Brief description of Instant Payoff Model</a:t>
            </a:r>
          </a:p>
          <a:p>
            <a:r>
              <a:rPr lang="en-GB" dirty="0"/>
              <a:t>Good/not so good points of your performance</a:t>
            </a:r>
          </a:p>
          <a:p>
            <a:r>
              <a:rPr lang="en-GB" dirty="0"/>
              <a:t>Your strengths and weaknesses</a:t>
            </a:r>
          </a:p>
          <a:p>
            <a:r>
              <a:rPr lang="en-GB" dirty="0"/>
              <a:t>Personal Development Plan that logically follows your previous discussion</a:t>
            </a:r>
          </a:p>
        </p:txBody>
      </p:sp>
    </p:spTree>
    <p:extLst>
      <p:ext uri="{BB962C8B-B14F-4D97-AF65-F5344CB8AC3E}">
        <p14:creationId xmlns:p14="http://schemas.microsoft.com/office/powerpoint/2010/main" val="3827583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7A82-E848-A550-8698-734D4BFF9AFC}"/>
              </a:ext>
            </a:extLst>
          </p:cNvPr>
          <p:cNvSpPr>
            <a:spLocks noGrp="1"/>
          </p:cNvSpPr>
          <p:nvPr>
            <p:ph type="title"/>
          </p:nvPr>
        </p:nvSpPr>
        <p:spPr/>
        <p:txBody>
          <a:bodyPr>
            <a:normAutofit fontScale="90000"/>
          </a:bodyPr>
          <a:lstStyle/>
          <a:p>
            <a:r>
              <a:rPr lang="en-GB" b="1" dirty="0"/>
              <a:t>Elements to Include (continued)</a:t>
            </a:r>
          </a:p>
        </p:txBody>
      </p:sp>
      <p:sp>
        <p:nvSpPr>
          <p:cNvPr id="3" name="Content Placeholder 2">
            <a:extLst>
              <a:ext uri="{FF2B5EF4-FFF2-40B4-BE49-F238E27FC236}">
                <a16:creationId xmlns:a16="http://schemas.microsoft.com/office/drawing/2014/main" id="{C14204AF-CE68-E150-99D3-2B88D98C72E6}"/>
              </a:ext>
            </a:extLst>
          </p:cNvPr>
          <p:cNvSpPr>
            <a:spLocks noGrp="1"/>
          </p:cNvSpPr>
          <p:nvPr>
            <p:ph idx="1"/>
          </p:nvPr>
        </p:nvSpPr>
        <p:spPr/>
        <p:txBody>
          <a:bodyPr>
            <a:normAutofit fontScale="77500" lnSpcReduction="20000"/>
          </a:bodyPr>
          <a:lstStyle/>
          <a:p>
            <a:r>
              <a:rPr lang="en-GB" dirty="0"/>
              <a:t>In the introduction you need to emphasise the importance of coaching in </a:t>
            </a:r>
            <a:r>
              <a:rPr lang="en-GB" dirty="0">
                <a:highlight>
                  <a:srgbClr val="FFFF00"/>
                </a:highlight>
              </a:rPr>
              <a:t>post-Covid workplaces</a:t>
            </a:r>
            <a:r>
              <a:rPr lang="en-GB" dirty="0"/>
              <a:t>– compare it with other learning interventions such as training courses and mentoring. Why is coaching even more important post-Covid?</a:t>
            </a:r>
          </a:p>
          <a:p>
            <a:r>
              <a:rPr lang="en-GB" dirty="0"/>
              <a:t>State the extent to which your employer uses coaching. Has it got a policy/framework?</a:t>
            </a:r>
          </a:p>
          <a:p>
            <a:r>
              <a:rPr lang="en-GB" dirty="0"/>
              <a:t>Discuss the skills required to be an effective coach and how you demonstrated those skills</a:t>
            </a:r>
          </a:p>
          <a:p>
            <a:r>
              <a:rPr lang="en-GB" dirty="0"/>
              <a:t>Provide a critical analysis of the Instant Payoff Model and compare it with other models. </a:t>
            </a:r>
          </a:p>
        </p:txBody>
      </p:sp>
    </p:spTree>
    <p:extLst>
      <p:ext uri="{BB962C8B-B14F-4D97-AF65-F5344CB8AC3E}">
        <p14:creationId xmlns:p14="http://schemas.microsoft.com/office/powerpoint/2010/main" val="3975413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6746-3553-1FDC-A3BA-5E237281B4B6}"/>
              </a:ext>
            </a:extLst>
          </p:cNvPr>
          <p:cNvSpPr>
            <a:spLocks noGrp="1"/>
          </p:cNvSpPr>
          <p:nvPr>
            <p:ph type="title"/>
          </p:nvPr>
        </p:nvSpPr>
        <p:spPr>
          <a:xfrm>
            <a:off x="489633" y="418653"/>
            <a:ext cx="8229600" cy="562074"/>
          </a:xfrm>
        </p:spPr>
        <p:txBody>
          <a:bodyPr>
            <a:normAutofit fontScale="90000"/>
          </a:bodyPr>
          <a:lstStyle/>
          <a:p>
            <a:r>
              <a:rPr lang="en-GB" b="1" dirty="0"/>
              <a:t>General Guidance</a:t>
            </a:r>
          </a:p>
        </p:txBody>
      </p:sp>
      <p:sp>
        <p:nvSpPr>
          <p:cNvPr id="3" name="Content Placeholder 2">
            <a:extLst>
              <a:ext uri="{FF2B5EF4-FFF2-40B4-BE49-F238E27FC236}">
                <a16:creationId xmlns:a16="http://schemas.microsoft.com/office/drawing/2014/main" id="{5977BF7A-8018-F9F2-A791-1053FE204DDB}"/>
              </a:ext>
            </a:extLst>
          </p:cNvPr>
          <p:cNvSpPr>
            <a:spLocks noGrp="1"/>
          </p:cNvSpPr>
          <p:nvPr>
            <p:ph idx="1"/>
          </p:nvPr>
        </p:nvSpPr>
        <p:spPr>
          <a:xfrm>
            <a:off x="489633" y="1340768"/>
            <a:ext cx="8229600" cy="4536505"/>
          </a:xfrm>
        </p:spPr>
        <p:txBody>
          <a:bodyPr>
            <a:normAutofit fontScale="62500" lnSpcReduction="20000"/>
          </a:bodyPr>
          <a:lstStyle/>
          <a:p>
            <a:r>
              <a:rPr lang="en-GB" dirty="0"/>
              <a:t>Use at least 20 sources to underpin your points, at least 10 of which should have been published in 2021 or later (i.e. post Covid).</a:t>
            </a:r>
          </a:p>
          <a:p>
            <a:r>
              <a:rPr lang="en-GB" dirty="0"/>
              <a:t>You should demonstrate knowledge of academic coaching models, such as OSCAR and GROW. </a:t>
            </a:r>
          </a:p>
          <a:p>
            <a:r>
              <a:rPr lang="en-GB" dirty="0"/>
              <a:t>You should demonstrate knowledge of the required skillset, values and beliefs of a coach and mentor. </a:t>
            </a:r>
          </a:p>
          <a:p>
            <a:r>
              <a:rPr lang="en-GB" dirty="0"/>
              <a:t>You should demonstrate your understanding of coaching and mentoring strategies in relation to organisational requirements. </a:t>
            </a:r>
          </a:p>
          <a:p>
            <a:r>
              <a:rPr lang="en-GB" dirty="0"/>
              <a:t>Your work should illustrate your appreciation of the benefits that coaching and mentoring can bring to an organisation. </a:t>
            </a:r>
          </a:p>
          <a:p>
            <a:r>
              <a:rPr lang="en-GB" dirty="0"/>
              <a:t>You should effectively evaluate the tangible and intangible benefits of coaching and mentoring within an organisation. </a:t>
            </a:r>
          </a:p>
          <a:p>
            <a:r>
              <a:rPr lang="en-GB" dirty="0"/>
              <a:t>State how you will use the skills and knowledge you have learnt going forwards – e.g. as a line manager (or as a parent!). </a:t>
            </a:r>
          </a:p>
          <a:p>
            <a:endParaRPr lang="en-GB" dirty="0"/>
          </a:p>
        </p:txBody>
      </p:sp>
    </p:spTree>
    <p:extLst>
      <p:ext uri="{BB962C8B-B14F-4D97-AF65-F5344CB8AC3E}">
        <p14:creationId xmlns:p14="http://schemas.microsoft.com/office/powerpoint/2010/main" val="4191105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1B87-1A5A-C4D7-B042-D68AB81892B2}"/>
              </a:ext>
            </a:extLst>
          </p:cNvPr>
          <p:cNvSpPr>
            <a:spLocks noGrp="1"/>
          </p:cNvSpPr>
          <p:nvPr>
            <p:ph type="title"/>
          </p:nvPr>
        </p:nvSpPr>
        <p:spPr>
          <a:xfrm>
            <a:off x="395536" y="202313"/>
            <a:ext cx="8229600" cy="634082"/>
          </a:xfrm>
        </p:spPr>
        <p:txBody>
          <a:bodyPr/>
          <a:lstStyle/>
          <a:p>
            <a:r>
              <a:rPr lang="en-GB" b="1" dirty="0"/>
              <a:t>Personal Development Plan</a:t>
            </a:r>
          </a:p>
        </p:txBody>
      </p:sp>
      <p:sp>
        <p:nvSpPr>
          <p:cNvPr id="3" name="Content Placeholder 2">
            <a:extLst>
              <a:ext uri="{FF2B5EF4-FFF2-40B4-BE49-F238E27FC236}">
                <a16:creationId xmlns:a16="http://schemas.microsoft.com/office/drawing/2014/main" id="{3B8E0758-A195-6A2D-F319-E0EE40E32D01}"/>
              </a:ext>
            </a:extLst>
          </p:cNvPr>
          <p:cNvSpPr>
            <a:spLocks noGrp="1"/>
          </p:cNvSpPr>
          <p:nvPr>
            <p:ph idx="1"/>
          </p:nvPr>
        </p:nvSpPr>
        <p:spPr>
          <a:xfrm>
            <a:off x="457200" y="908720"/>
            <a:ext cx="8229600" cy="4608513"/>
          </a:xfrm>
        </p:spPr>
        <p:txBody>
          <a:bodyPr/>
          <a:lstStyle/>
          <a:p>
            <a:pPr marL="0" marR="0" lvl="0" indent="0" algn="l" defTabSz="685800" rtl="0" eaLnBrk="1" fontAlgn="auto" latinLnBrk="0" hangingPunct="1">
              <a:lnSpc>
                <a:spcPct val="100000"/>
              </a:lnSpc>
              <a:spcBef>
                <a:spcPct val="20000"/>
              </a:spcBef>
              <a:spcAft>
                <a:spcPts val="0"/>
              </a:spcAft>
              <a:buClrTx/>
              <a:buSzTx/>
              <a:buNone/>
              <a:tabLst>
                <a:tab pos="457200" algn="l"/>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Your reflection should end with a development plan for the next 6 months. The plan must be specific and contain the titles of books, articles, podcasts and online training (MOOC’s) that you will be using to aid your development. Include several entries covering several areas. </a:t>
            </a: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lang="en-GB" sz="1500" dirty="0">
              <a:solidFill>
                <a:srgbClr val="000000"/>
              </a:solidFill>
              <a:latin typeface="Arial" panose="020B0604020202020204" pitchFamily="34" charset="0"/>
              <a:ea typeface="Times New Roman" panose="02020603050405020304" pitchFamily="18" charset="0"/>
            </a:endParaRPr>
          </a:p>
          <a:p>
            <a:pPr marL="0" marR="0" lvl="0" indent="0" algn="l" defTabSz="685800" rtl="0" eaLnBrk="1" fontAlgn="auto" latinLnBrk="0" hangingPunct="1">
              <a:lnSpc>
                <a:spcPct val="100000"/>
              </a:lnSpc>
              <a:spcBef>
                <a:spcPct val="20000"/>
              </a:spcBef>
              <a:spcAft>
                <a:spcPts val="0"/>
              </a:spcAft>
              <a:buClrTx/>
              <a:buSzTx/>
              <a:buNone/>
              <a:tabLst>
                <a:tab pos="457200" algn="l"/>
              </a:tabLst>
              <a:defRPr/>
            </a:pPr>
            <a:endPar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5" name="Rectangle 1">
            <a:extLst>
              <a:ext uri="{FF2B5EF4-FFF2-40B4-BE49-F238E27FC236}">
                <a16:creationId xmlns:a16="http://schemas.microsoft.com/office/drawing/2014/main" id="{A1EED87A-4AF3-1114-FDBB-FC283D4EB1C4}"/>
              </a:ext>
            </a:extLst>
          </p:cNvPr>
          <p:cNvSpPr>
            <a:spLocks noChangeArrowheads="1"/>
          </p:cNvSpPr>
          <p:nvPr/>
        </p:nvSpPr>
        <p:spPr bwMode="auto">
          <a:xfrm>
            <a:off x="21637" y="2277507"/>
            <a:ext cx="1391349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pic>
        <p:nvPicPr>
          <p:cNvPr id="7" name="Picture 6">
            <a:extLst>
              <a:ext uri="{FF2B5EF4-FFF2-40B4-BE49-F238E27FC236}">
                <a16:creationId xmlns:a16="http://schemas.microsoft.com/office/drawing/2014/main" id="{B6CE5C18-55D4-2F69-E541-86237F0977AC}"/>
              </a:ext>
            </a:extLst>
          </p:cNvPr>
          <p:cNvPicPr>
            <a:picLocks noChangeAspect="1"/>
          </p:cNvPicPr>
          <p:nvPr/>
        </p:nvPicPr>
        <p:blipFill>
          <a:blip r:embed="rId2"/>
          <a:stretch>
            <a:fillRect/>
          </a:stretch>
        </p:blipFill>
        <p:spPr>
          <a:xfrm>
            <a:off x="1347594" y="2277507"/>
            <a:ext cx="6325483" cy="4382112"/>
          </a:xfrm>
          <a:prstGeom prst="rect">
            <a:avLst/>
          </a:prstGeom>
        </p:spPr>
      </p:pic>
    </p:spTree>
    <p:extLst>
      <p:ext uri="{BB962C8B-B14F-4D97-AF65-F5344CB8AC3E}">
        <p14:creationId xmlns:p14="http://schemas.microsoft.com/office/powerpoint/2010/main" val="23501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6846-E921-416D-8490-9388E90E84BD}"/>
              </a:ext>
            </a:extLst>
          </p:cNvPr>
          <p:cNvSpPr>
            <a:spLocks noGrp="1"/>
          </p:cNvSpPr>
          <p:nvPr>
            <p:ph type="title"/>
          </p:nvPr>
        </p:nvSpPr>
        <p:spPr/>
        <p:txBody>
          <a:bodyPr>
            <a:normAutofit/>
          </a:bodyPr>
          <a:lstStyle/>
          <a:p>
            <a:r>
              <a:rPr lang="en-GB" sz="4000" b="1" dirty="0"/>
              <a:t>Development Plan</a:t>
            </a:r>
          </a:p>
        </p:txBody>
      </p:sp>
      <p:sp>
        <p:nvSpPr>
          <p:cNvPr id="3" name="Content Placeholder 2">
            <a:extLst>
              <a:ext uri="{FF2B5EF4-FFF2-40B4-BE49-F238E27FC236}">
                <a16:creationId xmlns:a16="http://schemas.microsoft.com/office/drawing/2014/main" id="{105FD3E9-204A-45ED-AFC8-8B36CA9739DA}"/>
              </a:ext>
            </a:extLst>
          </p:cNvPr>
          <p:cNvSpPr>
            <a:spLocks noGrp="1"/>
          </p:cNvSpPr>
          <p:nvPr>
            <p:ph idx="1"/>
          </p:nvPr>
        </p:nvSpPr>
        <p:spPr/>
        <p:txBody>
          <a:bodyPr>
            <a:normAutofit/>
          </a:bodyPr>
          <a:lstStyle/>
          <a:p>
            <a:r>
              <a:rPr lang="en-GB" sz="3200" dirty="0"/>
              <a:t>Use the template on Moodle</a:t>
            </a:r>
          </a:p>
          <a:p>
            <a:r>
              <a:rPr lang="en-GB" sz="3200" dirty="0"/>
              <a:t>Be specific – give detail about which book you will read, what website you will consult, when etc.</a:t>
            </a:r>
          </a:p>
          <a:p>
            <a:r>
              <a:rPr lang="en-GB" sz="3200" dirty="0"/>
              <a:t>List several detailed entries. </a:t>
            </a:r>
          </a:p>
        </p:txBody>
      </p:sp>
    </p:spTree>
    <p:extLst>
      <p:ext uri="{BB962C8B-B14F-4D97-AF65-F5344CB8AC3E}">
        <p14:creationId xmlns:p14="http://schemas.microsoft.com/office/powerpoint/2010/main" val="3126496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8A86-8DF0-5B6E-E4E2-93BA750FA11D}"/>
              </a:ext>
            </a:extLst>
          </p:cNvPr>
          <p:cNvSpPr>
            <a:spLocks noGrp="1"/>
          </p:cNvSpPr>
          <p:nvPr>
            <p:ph type="title"/>
          </p:nvPr>
        </p:nvSpPr>
        <p:spPr>
          <a:xfrm>
            <a:off x="179512" y="274638"/>
            <a:ext cx="8712968" cy="1143000"/>
          </a:xfrm>
        </p:spPr>
        <p:txBody>
          <a:bodyPr>
            <a:normAutofit fontScale="90000"/>
          </a:bodyPr>
          <a:lstStyle/>
          <a:p>
            <a:r>
              <a:rPr lang="en-GB" sz="3600" b="1" dirty="0"/>
              <a:t>Strengths and Weaknesses – Questions to ask yourself</a:t>
            </a:r>
          </a:p>
        </p:txBody>
      </p:sp>
      <p:sp>
        <p:nvSpPr>
          <p:cNvPr id="3" name="Content Placeholder 2">
            <a:extLst>
              <a:ext uri="{FF2B5EF4-FFF2-40B4-BE49-F238E27FC236}">
                <a16:creationId xmlns:a16="http://schemas.microsoft.com/office/drawing/2014/main" id="{23445894-71E9-3D0B-82D3-62947DA3F600}"/>
              </a:ext>
            </a:extLst>
          </p:cNvPr>
          <p:cNvSpPr>
            <a:spLocks noGrp="1"/>
          </p:cNvSpPr>
          <p:nvPr>
            <p:ph idx="1"/>
          </p:nvPr>
        </p:nvSpPr>
        <p:spPr/>
        <p:txBody>
          <a:bodyPr>
            <a:normAutofit fontScale="85000" lnSpcReduction="20000"/>
          </a:bodyPr>
          <a:lstStyle/>
          <a:p>
            <a:r>
              <a:rPr lang="en-GB" dirty="0"/>
              <a:t>How do you know they are strengths/weaknesses? What does the literature say about the most important skills for a coach? What feedback did you have from the lecturer and observer?</a:t>
            </a:r>
          </a:p>
          <a:p>
            <a:r>
              <a:rPr lang="en-GB" dirty="0"/>
              <a:t>To what extent are they strengths/weaknesses? Do you still need to build on the strengths?</a:t>
            </a:r>
          </a:p>
          <a:p>
            <a:r>
              <a:rPr lang="en-GB" dirty="0"/>
              <a:t>What do you need to prioritise for your development </a:t>
            </a:r>
            <a:r>
              <a:rPr lang="en-GB" u="sng" dirty="0"/>
              <a:t>and why</a:t>
            </a:r>
            <a:r>
              <a:rPr lang="en-GB" dirty="0"/>
              <a:t>?</a:t>
            </a:r>
          </a:p>
          <a:p>
            <a:r>
              <a:rPr lang="en-GB" dirty="0"/>
              <a:t>Don’t just describe – always explain – say why. My strengths are . . . because . . research states . . . </a:t>
            </a:r>
          </a:p>
        </p:txBody>
      </p:sp>
    </p:spTree>
    <p:extLst>
      <p:ext uri="{BB962C8B-B14F-4D97-AF65-F5344CB8AC3E}">
        <p14:creationId xmlns:p14="http://schemas.microsoft.com/office/powerpoint/2010/main" val="1259513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1242</Words>
  <Application>Microsoft Office PowerPoint</Application>
  <PresentationFormat>On-screen Show (4:3)</PresentationFormat>
  <Paragraphs>92</Paragraphs>
  <Slides>16</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16</vt:i4>
      </vt:variant>
    </vt:vector>
  </HeadingPairs>
  <TitlesOfParts>
    <vt:vector size="22" baseType="lpstr">
      <vt:lpstr>Myriad Pro</vt:lpstr>
      <vt:lpstr>Arial</vt:lpstr>
      <vt:lpstr>Calibri</vt:lpstr>
      <vt:lpstr>Times New Roman</vt:lpstr>
      <vt:lpstr>20140311PresentationUWTSDTemplate</vt:lpstr>
      <vt:lpstr>1_ThemeUWTSD</vt:lpstr>
      <vt:lpstr>PowerPoint Presentation</vt:lpstr>
      <vt:lpstr>Learning Outcomes </vt:lpstr>
      <vt:lpstr>Part 2 – Written Reflection</vt:lpstr>
      <vt:lpstr>Part 2 Continued</vt:lpstr>
      <vt:lpstr>Reflection/Reflective Models</vt:lpstr>
      <vt:lpstr>Reflective Frameworks/Models</vt:lpstr>
      <vt:lpstr>Gibbs Reflective Cycle</vt:lpstr>
      <vt:lpstr>Structuring your work using Gibbs</vt:lpstr>
      <vt:lpstr>You need to underpin your work and build in theory/models</vt:lpstr>
      <vt:lpstr>More examples</vt:lpstr>
      <vt:lpstr>Elements to Include:</vt:lpstr>
      <vt:lpstr>Elements to Include (continued)</vt:lpstr>
      <vt:lpstr>General Guidance</vt:lpstr>
      <vt:lpstr>Personal Development Plan</vt:lpstr>
      <vt:lpstr>Development Plan</vt:lpstr>
      <vt:lpstr>Strengths and Weaknesses – Questions to ask yourself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155</cp:revision>
  <cp:lastPrinted>2018-02-09T09:39:01Z</cp:lastPrinted>
  <dcterms:created xsi:type="dcterms:W3CDTF">2015-04-14T15:21:28Z</dcterms:created>
  <dcterms:modified xsi:type="dcterms:W3CDTF">2025-10-10T13:13:39Z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