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50" r:id="rId1"/>
  </p:sldMasterIdLst>
  <p:notesMasterIdLst>
    <p:notesMasterId r:id="rId58"/>
  </p:notesMasterIdLst>
  <p:sldIdLst>
    <p:sldId id="256" r:id="rId2"/>
    <p:sldId id="258" r:id="rId3"/>
    <p:sldId id="315" r:id="rId4"/>
    <p:sldId id="260" r:id="rId5"/>
    <p:sldId id="283" r:id="rId6"/>
    <p:sldId id="261" r:id="rId7"/>
    <p:sldId id="262" r:id="rId8"/>
    <p:sldId id="264" r:id="rId9"/>
    <p:sldId id="263" r:id="rId10"/>
    <p:sldId id="284" r:id="rId11"/>
    <p:sldId id="265" r:id="rId12"/>
    <p:sldId id="266" r:id="rId13"/>
    <p:sldId id="267" r:id="rId14"/>
    <p:sldId id="269" r:id="rId15"/>
    <p:sldId id="270" r:id="rId16"/>
    <p:sldId id="271" r:id="rId17"/>
    <p:sldId id="272" r:id="rId18"/>
    <p:sldId id="273" r:id="rId19"/>
    <p:sldId id="274" r:id="rId20"/>
    <p:sldId id="277" r:id="rId21"/>
    <p:sldId id="278" r:id="rId22"/>
    <p:sldId id="279" r:id="rId23"/>
    <p:sldId id="280" r:id="rId24"/>
    <p:sldId id="281" r:id="rId25"/>
    <p:sldId id="282" r:id="rId26"/>
    <p:sldId id="285" r:id="rId27"/>
    <p:sldId id="286" r:id="rId28"/>
    <p:sldId id="287" r:id="rId29"/>
    <p:sldId id="288" r:id="rId30"/>
    <p:sldId id="289" r:id="rId31"/>
    <p:sldId id="290" r:id="rId32"/>
    <p:sldId id="291" r:id="rId33"/>
    <p:sldId id="292" r:id="rId34"/>
    <p:sldId id="293" r:id="rId35"/>
    <p:sldId id="294" r:id="rId36"/>
    <p:sldId id="295" r:id="rId37"/>
    <p:sldId id="296" r:id="rId38"/>
    <p:sldId id="297" r:id="rId39"/>
    <p:sldId id="298" r:id="rId40"/>
    <p:sldId id="299" r:id="rId41"/>
    <p:sldId id="300" r:id="rId42"/>
    <p:sldId id="301" r:id="rId43"/>
    <p:sldId id="302" r:id="rId44"/>
    <p:sldId id="303" r:id="rId45"/>
    <p:sldId id="304" r:id="rId46"/>
    <p:sldId id="305" r:id="rId47"/>
    <p:sldId id="306" r:id="rId48"/>
    <p:sldId id="307" r:id="rId49"/>
    <p:sldId id="309" r:id="rId50"/>
    <p:sldId id="310" r:id="rId51"/>
    <p:sldId id="311" r:id="rId52"/>
    <p:sldId id="312" r:id="rId53"/>
    <p:sldId id="313" r:id="rId54"/>
    <p:sldId id="314" r:id="rId55"/>
    <p:sldId id="316" r:id="rId56"/>
    <p:sldId id="317" r:id="rId57"/>
  </p:sldIdLst>
  <p:sldSz cx="9144000" cy="6858000" type="screen4x3"/>
  <p:notesSz cx="6858000" cy="9144000"/>
  <p:embeddedFontLst>
    <p:embeddedFont>
      <p:font typeface="GB Pinyinok-D" panose="020B0604020202020204" charset="-122"/>
      <p:regular r:id="rId59"/>
    </p:embeddedFont>
    <p:embeddedFont>
      <p:font typeface="Arial Narrow" panose="020B0606020202030204" pitchFamily="34" charset="0"/>
      <p:regular r:id="rId60"/>
      <p:bold r:id="rId61"/>
      <p:italic r:id="rId62"/>
      <p:boldItalic r:id="rId63"/>
    </p:embeddedFont>
    <p:embeddedFont>
      <p:font typeface="黑体" panose="020B0604020202020204" charset="-122"/>
      <p:regular r:id="rId64"/>
    </p:embeddedFont>
    <p:embeddedFont>
      <p:font typeface="华文细黑" panose="020B0604020202020204" charset="-122"/>
      <p:regular r:id="rId65"/>
    </p:embeddedFont>
    <p:embeddedFont>
      <p:font typeface="Corbel" panose="020B0503020204020204" pitchFamily="34" charset="0"/>
      <p:regular r:id="rId66"/>
      <p:bold r:id="rId67"/>
      <p:italic r:id="rId68"/>
      <p:boldItalic r:id="rId69"/>
    </p:embeddedFont>
    <p:embeddedFont>
      <p:font typeface="ZWAdobeF" pitchFamily="2" charset="0"/>
      <p:regular r:id="rId70"/>
    </p:embeddedFont>
    <p:embeddedFont>
      <p:font typeface="Arial Black" panose="020B0A04020102020204" pitchFamily="34" charset="0"/>
      <p:bold r:id="rId71"/>
    </p:embeddedFont>
    <p:embeddedFont>
      <p:font typeface="华文楷体" panose="020B0604020202020204" charset="-122"/>
      <p:regular r:id="rId72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FD7E7"/>
          </a:solidFill>
        </a:fill>
      </a:tcStyle>
    </a:wholeTbl>
    <a:band2H>
      <a:tcTxStyle/>
      <a:tcStyle>
        <a:tcBdr/>
        <a:fill>
          <a:solidFill>
            <a:srgbClr val="E8ECF4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Row>
  </a:tblStyle>
  <a:tblStyle styleId="{C7B018BB-80A7-4F77-B60F-C8B233D01FF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Row>
  </a:tblStyle>
  <a:tblStyle styleId="{EEE7283C-3CF3-47DC-8721-378D4A62B22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E3CECE"/>
          </a:solidFill>
        </a:fill>
      </a:tcStyle>
    </a:wholeTbl>
    <a:band2H>
      <a:tcTxStyle/>
      <a:tcStyle>
        <a:tcBdr/>
        <a:fill>
          <a:solidFill>
            <a:srgbClr val="F1E8E8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Row>
  </a:tblStyle>
  <a:tblStyle styleId="{CF821DB8-F4EB-4A41-A1BA-3FCAFE7338EE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Row>
  </a:tblStyle>
  <a:tblStyle styleId="{33BA23B1-9221-436E-865A-0063620EA4FD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Row>
  </a:tblStyle>
  <a:tblStyle styleId="{2708684C-4D16-4618-839F-0558EEFCDFE6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font" Target="fonts/font5.fntdata"/><Relationship Id="rId68" Type="http://schemas.openxmlformats.org/officeDocument/2006/relationships/font" Target="fonts/font10.fntdata"/><Relationship Id="rId76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font" Target="fonts/font13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notesMaster" Target="notesMasters/notesMaster1.xml"/><Relationship Id="rId66" Type="http://schemas.openxmlformats.org/officeDocument/2006/relationships/font" Target="fonts/font8.fntdata"/><Relationship Id="rId7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font" Target="fonts/font2.fntdata"/><Relationship Id="rId65" Type="http://schemas.openxmlformats.org/officeDocument/2006/relationships/font" Target="fonts/font7.fntdata"/><Relationship Id="rId73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font" Target="fonts/font6.fntdata"/><Relationship Id="rId69" Type="http://schemas.openxmlformats.org/officeDocument/2006/relationships/font" Target="fonts/font11.fntdata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font" Target="fonts/font14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font" Target="fonts/font1.fntdata"/><Relationship Id="rId67" Type="http://schemas.openxmlformats.org/officeDocument/2006/relationships/font" Target="fonts/font9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font" Target="fonts/font4.fntdata"/><Relationship Id="rId70" Type="http://schemas.openxmlformats.org/officeDocument/2006/relationships/font" Target="fonts/font12.fntdata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6" name="Shape 6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第一步，选吃哪种餐。（介绍中国，北京食物）</a:t>
            </a:r>
            <a:endParaRPr lang="zh-CN" altLang="en-US"/>
          </a:p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307939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第一步，选吃哪种餐。（介绍中国，北京食物）</a:t>
            </a:r>
            <a:endParaRPr lang="zh-CN" altLang="en-US"/>
          </a:p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552211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A3186-490C-4963-9CE5-58096C2F0BE5}" type="slidenum">
              <a:rPr lang="en-US" smtClean="0"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36897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A3186-490C-4963-9CE5-58096C2F0BE5}" type="slidenum">
              <a:rPr lang="en-US" smtClean="0"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31201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A3186-490C-4963-9CE5-58096C2F0BE5}" type="slidenum">
              <a:rPr lang="en-US" smtClean="0"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55274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A3186-490C-4963-9CE5-58096C2F0BE5}" type="slidenum">
              <a:rPr lang="en-US" smtClean="0"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58593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A3186-490C-4963-9CE5-58096C2F0BE5}" type="slidenum">
              <a:rPr lang="en-US" smtClean="0"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9196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A3186-490C-4963-9CE5-58096C2F0BE5}" type="slidenum">
              <a:rPr lang="en-US" smtClean="0"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31450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A3186-490C-4963-9CE5-58096C2F0BE5}" type="slidenum">
              <a:rPr lang="en-US" smtClean="0"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90296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A3186-490C-4963-9CE5-58096C2F0BE5}" type="slidenum">
              <a:rPr lang="en-US" smtClean="0"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54411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A3186-490C-4963-9CE5-58096C2F0BE5}" type="slidenum">
              <a:rPr lang="en-US" smtClean="0"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7812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A3186-490C-4963-9CE5-58096C2F0BE5}" type="slidenum">
              <a:rPr lang="en-US" smtClean="0"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47868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A3186-490C-4963-9CE5-58096C2F0BE5}" type="slidenum">
              <a:rPr lang="en-US" smtClean="0"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17646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A3186-490C-4963-9CE5-58096C2F0BE5}" type="slidenum">
              <a:rPr lang="en-US" smtClean="0"/>
              <a:t>47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951732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A3186-490C-4963-9CE5-58096C2F0BE5}" type="slidenum">
              <a:rPr lang="en-US" smtClean="0"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280732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A3186-490C-4963-9CE5-58096C2F0BE5}" type="slidenum">
              <a:rPr lang="en-US" smtClean="0"/>
              <a:t>49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4744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A3186-490C-4963-9CE5-58096C2F0BE5}" type="slidenum">
              <a:rPr lang="en-US" smtClean="0"/>
              <a:t>51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17259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3084223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9927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020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784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560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73348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49734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997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9485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全景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805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标题和描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17182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引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72057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4310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言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2331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真或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3048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6014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6665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4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34989970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427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7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29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17.jpe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1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jp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jp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jp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jp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jp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jp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7.jpg"/><Relationship Id="rId4" Type="http://schemas.openxmlformats.org/officeDocument/2006/relationships/image" Target="../media/image56.jp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1.jp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g"/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5.jpg"/><Relationship Id="rId4" Type="http://schemas.openxmlformats.org/officeDocument/2006/relationships/image" Target="../media/image64.png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0" y="2916238"/>
            <a:ext cx="9144000" cy="7985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第十课  数学比历史难多了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84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 dirty="0">
                <a:solidFill>
                  <a:srgbClr val="A6A6A6"/>
                </a:solidFill>
              </a:rPr>
              <a:t>Part</a:t>
            </a:r>
            <a:r>
              <a:rPr lang="en-US" sz="3200" dirty="0">
                <a:solidFill>
                  <a:srgbClr val="A6A6A6"/>
                </a:solidFill>
              </a:rPr>
              <a:t> 1 </a:t>
            </a:r>
            <a:r>
              <a:rPr sz="3200" dirty="0">
                <a:solidFill>
                  <a:srgbClr val="A6A6A6"/>
                </a:solidFill>
              </a:rPr>
              <a:t> </a:t>
            </a:r>
            <a:r>
              <a:rPr sz="3200" dirty="0" err="1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 dirty="0">
                <a:solidFill>
                  <a:srgbClr val="A6A6A6"/>
                </a:solidFill>
              </a:rPr>
              <a:t> 1</a:t>
            </a:r>
            <a:r>
              <a:rPr sz="3200" dirty="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、</a:t>
            </a:r>
            <a:r>
              <a:rPr sz="3200" dirty="0">
                <a:solidFill>
                  <a:srgbClr val="A6A6A6"/>
                </a:solidFill>
              </a:rPr>
              <a:t>2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2" name="Shape 22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3" name="Shape 23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25" name="Shape 25"/>
          <p:cNvSpPr/>
          <p:nvPr/>
        </p:nvSpPr>
        <p:spPr>
          <a:xfrm>
            <a:off x="4284662" y="1676400"/>
            <a:ext cx="2364245" cy="5105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 dirty="0">
                <a:latin typeface="Times New Roman"/>
                <a:ea typeface="Times New Roman"/>
                <a:cs typeface="Times New Roman"/>
                <a:sym typeface="Times New Roman"/>
              </a:rPr>
              <a:t>n. </a:t>
            </a:r>
            <a:r>
              <a:rPr sz="2400" dirty="0" err="1">
                <a:latin typeface="Times New Roman"/>
                <a:ea typeface="Times New Roman"/>
                <a:cs typeface="Times New Roman"/>
                <a:sym typeface="Times New Roman"/>
              </a:rPr>
              <a:t>height，stature</a:t>
            </a:r>
            <a:r>
              <a:rPr sz="2400" dirty="0"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</a:p>
        </p:txBody>
      </p:sp>
      <p:sp>
        <p:nvSpPr>
          <p:cNvPr id="26" name="Shape 26"/>
          <p:cNvSpPr/>
          <p:nvPr/>
        </p:nvSpPr>
        <p:spPr>
          <a:xfrm>
            <a:off x="1049337" y="1676400"/>
            <a:ext cx="1650455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 smtClean="0"/>
              <a:t>个子</a:t>
            </a:r>
            <a:r>
              <a:rPr lang="en-GB" sz="2400" dirty="0" smtClean="0"/>
              <a:t>(</a:t>
            </a:r>
            <a:r>
              <a:rPr lang="zh-CN" altLang="en-US" sz="1800" dirty="0"/>
              <a:t>身高</a:t>
            </a:r>
            <a:r>
              <a:rPr lang="en-GB" sz="2400" dirty="0" smtClean="0"/>
              <a:t>)</a:t>
            </a:r>
            <a:endParaRPr sz="2400" dirty="0"/>
          </a:p>
        </p:txBody>
      </p:sp>
      <p:sp>
        <p:nvSpPr>
          <p:cNvPr id="27" name="Shape 27"/>
          <p:cNvSpPr/>
          <p:nvPr/>
        </p:nvSpPr>
        <p:spPr>
          <a:xfrm>
            <a:off x="4333874" y="2357437"/>
            <a:ext cx="2974429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 dirty="0"/>
              <a:t>adj. </a:t>
            </a:r>
            <a:r>
              <a:rPr sz="2400" dirty="0" smtClean="0"/>
              <a:t>short</a:t>
            </a:r>
            <a:r>
              <a:rPr lang="en-US" sz="2400" dirty="0" smtClean="0"/>
              <a:t>                  </a:t>
            </a:r>
            <a:r>
              <a:rPr lang="zh-CN" altLang="en-US" sz="2400" dirty="0" smtClean="0">
                <a:solidFill>
                  <a:srgbClr val="FF0000"/>
                </a:solidFill>
              </a:rPr>
              <a:t>高</a:t>
            </a:r>
            <a:endParaRPr sz="2400" dirty="0">
              <a:solidFill>
                <a:srgbClr val="FF0000"/>
              </a:solidFill>
            </a:endParaRPr>
          </a:p>
        </p:txBody>
      </p:sp>
      <p:sp>
        <p:nvSpPr>
          <p:cNvPr id="28" name="Shape 28"/>
          <p:cNvSpPr/>
          <p:nvPr/>
        </p:nvSpPr>
        <p:spPr>
          <a:xfrm>
            <a:off x="1049337" y="2428875"/>
            <a:ext cx="930276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/>
              <a:t>矮</a:t>
            </a:r>
          </a:p>
        </p:txBody>
      </p:sp>
      <p:sp>
        <p:nvSpPr>
          <p:cNvPr id="29" name="Shape 29"/>
          <p:cNvSpPr/>
          <p:nvPr/>
        </p:nvSpPr>
        <p:spPr>
          <a:xfrm>
            <a:off x="1042987" y="3143250"/>
            <a:ext cx="930276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/>
              <a:t>历史</a:t>
            </a:r>
            <a:r>
              <a:rPr sz="2400" dirty="0"/>
              <a:t> </a:t>
            </a:r>
          </a:p>
        </p:txBody>
      </p:sp>
      <p:sp>
        <p:nvSpPr>
          <p:cNvPr id="30" name="Shape 30"/>
          <p:cNvSpPr/>
          <p:nvPr/>
        </p:nvSpPr>
        <p:spPr>
          <a:xfrm>
            <a:off x="4357687" y="3929062"/>
            <a:ext cx="1916272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 P.E., sports </a:t>
            </a:r>
          </a:p>
        </p:txBody>
      </p:sp>
      <p:sp>
        <p:nvSpPr>
          <p:cNvPr id="31" name="Shape 31"/>
          <p:cNvSpPr/>
          <p:nvPr/>
        </p:nvSpPr>
        <p:spPr>
          <a:xfrm>
            <a:off x="1000125" y="3857625"/>
            <a:ext cx="957263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/>
              <a:t>体育</a:t>
            </a:r>
            <a:endParaRPr sz="2400" dirty="0"/>
          </a:p>
        </p:txBody>
      </p:sp>
      <p:sp>
        <p:nvSpPr>
          <p:cNvPr id="32" name="Shape 32"/>
          <p:cNvSpPr/>
          <p:nvPr/>
        </p:nvSpPr>
        <p:spPr>
          <a:xfrm>
            <a:off x="2519362" y="1676400"/>
            <a:ext cx="1909763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ɡèzi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3" name="Shape 33"/>
          <p:cNvSpPr/>
          <p:nvPr/>
        </p:nvSpPr>
        <p:spPr>
          <a:xfrm>
            <a:off x="2514600" y="2428875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ǎi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4" name="Shape 34"/>
          <p:cNvSpPr/>
          <p:nvPr/>
        </p:nvSpPr>
        <p:spPr>
          <a:xfrm>
            <a:off x="2484437" y="3143250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lìshǐ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5" name="Shape 35"/>
          <p:cNvSpPr/>
          <p:nvPr/>
        </p:nvSpPr>
        <p:spPr>
          <a:xfrm>
            <a:off x="2484437" y="3857625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4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tǐyù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36" name="Shape 36"/>
          <p:cNvSpPr/>
          <p:nvPr/>
        </p:nvSpPr>
        <p:spPr>
          <a:xfrm>
            <a:off x="1000125" y="4572000"/>
            <a:ext cx="928688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/>
              <a:t>数学</a:t>
            </a:r>
            <a:endParaRPr sz="2400" dirty="0"/>
          </a:p>
        </p:txBody>
      </p:sp>
      <p:sp>
        <p:nvSpPr>
          <p:cNvPr id="37" name="Shape 37"/>
          <p:cNvSpPr/>
          <p:nvPr/>
        </p:nvSpPr>
        <p:spPr>
          <a:xfrm>
            <a:off x="2500312" y="4572000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shùxué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8" name="Shape 38"/>
          <p:cNvSpPr/>
          <p:nvPr/>
        </p:nvSpPr>
        <p:spPr>
          <a:xfrm>
            <a:off x="4333875" y="3143250"/>
            <a:ext cx="1255624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history</a:t>
            </a:r>
          </a:p>
        </p:txBody>
      </p:sp>
      <p:sp>
        <p:nvSpPr>
          <p:cNvPr id="39" name="Shape 39"/>
          <p:cNvSpPr/>
          <p:nvPr/>
        </p:nvSpPr>
        <p:spPr>
          <a:xfrm>
            <a:off x="4333875" y="4572000"/>
            <a:ext cx="1213208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 maths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4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5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1" animBg="1" advAuto="0"/>
      <p:bldP spid="27" grpId="2" animBg="1" advAuto="0"/>
      <p:bldP spid="30" grpId="3" animBg="1" advAuto="0"/>
      <p:bldP spid="38" grpId="4" animBg="1" advAuto="0"/>
      <p:bldP spid="39" grpId="5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31640" y="1196752"/>
            <a:ext cx="6696744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Antonym</a:t>
            </a:r>
          </a:p>
          <a:p>
            <a:endParaRPr lang="en-US" sz="2000" dirty="0"/>
          </a:p>
          <a:p>
            <a:r>
              <a:rPr lang="zh-CN" altLang="en-US" sz="2800" dirty="0" smtClean="0"/>
              <a:t>新</a:t>
            </a:r>
            <a:r>
              <a:rPr lang="en-US" altLang="zh-CN" sz="2800" dirty="0" smtClean="0"/>
              <a:t>-</a:t>
            </a:r>
            <a:r>
              <a:rPr lang="zh-CN" altLang="en-US" sz="2800" dirty="0" smtClean="0"/>
              <a:t>旧</a:t>
            </a:r>
            <a:endParaRPr lang="en-US" altLang="zh-CN" sz="2800" dirty="0" smtClean="0"/>
          </a:p>
          <a:p>
            <a:endParaRPr lang="en-US" sz="2800" dirty="0"/>
          </a:p>
          <a:p>
            <a:r>
              <a:rPr lang="zh-CN" altLang="en-US" sz="2800" dirty="0" smtClean="0"/>
              <a:t>高</a:t>
            </a:r>
            <a:r>
              <a:rPr lang="en-US" altLang="zh-CN" sz="2800" dirty="0" smtClean="0"/>
              <a:t>-</a:t>
            </a:r>
            <a:r>
              <a:rPr lang="zh-CN" altLang="en-US" sz="2800" dirty="0" smtClean="0"/>
              <a:t>低</a:t>
            </a:r>
            <a:endParaRPr lang="en-US" altLang="zh-CN" sz="2800" dirty="0" smtClean="0"/>
          </a:p>
          <a:p>
            <a:endParaRPr lang="en-US" sz="2800" dirty="0"/>
          </a:p>
          <a:p>
            <a:r>
              <a:rPr lang="zh-CN" altLang="en-US" sz="2800" dirty="0" smtClean="0"/>
              <a:t>远</a:t>
            </a:r>
            <a:r>
              <a:rPr lang="en-US" altLang="zh-CN" sz="2800" dirty="0" smtClean="0"/>
              <a:t>-</a:t>
            </a:r>
            <a:r>
              <a:rPr lang="zh-CN" altLang="en-US" sz="2800" dirty="0" smtClean="0"/>
              <a:t>近</a:t>
            </a:r>
            <a:endParaRPr lang="en-US" altLang="zh-CN" sz="2800" dirty="0" smtClean="0"/>
          </a:p>
          <a:p>
            <a:endParaRPr lang="en-US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03519427"/>
      </p:ext>
    </p:extLst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hape 62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65" name="Group 6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3" name="Shape 6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64" name="Shape 6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66" name="Shape 66"/>
          <p:cNvSpPr/>
          <p:nvPr/>
        </p:nvSpPr>
        <p:spPr>
          <a:xfrm>
            <a:off x="1559041" y="1684972"/>
            <a:ext cx="6541855" cy="4924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3200" b="1" dirty="0" err="1">
                <a:latin typeface="华文细黑"/>
                <a:ea typeface="华文细黑"/>
                <a:cs typeface="华文细黑"/>
                <a:sym typeface="华文细黑"/>
              </a:rPr>
              <a:t>A</a:t>
            </a:r>
            <a:r>
              <a:rPr sz="3200" b="1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比</a:t>
            </a:r>
            <a:r>
              <a:rPr sz="3200" b="1" dirty="0" err="1">
                <a:latin typeface="华文细黑"/>
                <a:ea typeface="华文细黑"/>
                <a:cs typeface="华文细黑"/>
                <a:sym typeface="华文细黑"/>
              </a:rPr>
              <a:t>B</a:t>
            </a:r>
            <a:r>
              <a:rPr sz="3200" b="1" dirty="0" err="1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+</a:t>
            </a:r>
            <a:r>
              <a:rPr sz="3200" b="1" dirty="0" err="1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adj</a:t>
            </a:r>
            <a:r>
              <a:rPr sz="3200" b="1" dirty="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. +</a:t>
            </a:r>
            <a:r>
              <a:rPr sz="3200" b="1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一点儿</a:t>
            </a:r>
            <a:r>
              <a:rPr sz="3200" b="1" dirty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/</a:t>
            </a:r>
            <a:r>
              <a:rPr sz="3200" b="1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一些</a:t>
            </a:r>
            <a:r>
              <a:rPr sz="3200" b="1" dirty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/</a:t>
            </a:r>
            <a:r>
              <a:rPr sz="3200" b="1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得多</a:t>
            </a:r>
            <a:r>
              <a:rPr sz="3200" b="1" dirty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/</a:t>
            </a:r>
            <a:r>
              <a:rPr sz="3200" b="1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多了</a:t>
            </a:r>
            <a:endParaRPr sz="3200" b="1" dirty="0">
              <a:solidFill>
                <a:srgbClr val="FF0000"/>
              </a:solidFill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67" name="Shape 67"/>
          <p:cNvSpPr/>
          <p:nvPr/>
        </p:nvSpPr>
        <p:spPr>
          <a:xfrm>
            <a:off x="2000250" y="3546752"/>
            <a:ext cx="3693319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我今天</a:t>
            </a:r>
            <a:r>
              <a:rPr sz="2400" dirty="0" err="1" smtClean="0">
                <a:solidFill>
                  <a:schemeClr val="accent6">
                    <a:lumMod val="50000"/>
                  </a:schemeClr>
                </a:solidFill>
                <a:latin typeface="华文细黑"/>
                <a:ea typeface="华文细黑"/>
                <a:cs typeface="华文细黑"/>
                <a:sym typeface="华文细黑"/>
              </a:rPr>
              <a:t>起</a:t>
            </a:r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得</a:t>
            </a:r>
            <a:r>
              <a:rPr sz="2400" dirty="0" err="1" smtClean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比</a:t>
            </a:r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昨天</a:t>
            </a:r>
            <a:r>
              <a:rPr sz="2400" dirty="0" err="1" smtClean="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晚</a:t>
            </a:r>
            <a:r>
              <a:rPr sz="2400" dirty="0" err="1" smtClean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一些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68" name="Shape 68"/>
          <p:cNvSpPr/>
          <p:nvPr/>
        </p:nvSpPr>
        <p:spPr>
          <a:xfrm>
            <a:off x="2000250" y="2747486"/>
            <a:ext cx="31521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大山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比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大卫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矮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一点儿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69" name="Shape 69"/>
          <p:cNvSpPr/>
          <p:nvPr/>
        </p:nvSpPr>
        <p:spPr>
          <a:xfrm>
            <a:off x="2000250" y="4357211"/>
            <a:ext cx="37617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今天的作业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比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昨天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多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得多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0" name="Shape 70"/>
          <p:cNvSpPr/>
          <p:nvPr/>
        </p:nvSpPr>
        <p:spPr>
          <a:xfrm>
            <a:off x="2000250" y="5071586"/>
            <a:ext cx="28473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数学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比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历史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难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多了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2132856"/>
            <a:ext cx="7766870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200" dirty="0" smtClean="0"/>
              <a:t>一点儿 </a:t>
            </a:r>
            <a:r>
              <a:rPr lang="en-US" altLang="zh-CN" sz="3200" dirty="0" smtClean="0"/>
              <a:t>&amp; </a:t>
            </a:r>
            <a:r>
              <a:rPr lang="zh-CN" altLang="en-US" sz="3200" dirty="0" smtClean="0"/>
              <a:t>一些  </a:t>
            </a:r>
            <a:r>
              <a:rPr lang="en-US" altLang="zh-CN" sz="3200" dirty="0" smtClean="0"/>
              <a:t>can be replaced in a sentence</a:t>
            </a:r>
          </a:p>
          <a:p>
            <a:endParaRPr lang="en-US" altLang="zh-CN" sz="3200" dirty="0"/>
          </a:p>
          <a:p>
            <a:r>
              <a:rPr lang="zh-CN" altLang="en-US" sz="3200" dirty="0" smtClean="0"/>
              <a:t>一点儿 </a:t>
            </a:r>
            <a:r>
              <a:rPr lang="en-US" altLang="zh-CN" sz="3200" dirty="0" smtClean="0"/>
              <a:t>can be used in a negative sentence.</a:t>
            </a:r>
          </a:p>
          <a:p>
            <a:r>
              <a:rPr lang="zh-CN" altLang="en-US" sz="3200" dirty="0"/>
              <a:t>我一点</a:t>
            </a:r>
            <a:r>
              <a:rPr lang="zh-CN" altLang="en-US" sz="3200" dirty="0" smtClean="0"/>
              <a:t>儿 </a:t>
            </a:r>
            <a:r>
              <a:rPr lang="zh-CN" altLang="en-US" sz="3200" dirty="0" smtClean="0"/>
              <a:t>都</a:t>
            </a:r>
            <a:r>
              <a:rPr lang="en-US" altLang="zh-CN" sz="3200" dirty="0" smtClean="0"/>
              <a:t>/</a:t>
            </a:r>
            <a:r>
              <a:rPr lang="zh-CN" altLang="en-US" sz="3200" dirty="0" smtClean="0"/>
              <a:t>也 </a:t>
            </a:r>
            <a:r>
              <a:rPr lang="zh-CN" altLang="en-US" sz="3200" dirty="0" smtClean="0"/>
              <a:t>不</a:t>
            </a:r>
            <a:r>
              <a:rPr lang="zh-CN" altLang="en-US" sz="3200" dirty="0" smtClean="0"/>
              <a:t>知道</a:t>
            </a:r>
            <a:r>
              <a:rPr lang="en-US" altLang="zh-CN" sz="3200" dirty="0" smtClean="0"/>
              <a:t>.</a:t>
            </a:r>
          </a:p>
          <a:p>
            <a:r>
              <a:rPr lang="en-US" altLang="zh-CN" sz="3200" dirty="0" smtClean="0"/>
              <a:t>I know nothing about it.</a:t>
            </a:r>
          </a:p>
          <a:p>
            <a:endParaRPr lang="en-US" altLang="zh-CN" sz="3200" dirty="0"/>
          </a:p>
          <a:p>
            <a:r>
              <a:rPr lang="zh-CN" altLang="en-US" sz="3200" dirty="0" smtClean="0"/>
              <a:t>一些 </a:t>
            </a:r>
            <a:endParaRPr lang="en-US" altLang="zh-CN" sz="3200" dirty="0" smtClean="0"/>
          </a:p>
        </p:txBody>
      </p:sp>
    </p:spTree>
    <p:extLst>
      <p:ext uri="{BB962C8B-B14F-4D97-AF65-F5344CB8AC3E}">
        <p14:creationId xmlns:p14="http://schemas.microsoft.com/office/powerpoint/2010/main" val="2801372671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77" name="Group 77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75" name="Group 75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73" name="Shape 73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74" name="Shape 74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76" name="Shape 76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78" name="Shape 78"/>
          <p:cNvSpPr/>
          <p:nvPr/>
        </p:nvSpPr>
        <p:spPr>
          <a:xfrm>
            <a:off x="2555875" y="1700212"/>
            <a:ext cx="2849496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体育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数学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 矮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个子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9" name="Shape 79"/>
          <p:cNvSpPr/>
          <p:nvPr/>
        </p:nvSpPr>
        <p:spPr>
          <a:xfrm>
            <a:off x="1835150" y="2708275"/>
            <a:ext cx="3299714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  她的＿＿比我高一点儿。</a:t>
            </a:r>
          </a:p>
        </p:txBody>
      </p:sp>
      <p:sp>
        <p:nvSpPr>
          <p:cNvPr id="80" name="Shape 80"/>
          <p:cNvSpPr/>
          <p:nvPr/>
        </p:nvSpPr>
        <p:spPr>
          <a:xfrm>
            <a:off x="1835150" y="3573462"/>
            <a:ext cx="4569714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marL="457200" lvl="0" indent="-4572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  我不喜欢＿＿课，跑跑跳跳多累啊。</a:t>
            </a:r>
          </a:p>
        </p:txBody>
      </p:sp>
      <p:sp>
        <p:nvSpPr>
          <p:cNvPr id="81" name="Shape 81"/>
          <p:cNvSpPr/>
          <p:nvPr/>
        </p:nvSpPr>
        <p:spPr>
          <a:xfrm>
            <a:off x="1819275" y="4508500"/>
            <a:ext cx="489585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我的房子比你的房子＿＿一些。</a:t>
            </a:r>
          </a:p>
        </p:txBody>
      </p:sp>
      <p:sp>
        <p:nvSpPr>
          <p:cNvPr id="82" name="Shape 82"/>
          <p:cNvSpPr/>
          <p:nvPr/>
        </p:nvSpPr>
        <p:spPr>
          <a:xfrm>
            <a:off x="1785937" y="5243512"/>
            <a:ext cx="3234217" cy="13234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4.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我的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＿＿</a:t>
            </a:r>
            <a:r>
              <a:rPr sz="20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考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得不太好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endParaRPr lang="en-US" sz="2000" dirty="0" smtClean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lang="en-US"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                   </a:t>
            </a: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华文细黑"/>
                <a:ea typeface="华文细黑"/>
                <a:cs typeface="华文细黑"/>
                <a:sym typeface="华文细黑"/>
              </a:rPr>
              <a:t>吃</a:t>
            </a:r>
            <a:r>
              <a:rPr lang="zh-CN" alt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得越来越多。</a:t>
            </a:r>
            <a:endParaRPr lang="en-US" altLang="zh-CN" sz="2000" dirty="0" smtClean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lang="en-US"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                   </a:t>
            </a: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华文细黑"/>
                <a:ea typeface="华文细黑"/>
                <a:cs typeface="华文细黑"/>
                <a:sym typeface="华文细黑"/>
              </a:rPr>
              <a:t>唱</a:t>
            </a:r>
            <a:r>
              <a:rPr lang="zh-CN" alt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得好。</a:t>
            </a:r>
            <a:endParaRPr lang="en-US" altLang="zh-CN" sz="2000" dirty="0" smtClean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lang="en-US" sz="2000" dirty="0">
                <a:solidFill>
                  <a:schemeClr val="accent6">
                    <a:lumMod val="50000"/>
                  </a:schemeClr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lang="en-US" sz="2000" dirty="0" smtClean="0">
                <a:solidFill>
                  <a:schemeClr val="accent6">
                    <a:lumMod val="50000"/>
                  </a:schemeClr>
                </a:solidFill>
                <a:latin typeface="华文细黑"/>
                <a:ea typeface="华文细黑"/>
                <a:cs typeface="华文细黑"/>
                <a:sym typeface="华文细黑"/>
              </a:rPr>
              <a:t>                    </a:t>
            </a: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华文细黑"/>
                <a:ea typeface="华文细黑"/>
                <a:cs typeface="华文细黑"/>
                <a:sym typeface="华文细黑"/>
              </a:rPr>
              <a:t>跳</a:t>
            </a:r>
            <a:r>
              <a:rPr lang="zh-CN" alt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得高</a:t>
            </a:r>
            <a:r>
              <a:rPr lang="en-US" altLang="zh-CN" sz="2000" dirty="0" smtClean="0">
                <a:latin typeface="华文细黑"/>
                <a:ea typeface="华文细黑"/>
                <a:cs typeface="华文细黑"/>
                <a:sym typeface="华文细黑"/>
              </a:rPr>
              <a:t>/</a:t>
            </a:r>
            <a:r>
              <a:rPr lang="zh-CN" alt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远。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8" name="Group 88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84" name="Shape 84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87" name="Group 87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85" name="Shape 85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86" name="Shape 86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89" name="Shape 89"/>
          <p:cNvSpPr/>
          <p:nvPr/>
        </p:nvSpPr>
        <p:spPr>
          <a:xfrm>
            <a:off x="3048000" y="1381442"/>
            <a:ext cx="866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在教室</a:t>
            </a:r>
          </a:p>
        </p:txBody>
      </p:sp>
      <p:sp>
        <p:nvSpPr>
          <p:cNvPr id="90" name="Shape 90"/>
          <p:cNvSpPr/>
          <p:nvPr/>
        </p:nvSpPr>
        <p:spPr>
          <a:xfrm>
            <a:off x="838200" y="2057400"/>
            <a:ext cx="3923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朋友：大山，你和马可谁个子高？</a:t>
            </a:r>
          </a:p>
        </p:txBody>
      </p:sp>
      <p:sp>
        <p:nvSpPr>
          <p:cNvPr id="91" name="Shape 91"/>
          <p:cNvSpPr/>
          <p:nvPr/>
        </p:nvSpPr>
        <p:spPr>
          <a:xfrm>
            <a:off x="827087" y="2806700"/>
            <a:ext cx="4685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大山：马可比我高，我比马可矮一点儿。</a:t>
            </a:r>
          </a:p>
        </p:txBody>
      </p:sp>
      <p:sp>
        <p:nvSpPr>
          <p:cNvPr id="92" name="Shape 92"/>
          <p:cNvSpPr/>
          <p:nvPr/>
        </p:nvSpPr>
        <p:spPr>
          <a:xfrm>
            <a:off x="827087" y="3527425"/>
            <a:ext cx="2399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朋友：那你们谁大？</a:t>
            </a:r>
          </a:p>
        </p:txBody>
      </p:sp>
      <p:sp>
        <p:nvSpPr>
          <p:cNvPr id="93" name="Shape 93"/>
          <p:cNvSpPr/>
          <p:nvPr/>
        </p:nvSpPr>
        <p:spPr>
          <a:xfrm>
            <a:off x="827087" y="4246562"/>
            <a:ext cx="290766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大山：我比马克大两岁。</a:t>
            </a:r>
          </a:p>
        </p:txBody>
      </p:sp>
      <p:sp>
        <p:nvSpPr>
          <p:cNvPr id="94" name="Shape 94"/>
          <p:cNvSpPr/>
          <p:nvPr/>
        </p:nvSpPr>
        <p:spPr>
          <a:xfrm>
            <a:off x="827087" y="5013325"/>
            <a:ext cx="3669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朋友：你们谁的汉语说得更好？</a:t>
            </a:r>
          </a:p>
        </p:txBody>
      </p:sp>
      <p:sp>
        <p:nvSpPr>
          <p:cNvPr id="95" name="Shape 95"/>
          <p:cNvSpPr/>
          <p:nvPr/>
        </p:nvSpPr>
        <p:spPr>
          <a:xfrm>
            <a:off x="785812" y="5743575"/>
            <a:ext cx="5701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大山：马可比我说得好一些，我的汉语没有他好。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/>
          <p:nvPr/>
        </p:nvSpPr>
        <p:spPr>
          <a:xfrm>
            <a:off x="2541587" y="1143000"/>
            <a:ext cx="2390141" cy="4470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根据课文判断对错：</a:t>
            </a:r>
          </a:p>
        </p:txBody>
      </p:sp>
      <p:grpSp>
        <p:nvGrpSpPr>
          <p:cNvPr id="115" name="Group 115"/>
          <p:cNvGrpSpPr/>
          <p:nvPr/>
        </p:nvGrpSpPr>
        <p:grpSpPr>
          <a:xfrm>
            <a:off x="470022" y="405532"/>
            <a:ext cx="8359654" cy="919241"/>
            <a:chOff x="0" y="0"/>
            <a:chExt cx="8359652" cy="919239"/>
          </a:xfrm>
        </p:grpSpPr>
        <p:grpSp>
          <p:nvGrpSpPr>
            <p:cNvPr id="113" name="Group 113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11" name="Shape 111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12" name="Shape 112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14" name="Shape 114"/>
            <p:cNvSpPr/>
            <p:nvPr/>
          </p:nvSpPr>
          <p:spPr>
            <a:xfrm>
              <a:off x="574552" y="286617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练习</a:t>
              </a:r>
              <a:endParaRPr sz="4000" dirty="0">
                <a:solidFill>
                  <a:srgbClr val="A6A6A6"/>
                </a:solidFill>
              </a:endParaRPr>
            </a:p>
          </p:txBody>
        </p:sp>
      </p:grpSp>
      <p:sp>
        <p:nvSpPr>
          <p:cNvPr id="116" name="Shape 116"/>
          <p:cNvSpPr/>
          <p:nvPr/>
        </p:nvSpPr>
        <p:spPr>
          <a:xfrm>
            <a:off x="1676400" y="2105025"/>
            <a:ext cx="1882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马可比大山高。</a:t>
            </a:r>
          </a:p>
        </p:txBody>
      </p:sp>
      <p:sp>
        <p:nvSpPr>
          <p:cNvPr id="117" name="Shape 117"/>
          <p:cNvSpPr/>
          <p:nvPr/>
        </p:nvSpPr>
        <p:spPr>
          <a:xfrm>
            <a:off x="1143000" y="2103437"/>
            <a:ext cx="45720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18" name="Shape 118"/>
          <p:cNvSpPr/>
          <p:nvPr/>
        </p:nvSpPr>
        <p:spPr>
          <a:xfrm>
            <a:off x="1143000" y="29114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19" name="Shape 119"/>
          <p:cNvSpPr/>
          <p:nvPr/>
        </p:nvSpPr>
        <p:spPr>
          <a:xfrm>
            <a:off x="1676400" y="2897187"/>
            <a:ext cx="23901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马可比大山年纪大。</a:t>
            </a:r>
          </a:p>
        </p:txBody>
      </p:sp>
      <p:sp>
        <p:nvSpPr>
          <p:cNvPr id="120" name="Shape 120"/>
          <p:cNvSpPr/>
          <p:nvPr/>
        </p:nvSpPr>
        <p:spPr>
          <a:xfrm>
            <a:off x="1143000" y="37496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21" name="Shape 121"/>
          <p:cNvSpPr/>
          <p:nvPr/>
        </p:nvSpPr>
        <p:spPr>
          <a:xfrm>
            <a:off x="1676400" y="3735387"/>
            <a:ext cx="31521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马可的汉语说得比大山好。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1" name="Group 101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97" name="Shape 97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100" name="Group 100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98" name="Shape 98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9" name="Shape 99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102" name="Shape 102"/>
          <p:cNvSpPr/>
          <p:nvPr/>
        </p:nvSpPr>
        <p:spPr>
          <a:xfrm>
            <a:off x="3048000" y="1381442"/>
            <a:ext cx="866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在教室</a:t>
            </a:r>
          </a:p>
        </p:txBody>
      </p:sp>
      <p:sp>
        <p:nvSpPr>
          <p:cNvPr id="103" name="Shape 103"/>
          <p:cNvSpPr/>
          <p:nvPr/>
        </p:nvSpPr>
        <p:spPr>
          <a:xfrm>
            <a:off x="838199" y="2057400"/>
            <a:ext cx="5447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小明：我喜欢历史课、体育课，不喜欢数学课。</a:t>
            </a:r>
          </a:p>
        </p:txBody>
      </p:sp>
      <p:sp>
        <p:nvSpPr>
          <p:cNvPr id="104" name="Shape 104"/>
          <p:cNvSpPr/>
          <p:nvPr/>
        </p:nvSpPr>
        <p:spPr>
          <a:xfrm>
            <a:off x="827087" y="2806700"/>
            <a:ext cx="4177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同学：为什么？数学也很有意思啊。</a:t>
            </a:r>
          </a:p>
        </p:txBody>
      </p:sp>
      <p:sp>
        <p:nvSpPr>
          <p:cNvPr id="105" name="Shape 105"/>
          <p:cNvSpPr/>
          <p:nvPr/>
        </p:nvSpPr>
        <p:spPr>
          <a:xfrm>
            <a:off x="827087" y="3527425"/>
            <a:ext cx="5193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小明：我觉得数学比历史难多了，我听不懂。</a:t>
            </a:r>
          </a:p>
        </p:txBody>
      </p:sp>
      <p:sp>
        <p:nvSpPr>
          <p:cNvPr id="106" name="Shape 106"/>
          <p:cNvSpPr/>
          <p:nvPr/>
        </p:nvSpPr>
        <p:spPr>
          <a:xfrm>
            <a:off x="827087" y="4246562"/>
            <a:ext cx="341566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同学：别担心，我可以帮你。</a:t>
            </a:r>
          </a:p>
        </p:txBody>
      </p:sp>
      <p:sp>
        <p:nvSpPr>
          <p:cNvPr id="107" name="Shape 107"/>
          <p:cNvSpPr/>
          <p:nvPr/>
        </p:nvSpPr>
        <p:spPr>
          <a:xfrm>
            <a:off x="827087" y="5013325"/>
            <a:ext cx="4177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小明：好啊，我们每天学多长时间？</a:t>
            </a:r>
          </a:p>
        </p:txBody>
      </p:sp>
      <p:sp>
        <p:nvSpPr>
          <p:cNvPr id="108" name="Shape 108"/>
          <p:cNvSpPr/>
          <p:nvPr/>
        </p:nvSpPr>
        <p:spPr>
          <a:xfrm>
            <a:off x="785812" y="5743575"/>
            <a:ext cx="2653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同学：一两个小时吧。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123"/>
          <p:cNvSpPr/>
          <p:nvPr/>
        </p:nvSpPr>
        <p:spPr>
          <a:xfrm>
            <a:off x="1907704" y="2924944"/>
            <a:ext cx="2765181" cy="2954655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/>
              <a:t>小明不喜欢数学</a:t>
            </a:r>
            <a:r>
              <a:rPr sz="2000" dirty="0" smtClean="0"/>
              <a:t>。</a:t>
            </a:r>
            <a:endParaRPr lang="en-US" sz="2000" dirty="0" smtClean="0"/>
          </a:p>
          <a:p>
            <a:pPr lvl="0">
              <a:defRPr sz="1800"/>
            </a:pPr>
            <a:endParaRPr lang="en-US" dirty="0"/>
          </a:p>
          <a:p>
            <a:pPr lvl="0">
              <a:defRPr sz="1800"/>
            </a:pPr>
            <a:r>
              <a:rPr lang="zh-CN" altLang="en-US" sz="2000" dirty="0" smtClean="0"/>
              <a:t>小明说数学难。</a:t>
            </a:r>
            <a:r>
              <a:rPr lang="en-US" altLang="zh-CN" sz="2000" dirty="0" smtClean="0"/>
              <a:t>Difficult.</a:t>
            </a:r>
          </a:p>
          <a:p>
            <a:pPr lvl="0">
              <a:defRPr sz="1800"/>
            </a:pPr>
            <a:endParaRPr lang="en-US" altLang="zh-CN" dirty="0"/>
          </a:p>
          <a:p>
            <a:pPr lvl="0">
              <a:defRPr sz="1800"/>
            </a:pPr>
            <a:endParaRPr lang="en-US" altLang="zh-CN" sz="2000" dirty="0" smtClean="0"/>
          </a:p>
          <a:p>
            <a:pPr lvl="0">
              <a:defRPr sz="1800"/>
            </a:pPr>
            <a:endParaRPr lang="en-US" altLang="zh-CN" dirty="0"/>
          </a:p>
          <a:p>
            <a:pPr lvl="0">
              <a:defRPr sz="1800"/>
            </a:pPr>
            <a:endParaRPr lang="en-US" altLang="zh-CN" sz="2000" dirty="0" smtClean="0"/>
          </a:p>
          <a:p>
            <a:pPr lvl="0">
              <a:defRPr sz="1800"/>
            </a:pPr>
            <a:r>
              <a:rPr lang="zh-CN" altLang="en-US" sz="2000" dirty="0" smtClean="0">
                <a:solidFill>
                  <a:schemeClr val="accent5">
                    <a:lumMod val="50000"/>
                  </a:schemeClr>
                </a:solidFill>
              </a:rPr>
              <a:t>（简单）</a:t>
            </a:r>
            <a:r>
              <a:rPr lang="en-US" altLang="zh-CN" sz="2000" dirty="0" smtClean="0">
                <a:solidFill>
                  <a:schemeClr val="accent5">
                    <a:lumMod val="50000"/>
                  </a:schemeClr>
                </a:solidFill>
              </a:rPr>
              <a:t>easy</a:t>
            </a:r>
            <a:endParaRPr lang="en-US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lvl="0">
              <a:defRPr sz="1800"/>
            </a:pPr>
            <a:endParaRPr lang="en-US" dirty="0"/>
          </a:p>
          <a:p>
            <a:pPr lvl="0">
              <a:defRPr sz="1800"/>
            </a:pPr>
            <a:endParaRPr sz="2000" dirty="0"/>
          </a:p>
        </p:txBody>
      </p:sp>
      <p:sp>
        <p:nvSpPr>
          <p:cNvPr id="4" name="Shape 110"/>
          <p:cNvSpPr/>
          <p:nvPr/>
        </p:nvSpPr>
        <p:spPr>
          <a:xfrm>
            <a:off x="2195736" y="1324775"/>
            <a:ext cx="2390141" cy="4470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 dirty="0" err="1"/>
              <a:t>根据课文判断对错</a:t>
            </a:r>
            <a:r>
              <a:rPr sz="2000" dirty="0"/>
              <a:t>：</a:t>
            </a:r>
          </a:p>
        </p:txBody>
      </p:sp>
      <p:grpSp>
        <p:nvGrpSpPr>
          <p:cNvPr id="5" name="Group 115"/>
          <p:cNvGrpSpPr/>
          <p:nvPr/>
        </p:nvGrpSpPr>
        <p:grpSpPr>
          <a:xfrm>
            <a:off x="470022" y="405532"/>
            <a:ext cx="8359654" cy="919241"/>
            <a:chOff x="0" y="0"/>
            <a:chExt cx="8359652" cy="919239"/>
          </a:xfrm>
        </p:grpSpPr>
        <p:grpSp>
          <p:nvGrpSpPr>
            <p:cNvPr id="6" name="Group 113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8" name="Shape 111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" name="Shape 112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7" name="Shape 114"/>
            <p:cNvSpPr/>
            <p:nvPr/>
          </p:nvSpPr>
          <p:spPr>
            <a:xfrm>
              <a:off x="574552" y="286617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练习</a:t>
              </a:r>
              <a:endParaRPr sz="4000" dirty="0">
                <a:solidFill>
                  <a:srgbClr val="A6A6A6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65608832"/>
      </p:ext>
    </p:extLst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0" y="2916238"/>
            <a:ext cx="9144000" cy="7985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第十课  数学比历史难多了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2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3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1003 microfotos_26046741 25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81818" y="2327002"/>
            <a:ext cx="2540001" cy="1905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1004 qiantuku -Boy-growing-tall-and-measuring-34316087.jp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244850" y="2327002"/>
            <a:ext cx="2540000" cy="1905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4" name="1006 qiantuku-Four-Sports-a-lot-of-balls-an-50626115.jp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907881" y="2327002"/>
            <a:ext cx="2540001" cy="1905001"/>
          </a:xfrm>
          <a:prstGeom prst="rect">
            <a:avLst/>
          </a:prstGeom>
          <a:ln w="12700">
            <a:miter lim="400000"/>
          </a:ln>
        </p:spPr>
      </p:pic>
      <p:sp>
        <p:nvSpPr>
          <p:cNvPr id="15" name="Shape 15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6" name="Shape 1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17" name="Shape 1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19" name="Shape 19"/>
          <p:cNvSpPr/>
          <p:nvPr/>
        </p:nvSpPr>
        <p:spPr>
          <a:xfrm>
            <a:off x="3108642" y="1717675"/>
            <a:ext cx="31521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将下列图片与单词配对</a:t>
            </a:r>
          </a:p>
        </p:txBody>
      </p:sp>
      <p:sp>
        <p:nvSpPr>
          <p:cNvPr id="20" name="Shape 20"/>
          <p:cNvSpPr/>
          <p:nvPr/>
        </p:nvSpPr>
        <p:spPr>
          <a:xfrm>
            <a:off x="581818" y="2319337"/>
            <a:ext cx="360364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A</a:t>
            </a:r>
          </a:p>
        </p:txBody>
      </p:sp>
      <p:sp>
        <p:nvSpPr>
          <p:cNvPr id="21" name="Shape 21"/>
          <p:cNvSpPr/>
          <p:nvPr/>
        </p:nvSpPr>
        <p:spPr>
          <a:xfrm>
            <a:off x="3244850" y="2319337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B</a:t>
            </a:r>
          </a:p>
        </p:txBody>
      </p:sp>
      <p:sp>
        <p:nvSpPr>
          <p:cNvPr id="22" name="Shape 22"/>
          <p:cNvSpPr/>
          <p:nvPr/>
        </p:nvSpPr>
        <p:spPr>
          <a:xfrm>
            <a:off x="1176981" y="4745037"/>
            <a:ext cx="2514601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lang="en-US"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lìshǐ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1.历史</a:t>
            </a:r>
          </a:p>
        </p:txBody>
      </p:sp>
      <p:sp>
        <p:nvSpPr>
          <p:cNvPr id="23" name="Shape 23"/>
          <p:cNvSpPr/>
          <p:nvPr/>
        </p:nvSpPr>
        <p:spPr>
          <a:xfrm>
            <a:off x="3986559" y="4745037"/>
            <a:ext cx="3033713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tǐyù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2.体育</a:t>
            </a:r>
          </a:p>
        </p:txBody>
      </p:sp>
      <p:sp>
        <p:nvSpPr>
          <p:cNvPr id="24" name="Shape 24"/>
          <p:cNvSpPr/>
          <p:nvPr/>
        </p:nvSpPr>
        <p:spPr>
          <a:xfrm>
            <a:off x="5907881" y="2319337"/>
            <a:ext cx="433388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C</a:t>
            </a:r>
          </a:p>
        </p:txBody>
      </p:sp>
      <p:sp>
        <p:nvSpPr>
          <p:cNvPr id="25" name="Shape 25"/>
          <p:cNvSpPr/>
          <p:nvPr/>
        </p:nvSpPr>
        <p:spPr>
          <a:xfrm>
            <a:off x="6681092" y="4745037"/>
            <a:ext cx="22113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ɡèzi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3.个子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 advAuto="0"/>
      <p:bldP spid="23" grpId="0" animBg="1" advAuto="0"/>
      <p:bldP spid="25" grpId="0" animBg="1" advAuto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Shape 2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3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8" name="Shape 2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9" name="Shape 2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31" name="Shape 31"/>
          <p:cNvSpPr/>
          <p:nvPr/>
        </p:nvSpPr>
        <p:spPr>
          <a:xfrm>
            <a:off x="5022850" y="1739900"/>
            <a:ext cx="1966129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adj. convenient</a:t>
            </a:r>
          </a:p>
        </p:txBody>
      </p:sp>
      <p:sp>
        <p:nvSpPr>
          <p:cNvPr id="32" name="Shape 32"/>
          <p:cNvSpPr/>
          <p:nvPr/>
        </p:nvSpPr>
        <p:spPr>
          <a:xfrm>
            <a:off x="1049337" y="1747837"/>
            <a:ext cx="789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方便 </a:t>
            </a:r>
          </a:p>
        </p:txBody>
      </p:sp>
      <p:sp>
        <p:nvSpPr>
          <p:cNvPr id="33" name="Shape 33"/>
          <p:cNvSpPr/>
          <p:nvPr/>
        </p:nvSpPr>
        <p:spPr>
          <a:xfrm>
            <a:off x="5038725" y="2497137"/>
            <a:ext cx="1288961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bicycle</a:t>
            </a:r>
          </a:p>
        </p:txBody>
      </p:sp>
      <p:sp>
        <p:nvSpPr>
          <p:cNvPr id="34" name="Shape 34"/>
          <p:cNvSpPr/>
          <p:nvPr/>
        </p:nvSpPr>
        <p:spPr>
          <a:xfrm>
            <a:off x="1049337" y="2509837"/>
            <a:ext cx="10185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自行车</a:t>
            </a:r>
          </a:p>
        </p:txBody>
      </p:sp>
      <p:sp>
        <p:nvSpPr>
          <p:cNvPr id="35" name="Shape 35"/>
          <p:cNvSpPr/>
          <p:nvPr/>
        </p:nvSpPr>
        <p:spPr>
          <a:xfrm>
            <a:off x="5038725" y="3263900"/>
            <a:ext cx="1176298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to ride</a:t>
            </a:r>
          </a:p>
        </p:txBody>
      </p:sp>
      <p:sp>
        <p:nvSpPr>
          <p:cNvPr id="36" name="Shape 36"/>
          <p:cNvSpPr/>
          <p:nvPr/>
        </p:nvSpPr>
        <p:spPr>
          <a:xfrm>
            <a:off x="1049337" y="3271837"/>
            <a:ext cx="408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骑</a:t>
            </a:r>
          </a:p>
        </p:txBody>
      </p:sp>
      <p:sp>
        <p:nvSpPr>
          <p:cNvPr id="37" name="Shape 37"/>
          <p:cNvSpPr/>
          <p:nvPr/>
        </p:nvSpPr>
        <p:spPr>
          <a:xfrm>
            <a:off x="5038725" y="4025900"/>
            <a:ext cx="2508310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adj. old, used, worn</a:t>
            </a:r>
          </a:p>
        </p:txBody>
      </p:sp>
      <p:sp>
        <p:nvSpPr>
          <p:cNvPr id="38" name="Shape 38"/>
          <p:cNvSpPr/>
          <p:nvPr/>
        </p:nvSpPr>
        <p:spPr>
          <a:xfrm>
            <a:off x="1049337" y="4033837"/>
            <a:ext cx="5613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旧  </a:t>
            </a:r>
          </a:p>
        </p:txBody>
      </p:sp>
      <p:sp>
        <p:nvSpPr>
          <p:cNvPr id="39" name="Shape 39"/>
          <p:cNvSpPr/>
          <p:nvPr/>
        </p:nvSpPr>
        <p:spPr>
          <a:xfrm>
            <a:off x="2519362" y="1751012"/>
            <a:ext cx="1233669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fānɡbiàn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0" name="Shape 40"/>
          <p:cNvSpPr/>
          <p:nvPr/>
        </p:nvSpPr>
        <p:spPr>
          <a:xfrm>
            <a:off x="2514599" y="2501900"/>
            <a:ext cx="1369925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zìxínɡchē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1" name="Shape 41"/>
          <p:cNvSpPr/>
          <p:nvPr/>
        </p:nvSpPr>
        <p:spPr>
          <a:xfrm>
            <a:off x="2514600" y="3263900"/>
            <a:ext cx="361635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qí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2" name="Shape 42"/>
          <p:cNvSpPr/>
          <p:nvPr/>
        </p:nvSpPr>
        <p:spPr>
          <a:xfrm>
            <a:off x="2514600" y="4025900"/>
            <a:ext cx="398505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jiù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3" name="Shape 43"/>
          <p:cNvSpPr/>
          <p:nvPr/>
        </p:nvSpPr>
        <p:spPr>
          <a:xfrm>
            <a:off x="5060950" y="4887912"/>
            <a:ext cx="3199617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to change, to substitute</a:t>
            </a:r>
          </a:p>
        </p:txBody>
      </p:sp>
      <p:sp>
        <p:nvSpPr>
          <p:cNvPr id="44" name="Shape 44"/>
          <p:cNvSpPr/>
          <p:nvPr/>
        </p:nvSpPr>
        <p:spPr>
          <a:xfrm>
            <a:off x="1071562" y="4895850"/>
            <a:ext cx="5613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换  </a:t>
            </a:r>
          </a:p>
        </p:txBody>
      </p:sp>
      <p:sp>
        <p:nvSpPr>
          <p:cNvPr id="45" name="Shape 45"/>
          <p:cNvSpPr/>
          <p:nvPr/>
        </p:nvSpPr>
        <p:spPr>
          <a:xfrm>
            <a:off x="2536825" y="4887912"/>
            <a:ext cx="731930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huàn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 advAuto="0"/>
      <p:bldP spid="33" grpId="0" animBg="1" advAuto="0"/>
      <p:bldP spid="35" grpId="0" animBg="1" advAuto="0"/>
      <p:bldP spid="37" grpId="0" animBg="1" advAuto="0"/>
      <p:bldP spid="43" grpId="0" animBg="1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71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9" name="Shape 69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70" name="Shape 70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72" name="Shape 72"/>
          <p:cNvSpPr/>
          <p:nvPr/>
        </p:nvSpPr>
        <p:spPr>
          <a:xfrm>
            <a:off x="3181673" y="1733073"/>
            <a:ext cx="296956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一两</a:t>
            </a:r>
            <a:r>
              <a:rPr sz="2400" dirty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/</a:t>
            </a:r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两三</a:t>
            </a:r>
            <a:r>
              <a:rPr sz="2400" dirty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/</a:t>
            </a:r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三四</a:t>
            </a:r>
            <a:r>
              <a:rPr sz="2400" dirty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……</a:t>
            </a:r>
            <a:r>
              <a:rPr sz="2400" dirty="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. </a:t>
            </a:r>
          </a:p>
        </p:txBody>
      </p:sp>
      <p:sp>
        <p:nvSpPr>
          <p:cNvPr id="73" name="Shape 73"/>
          <p:cNvSpPr/>
          <p:nvPr/>
        </p:nvSpPr>
        <p:spPr>
          <a:xfrm>
            <a:off x="2143125" y="2604611"/>
            <a:ext cx="40665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我每天学习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一两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个小时汉语。</a:t>
            </a:r>
          </a:p>
        </p:txBody>
      </p:sp>
      <p:sp>
        <p:nvSpPr>
          <p:cNvPr id="74" name="Shape 74"/>
          <p:cNvSpPr/>
          <p:nvPr/>
        </p:nvSpPr>
        <p:spPr>
          <a:xfrm>
            <a:off x="2071687" y="3461861"/>
            <a:ext cx="5285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从小丽家到公司骑车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七八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分钟就能到。</a:t>
            </a:r>
          </a:p>
        </p:txBody>
      </p:sp>
      <p:sp>
        <p:nvSpPr>
          <p:cNvPr id="75" name="Shape 75"/>
          <p:cNvSpPr/>
          <p:nvPr/>
        </p:nvSpPr>
        <p:spPr>
          <a:xfrm>
            <a:off x="2000250" y="4186000"/>
            <a:ext cx="4924425" cy="73866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你都喝了</a:t>
            </a:r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三四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杯咖啡了，别再喝了</a:t>
            </a:r>
            <a:r>
              <a:rPr sz="2400" dirty="0" smtClean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endParaRPr lang="en-US" sz="2400" dirty="0" smtClean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endParaRPr sz="2400"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000250" y="5003539"/>
            <a:ext cx="487714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>
                <a:latin typeface="ZWAdobeF" pitchFamily="2" charset="0"/>
                <a:cs typeface="ZWAdobeF" pitchFamily="2" charset="0"/>
              </a:rPr>
              <a:t>四五                      个、杯</a:t>
            </a:r>
            <a:r>
              <a:rPr lang="en-US" altLang="zh-CN" dirty="0" smtClean="0">
                <a:latin typeface="ZWAdobeF" pitchFamily="2" charset="0"/>
                <a:cs typeface="ZWAdobeF" pitchFamily="2" charset="0"/>
              </a:rPr>
              <a:t>/</a:t>
            </a:r>
            <a:r>
              <a:rPr lang="zh-CN" altLang="en-US" dirty="0">
                <a:latin typeface="ZWAdobeF" pitchFamily="2" charset="0"/>
                <a:cs typeface="ZWAdobeF" pitchFamily="2" charset="0"/>
              </a:rPr>
              <a:t> </a:t>
            </a:r>
            <a:r>
              <a:rPr lang="zh-CN" altLang="en-US" dirty="0" smtClean="0">
                <a:latin typeface="ZWAdobeF" pitchFamily="2" charset="0"/>
                <a:cs typeface="ZWAdobeF" pitchFamily="2" charset="0"/>
              </a:rPr>
              <a:t> </a:t>
            </a:r>
            <a:endParaRPr lang="en-US" altLang="zh-CN" dirty="0" smtClean="0">
              <a:latin typeface="ZWAdobeF" pitchFamily="2" charset="0"/>
              <a:cs typeface="ZWAdobeF" pitchFamily="2" charset="0"/>
            </a:endParaRPr>
          </a:p>
          <a:p>
            <a:r>
              <a:rPr lang="zh-CN" altLang="en-US" dirty="0">
                <a:latin typeface="ZWAdobeF" pitchFamily="2" charset="0"/>
                <a:cs typeface="ZWAdobeF" pitchFamily="2" charset="0"/>
              </a:rPr>
              <a:t>五</a:t>
            </a:r>
            <a:r>
              <a:rPr lang="zh-CN" altLang="en-US" dirty="0" smtClean="0">
                <a:latin typeface="ZWAdobeF" pitchFamily="2" charset="0"/>
                <a:cs typeface="ZWAdobeF" pitchFamily="2" charset="0"/>
              </a:rPr>
              <a:t>六</a:t>
            </a:r>
            <a:endParaRPr lang="en-US" altLang="zh-CN" dirty="0" smtClean="0">
              <a:latin typeface="ZWAdobeF" pitchFamily="2" charset="0"/>
              <a:cs typeface="ZWAdobeF" pitchFamily="2" charset="0"/>
            </a:endParaRPr>
          </a:p>
          <a:p>
            <a:r>
              <a:rPr lang="zh-CN" altLang="en-US" dirty="0">
                <a:latin typeface="ZWAdobeF" pitchFamily="2" charset="0"/>
                <a:cs typeface="ZWAdobeF" pitchFamily="2" charset="0"/>
              </a:rPr>
              <a:t>六</a:t>
            </a:r>
            <a:r>
              <a:rPr lang="zh-CN" altLang="en-US" dirty="0" smtClean="0">
                <a:latin typeface="ZWAdobeF" pitchFamily="2" charset="0"/>
                <a:cs typeface="ZWAdobeF" pitchFamily="2" charset="0"/>
              </a:rPr>
              <a:t>七</a:t>
            </a:r>
            <a:endParaRPr lang="en-US" altLang="zh-CN" dirty="0" smtClean="0">
              <a:latin typeface="ZWAdobeF" pitchFamily="2" charset="0"/>
              <a:cs typeface="ZWAdobeF" pitchFamily="2" charset="0"/>
            </a:endParaRPr>
          </a:p>
          <a:p>
            <a:r>
              <a:rPr lang="zh-CN" altLang="en-US" dirty="0">
                <a:latin typeface="ZWAdobeF" pitchFamily="2" charset="0"/>
                <a:cs typeface="ZWAdobeF" pitchFamily="2" charset="0"/>
              </a:rPr>
              <a:t>七</a:t>
            </a:r>
            <a:r>
              <a:rPr lang="zh-CN" altLang="en-US" dirty="0" smtClean="0">
                <a:latin typeface="ZWAdobeF" pitchFamily="2" charset="0"/>
                <a:cs typeface="ZWAdobeF" pitchFamily="2" charset="0"/>
              </a:rPr>
              <a:t>八</a:t>
            </a:r>
            <a:endParaRPr lang="en-US" altLang="zh-CN" dirty="0" smtClean="0">
              <a:latin typeface="ZWAdobeF" pitchFamily="2" charset="0"/>
              <a:cs typeface="ZWAdobeF" pitchFamily="2" charset="0"/>
            </a:endParaRPr>
          </a:p>
          <a:p>
            <a:endParaRPr lang="en-GB" dirty="0"/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/>
          <p:nvPr/>
        </p:nvSpPr>
        <p:spPr>
          <a:xfrm>
            <a:off x="2541587" y="862012"/>
            <a:ext cx="162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配对完成句子</a:t>
            </a:r>
          </a:p>
        </p:txBody>
      </p:sp>
      <p:grpSp>
        <p:nvGrpSpPr>
          <p:cNvPr id="2" name="Group 82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80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78" name="Shape 78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79" name="Shape 79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81" name="Shape 81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83" name="Shape 83"/>
          <p:cNvSpPr/>
          <p:nvPr/>
        </p:nvSpPr>
        <p:spPr>
          <a:xfrm>
            <a:off x="2411412" y="1773237"/>
            <a:ext cx="4284663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方便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自行车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 换 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八九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旧</a:t>
            </a:r>
          </a:p>
        </p:txBody>
      </p:sp>
      <p:sp>
        <p:nvSpPr>
          <p:cNvPr id="84" name="Shape 84"/>
          <p:cNvSpPr/>
          <p:nvPr/>
        </p:nvSpPr>
        <p:spPr>
          <a:xfrm>
            <a:off x="1908175" y="2781300"/>
            <a:ext cx="4887214" cy="3479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这本书已经有点＿＿了，我想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一本。</a:t>
            </a:r>
          </a:p>
        </p:txBody>
      </p:sp>
      <p:sp>
        <p:nvSpPr>
          <p:cNvPr id="85" name="Shape 85"/>
          <p:cNvSpPr/>
          <p:nvPr/>
        </p:nvSpPr>
        <p:spPr>
          <a:xfrm>
            <a:off x="1908175" y="3571875"/>
            <a:ext cx="4950714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你哪天比较＿＿？我们见个面聊聊天儿。</a:t>
            </a:r>
          </a:p>
        </p:txBody>
      </p:sp>
      <p:sp>
        <p:nvSpPr>
          <p:cNvPr id="86" name="Shape 86"/>
          <p:cNvSpPr/>
          <p:nvPr/>
        </p:nvSpPr>
        <p:spPr>
          <a:xfrm>
            <a:off x="1908175" y="4365625"/>
            <a:ext cx="3236214" cy="3479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 我每天早上骑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上学。</a:t>
            </a:r>
          </a:p>
        </p:txBody>
      </p:sp>
      <p:sp>
        <p:nvSpPr>
          <p:cNvPr id="87" name="Shape 87"/>
          <p:cNvSpPr/>
          <p:nvPr/>
        </p:nvSpPr>
        <p:spPr>
          <a:xfrm>
            <a:off x="1916112" y="5006975"/>
            <a:ext cx="4633215" cy="3479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 我昨天晚上很累，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点就睡觉了。</a:t>
            </a: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93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89" name="Shape 89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92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90" name="Shape 90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1" name="Shape 91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94" name="Shape 94"/>
          <p:cNvSpPr/>
          <p:nvPr/>
        </p:nvSpPr>
        <p:spPr>
          <a:xfrm>
            <a:off x="-1" y="1508442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在休息室</a:t>
            </a:r>
          </a:p>
        </p:txBody>
      </p:sp>
      <p:sp>
        <p:nvSpPr>
          <p:cNvPr id="95" name="Shape 95"/>
          <p:cNvSpPr/>
          <p:nvPr/>
        </p:nvSpPr>
        <p:spPr>
          <a:xfrm>
            <a:off x="838200" y="2057400"/>
            <a:ext cx="4939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同事：你最近比以前来得早多了，搬家了？</a:t>
            </a:r>
          </a:p>
        </p:txBody>
      </p:sp>
      <p:sp>
        <p:nvSpPr>
          <p:cNvPr id="96" name="Shape 96"/>
          <p:cNvSpPr/>
          <p:nvPr/>
        </p:nvSpPr>
        <p:spPr>
          <a:xfrm>
            <a:off x="827087" y="2806700"/>
            <a:ext cx="7479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小丽：是啊，你不知道？我上个月就搬家了，走路二十分钟就到。</a:t>
            </a:r>
          </a:p>
        </p:txBody>
      </p:sp>
      <p:sp>
        <p:nvSpPr>
          <p:cNvPr id="97" name="Shape 97"/>
          <p:cNvSpPr/>
          <p:nvPr/>
        </p:nvSpPr>
        <p:spPr>
          <a:xfrm>
            <a:off x="827087" y="3527425"/>
            <a:ext cx="2399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同事：那很方便啊。</a:t>
            </a:r>
          </a:p>
        </p:txBody>
      </p:sp>
      <p:sp>
        <p:nvSpPr>
          <p:cNvPr id="98" name="Shape 98"/>
          <p:cNvSpPr/>
          <p:nvPr/>
        </p:nvSpPr>
        <p:spPr>
          <a:xfrm>
            <a:off x="827087" y="5013325"/>
            <a:ext cx="2907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同事：你不是有一辆吗？</a:t>
            </a:r>
          </a:p>
        </p:txBody>
      </p:sp>
      <p:sp>
        <p:nvSpPr>
          <p:cNvPr id="99" name="Shape 99"/>
          <p:cNvSpPr/>
          <p:nvPr/>
        </p:nvSpPr>
        <p:spPr>
          <a:xfrm>
            <a:off x="827087" y="4221162"/>
            <a:ext cx="595947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小丽：我还打算买辆自行车，骑车七八分钟就能到。</a:t>
            </a:r>
          </a:p>
        </p:txBody>
      </p:sp>
      <p:sp>
        <p:nvSpPr>
          <p:cNvPr id="100" name="Shape 100"/>
          <p:cNvSpPr/>
          <p:nvPr/>
        </p:nvSpPr>
        <p:spPr>
          <a:xfrm>
            <a:off x="827087" y="5786437"/>
            <a:ext cx="8102601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小丽：那辆太旧了，要换一辆，很便宜，两三百块钱。</a:t>
            </a: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Shape 102"/>
          <p:cNvSpPr/>
          <p:nvPr/>
        </p:nvSpPr>
        <p:spPr>
          <a:xfrm>
            <a:off x="2541587" y="862012"/>
            <a:ext cx="213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</a:t>
            </a:r>
          </a:p>
        </p:txBody>
      </p:sp>
      <p:grpSp>
        <p:nvGrpSpPr>
          <p:cNvPr id="2" name="Group 107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05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03" name="Shape 103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04" name="Shape 104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06" name="Shape 106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08" name="Shape 108"/>
          <p:cNvSpPr/>
          <p:nvPr/>
        </p:nvSpPr>
        <p:spPr>
          <a:xfrm>
            <a:off x="1692275" y="2060575"/>
            <a:ext cx="2399665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 marL="342900" indent="-342900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小丽上月就搬家了。</a:t>
            </a:r>
          </a:p>
        </p:txBody>
      </p:sp>
      <p:sp>
        <p:nvSpPr>
          <p:cNvPr id="109" name="Shape 109"/>
          <p:cNvSpPr/>
          <p:nvPr/>
        </p:nvSpPr>
        <p:spPr>
          <a:xfrm>
            <a:off x="1116012" y="206057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10" name="Shape 110"/>
          <p:cNvSpPr/>
          <p:nvPr/>
        </p:nvSpPr>
        <p:spPr>
          <a:xfrm>
            <a:off x="1116012" y="2852737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11" name="Shape 111"/>
          <p:cNvSpPr/>
          <p:nvPr/>
        </p:nvSpPr>
        <p:spPr>
          <a:xfrm>
            <a:off x="1692275" y="2852737"/>
            <a:ext cx="4177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从小丽家到公司走路只要二十分钟。</a:t>
            </a:r>
          </a:p>
        </p:txBody>
      </p:sp>
      <p:sp>
        <p:nvSpPr>
          <p:cNvPr id="112" name="Shape 112"/>
          <p:cNvSpPr/>
          <p:nvPr/>
        </p:nvSpPr>
        <p:spPr>
          <a:xfrm>
            <a:off x="1116012" y="35734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13" name="Shape 113"/>
          <p:cNvSpPr/>
          <p:nvPr/>
        </p:nvSpPr>
        <p:spPr>
          <a:xfrm>
            <a:off x="1692275" y="3573462"/>
            <a:ext cx="2907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小丽一共有两辆自行车。</a:t>
            </a:r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0" y="2916238"/>
            <a:ext cx="9144000" cy="7985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第十课  数学比历史难多了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3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4</a:t>
            </a:r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1005 qiantuku -Blue-Bus-Stop-5578562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52856" y="2197100"/>
            <a:ext cx="2540001" cy="1905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1001 自行车.jpg"/>
          <p:cNvPicPr/>
          <p:nvPr/>
        </p:nvPicPr>
        <p:blipFill>
          <a:blip r:embed="rId3" cstate="print"/>
          <a:srcRect t="29453"/>
          <a:stretch>
            <a:fillRect/>
          </a:stretch>
        </p:blipFill>
        <p:spPr>
          <a:xfrm>
            <a:off x="3159774" y="2204864"/>
            <a:ext cx="2540001" cy="1897237"/>
          </a:xfrm>
          <a:prstGeom prst="rect">
            <a:avLst/>
          </a:prstGeom>
          <a:ln w="12700">
            <a:miter lim="400000"/>
          </a:ln>
        </p:spPr>
      </p:pic>
      <p:pic>
        <p:nvPicPr>
          <p:cNvPr id="14" name="1002 qiantuku -Math-Formulas-On-School-Blackb-38482735.jp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766692" y="2197100"/>
            <a:ext cx="2540001" cy="1905001"/>
          </a:xfrm>
          <a:prstGeom prst="rect">
            <a:avLst/>
          </a:prstGeom>
          <a:ln w="12700">
            <a:miter lim="400000"/>
          </a:ln>
        </p:spPr>
      </p:pic>
      <p:sp>
        <p:nvSpPr>
          <p:cNvPr id="15" name="Shape 15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6" name="Shape 1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17" name="Shape 1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19" name="Shape 19"/>
          <p:cNvSpPr/>
          <p:nvPr/>
        </p:nvSpPr>
        <p:spPr>
          <a:xfrm>
            <a:off x="2853704" y="1442561"/>
            <a:ext cx="31521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将下列图片与单词配对</a:t>
            </a:r>
          </a:p>
        </p:txBody>
      </p:sp>
      <p:sp>
        <p:nvSpPr>
          <p:cNvPr id="20" name="Shape 20"/>
          <p:cNvSpPr/>
          <p:nvPr/>
        </p:nvSpPr>
        <p:spPr>
          <a:xfrm>
            <a:off x="555625" y="2201862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A</a:t>
            </a:r>
          </a:p>
        </p:txBody>
      </p:sp>
      <p:sp>
        <p:nvSpPr>
          <p:cNvPr id="21" name="Shape 21"/>
          <p:cNvSpPr/>
          <p:nvPr/>
        </p:nvSpPr>
        <p:spPr>
          <a:xfrm>
            <a:off x="3161158" y="2201862"/>
            <a:ext cx="360364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B</a:t>
            </a:r>
          </a:p>
        </p:txBody>
      </p:sp>
      <p:sp>
        <p:nvSpPr>
          <p:cNvPr id="22" name="Shape 22"/>
          <p:cNvSpPr/>
          <p:nvPr/>
        </p:nvSpPr>
        <p:spPr>
          <a:xfrm>
            <a:off x="1104974" y="4745037"/>
            <a:ext cx="2514600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chēzhàn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 车 站 </a:t>
            </a:r>
          </a:p>
        </p:txBody>
      </p:sp>
      <p:sp>
        <p:nvSpPr>
          <p:cNvPr id="23" name="Shape 23"/>
          <p:cNvSpPr/>
          <p:nvPr/>
        </p:nvSpPr>
        <p:spPr>
          <a:xfrm>
            <a:off x="3914551" y="4745037"/>
            <a:ext cx="3033713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shùxué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2.数 学 </a:t>
            </a:r>
          </a:p>
        </p:txBody>
      </p:sp>
      <p:sp>
        <p:nvSpPr>
          <p:cNvPr id="24" name="Shape 24"/>
          <p:cNvSpPr/>
          <p:nvPr/>
        </p:nvSpPr>
        <p:spPr>
          <a:xfrm>
            <a:off x="5766692" y="2201862"/>
            <a:ext cx="360364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C</a:t>
            </a:r>
          </a:p>
        </p:txBody>
      </p:sp>
      <p:sp>
        <p:nvSpPr>
          <p:cNvPr id="25" name="Shape 25"/>
          <p:cNvSpPr/>
          <p:nvPr/>
        </p:nvSpPr>
        <p:spPr>
          <a:xfrm>
            <a:off x="6393060" y="4745037"/>
            <a:ext cx="22113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zìxínɡchē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自行车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 advAuto="0"/>
      <p:bldP spid="23" grpId="0" animBg="1" advAuto="0"/>
      <p:bldP spid="25" grpId="0" animBg="1" advAuto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71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9" name="Shape 69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70" name="Shape 70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72" name="Shape 72"/>
          <p:cNvSpPr/>
          <p:nvPr/>
        </p:nvSpPr>
        <p:spPr>
          <a:xfrm>
            <a:off x="-1" y="14544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/>
            <a:r>
              <a:rPr sz="2400"/>
              <a:t>A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没有</a:t>
            </a:r>
            <a:r>
              <a:rPr sz="2400"/>
              <a:t>B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（这么</a:t>
            </a:r>
            <a:r>
              <a:rPr sz="2400">
                <a:solidFill>
                  <a:srgbClr val="4F81BD"/>
                </a:solidFill>
              </a:rPr>
              <a:t>/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那么）</a:t>
            </a:r>
            <a:r>
              <a:rPr sz="2400"/>
              <a:t>+</a:t>
            </a:r>
            <a:r>
              <a:rPr sz="2400">
                <a:solidFill>
                  <a:srgbClr val="4F81BD"/>
                </a:solidFill>
              </a:rPr>
              <a:t>Adj.   </a:t>
            </a:r>
          </a:p>
        </p:txBody>
      </p:sp>
      <p:sp>
        <p:nvSpPr>
          <p:cNvPr id="73" name="Shape 73"/>
          <p:cNvSpPr/>
          <p:nvPr/>
        </p:nvSpPr>
        <p:spPr>
          <a:xfrm>
            <a:off x="2357437" y="2599054"/>
            <a:ext cx="278606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咖啡</a:t>
            </a:r>
            <a:r>
              <a:rPr sz="20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没有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茶</a:t>
            </a:r>
            <a:r>
              <a:rPr sz="20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好喝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4" name="Shape 74"/>
          <p:cNvSpPr/>
          <p:nvPr/>
        </p:nvSpPr>
        <p:spPr>
          <a:xfrm>
            <a:off x="2286000" y="3984942"/>
            <a:ext cx="471487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这个电影</a:t>
            </a:r>
            <a:r>
              <a:rPr sz="20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没有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那个电影</a:t>
            </a:r>
            <a:r>
              <a:rPr sz="20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那么有意思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5" name="Shape 75"/>
          <p:cNvSpPr/>
          <p:nvPr/>
        </p:nvSpPr>
        <p:spPr>
          <a:xfrm>
            <a:off x="2357437" y="3199129"/>
            <a:ext cx="278606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他</a:t>
            </a:r>
            <a:r>
              <a:rPr sz="20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没有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000" dirty="0" err="1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这么高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82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80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78" name="Shape 78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79" name="Shape 79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81" name="Shape 81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83" name="Shape 83"/>
          <p:cNvSpPr/>
          <p:nvPr/>
        </p:nvSpPr>
        <p:spPr>
          <a:xfrm>
            <a:off x="723900" y="2571750"/>
            <a:ext cx="4784725" cy="34798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这个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的天气怎么样？</a:t>
            </a:r>
          </a:p>
        </p:txBody>
      </p:sp>
      <p:sp>
        <p:nvSpPr>
          <p:cNvPr id="84" name="Shape 84"/>
          <p:cNvSpPr/>
          <p:nvPr/>
        </p:nvSpPr>
        <p:spPr>
          <a:xfrm>
            <a:off x="7059612" y="1946275"/>
            <a:ext cx="358141" cy="34544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solidFill>
                  <a:srgbClr val="FFFF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刚</a:t>
            </a:r>
          </a:p>
        </p:txBody>
      </p:sp>
      <p:sp>
        <p:nvSpPr>
          <p:cNvPr id="85" name="Shape 85"/>
          <p:cNvSpPr/>
          <p:nvPr/>
        </p:nvSpPr>
        <p:spPr>
          <a:xfrm>
            <a:off x="7856537" y="1951037"/>
            <a:ext cx="612141" cy="34544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solidFill>
                  <a:srgbClr val="FFFF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刚才</a:t>
            </a:r>
          </a:p>
        </p:txBody>
      </p:sp>
      <p:sp>
        <p:nvSpPr>
          <p:cNvPr id="86" name="Shape 86"/>
          <p:cNvSpPr/>
          <p:nvPr/>
        </p:nvSpPr>
        <p:spPr>
          <a:xfrm>
            <a:off x="720725" y="3233737"/>
            <a:ext cx="5110163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2.请问，这里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有超市吗？</a:t>
            </a:r>
          </a:p>
        </p:txBody>
      </p:sp>
      <p:sp>
        <p:nvSpPr>
          <p:cNvPr id="87" name="Shape 87"/>
          <p:cNvSpPr/>
          <p:nvPr/>
        </p:nvSpPr>
        <p:spPr>
          <a:xfrm>
            <a:off x="714375" y="4071937"/>
            <a:ext cx="8429625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我喜欢住这儿，主要是觉得这儿很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8" name="Shape 88"/>
          <p:cNvSpPr/>
          <p:nvPr/>
        </p:nvSpPr>
        <p:spPr>
          <a:xfrm>
            <a:off x="-1" y="1628775"/>
            <a:ext cx="914400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ctr"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安静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附近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地方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没有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9" name="Shape 89"/>
          <p:cNvSpPr/>
          <p:nvPr/>
        </p:nvSpPr>
        <p:spPr>
          <a:xfrm>
            <a:off x="714375" y="4814887"/>
            <a:ext cx="8429625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 我觉得今天这里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昨天热闹。</a:t>
            </a:r>
          </a:p>
        </p:txBody>
      </p:sp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95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91" name="Shape 91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94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92" name="Shape 92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3" name="Shape 93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96" name="Shape 96"/>
          <p:cNvSpPr/>
          <p:nvPr/>
        </p:nvSpPr>
        <p:spPr>
          <a:xfrm>
            <a:off x="-1" y="1357629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在看房子</a:t>
            </a:r>
          </a:p>
        </p:txBody>
      </p:sp>
      <p:sp>
        <p:nvSpPr>
          <p:cNvPr id="97" name="Shape 97"/>
          <p:cNvSpPr/>
          <p:nvPr/>
        </p:nvSpPr>
        <p:spPr>
          <a:xfrm>
            <a:off x="838200" y="2057400"/>
            <a:ext cx="3923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大山：这两个地方的房子一样吗？</a:t>
            </a:r>
          </a:p>
        </p:txBody>
      </p:sp>
      <p:sp>
        <p:nvSpPr>
          <p:cNvPr id="98" name="Shape 98"/>
          <p:cNvSpPr/>
          <p:nvPr/>
        </p:nvSpPr>
        <p:spPr>
          <a:xfrm>
            <a:off x="850899" y="3429000"/>
            <a:ext cx="5447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大山：大小没关系，主要是环境，哪个更安静？</a:t>
            </a:r>
          </a:p>
        </p:txBody>
      </p:sp>
      <p:sp>
        <p:nvSpPr>
          <p:cNvPr id="99" name="Shape 99"/>
          <p:cNvSpPr/>
          <p:nvPr/>
        </p:nvSpPr>
        <p:spPr>
          <a:xfrm>
            <a:off x="850900" y="4114800"/>
            <a:ext cx="5193665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中介：学校里边的没有学校外边的那么安静。</a:t>
            </a:r>
          </a:p>
        </p:txBody>
      </p:sp>
      <p:sp>
        <p:nvSpPr>
          <p:cNvPr id="100" name="Shape 100"/>
          <p:cNvSpPr/>
          <p:nvPr/>
        </p:nvSpPr>
        <p:spPr>
          <a:xfrm>
            <a:off x="850900" y="2743200"/>
            <a:ext cx="6971665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中介：不一样。您看，学学外边的房子比学校里边的大一些。</a:t>
            </a:r>
          </a:p>
        </p:txBody>
      </p:sp>
      <p:sp>
        <p:nvSpPr>
          <p:cNvPr id="101" name="Shape 101"/>
          <p:cNvSpPr/>
          <p:nvPr/>
        </p:nvSpPr>
        <p:spPr>
          <a:xfrm>
            <a:off x="830262" y="4765675"/>
            <a:ext cx="2907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大山：哪个方便一些呢？</a:t>
            </a:r>
          </a:p>
        </p:txBody>
      </p:sp>
      <p:sp>
        <p:nvSpPr>
          <p:cNvPr id="102" name="Shape 102"/>
          <p:cNvSpPr/>
          <p:nvPr/>
        </p:nvSpPr>
        <p:spPr>
          <a:xfrm>
            <a:off x="830262" y="5451475"/>
            <a:ext cx="6209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中介：学校里边比学校外边方便，附近有三四个车站。</a:t>
            </a:r>
          </a:p>
        </p:txBody>
      </p:sp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Shape 104"/>
          <p:cNvSpPr/>
          <p:nvPr/>
        </p:nvSpPr>
        <p:spPr>
          <a:xfrm>
            <a:off x="2541587" y="862012"/>
            <a:ext cx="213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</a:t>
            </a:r>
          </a:p>
        </p:txBody>
      </p:sp>
      <p:grpSp>
        <p:nvGrpSpPr>
          <p:cNvPr id="2" name="Group 109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07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05" name="Shape 105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06" name="Shape 106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08" name="Shape 108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10" name="Shape 110"/>
          <p:cNvSpPr/>
          <p:nvPr/>
        </p:nvSpPr>
        <p:spPr>
          <a:xfrm>
            <a:off x="1639887" y="1852612"/>
            <a:ext cx="2907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学校里边的房子更安静。</a:t>
            </a:r>
          </a:p>
        </p:txBody>
      </p:sp>
      <p:sp>
        <p:nvSpPr>
          <p:cNvPr id="111" name="Shape 111"/>
          <p:cNvSpPr/>
          <p:nvPr/>
        </p:nvSpPr>
        <p:spPr>
          <a:xfrm>
            <a:off x="1106487" y="185102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12" name="Shape 112"/>
          <p:cNvSpPr/>
          <p:nvPr/>
        </p:nvSpPr>
        <p:spPr>
          <a:xfrm>
            <a:off x="1106487" y="268287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13" name="Shape 113"/>
          <p:cNvSpPr/>
          <p:nvPr/>
        </p:nvSpPr>
        <p:spPr>
          <a:xfrm>
            <a:off x="1639887" y="2668587"/>
            <a:ext cx="2653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学校外边的房子更大。</a:t>
            </a:r>
          </a:p>
        </p:txBody>
      </p:sp>
      <p:sp>
        <p:nvSpPr>
          <p:cNvPr id="114" name="Shape 114"/>
          <p:cNvSpPr/>
          <p:nvPr/>
        </p:nvSpPr>
        <p:spPr>
          <a:xfrm>
            <a:off x="1106487" y="3509962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15" name="Shape 115"/>
          <p:cNvSpPr/>
          <p:nvPr/>
        </p:nvSpPr>
        <p:spPr>
          <a:xfrm>
            <a:off x="1639887" y="3494087"/>
            <a:ext cx="2907666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学校外边的房子更方便。</a:t>
            </a:r>
          </a:p>
        </p:txBody>
      </p:sp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Shape 117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选择合适的词语填空</a:t>
            </a:r>
          </a:p>
        </p:txBody>
      </p:sp>
      <p:grpSp>
        <p:nvGrpSpPr>
          <p:cNvPr id="2" name="Group 122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20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18" name="Shape 118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19" name="Shape 119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21" name="Shape 121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23" name="Shape 123"/>
          <p:cNvSpPr/>
          <p:nvPr/>
        </p:nvSpPr>
        <p:spPr>
          <a:xfrm>
            <a:off x="1949450" y="2400300"/>
            <a:ext cx="7123113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你和妈妈谁起得早？</a:t>
            </a:r>
          </a:p>
        </p:txBody>
      </p:sp>
      <p:sp>
        <p:nvSpPr>
          <p:cNvPr id="124" name="Shape 124"/>
          <p:cNvSpPr/>
          <p:nvPr/>
        </p:nvSpPr>
        <p:spPr>
          <a:xfrm>
            <a:off x="1416050" y="2422525"/>
            <a:ext cx="555625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A：</a:t>
            </a:r>
          </a:p>
        </p:txBody>
      </p:sp>
      <p:sp>
        <p:nvSpPr>
          <p:cNvPr id="125" name="Shape 125"/>
          <p:cNvSpPr/>
          <p:nvPr/>
        </p:nvSpPr>
        <p:spPr>
          <a:xfrm>
            <a:off x="1416050" y="2919412"/>
            <a:ext cx="513461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B：</a:t>
            </a:r>
          </a:p>
        </p:txBody>
      </p:sp>
      <p:sp>
        <p:nvSpPr>
          <p:cNvPr id="126" name="Shape 126"/>
          <p:cNvSpPr/>
          <p:nvPr/>
        </p:nvSpPr>
        <p:spPr>
          <a:xfrm>
            <a:off x="1949450" y="2905125"/>
            <a:ext cx="7123113" cy="35750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妈妈起得那么早。</a:t>
            </a:r>
          </a:p>
        </p:txBody>
      </p:sp>
      <p:sp>
        <p:nvSpPr>
          <p:cNvPr id="127" name="Shape 127"/>
          <p:cNvSpPr/>
          <p:nvPr/>
        </p:nvSpPr>
        <p:spPr>
          <a:xfrm>
            <a:off x="1416050" y="3419475"/>
            <a:ext cx="555625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A：</a:t>
            </a:r>
          </a:p>
        </p:txBody>
      </p:sp>
      <p:sp>
        <p:nvSpPr>
          <p:cNvPr id="128" name="Shape 128"/>
          <p:cNvSpPr/>
          <p:nvPr/>
        </p:nvSpPr>
        <p:spPr>
          <a:xfrm>
            <a:off x="1949450" y="3405187"/>
            <a:ext cx="7123113" cy="357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她 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你早起多少时间？ </a:t>
            </a:r>
          </a:p>
        </p:txBody>
      </p:sp>
      <p:sp>
        <p:nvSpPr>
          <p:cNvPr id="129" name="Shape 129"/>
          <p:cNvSpPr/>
          <p:nvPr/>
        </p:nvSpPr>
        <p:spPr>
          <a:xfrm>
            <a:off x="-1" y="1690687"/>
            <a:ext cx="914400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ctr"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比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没有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二三十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0" name="Shape 130"/>
          <p:cNvSpPr/>
          <p:nvPr/>
        </p:nvSpPr>
        <p:spPr>
          <a:xfrm>
            <a:off x="1428750" y="4005262"/>
            <a:ext cx="513461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B：</a:t>
            </a:r>
          </a:p>
        </p:txBody>
      </p:sp>
      <p:sp>
        <p:nvSpPr>
          <p:cNvPr id="131" name="Shape 131"/>
          <p:cNvSpPr/>
          <p:nvPr/>
        </p:nvSpPr>
        <p:spPr>
          <a:xfrm>
            <a:off x="1928812" y="3976687"/>
            <a:ext cx="7123113" cy="357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她比我早起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十分钟左右。</a:t>
            </a:r>
          </a:p>
        </p:txBody>
      </p:sp>
      <p:pic>
        <p:nvPicPr>
          <p:cNvPr id="132" name="1007 全 1h-19470.jpg"/>
          <p:cNvPicPr/>
          <p:nvPr/>
        </p:nvPicPr>
        <p:blipFill>
          <a:blip r:embed="rId2" cstate="print"/>
          <a:srcRect t="44798"/>
          <a:stretch>
            <a:fillRect/>
          </a:stretch>
        </p:blipFill>
        <p:spPr>
          <a:xfrm>
            <a:off x="5868144" y="2420888"/>
            <a:ext cx="2235201" cy="18633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Shape 134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选择合适的词语填空</a:t>
            </a:r>
          </a:p>
        </p:txBody>
      </p:sp>
      <p:grpSp>
        <p:nvGrpSpPr>
          <p:cNvPr id="2" name="Group 139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37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35" name="Shape 135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36" name="Shape 136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38" name="Shape 138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40" name="Shape 140"/>
          <p:cNvSpPr/>
          <p:nvPr/>
        </p:nvSpPr>
        <p:spPr>
          <a:xfrm>
            <a:off x="1949450" y="2209800"/>
            <a:ext cx="7123113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你看这条裤子怎么样？</a:t>
            </a:r>
          </a:p>
        </p:txBody>
      </p:sp>
      <p:sp>
        <p:nvSpPr>
          <p:cNvPr id="141" name="Shape 141"/>
          <p:cNvSpPr/>
          <p:nvPr/>
        </p:nvSpPr>
        <p:spPr>
          <a:xfrm>
            <a:off x="1416050" y="2232025"/>
            <a:ext cx="555625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A：</a:t>
            </a:r>
          </a:p>
        </p:txBody>
      </p:sp>
      <p:sp>
        <p:nvSpPr>
          <p:cNvPr id="142" name="Shape 142"/>
          <p:cNvSpPr/>
          <p:nvPr/>
        </p:nvSpPr>
        <p:spPr>
          <a:xfrm>
            <a:off x="1416050" y="2728912"/>
            <a:ext cx="583819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B：.</a:t>
            </a:r>
          </a:p>
        </p:txBody>
      </p:sp>
      <p:sp>
        <p:nvSpPr>
          <p:cNvPr id="143" name="Shape 143"/>
          <p:cNvSpPr/>
          <p:nvPr/>
        </p:nvSpPr>
        <p:spPr>
          <a:xfrm>
            <a:off x="1949450" y="2714625"/>
            <a:ext cx="7123113" cy="35750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太贵了，要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块钱。</a:t>
            </a:r>
          </a:p>
        </p:txBody>
      </p:sp>
      <p:sp>
        <p:nvSpPr>
          <p:cNvPr id="144" name="Shape 144"/>
          <p:cNvSpPr/>
          <p:nvPr/>
        </p:nvSpPr>
        <p:spPr>
          <a:xfrm>
            <a:off x="1416050" y="3228975"/>
            <a:ext cx="625983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A；.</a:t>
            </a:r>
          </a:p>
        </p:txBody>
      </p:sp>
      <p:sp>
        <p:nvSpPr>
          <p:cNvPr id="145" name="Shape 145"/>
          <p:cNvSpPr/>
          <p:nvPr/>
        </p:nvSpPr>
        <p:spPr>
          <a:xfrm>
            <a:off x="1949450" y="3214687"/>
            <a:ext cx="7123113" cy="35750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那条呢？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刚才那条便宜。</a:t>
            </a:r>
          </a:p>
        </p:txBody>
      </p:sp>
      <p:sp>
        <p:nvSpPr>
          <p:cNvPr id="146" name="Shape 146"/>
          <p:cNvSpPr/>
          <p:nvPr/>
        </p:nvSpPr>
        <p:spPr>
          <a:xfrm>
            <a:off x="-1" y="1500187"/>
            <a:ext cx="914400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ctr"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两三百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没有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比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那么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7" name="Shape 147"/>
          <p:cNvSpPr/>
          <p:nvPr/>
        </p:nvSpPr>
        <p:spPr>
          <a:xfrm>
            <a:off x="1428750" y="3814762"/>
            <a:ext cx="583819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B：.</a:t>
            </a:r>
          </a:p>
        </p:txBody>
      </p:sp>
      <p:sp>
        <p:nvSpPr>
          <p:cNvPr id="148" name="Shape 148"/>
          <p:cNvSpPr/>
          <p:nvPr/>
        </p:nvSpPr>
        <p:spPr>
          <a:xfrm>
            <a:off x="1962150" y="3800475"/>
            <a:ext cx="7123113" cy="35750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但是它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刚才那条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好看。</a:t>
            </a:r>
          </a:p>
        </p:txBody>
      </p:sp>
      <p:pic>
        <p:nvPicPr>
          <p:cNvPr id="149" name="1010 qiantuku -Young-couple-choosing-jeans-du-55045610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989984" y="2348879"/>
            <a:ext cx="2235201" cy="15419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2949BC63-80C1-4F45-927D-583F11E7DA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6142" y="857250"/>
            <a:ext cx="6871716" cy="5143500"/>
          </a:xfrm>
          <a:prstGeom prst="rect">
            <a:avLst/>
          </a:prstGeom>
        </p:spPr>
      </p:pic>
      <p:sp>
        <p:nvSpPr>
          <p:cNvPr id="7" name="文本框 6">
            <a:extLst>
              <a:ext uri="{FF2B5EF4-FFF2-40B4-BE49-F238E27FC236}">
                <a16:creationId xmlns:a16="http://schemas.microsoft.com/office/drawing/2014/main" id="{849121C1-EEB8-4208-BCD6-BD2CA3D1D83A}"/>
              </a:ext>
            </a:extLst>
          </p:cNvPr>
          <p:cNvSpPr txBox="1"/>
          <p:nvPr/>
        </p:nvSpPr>
        <p:spPr>
          <a:xfrm>
            <a:off x="61444" y="1122920"/>
            <a:ext cx="10132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We Chat</a:t>
            </a:r>
          </a:p>
        </p:txBody>
      </p:sp>
    </p:spTree>
    <p:extLst>
      <p:ext uri="{BB962C8B-B14F-4D97-AF65-F5344CB8AC3E}">
        <p14:creationId xmlns:p14="http://schemas.microsoft.com/office/powerpoint/2010/main" val="19572319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2B3BCE1E-86CC-4834-8BAF-40426144B9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6537" y="708969"/>
            <a:ext cx="2893219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8582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4294967295"/>
          </p:nvPr>
        </p:nvSpPr>
        <p:spPr>
          <a:xfrm>
            <a:off x="5303044" y="1350169"/>
            <a:ext cx="3840956" cy="445294"/>
          </a:xfrm>
        </p:spPr>
        <p:txBody>
          <a:bodyPr>
            <a:normAutofit lnSpcReduction="10000"/>
          </a:bodyPr>
          <a:lstStyle/>
          <a:p>
            <a:r>
              <a:rPr lang="en-US" altLang="zh-CN" b="1" dirty="0">
                <a:latin typeface="+mn-lt"/>
              </a:rPr>
              <a:t>Step</a:t>
            </a:r>
            <a:r>
              <a:rPr lang="en-US" b="1" dirty="0">
                <a:latin typeface="+mn-lt"/>
              </a:rPr>
              <a:t>2. </a:t>
            </a:r>
            <a:r>
              <a:rPr lang="en-US" altLang="zh-CN" b="1" dirty="0">
                <a:solidFill>
                  <a:schemeClr val="tx1"/>
                </a:solidFill>
                <a:latin typeface="+mn-lt"/>
              </a:rPr>
              <a:t>Order the Dishes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90" b="6537"/>
          <a:stretch>
            <a:fillRect/>
          </a:stretch>
        </p:blipFill>
        <p:spPr>
          <a:xfrm>
            <a:off x="544430" y="1966571"/>
            <a:ext cx="2370390" cy="3149063"/>
          </a:xfrm>
          <a:prstGeom prst="snip2DiagRect">
            <a:avLst>
              <a:gd name="adj1" fmla="val 15782"/>
              <a:gd name="adj2" fmla="val 16667"/>
            </a:avLst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8120" y="3540861"/>
            <a:ext cx="1611571" cy="21478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985358" y="3540862"/>
            <a:ext cx="1611571" cy="21478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2879" y="3541102"/>
            <a:ext cx="1611289" cy="21476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8024" y="1912428"/>
            <a:ext cx="2281667" cy="1369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文本框 4"/>
          <p:cNvSpPr txBox="1"/>
          <p:nvPr/>
        </p:nvSpPr>
        <p:spPr>
          <a:xfrm>
            <a:off x="3746182" y="2218372"/>
            <a:ext cx="1143262" cy="92333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l"/>
            <a:r>
              <a:rPr lang="en-US" altLang="zh-CN">
                <a:solidFill>
                  <a:srgbClr val="004DA1"/>
                </a:solidFill>
                <a:sym typeface="+mn-ea"/>
              </a:rPr>
              <a:t>d</a:t>
            </a:r>
            <a:r>
              <a:rPr lang="en-US" altLang="zh-CN">
                <a:solidFill>
                  <a:srgbClr val="FF0000"/>
                </a:solidFill>
                <a:sym typeface="+mn-ea"/>
              </a:rPr>
              <a:t>iǎn</a:t>
            </a:r>
            <a:r>
              <a:rPr lang="en-US" altLang="zh-CN">
                <a:sym typeface="+mn-ea"/>
              </a:rPr>
              <a:t>   </a:t>
            </a:r>
            <a:r>
              <a:rPr lang="en-US" altLang="zh-CN">
                <a:solidFill>
                  <a:srgbClr val="004DA1"/>
                </a:solidFill>
                <a:sym typeface="+mn-ea"/>
              </a:rPr>
              <a:t>c</a:t>
            </a:r>
            <a:r>
              <a:rPr lang="en-US" altLang="zh-CN">
                <a:solidFill>
                  <a:srgbClr val="FF0000"/>
                </a:solidFill>
                <a:sym typeface="+mn-ea"/>
              </a:rPr>
              <a:t>ài</a:t>
            </a:r>
            <a:endParaRPr lang="zh-CN" altLang="en-US">
              <a:solidFill>
                <a:srgbClr val="FF0000"/>
              </a:solidFill>
            </a:endParaRPr>
          </a:p>
          <a:p>
            <a:pPr algn="l"/>
            <a:r>
              <a:rPr lang="zh-CN" altLang="en-US" sz="3600">
                <a:sym typeface="+mn-ea"/>
              </a:rPr>
              <a:t>点菜</a:t>
            </a:r>
            <a:r>
              <a:rPr lang="zh-CN" altLang="en-US" sz="1350">
                <a:sym typeface="+mn-ea"/>
              </a:rPr>
              <a:t> </a:t>
            </a:r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29489453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5462" y="4863270"/>
            <a:ext cx="1256109" cy="92016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/>
          <p:cNvPicPr preferRelativeResize="0"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584"/>
          <a:stretch>
            <a:fillRect/>
          </a:stretch>
        </p:blipFill>
        <p:spPr>
          <a:xfrm>
            <a:off x="1686441" y="2672288"/>
            <a:ext cx="1429226" cy="98964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7" name="Picture 6"/>
          <p:cNvPicPr preferRelativeResize="0"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1283" y="2638475"/>
            <a:ext cx="1475423" cy="1050131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pic>
        <p:nvPicPr>
          <p:cNvPr id="8" name="Picture 7"/>
          <p:cNvPicPr preferRelativeResize="0"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5758" y="2665145"/>
            <a:ext cx="1475423" cy="996791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11" name="文本占位符 2"/>
          <p:cNvSpPr>
            <a:spLocks noGrp="1"/>
          </p:cNvSpPr>
          <p:nvPr/>
        </p:nvSpPr>
        <p:spPr>
          <a:xfrm>
            <a:off x="6075251" y="3774229"/>
            <a:ext cx="1608240" cy="61985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 b="1" dirty="0">
                <a:latin typeface="+mn-lt"/>
              </a:rPr>
              <a:t>Feast</a:t>
            </a:r>
          </a:p>
          <a:p>
            <a:r>
              <a:rPr lang="zh-CN" altLang="en-US" sz="1800" b="1" dirty="0">
                <a:latin typeface="+mn-lt"/>
              </a:rPr>
              <a:t>酒席</a:t>
            </a:r>
            <a:endParaRPr lang="zh-CN" altLang="zh-CN" sz="1800" b="1" dirty="0">
              <a:latin typeface="+mn-lt"/>
            </a:endParaRPr>
          </a:p>
        </p:txBody>
      </p:sp>
      <p:sp>
        <p:nvSpPr>
          <p:cNvPr id="12" name="文本占位符 2"/>
          <p:cNvSpPr>
            <a:spLocks noGrp="1"/>
          </p:cNvSpPr>
          <p:nvPr/>
        </p:nvSpPr>
        <p:spPr>
          <a:xfrm>
            <a:off x="4009184" y="3781181"/>
            <a:ext cx="1312253" cy="613264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>
                <a:latin typeface="+mn-lt"/>
              </a:rPr>
              <a:t>Hotpot</a:t>
            </a:r>
          </a:p>
          <a:p>
            <a:r>
              <a:rPr lang="zh-CN" altLang="en-US" sz="1800" b="1" dirty="0">
                <a:latin typeface="+mn-lt"/>
              </a:rPr>
              <a:t>火锅</a:t>
            </a:r>
            <a:endParaRPr lang="zh-CN" altLang="zh-CN" sz="1800" b="1" dirty="0">
              <a:latin typeface="+mn-lt"/>
            </a:endParaRPr>
          </a:p>
        </p:txBody>
      </p:sp>
      <p:sp>
        <p:nvSpPr>
          <p:cNvPr id="14" name="文本占位符 2"/>
          <p:cNvSpPr>
            <a:spLocks noGrp="1"/>
          </p:cNvSpPr>
          <p:nvPr/>
        </p:nvSpPr>
        <p:spPr>
          <a:xfrm>
            <a:off x="1599287" y="3754804"/>
            <a:ext cx="1714976" cy="665798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>
                <a:latin typeface="+mn-lt"/>
              </a:rPr>
              <a:t>Roast Duck</a:t>
            </a:r>
          </a:p>
          <a:p>
            <a:r>
              <a:rPr lang="zh-CN" altLang="en-US" sz="1800" b="1" dirty="0">
                <a:latin typeface="+mn-lt"/>
              </a:rPr>
              <a:t>烤鸭</a:t>
            </a:r>
            <a:endParaRPr lang="zh-CN" altLang="zh-CN" sz="1800" b="1" dirty="0">
              <a:latin typeface="+mn-lt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0000" l="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8020" y="3661708"/>
            <a:ext cx="714375" cy="714375"/>
          </a:xfrm>
          <a:prstGeom prst="rect">
            <a:avLst/>
          </a:prstGeom>
        </p:spPr>
      </p:pic>
      <p:sp>
        <p:nvSpPr>
          <p:cNvPr id="20" name="Rectangle 3"/>
          <p:cNvSpPr/>
          <p:nvPr/>
        </p:nvSpPr>
        <p:spPr>
          <a:xfrm>
            <a:off x="2729159" y="1273692"/>
            <a:ext cx="3390480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2700" b="1" dirty="0">
                <a:solidFill>
                  <a:srgbClr val="004DA1"/>
                </a:solidFill>
                <a:ea typeface="+mj-ea"/>
              </a:rPr>
              <a:t>Step</a:t>
            </a:r>
            <a:r>
              <a:rPr lang="en-US" sz="2700" b="1" dirty="0">
                <a:solidFill>
                  <a:srgbClr val="004DA1"/>
                </a:solidFill>
                <a:ea typeface="+mj-ea"/>
              </a:rPr>
              <a:t>1. </a:t>
            </a:r>
            <a:r>
              <a:rPr lang="en-US" sz="2700" b="1" dirty="0">
                <a:ea typeface="+mj-ea"/>
              </a:rPr>
              <a:t>Make A Choice</a:t>
            </a:r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829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0326" y="4806791"/>
            <a:ext cx="1276016" cy="93474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6170" y="2125863"/>
            <a:ext cx="1055370" cy="156638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10" name="文本占位符 2"/>
          <p:cNvSpPr>
            <a:spLocks noGrp="1"/>
          </p:cNvSpPr>
          <p:nvPr/>
        </p:nvSpPr>
        <p:spPr>
          <a:xfrm>
            <a:off x="3024370" y="4022005"/>
            <a:ext cx="773906" cy="225266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350" b="1" dirty="0">
                <a:latin typeface="+mn-lt"/>
              </a:rPr>
              <a:t>BBQ</a:t>
            </a:r>
          </a:p>
          <a:p>
            <a:r>
              <a:rPr lang="zh-CN" altLang="en-US" sz="1350" b="1" dirty="0">
                <a:latin typeface="+mn-lt"/>
              </a:rPr>
              <a:t>烤肉</a:t>
            </a:r>
            <a:endParaRPr lang="en-GB" sz="1350" b="1" dirty="0">
              <a:latin typeface="+mn-lt"/>
            </a:endParaRPr>
          </a:p>
        </p:txBody>
      </p:sp>
      <p:pic>
        <p:nvPicPr>
          <p:cNvPr id="13" name="Picture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50" t="12096" r="1136" b="1880"/>
          <a:stretch>
            <a:fillRect/>
          </a:stretch>
        </p:blipFill>
        <p:spPr>
          <a:xfrm>
            <a:off x="784165" y="2309575"/>
            <a:ext cx="1420878" cy="96742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15" name="文本占位符 2"/>
          <p:cNvSpPr>
            <a:spLocks noGrp="1"/>
          </p:cNvSpPr>
          <p:nvPr/>
        </p:nvSpPr>
        <p:spPr>
          <a:xfrm>
            <a:off x="1229736" y="3731170"/>
            <a:ext cx="1147396" cy="24456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350" b="1" dirty="0">
                <a:latin typeface="+mn-lt"/>
              </a:rPr>
              <a:t>Fast Food </a:t>
            </a:r>
          </a:p>
          <a:p>
            <a:r>
              <a:rPr lang="zh-CN" altLang="en-US" sz="1350" b="1" dirty="0">
                <a:latin typeface="+mn-lt"/>
              </a:rPr>
              <a:t>快餐</a:t>
            </a:r>
            <a:endParaRPr lang="zh-CN" altLang="zh-CN" sz="1350" b="1" dirty="0">
              <a:latin typeface="+mn-lt"/>
            </a:endParaRPr>
          </a:p>
        </p:txBody>
      </p:sp>
      <p:pic>
        <p:nvPicPr>
          <p:cNvPr id="16" name="Picture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9444" y="2309575"/>
            <a:ext cx="1472567" cy="110242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17" name="文本占位符 2"/>
          <p:cNvSpPr>
            <a:spLocks noGrp="1"/>
          </p:cNvSpPr>
          <p:nvPr/>
        </p:nvSpPr>
        <p:spPr>
          <a:xfrm>
            <a:off x="7240616" y="3822949"/>
            <a:ext cx="1030225" cy="41297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350" b="1" dirty="0">
                <a:latin typeface="+mn-lt"/>
              </a:rPr>
              <a:t>Takeaway</a:t>
            </a:r>
          </a:p>
          <a:p>
            <a:r>
              <a:rPr lang="zh-CN" altLang="en-US" sz="1350" b="1" dirty="0">
                <a:latin typeface="+mn-lt"/>
              </a:rPr>
              <a:t>外卖</a:t>
            </a:r>
            <a:endParaRPr lang="zh-CN" altLang="zh-CN" sz="1350" b="1" dirty="0">
              <a:latin typeface="+mn-lt"/>
            </a:endParaRPr>
          </a:p>
        </p:txBody>
      </p:sp>
      <p:pic>
        <p:nvPicPr>
          <p:cNvPr id="18" name="Picture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4108" y="2322147"/>
            <a:ext cx="1656398" cy="107727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19" name="文本占位符 2"/>
          <p:cNvSpPr>
            <a:spLocks noGrp="1"/>
          </p:cNvSpPr>
          <p:nvPr/>
        </p:nvSpPr>
        <p:spPr>
          <a:xfrm>
            <a:off x="4737042" y="3853453"/>
            <a:ext cx="1427646" cy="382466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4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350" b="1" dirty="0">
                <a:latin typeface="+mn-lt"/>
              </a:rPr>
              <a:t>Street Food</a:t>
            </a:r>
          </a:p>
          <a:p>
            <a:r>
              <a:rPr lang="zh-CN" altLang="en-US" sz="1350" b="1" dirty="0">
                <a:latin typeface="+mn-lt"/>
              </a:rPr>
              <a:t>小吃</a:t>
            </a:r>
            <a:endParaRPr lang="zh-CN" altLang="zh-CN" sz="1350" b="1" dirty="0">
              <a:latin typeface="+mn-lt"/>
            </a:endParaRPr>
          </a:p>
        </p:txBody>
      </p:sp>
      <p:sp>
        <p:nvSpPr>
          <p:cNvPr id="20" name="Rectangle 3"/>
          <p:cNvSpPr/>
          <p:nvPr/>
        </p:nvSpPr>
        <p:spPr>
          <a:xfrm>
            <a:off x="2729159" y="1273692"/>
            <a:ext cx="3390480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2700" b="1" dirty="0">
                <a:solidFill>
                  <a:srgbClr val="004DA1"/>
                </a:solidFill>
                <a:ea typeface="+mj-ea"/>
              </a:rPr>
              <a:t>Step</a:t>
            </a:r>
            <a:r>
              <a:rPr lang="en-US" sz="2700" b="1" dirty="0">
                <a:solidFill>
                  <a:srgbClr val="004DA1"/>
                </a:solidFill>
                <a:ea typeface="+mj-ea"/>
              </a:rPr>
              <a:t>1. </a:t>
            </a:r>
            <a:r>
              <a:rPr lang="en-US" sz="2700" b="1" dirty="0">
                <a:ea typeface="+mj-ea"/>
              </a:rPr>
              <a:t>Make A Choice</a:t>
            </a:r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8344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quarter" idx="4294967295"/>
          </p:nvPr>
        </p:nvSpPr>
        <p:spPr>
          <a:xfrm>
            <a:off x="5672137" y="1316832"/>
            <a:ext cx="3471863" cy="445294"/>
          </a:xfrm>
        </p:spPr>
        <p:txBody>
          <a:bodyPr>
            <a:normAutofit lnSpcReduction="10000"/>
          </a:bodyPr>
          <a:lstStyle/>
          <a:p>
            <a:r>
              <a:rPr lang="en-US" altLang="zh-CN">
                <a:latin typeface="Arial Black" panose="020B0A04020102020204" charset="0"/>
                <a:cs typeface="Arial Black" panose="020B0A04020102020204" charset="0"/>
              </a:rPr>
              <a:t>Hot dishes</a:t>
            </a:r>
          </a:p>
        </p:txBody>
      </p:sp>
      <p:pic>
        <p:nvPicPr>
          <p:cNvPr id="13" name="Content Placeholder 6"/>
          <p:cNvPicPr>
            <a:picLocks noGrp="1"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2194" y="2225516"/>
            <a:ext cx="3390900" cy="2406968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5" name="Title 1"/>
          <p:cNvSpPr>
            <a:spLocks noGrp="1"/>
          </p:cNvSpPr>
          <p:nvPr/>
        </p:nvSpPr>
        <p:spPr>
          <a:xfrm>
            <a:off x="5957412" y="3174206"/>
            <a:ext cx="2512219" cy="105727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68580" tIns="34290" rIns="68580" bIns="34290"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1800" dirty="0" err="1"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rPr>
              <a:t>ɡ</a:t>
            </a:r>
            <a:r>
              <a:rPr lang="en-US" altLang="zh-CN" sz="1800" dirty="0" err="1">
                <a:solidFill>
                  <a:srgbClr val="FF0000"/>
                </a:solidFill>
                <a:latin typeface="+mn-ea"/>
                <a:ea typeface="+mn-ea"/>
                <a:cs typeface="+mn-cs"/>
                <a:sym typeface="+mn-ea"/>
              </a:rPr>
              <a:t>ōnɡ</a:t>
            </a:r>
            <a:r>
              <a:rPr lang="en-US" altLang="zh-CN" sz="1800" dirty="0"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rPr>
              <a:t> </a:t>
            </a:r>
            <a:r>
              <a:rPr lang="en-US" altLang="zh-CN" sz="1800" dirty="0" err="1"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rPr>
              <a:t>b</a:t>
            </a:r>
            <a:r>
              <a:rPr lang="en-US" altLang="zh-CN" sz="1800" dirty="0" err="1">
                <a:solidFill>
                  <a:srgbClr val="FF0000"/>
                </a:solidFill>
                <a:latin typeface="+mn-ea"/>
                <a:ea typeface="+mn-ea"/>
                <a:cs typeface="+mn-cs"/>
                <a:sym typeface="+mn-ea"/>
              </a:rPr>
              <a:t>ǎo</a:t>
            </a:r>
            <a:r>
              <a:rPr lang="en-US" altLang="zh-CN" sz="1800" dirty="0"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rPr>
              <a:t> </a:t>
            </a:r>
            <a:r>
              <a:rPr lang="en-US" altLang="zh-CN" sz="1800" dirty="0" err="1"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rPr>
              <a:t>j</a:t>
            </a:r>
            <a:r>
              <a:rPr lang="en-US" altLang="zh-CN" sz="1800" dirty="0" err="1">
                <a:solidFill>
                  <a:srgbClr val="FF0000"/>
                </a:solidFill>
                <a:latin typeface="+mn-ea"/>
                <a:ea typeface="+mn-ea"/>
                <a:cs typeface="+mn-cs"/>
                <a:sym typeface="+mn-ea"/>
              </a:rPr>
              <a:t>ī</a:t>
            </a:r>
            <a:r>
              <a:rPr lang="en-US" altLang="zh-CN" sz="1800" dirty="0"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rPr>
              <a:t> </a:t>
            </a:r>
            <a:r>
              <a:rPr lang="en-US" altLang="zh-CN" sz="1800" dirty="0" err="1"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rPr>
              <a:t>d</a:t>
            </a:r>
            <a:r>
              <a:rPr lang="en-US" altLang="zh-CN" sz="1800" dirty="0" err="1">
                <a:solidFill>
                  <a:srgbClr val="FF0000"/>
                </a:solidFill>
                <a:latin typeface="+mn-ea"/>
                <a:ea typeface="+mn-ea"/>
                <a:cs typeface="+mn-cs"/>
                <a:sym typeface="+mn-ea"/>
              </a:rPr>
              <a:t>īnɡ</a:t>
            </a:r>
            <a:endParaRPr lang="en-US" altLang="zh-CN" sz="1800" dirty="0" err="1">
              <a:solidFill>
                <a:srgbClr val="0070C0"/>
              </a:solidFill>
              <a:latin typeface="+mn-ea"/>
              <a:ea typeface="+mn-ea"/>
              <a:cs typeface="+mn-cs"/>
              <a:sym typeface="+mn-ea"/>
            </a:endParaRPr>
          </a:p>
          <a:p>
            <a:r>
              <a:rPr lang="zh-CN" altLang="en-US" sz="3600">
                <a:solidFill>
                  <a:schemeClr val="tx1"/>
                </a:solidFill>
                <a:latin typeface="Arial Narrow" panose="020B0606020202030204" charset="0"/>
                <a:ea typeface="+mn-ea"/>
                <a:cs typeface="Arial Narrow" panose="020B0606020202030204" charset="0"/>
              </a:rPr>
              <a:t>宫保鸡丁</a:t>
            </a:r>
          </a:p>
          <a:p>
            <a:r>
              <a:rPr lang="zh-CN" altLang="en-US" sz="1800">
                <a:solidFill>
                  <a:schemeClr val="tx1"/>
                </a:solidFill>
                <a:latin typeface="Arial Narrow" panose="020B0606020202030204" charset="0"/>
                <a:ea typeface="+mn-ea"/>
                <a:cs typeface="Arial Narrow" panose="020B0606020202030204" charset="0"/>
              </a:rPr>
              <a:t>Kung Pao Chicken</a:t>
            </a:r>
          </a:p>
        </p:txBody>
      </p:sp>
    </p:spTree>
    <p:extLst>
      <p:ext uri="{BB962C8B-B14F-4D97-AF65-F5344CB8AC3E}">
        <p14:creationId xmlns:p14="http://schemas.microsoft.com/office/powerpoint/2010/main" val="422357727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本占位符 3"/>
          <p:cNvSpPr/>
          <p:nvPr/>
        </p:nvSpPr>
        <p:spPr>
          <a:xfrm>
            <a:off x="2934027" y="1411858"/>
            <a:ext cx="3471759" cy="445688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700">
                <a:latin typeface="Arial Black" panose="020B0A04020102020204" charset="0"/>
                <a:cs typeface="Arial Black" panose="020B0A04020102020204" charset="0"/>
                <a:sym typeface="+mn-ea"/>
              </a:rPr>
              <a:t>Hot dishes</a:t>
            </a:r>
            <a:endParaRPr lang="zh-CN" altLang="en-US" sz="2700"/>
          </a:p>
        </p:txBody>
      </p:sp>
      <p:pic>
        <p:nvPicPr>
          <p:cNvPr id="8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6360" y="2566988"/>
            <a:ext cx="3186589" cy="216931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2" name="Text Placeholder 1"/>
          <p:cNvSpPr>
            <a:spLocks noGrp="1"/>
          </p:cNvSpPr>
          <p:nvPr/>
        </p:nvSpPr>
        <p:spPr>
          <a:xfrm>
            <a:off x="5272087" y="2793206"/>
            <a:ext cx="3241358" cy="111061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dirty="0">
                <a:solidFill>
                  <a:schemeClr val="tx1"/>
                </a:solidFill>
              </a:rPr>
              <a:t>x</a:t>
            </a:r>
            <a:r>
              <a:rPr lang="zh-CN" altLang="en-US" sz="1800" dirty="0">
                <a:solidFill>
                  <a:srgbClr val="FF0000"/>
                </a:solidFill>
              </a:rPr>
              <a:t>ī</a:t>
            </a:r>
            <a:r>
              <a:rPr lang="zh-CN" altLang="en-US" sz="1800" dirty="0">
                <a:solidFill>
                  <a:schemeClr val="tx1"/>
                </a:solidFill>
              </a:rPr>
              <a:t> h</a:t>
            </a:r>
            <a:r>
              <a:rPr lang="zh-CN" altLang="en-US" sz="1800" dirty="0">
                <a:solidFill>
                  <a:srgbClr val="FF0000"/>
                </a:solidFill>
              </a:rPr>
              <a:t>óng</a:t>
            </a:r>
            <a:r>
              <a:rPr lang="zh-CN" altLang="en-US" sz="1800" dirty="0">
                <a:solidFill>
                  <a:schemeClr val="tx1"/>
                </a:solidFill>
              </a:rPr>
              <a:t> sh</a:t>
            </a:r>
            <a:r>
              <a:rPr lang="zh-CN" altLang="en-US" sz="1800" dirty="0">
                <a:solidFill>
                  <a:srgbClr val="FF0000"/>
                </a:solidFill>
              </a:rPr>
              <a:t>ì</a:t>
            </a:r>
            <a:r>
              <a:rPr lang="zh-CN" altLang="en-US" sz="1800" dirty="0">
                <a:solidFill>
                  <a:schemeClr val="tx1"/>
                </a:solidFill>
              </a:rPr>
              <a:t> ch</a:t>
            </a:r>
            <a:r>
              <a:rPr lang="zh-CN" altLang="en-US" sz="1800" dirty="0">
                <a:solidFill>
                  <a:srgbClr val="FF0000"/>
                </a:solidFill>
              </a:rPr>
              <a:t>ǎo</a:t>
            </a:r>
            <a:r>
              <a:rPr lang="zh-CN" altLang="en-US" sz="1800" dirty="0">
                <a:solidFill>
                  <a:schemeClr val="tx1"/>
                </a:solidFill>
              </a:rPr>
              <a:t> j</a:t>
            </a:r>
            <a:r>
              <a:rPr lang="zh-CN" altLang="en-US" sz="1800" dirty="0">
                <a:solidFill>
                  <a:srgbClr val="FF0000"/>
                </a:solidFill>
              </a:rPr>
              <a:t>ī</a:t>
            </a:r>
            <a:r>
              <a:rPr lang="zh-CN" altLang="en-US" sz="1800" dirty="0">
                <a:solidFill>
                  <a:schemeClr val="tx1"/>
                </a:solidFill>
              </a:rPr>
              <a:t> d</a:t>
            </a:r>
            <a:r>
              <a:rPr lang="zh-CN" altLang="en-US" sz="1800" dirty="0">
                <a:solidFill>
                  <a:srgbClr val="FF0000"/>
                </a:solidFill>
              </a:rPr>
              <a:t>àn</a:t>
            </a:r>
            <a:endParaRPr lang="zh-CN" altLang="en-US" sz="2700" dirty="0"/>
          </a:p>
          <a:p>
            <a:r>
              <a:rPr lang="zh-CN" altLang="en-US" dirty="0"/>
              <a:t>西红柿炒鸡蛋</a:t>
            </a:r>
            <a:endParaRPr lang="en-US" altLang="zh-CN" sz="2700" dirty="0"/>
          </a:p>
          <a:p>
            <a:r>
              <a:rPr lang="en-GB" sz="1350" dirty="0">
                <a:latin typeface="+mn-lt"/>
              </a:rPr>
              <a:t>Scrambled egg with tomato</a:t>
            </a:r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60072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7804" y="2297430"/>
            <a:ext cx="2997518" cy="2540794"/>
          </a:xfrm>
          <a:prstGeom prst="rect">
            <a:avLst/>
          </a:prstGeom>
        </p:spPr>
      </p:pic>
      <p:sp>
        <p:nvSpPr>
          <p:cNvPr id="6" name="Title 1"/>
          <p:cNvSpPr>
            <a:spLocks noGrp="1"/>
          </p:cNvSpPr>
          <p:nvPr/>
        </p:nvSpPr>
        <p:spPr>
          <a:xfrm>
            <a:off x="5288280" y="3196114"/>
            <a:ext cx="2227898" cy="7429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68580" tIns="34290" rIns="68580" bIns="34290"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1800" dirty="0" err="1"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rPr>
              <a:t>x</a:t>
            </a:r>
            <a:r>
              <a:rPr lang="en-US" altLang="zh-CN" sz="1800" dirty="0" err="1">
                <a:solidFill>
                  <a:srgbClr val="FF0000"/>
                </a:solidFill>
                <a:latin typeface="+mn-ea"/>
                <a:ea typeface="+mn-ea"/>
                <a:cs typeface="+mn-cs"/>
                <a:sym typeface="+mn-ea"/>
              </a:rPr>
              <a:t>ī</a:t>
            </a:r>
            <a:r>
              <a:rPr lang="en-US" altLang="zh-CN" sz="1800" dirty="0"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rPr>
              <a:t>  </a:t>
            </a:r>
            <a:r>
              <a:rPr lang="en-US" altLang="zh-CN" sz="1800" dirty="0" err="1"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rPr>
              <a:t>l</a:t>
            </a:r>
            <a:r>
              <a:rPr lang="en-US" altLang="zh-CN" sz="1800" dirty="0" err="1">
                <a:solidFill>
                  <a:srgbClr val="FF0000"/>
                </a:solidFill>
                <a:latin typeface="+mn-ea"/>
                <a:ea typeface="+mn-ea"/>
                <a:cs typeface="+mn-cs"/>
                <a:sym typeface="+mn-ea"/>
              </a:rPr>
              <a:t>án</a:t>
            </a:r>
            <a:r>
              <a:rPr lang="en-US" altLang="zh-CN" sz="1800" dirty="0"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rPr>
              <a:t>  </a:t>
            </a:r>
            <a:r>
              <a:rPr lang="en-US" altLang="zh-CN" sz="1800" dirty="0" err="1"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rPr>
              <a:t>h</a:t>
            </a:r>
            <a:r>
              <a:rPr lang="en-US" altLang="zh-CN" sz="1800" dirty="0" err="1">
                <a:solidFill>
                  <a:srgbClr val="FF0000"/>
                </a:solidFill>
                <a:latin typeface="+mn-ea"/>
                <a:ea typeface="+mn-ea"/>
                <a:cs typeface="+mn-cs"/>
                <a:sym typeface="+mn-ea"/>
              </a:rPr>
              <a:t>uā</a:t>
            </a:r>
            <a:endParaRPr lang="en-US" altLang="zh-CN" sz="1800" dirty="0">
              <a:solidFill>
                <a:schemeClr val="tx1"/>
              </a:solidFill>
              <a:latin typeface="+mn-ea"/>
              <a:ea typeface="+mn-ea"/>
              <a:cs typeface="+mn-cs"/>
              <a:sym typeface="+mn-ea"/>
            </a:endParaRPr>
          </a:p>
          <a:p>
            <a:r>
              <a:rPr lang="zh-CN" altLang="en-US" sz="4050" dirty="0" smtClean="0">
                <a:solidFill>
                  <a:schemeClr val="tx1"/>
                </a:solidFill>
                <a:latin typeface="Arial Narrow" panose="020B0606020202030204" charset="0"/>
                <a:ea typeface="+mn-ea"/>
                <a:cs typeface="Arial Narrow" panose="020B0606020202030204" charset="0"/>
              </a:rPr>
              <a:t>清炒西</a:t>
            </a:r>
            <a:r>
              <a:rPr lang="zh-CN" altLang="en-US" sz="4050" dirty="0">
                <a:solidFill>
                  <a:schemeClr val="tx1"/>
                </a:solidFill>
                <a:latin typeface="Arial Narrow" panose="020B0606020202030204" charset="0"/>
                <a:ea typeface="+mn-ea"/>
                <a:cs typeface="Arial Narrow" panose="020B0606020202030204" charset="0"/>
              </a:rPr>
              <a:t>兰花</a:t>
            </a:r>
          </a:p>
          <a:p>
            <a:r>
              <a:rPr lang="zh-CN" altLang="en-US" sz="1800" dirty="0">
                <a:solidFill>
                  <a:schemeClr val="tx1"/>
                </a:solidFill>
                <a:latin typeface="Arial Narrow" panose="020B0606020202030204" charset="0"/>
                <a:ea typeface="+mn-ea"/>
                <a:cs typeface="Arial Narrow" panose="020B0606020202030204" charset="0"/>
              </a:rPr>
              <a:t>broccoli</a:t>
            </a:r>
          </a:p>
        </p:txBody>
      </p:sp>
      <p:sp>
        <p:nvSpPr>
          <p:cNvPr id="7" name="文本占位符 3"/>
          <p:cNvSpPr/>
          <p:nvPr/>
        </p:nvSpPr>
        <p:spPr>
          <a:xfrm>
            <a:off x="2934027" y="1411858"/>
            <a:ext cx="3471759" cy="445688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700">
                <a:latin typeface="Arial Black" panose="020B0A04020102020204" charset="0"/>
                <a:cs typeface="Arial Black" panose="020B0A04020102020204" charset="0"/>
                <a:sym typeface="+mn-ea"/>
              </a:rPr>
              <a:t>Hot dishes</a:t>
            </a:r>
            <a:endParaRPr lang="zh-CN" altLang="en-US" sz="2700"/>
          </a:p>
        </p:txBody>
      </p:sp>
    </p:spTree>
    <p:extLst>
      <p:ext uri="{BB962C8B-B14F-4D97-AF65-F5344CB8AC3E}">
        <p14:creationId xmlns:p14="http://schemas.microsoft.com/office/powerpoint/2010/main" val="403093054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" name="Picture 5"/>
          <p:cNvPicPr preferRelativeResize="0"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584"/>
          <a:stretch>
            <a:fillRect/>
          </a:stretch>
        </p:blipFill>
        <p:spPr>
          <a:xfrm>
            <a:off x="1844517" y="2399824"/>
            <a:ext cx="3527584" cy="2395538"/>
          </a:xfrm>
          <a:prstGeom prst="rect">
            <a:avLst/>
          </a:prstGeom>
          <a:ln w="88900" cap="sq" cmpd="thickThin">
            <a:noFill/>
            <a:prstDash val="solid"/>
            <a:miter lim="800000"/>
            <a:headEnd/>
            <a:tailEnd/>
          </a:ln>
          <a:effectLst>
            <a:innerShdw blurRad="76200">
              <a:srgbClr val="000000"/>
            </a:innerShdw>
          </a:effectLst>
        </p:spPr>
      </p:pic>
      <p:sp>
        <p:nvSpPr>
          <p:cNvPr id="6" name="Title 1"/>
          <p:cNvSpPr>
            <a:spLocks noGrp="1"/>
          </p:cNvSpPr>
          <p:nvPr/>
        </p:nvSpPr>
        <p:spPr>
          <a:xfrm>
            <a:off x="5603557" y="3126581"/>
            <a:ext cx="2227898" cy="7429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68580" tIns="34290" rIns="68580" bIns="34290"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1800"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rPr>
              <a:t>k</a:t>
            </a: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  <a:cs typeface="+mn-cs"/>
                <a:sym typeface="+mn-ea"/>
              </a:rPr>
              <a:t>ǎo</a:t>
            </a:r>
            <a:r>
              <a:rPr lang="en-US" altLang="zh-CN" sz="1800"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rPr>
              <a:t>  y</a:t>
            </a:r>
            <a:r>
              <a:rPr lang="en-US" altLang="zh-CN" sz="1800">
                <a:solidFill>
                  <a:srgbClr val="FF0000"/>
                </a:solidFill>
                <a:latin typeface="+mn-ea"/>
                <a:ea typeface="+mn-ea"/>
                <a:cs typeface="+mn-cs"/>
                <a:sym typeface="+mn-ea"/>
              </a:rPr>
              <a:t>ā</a:t>
            </a:r>
            <a:endParaRPr lang="en-US" altLang="zh-CN" sz="1800">
              <a:solidFill>
                <a:schemeClr val="tx1"/>
              </a:solidFill>
              <a:latin typeface="+mn-ea"/>
              <a:ea typeface="+mn-ea"/>
              <a:cs typeface="+mn-cs"/>
              <a:sym typeface="+mn-ea"/>
            </a:endParaRPr>
          </a:p>
          <a:p>
            <a:r>
              <a:rPr lang="zh-CN" altLang="en-US" sz="4050">
                <a:solidFill>
                  <a:schemeClr val="tx1"/>
                </a:solidFill>
                <a:latin typeface="Arial Narrow" panose="020B0606020202030204" charset="0"/>
                <a:ea typeface="+mn-ea"/>
                <a:cs typeface="Arial Narrow" panose="020B0606020202030204" charset="0"/>
              </a:rPr>
              <a:t>烤鸭</a:t>
            </a:r>
          </a:p>
          <a:p>
            <a:r>
              <a:rPr lang="zh-CN" altLang="en-US" sz="1800">
                <a:solidFill>
                  <a:schemeClr val="tx1"/>
                </a:solidFill>
                <a:latin typeface="Arial Narrow" panose="020B0606020202030204" charset="0"/>
                <a:ea typeface="+mn-ea"/>
                <a:cs typeface="Arial Narrow" panose="020B0606020202030204" charset="0"/>
              </a:rPr>
              <a:t>Roast Duck</a:t>
            </a:r>
          </a:p>
        </p:txBody>
      </p:sp>
      <p:sp>
        <p:nvSpPr>
          <p:cNvPr id="5" name="文本占位符 3"/>
          <p:cNvSpPr/>
          <p:nvPr/>
        </p:nvSpPr>
        <p:spPr>
          <a:xfrm>
            <a:off x="2934027" y="1411858"/>
            <a:ext cx="3471759" cy="445688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700">
                <a:latin typeface="Arial Black" panose="020B0A04020102020204" charset="0"/>
                <a:cs typeface="Arial Black" panose="020B0A04020102020204" charset="0"/>
                <a:sym typeface="+mn-ea"/>
              </a:rPr>
              <a:t>Hot dishes</a:t>
            </a:r>
            <a:endParaRPr lang="zh-CN" altLang="en-US" sz="2700"/>
          </a:p>
        </p:txBody>
      </p:sp>
    </p:spTree>
    <p:extLst>
      <p:ext uri="{BB962C8B-B14F-4D97-AF65-F5344CB8AC3E}">
        <p14:creationId xmlns:p14="http://schemas.microsoft.com/office/powerpoint/2010/main" val="3143128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"/>
          <p:cNvSpPr txBox="1"/>
          <p:nvPr/>
        </p:nvSpPr>
        <p:spPr>
          <a:xfrm>
            <a:off x="2751001" y="1342984"/>
            <a:ext cx="3471759" cy="445688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700" b="1" dirty="0">
                <a:latin typeface="Arial Black" panose="020B0A04020102020204" charset="0"/>
                <a:cs typeface="Arial Black" panose="020B0A04020102020204" charset="0"/>
              </a:rPr>
              <a:t>Staple Food</a:t>
            </a:r>
          </a:p>
        </p:txBody>
      </p:sp>
      <p:pic>
        <p:nvPicPr>
          <p:cNvPr id="2" name="Picture 3"/>
          <p:cNvPicPr preferRelativeResize="0"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5160" y="2324796"/>
            <a:ext cx="1890000" cy="135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Picture 4"/>
          <p:cNvPicPr preferRelativeResize="0"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8161" y="2324796"/>
            <a:ext cx="1890000" cy="135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5"/>
          <p:cNvPicPr preferRelativeResize="0"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1582" y="4124609"/>
            <a:ext cx="1890000" cy="135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4" name="Text Placeholder 1"/>
          <p:cNvSpPr txBox="1"/>
          <p:nvPr/>
        </p:nvSpPr>
        <p:spPr>
          <a:xfrm>
            <a:off x="6381673" y="2534919"/>
            <a:ext cx="921326" cy="929755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dirty="0" err="1">
                <a:latin typeface="+mn-lt"/>
              </a:rPr>
              <a:t>ch</a:t>
            </a:r>
            <a:r>
              <a:rPr lang="en-US" altLang="zh-CN" sz="1200" b="1" dirty="0" err="1">
                <a:solidFill>
                  <a:srgbClr val="FF0000"/>
                </a:solidFill>
                <a:latin typeface="+mn-lt"/>
              </a:rPr>
              <a:t>ǎo</a:t>
            </a:r>
            <a:r>
              <a:rPr lang="en-US" altLang="zh-CN" sz="1200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altLang="zh-CN" sz="1200" b="1" dirty="0" err="1">
                <a:latin typeface="+mn-lt"/>
              </a:rPr>
              <a:t>f</a:t>
            </a:r>
            <a:r>
              <a:rPr lang="en-US" altLang="zh-CN" sz="1200" b="1" dirty="0" err="1">
                <a:solidFill>
                  <a:srgbClr val="FF0000"/>
                </a:solidFill>
                <a:latin typeface="+mn-lt"/>
              </a:rPr>
              <a:t>àn</a:t>
            </a:r>
            <a:endParaRPr lang="en-US" altLang="zh-CN" sz="1200" b="1" dirty="0">
              <a:solidFill>
                <a:srgbClr val="FF0000"/>
              </a:solidFill>
              <a:latin typeface="+mn-lt"/>
            </a:endParaRPr>
          </a:p>
          <a:p>
            <a:r>
              <a:rPr lang="zh-CN" altLang="en-US" sz="2100" b="1" dirty="0"/>
              <a:t>炒饭</a:t>
            </a:r>
            <a:r>
              <a:rPr lang="en-GB" sz="1500" dirty="0">
                <a:latin typeface="+mn-lt"/>
              </a:rPr>
              <a:t>Fried rice</a:t>
            </a:r>
            <a:endParaRPr lang="en-GB" sz="1500" b="1" dirty="0">
              <a:latin typeface="+mn-lt"/>
            </a:endParaRPr>
          </a:p>
        </p:txBody>
      </p:sp>
      <p:sp>
        <p:nvSpPr>
          <p:cNvPr id="15" name="Text Placeholder 1"/>
          <p:cNvSpPr txBox="1"/>
          <p:nvPr/>
        </p:nvSpPr>
        <p:spPr>
          <a:xfrm>
            <a:off x="3592376" y="2651865"/>
            <a:ext cx="791308" cy="877100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dirty="0" err="1">
                <a:latin typeface="+mn-lt"/>
              </a:rPr>
              <a:t>m</a:t>
            </a:r>
            <a:r>
              <a:rPr lang="en-US" altLang="zh-CN" sz="1200" b="1" dirty="0" err="1">
                <a:solidFill>
                  <a:srgbClr val="FF0000"/>
                </a:solidFill>
                <a:latin typeface="+mn-lt"/>
              </a:rPr>
              <a:t>iàn</a:t>
            </a:r>
            <a:r>
              <a:rPr lang="en-US" altLang="zh-CN" sz="1200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altLang="zh-CN" sz="1200" b="1" dirty="0" err="1">
                <a:latin typeface="+mn-lt"/>
              </a:rPr>
              <a:t>t</a:t>
            </a:r>
            <a:r>
              <a:rPr lang="en-US" altLang="zh-CN" sz="1200" b="1" dirty="0" err="1">
                <a:solidFill>
                  <a:srgbClr val="FF0000"/>
                </a:solidFill>
                <a:latin typeface="+mn-lt"/>
              </a:rPr>
              <a:t>iáo</a:t>
            </a:r>
            <a:endParaRPr lang="en-US" altLang="zh-CN" sz="1200" b="1" dirty="0">
              <a:solidFill>
                <a:srgbClr val="FF0000"/>
              </a:solidFill>
              <a:latin typeface="+mn-lt"/>
            </a:endParaRPr>
          </a:p>
          <a:p>
            <a:r>
              <a:rPr lang="zh-CN" altLang="en-US" sz="2100" b="1" dirty="0"/>
              <a:t>面条</a:t>
            </a:r>
            <a:r>
              <a:rPr lang="en-GB" sz="1500" dirty="0">
                <a:latin typeface="+mn-lt"/>
              </a:rPr>
              <a:t>noodles</a:t>
            </a:r>
            <a:endParaRPr lang="en-GB" sz="1500" b="1" dirty="0">
              <a:latin typeface="+mn-lt"/>
            </a:endParaRPr>
          </a:p>
        </p:txBody>
      </p:sp>
      <p:sp>
        <p:nvSpPr>
          <p:cNvPr id="13" name="Text Placeholder 1"/>
          <p:cNvSpPr txBox="1"/>
          <p:nvPr/>
        </p:nvSpPr>
        <p:spPr>
          <a:xfrm>
            <a:off x="5576655" y="4461789"/>
            <a:ext cx="1049888" cy="751711"/>
          </a:xfrm>
          <a:prstGeom prst="rect">
            <a:avLst/>
          </a:prstGeom>
        </p:spPr>
        <p:txBody>
          <a:bodyPr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 kern="1200">
                <a:solidFill>
                  <a:srgbClr val="004DA1"/>
                </a:solidFill>
                <a:latin typeface="+mj-ea"/>
                <a:ea typeface="+mj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dirty="0" err="1">
                <a:latin typeface="+mn-lt"/>
              </a:rPr>
              <a:t>j</a:t>
            </a:r>
            <a:r>
              <a:rPr lang="en-US" altLang="zh-CN" sz="1200" b="1" dirty="0" err="1">
                <a:solidFill>
                  <a:srgbClr val="FF0000"/>
                </a:solidFill>
                <a:latin typeface="+mn-lt"/>
              </a:rPr>
              <a:t>iǎo</a:t>
            </a:r>
            <a:r>
              <a:rPr lang="en-US" altLang="zh-CN" sz="1200" b="1" dirty="0">
                <a:solidFill>
                  <a:srgbClr val="FF0000"/>
                </a:solidFill>
                <a:latin typeface="+mn-lt"/>
              </a:rPr>
              <a:t>     </a:t>
            </a:r>
            <a:r>
              <a:rPr lang="en-US" altLang="zh-CN" sz="1200" b="1" dirty="0" err="1">
                <a:latin typeface="+mn-lt"/>
              </a:rPr>
              <a:t>z</a:t>
            </a:r>
            <a:r>
              <a:rPr lang="en-US" altLang="zh-CN" sz="1200" b="1" dirty="0" err="1">
                <a:solidFill>
                  <a:srgbClr val="FF0000"/>
                </a:solidFill>
                <a:latin typeface="+mn-lt"/>
              </a:rPr>
              <a:t>ǐ</a:t>
            </a:r>
            <a:r>
              <a:rPr lang="en-US" altLang="zh-CN" sz="1200" b="1" dirty="0">
                <a:solidFill>
                  <a:srgbClr val="FF0000"/>
                </a:solidFill>
                <a:latin typeface="+mn-lt"/>
              </a:rPr>
              <a:t> </a:t>
            </a:r>
          </a:p>
          <a:p>
            <a:r>
              <a:rPr lang="zh-CN" altLang="en-US" sz="2100" b="1" dirty="0"/>
              <a:t>饺子</a:t>
            </a:r>
            <a:endParaRPr lang="en-US" altLang="zh-CN" sz="2100" b="1" dirty="0"/>
          </a:p>
          <a:p>
            <a:r>
              <a:rPr lang="en-GB" sz="1500" dirty="0">
                <a:latin typeface="+mn-lt"/>
              </a:rPr>
              <a:t>Dumplings</a:t>
            </a:r>
            <a:endParaRPr lang="en-GB" sz="1500" b="1" dirty="0">
              <a:latin typeface="+mn-lt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32218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BBEFCC9B-9DD4-4847-817F-A6EA84D50B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5369" y="1818542"/>
            <a:ext cx="4935416" cy="3701562"/>
          </a:xfrm>
          <a:prstGeom prst="rect">
            <a:avLst/>
          </a:prstGeom>
        </p:spPr>
      </p:pic>
      <p:sp>
        <p:nvSpPr>
          <p:cNvPr id="6" name="文本框 5">
            <a:extLst>
              <a:ext uri="{FF2B5EF4-FFF2-40B4-BE49-F238E27FC236}">
                <a16:creationId xmlns:a16="http://schemas.microsoft.com/office/drawing/2014/main" id="{61C4BDC7-A5FD-4C57-99FC-D030BFEB2EE1}"/>
              </a:ext>
            </a:extLst>
          </p:cNvPr>
          <p:cNvSpPr txBox="1"/>
          <p:nvPr/>
        </p:nvSpPr>
        <p:spPr>
          <a:xfrm>
            <a:off x="926122" y="1226527"/>
            <a:ext cx="4994031" cy="715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000" dirty="0"/>
              <a:t>火锅  </a:t>
            </a:r>
            <a:r>
              <a:rPr lang="en-US" altLang="zh-CN" sz="3000" dirty="0"/>
              <a:t>hot-pot    </a:t>
            </a:r>
            <a:r>
              <a:rPr lang="en-US" altLang="zh-CN" sz="2100" dirty="0" err="1">
                <a:solidFill>
                  <a:srgbClr val="FF0000"/>
                </a:solidFill>
              </a:rPr>
              <a:t>h</a:t>
            </a:r>
            <a:r>
              <a:rPr lang="en-US" sz="2100" dirty="0" err="1"/>
              <a:t>uǒ</a:t>
            </a:r>
            <a:r>
              <a:rPr lang="en-US" sz="2100" dirty="0"/>
              <a:t> </a:t>
            </a:r>
            <a:r>
              <a:rPr lang="en-US" sz="2100" dirty="0" err="1">
                <a:solidFill>
                  <a:srgbClr val="FF0000"/>
                </a:solidFill>
              </a:rPr>
              <a:t>g</a:t>
            </a:r>
            <a:r>
              <a:rPr lang="en-US" sz="2100" dirty="0" err="1"/>
              <a:t>uō</a:t>
            </a:r>
            <a:r>
              <a:rPr lang="en-US" altLang="zh-CN" sz="4050" dirty="0"/>
              <a:t> </a:t>
            </a: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237565019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505D8B73-7E5A-42CD-AEF8-043EA193EB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865" y="1427285"/>
            <a:ext cx="4003431" cy="4003431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05ABDD7B-C478-4D20-94A9-A0BEB4700D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74526" y="1427284"/>
            <a:ext cx="4869474" cy="3652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18766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E984650D-EEF2-4F35-9024-98BF942BBF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8734" y="857250"/>
            <a:ext cx="4066532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457117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B87E1EF-E97C-4B2F-A7DF-CB536A2968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989" y="1204165"/>
            <a:ext cx="3688492" cy="2827844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FB88AECA-80CD-41FA-98BB-9F7EFC770D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77373" y="2153785"/>
            <a:ext cx="5045119" cy="3500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2226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E4B98A28-0E64-4E48-B28B-7C4DC49958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353" y="1226602"/>
            <a:ext cx="5052154" cy="3300605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DE060522-5D26-46F0-BD60-4BC82C7FD3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5504" y="2909050"/>
            <a:ext cx="4080723" cy="2633252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619672" y="5542302"/>
            <a:ext cx="48965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 smtClean="0"/>
              <a:t>手工拉面 </a:t>
            </a:r>
            <a:r>
              <a:rPr lang="en-US" altLang="zh-CN" sz="4400" dirty="0" smtClean="0"/>
              <a:t>12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172441767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18BF17C3-5C88-4B1F-9E02-9C0EDDBBE7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436" y="857250"/>
            <a:ext cx="3857625" cy="5143500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970F7E6C-A974-4319-89C8-E8577471B4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103" y="857250"/>
            <a:ext cx="3857625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05265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4179F999-013E-46CA-88A2-DAD4ACF2A0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8339" y="2118274"/>
            <a:ext cx="4106982" cy="3080237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0AFA3363-3357-4B3B-9E17-1A02EC25D1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1235" y="1260231"/>
            <a:ext cx="3253154" cy="4337539"/>
          </a:xfrm>
          <a:prstGeom prst="rect">
            <a:avLst/>
          </a:prstGeom>
        </p:spPr>
      </p:pic>
      <p:sp>
        <p:nvSpPr>
          <p:cNvPr id="6" name="文本框 5">
            <a:extLst>
              <a:ext uri="{FF2B5EF4-FFF2-40B4-BE49-F238E27FC236}">
                <a16:creationId xmlns:a16="http://schemas.microsoft.com/office/drawing/2014/main" id="{0D4A04B7-E132-45FA-B064-A354595A8418}"/>
              </a:ext>
            </a:extLst>
          </p:cNvPr>
          <p:cNvSpPr txBox="1"/>
          <p:nvPr/>
        </p:nvSpPr>
        <p:spPr>
          <a:xfrm>
            <a:off x="838200" y="1460989"/>
            <a:ext cx="358726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300" dirty="0"/>
              <a:t>串串</a:t>
            </a:r>
            <a:r>
              <a:rPr lang="en-US" altLang="zh-CN" sz="3300" dirty="0"/>
              <a:t>-</a:t>
            </a:r>
            <a:r>
              <a:rPr lang="en-US" altLang="zh-CN" sz="3300" dirty="0" err="1"/>
              <a:t>chuan</a:t>
            </a:r>
            <a:r>
              <a:rPr lang="en-US" altLang="zh-CN" sz="3300" dirty="0"/>
              <a:t> </a:t>
            </a:r>
            <a:r>
              <a:rPr lang="en-US" altLang="zh-CN" sz="3300" dirty="0" err="1"/>
              <a:t>chuan</a:t>
            </a:r>
            <a:endParaRPr lang="en-US" sz="3300" dirty="0"/>
          </a:p>
        </p:txBody>
      </p:sp>
    </p:spTree>
    <p:extLst>
      <p:ext uri="{BB962C8B-B14F-4D97-AF65-F5344CB8AC3E}">
        <p14:creationId xmlns:p14="http://schemas.microsoft.com/office/powerpoint/2010/main" val="386073145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8F3D257F-4D00-47CF-B75D-29342D259A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08" y="1005531"/>
            <a:ext cx="6462584" cy="4846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80011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D8E0694A-B022-4BB5-8074-587A5EA6C6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4724" y="857250"/>
            <a:ext cx="6858000" cy="5143500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A8E8456A-81A5-4813-B5F7-9952409D7CAE}"/>
              </a:ext>
            </a:extLst>
          </p:cNvPr>
          <p:cNvSpPr txBox="1"/>
          <p:nvPr/>
        </p:nvSpPr>
        <p:spPr>
          <a:xfrm>
            <a:off x="370703" y="1505980"/>
            <a:ext cx="14333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000" dirty="0"/>
              <a:t>小龙虾</a:t>
            </a:r>
            <a:endParaRPr lang="en-US" altLang="zh-CN" sz="3000" dirty="0"/>
          </a:p>
          <a:p>
            <a:r>
              <a:rPr lang="en-US" sz="3000" dirty="0"/>
              <a:t>crayfish</a:t>
            </a:r>
          </a:p>
        </p:txBody>
      </p:sp>
    </p:spTree>
    <p:extLst>
      <p:ext uri="{BB962C8B-B14F-4D97-AF65-F5344CB8AC3E}">
        <p14:creationId xmlns:p14="http://schemas.microsoft.com/office/powerpoint/2010/main" val="267835105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3CFB4673-3E43-4475-B4DF-D18A163C31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744" y="1241081"/>
            <a:ext cx="3281877" cy="4375836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906FA850-EF68-4A6F-8753-5B5706BC81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058215"/>
            <a:ext cx="3351093" cy="4741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40223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1210BD88-2060-4C0F-A579-F19692A79B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2604380" y="1035844"/>
            <a:ext cx="3935240" cy="5246987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56EFC007-A5F3-4098-81C5-AD6796BCE8A4}"/>
              </a:ext>
            </a:extLst>
          </p:cNvPr>
          <p:cNvSpPr txBox="1"/>
          <p:nvPr/>
        </p:nvSpPr>
        <p:spPr>
          <a:xfrm>
            <a:off x="617839" y="1036423"/>
            <a:ext cx="375027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300" dirty="0"/>
              <a:t>烧烤</a:t>
            </a:r>
            <a:r>
              <a:rPr lang="zh-CN" altLang="en-US" sz="3300" dirty="0" smtClean="0"/>
              <a:t> </a:t>
            </a:r>
            <a:r>
              <a:rPr lang="en-US" altLang="zh-CN" sz="3300" dirty="0"/>
              <a:t>Chinese BBQ</a:t>
            </a:r>
            <a:endParaRPr lang="en-US" sz="3300" dirty="0"/>
          </a:p>
        </p:txBody>
      </p:sp>
    </p:spTree>
    <p:extLst>
      <p:ext uri="{BB962C8B-B14F-4D97-AF65-F5344CB8AC3E}">
        <p14:creationId xmlns:p14="http://schemas.microsoft.com/office/powerpoint/2010/main" val="244578715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8BC2893C-9FDD-45EE-8B2A-8D4CE20F82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57250"/>
            <a:ext cx="2893219" cy="5143500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33DA5647-D3FB-403B-91BA-0E64EA11C3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866" y="1583211"/>
            <a:ext cx="5890052" cy="4417540"/>
          </a:xfrm>
          <a:prstGeom prst="rect">
            <a:avLst/>
          </a:prstGeom>
        </p:spPr>
      </p:pic>
      <p:sp>
        <p:nvSpPr>
          <p:cNvPr id="6" name="文本框 5">
            <a:extLst>
              <a:ext uri="{FF2B5EF4-FFF2-40B4-BE49-F238E27FC236}">
                <a16:creationId xmlns:a16="http://schemas.microsoft.com/office/drawing/2014/main" id="{ECD64D47-6026-4799-BAD9-01EA146671BC}"/>
              </a:ext>
            </a:extLst>
          </p:cNvPr>
          <p:cNvSpPr txBox="1"/>
          <p:nvPr/>
        </p:nvSpPr>
        <p:spPr>
          <a:xfrm>
            <a:off x="3669958" y="956104"/>
            <a:ext cx="399838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dirty="0"/>
              <a:t>Korean </a:t>
            </a:r>
            <a:r>
              <a:rPr lang="en-US" sz="3000" dirty="0" smtClean="0"/>
              <a:t>BBQ </a:t>
            </a:r>
            <a:r>
              <a:rPr lang="zh-CN" altLang="en-US" sz="3000" dirty="0" smtClean="0"/>
              <a:t>韩式烤肉</a:t>
            </a: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193438997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0EE4B2F2-6026-41B9-8F25-A33E3EBDE2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375" y="1167912"/>
            <a:ext cx="8357251" cy="4700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637496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>
            <a:extLst>
              <a:ext uri="{FF2B5EF4-FFF2-40B4-BE49-F238E27FC236}">
                <a16:creationId xmlns:a16="http://schemas.microsoft.com/office/drawing/2014/main" id="{28C84A77-2B9C-4130-BE11-90A4EF768E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390" y="1159991"/>
            <a:ext cx="4308389" cy="3231292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5E37D7F8-086B-4673-A554-780F842833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5206" y="2519233"/>
            <a:ext cx="4551405" cy="3413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52268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D4E05A5C-491A-4CD9-9BE2-CEA9623BBE0F}"/>
              </a:ext>
            </a:extLst>
          </p:cNvPr>
          <p:cNvSpPr/>
          <p:nvPr/>
        </p:nvSpPr>
        <p:spPr>
          <a:xfrm>
            <a:off x="313215" y="1156702"/>
            <a:ext cx="4363817" cy="692497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algn="ctr"/>
            <a:r>
              <a:rPr lang="zh-CN" altLang="en-US" sz="405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奶茶</a:t>
            </a:r>
            <a:r>
              <a:rPr lang="en-US" altLang="zh-CN" sz="405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-MILKTEA  </a:t>
            </a:r>
            <a:endParaRPr lang="zh-CN" altLang="en-US" sz="405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BD620550-15A1-4706-8221-2F4E077E04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930" y="1732859"/>
            <a:ext cx="4589241" cy="2579153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4B655621-AB7B-4516-8A59-EACD0AAD63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2056" y="1732859"/>
            <a:ext cx="3868730" cy="2579153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E48604C6-9A53-4F9B-AE15-75F27CD1D0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9930" y="4195671"/>
            <a:ext cx="3293637" cy="18503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BE303294-CA5D-4791-AA00-F9891FF2951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4579" y="3791985"/>
            <a:ext cx="3291842" cy="21923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6484370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5722246D-1BF9-4FB2-BE28-D115D9FF0C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880" y="1224864"/>
            <a:ext cx="5861222" cy="4395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60355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7D9D0ADB-2766-4108-A78F-236D125F90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66" t="9197" r="23056" b="2587"/>
          <a:stretch/>
        </p:blipFill>
        <p:spPr>
          <a:xfrm>
            <a:off x="247135" y="1167713"/>
            <a:ext cx="4553465" cy="4411362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98C07240-DDD4-45C1-AE6F-4C65EEE72D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3561" y="1363877"/>
            <a:ext cx="4020065" cy="3015049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15948448-3C14-48D6-B3A6-2E5DA8D83D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09967" y="4017535"/>
            <a:ext cx="3422822" cy="1922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70728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FC0DF01-E927-499B-A2B3-407DEDF36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内容占位符 4">
            <a:extLst>
              <a:ext uri="{FF2B5EF4-FFF2-40B4-BE49-F238E27FC236}">
                <a16:creationId xmlns:a16="http://schemas.microsoft.com/office/drawing/2014/main" id="{76A9AE2E-DEB2-4301-AEA5-6055BC5D67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" y="857251"/>
            <a:ext cx="3396203" cy="2264135"/>
          </a:xfr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BB656DB6-6673-4319-A4AA-F4C908D008C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811" t="1714" r="11946" b="23526"/>
          <a:stretch/>
        </p:blipFill>
        <p:spPr>
          <a:xfrm>
            <a:off x="4921483" y="881154"/>
            <a:ext cx="3762632" cy="2403290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9F1447F8-391A-4B89-B3AF-E4C2038A3E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643312"/>
            <a:ext cx="3571875" cy="2357438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44306EE1-92F5-44A8-86B1-3A8FD02C77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12141" y="3199425"/>
            <a:ext cx="4581313" cy="2777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46139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" y="188640"/>
            <a:ext cx="9038009" cy="6381328"/>
          </a:xfrm>
        </p:spPr>
      </p:pic>
    </p:spTree>
    <p:extLst>
      <p:ext uri="{BB962C8B-B14F-4D97-AF65-F5344CB8AC3E}">
        <p14:creationId xmlns:p14="http://schemas.microsoft.com/office/powerpoint/2010/main" val="401674862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895" y="332656"/>
            <a:ext cx="8301424" cy="6120680"/>
          </a:xfrm>
        </p:spPr>
      </p:pic>
    </p:spTree>
    <p:extLst>
      <p:ext uri="{BB962C8B-B14F-4D97-AF65-F5344CB8AC3E}">
        <p14:creationId xmlns:p14="http://schemas.microsoft.com/office/powerpoint/2010/main" val="333106933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48680"/>
            <a:ext cx="8317480" cy="5880719"/>
          </a:xfrm>
        </p:spPr>
      </p:pic>
    </p:spTree>
    <p:extLst>
      <p:ext uri="{BB962C8B-B14F-4D97-AF65-F5344CB8AC3E}">
        <p14:creationId xmlns:p14="http://schemas.microsoft.com/office/powerpoint/2010/main" val="17079011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视差">
  <a:themeElements>
    <a:clrScheme name="视差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视差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视差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视差</Template>
  <TotalTime>179</TotalTime>
  <Words>876</Words>
  <Application>Microsoft Office PowerPoint</Application>
  <PresentationFormat>On-screen Show (4:3)</PresentationFormat>
  <Paragraphs>283</Paragraphs>
  <Slides>56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56</vt:i4>
      </vt:variant>
    </vt:vector>
  </HeadingPairs>
  <TitlesOfParts>
    <vt:vector size="68" baseType="lpstr">
      <vt:lpstr>GB Pinyinok-D</vt:lpstr>
      <vt:lpstr>Arial Narrow</vt:lpstr>
      <vt:lpstr>黑体</vt:lpstr>
      <vt:lpstr>华文细黑</vt:lpstr>
      <vt:lpstr>Times New Roman</vt:lpstr>
      <vt:lpstr>Corbel</vt:lpstr>
      <vt:lpstr>ZWAdobeF</vt:lpstr>
      <vt:lpstr>Helvetica Neue</vt:lpstr>
      <vt:lpstr>Arial Black</vt:lpstr>
      <vt:lpstr>华文楷体</vt:lpstr>
      <vt:lpstr>Arial</vt:lpstr>
      <vt:lpstr>视差</vt:lpstr>
      <vt:lpstr>第十课  数学比历史难多了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第十课  数学比历史难多了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第十课  数学比历史难多了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第十课  数学比历史难多了</dc:title>
  <dc:creator>888</dc:creator>
  <cp:lastModifiedBy>Yue Luan</cp:lastModifiedBy>
  <cp:revision>19</cp:revision>
  <dcterms:modified xsi:type="dcterms:W3CDTF">2019-10-31T17:49:30Z</dcterms:modified>
</cp:coreProperties>
</file>