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3"/>
  </p:notesMasterIdLst>
  <p:sldIdLst>
    <p:sldId id="258" r:id="rId3"/>
    <p:sldId id="267" r:id="rId4"/>
    <p:sldId id="268" r:id="rId5"/>
    <p:sldId id="286" r:id="rId6"/>
    <p:sldId id="287" r:id="rId7"/>
    <p:sldId id="288" r:id="rId8"/>
    <p:sldId id="285" r:id="rId9"/>
    <p:sldId id="289" r:id="rId10"/>
    <p:sldId id="270" r:id="rId11"/>
    <p:sldId id="271" r:id="rId12"/>
    <p:sldId id="277" r:id="rId13"/>
    <p:sldId id="275" r:id="rId14"/>
    <p:sldId id="279" r:id="rId15"/>
    <p:sldId id="281" r:id="rId16"/>
    <p:sldId id="282" r:id="rId17"/>
    <p:sldId id="280" r:id="rId18"/>
    <p:sldId id="283" r:id="rId19"/>
    <p:sldId id="284" r:id="rId20"/>
    <p:sldId id="276"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4532" autoAdjust="0"/>
  </p:normalViewPr>
  <p:slideViewPr>
    <p:cSldViewPr snapToGrid="0">
      <p:cViewPr varScale="1">
        <p:scale>
          <a:sx n="87" d="100"/>
          <a:sy n="87" d="100"/>
        </p:scale>
        <p:origin x="3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modSld">
      <pc:chgData name="Christian Felices" userId="8e38ee09-c2ff-4103-943a-2518637016e9" providerId="ADAL" clId="{3D4A4162-3B1C-4C16-B3BC-185E2CDA108B}" dt="2026-01-27T10:01:35.622" v="38"/>
      <pc:docMkLst>
        <pc:docMk/>
      </pc:docMkLst>
      <pc:sldChg chg="modSp mod">
        <pc:chgData name="Christian Felices" userId="8e38ee09-c2ff-4103-943a-2518637016e9" providerId="ADAL" clId="{3D4A4162-3B1C-4C16-B3BC-185E2CDA108B}" dt="2026-01-22T14:00:39.436" v="37" actId="20577"/>
        <pc:sldMkLst>
          <pc:docMk/>
          <pc:sldMk cId="4106159403" sldId="276"/>
        </pc:sldMkLst>
        <pc:spChg chg="mod">
          <ac:chgData name="Christian Felices" userId="8e38ee09-c2ff-4103-943a-2518637016e9" providerId="ADAL" clId="{3D4A4162-3B1C-4C16-B3BC-185E2CDA108B}" dt="2026-01-22T14:00:39.436" v="37" actId="20577"/>
          <ac:spMkLst>
            <pc:docMk/>
            <pc:sldMk cId="4106159403" sldId="276"/>
            <ac:spMk id="6" creationId="{7327C554-4906-6A10-5113-4D2F494C02A4}"/>
          </ac:spMkLst>
        </pc:spChg>
      </pc:sldChg>
      <pc:sldChg chg="modAnim">
        <pc:chgData name="Christian Felices" userId="8e38ee09-c2ff-4103-943a-2518637016e9" providerId="ADAL" clId="{3D4A4162-3B1C-4C16-B3BC-185E2CDA108B}" dt="2026-01-27T10:01:35.622" v="38"/>
        <pc:sldMkLst>
          <pc:docMk/>
          <pc:sldMk cId="2722901841" sldId="2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1182984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98804-D259-B5A5-DF6F-71365BC3E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2A65F-8279-FA59-9D35-596B11B948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9C15F0-8F53-8626-028B-BF5D0FAAC371}"/>
              </a:ext>
            </a:extLst>
          </p:cNvPr>
          <p:cNvSpPr>
            <a:spLocks noGrp="1"/>
          </p:cNvSpPr>
          <p:nvPr>
            <p:ph type="body" idx="1"/>
          </p:nvPr>
        </p:nvSpPr>
        <p:spPr/>
        <p:txBody>
          <a:bodyPr/>
          <a:lstStyle/>
          <a:p>
            <a:r>
              <a:rPr lang="en-GB" dirty="0"/>
              <a:t>This theory could lead to a good debate, as Marx’ approach centres on Capitalism as having a ruling elite, that the rest are left to fight amongst themselves to appease </a:t>
            </a:r>
          </a:p>
        </p:txBody>
      </p:sp>
      <p:sp>
        <p:nvSpPr>
          <p:cNvPr id="4" name="Slide Number Placeholder 3">
            <a:extLst>
              <a:ext uri="{FF2B5EF4-FFF2-40B4-BE49-F238E27FC236}">
                <a16:creationId xmlns:a16="http://schemas.microsoft.com/office/drawing/2014/main" id="{B37DBBB5-C718-C28A-5059-8C26E8EEC389}"/>
              </a:ext>
            </a:extLst>
          </p:cNvPr>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358822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3453575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Whereas the Marx Social Conflict Theory, is an overarching theory. IRB can also be applied as Conflict management/resolution model</a:t>
            </a:r>
          </a:p>
        </p:txBody>
      </p:sp>
      <p:sp>
        <p:nvSpPr>
          <p:cNvPr id="4" name="Slide Number Placeholder 3"/>
          <p:cNvSpPr>
            <a:spLocks noGrp="1"/>
          </p:cNvSpPr>
          <p:nvPr>
            <p:ph type="sldNum" sz="quarter" idx="5"/>
          </p:nvPr>
        </p:nvSpPr>
        <p:spPr/>
        <p:txBody>
          <a:bodyPr/>
          <a:lstStyle/>
          <a:p>
            <a:fld id="{8A7EFB5D-60EE-4A6D-B7FF-16B258969A01}" type="slidenum">
              <a:rPr lang="en-GB" smtClean="0"/>
              <a:t>16</a:t>
            </a:fld>
            <a:endParaRPr lang="en-GB"/>
          </a:p>
        </p:txBody>
      </p:sp>
    </p:spTree>
    <p:extLst>
      <p:ext uri="{BB962C8B-B14F-4D97-AF65-F5344CB8AC3E}">
        <p14:creationId xmlns:p14="http://schemas.microsoft.com/office/powerpoint/2010/main" val="1689369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19</a:t>
            </a:fld>
            <a:endParaRPr lang="en-GB"/>
          </a:p>
        </p:txBody>
      </p:sp>
    </p:spTree>
    <p:extLst>
      <p:ext uri="{BB962C8B-B14F-4D97-AF65-F5344CB8AC3E}">
        <p14:creationId xmlns:p14="http://schemas.microsoft.com/office/powerpoint/2010/main" val="822039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linkedin.com/pulse/role-critical-thinking-conflict-resolution-netish-sharma-j2fic" TargetMode="External"/><Relationship Id="rId2" Type="http://schemas.openxmlformats.org/officeDocument/2006/relationships/hyperlink" Target="https://www.investopedia.com/terms/c/conflict-theory"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6</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 (CT &amp; Conflict):</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Contemporary Management theories</a:t>
            </a:r>
          </a:p>
          <a:p>
            <a:r>
              <a:rPr lang="en-GB" dirty="0">
                <a:solidFill>
                  <a:schemeClr val="tx2">
                    <a:lumMod val="50000"/>
                  </a:schemeClr>
                </a:solidFill>
              </a:rPr>
              <a:t>Understanding, and types of socioeconomic conflict</a:t>
            </a:r>
          </a:p>
          <a:p>
            <a:r>
              <a:rPr lang="en-GB" dirty="0">
                <a:solidFill>
                  <a:schemeClr val="tx2">
                    <a:lumMod val="50000"/>
                  </a:schemeClr>
                </a:solidFill>
              </a:rPr>
              <a:t>Common causes</a:t>
            </a:r>
          </a:p>
          <a:p>
            <a:r>
              <a:rPr lang="en-GB" dirty="0">
                <a:solidFill>
                  <a:schemeClr val="tx2">
                    <a:lumMod val="50000"/>
                  </a:schemeClr>
                </a:solidFill>
              </a:rPr>
              <a:t>Social Conflict Theory</a:t>
            </a:r>
          </a:p>
          <a:p>
            <a:r>
              <a:rPr lang="en-GB" dirty="0">
                <a:solidFill>
                  <a:schemeClr val="tx2">
                    <a:lumMod val="50000"/>
                  </a:schemeClr>
                </a:solidFill>
              </a:rPr>
              <a:t>Interest-Based Relational Approach (IBR)</a:t>
            </a:r>
          </a:p>
          <a:p>
            <a:r>
              <a:rPr lang="en-GB" dirty="0">
                <a:solidFill>
                  <a:schemeClr val="tx2">
                    <a:lumMod val="50000"/>
                  </a:schemeClr>
                </a:solidFill>
              </a:rPr>
              <a:t>Strategies for Managing Socioeconomic conflict</a:t>
            </a:r>
          </a:p>
          <a:p>
            <a:endParaRPr lang="en-GB" dirty="0">
              <a:solidFill>
                <a:schemeClr val="tx2">
                  <a:lumMod val="50000"/>
                </a:schemeClr>
              </a:solidFill>
            </a:endParaRP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2D1A-AF1E-9918-CE19-D2CF248384DE}"/>
              </a:ext>
            </a:extLst>
          </p:cNvPr>
          <p:cNvSpPr>
            <a:spLocks noGrp="1"/>
          </p:cNvSpPr>
          <p:nvPr>
            <p:ph type="title"/>
          </p:nvPr>
        </p:nvSpPr>
        <p:spPr/>
        <p:txBody>
          <a:bodyPr/>
          <a:lstStyle/>
          <a:p>
            <a:r>
              <a:rPr lang="en-GB" dirty="0"/>
              <a:t>Contemporary Management Theories</a:t>
            </a:r>
          </a:p>
        </p:txBody>
      </p:sp>
      <p:sp>
        <p:nvSpPr>
          <p:cNvPr id="8" name="Content Placeholder 7">
            <a:extLst>
              <a:ext uri="{FF2B5EF4-FFF2-40B4-BE49-F238E27FC236}">
                <a16:creationId xmlns:a16="http://schemas.microsoft.com/office/drawing/2014/main" id="{17E8053A-94F5-AFF1-1F1E-1C991A6E505F}"/>
              </a:ext>
            </a:extLst>
          </p:cNvPr>
          <p:cNvSpPr>
            <a:spLocks noGrp="1"/>
          </p:cNvSpPr>
          <p:nvPr>
            <p:ph idx="1"/>
          </p:nvPr>
        </p:nvSpPr>
        <p:spPr>
          <a:xfrm>
            <a:off x="2900125" y="3197010"/>
            <a:ext cx="6391750" cy="1653339"/>
          </a:xfrm>
        </p:spPr>
        <p:txBody>
          <a:bodyPr>
            <a:normAutofit/>
          </a:bodyPr>
          <a:lstStyle/>
          <a:p>
            <a:pPr>
              <a:lnSpc>
                <a:spcPct val="150000"/>
              </a:lnSpc>
            </a:pPr>
            <a:r>
              <a:rPr lang="en-GB" dirty="0"/>
              <a:t>Systems Theory</a:t>
            </a:r>
          </a:p>
          <a:p>
            <a:pPr>
              <a:lnSpc>
                <a:spcPct val="150000"/>
              </a:lnSpc>
            </a:pPr>
            <a:r>
              <a:rPr lang="en-GB" dirty="0"/>
              <a:t>Contingency Theory</a:t>
            </a:r>
          </a:p>
        </p:txBody>
      </p:sp>
    </p:spTree>
    <p:extLst>
      <p:ext uri="{BB962C8B-B14F-4D97-AF65-F5344CB8AC3E}">
        <p14:creationId xmlns:p14="http://schemas.microsoft.com/office/powerpoint/2010/main" val="2229949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6DE11-B3FF-96A1-55AC-732A336593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C28A4D-A2F7-60E3-1CB9-048BC4EB082E}"/>
              </a:ext>
            </a:extLst>
          </p:cNvPr>
          <p:cNvSpPr>
            <a:spLocks noGrp="1"/>
          </p:cNvSpPr>
          <p:nvPr>
            <p:ph type="title"/>
          </p:nvPr>
        </p:nvSpPr>
        <p:spPr>
          <a:xfrm>
            <a:off x="111463" y="1676958"/>
            <a:ext cx="3787540" cy="1325563"/>
          </a:xfrm>
        </p:spPr>
        <p:txBody>
          <a:bodyPr>
            <a:normAutofit fontScale="90000"/>
          </a:bodyPr>
          <a:lstStyle/>
          <a:p>
            <a:r>
              <a:rPr lang="en-GB" dirty="0"/>
              <a:t>Systems Theory of Organisation (</a:t>
            </a:r>
            <a:r>
              <a:rPr lang="en-GB" dirty="0" err="1"/>
              <a:t>Bertalanffy</a:t>
            </a:r>
            <a:r>
              <a:rPr lang="en-GB" dirty="0"/>
              <a:t>, 1968)</a:t>
            </a:r>
          </a:p>
        </p:txBody>
      </p:sp>
      <p:sp>
        <p:nvSpPr>
          <p:cNvPr id="8" name="Content Placeholder 7">
            <a:extLst>
              <a:ext uri="{FF2B5EF4-FFF2-40B4-BE49-F238E27FC236}">
                <a16:creationId xmlns:a16="http://schemas.microsoft.com/office/drawing/2014/main" id="{CB2E5DE6-E287-9C7F-A6C0-530763701F99}"/>
              </a:ext>
            </a:extLst>
          </p:cNvPr>
          <p:cNvSpPr>
            <a:spLocks noGrp="1"/>
          </p:cNvSpPr>
          <p:nvPr>
            <p:ph idx="1"/>
          </p:nvPr>
        </p:nvSpPr>
        <p:spPr>
          <a:xfrm>
            <a:off x="111463" y="3855480"/>
            <a:ext cx="3441488" cy="1653339"/>
          </a:xfrm>
        </p:spPr>
        <p:txBody>
          <a:bodyPr>
            <a:normAutofit fontScale="92500" lnSpcReduction="20000"/>
          </a:bodyPr>
          <a:lstStyle/>
          <a:p>
            <a:pPr marL="0" indent="0">
              <a:lnSpc>
                <a:spcPct val="150000"/>
              </a:lnSpc>
              <a:buNone/>
            </a:pPr>
            <a:r>
              <a:rPr lang="en-GB" dirty="0"/>
              <a:t>Focuses on the relationships between elements</a:t>
            </a:r>
          </a:p>
        </p:txBody>
      </p:sp>
      <p:pic>
        <p:nvPicPr>
          <p:cNvPr id="1026" name="Picture 2" descr="Systems Theory of Management &amp; Organizations - Mundanopedia">
            <a:extLst>
              <a:ext uri="{FF2B5EF4-FFF2-40B4-BE49-F238E27FC236}">
                <a16:creationId xmlns:a16="http://schemas.microsoft.com/office/drawing/2014/main" id="{3BF858D3-7D7B-36E6-61AE-03E0023CBC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20" b="6987"/>
          <a:stretch>
            <a:fillRect/>
          </a:stretch>
        </p:blipFill>
        <p:spPr bwMode="auto">
          <a:xfrm>
            <a:off x="3552951" y="1175790"/>
            <a:ext cx="8639049" cy="5682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65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483BF-348C-2F3B-6523-09D7115F42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FCD025-3999-6709-258B-8EB2DBB9458E}"/>
              </a:ext>
            </a:extLst>
          </p:cNvPr>
          <p:cNvSpPr>
            <a:spLocks noGrp="1"/>
          </p:cNvSpPr>
          <p:nvPr>
            <p:ph type="title"/>
          </p:nvPr>
        </p:nvSpPr>
        <p:spPr>
          <a:xfrm>
            <a:off x="126093" y="1334551"/>
            <a:ext cx="10597990" cy="1325563"/>
          </a:xfrm>
        </p:spPr>
        <p:txBody>
          <a:bodyPr>
            <a:normAutofit/>
          </a:bodyPr>
          <a:lstStyle/>
          <a:p>
            <a:r>
              <a:rPr lang="en-GB" dirty="0"/>
              <a:t>Contingency Theory (Fielder, 1967)</a:t>
            </a:r>
          </a:p>
        </p:txBody>
      </p:sp>
      <p:sp>
        <p:nvSpPr>
          <p:cNvPr id="8" name="Content Placeholder 7">
            <a:extLst>
              <a:ext uri="{FF2B5EF4-FFF2-40B4-BE49-F238E27FC236}">
                <a16:creationId xmlns:a16="http://schemas.microsoft.com/office/drawing/2014/main" id="{D2994D52-7DD9-B7CE-59B3-894BE40F5C25}"/>
              </a:ext>
            </a:extLst>
          </p:cNvPr>
          <p:cNvSpPr>
            <a:spLocks noGrp="1"/>
          </p:cNvSpPr>
          <p:nvPr>
            <p:ph idx="1"/>
          </p:nvPr>
        </p:nvSpPr>
        <p:spPr>
          <a:xfrm>
            <a:off x="1537927" y="3497034"/>
            <a:ext cx="9281254" cy="1653339"/>
          </a:xfrm>
        </p:spPr>
        <p:txBody>
          <a:bodyPr>
            <a:normAutofit fontScale="92500" lnSpcReduction="20000"/>
          </a:bodyPr>
          <a:lstStyle/>
          <a:p>
            <a:pPr marL="0" indent="0">
              <a:lnSpc>
                <a:spcPct val="150000"/>
              </a:lnSpc>
              <a:buNone/>
            </a:pPr>
            <a:r>
              <a:rPr lang="en-GB" dirty="0"/>
              <a:t>Whilst early Classical Theories aimed for the one best way. </a:t>
            </a:r>
            <a:r>
              <a:rPr lang="en-GB" dirty="0" err="1"/>
              <a:t>Contigency</a:t>
            </a:r>
            <a:r>
              <a:rPr lang="en-GB" dirty="0"/>
              <a:t> Theory posits the opposite – situational (Lawrence &amp; Lorsch, 1973)</a:t>
            </a:r>
          </a:p>
        </p:txBody>
      </p:sp>
    </p:spTree>
    <p:extLst>
      <p:ext uri="{BB962C8B-B14F-4D97-AF65-F5344CB8AC3E}">
        <p14:creationId xmlns:p14="http://schemas.microsoft.com/office/powerpoint/2010/main" val="2722901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F8260-9321-23D4-B339-0C0386B1F3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B59F27-0871-CE00-9A30-F362AB549CC2}"/>
              </a:ext>
            </a:extLst>
          </p:cNvPr>
          <p:cNvSpPr>
            <a:spLocks noGrp="1"/>
          </p:cNvSpPr>
          <p:nvPr>
            <p:ph type="title"/>
          </p:nvPr>
        </p:nvSpPr>
        <p:spPr>
          <a:xfrm>
            <a:off x="126093" y="1334551"/>
            <a:ext cx="10597990" cy="1325563"/>
          </a:xfrm>
        </p:spPr>
        <p:txBody>
          <a:bodyPr>
            <a:normAutofit/>
          </a:bodyPr>
          <a:lstStyle/>
          <a:p>
            <a:r>
              <a:rPr lang="en-GB" dirty="0"/>
              <a:t>Contingency Theory (Fielder, 1967)</a:t>
            </a:r>
          </a:p>
        </p:txBody>
      </p:sp>
      <p:graphicFrame>
        <p:nvGraphicFramePr>
          <p:cNvPr id="5" name="Table 4">
            <a:extLst>
              <a:ext uri="{FF2B5EF4-FFF2-40B4-BE49-F238E27FC236}">
                <a16:creationId xmlns:a16="http://schemas.microsoft.com/office/drawing/2014/main" id="{E7F5638D-3A07-4AF7-3891-79BEAE936A6A}"/>
              </a:ext>
            </a:extLst>
          </p:cNvPr>
          <p:cNvGraphicFramePr>
            <a:graphicFrameLocks noGrp="1"/>
          </p:cNvGraphicFramePr>
          <p:nvPr>
            <p:extLst>
              <p:ext uri="{D42A27DB-BD31-4B8C-83A1-F6EECF244321}">
                <p14:modId xmlns:p14="http://schemas.microsoft.com/office/powerpoint/2010/main" val="3405806284"/>
              </p:ext>
            </p:extLst>
          </p:nvPr>
        </p:nvGraphicFramePr>
        <p:xfrm>
          <a:off x="1505305" y="2763497"/>
          <a:ext cx="9496756" cy="3563600"/>
        </p:xfrm>
        <a:graphic>
          <a:graphicData uri="http://schemas.openxmlformats.org/drawingml/2006/table">
            <a:tbl>
              <a:tblPr firstRow="1" bandRow="1">
                <a:tableStyleId>{5C22544A-7EE6-4342-B048-85BDC9FD1C3A}</a:tableStyleId>
              </a:tblPr>
              <a:tblGrid>
                <a:gridCol w="4748378">
                  <a:extLst>
                    <a:ext uri="{9D8B030D-6E8A-4147-A177-3AD203B41FA5}">
                      <a16:colId xmlns:a16="http://schemas.microsoft.com/office/drawing/2014/main" val="3361991896"/>
                    </a:ext>
                  </a:extLst>
                </a:gridCol>
                <a:gridCol w="4748378">
                  <a:extLst>
                    <a:ext uri="{9D8B030D-6E8A-4147-A177-3AD203B41FA5}">
                      <a16:colId xmlns:a16="http://schemas.microsoft.com/office/drawing/2014/main" val="3069791031"/>
                    </a:ext>
                  </a:extLst>
                </a:gridCol>
              </a:tblGrid>
              <a:tr h="570860">
                <a:tc>
                  <a:txBody>
                    <a:bodyPr/>
                    <a:lstStyle/>
                    <a:p>
                      <a:r>
                        <a:rPr lang="en-GB" dirty="0"/>
                        <a:t>Core Principles</a:t>
                      </a:r>
                    </a:p>
                  </a:txBody>
                  <a:tcPr/>
                </a:tc>
                <a:tc>
                  <a:txBody>
                    <a:bodyPr/>
                    <a:lstStyle/>
                    <a:p>
                      <a:r>
                        <a:rPr lang="en-GB" dirty="0"/>
                        <a:t>Key </a:t>
                      </a:r>
                      <a:r>
                        <a:rPr lang="en-GB" dirty="0" err="1"/>
                        <a:t>Contigencies</a:t>
                      </a:r>
                      <a:endParaRPr lang="en-GB" dirty="0"/>
                    </a:p>
                  </a:txBody>
                  <a:tcPr/>
                </a:tc>
                <a:extLst>
                  <a:ext uri="{0D108BD9-81ED-4DB2-BD59-A6C34878D82A}">
                    <a16:rowId xmlns:a16="http://schemas.microsoft.com/office/drawing/2014/main" val="4044208213"/>
                  </a:ext>
                </a:extLst>
              </a:tr>
              <a:tr h="570860">
                <a:tc>
                  <a:txBody>
                    <a:bodyPr/>
                    <a:lstStyle/>
                    <a:p>
                      <a:r>
                        <a:rPr lang="en-GB" dirty="0"/>
                        <a:t>Situational Dependence</a:t>
                      </a:r>
                    </a:p>
                  </a:txBody>
                  <a:tcPr/>
                </a:tc>
                <a:tc>
                  <a:txBody>
                    <a:bodyPr/>
                    <a:lstStyle/>
                    <a:p>
                      <a:r>
                        <a:rPr lang="en-GB" dirty="0"/>
                        <a:t>Environment – Stability, complexity, dynamism</a:t>
                      </a:r>
                    </a:p>
                  </a:txBody>
                  <a:tcPr/>
                </a:tc>
                <a:extLst>
                  <a:ext uri="{0D108BD9-81ED-4DB2-BD59-A6C34878D82A}">
                    <a16:rowId xmlns:a16="http://schemas.microsoft.com/office/drawing/2014/main" val="3722920092"/>
                  </a:ext>
                </a:extLst>
              </a:tr>
              <a:tr h="570860">
                <a:tc>
                  <a:txBody>
                    <a:bodyPr/>
                    <a:lstStyle/>
                    <a:p>
                      <a:r>
                        <a:rPr lang="en-GB" dirty="0"/>
                        <a:t>Fit is Key</a:t>
                      </a:r>
                    </a:p>
                  </a:txBody>
                  <a:tcPr/>
                </a:tc>
                <a:tc>
                  <a:txBody>
                    <a:bodyPr/>
                    <a:lstStyle/>
                    <a:p>
                      <a:r>
                        <a:rPr lang="en-GB" dirty="0"/>
                        <a:t>Technology – automation, task routineness</a:t>
                      </a:r>
                    </a:p>
                  </a:txBody>
                  <a:tcPr/>
                </a:tc>
                <a:extLst>
                  <a:ext uri="{0D108BD9-81ED-4DB2-BD59-A6C34878D82A}">
                    <a16:rowId xmlns:a16="http://schemas.microsoft.com/office/drawing/2014/main" val="261326127"/>
                  </a:ext>
                </a:extLst>
              </a:tr>
              <a:tr h="570860">
                <a:tc>
                  <a:txBody>
                    <a:bodyPr/>
                    <a:lstStyle/>
                    <a:p>
                      <a:r>
                        <a:rPr lang="en-GB" dirty="0"/>
                        <a:t>Adaptability</a:t>
                      </a:r>
                    </a:p>
                  </a:txBody>
                  <a:tcPr/>
                </a:tc>
                <a:tc>
                  <a:txBody>
                    <a:bodyPr/>
                    <a:lstStyle/>
                    <a:p>
                      <a:r>
                        <a:rPr lang="en-GB" dirty="0"/>
                        <a:t>Organisational Size – Small v large. Formal v informal</a:t>
                      </a:r>
                    </a:p>
                  </a:txBody>
                  <a:tcPr/>
                </a:tc>
                <a:extLst>
                  <a:ext uri="{0D108BD9-81ED-4DB2-BD59-A6C34878D82A}">
                    <a16:rowId xmlns:a16="http://schemas.microsoft.com/office/drawing/2014/main" val="3225884136"/>
                  </a:ext>
                </a:extLst>
              </a:tr>
              <a:tr h="570860">
                <a:tc>
                  <a:txBody>
                    <a:bodyPr/>
                    <a:lstStyle/>
                    <a:p>
                      <a:endParaRPr lang="en-GB"/>
                    </a:p>
                  </a:txBody>
                  <a:tcPr/>
                </a:tc>
                <a:tc>
                  <a:txBody>
                    <a:bodyPr/>
                    <a:lstStyle/>
                    <a:p>
                      <a:r>
                        <a:rPr lang="en-GB" dirty="0"/>
                        <a:t>People/Culture – employee skills, motivations, expectations</a:t>
                      </a:r>
                    </a:p>
                  </a:txBody>
                  <a:tcPr/>
                </a:tc>
                <a:extLst>
                  <a:ext uri="{0D108BD9-81ED-4DB2-BD59-A6C34878D82A}">
                    <a16:rowId xmlns:a16="http://schemas.microsoft.com/office/drawing/2014/main" val="1149668046"/>
                  </a:ext>
                </a:extLst>
              </a:tr>
              <a:tr h="570860">
                <a:tc>
                  <a:txBody>
                    <a:bodyPr/>
                    <a:lstStyle/>
                    <a:p>
                      <a:endParaRPr lang="en-GB"/>
                    </a:p>
                  </a:txBody>
                  <a:tcPr/>
                </a:tc>
                <a:tc>
                  <a:txBody>
                    <a:bodyPr/>
                    <a:lstStyle/>
                    <a:p>
                      <a:r>
                        <a:rPr lang="en-GB" dirty="0"/>
                        <a:t>Task – Clarity, Complexity, Structure</a:t>
                      </a:r>
                    </a:p>
                  </a:txBody>
                  <a:tcPr/>
                </a:tc>
                <a:extLst>
                  <a:ext uri="{0D108BD9-81ED-4DB2-BD59-A6C34878D82A}">
                    <a16:rowId xmlns:a16="http://schemas.microsoft.com/office/drawing/2014/main" val="194047468"/>
                  </a:ext>
                </a:extLst>
              </a:tr>
            </a:tbl>
          </a:graphicData>
        </a:graphic>
      </p:graphicFrame>
    </p:spTree>
    <p:extLst>
      <p:ext uri="{BB962C8B-B14F-4D97-AF65-F5344CB8AC3E}">
        <p14:creationId xmlns:p14="http://schemas.microsoft.com/office/powerpoint/2010/main" val="2088631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8FED-95D9-1EA4-F9EA-B22A5127F8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C15320-582E-FB1B-52EC-9CD3EBC03A13}"/>
              </a:ext>
            </a:extLst>
          </p:cNvPr>
          <p:cNvSpPr>
            <a:spLocks noGrp="1"/>
          </p:cNvSpPr>
          <p:nvPr>
            <p:ph type="title"/>
          </p:nvPr>
        </p:nvSpPr>
        <p:spPr/>
        <p:txBody>
          <a:bodyPr/>
          <a:lstStyle/>
          <a:p>
            <a:r>
              <a:rPr lang="en-GB" dirty="0"/>
              <a:t>Implications of viewing connected parts, and being adaptable…</a:t>
            </a:r>
          </a:p>
        </p:txBody>
      </p:sp>
      <p:sp>
        <p:nvSpPr>
          <p:cNvPr id="8" name="Content Placeholder 7">
            <a:extLst>
              <a:ext uri="{FF2B5EF4-FFF2-40B4-BE49-F238E27FC236}">
                <a16:creationId xmlns:a16="http://schemas.microsoft.com/office/drawing/2014/main" id="{43B9D326-CF2A-39EB-F17A-F73435871213}"/>
              </a:ext>
            </a:extLst>
          </p:cNvPr>
          <p:cNvSpPr>
            <a:spLocks noGrp="1"/>
          </p:cNvSpPr>
          <p:nvPr>
            <p:ph idx="1"/>
          </p:nvPr>
        </p:nvSpPr>
        <p:spPr>
          <a:xfrm>
            <a:off x="103908" y="3813960"/>
            <a:ext cx="4504906" cy="991210"/>
          </a:xfrm>
        </p:spPr>
        <p:txBody>
          <a:bodyPr>
            <a:normAutofit/>
          </a:bodyPr>
          <a:lstStyle/>
          <a:p>
            <a:pPr marL="0" indent="0">
              <a:lnSpc>
                <a:spcPct val="150000"/>
              </a:lnSpc>
              <a:buNone/>
            </a:pPr>
            <a:r>
              <a:rPr lang="en-GB" dirty="0"/>
              <a:t>Potential for Conflict!</a:t>
            </a:r>
          </a:p>
        </p:txBody>
      </p:sp>
      <p:pic>
        <p:nvPicPr>
          <p:cNvPr id="2050" name="Picture 2" descr="UFC news 2022: Robert Whittaker next fight vs Marvin Vettori at Fight Night  Paris, Israel Adesanya trilogy, MMA, date, video">
            <a:extLst>
              <a:ext uri="{FF2B5EF4-FFF2-40B4-BE49-F238E27FC236}">
                <a16:creationId xmlns:a16="http://schemas.microsoft.com/office/drawing/2014/main" id="{367DD9B2-8DC8-F81C-21C1-D98F8910B5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0480" y="2160270"/>
            <a:ext cx="8351520" cy="4697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247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53213-9385-3959-16A1-7645FCF1FF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877ED-F34D-EFFC-E2CB-5C25029D8226}"/>
              </a:ext>
            </a:extLst>
          </p:cNvPr>
          <p:cNvSpPr>
            <a:spLocks noGrp="1"/>
          </p:cNvSpPr>
          <p:nvPr>
            <p:ph type="title"/>
          </p:nvPr>
        </p:nvSpPr>
        <p:spPr/>
        <p:txBody>
          <a:bodyPr/>
          <a:lstStyle/>
          <a:p>
            <a:r>
              <a:rPr lang="en-GB" dirty="0"/>
              <a:t>First off, what do we mean by Socioeconomic?</a:t>
            </a:r>
          </a:p>
        </p:txBody>
      </p:sp>
      <p:sp>
        <p:nvSpPr>
          <p:cNvPr id="8" name="Content Placeholder 7">
            <a:extLst>
              <a:ext uri="{FF2B5EF4-FFF2-40B4-BE49-F238E27FC236}">
                <a16:creationId xmlns:a16="http://schemas.microsoft.com/office/drawing/2014/main" id="{5BB9F9F8-6A1D-4199-BA50-FC2343B6433D}"/>
              </a:ext>
            </a:extLst>
          </p:cNvPr>
          <p:cNvSpPr>
            <a:spLocks noGrp="1"/>
          </p:cNvSpPr>
          <p:nvPr>
            <p:ph idx="1"/>
          </p:nvPr>
        </p:nvSpPr>
        <p:spPr>
          <a:xfrm>
            <a:off x="2900125" y="3197010"/>
            <a:ext cx="6391750" cy="1653339"/>
          </a:xfrm>
        </p:spPr>
        <p:txBody>
          <a:bodyPr>
            <a:normAutofit/>
          </a:bodyPr>
          <a:lstStyle/>
          <a:p>
            <a:pPr marL="0" indent="0">
              <a:lnSpc>
                <a:spcPct val="150000"/>
              </a:lnSpc>
              <a:buNone/>
            </a:pPr>
            <a:r>
              <a:rPr lang="en-GB" b="1" dirty="0"/>
              <a:t>Simply put, it is the interaction between social and economic factors</a:t>
            </a:r>
            <a:endParaRPr lang="en-GB" dirty="0"/>
          </a:p>
        </p:txBody>
      </p:sp>
    </p:spTree>
    <p:extLst>
      <p:ext uri="{BB962C8B-B14F-4D97-AF65-F5344CB8AC3E}">
        <p14:creationId xmlns:p14="http://schemas.microsoft.com/office/powerpoint/2010/main" val="161434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B805-02A0-A206-40B7-1703582CFB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224F3-5290-48D3-5E9E-CE9709C85407}"/>
              </a:ext>
            </a:extLst>
          </p:cNvPr>
          <p:cNvSpPr>
            <a:spLocks noGrp="1"/>
          </p:cNvSpPr>
          <p:nvPr>
            <p:ph type="title"/>
          </p:nvPr>
        </p:nvSpPr>
        <p:spPr>
          <a:xfrm>
            <a:off x="301657" y="1272642"/>
            <a:ext cx="11594969" cy="1325563"/>
          </a:xfrm>
        </p:spPr>
        <p:txBody>
          <a:bodyPr/>
          <a:lstStyle/>
          <a:p>
            <a:r>
              <a:rPr lang="en-GB" dirty="0"/>
              <a:t>Types of socioeconomic conflict:</a:t>
            </a:r>
          </a:p>
        </p:txBody>
      </p:sp>
      <p:sp>
        <p:nvSpPr>
          <p:cNvPr id="7" name="Content Placeholder 6">
            <a:extLst>
              <a:ext uri="{FF2B5EF4-FFF2-40B4-BE49-F238E27FC236}">
                <a16:creationId xmlns:a16="http://schemas.microsoft.com/office/drawing/2014/main" id="{E946CDB0-1494-BE9C-258C-A574BCCBE6E1}"/>
              </a:ext>
            </a:extLst>
          </p:cNvPr>
          <p:cNvSpPr>
            <a:spLocks noGrp="1"/>
          </p:cNvSpPr>
          <p:nvPr>
            <p:ph idx="1"/>
          </p:nvPr>
        </p:nvSpPr>
        <p:spPr>
          <a:xfrm>
            <a:off x="7296106" y="2889660"/>
            <a:ext cx="3740953" cy="2188968"/>
          </a:xfrm>
        </p:spPr>
        <p:txBody>
          <a:bodyPr/>
          <a:lstStyle/>
          <a:p>
            <a:r>
              <a:rPr lang="en-GB" dirty="0"/>
              <a:t>Class</a:t>
            </a:r>
          </a:p>
          <a:p>
            <a:r>
              <a:rPr lang="en-GB" dirty="0"/>
              <a:t>Income</a:t>
            </a:r>
          </a:p>
          <a:p>
            <a:r>
              <a:rPr lang="en-GB" dirty="0"/>
              <a:t>Access</a:t>
            </a:r>
          </a:p>
          <a:p>
            <a:r>
              <a:rPr lang="en-GB" dirty="0"/>
              <a:t>Religion</a:t>
            </a:r>
          </a:p>
        </p:txBody>
      </p:sp>
      <p:pic>
        <p:nvPicPr>
          <p:cNvPr id="3074" name="Picture 2" descr="Ongoing War and Conflicts • GBCS">
            <a:extLst>
              <a:ext uri="{FF2B5EF4-FFF2-40B4-BE49-F238E27FC236}">
                <a16:creationId xmlns:a16="http://schemas.microsoft.com/office/drawing/2014/main" id="{B8D487DB-03B6-2E2F-7461-036F54D16C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374" y="2407158"/>
            <a:ext cx="6496050" cy="41338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262A3BA-F98A-973A-61D2-8A61CFE30934}"/>
              </a:ext>
            </a:extLst>
          </p:cNvPr>
          <p:cNvSpPr txBox="1"/>
          <p:nvPr/>
        </p:nvSpPr>
        <p:spPr>
          <a:xfrm>
            <a:off x="7296106" y="5239265"/>
            <a:ext cx="4269818" cy="954107"/>
          </a:xfrm>
          <a:prstGeom prst="rect">
            <a:avLst/>
          </a:prstGeom>
          <a:noFill/>
        </p:spPr>
        <p:txBody>
          <a:bodyPr wrap="square" rtlCol="0">
            <a:spAutoFit/>
          </a:bodyPr>
          <a:lstStyle/>
          <a:p>
            <a:r>
              <a:rPr lang="en-GB" sz="2800" b="1" dirty="0"/>
              <a:t>How can these lead to conflict?</a:t>
            </a:r>
          </a:p>
        </p:txBody>
      </p:sp>
    </p:spTree>
    <p:extLst>
      <p:ext uri="{BB962C8B-B14F-4D97-AF65-F5344CB8AC3E}">
        <p14:creationId xmlns:p14="http://schemas.microsoft.com/office/powerpoint/2010/main" val="8742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48266-4AAB-D8CF-7A6B-71AD883A9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619215-0143-E106-BB5C-4C2AD1B94383}"/>
              </a:ext>
            </a:extLst>
          </p:cNvPr>
          <p:cNvSpPr>
            <a:spLocks noGrp="1"/>
          </p:cNvSpPr>
          <p:nvPr>
            <p:ph type="title"/>
          </p:nvPr>
        </p:nvSpPr>
        <p:spPr/>
        <p:txBody>
          <a:bodyPr/>
          <a:lstStyle/>
          <a:p>
            <a:r>
              <a:rPr lang="en-GB" dirty="0"/>
              <a:t>Theoretical models of socioeconomic conflict</a:t>
            </a:r>
          </a:p>
        </p:txBody>
      </p:sp>
      <p:sp>
        <p:nvSpPr>
          <p:cNvPr id="12" name="Content Placeholder 11">
            <a:extLst>
              <a:ext uri="{FF2B5EF4-FFF2-40B4-BE49-F238E27FC236}">
                <a16:creationId xmlns:a16="http://schemas.microsoft.com/office/drawing/2014/main" id="{9B4C0BD2-8330-C38F-F6BD-C63459252A8E}"/>
              </a:ext>
            </a:extLst>
          </p:cNvPr>
          <p:cNvSpPr>
            <a:spLocks noGrp="1"/>
          </p:cNvSpPr>
          <p:nvPr>
            <p:ph idx="1"/>
          </p:nvPr>
        </p:nvSpPr>
        <p:spPr/>
        <p:txBody>
          <a:bodyPr/>
          <a:lstStyle/>
          <a:p>
            <a:r>
              <a:rPr lang="en-GB" dirty="0"/>
              <a:t>Social Conflict Theory</a:t>
            </a:r>
          </a:p>
          <a:p>
            <a:r>
              <a:rPr lang="en-GB" dirty="0"/>
              <a:t>Interest-Based Relational Approach</a:t>
            </a:r>
          </a:p>
        </p:txBody>
      </p:sp>
    </p:spTree>
    <p:extLst>
      <p:ext uri="{BB962C8B-B14F-4D97-AF65-F5344CB8AC3E}">
        <p14:creationId xmlns:p14="http://schemas.microsoft.com/office/powerpoint/2010/main" val="713476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FDFFA-3753-2AAA-DD55-F8EF668F6A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569347-9C71-63FE-E246-F87457E67587}"/>
              </a:ext>
            </a:extLst>
          </p:cNvPr>
          <p:cNvSpPr>
            <a:spLocks noGrp="1"/>
          </p:cNvSpPr>
          <p:nvPr>
            <p:ph type="title"/>
          </p:nvPr>
        </p:nvSpPr>
        <p:spPr>
          <a:xfrm>
            <a:off x="301657" y="1112007"/>
            <a:ext cx="11594969" cy="1325563"/>
          </a:xfrm>
        </p:spPr>
        <p:txBody>
          <a:bodyPr/>
          <a:lstStyle/>
          <a:p>
            <a:r>
              <a:rPr lang="en-GB" dirty="0"/>
              <a:t>Social Conflict Theory</a:t>
            </a:r>
          </a:p>
        </p:txBody>
      </p:sp>
      <p:pic>
        <p:nvPicPr>
          <p:cNvPr id="4098" name="Picture 2" descr="Conflict Theory - Karl Marx Views - eFinanceManagement">
            <a:extLst>
              <a:ext uri="{FF2B5EF4-FFF2-40B4-BE49-F238E27FC236}">
                <a16:creationId xmlns:a16="http://schemas.microsoft.com/office/drawing/2014/main" id="{F9F55ADF-4927-6C0B-02B6-7B6FB270175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00507" y="1420926"/>
            <a:ext cx="5589836" cy="52282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BA70095-B90C-E3E3-D5EB-1C9934F4FF42}"/>
              </a:ext>
            </a:extLst>
          </p:cNvPr>
          <p:cNvSpPr txBox="1"/>
          <p:nvPr/>
        </p:nvSpPr>
        <p:spPr>
          <a:xfrm>
            <a:off x="457200" y="2273642"/>
            <a:ext cx="5189838" cy="4247317"/>
          </a:xfrm>
          <a:prstGeom prst="rect">
            <a:avLst/>
          </a:prstGeom>
          <a:noFill/>
        </p:spPr>
        <p:txBody>
          <a:bodyPr wrap="square" rtlCol="0">
            <a:spAutoFit/>
          </a:bodyPr>
          <a:lstStyle/>
          <a:p>
            <a:r>
              <a:rPr lang="en-GB" dirty="0"/>
              <a:t>Karl Marx (1818-1883) saw society as an arena of social conflict. A divide of the class system: the ‘haves’ (</a:t>
            </a:r>
            <a:r>
              <a:rPr lang="en-GB" i="1" dirty="0"/>
              <a:t>Bourgeoisie</a:t>
            </a:r>
            <a:r>
              <a:rPr lang="en-GB" dirty="0"/>
              <a:t>) and the ‘have nots’ (</a:t>
            </a:r>
            <a:r>
              <a:rPr lang="en-GB" i="1" dirty="0"/>
              <a:t>proletariat</a:t>
            </a:r>
            <a:r>
              <a:rPr lang="en-GB" dirty="0"/>
              <a:t>).</a:t>
            </a:r>
          </a:p>
          <a:p>
            <a:endParaRPr lang="en-GB" dirty="0"/>
          </a:p>
          <a:p>
            <a:pPr marL="285750" indent="-285750">
              <a:buFont typeface="Arial" panose="020B0604020202020204" pitchFamily="34" charset="0"/>
              <a:buChar char="•"/>
            </a:pPr>
            <a:r>
              <a:rPr lang="en-GB" dirty="0"/>
              <a:t>Conflict Theory focuses on competition among groups within society.</a:t>
            </a:r>
          </a:p>
          <a:p>
            <a:pPr marL="285750" indent="-285750">
              <a:buFont typeface="Arial" panose="020B0604020202020204" pitchFamily="34" charset="0"/>
              <a:buChar char="•"/>
            </a:pPr>
            <a:r>
              <a:rPr lang="en-GB" dirty="0"/>
              <a:t>Conflict Theory views social and economic institutions as tools in the struggle among groups/classes, used to maintain inequality and dominance of the ruling elites.</a:t>
            </a:r>
          </a:p>
          <a:p>
            <a:pPr marL="285750" indent="-285750">
              <a:buFont typeface="Arial" panose="020B0604020202020204" pitchFamily="34" charset="0"/>
              <a:buChar char="•"/>
            </a:pPr>
            <a:r>
              <a:rPr lang="en-GB" dirty="0"/>
              <a:t>Later versions of Conflict Theory (Weber) explores more individualised approaches.</a:t>
            </a:r>
          </a:p>
          <a:p>
            <a:pPr marL="285750" indent="-285750">
              <a:buFont typeface="Arial" panose="020B0604020202020204" pitchFamily="34" charset="0"/>
              <a:buChar char="•"/>
            </a:pPr>
            <a:r>
              <a:rPr lang="en-GB" dirty="0"/>
              <a:t>Conflict Theory remains influential in theories of sexual &amp; racial inequality.</a:t>
            </a:r>
          </a:p>
          <a:p>
            <a:pPr lvl="1"/>
            <a:r>
              <a:rPr lang="en-GB" dirty="0"/>
              <a:t>				(Hayes, 2024)</a:t>
            </a:r>
          </a:p>
        </p:txBody>
      </p:sp>
    </p:spTree>
    <p:extLst>
      <p:ext uri="{BB962C8B-B14F-4D97-AF65-F5344CB8AC3E}">
        <p14:creationId xmlns:p14="http://schemas.microsoft.com/office/powerpoint/2010/main" val="291687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499DC3-88C8-02CF-3508-A64B46BE3AE1}"/>
              </a:ext>
            </a:extLst>
          </p:cNvPr>
          <p:cNvSpPr>
            <a:spLocks noGrp="1"/>
          </p:cNvSpPr>
          <p:nvPr>
            <p:ph idx="1"/>
          </p:nvPr>
        </p:nvSpPr>
        <p:spPr>
          <a:xfrm>
            <a:off x="1562047" y="2918497"/>
            <a:ext cx="9410754" cy="1325564"/>
          </a:xfrm>
        </p:spPr>
        <p:txBody>
          <a:bodyPr/>
          <a:lstStyle/>
          <a:p>
            <a:pPr marL="0" indent="0">
              <a:buNone/>
            </a:pPr>
            <a:r>
              <a:rPr lang="en-GB" dirty="0"/>
              <a:t>In essence, the social Conflict Theory of Marx, suggests that the ruling class, use peoples differences to maintain inequalities, in order to remain in authority.</a:t>
            </a:r>
          </a:p>
        </p:txBody>
      </p:sp>
      <p:sp>
        <p:nvSpPr>
          <p:cNvPr id="5" name="Title 4">
            <a:extLst>
              <a:ext uri="{FF2B5EF4-FFF2-40B4-BE49-F238E27FC236}">
                <a16:creationId xmlns:a16="http://schemas.microsoft.com/office/drawing/2014/main" id="{BAB4DA1F-0606-3CB5-F03C-4DEDD4BA722A}"/>
              </a:ext>
            </a:extLst>
          </p:cNvPr>
          <p:cNvSpPr>
            <a:spLocks noGrp="1"/>
          </p:cNvSpPr>
          <p:nvPr>
            <p:ph type="title"/>
          </p:nvPr>
        </p:nvSpPr>
        <p:spPr/>
        <p:txBody>
          <a:bodyPr/>
          <a:lstStyle/>
          <a:p>
            <a:r>
              <a:rPr lang="en-GB" dirty="0"/>
              <a:t>Them vs Us:</a:t>
            </a:r>
          </a:p>
        </p:txBody>
      </p:sp>
    </p:spTree>
    <p:extLst>
      <p:ext uri="{BB962C8B-B14F-4D97-AF65-F5344CB8AC3E}">
        <p14:creationId xmlns:p14="http://schemas.microsoft.com/office/powerpoint/2010/main" val="424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1B1D-3F68-EF83-AD9B-5C2175AB408F}"/>
              </a:ext>
            </a:extLst>
          </p:cNvPr>
          <p:cNvSpPr>
            <a:spLocks noGrp="1"/>
          </p:cNvSpPr>
          <p:nvPr>
            <p:ph type="title"/>
          </p:nvPr>
        </p:nvSpPr>
        <p:spPr>
          <a:xfrm>
            <a:off x="136731" y="1224255"/>
            <a:ext cx="11594969" cy="1325563"/>
          </a:xfrm>
        </p:spPr>
        <p:txBody>
          <a:bodyPr/>
          <a:lstStyle/>
          <a:p>
            <a:r>
              <a:rPr lang="en-GB" dirty="0"/>
              <a:t>Interest-Based Relational Approach (IBR)</a:t>
            </a:r>
          </a:p>
        </p:txBody>
      </p:sp>
      <p:sp>
        <p:nvSpPr>
          <p:cNvPr id="3" name="Content Placeholder 2">
            <a:extLst>
              <a:ext uri="{FF2B5EF4-FFF2-40B4-BE49-F238E27FC236}">
                <a16:creationId xmlns:a16="http://schemas.microsoft.com/office/drawing/2014/main" id="{2D0EC8DC-7D9B-A234-A1F1-345F58EA4E5C}"/>
              </a:ext>
            </a:extLst>
          </p:cNvPr>
          <p:cNvSpPr>
            <a:spLocks noGrp="1"/>
          </p:cNvSpPr>
          <p:nvPr>
            <p:ph idx="1"/>
          </p:nvPr>
        </p:nvSpPr>
        <p:spPr/>
        <p:txBody>
          <a:bodyPr/>
          <a:lstStyle/>
          <a:p>
            <a:endParaRPr lang="en-GB" dirty="0"/>
          </a:p>
        </p:txBody>
      </p:sp>
      <p:pic>
        <p:nvPicPr>
          <p:cNvPr id="5124" name="Picture 4" descr="Interest-Based Relational (IBR) Approach">
            <a:extLst>
              <a:ext uri="{FF2B5EF4-FFF2-40B4-BE49-F238E27FC236}">
                <a16:creationId xmlns:a16="http://schemas.microsoft.com/office/drawing/2014/main" id="{44D04202-CCA7-9D01-0729-D36333DB9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12" y="1149098"/>
            <a:ext cx="12222911" cy="62663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507423-FDB7-7C77-4BB2-AEB76F8D20FD}"/>
              </a:ext>
            </a:extLst>
          </p:cNvPr>
          <p:cNvSpPr txBox="1"/>
          <p:nvPr/>
        </p:nvSpPr>
        <p:spPr>
          <a:xfrm>
            <a:off x="8016658" y="6162805"/>
            <a:ext cx="3457183" cy="369332"/>
          </a:xfrm>
          <a:prstGeom prst="rect">
            <a:avLst/>
          </a:prstGeom>
          <a:noFill/>
        </p:spPr>
        <p:txBody>
          <a:bodyPr wrap="square" rtlCol="0">
            <a:spAutoFit/>
          </a:bodyPr>
          <a:lstStyle/>
          <a:p>
            <a:r>
              <a:rPr lang="en-GB" dirty="0"/>
              <a:t>(Fisher, Ury and Patton, 2011)</a:t>
            </a:r>
          </a:p>
        </p:txBody>
      </p:sp>
    </p:spTree>
    <p:extLst>
      <p:ext uri="{BB962C8B-B14F-4D97-AF65-F5344CB8AC3E}">
        <p14:creationId xmlns:p14="http://schemas.microsoft.com/office/powerpoint/2010/main" val="169835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9EE1-7B46-2082-ADCB-E2023190301C}"/>
              </a:ext>
            </a:extLst>
          </p:cNvPr>
          <p:cNvSpPr>
            <a:spLocks noGrp="1"/>
          </p:cNvSpPr>
          <p:nvPr>
            <p:ph type="title"/>
          </p:nvPr>
        </p:nvSpPr>
        <p:spPr>
          <a:xfrm>
            <a:off x="298515" y="3187096"/>
            <a:ext cx="11594969" cy="1384904"/>
          </a:xfrm>
        </p:spPr>
        <p:txBody>
          <a:bodyPr/>
          <a:lstStyle/>
          <a:p>
            <a:pPr algn="ctr"/>
            <a:r>
              <a:rPr lang="en-GB" dirty="0"/>
              <a:t>How do YOU, view the differences in the two approaches?</a:t>
            </a:r>
          </a:p>
        </p:txBody>
      </p:sp>
    </p:spTree>
    <p:extLst>
      <p:ext uri="{BB962C8B-B14F-4D97-AF65-F5344CB8AC3E}">
        <p14:creationId xmlns:p14="http://schemas.microsoft.com/office/powerpoint/2010/main" val="4127478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4A779-F189-B43D-F477-423E5DBAE4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395DF-51E6-780E-6B8E-CC472C777B55}"/>
              </a:ext>
            </a:extLst>
          </p:cNvPr>
          <p:cNvSpPr>
            <a:spLocks noGrp="1"/>
          </p:cNvSpPr>
          <p:nvPr>
            <p:ph type="title"/>
          </p:nvPr>
        </p:nvSpPr>
        <p:spPr>
          <a:xfrm>
            <a:off x="298515" y="3187096"/>
            <a:ext cx="11594969" cy="1071753"/>
          </a:xfrm>
        </p:spPr>
        <p:txBody>
          <a:bodyPr/>
          <a:lstStyle/>
          <a:p>
            <a:pPr algn="ctr"/>
            <a:r>
              <a:rPr lang="en-GB" dirty="0"/>
              <a:t>Do we see both approaches within the workplace?</a:t>
            </a:r>
          </a:p>
        </p:txBody>
      </p:sp>
      <p:sp>
        <p:nvSpPr>
          <p:cNvPr id="3" name="TextBox 2">
            <a:extLst>
              <a:ext uri="{FF2B5EF4-FFF2-40B4-BE49-F238E27FC236}">
                <a16:creationId xmlns:a16="http://schemas.microsoft.com/office/drawing/2014/main" id="{4D679C68-74EB-0B6E-EFA9-37F6A0D8CAFA}"/>
              </a:ext>
            </a:extLst>
          </p:cNvPr>
          <p:cNvSpPr txBox="1"/>
          <p:nvPr/>
        </p:nvSpPr>
        <p:spPr>
          <a:xfrm>
            <a:off x="4972832" y="4074183"/>
            <a:ext cx="3132461" cy="369332"/>
          </a:xfrm>
          <a:prstGeom prst="rect">
            <a:avLst/>
          </a:prstGeom>
          <a:noFill/>
        </p:spPr>
        <p:txBody>
          <a:bodyPr wrap="none" rtlCol="0">
            <a:spAutoFit/>
          </a:bodyPr>
          <a:lstStyle/>
          <a:p>
            <a:r>
              <a:rPr lang="en-GB" dirty="0"/>
              <a:t>Can you provide any examples?</a:t>
            </a:r>
          </a:p>
        </p:txBody>
      </p:sp>
    </p:spTree>
    <p:extLst>
      <p:ext uri="{BB962C8B-B14F-4D97-AF65-F5344CB8AC3E}">
        <p14:creationId xmlns:p14="http://schemas.microsoft.com/office/powerpoint/2010/main" val="1016188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24F41-B217-3926-98D3-3BDB48F52B5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04B9AE6-469D-7BF6-0C5D-8C7BF61A83DE}"/>
              </a:ext>
            </a:extLst>
          </p:cNvPr>
          <p:cNvSpPr/>
          <p:nvPr/>
        </p:nvSpPr>
        <p:spPr>
          <a:xfrm>
            <a:off x="2893512" y="5874707"/>
            <a:ext cx="6438378" cy="501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A6C46A41-646F-0919-FFE9-E63192778467}"/>
              </a:ext>
            </a:extLst>
          </p:cNvPr>
          <p:cNvSpPr>
            <a:spLocks noGrp="1"/>
          </p:cNvSpPr>
          <p:nvPr>
            <p:ph type="title"/>
          </p:nvPr>
        </p:nvSpPr>
        <p:spPr/>
        <p:txBody>
          <a:bodyPr/>
          <a:lstStyle/>
          <a:p>
            <a:r>
              <a:rPr lang="en-GB" dirty="0"/>
              <a:t>Differences between theories:</a:t>
            </a:r>
          </a:p>
        </p:txBody>
      </p:sp>
      <p:sp>
        <p:nvSpPr>
          <p:cNvPr id="9" name="Content Placeholder 8">
            <a:extLst>
              <a:ext uri="{FF2B5EF4-FFF2-40B4-BE49-F238E27FC236}">
                <a16:creationId xmlns:a16="http://schemas.microsoft.com/office/drawing/2014/main" id="{4EA1DF3C-A733-BE79-400B-69BA1C8A683E}"/>
              </a:ext>
            </a:extLst>
          </p:cNvPr>
          <p:cNvSpPr>
            <a:spLocks noGrp="1"/>
          </p:cNvSpPr>
          <p:nvPr>
            <p:ph idx="1"/>
          </p:nvPr>
        </p:nvSpPr>
        <p:spPr/>
        <p:txBody>
          <a:bodyPr/>
          <a:lstStyle/>
          <a:p>
            <a:endParaRPr lang="en-GB"/>
          </a:p>
        </p:txBody>
      </p:sp>
      <p:pic>
        <p:nvPicPr>
          <p:cNvPr id="10" name="Picture 2" descr="Interest-Based Relational (IBR) Approach PowerPoint and Google Slides  Template - PPT Slides">
            <a:extLst>
              <a:ext uri="{FF2B5EF4-FFF2-40B4-BE49-F238E27FC236}">
                <a16:creationId xmlns:a16="http://schemas.microsoft.com/office/drawing/2014/main" id="{45AAA263-D54F-97D2-CEA2-57BFBD767C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9099"/>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827C9CEA-6F35-F881-A2BC-FB69B03ACB87}"/>
              </a:ext>
            </a:extLst>
          </p:cNvPr>
          <p:cNvSpPr/>
          <p:nvPr/>
        </p:nvSpPr>
        <p:spPr>
          <a:xfrm>
            <a:off x="2793304" y="5874707"/>
            <a:ext cx="6538586" cy="4008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EB54AEC-8618-AE90-68EE-F1700E36DF47}"/>
              </a:ext>
            </a:extLst>
          </p:cNvPr>
          <p:cNvSpPr txBox="1"/>
          <p:nvPr/>
        </p:nvSpPr>
        <p:spPr>
          <a:xfrm>
            <a:off x="3729624" y="6049020"/>
            <a:ext cx="4766154" cy="461665"/>
          </a:xfrm>
          <a:prstGeom prst="rect">
            <a:avLst/>
          </a:prstGeom>
          <a:noFill/>
        </p:spPr>
        <p:txBody>
          <a:bodyPr wrap="square" rtlCol="0">
            <a:spAutoFit/>
          </a:bodyPr>
          <a:lstStyle/>
          <a:p>
            <a:r>
              <a:rPr lang="en-GB" sz="2400" dirty="0"/>
              <a:t>IBR as a Conflict Resolution Model</a:t>
            </a:r>
          </a:p>
        </p:txBody>
      </p:sp>
    </p:spTree>
    <p:extLst>
      <p:ext uri="{BB962C8B-B14F-4D97-AF65-F5344CB8AC3E}">
        <p14:creationId xmlns:p14="http://schemas.microsoft.com/office/powerpoint/2010/main" val="2513932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11FE-2420-413E-043B-50D49EC6403A}"/>
              </a:ext>
            </a:extLst>
          </p:cNvPr>
          <p:cNvSpPr>
            <a:spLocks noGrp="1"/>
          </p:cNvSpPr>
          <p:nvPr>
            <p:ph type="title"/>
          </p:nvPr>
        </p:nvSpPr>
        <p:spPr/>
        <p:txBody>
          <a:bodyPr/>
          <a:lstStyle/>
          <a:p>
            <a:r>
              <a:rPr lang="en-GB" dirty="0"/>
              <a:t>Other conflict management models:</a:t>
            </a:r>
          </a:p>
        </p:txBody>
      </p:sp>
      <p:sp>
        <p:nvSpPr>
          <p:cNvPr id="3" name="Content Placeholder 2">
            <a:extLst>
              <a:ext uri="{FF2B5EF4-FFF2-40B4-BE49-F238E27FC236}">
                <a16:creationId xmlns:a16="http://schemas.microsoft.com/office/drawing/2014/main" id="{F8ED4A9C-BF43-4A9C-D5A3-4ADA1C0AD939}"/>
              </a:ext>
            </a:extLst>
          </p:cNvPr>
          <p:cNvSpPr>
            <a:spLocks noGrp="1"/>
          </p:cNvSpPr>
          <p:nvPr>
            <p:ph idx="1"/>
          </p:nvPr>
        </p:nvSpPr>
        <p:spPr/>
        <p:txBody>
          <a:bodyPr/>
          <a:lstStyle/>
          <a:p>
            <a:pPr>
              <a:lnSpc>
                <a:spcPct val="150000"/>
              </a:lnSpc>
            </a:pPr>
            <a:r>
              <a:rPr lang="en-GB" dirty="0"/>
              <a:t>Thomas-Kilmann Model</a:t>
            </a:r>
          </a:p>
          <a:p>
            <a:pPr>
              <a:lnSpc>
                <a:spcPct val="150000"/>
              </a:lnSpc>
            </a:pPr>
            <a:r>
              <a:rPr lang="en-GB" dirty="0"/>
              <a:t>Circle of Conflict Model</a:t>
            </a:r>
          </a:p>
          <a:p>
            <a:pPr>
              <a:lnSpc>
                <a:spcPct val="150000"/>
              </a:lnSpc>
            </a:pPr>
            <a:r>
              <a:rPr lang="en-GB" dirty="0"/>
              <a:t>Transcend Model</a:t>
            </a:r>
          </a:p>
          <a:p>
            <a:pPr>
              <a:lnSpc>
                <a:spcPct val="150000"/>
              </a:lnSpc>
            </a:pPr>
            <a:r>
              <a:rPr lang="en-GB" dirty="0"/>
              <a:t>Harvard Negotiation Model</a:t>
            </a:r>
          </a:p>
        </p:txBody>
      </p:sp>
      <p:sp>
        <p:nvSpPr>
          <p:cNvPr id="4" name="TextBox 3">
            <a:extLst>
              <a:ext uri="{FF2B5EF4-FFF2-40B4-BE49-F238E27FC236}">
                <a16:creationId xmlns:a16="http://schemas.microsoft.com/office/drawing/2014/main" id="{A67AC049-EBA1-076B-B01A-DA0DD89888B4}"/>
              </a:ext>
            </a:extLst>
          </p:cNvPr>
          <p:cNvSpPr txBox="1"/>
          <p:nvPr/>
        </p:nvSpPr>
        <p:spPr>
          <a:xfrm>
            <a:off x="5614803" y="3457341"/>
            <a:ext cx="6275540" cy="2862322"/>
          </a:xfrm>
          <a:prstGeom prst="rect">
            <a:avLst/>
          </a:prstGeom>
          <a:noFill/>
        </p:spPr>
        <p:txBody>
          <a:bodyPr wrap="square" rtlCol="0">
            <a:spAutoFit/>
          </a:bodyPr>
          <a:lstStyle/>
          <a:p>
            <a:r>
              <a:rPr lang="en-GB" dirty="0"/>
              <a:t>“</a:t>
            </a:r>
            <a:r>
              <a:rPr lang="en-GB" b="0" dirty="0">
                <a:effectLst/>
                <a:latin typeface="-apple-system"/>
              </a:rPr>
              <a:t>Critical thinking is an indispensable tool in conflict resolution, empowering individuals to navigate disputes with clarity, empathy, and creativity. By understanding the root causes of conflicts, evaluating information objectively, and exploring diverse perspectives, critical thinkers can devise effective solutions that lead to lasting peace and cooperation.”</a:t>
            </a:r>
          </a:p>
          <a:p>
            <a:endParaRPr lang="en-GB" dirty="0">
              <a:latin typeface="-apple-system"/>
            </a:endParaRPr>
          </a:p>
          <a:p>
            <a:endParaRPr lang="en-GB" dirty="0">
              <a:latin typeface="-apple-system"/>
            </a:endParaRPr>
          </a:p>
          <a:p>
            <a:r>
              <a:rPr lang="en-GB" dirty="0">
                <a:latin typeface="-apple-system"/>
              </a:rPr>
              <a:t>					(Sharma, 2024)	</a:t>
            </a:r>
            <a:endParaRPr lang="en-GB" dirty="0"/>
          </a:p>
        </p:txBody>
      </p:sp>
    </p:spTree>
    <p:extLst>
      <p:ext uri="{BB962C8B-B14F-4D97-AF65-F5344CB8AC3E}">
        <p14:creationId xmlns:p14="http://schemas.microsoft.com/office/powerpoint/2010/main" val="1158242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7011A-38C7-11D5-B07D-57D38D2D97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AF3B01-5473-F9C0-DF0F-ADBC37ABE4DB}"/>
              </a:ext>
            </a:extLst>
          </p:cNvPr>
          <p:cNvSpPr>
            <a:spLocks noGrp="1"/>
          </p:cNvSpPr>
          <p:nvPr>
            <p:ph type="title"/>
          </p:nvPr>
        </p:nvSpPr>
        <p:spPr/>
        <p:txBody>
          <a:bodyPr/>
          <a:lstStyle/>
          <a:p>
            <a:r>
              <a:rPr lang="en-GB" dirty="0"/>
              <a:t>Strategies for Managing Conflict</a:t>
            </a:r>
          </a:p>
        </p:txBody>
      </p:sp>
      <p:sp>
        <p:nvSpPr>
          <p:cNvPr id="3" name="Content Placeholder 2">
            <a:extLst>
              <a:ext uri="{FF2B5EF4-FFF2-40B4-BE49-F238E27FC236}">
                <a16:creationId xmlns:a16="http://schemas.microsoft.com/office/drawing/2014/main" id="{DFFDB95F-C06B-6BAE-8489-D7EAFED2ED79}"/>
              </a:ext>
            </a:extLst>
          </p:cNvPr>
          <p:cNvSpPr>
            <a:spLocks noGrp="1"/>
          </p:cNvSpPr>
          <p:nvPr>
            <p:ph idx="1"/>
          </p:nvPr>
        </p:nvSpPr>
        <p:spPr>
          <a:xfrm>
            <a:off x="301657" y="3269293"/>
            <a:ext cx="11594969" cy="842219"/>
          </a:xfrm>
        </p:spPr>
        <p:txBody>
          <a:bodyPr/>
          <a:lstStyle/>
          <a:p>
            <a:pPr marL="0" indent="0">
              <a:lnSpc>
                <a:spcPct val="150000"/>
              </a:lnSpc>
              <a:buNone/>
            </a:pPr>
            <a:r>
              <a:rPr lang="en-GB" dirty="0"/>
              <a:t>What can we do to mitigate/manage conflict?</a:t>
            </a:r>
          </a:p>
        </p:txBody>
      </p:sp>
      <p:sp>
        <p:nvSpPr>
          <p:cNvPr id="5" name="TextBox 4">
            <a:extLst>
              <a:ext uri="{FF2B5EF4-FFF2-40B4-BE49-F238E27FC236}">
                <a16:creationId xmlns:a16="http://schemas.microsoft.com/office/drawing/2014/main" id="{E6919817-DB89-9ED6-5C38-56377D890704}"/>
              </a:ext>
            </a:extLst>
          </p:cNvPr>
          <p:cNvSpPr txBox="1"/>
          <p:nvPr/>
        </p:nvSpPr>
        <p:spPr>
          <a:xfrm>
            <a:off x="964504" y="4471791"/>
            <a:ext cx="11445689" cy="1200329"/>
          </a:xfrm>
          <a:prstGeom prst="rect">
            <a:avLst/>
          </a:prstGeom>
          <a:noFill/>
        </p:spPr>
        <p:txBody>
          <a:bodyPr wrap="square" numCol="2" rtlCol="0">
            <a:spAutoFit/>
          </a:bodyPr>
          <a:lstStyle/>
          <a:p>
            <a:r>
              <a:rPr lang="en-GB" b="1" dirty="0"/>
              <a:t>Effective Communication Techniques:</a:t>
            </a:r>
          </a:p>
          <a:p>
            <a:pPr marL="285750" indent="-285750">
              <a:buFont typeface="Arial" panose="020B0604020202020204" pitchFamily="34" charset="0"/>
              <a:buChar char="•"/>
            </a:pPr>
            <a:r>
              <a:rPr lang="en-GB" dirty="0"/>
              <a:t>Active Listening</a:t>
            </a:r>
          </a:p>
          <a:p>
            <a:pPr marL="285750" indent="-285750">
              <a:buFont typeface="Arial" panose="020B0604020202020204" pitchFamily="34" charset="0"/>
              <a:buChar char="•"/>
            </a:pPr>
            <a:r>
              <a:rPr lang="en-GB" dirty="0"/>
              <a:t>Assertive Communication</a:t>
            </a:r>
          </a:p>
          <a:p>
            <a:pPr marL="285750" indent="-285750">
              <a:buFont typeface="Arial" panose="020B0604020202020204" pitchFamily="34" charset="0"/>
              <a:buChar char="•"/>
            </a:pPr>
            <a:r>
              <a:rPr lang="en-GB" dirty="0"/>
              <a:t>Non-Verbal Communication</a:t>
            </a:r>
          </a:p>
          <a:p>
            <a:r>
              <a:rPr lang="en-GB" b="1" dirty="0"/>
              <a:t>Problem-Solving Strategies:</a:t>
            </a:r>
          </a:p>
          <a:p>
            <a:pPr marL="285750" indent="-285750">
              <a:buFont typeface="Arial" panose="020B0604020202020204" pitchFamily="34" charset="0"/>
              <a:buChar char="•"/>
            </a:pPr>
            <a:r>
              <a:rPr lang="en-GB" dirty="0"/>
              <a:t>Collaborative Problem-Solving</a:t>
            </a:r>
          </a:p>
          <a:p>
            <a:pPr marL="285750" indent="-285750">
              <a:buFont typeface="Arial" panose="020B0604020202020204" pitchFamily="34" charset="0"/>
              <a:buChar char="•"/>
            </a:pPr>
            <a:r>
              <a:rPr lang="en-GB" dirty="0"/>
              <a:t>Negotiation and Mediation</a:t>
            </a:r>
          </a:p>
          <a:p>
            <a:pPr marL="285750" indent="-285750">
              <a:buFont typeface="Arial" panose="020B0604020202020204" pitchFamily="34" charset="0"/>
              <a:buChar char="•"/>
            </a:pPr>
            <a:r>
              <a:rPr lang="en-GB" dirty="0"/>
              <a:t>Building Consensus</a:t>
            </a:r>
          </a:p>
        </p:txBody>
      </p:sp>
    </p:spTree>
    <p:extLst>
      <p:ext uri="{BB962C8B-B14F-4D97-AF65-F5344CB8AC3E}">
        <p14:creationId xmlns:p14="http://schemas.microsoft.com/office/powerpoint/2010/main" val="1581431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9C42-DAC8-0D1D-3EB3-A419F5C55F29}"/>
              </a:ext>
            </a:extLst>
          </p:cNvPr>
          <p:cNvSpPr>
            <a:spLocks noGrp="1"/>
          </p:cNvSpPr>
          <p:nvPr>
            <p:ph type="title"/>
          </p:nvPr>
        </p:nvSpPr>
        <p:spPr/>
        <p:txBody>
          <a:bodyPr/>
          <a:lstStyle/>
          <a:p>
            <a:r>
              <a:rPr lang="en-GB" dirty="0"/>
              <a:t>Summary:</a:t>
            </a:r>
          </a:p>
        </p:txBody>
      </p:sp>
      <p:sp>
        <p:nvSpPr>
          <p:cNvPr id="6" name="Content Placeholder 5">
            <a:extLst>
              <a:ext uri="{FF2B5EF4-FFF2-40B4-BE49-F238E27FC236}">
                <a16:creationId xmlns:a16="http://schemas.microsoft.com/office/drawing/2014/main" id="{7327C554-4906-6A10-5113-4D2F494C02A4}"/>
              </a:ext>
            </a:extLst>
          </p:cNvPr>
          <p:cNvSpPr>
            <a:spLocks noGrp="1"/>
          </p:cNvSpPr>
          <p:nvPr>
            <p:ph idx="1"/>
          </p:nvPr>
        </p:nvSpPr>
        <p:spPr/>
        <p:txBody>
          <a:bodyPr/>
          <a:lstStyle/>
          <a:p>
            <a:r>
              <a:rPr lang="en-GB" dirty="0"/>
              <a:t>Contemporary approaches to management</a:t>
            </a:r>
          </a:p>
          <a:p>
            <a:r>
              <a:rPr lang="en-GB" dirty="0"/>
              <a:t>Social Conflict Theory</a:t>
            </a:r>
          </a:p>
          <a:p>
            <a:r>
              <a:rPr lang="en-GB" dirty="0"/>
              <a:t>Interest-Based Relational Approach</a:t>
            </a:r>
          </a:p>
          <a:p>
            <a:pPr marL="0" indent="0">
              <a:buNone/>
            </a:pPr>
            <a:endParaRPr lang="en-GB" dirty="0"/>
          </a:p>
        </p:txBody>
      </p:sp>
    </p:spTree>
    <p:extLst>
      <p:ext uri="{BB962C8B-B14F-4D97-AF65-F5344CB8AC3E}">
        <p14:creationId xmlns:p14="http://schemas.microsoft.com/office/powerpoint/2010/main" val="4106159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23007-6ED0-6B5C-A8C1-9CDADB9C8A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6074A1-894B-C1E3-E762-BB33FFBC8A63}"/>
              </a:ext>
            </a:extLst>
          </p:cNvPr>
          <p:cNvSpPr>
            <a:spLocks noGrp="1"/>
          </p:cNvSpPr>
          <p:nvPr>
            <p:ph idx="1"/>
          </p:nvPr>
        </p:nvSpPr>
        <p:spPr>
          <a:xfrm>
            <a:off x="295374" y="2480593"/>
            <a:ext cx="11594969" cy="3651349"/>
          </a:xfrm>
        </p:spPr>
        <p:txBody>
          <a:bodyPr>
            <a:normAutofit lnSpcReduction="10000"/>
          </a:bodyPr>
          <a:lstStyle/>
          <a:p>
            <a:endParaRPr lang="en-GB" dirty="0"/>
          </a:p>
          <a:p>
            <a:r>
              <a:rPr lang="en-GB" dirty="0"/>
              <a:t>Fisher, R., Ury, William., and Patton, B., (2011) Getting to Yes: Negotiating Agreement Without Giving in. Penguin Books, 3</a:t>
            </a:r>
            <a:r>
              <a:rPr lang="en-GB" baseline="30000" dirty="0"/>
              <a:t>rd</a:t>
            </a:r>
            <a:r>
              <a:rPr lang="en-GB" dirty="0"/>
              <a:t> Revised ed.</a:t>
            </a:r>
          </a:p>
          <a:p>
            <a:r>
              <a:rPr lang="en-GB" dirty="0"/>
              <a:t>Hayes, A., (2024) Conflict Theory Definition, Founder, and Examples. [Online].Available at: </a:t>
            </a:r>
            <a:r>
              <a:rPr lang="en-GB" dirty="0">
                <a:hlinkClick r:id="rId2"/>
              </a:rPr>
              <a:t>https://www.investopedia.com/terms/c/conflict-theory</a:t>
            </a:r>
            <a:r>
              <a:rPr lang="en-GB" dirty="0"/>
              <a:t> Accessed: 08/01/2025.</a:t>
            </a:r>
          </a:p>
          <a:p>
            <a:r>
              <a:rPr lang="en-GB" dirty="0"/>
              <a:t>Sharma, N., (2024) The Role of Critical Thinking in Conflict Resolution. [Online]. Available at: </a:t>
            </a:r>
            <a:r>
              <a:rPr lang="en-GB" dirty="0">
                <a:hlinkClick r:id="rId3"/>
              </a:rPr>
              <a:t>https://www.linkedin.com/pulse/role-critical-thinking-conflict-resolution-netish-sharma-j2fic</a:t>
            </a:r>
            <a:r>
              <a:rPr lang="en-GB" dirty="0"/>
              <a:t> Accessed 08/01/2025</a:t>
            </a:r>
          </a:p>
          <a:p>
            <a:endParaRPr lang="en-GB" dirty="0"/>
          </a:p>
        </p:txBody>
      </p:sp>
    </p:spTree>
    <p:extLst>
      <p:ext uri="{BB962C8B-B14F-4D97-AF65-F5344CB8AC3E}">
        <p14:creationId xmlns:p14="http://schemas.microsoft.com/office/powerpoint/2010/main" val="2096186834"/>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718</Words>
  <Application>Microsoft Office PowerPoint</Application>
  <PresentationFormat>Widescreen</PresentationFormat>
  <Paragraphs>92</Paragraphs>
  <Slides>20</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-apple-system</vt:lpstr>
      <vt:lpstr>Aptos</vt:lpstr>
      <vt:lpstr>Arial</vt:lpstr>
      <vt:lpstr>Calibri</vt:lpstr>
      <vt:lpstr>Calibri Light</vt:lpstr>
      <vt:lpstr>UWTSD Text 2</vt:lpstr>
      <vt:lpstr>3_Title Slide 1</vt:lpstr>
      <vt:lpstr>   BMSK5011 Developing Workplace Critical Thinking  Session: 6  </vt:lpstr>
      <vt:lpstr>Agenda (CT &amp; Conflict):</vt:lpstr>
      <vt:lpstr>Contemporary Management Theories</vt:lpstr>
      <vt:lpstr>Systems Theory of Organisation (Bertalanffy, 1968)</vt:lpstr>
      <vt:lpstr>Contingency Theory (Fielder, 1967)</vt:lpstr>
      <vt:lpstr>Contingency Theory (Fielder, 1967)</vt:lpstr>
      <vt:lpstr>Implications of viewing connected parts, and being adaptable…</vt:lpstr>
      <vt:lpstr>First off, what do we mean by Socioeconomic?</vt:lpstr>
      <vt:lpstr>Types of socioeconomic conflict:</vt:lpstr>
      <vt:lpstr>Theoretical models of socioeconomic conflict</vt:lpstr>
      <vt:lpstr>Social Conflict Theory</vt:lpstr>
      <vt:lpstr>Them vs Us:</vt:lpstr>
      <vt:lpstr>Interest-Based Relational Approach (IBR)</vt:lpstr>
      <vt:lpstr>How do YOU, view the differences in the two approaches?</vt:lpstr>
      <vt:lpstr>Do we see both approaches within the workplace?</vt:lpstr>
      <vt:lpstr>Differences between theories:</vt:lpstr>
      <vt:lpstr>Other conflict management models:</vt:lpstr>
      <vt:lpstr>Strategies for Managing Conflict</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91</cp:revision>
  <dcterms:created xsi:type="dcterms:W3CDTF">2024-11-04T09:28:33Z</dcterms:created>
  <dcterms:modified xsi:type="dcterms:W3CDTF">2026-01-27T10:02:05Z</dcterms:modified>
</cp:coreProperties>
</file>