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87" r:id="rId1"/>
  </p:sldMasterIdLst>
  <p:notesMasterIdLst>
    <p:notesMasterId r:id="rId28"/>
  </p:notesMasterIdLst>
  <p:sldIdLst>
    <p:sldId id="256" r:id="rId2"/>
    <p:sldId id="258" r:id="rId3"/>
    <p:sldId id="259" r:id="rId4"/>
    <p:sldId id="262" r:id="rId5"/>
    <p:sldId id="265" r:id="rId6"/>
    <p:sldId id="266" r:id="rId7"/>
    <p:sldId id="267" r:id="rId8"/>
    <p:sldId id="281" r:id="rId9"/>
    <p:sldId id="268" r:id="rId10"/>
    <p:sldId id="283" r:id="rId11"/>
    <p:sldId id="269" r:id="rId12"/>
    <p:sldId id="263" r:id="rId13"/>
    <p:sldId id="270" r:id="rId14"/>
    <p:sldId id="264" r:id="rId15"/>
    <p:sldId id="278" r:id="rId16"/>
    <p:sldId id="279" r:id="rId17"/>
    <p:sldId id="261" r:id="rId18"/>
    <p:sldId id="282" r:id="rId19"/>
    <p:sldId id="272" r:id="rId20"/>
    <p:sldId id="273" r:id="rId21"/>
    <p:sldId id="274" r:id="rId22"/>
    <p:sldId id="260" r:id="rId23"/>
    <p:sldId id="257" r:id="rId24"/>
    <p:sldId id="271" r:id="rId25"/>
    <p:sldId id="280" r:id="rId26"/>
    <p:sldId id="276"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5292921-5640-4760-9D98-08501FBB9CA5}" v="33" dt="2020-10-15T22:38:35.0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32" autoAdjust="0"/>
    <p:restoredTop sz="94674"/>
  </p:normalViewPr>
  <p:slideViewPr>
    <p:cSldViewPr snapToGrid="0" snapToObjects="1">
      <p:cViewPr varScale="1">
        <p:scale>
          <a:sx n="67" d="100"/>
          <a:sy n="67" d="100"/>
        </p:scale>
        <p:origin x="96" y="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BEB5B7D-3CAC-4538-8097-BD2565DE61EE}" type="datetimeFigureOut">
              <a:rPr lang="en-GB" smtClean="0"/>
              <a:t>15/10/2020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0E8AD1-865D-4FC0-9360-F8763E0BC926}" type="slidenum">
              <a:rPr lang="en-GB" smtClean="0"/>
              <a:t>‹#›</a:t>
            </a:fld>
            <a:endParaRPr lang="en-GB"/>
          </a:p>
        </p:txBody>
      </p:sp>
    </p:spTree>
    <p:extLst>
      <p:ext uri="{BB962C8B-B14F-4D97-AF65-F5344CB8AC3E}">
        <p14:creationId xmlns:p14="http://schemas.microsoft.com/office/powerpoint/2010/main" val="3507805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BAE1AD7-4144-4820-BB2D-106F201E930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CE76B39-2DD9-43AE-88B6-955E2A589FD7}"/>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21CE210A-4EB2-4A3F-9586-8D8DF79AD1D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C2D8772-3649-4C5C-8D8B-3A81FBE792C3}" type="slidenum">
              <a:t>25</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2D3DA1E-57C1-914F-85F7-B9F1273F25C5}" type="datetimeFigureOut">
              <a:rPr lang="en-US" smtClean="0"/>
              <a:t>10/15/2020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3A424F-D31B-7549-925B-16CF84B3C66F}" type="slidenum">
              <a:rPr lang="en-US" smtClean="0"/>
              <a:t>‹#›</a:t>
            </a:fld>
            <a:endParaRPr lang="en-US"/>
          </a:p>
        </p:txBody>
      </p:sp>
    </p:spTree>
    <p:extLst>
      <p:ext uri="{BB962C8B-B14F-4D97-AF65-F5344CB8AC3E}">
        <p14:creationId xmlns:p14="http://schemas.microsoft.com/office/powerpoint/2010/main" val="34588524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2D3DA1E-57C1-914F-85F7-B9F1273F25C5}" type="datetimeFigureOut">
              <a:rPr lang="en-US" smtClean="0"/>
              <a:t>10/15/2020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3A424F-D31B-7549-925B-16CF84B3C66F}" type="slidenum">
              <a:rPr lang="en-US" smtClean="0"/>
              <a:t>‹#›</a:t>
            </a:fld>
            <a:endParaRPr lang="en-US"/>
          </a:p>
        </p:txBody>
      </p:sp>
    </p:spTree>
    <p:extLst>
      <p:ext uri="{BB962C8B-B14F-4D97-AF65-F5344CB8AC3E}">
        <p14:creationId xmlns:p14="http://schemas.microsoft.com/office/powerpoint/2010/main" val="34459436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D3DA1E-57C1-914F-85F7-B9F1273F25C5}" type="datetimeFigureOut">
              <a:rPr lang="en-US" smtClean="0"/>
              <a:t>10/15/2020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3A424F-D31B-7549-925B-16CF84B3C66F}" type="slidenum">
              <a:rPr lang="en-US" smtClean="0"/>
              <a:t>‹#›</a:t>
            </a:fld>
            <a:endParaRPr lang="en-US"/>
          </a:p>
        </p:txBody>
      </p:sp>
    </p:spTree>
    <p:extLst>
      <p:ext uri="{BB962C8B-B14F-4D97-AF65-F5344CB8AC3E}">
        <p14:creationId xmlns:p14="http://schemas.microsoft.com/office/powerpoint/2010/main" val="14083773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2D3DA1E-57C1-914F-85F7-B9F1273F25C5}" type="datetimeFigureOut">
              <a:rPr lang="en-US" smtClean="0"/>
              <a:t>10/15/2020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73A424F-D31B-7549-925B-16CF84B3C66F}" type="slidenum">
              <a:rPr lang="en-US" smtClean="0"/>
              <a:t>‹#›</a:t>
            </a:fld>
            <a:endParaRPr lang="en-US"/>
          </a:p>
        </p:txBody>
      </p:sp>
    </p:spTree>
    <p:extLst>
      <p:ext uri="{BB962C8B-B14F-4D97-AF65-F5344CB8AC3E}">
        <p14:creationId xmlns:p14="http://schemas.microsoft.com/office/powerpoint/2010/main" val="13249876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2D3DA1E-57C1-914F-85F7-B9F1273F25C5}" type="datetimeFigureOut">
              <a:rPr lang="en-US" smtClean="0"/>
              <a:t>10/15/2020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73A424F-D31B-7549-925B-16CF84B3C66F}" type="slidenum">
              <a:rPr lang="en-US" smtClean="0"/>
              <a:t>‹#›</a:t>
            </a:fld>
            <a:endParaRPr lang="en-US"/>
          </a:p>
        </p:txBody>
      </p:sp>
    </p:spTree>
    <p:extLst>
      <p:ext uri="{BB962C8B-B14F-4D97-AF65-F5344CB8AC3E}">
        <p14:creationId xmlns:p14="http://schemas.microsoft.com/office/powerpoint/2010/main" val="2028722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2D3DA1E-57C1-914F-85F7-B9F1273F25C5}" type="datetimeFigureOut">
              <a:rPr lang="en-US" smtClean="0"/>
              <a:t>10/15/2020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73A424F-D31B-7549-925B-16CF84B3C66F}" type="slidenum">
              <a:rPr lang="en-US" smtClean="0"/>
              <a:t>‹#›</a:t>
            </a:fld>
            <a:endParaRPr lang="en-US"/>
          </a:p>
        </p:txBody>
      </p:sp>
    </p:spTree>
    <p:extLst>
      <p:ext uri="{BB962C8B-B14F-4D97-AF65-F5344CB8AC3E}">
        <p14:creationId xmlns:p14="http://schemas.microsoft.com/office/powerpoint/2010/main" val="3221374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B2D3DA1E-57C1-914F-85F7-B9F1273F25C5}" type="datetimeFigureOut">
              <a:rPr lang="en-US" smtClean="0"/>
              <a:t>10/15/2020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73A424F-D31B-7549-925B-16CF84B3C66F}" type="slidenum">
              <a:rPr lang="en-US" smtClean="0"/>
              <a:t>‹#›</a:t>
            </a:fld>
            <a:endParaRPr lang="en-US"/>
          </a:p>
        </p:txBody>
      </p:sp>
    </p:spTree>
    <p:extLst>
      <p:ext uri="{BB962C8B-B14F-4D97-AF65-F5344CB8AC3E}">
        <p14:creationId xmlns:p14="http://schemas.microsoft.com/office/powerpoint/2010/main" val="30497550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2D3DA1E-57C1-914F-85F7-B9F1273F25C5}" type="datetimeFigureOut">
              <a:rPr lang="en-US" smtClean="0"/>
              <a:t>10/15/2020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73A424F-D31B-7549-925B-16CF84B3C66F}" type="slidenum">
              <a:rPr lang="en-US" smtClean="0"/>
              <a:t>‹#›</a:t>
            </a:fld>
            <a:endParaRPr lang="en-US"/>
          </a:p>
        </p:txBody>
      </p:sp>
    </p:spTree>
    <p:extLst>
      <p:ext uri="{BB962C8B-B14F-4D97-AF65-F5344CB8AC3E}">
        <p14:creationId xmlns:p14="http://schemas.microsoft.com/office/powerpoint/2010/main" val="31883661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2D3DA1E-57C1-914F-85F7-B9F1273F25C5}" type="datetimeFigureOut">
              <a:rPr lang="en-US" smtClean="0"/>
              <a:t>10/15/2020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73A424F-D31B-7549-925B-16CF84B3C66F}" type="slidenum">
              <a:rPr lang="en-US" smtClean="0"/>
              <a:t>‹#›</a:t>
            </a:fld>
            <a:endParaRPr lang="en-US"/>
          </a:p>
        </p:txBody>
      </p:sp>
    </p:spTree>
    <p:extLst>
      <p:ext uri="{BB962C8B-B14F-4D97-AF65-F5344CB8AC3E}">
        <p14:creationId xmlns:p14="http://schemas.microsoft.com/office/powerpoint/2010/main" val="10209543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2D3DA1E-57C1-914F-85F7-B9F1273F25C5}" type="datetimeFigureOut">
              <a:rPr lang="en-US" smtClean="0"/>
              <a:t>10/15/2020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73A424F-D31B-7549-925B-16CF84B3C66F}" type="slidenum">
              <a:rPr lang="en-US" smtClean="0"/>
              <a:t>‹#›</a:t>
            </a:fld>
            <a:endParaRPr lang="en-US"/>
          </a:p>
        </p:txBody>
      </p:sp>
    </p:spTree>
    <p:extLst>
      <p:ext uri="{BB962C8B-B14F-4D97-AF65-F5344CB8AC3E}">
        <p14:creationId xmlns:p14="http://schemas.microsoft.com/office/powerpoint/2010/main" val="34160419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2D3DA1E-57C1-914F-85F7-B9F1273F25C5}" type="datetimeFigureOut">
              <a:rPr lang="en-US" smtClean="0"/>
              <a:t>10/15/2020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73A424F-D31B-7549-925B-16CF84B3C66F}" type="slidenum">
              <a:rPr lang="en-US" smtClean="0"/>
              <a:t>‹#›</a:t>
            </a:fld>
            <a:endParaRPr lang="en-US"/>
          </a:p>
        </p:txBody>
      </p:sp>
    </p:spTree>
    <p:extLst>
      <p:ext uri="{BB962C8B-B14F-4D97-AF65-F5344CB8AC3E}">
        <p14:creationId xmlns:p14="http://schemas.microsoft.com/office/powerpoint/2010/main" val="25414181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2D3DA1E-57C1-914F-85F7-B9F1273F25C5}" type="datetimeFigureOut">
              <a:rPr lang="en-US" smtClean="0"/>
              <a:t>10/15/2020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73A424F-D31B-7549-925B-16CF84B3C66F}" type="slidenum">
              <a:rPr lang="en-US" smtClean="0"/>
              <a:t>‹#›</a:t>
            </a:fld>
            <a:endParaRPr 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5286093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2D3DA1E-57C1-914F-85F7-B9F1273F25C5}" type="datetimeFigureOut">
              <a:rPr lang="en-US" smtClean="0"/>
              <a:t>10/15/2020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73A424F-D31B-7549-925B-16CF84B3C66F}" type="slidenum">
              <a:rPr lang="en-US" smtClean="0"/>
              <a:t>‹#›</a:t>
            </a:fld>
            <a:endParaRPr lang="en-US"/>
          </a:p>
        </p:txBody>
      </p:sp>
    </p:spTree>
    <p:extLst>
      <p:ext uri="{BB962C8B-B14F-4D97-AF65-F5344CB8AC3E}">
        <p14:creationId xmlns:p14="http://schemas.microsoft.com/office/powerpoint/2010/main" val="17367178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2D3DA1E-57C1-914F-85F7-B9F1273F25C5}" type="datetimeFigureOut">
              <a:rPr lang="en-US" smtClean="0"/>
              <a:t>10/15/2020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73A424F-D31B-7549-925B-16CF84B3C66F}" type="slidenum">
              <a:rPr lang="en-US" smtClean="0"/>
              <a:t>‹#›</a:t>
            </a:fld>
            <a:endParaRPr lang="en-US"/>
          </a:p>
        </p:txBody>
      </p:sp>
    </p:spTree>
    <p:extLst>
      <p:ext uri="{BB962C8B-B14F-4D97-AF65-F5344CB8AC3E}">
        <p14:creationId xmlns:p14="http://schemas.microsoft.com/office/powerpoint/2010/main" val="27012623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2D3DA1E-57C1-914F-85F7-B9F1273F25C5}" type="datetimeFigureOut">
              <a:rPr lang="en-US" smtClean="0"/>
              <a:t>10/15/2020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73A424F-D31B-7549-925B-16CF84B3C66F}" type="slidenum">
              <a:rPr lang="en-US" smtClean="0"/>
              <a:t>‹#›</a:t>
            </a:fld>
            <a:endParaRPr lang="en-US"/>
          </a:p>
        </p:txBody>
      </p:sp>
    </p:spTree>
    <p:extLst>
      <p:ext uri="{BB962C8B-B14F-4D97-AF65-F5344CB8AC3E}">
        <p14:creationId xmlns:p14="http://schemas.microsoft.com/office/powerpoint/2010/main" val="25614838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2D3DA1E-57C1-914F-85F7-B9F1273F25C5}" type="datetimeFigureOut">
              <a:rPr lang="en-US" smtClean="0"/>
              <a:t>10/15/2020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3A424F-D31B-7549-925B-16CF84B3C66F}" type="slidenum">
              <a:rPr lang="en-US" smtClean="0"/>
              <a:t>‹#›</a:t>
            </a:fld>
            <a:endParaRPr lang="en-US"/>
          </a:p>
        </p:txBody>
      </p:sp>
    </p:spTree>
    <p:extLst>
      <p:ext uri="{BB962C8B-B14F-4D97-AF65-F5344CB8AC3E}">
        <p14:creationId xmlns:p14="http://schemas.microsoft.com/office/powerpoint/2010/main" val="320660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2D3DA1E-57C1-914F-85F7-B9F1273F25C5}" type="datetimeFigureOut">
              <a:rPr lang="en-US" smtClean="0"/>
              <a:t>10/15/2020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3A424F-D31B-7549-925B-16CF84B3C66F}" type="slidenum">
              <a:rPr lang="en-US" smtClean="0"/>
              <a:t>‹#›</a:t>
            </a:fld>
            <a:endParaRPr lang="en-US"/>
          </a:p>
        </p:txBody>
      </p:sp>
    </p:spTree>
    <p:extLst>
      <p:ext uri="{BB962C8B-B14F-4D97-AF65-F5344CB8AC3E}">
        <p14:creationId xmlns:p14="http://schemas.microsoft.com/office/powerpoint/2010/main" val="13000975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2D3DA1E-57C1-914F-85F7-B9F1273F25C5}" type="datetimeFigureOut">
              <a:rPr lang="en-US" smtClean="0"/>
              <a:t>10/15/2020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3A424F-D31B-7549-925B-16CF84B3C66F}" type="slidenum">
              <a:rPr lang="en-US" smtClean="0"/>
              <a:t>‹#›</a:t>
            </a:fld>
            <a:endParaRPr lang="en-US"/>
          </a:p>
        </p:txBody>
      </p:sp>
    </p:spTree>
    <p:extLst>
      <p:ext uri="{BB962C8B-B14F-4D97-AF65-F5344CB8AC3E}">
        <p14:creationId xmlns:p14="http://schemas.microsoft.com/office/powerpoint/2010/main" val="4843817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B2D3DA1E-57C1-914F-85F7-B9F1273F25C5}" type="datetimeFigureOut">
              <a:rPr lang="en-US" smtClean="0"/>
              <a:t>10/15/2020</a:t>
            </a:fld>
            <a:endParaRPr 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E73A424F-D31B-7549-925B-16CF84B3C66F}" type="slidenum">
              <a:rPr lang="en-US" smtClean="0"/>
              <a:t>‹#›</a:t>
            </a:fld>
            <a:endParaRPr lang="en-US"/>
          </a:p>
        </p:txBody>
      </p:sp>
    </p:spTree>
    <p:extLst>
      <p:ext uri="{BB962C8B-B14F-4D97-AF65-F5344CB8AC3E}">
        <p14:creationId xmlns:p14="http://schemas.microsoft.com/office/powerpoint/2010/main" val="1492928191"/>
      </p:ext>
    </p:extLst>
  </p:cSld>
  <p:clrMap bg1="lt1" tx1="dk1" bg2="lt2" tx2="dk2" accent1="accent1" accent2="accent2" accent3="accent3" accent4="accent4" accent5="accent5" accent6="accent6" hlink="hlink" folHlink="folHlink"/>
  <p:sldLayoutIdLst>
    <p:sldLayoutId id="2147483888" r:id="rId1"/>
    <p:sldLayoutId id="2147483889" r:id="rId2"/>
    <p:sldLayoutId id="2147483890" r:id="rId3"/>
    <p:sldLayoutId id="2147483891" r:id="rId4"/>
    <p:sldLayoutId id="2147483892" r:id="rId5"/>
    <p:sldLayoutId id="2147483893" r:id="rId6"/>
    <p:sldLayoutId id="2147483894" r:id="rId7"/>
    <p:sldLayoutId id="2147483895" r:id="rId8"/>
    <p:sldLayoutId id="2147483896" r:id="rId9"/>
    <p:sldLayoutId id="2147483897" r:id="rId10"/>
    <p:sldLayoutId id="2147483898" r:id="rId11"/>
    <p:sldLayoutId id="2147483899" r:id="rId12"/>
    <p:sldLayoutId id="2147483900" r:id="rId13"/>
    <p:sldLayoutId id="2147483901" r:id="rId14"/>
    <p:sldLayoutId id="2147483902" r:id="rId15"/>
    <p:sldLayoutId id="2147483903" r:id="rId16"/>
    <p:sldLayoutId id="2147483904" r:id="rId17"/>
    <p:sldLayoutId id="2147483905"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8.xml"/><Relationship Id="rId4" Type="http://schemas.openxmlformats.org/officeDocument/2006/relationships/image" Target="../media/image5.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6.jp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7.jp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hyperlink" Target="https://www.hopkinsmedicine.org/health/conditions-and-diseases/coronavirus" TargetMode="External"/><Relationship Id="rId7" Type="http://schemas.openxmlformats.org/officeDocument/2006/relationships/hyperlink" Target="https://www.webmd.com/lung/coronavirus-history#1-3" TargetMode="External"/><Relationship Id="rId2" Type="http://schemas.openxmlformats.org/officeDocument/2006/relationships/hyperlink" Target="https://digital.nhs.uk/coronavirus/shielded-patient-list#overview" TargetMode="External"/><Relationship Id="rId1" Type="http://schemas.openxmlformats.org/officeDocument/2006/relationships/slideLayout" Target="../slideLayouts/slideLayout18.xml"/><Relationship Id="rId6" Type="http://schemas.openxmlformats.org/officeDocument/2006/relationships/hyperlink" Target="https://www.news-medical.net/health/How-is-COVID-19-Spread.aspx" TargetMode="External"/><Relationship Id="rId5" Type="http://schemas.openxmlformats.org/officeDocument/2006/relationships/hyperlink" Target="https://assets.publishing.service.gov.uk/government/uploads/system/uploads/attachment_data/file/908434/Disparities_in_the_risk_and_outcomes_of_COVID_August_2020_update.pdf" TargetMode="External"/><Relationship Id="rId4" Type="http://schemas.openxmlformats.org/officeDocument/2006/relationships/hyperlink" Target="https://www.ons.gov.uk/peoplepopulationandcommunity/birthsdeathsandmarriages/ageing/articles/coronavirusandthesocialimpactsonolderpeopleingreatbritain/3aprilto10may2020"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8" Type="http://schemas.openxmlformats.org/officeDocument/2006/relationships/hyperlink" Target="https://www.gov.uk/reasonable-adjustments-for-disabled-workers" TargetMode="External"/><Relationship Id="rId13" Type="http://schemas.openxmlformats.org/officeDocument/2006/relationships/hyperlink" Target="https://www.nhs.uk/conditions/coronavirus-covid-19/people-at-higher-risk/advice-for-people-at-high-risk/" TargetMode="External"/><Relationship Id="rId3" Type="http://schemas.openxmlformats.org/officeDocument/2006/relationships/hyperlink" Target="https://www.ageuk.org.uk/information-advice/coronavirus/coronavirus-guidance/social-distancing-and-self-isolation/" TargetMode="External"/><Relationship Id="rId7" Type="http://schemas.openxmlformats.org/officeDocument/2006/relationships/hyperlink" Target="https://www.gov.uk/government/publications/coronavirus-covid-19-meeting-with-others-safely-social-distancing/coronavirus-covid-19-meeting-with-others-safely-social-distancing" TargetMode="External"/><Relationship Id="rId12" Type="http://schemas.openxmlformats.org/officeDocument/2006/relationships/hyperlink" Target="https://patient.info/news-and-features/covid-19-coronavirus-what-is-shielding-and-who-needs-it" TargetMode="External"/><Relationship Id="rId2" Type="http://schemas.openxmlformats.org/officeDocument/2006/relationships/notesSlide" Target="../notesSlides/notesSlide1.xml"/><Relationship Id="rId1" Type="http://schemas.openxmlformats.org/officeDocument/2006/relationships/slideLayout" Target="../slideLayouts/slideLayout18.xml"/><Relationship Id="rId6" Type="http://schemas.openxmlformats.org/officeDocument/2006/relationships/hyperlink" Target="https://www.bma.org.uk/advice-and-support/covid-19/your-health/covid-19-doctors-isolating-and-those-in-vulnerable-groups" TargetMode="External"/><Relationship Id="rId11" Type="http://schemas.openxmlformats.org/officeDocument/2006/relationships/hyperlink" Target="https://www.hse.gov.uk/coronavirus/working-safely/protect-people.htm" TargetMode="External"/><Relationship Id="rId5" Type="http://schemas.openxmlformats.org/officeDocument/2006/relationships/hyperlink" Target="https://www.asthma.org.uk/advice/triggers/coronavirus-covid-19/shielding-advice-high-risk/" TargetMode="External"/><Relationship Id="rId10" Type="http://schemas.openxmlformats.org/officeDocument/2006/relationships/hyperlink" Target="https://www.gov.uk/government/publications/staying-alert-and-safe-social-distancing/staying-alert-and-safe-social-distancing-after-4-july#protecting-different-groups-of-people" TargetMode="External"/><Relationship Id="rId4" Type="http://schemas.openxmlformats.org/officeDocument/2006/relationships/hyperlink" Target="https://www.bbc.co.uk/news/uk-52575594" TargetMode="External"/><Relationship Id="rId9" Type="http://schemas.openxmlformats.org/officeDocument/2006/relationships/hyperlink" Target="https://www.gov.uk/government/publications/guidance-on-shielding-and-protecting-extremely-vulnerable-persons-from-covid-19/guidance-on-shielding-and-protecting-extremely-vulnerable-persons-from-covid-19" TargetMode="External"/></Relationships>
</file>

<file path=ppt/slides/_rels/slide26.xml.rels><?xml version="1.0" encoding="UTF-8" standalone="yes"?>
<Relationships xmlns="http://schemas.openxmlformats.org/package/2006/relationships"><Relationship Id="rId8" Type="http://schemas.openxmlformats.org/officeDocument/2006/relationships/hyperlink" Target="https://publichealthmatters.blog.gov.uk/2020/05/15/coronavirus-covid-19-real-time-tracking-of-the-virus/" TargetMode="External"/><Relationship Id="rId13" Type="http://schemas.openxmlformats.org/officeDocument/2006/relationships/hyperlink" Target="file:///C:\Users\kbkoh\AppData\Local\Packages\microsoft.windowscommunicationsapps_8wekyb3d8bbwe\LocalState\Files\S0\3\Attachments\Available%20at:%20https:\www.who.int\news-room\feature-stories\detail\immunizing-the-public-against-misinformation" TargetMode="External"/><Relationship Id="rId3" Type="http://schemas.openxmlformats.org/officeDocument/2006/relationships/hyperlink" Target="https://www.gov.uk/government/publications/coronavirus-covid-19-admission-and-care-of-people-in-care-homes/coronavirus-covid-19-admission-and-care-of-people-in-care-homes" TargetMode="External"/><Relationship Id="rId7" Type="http://schemas.openxmlformats.org/officeDocument/2006/relationships/hyperlink" Target="https://publichealthmatters.blog.gov.uk/2020/03/04/coronavirus-covid-19-what-is-social-distancing/" TargetMode="External"/><Relationship Id="rId12" Type="http://schemas.openxmlformats.org/officeDocument/2006/relationships/hyperlink" Target="https://www.who.int/news-room/q-a-detail/q-a-on-on-covid-19-for-older-people" TargetMode="External"/><Relationship Id="rId2" Type="http://schemas.openxmlformats.org/officeDocument/2006/relationships/hyperlink" Target="https://www.bgs.org.uk/resources/covid-19-managing-the-covid-19-pandemic-in-care-homes" TargetMode="External"/><Relationship Id="rId1" Type="http://schemas.openxmlformats.org/officeDocument/2006/relationships/slideLayout" Target="../slideLayouts/slideLayout7.xml"/><Relationship Id="rId6" Type="http://schemas.openxmlformats.org/officeDocument/2006/relationships/hyperlink" Target="https://www.gov.uk/government/speeches/the-future-of-public-health" TargetMode="External"/><Relationship Id="rId11" Type="http://schemas.openxmlformats.org/officeDocument/2006/relationships/hyperlink" Target="https://assets.publishing.service.gov.uk/government/uploads/system/uploads/attachment_data/file/908434/Disparities_in_the_risk_and_outcomes_of_COVID_August_2020_update.pdf" TargetMode="External"/><Relationship Id="rId5" Type="http://schemas.openxmlformats.org/officeDocument/2006/relationships/hyperlink" Target="https://www.gov.uk/government/collections/coronavirus-covid-19-list-of-guidance" TargetMode="External"/><Relationship Id="rId10" Type="http://schemas.openxmlformats.org/officeDocument/2006/relationships/hyperlink" Target="https://theglobalobservatory.org/2020/04/how-has-who-responded-to-covid-19-pandemic/" TargetMode="External"/><Relationship Id="rId4" Type="http://schemas.openxmlformats.org/officeDocument/2006/relationships/hyperlink" Target="https://www.gov.uk/government/publications/wuhan-novel-coronavirus-infection-prevention-and-control" TargetMode="External"/><Relationship Id="rId9" Type="http://schemas.openxmlformats.org/officeDocument/2006/relationships/hyperlink" Target="https://www.ncbi.nlm.nih.gov/pmc/articles/PMC729384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1028" name="Picture 2">
            <a:extLst>
              <a:ext uri="{FF2B5EF4-FFF2-40B4-BE49-F238E27FC236}">
                <a16:creationId xmlns:a16="http://schemas.microsoft.com/office/drawing/2014/main" id="{22790EC5-ACA7-4536-8066-B60199F3C6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72">
            <a:extLst>
              <a:ext uri="{FF2B5EF4-FFF2-40B4-BE49-F238E27FC236}">
                <a16:creationId xmlns:a16="http://schemas.microsoft.com/office/drawing/2014/main" id="{5F86BEAF-FD24-4827-AD37-6785EBC9C2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1026" name="Picture 2" descr="Coronavirus Resource Center - Harvard Health">
            <a:extLst>
              <a:ext uri="{FF2B5EF4-FFF2-40B4-BE49-F238E27FC236}">
                <a16:creationId xmlns:a16="http://schemas.microsoft.com/office/drawing/2014/main" id="{682FF3C0-3413-8546-871B-7FFB079FE22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527" r="6363" b="1"/>
          <a:stretch/>
        </p:blipFill>
        <p:spPr bwMode="auto">
          <a:xfrm>
            <a:off x="20" y="2754"/>
            <a:ext cx="12191980" cy="6858000"/>
          </a:xfrm>
          <a:prstGeom prst="rect">
            <a:avLst/>
          </a:prstGeom>
          <a:noFill/>
          <a:scene3d>
            <a:camera prst="orthographicFront"/>
            <a:lightRig rig="threePt" dir="t">
              <a:rot lat="0" lon="0" rev="2700000"/>
            </a:lightRig>
          </a:scene3d>
          <a:sp3d contourW="6350">
            <a:bevelT h="38100"/>
            <a:contourClr>
              <a:srgbClr val="C0C0C0"/>
            </a:contourClr>
          </a:sp3d>
          <a:extLst>
            <a:ext uri="{909E8E84-426E-40DD-AFC4-6F175D3DCCD1}">
              <a14:hiddenFill xmlns:a14="http://schemas.microsoft.com/office/drawing/2010/main">
                <a:solidFill>
                  <a:srgbClr val="FFFFFF"/>
                </a:solidFill>
              </a14:hiddenFill>
            </a:ext>
          </a:extLst>
        </p:spPr>
      </p:pic>
      <p:sp>
        <p:nvSpPr>
          <p:cNvPr id="1030" name="Rectangle 74">
            <a:extLst>
              <a:ext uri="{FF2B5EF4-FFF2-40B4-BE49-F238E27FC236}">
                <a16:creationId xmlns:a16="http://schemas.microsoft.com/office/drawing/2014/main" id="{23E246C7-AE23-4B78-B596-A021E638F0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54"/>
            <a:ext cx="12192000" cy="6858000"/>
          </a:xfrm>
          <a:prstGeom prst="rect">
            <a:avLst/>
          </a:prstGeom>
          <a:gradFill>
            <a:gsLst>
              <a:gs pos="10000">
                <a:schemeClr val="bg1">
                  <a:alpha val="75000"/>
                </a:schemeClr>
              </a:gs>
              <a:gs pos="85000">
                <a:schemeClr val="bg1">
                  <a:lumMod val="9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1" name="Picture 76">
            <a:extLst>
              <a:ext uri="{FF2B5EF4-FFF2-40B4-BE49-F238E27FC236}">
                <a16:creationId xmlns:a16="http://schemas.microsoft.com/office/drawing/2014/main" id="{4388652C-EA91-4836-8F81-08E05C74EB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EBC5B90D-29D5-414A-BEFA-614A09E88AE9}"/>
              </a:ext>
            </a:extLst>
          </p:cNvPr>
          <p:cNvSpPr>
            <a:spLocks noGrp="1"/>
          </p:cNvSpPr>
          <p:nvPr>
            <p:ph type="ctrTitle"/>
          </p:nvPr>
        </p:nvSpPr>
        <p:spPr>
          <a:xfrm>
            <a:off x="913775" y="618517"/>
            <a:ext cx="10364451" cy="1596177"/>
          </a:xfrm>
        </p:spPr>
        <p:txBody>
          <a:bodyPr vert="horz" lIns="91440" tIns="45720" rIns="91440" bIns="45720" rtlCol="0" anchor="ctr">
            <a:normAutofit/>
          </a:bodyPr>
          <a:lstStyle/>
          <a:p>
            <a:r>
              <a:rPr lang="en-US" sz="3600" b="1" dirty="0"/>
              <a:t>COVID - 19</a:t>
            </a:r>
          </a:p>
        </p:txBody>
      </p:sp>
      <p:sp>
        <p:nvSpPr>
          <p:cNvPr id="3" name="Subtitle 2">
            <a:extLst>
              <a:ext uri="{FF2B5EF4-FFF2-40B4-BE49-F238E27FC236}">
                <a16:creationId xmlns:a16="http://schemas.microsoft.com/office/drawing/2014/main" id="{3FF9EEF5-BC10-8D48-BE10-D19AB0F69FB9}"/>
              </a:ext>
            </a:extLst>
          </p:cNvPr>
          <p:cNvSpPr>
            <a:spLocks noGrp="1"/>
          </p:cNvSpPr>
          <p:nvPr>
            <p:ph type="subTitle" idx="1"/>
          </p:nvPr>
        </p:nvSpPr>
        <p:spPr>
          <a:xfrm>
            <a:off x="913774" y="2367092"/>
            <a:ext cx="10363826" cy="3424107"/>
          </a:xfrm>
        </p:spPr>
        <p:txBody>
          <a:bodyPr vert="horz" lIns="91440" tIns="45720" rIns="91440" bIns="45720" rtlCol="0">
            <a:normAutofit/>
          </a:bodyPr>
          <a:lstStyle/>
          <a:p>
            <a:pPr indent="-228600" algn="l">
              <a:buFont typeface="Arial" panose="020B0604020202020204" pitchFamily="34" charset="0"/>
              <a:buChar char="•"/>
            </a:pPr>
            <a:r>
              <a:rPr lang="en-US" b="1" dirty="0">
                <a:solidFill>
                  <a:schemeClr val="tx1"/>
                </a:solidFill>
              </a:rPr>
              <a:t>Rehana Bibi -1713117</a:t>
            </a:r>
          </a:p>
          <a:p>
            <a:pPr indent="-228600" algn="l">
              <a:buFont typeface="Arial" panose="020B0604020202020204" pitchFamily="34" charset="0"/>
              <a:buChar char="•"/>
            </a:pPr>
            <a:r>
              <a:rPr lang="en-US" b="1" dirty="0" err="1">
                <a:solidFill>
                  <a:schemeClr val="tx1"/>
                </a:solidFill>
              </a:rPr>
              <a:t>Musammat</a:t>
            </a:r>
            <a:r>
              <a:rPr lang="en-US" b="1" dirty="0">
                <a:solidFill>
                  <a:schemeClr val="tx1"/>
                </a:solidFill>
              </a:rPr>
              <a:t> Khaleda Begum -1714938</a:t>
            </a:r>
          </a:p>
          <a:p>
            <a:pPr indent="-228600" algn="l">
              <a:buFont typeface="Arial" panose="020B0604020202020204" pitchFamily="34" charset="0"/>
              <a:buChar char="•"/>
            </a:pPr>
            <a:r>
              <a:rPr lang="en-US" b="1" dirty="0" err="1">
                <a:solidFill>
                  <a:schemeClr val="tx1"/>
                </a:solidFill>
              </a:rPr>
              <a:t>Fulban</a:t>
            </a:r>
            <a:r>
              <a:rPr lang="en-US" b="1" dirty="0">
                <a:solidFill>
                  <a:schemeClr val="tx1"/>
                </a:solidFill>
              </a:rPr>
              <a:t> Bibi-1714121</a:t>
            </a:r>
          </a:p>
          <a:p>
            <a:pPr indent="-228600" algn="l">
              <a:buFont typeface="Arial" panose="020B0604020202020204" pitchFamily="34" charset="0"/>
              <a:buChar char="•"/>
            </a:pPr>
            <a:r>
              <a:rPr lang="en-US" b="1" dirty="0" err="1">
                <a:solidFill>
                  <a:schemeClr val="tx1"/>
                </a:solidFill>
              </a:rPr>
              <a:t>saniatul</a:t>
            </a:r>
            <a:r>
              <a:rPr lang="en-US" b="1" dirty="0">
                <a:solidFill>
                  <a:schemeClr val="tx1"/>
                </a:solidFill>
              </a:rPr>
              <a:t> Choudhury-1809552</a:t>
            </a:r>
          </a:p>
          <a:p>
            <a:pPr algn="l"/>
            <a:endParaRPr lang="en-US" dirty="0">
              <a:solidFill>
                <a:schemeClr val="tx1"/>
              </a:solidFill>
            </a:endParaRPr>
          </a:p>
        </p:txBody>
      </p:sp>
    </p:spTree>
    <p:extLst>
      <p:ext uri="{BB962C8B-B14F-4D97-AF65-F5344CB8AC3E}">
        <p14:creationId xmlns:p14="http://schemas.microsoft.com/office/powerpoint/2010/main" val="8954565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22081EA-7107-46FA-A893-B15086A74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DD8889DF-D030-4BCD-9797-4BBD1986C2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E7F0819-C56F-2F41-8C75-47AD08DD8B97}"/>
              </a:ext>
            </a:extLst>
          </p:cNvPr>
          <p:cNvSpPr>
            <a:spLocks noGrp="1"/>
          </p:cNvSpPr>
          <p:nvPr>
            <p:ph type="title"/>
          </p:nvPr>
        </p:nvSpPr>
        <p:spPr>
          <a:xfrm>
            <a:off x="7857411" y="643468"/>
            <a:ext cx="3420815" cy="5130046"/>
          </a:xfrm>
        </p:spPr>
        <p:txBody>
          <a:bodyPr anchor="b">
            <a:normAutofit/>
          </a:bodyPr>
          <a:lstStyle/>
          <a:p>
            <a:pPr algn="l"/>
            <a:r>
              <a:rPr lang="en-US" sz="4400" b="1" u="sng" dirty="0">
                <a:solidFill>
                  <a:schemeClr val="tx1">
                    <a:lumMod val="75000"/>
                    <a:lumOff val="25000"/>
                  </a:schemeClr>
                </a:solidFill>
              </a:rPr>
              <a:t>COVID - 19</a:t>
            </a:r>
          </a:p>
        </p:txBody>
      </p:sp>
      <p:sp>
        <p:nvSpPr>
          <p:cNvPr id="3" name="Content Placeholder 2">
            <a:extLst>
              <a:ext uri="{FF2B5EF4-FFF2-40B4-BE49-F238E27FC236}">
                <a16:creationId xmlns:a16="http://schemas.microsoft.com/office/drawing/2014/main" id="{40199980-BC04-564B-8B49-2A2A4C73B225}"/>
              </a:ext>
            </a:extLst>
          </p:cNvPr>
          <p:cNvSpPr>
            <a:spLocks noGrp="1"/>
          </p:cNvSpPr>
          <p:nvPr>
            <p:ph idx="1"/>
          </p:nvPr>
        </p:nvSpPr>
        <p:spPr>
          <a:xfrm>
            <a:off x="913775" y="643467"/>
            <a:ext cx="6620882" cy="5130046"/>
          </a:xfrm>
        </p:spPr>
        <p:txBody>
          <a:bodyPr anchor="ctr">
            <a:normAutofit/>
          </a:bodyPr>
          <a:lstStyle/>
          <a:p>
            <a:r>
              <a:rPr lang="en-GB" dirty="0"/>
              <a:t>What is Covid-19?</a:t>
            </a:r>
          </a:p>
          <a:p>
            <a:pPr marL="0" indent="0">
              <a:buNone/>
            </a:pPr>
            <a:r>
              <a:rPr lang="en-GB" dirty="0"/>
              <a:t>     (</a:t>
            </a:r>
            <a:r>
              <a:rPr lang="en-GB" dirty="0" err="1"/>
              <a:t>Hopkinsmedicine</a:t>
            </a:r>
            <a:r>
              <a:rPr lang="en-GB" dirty="0"/>
              <a:t>, 2020)</a:t>
            </a:r>
          </a:p>
          <a:p>
            <a:pPr marL="0" indent="0">
              <a:buNone/>
            </a:pPr>
            <a:endParaRPr lang="en-GB" dirty="0"/>
          </a:p>
          <a:p>
            <a:r>
              <a:rPr lang="en-GB" dirty="0"/>
              <a:t>Where did it originate?  </a:t>
            </a:r>
          </a:p>
          <a:p>
            <a:pPr marL="0" indent="0">
              <a:buNone/>
            </a:pPr>
            <a:r>
              <a:rPr lang="en-GB" dirty="0"/>
              <a:t>         (who.int, 2020)</a:t>
            </a:r>
          </a:p>
          <a:p>
            <a:pPr marL="0" indent="0">
              <a:buNone/>
            </a:pPr>
            <a:endParaRPr lang="en-GB" dirty="0"/>
          </a:p>
          <a:p>
            <a:r>
              <a:rPr lang="en-GB" dirty="0"/>
              <a:t>How does it spread?</a:t>
            </a:r>
          </a:p>
          <a:p>
            <a:pPr marL="0" indent="0">
              <a:buNone/>
            </a:pPr>
            <a:r>
              <a:rPr lang="en-GB" dirty="0"/>
              <a:t>         (Shabir, 2020)</a:t>
            </a:r>
          </a:p>
          <a:p>
            <a:endParaRPr lang="en-US" dirty="0"/>
          </a:p>
        </p:txBody>
      </p:sp>
    </p:spTree>
    <p:extLst>
      <p:ext uri="{BB962C8B-B14F-4D97-AF65-F5344CB8AC3E}">
        <p14:creationId xmlns:p14="http://schemas.microsoft.com/office/powerpoint/2010/main" val="2919750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22081EA-7107-46FA-A893-B15086A74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DD8889DF-D030-4BCD-9797-4BBD1986C2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A52C48DC-C0BD-CF40-B596-7444C3C97DA3}"/>
              </a:ext>
            </a:extLst>
          </p:cNvPr>
          <p:cNvSpPr>
            <a:spLocks noGrp="1"/>
          </p:cNvSpPr>
          <p:nvPr>
            <p:ph idx="1"/>
          </p:nvPr>
        </p:nvSpPr>
        <p:spPr>
          <a:xfrm>
            <a:off x="913775" y="643467"/>
            <a:ext cx="6620882" cy="5130046"/>
          </a:xfrm>
        </p:spPr>
        <p:txBody>
          <a:bodyPr anchor="ctr">
            <a:normAutofit/>
          </a:bodyPr>
          <a:lstStyle/>
          <a:p>
            <a:pPr>
              <a:lnSpc>
                <a:spcPct val="110000"/>
              </a:lnSpc>
            </a:pPr>
            <a:endParaRPr lang="en-GB" dirty="0"/>
          </a:p>
          <a:p>
            <a:r>
              <a:rPr lang="en-GB" dirty="0"/>
              <a:t>The effect of Covid-19 on the vulnerable and elderly population.</a:t>
            </a:r>
          </a:p>
          <a:p>
            <a:pPr marL="0" indent="0">
              <a:buNone/>
            </a:pPr>
            <a:r>
              <a:rPr lang="en-GB" dirty="0"/>
              <a:t>   (nhs.uk, 2020)</a:t>
            </a:r>
            <a:br>
              <a:rPr lang="en-GB" dirty="0"/>
            </a:br>
            <a:endParaRPr lang="en-GB" dirty="0"/>
          </a:p>
          <a:p>
            <a:r>
              <a:rPr lang="en-GB" dirty="0"/>
              <a:t>The impact of Covid-19 on the vulnerable and elderly population.</a:t>
            </a:r>
          </a:p>
          <a:p>
            <a:pPr marL="0" indent="0">
              <a:buNone/>
            </a:pPr>
            <a:r>
              <a:rPr lang="en-GB" dirty="0"/>
              <a:t>   (Ons.gov </a:t>
            </a:r>
            <a:r>
              <a:rPr lang="en-GB" dirty="0" err="1"/>
              <a:t>uk</a:t>
            </a:r>
            <a:r>
              <a:rPr lang="en-GB" dirty="0"/>
              <a:t>. 2020)</a:t>
            </a:r>
          </a:p>
          <a:p>
            <a:pPr marL="0" indent="0">
              <a:buNone/>
            </a:pPr>
            <a:r>
              <a:rPr lang="en-GB" dirty="0"/>
              <a:t>   (public health England, 2020) </a:t>
            </a:r>
          </a:p>
          <a:p>
            <a:r>
              <a:rPr lang="en-GB" dirty="0"/>
              <a:t>Why we have chosen vulnerable and elderly population as our target group.</a:t>
            </a:r>
          </a:p>
          <a:p>
            <a:pPr>
              <a:lnSpc>
                <a:spcPct val="110000"/>
              </a:lnSpc>
            </a:pPr>
            <a:endParaRPr lang="en-US" dirty="0"/>
          </a:p>
        </p:txBody>
      </p:sp>
    </p:spTree>
    <p:extLst>
      <p:ext uri="{BB962C8B-B14F-4D97-AF65-F5344CB8AC3E}">
        <p14:creationId xmlns:p14="http://schemas.microsoft.com/office/powerpoint/2010/main" val="36769164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3E70B-D40D-4376-9F76-8511AA78974F}"/>
              </a:ext>
            </a:extLst>
          </p:cNvPr>
          <p:cNvSpPr>
            <a:spLocks noGrp="1"/>
          </p:cNvSpPr>
          <p:nvPr>
            <p:ph type="ctrTitle"/>
          </p:nvPr>
        </p:nvSpPr>
        <p:spPr>
          <a:xfrm>
            <a:off x="1139687" y="777807"/>
            <a:ext cx="9144000" cy="878715"/>
          </a:xfrm>
        </p:spPr>
        <p:txBody>
          <a:bodyPr>
            <a:normAutofit/>
          </a:bodyPr>
          <a:lstStyle/>
          <a:p>
            <a:r>
              <a:rPr lang="en-GB"/>
              <a:t>Identification of the Incidence</a:t>
            </a:r>
            <a:endParaRPr lang="en-GB" dirty="0"/>
          </a:p>
        </p:txBody>
      </p:sp>
      <p:sp>
        <p:nvSpPr>
          <p:cNvPr id="3" name="Subtitle 2">
            <a:extLst>
              <a:ext uri="{FF2B5EF4-FFF2-40B4-BE49-F238E27FC236}">
                <a16:creationId xmlns:a16="http://schemas.microsoft.com/office/drawing/2014/main" id="{3DE880CE-51CA-4107-8614-25B2BEAE7C4D}"/>
              </a:ext>
            </a:extLst>
          </p:cNvPr>
          <p:cNvSpPr>
            <a:spLocks noGrp="1"/>
          </p:cNvSpPr>
          <p:nvPr>
            <p:ph type="subTitle" idx="1"/>
          </p:nvPr>
        </p:nvSpPr>
        <p:spPr>
          <a:xfrm>
            <a:off x="1524000" y="2001078"/>
            <a:ext cx="9144000" cy="4227444"/>
          </a:xfrm>
        </p:spPr>
        <p:txBody>
          <a:bodyPr>
            <a:normAutofit fontScale="92500" lnSpcReduction="10000"/>
          </a:bodyPr>
          <a:lstStyle/>
          <a:p>
            <a:pPr marL="342900" indent="-342900" algn="l">
              <a:buFont typeface="Arial" panose="020B0604020202020204" pitchFamily="34" charset="0"/>
              <a:buChar char="•"/>
            </a:pPr>
            <a:r>
              <a:rPr lang="en-GB" dirty="0">
                <a:solidFill>
                  <a:schemeClr val="tx1"/>
                </a:solidFill>
              </a:rPr>
              <a:t>Covid-19 is a highly contagious disease. It can effect lungs and airways. Some of the most common symptoms that may appear 2-14 days after exposure are </a:t>
            </a:r>
          </a:p>
          <a:p>
            <a:pPr marL="800100" lvl="1" indent="-342900" algn="l">
              <a:buFont typeface="Arial" panose="020B0604020202020204" pitchFamily="34" charset="0"/>
              <a:buChar char="•"/>
            </a:pPr>
            <a:r>
              <a:rPr lang="en-GB" dirty="0"/>
              <a:t> Fever</a:t>
            </a:r>
          </a:p>
          <a:p>
            <a:pPr marL="800100" lvl="1" indent="-342900" algn="l">
              <a:buFont typeface="Arial" panose="020B0604020202020204" pitchFamily="34" charset="0"/>
              <a:buChar char="•"/>
            </a:pPr>
            <a:r>
              <a:rPr lang="en-GB" dirty="0"/>
              <a:t>Cough</a:t>
            </a:r>
          </a:p>
          <a:p>
            <a:pPr marL="800100" lvl="1" indent="-342900" algn="l">
              <a:buFont typeface="Arial" panose="020B0604020202020204" pitchFamily="34" charset="0"/>
              <a:buChar char="•"/>
            </a:pPr>
            <a:r>
              <a:rPr lang="en-GB" dirty="0"/>
              <a:t>Headache</a:t>
            </a:r>
          </a:p>
          <a:p>
            <a:pPr marL="800100" lvl="1" indent="-342900" algn="l">
              <a:buFont typeface="Arial" panose="020B0604020202020204" pitchFamily="34" charset="0"/>
              <a:buChar char="•"/>
            </a:pPr>
            <a:r>
              <a:rPr lang="en-GB" dirty="0"/>
              <a:t>Loss of taste</a:t>
            </a:r>
          </a:p>
          <a:p>
            <a:pPr marL="800100" lvl="1" indent="-342900" algn="l">
              <a:buFont typeface="Arial" panose="020B0604020202020204" pitchFamily="34" charset="0"/>
              <a:buChar char="•"/>
            </a:pPr>
            <a:r>
              <a:rPr lang="en-GB" dirty="0"/>
              <a:t>Sore throat</a:t>
            </a:r>
          </a:p>
          <a:p>
            <a:pPr marL="800100" lvl="1" indent="-342900" algn="l">
              <a:buFont typeface="Arial" panose="020B0604020202020204" pitchFamily="34" charset="0"/>
              <a:buChar char="•"/>
            </a:pPr>
            <a:r>
              <a:rPr lang="en-GB" dirty="0"/>
              <a:t>Shortness of breathe</a:t>
            </a:r>
          </a:p>
          <a:p>
            <a:pPr marL="800100" lvl="1" indent="-342900" algn="l">
              <a:buFont typeface="Arial" panose="020B0604020202020204" pitchFamily="34" charset="0"/>
              <a:buChar char="•"/>
            </a:pPr>
            <a:r>
              <a:rPr lang="en-GB" dirty="0"/>
              <a:t>Muscle pain</a:t>
            </a:r>
          </a:p>
          <a:p>
            <a:pPr lvl="1" algn="r"/>
            <a:r>
              <a:rPr lang="en-GB" dirty="0"/>
              <a:t>(</a:t>
            </a:r>
            <a:r>
              <a:rPr lang="en-GB" dirty="0">
                <a:solidFill>
                  <a:srgbClr val="000000"/>
                </a:solidFill>
                <a:latin typeface="Open Sans"/>
              </a:rPr>
              <a:t>Gov </a:t>
            </a:r>
            <a:r>
              <a:rPr lang="en-GB" dirty="0" err="1">
                <a:solidFill>
                  <a:srgbClr val="000000"/>
                </a:solidFill>
                <a:latin typeface="Open Sans"/>
              </a:rPr>
              <a:t>uk</a:t>
            </a:r>
            <a:r>
              <a:rPr lang="en-GB" dirty="0">
                <a:solidFill>
                  <a:srgbClr val="000000"/>
                </a:solidFill>
                <a:latin typeface="Open Sans"/>
              </a:rPr>
              <a:t>,</a:t>
            </a:r>
            <a:r>
              <a:rPr lang="en-GB" b="0" i="0" u="none" strike="noStrike" dirty="0">
                <a:solidFill>
                  <a:srgbClr val="000000"/>
                </a:solidFill>
                <a:effectLst/>
                <a:latin typeface="Open Sans"/>
              </a:rPr>
              <a:t> 2020)</a:t>
            </a:r>
            <a:endParaRPr lang="en-GB" dirty="0"/>
          </a:p>
        </p:txBody>
      </p:sp>
    </p:spTree>
    <p:extLst>
      <p:ext uri="{BB962C8B-B14F-4D97-AF65-F5344CB8AC3E}">
        <p14:creationId xmlns:p14="http://schemas.microsoft.com/office/powerpoint/2010/main" val="18465617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2C5BB-1C44-46EC-9E46-8E169E18CFA8}"/>
              </a:ext>
            </a:extLst>
          </p:cNvPr>
          <p:cNvSpPr>
            <a:spLocks noGrp="1"/>
          </p:cNvSpPr>
          <p:nvPr>
            <p:ph type="ctrTitle"/>
          </p:nvPr>
        </p:nvSpPr>
        <p:spPr>
          <a:xfrm>
            <a:off x="1524000" y="1122363"/>
            <a:ext cx="9144000" cy="693185"/>
          </a:xfrm>
        </p:spPr>
        <p:txBody>
          <a:bodyPr>
            <a:normAutofit/>
          </a:bodyPr>
          <a:lstStyle/>
          <a:p>
            <a:r>
              <a:rPr lang="en-GB" sz="4000"/>
              <a:t>Higher risk Population</a:t>
            </a:r>
            <a:endParaRPr lang="en-GB" sz="4000" dirty="0"/>
          </a:p>
        </p:txBody>
      </p:sp>
      <p:sp>
        <p:nvSpPr>
          <p:cNvPr id="3" name="Subtitle 2">
            <a:extLst>
              <a:ext uri="{FF2B5EF4-FFF2-40B4-BE49-F238E27FC236}">
                <a16:creationId xmlns:a16="http://schemas.microsoft.com/office/drawing/2014/main" id="{EFADC589-3BEE-4551-B18A-A06C7E65D403}"/>
              </a:ext>
            </a:extLst>
          </p:cNvPr>
          <p:cNvSpPr>
            <a:spLocks noGrp="1"/>
          </p:cNvSpPr>
          <p:nvPr>
            <p:ph type="subTitle" idx="1"/>
          </p:nvPr>
        </p:nvSpPr>
        <p:spPr>
          <a:xfrm>
            <a:off x="1903828" y="1978854"/>
            <a:ext cx="9144000" cy="4306957"/>
          </a:xfrm>
        </p:spPr>
        <p:txBody>
          <a:bodyPr>
            <a:normAutofit fontScale="92500" lnSpcReduction="20000"/>
          </a:bodyPr>
          <a:lstStyle/>
          <a:p>
            <a:pPr algn="l"/>
            <a:r>
              <a:rPr lang="en-GB" dirty="0">
                <a:solidFill>
                  <a:schemeClr val="tx1"/>
                </a:solidFill>
              </a:rPr>
              <a:t>According to NHS UK people at high risk from corona virus are</a:t>
            </a:r>
          </a:p>
          <a:p>
            <a:pPr marL="342900" indent="-342900" algn="l">
              <a:buFont typeface="Arial" panose="020B0604020202020204" pitchFamily="34" charset="0"/>
              <a:buChar char="•"/>
            </a:pPr>
            <a:r>
              <a:rPr lang="en-GB" dirty="0">
                <a:solidFill>
                  <a:schemeClr val="tx1"/>
                </a:solidFill>
              </a:rPr>
              <a:t>Elderly People</a:t>
            </a:r>
          </a:p>
          <a:p>
            <a:pPr marL="342900" indent="-342900" algn="l">
              <a:buFont typeface="Arial" panose="020B0604020202020204" pitchFamily="34" charset="0"/>
              <a:buChar char="•"/>
            </a:pPr>
            <a:r>
              <a:rPr lang="en-GB" dirty="0">
                <a:solidFill>
                  <a:schemeClr val="tx1"/>
                </a:solidFill>
              </a:rPr>
              <a:t>Vulnerable people (People with organ transplant, Cancer, serious heart condition, pregnant, sickle cell)</a:t>
            </a:r>
          </a:p>
          <a:p>
            <a:pPr algn="l"/>
            <a:r>
              <a:rPr lang="en-GB" dirty="0">
                <a:solidFill>
                  <a:schemeClr val="tx1"/>
                </a:solidFill>
              </a:rPr>
              <a:t>NHS figure reported 92% of the people who are effected by Covid-19 is over 60 years old.</a:t>
            </a:r>
          </a:p>
          <a:p>
            <a:pPr marL="342900" indent="-342900" algn="l">
              <a:buFont typeface="Arial" panose="020B0604020202020204" pitchFamily="34" charset="0"/>
              <a:buChar char="•"/>
            </a:pPr>
            <a:endParaRPr lang="en-GB" dirty="0">
              <a:solidFill>
                <a:schemeClr val="tx1"/>
              </a:solidFill>
            </a:endParaRPr>
          </a:p>
          <a:p>
            <a:pPr marL="342900" indent="-342900" algn="l">
              <a:buFont typeface="Arial" panose="020B0604020202020204" pitchFamily="34" charset="0"/>
              <a:buChar char="•"/>
            </a:pPr>
            <a:endParaRPr lang="en-GB" dirty="0">
              <a:solidFill>
                <a:schemeClr val="tx1"/>
              </a:solidFill>
            </a:endParaRPr>
          </a:p>
          <a:p>
            <a:pPr marL="342900" indent="-342900" algn="l">
              <a:buFont typeface="Arial" panose="020B0604020202020204" pitchFamily="34" charset="0"/>
              <a:buChar char="•"/>
            </a:pPr>
            <a:endParaRPr lang="en-GB" dirty="0">
              <a:solidFill>
                <a:schemeClr val="tx1"/>
              </a:solidFill>
            </a:endParaRPr>
          </a:p>
          <a:p>
            <a:pPr marL="342900" indent="-342900" algn="r">
              <a:buFont typeface="Arial" panose="020B0604020202020204" pitchFamily="34" charset="0"/>
              <a:buChar char="•"/>
            </a:pPr>
            <a:r>
              <a:rPr lang="en-GB" b="0" i="0" u="none" strike="noStrike" dirty="0">
                <a:solidFill>
                  <a:schemeClr val="tx1"/>
                </a:solidFill>
                <a:effectLst/>
                <a:latin typeface="Open Sans"/>
              </a:rPr>
              <a:t>(NHS </a:t>
            </a:r>
            <a:r>
              <a:rPr lang="en-GB" b="0" i="0" u="none" strike="noStrike" dirty="0" err="1">
                <a:solidFill>
                  <a:schemeClr val="tx1"/>
                </a:solidFill>
                <a:effectLst/>
                <a:latin typeface="Open Sans"/>
              </a:rPr>
              <a:t>uk</a:t>
            </a:r>
            <a:r>
              <a:rPr lang="en-GB" b="0" i="0" u="none" strike="noStrike" dirty="0">
                <a:solidFill>
                  <a:schemeClr val="tx1"/>
                </a:solidFill>
                <a:effectLst/>
                <a:latin typeface="Open Sans"/>
              </a:rPr>
              <a:t>, 2020)</a:t>
            </a:r>
            <a:endParaRPr lang="en-GB" dirty="0">
              <a:solidFill>
                <a:schemeClr val="tx1"/>
              </a:solidFill>
            </a:endParaRPr>
          </a:p>
          <a:p>
            <a:pPr marL="342900" indent="-342900" algn="l">
              <a:buFont typeface="Arial" panose="020B0604020202020204" pitchFamily="34" charset="0"/>
              <a:buChar char="•"/>
            </a:pPr>
            <a:endParaRPr lang="en-GB" dirty="0"/>
          </a:p>
        </p:txBody>
      </p:sp>
    </p:spTree>
    <p:extLst>
      <p:ext uri="{BB962C8B-B14F-4D97-AF65-F5344CB8AC3E}">
        <p14:creationId xmlns:p14="http://schemas.microsoft.com/office/powerpoint/2010/main" val="42414600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27" name="Picture 2">
            <a:extLst>
              <a:ext uri="{FF2B5EF4-FFF2-40B4-BE49-F238E27FC236}">
                <a16:creationId xmlns:a16="http://schemas.microsoft.com/office/drawing/2014/main" id="{25496B42-CC46-4183-B481-887CD3E8C7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29" name="Picture 28">
            <a:extLst>
              <a:ext uri="{FF2B5EF4-FFF2-40B4-BE49-F238E27FC236}">
                <a16:creationId xmlns:a16="http://schemas.microsoft.com/office/drawing/2014/main" id="{E2758CE0-F916-4DCE-88D1-71430BE441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31" name="Rectangle 30">
            <a:extLst>
              <a:ext uri="{FF2B5EF4-FFF2-40B4-BE49-F238E27FC236}">
                <a16:creationId xmlns:a16="http://schemas.microsoft.com/office/drawing/2014/main" id="{7E2BA2D5-46A3-46C0-98C9-A072D543B3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 name="Picture 32">
            <a:extLst>
              <a:ext uri="{FF2B5EF4-FFF2-40B4-BE49-F238E27FC236}">
                <a16:creationId xmlns:a16="http://schemas.microsoft.com/office/drawing/2014/main" id="{3573895B-DA42-4260-AE1E-182BA412328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7" name="Content Placeholder 6" descr="Chart, histogram&#10;&#10;Description automatically generated">
            <a:extLst>
              <a:ext uri="{FF2B5EF4-FFF2-40B4-BE49-F238E27FC236}">
                <a16:creationId xmlns:a16="http://schemas.microsoft.com/office/drawing/2014/main" id="{3F0F6EF1-95D6-46A6-85A4-58E602C79F48}"/>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3" y="0"/>
            <a:ext cx="10410095" cy="4969819"/>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
        <p:nvSpPr>
          <p:cNvPr id="2" name="Title 1">
            <a:extLst>
              <a:ext uri="{FF2B5EF4-FFF2-40B4-BE49-F238E27FC236}">
                <a16:creationId xmlns:a16="http://schemas.microsoft.com/office/drawing/2014/main" id="{48338C8E-D049-42B3-B698-F2E242D162C7}"/>
              </a:ext>
            </a:extLst>
          </p:cNvPr>
          <p:cNvSpPr>
            <a:spLocks noGrp="1"/>
          </p:cNvSpPr>
          <p:nvPr>
            <p:ph type="title"/>
          </p:nvPr>
        </p:nvSpPr>
        <p:spPr>
          <a:xfrm>
            <a:off x="7808909" y="5627077"/>
            <a:ext cx="4218968" cy="564558"/>
          </a:xfrm>
        </p:spPr>
        <p:txBody>
          <a:bodyPr vert="horz" lIns="91440" tIns="45720" rIns="91440" bIns="45720" rtlCol="0" anchor="b">
            <a:normAutofit fontScale="90000"/>
          </a:bodyPr>
          <a:lstStyle/>
          <a:p>
            <a:r>
              <a:rPr lang="en-US" sz="4100" dirty="0"/>
              <a:t>(</a:t>
            </a:r>
            <a:r>
              <a:rPr lang="en-US" sz="4100" dirty="0" err="1"/>
              <a:t>nhs</a:t>
            </a:r>
            <a:r>
              <a:rPr lang="en-US" sz="4100" dirty="0"/>
              <a:t> uk,2020)</a:t>
            </a:r>
          </a:p>
        </p:txBody>
      </p:sp>
    </p:spTree>
    <p:extLst>
      <p:ext uri="{BB962C8B-B14F-4D97-AF65-F5344CB8AC3E}">
        <p14:creationId xmlns:p14="http://schemas.microsoft.com/office/powerpoint/2010/main" val="38026091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CAA59-F623-47EE-9C01-779C96AC0065}"/>
              </a:ext>
            </a:extLst>
          </p:cNvPr>
          <p:cNvSpPr>
            <a:spLocks noGrp="1"/>
          </p:cNvSpPr>
          <p:nvPr>
            <p:ph type="ctrTitle"/>
          </p:nvPr>
        </p:nvSpPr>
        <p:spPr>
          <a:xfrm>
            <a:off x="1524000" y="1122363"/>
            <a:ext cx="9144000" cy="865463"/>
          </a:xfrm>
        </p:spPr>
        <p:txBody>
          <a:bodyPr>
            <a:normAutofit/>
          </a:bodyPr>
          <a:lstStyle/>
          <a:p>
            <a:r>
              <a:rPr lang="en-GB"/>
              <a:t>Geographical distribution</a:t>
            </a:r>
            <a:endParaRPr lang="en-GB" dirty="0"/>
          </a:p>
        </p:txBody>
      </p:sp>
      <p:sp>
        <p:nvSpPr>
          <p:cNvPr id="3" name="Subtitle 2">
            <a:extLst>
              <a:ext uri="{FF2B5EF4-FFF2-40B4-BE49-F238E27FC236}">
                <a16:creationId xmlns:a16="http://schemas.microsoft.com/office/drawing/2014/main" id="{19D704F5-9EA6-4524-A38E-540905C1F6C2}"/>
              </a:ext>
            </a:extLst>
          </p:cNvPr>
          <p:cNvSpPr>
            <a:spLocks noGrp="1"/>
          </p:cNvSpPr>
          <p:nvPr>
            <p:ph type="subTitle" idx="1"/>
          </p:nvPr>
        </p:nvSpPr>
        <p:spPr>
          <a:xfrm>
            <a:off x="1524000" y="2849216"/>
            <a:ext cx="9144000" cy="3710609"/>
          </a:xfrm>
        </p:spPr>
        <p:txBody>
          <a:bodyPr>
            <a:normAutofit fontScale="70000" lnSpcReduction="20000"/>
          </a:bodyPr>
          <a:lstStyle/>
          <a:p>
            <a:pPr algn="l"/>
            <a:r>
              <a:rPr lang="en-GB" sz="2300" dirty="0">
                <a:solidFill>
                  <a:schemeClr val="tx1"/>
                </a:solidFill>
              </a:rPr>
              <a:t>There are changes is number of infection every day. There are many areas in the UK that are facing huge rise in recent week.</a:t>
            </a:r>
          </a:p>
          <a:p>
            <a:pPr marL="342900" indent="-342900" algn="l">
              <a:buFont typeface="Arial" panose="020B0604020202020204" pitchFamily="34" charset="0"/>
              <a:buChar char="•"/>
            </a:pPr>
            <a:r>
              <a:rPr lang="en-GB" sz="2300" dirty="0">
                <a:solidFill>
                  <a:schemeClr val="tx1"/>
                </a:solidFill>
              </a:rPr>
              <a:t>With 213.2 per 100000 people Manchester is in the top list of most effected area in the UK.</a:t>
            </a:r>
          </a:p>
          <a:p>
            <a:pPr marL="342900" indent="-342900" algn="l">
              <a:buFont typeface="Arial" panose="020B0604020202020204" pitchFamily="34" charset="0"/>
              <a:buChar char="•"/>
            </a:pPr>
            <a:r>
              <a:rPr lang="en-GB" sz="2300" dirty="0">
                <a:solidFill>
                  <a:schemeClr val="tx1"/>
                </a:solidFill>
              </a:rPr>
              <a:t>Bolton and Lancashire are in the second position with the number doubling in every week.</a:t>
            </a:r>
          </a:p>
          <a:p>
            <a:pPr marL="342900" indent="-342900" algn="l">
              <a:buFont typeface="Arial" panose="020B0604020202020204" pitchFamily="34" charset="0"/>
              <a:buChar char="•"/>
            </a:pPr>
            <a:r>
              <a:rPr lang="en-GB" sz="2300" dirty="0">
                <a:solidFill>
                  <a:schemeClr val="tx1"/>
                </a:solidFill>
              </a:rPr>
              <a:t>Hyndburn went from  117.2 to 156.7 in only seven days.</a:t>
            </a:r>
          </a:p>
          <a:p>
            <a:pPr marL="342900" indent="-342900" algn="l" fontAlgn="base">
              <a:buFont typeface="Arial" panose="020B0604020202020204" pitchFamily="34" charset="0"/>
              <a:buChar char="•"/>
            </a:pPr>
            <a:r>
              <a:rPr lang="en-GB" sz="2300" dirty="0">
                <a:solidFill>
                  <a:schemeClr val="tx1"/>
                </a:solidFill>
                <a:latin typeface="inherit"/>
              </a:rPr>
              <a:t>Number of cases in </a:t>
            </a:r>
            <a:r>
              <a:rPr lang="en-GB" sz="2300" u="none" strike="noStrike" dirty="0">
                <a:solidFill>
                  <a:schemeClr val="tx1"/>
                </a:solidFill>
                <a:effectLst/>
                <a:latin typeface="inherit"/>
              </a:rPr>
              <a:t>Liverpool has gone from 96.4 to 138.1 in a week.</a:t>
            </a:r>
          </a:p>
          <a:p>
            <a:pPr marL="342900" indent="-342900" algn="l" fontAlgn="base">
              <a:buFont typeface="Arial" panose="020B0604020202020204" pitchFamily="34" charset="0"/>
              <a:buChar char="•"/>
            </a:pPr>
            <a:r>
              <a:rPr lang="en-GB" sz="2300" dirty="0">
                <a:solidFill>
                  <a:schemeClr val="tx1"/>
                </a:solidFill>
                <a:latin typeface="inherit"/>
              </a:rPr>
              <a:t>In seven days rate Preston has gone 103.4 to 148.1</a:t>
            </a:r>
          </a:p>
          <a:p>
            <a:pPr marL="342900" indent="-342900" algn="l" fontAlgn="base">
              <a:buFont typeface="Arial" panose="020B0604020202020204" pitchFamily="34" charset="0"/>
              <a:buChar char="•"/>
            </a:pPr>
            <a:r>
              <a:rPr lang="en-GB" sz="2300" u="none" strike="noStrike" dirty="0">
                <a:solidFill>
                  <a:schemeClr val="tx1"/>
                </a:solidFill>
                <a:effectLst/>
                <a:latin typeface="inherit"/>
              </a:rPr>
              <a:t>South Tyneside went from 86.8 to 129.8.</a:t>
            </a:r>
          </a:p>
          <a:p>
            <a:pPr marL="342900" indent="-342900" algn="r" fontAlgn="base">
              <a:buFont typeface="Arial" panose="020B0604020202020204" pitchFamily="34" charset="0"/>
              <a:buChar char="•"/>
            </a:pPr>
            <a:r>
              <a:rPr lang="en-GB" b="1" dirty="0">
                <a:solidFill>
                  <a:srgbClr val="000000"/>
                </a:solidFill>
                <a:latin typeface="inherit"/>
              </a:rPr>
              <a:t>(Brown,2020)</a:t>
            </a:r>
            <a:endParaRPr lang="en-GB" b="1" u="none" strike="noStrike" dirty="0">
              <a:solidFill>
                <a:srgbClr val="000000"/>
              </a:solidFill>
              <a:effectLst/>
              <a:latin typeface="inherit"/>
            </a:endParaRPr>
          </a:p>
          <a:p>
            <a:pPr marL="342900" indent="-342900" algn="l" fontAlgn="base">
              <a:buFont typeface="Arial" panose="020B0604020202020204" pitchFamily="34" charset="0"/>
              <a:buChar char="•"/>
            </a:pPr>
            <a:endParaRPr lang="en-GB" u="none" strike="noStrike" dirty="0">
              <a:solidFill>
                <a:srgbClr val="000000"/>
              </a:solidFill>
              <a:effectLst/>
              <a:latin typeface="inherit"/>
            </a:endParaRPr>
          </a:p>
          <a:p>
            <a:pPr marL="342900" indent="-342900" algn="l">
              <a:buFont typeface="Arial" panose="020B0604020202020204" pitchFamily="34" charset="0"/>
              <a:buChar char="•"/>
            </a:pPr>
            <a:endParaRPr lang="en-GB" dirty="0"/>
          </a:p>
        </p:txBody>
      </p:sp>
    </p:spTree>
    <p:extLst>
      <p:ext uri="{BB962C8B-B14F-4D97-AF65-F5344CB8AC3E}">
        <p14:creationId xmlns:p14="http://schemas.microsoft.com/office/powerpoint/2010/main" val="36896984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10" name="Picture 2">
            <a:extLst>
              <a:ext uri="{FF2B5EF4-FFF2-40B4-BE49-F238E27FC236}">
                <a16:creationId xmlns:a16="http://schemas.microsoft.com/office/drawing/2014/main" id="{25496B42-CC46-4183-B481-887CD3E8C7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E2758CE0-F916-4DCE-88D1-71430BE441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4" name="Rectangle 13">
            <a:extLst>
              <a:ext uri="{FF2B5EF4-FFF2-40B4-BE49-F238E27FC236}">
                <a16:creationId xmlns:a16="http://schemas.microsoft.com/office/drawing/2014/main" id="{31CA2540-FD07-4286-91E4-8D0DE4E50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F13202E-5A60-4F11-A2EF-8FB9072E27F1}"/>
              </a:ext>
            </a:extLst>
          </p:cNvPr>
          <p:cNvSpPr>
            <a:spLocks noGrp="1"/>
          </p:cNvSpPr>
          <p:nvPr>
            <p:ph type="title"/>
          </p:nvPr>
        </p:nvSpPr>
        <p:spPr>
          <a:xfrm>
            <a:off x="-3" y="948265"/>
            <a:ext cx="3291843" cy="872709"/>
          </a:xfrm>
        </p:spPr>
        <p:txBody>
          <a:bodyPr vert="horz" lIns="91440" tIns="45720" rIns="91440" bIns="45720" rtlCol="0" anchor="b">
            <a:normAutofit fontScale="90000"/>
          </a:bodyPr>
          <a:lstStyle/>
          <a:p>
            <a:pPr algn="l"/>
            <a:r>
              <a:rPr lang="en-US" sz="2800" dirty="0"/>
              <a:t>Geographical distribution </a:t>
            </a:r>
            <a:br>
              <a:rPr lang="en-US" sz="2800" dirty="0"/>
            </a:br>
            <a:r>
              <a:rPr lang="en-GB" sz="1400" b="0" i="0" u="none" strike="noStrike" dirty="0">
                <a:solidFill>
                  <a:srgbClr val="000000"/>
                </a:solidFill>
                <a:effectLst/>
                <a:latin typeface="Open Sans"/>
              </a:rPr>
              <a:t>(CDN, 2020)</a:t>
            </a:r>
            <a:br>
              <a:rPr lang="en-US" sz="2800" dirty="0"/>
            </a:br>
            <a:endParaRPr lang="en-US" sz="2800" dirty="0"/>
          </a:p>
        </p:txBody>
      </p:sp>
      <p:pic>
        <p:nvPicPr>
          <p:cNvPr id="16" name="Picture 15">
            <a:extLst>
              <a:ext uri="{FF2B5EF4-FFF2-40B4-BE49-F238E27FC236}">
                <a16:creationId xmlns:a16="http://schemas.microsoft.com/office/drawing/2014/main" id="{214924F5-CDC2-4DFA-82F3-4843ADD678A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55295" t="89389" r="26987" b="24"/>
          <a:stretch/>
        </p:blipFill>
        <p:spPr>
          <a:xfrm flipH="1">
            <a:off x="0" y="-1"/>
            <a:ext cx="2596444" cy="872709"/>
          </a:xfrm>
          <a:prstGeom prst="rect">
            <a:avLst/>
          </a:prstGeom>
        </p:spPr>
      </p:pic>
      <p:pic>
        <p:nvPicPr>
          <p:cNvPr id="18" name="Picture 17">
            <a:extLst>
              <a:ext uri="{FF2B5EF4-FFF2-40B4-BE49-F238E27FC236}">
                <a16:creationId xmlns:a16="http://schemas.microsoft.com/office/drawing/2014/main" id="{AED59812-6820-446C-B994-0D059C97DC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91927" t="72411" b="13751"/>
          <a:stretch/>
        </p:blipFill>
        <p:spPr>
          <a:xfrm>
            <a:off x="10473994" y="5564567"/>
            <a:ext cx="1341545" cy="1293433"/>
          </a:xfrm>
          <a:custGeom>
            <a:avLst/>
            <a:gdLst>
              <a:gd name="connsiteX0" fmla="*/ 0 w 1341545"/>
              <a:gd name="connsiteY0" fmla="*/ 0 h 1293433"/>
              <a:gd name="connsiteX1" fmla="*/ 1341545 w 1341545"/>
              <a:gd name="connsiteY1" fmla="*/ 0 h 1293433"/>
              <a:gd name="connsiteX2" fmla="*/ 1341545 w 1341545"/>
              <a:gd name="connsiteY2" fmla="*/ 1293433 h 1293433"/>
              <a:gd name="connsiteX3" fmla="*/ 150847 w 1341545"/>
              <a:gd name="connsiteY3" fmla="*/ 1293433 h 1293433"/>
              <a:gd name="connsiteX4" fmla="*/ 66240 w 1341545"/>
              <a:gd name="connsiteY4" fmla="*/ 1183451 h 1293433"/>
              <a:gd name="connsiteX5" fmla="*/ 0 w 1341545"/>
              <a:gd name="connsiteY5" fmla="*/ 1061841 h 1293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41545" h="1293433">
                <a:moveTo>
                  <a:pt x="0" y="0"/>
                </a:moveTo>
                <a:lnTo>
                  <a:pt x="1341545" y="0"/>
                </a:lnTo>
                <a:lnTo>
                  <a:pt x="1341545" y="1293433"/>
                </a:lnTo>
                <a:lnTo>
                  <a:pt x="150847" y="1293433"/>
                </a:lnTo>
                <a:lnTo>
                  <a:pt x="66240" y="1183451"/>
                </a:lnTo>
                <a:lnTo>
                  <a:pt x="0" y="1061841"/>
                </a:lnTo>
                <a:close/>
              </a:path>
            </a:pathLst>
          </a:custGeom>
        </p:spPr>
      </p:pic>
      <p:pic>
        <p:nvPicPr>
          <p:cNvPr id="5" name="Content Placeholder 4" descr="Map&#10;&#10;Description automatically generated">
            <a:extLst>
              <a:ext uri="{FF2B5EF4-FFF2-40B4-BE49-F238E27FC236}">
                <a16:creationId xmlns:a16="http://schemas.microsoft.com/office/drawing/2014/main" id="{5731A897-F86F-4E8E-9FA7-BD1999E8AE16}"/>
              </a:ext>
            </a:extLst>
          </p:cNvPr>
          <p:cNvPicPr>
            <a:picLocks noGrp="1" noChangeAspect="1"/>
          </p:cNvPicPr>
          <p:nvPr>
            <p:ph sz="quarter" idx="13"/>
          </p:nvPr>
        </p:nvPicPr>
        <p:blipFill>
          <a:blip r:embed="rId5"/>
          <a:stretch>
            <a:fillRect/>
          </a:stretch>
        </p:blipFill>
        <p:spPr>
          <a:xfrm>
            <a:off x="3174082" y="821160"/>
            <a:ext cx="8178123" cy="4743406"/>
          </a:xfrm>
          <a:prstGeom prst="rect">
            <a:avLst/>
          </a:prstGeom>
        </p:spPr>
      </p:pic>
      <p:pic>
        <p:nvPicPr>
          <p:cNvPr id="20" name="Picture 19">
            <a:extLst>
              <a:ext uri="{FF2B5EF4-FFF2-40B4-BE49-F238E27FC236}">
                <a16:creationId xmlns:a16="http://schemas.microsoft.com/office/drawing/2014/main" id="{E844ED7C-1917-40D8-8B42-1B1C27BC5A5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3623" t="43915" r="1" b="18252"/>
          <a:stretch/>
        </p:blipFill>
        <p:spPr>
          <a:xfrm flipH="1">
            <a:off x="0" y="3142319"/>
            <a:ext cx="4605339" cy="3715682"/>
          </a:xfrm>
          <a:prstGeom prst="rect">
            <a:avLst/>
          </a:prstGeom>
        </p:spPr>
      </p:pic>
    </p:spTree>
    <p:extLst>
      <p:ext uri="{BB962C8B-B14F-4D97-AF65-F5344CB8AC3E}">
        <p14:creationId xmlns:p14="http://schemas.microsoft.com/office/powerpoint/2010/main" val="19521983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64088-9661-4C14-BAC7-6FD6241AB0AD}"/>
              </a:ext>
            </a:extLst>
          </p:cNvPr>
          <p:cNvSpPr>
            <a:spLocks noGrp="1"/>
          </p:cNvSpPr>
          <p:nvPr>
            <p:ph type="ctrTitle"/>
          </p:nvPr>
        </p:nvSpPr>
        <p:spPr>
          <a:xfrm>
            <a:off x="1524000" y="1122363"/>
            <a:ext cx="9144000" cy="838959"/>
          </a:xfrm>
        </p:spPr>
        <p:txBody>
          <a:bodyPr>
            <a:normAutofit/>
          </a:bodyPr>
          <a:lstStyle/>
          <a:p>
            <a:r>
              <a:rPr lang="en-GB"/>
              <a:t>Incidence rate</a:t>
            </a:r>
            <a:endParaRPr lang="en-GB" dirty="0"/>
          </a:p>
        </p:txBody>
      </p:sp>
      <p:sp>
        <p:nvSpPr>
          <p:cNvPr id="3" name="Subtitle 2">
            <a:extLst>
              <a:ext uri="{FF2B5EF4-FFF2-40B4-BE49-F238E27FC236}">
                <a16:creationId xmlns:a16="http://schemas.microsoft.com/office/drawing/2014/main" id="{CF20B889-2571-4DC7-B8E2-6B5C64C46BAE}"/>
              </a:ext>
            </a:extLst>
          </p:cNvPr>
          <p:cNvSpPr>
            <a:spLocks noGrp="1"/>
          </p:cNvSpPr>
          <p:nvPr>
            <p:ph type="subTitle" idx="1"/>
          </p:nvPr>
        </p:nvSpPr>
        <p:spPr>
          <a:xfrm>
            <a:off x="1524000" y="2173357"/>
            <a:ext cx="9144000" cy="3723860"/>
          </a:xfrm>
        </p:spPr>
        <p:txBody>
          <a:bodyPr>
            <a:normAutofit fontScale="92500" lnSpcReduction="10000"/>
          </a:bodyPr>
          <a:lstStyle/>
          <a:p>
            <a:pPr marL="342900" indent="-342900" algn="l">
              <a:buFont typeface="Arial" panose="020B0604020202020204" pitchFamily="34" charset="0"/>
              <a:buChar char="•"/>
            </a:pPr>
            <a:r>
              <a:rPr lang="en-GB" dirty="0">
                <a:solidFill>
                  <a:schemeClr val="tx1"/>
                </a:solidFill>
              </a:rPr>
              <a:t>NHS figure reported 92% of the people who are effected by Covid-19 is over 60 years old </a:t>
            </a:r>
          </a:p>
          <a:p>
            <a:pPr marL="342900" indent="-342900" algn="l">
              <a:buFont typeface="Arial" panose="020B0604020202020204" pitchFamily="34" charset="0"/>
              <a:buChar char="•"/>
            </a:pPr>
            <a:r>
              <a:rPr lang="en-GB" dirty="0">
                <a:solidFill>
                  <a:schemeClr val="tx1"/>
                </a:solidFill>
              </a:rPr>
              <a:t>4 in 5 people died from Covid-19 was 70 and over</a:t>
            </a:r>
          </a:p>
          <a:p>
            <a:pPr marL="342900" indent="-342900" algn="l">
              <a:buFont typeface="Arial" panose="020B0604020202020204" pitchFamily="34" charset="0"/>
              <a:buChar char="•"/>
            </a:pPr>
            <a:r>
              <a:rPr lang="en-GB" dirty="0">
                <a:solidFill>
                  <a:schemeClr val="tx1"/>
                </a:solidFill>
              </a:rPr>
              <a:t>1 in 1000 people died was aged 60-69</a:t>
            </a:r>
          </a:p>
          <a:p>
            <a:pPr marL="342900" indent="-342900" algn="l">
              <a:buFont typeface="Arial" panose="020B0604020202020204" pitchFamily="34" charset="0"/>
              <a:buChar char="•"/>
            </a:pPr>
            <a:r>
              <a:rPr lang="en-GB" dirty="0">
                <a:solidFill>
                  <a:schemeClr val="tx1"/>
                </a:solidFill>
              </a:rPr>
              <a:t>2 in 1000 people died was aged 70-79</a:t>
            </a:r>
          </a:p>
          <a:p>
            <a:pPr marL="342900" indent="-342900" algn="l">
              <a:buFont typeface="Arial" panose="020B0604020202020204" pitchFamily="34" charset="0"/>
              <a:buChar char="•"/>
            </a:pPr>
            <a:r>
              <a:rPr lang="en-GB" dirty="0">
                <a:solidFill>
                  <a:schemeClr val="tx1"/>
                </a:solidFill>
              </a:rPr>
              <a:t>7 in 1000 people died was aged 80-89</a:t>
            </a:r>
          </a:p>
          <a:p>
            <a:pPr marL="342900" indent="-342900" algn="l">
              <a:buFont typeface="Arial" panose="020B0604020202020204" pitchFamily="34" charset="0"/>
              <a:buChar char="•"/>
            </a:pPr>
            <a:r>
              <a:rPr lang="en-GB" dirty="0">
                <a:solidFill>
                  <a:schemeClr val="tx1"/>
                </a:solidFill>
              </a:rPr>
              <a:t>18 in 1000 lost their life was 90 and over.</a:t>
            </a:r>
          </a:p>
          <a:p>
            <a:pPr marL="342900" indent="-342900" algn="r">
              <a:buFont typeface="Arial" panose="020B0604020202020204" pitchFamily="34" charset="0"/>
              <a:buChar char="•"/>
            </a:pPr>
            <a:r>
              <a:rPr lang="en-GB" b="1" dirty="0">
                <a:solidFill>
                  <a:schemeClr val="tx1"/>
                </a:solidFill>
                <a:latin typeface="Open Sans"/>
              </a:rPr>
              <a:t>(Webb</a:t>
            </a:r>
            <a:r>
              <a:rPr lang="en-GB" b="1" i="0" u="none" strike="noStrike" dirty="0">
                <a:solidFill>
                  <a:schemeClr val="tx1"/>
                </a:solidFill>
                <a:effectLst/>
                <a:latin typeface="Open Sans"/>
              </a:rPr>
              <a:t>, 2020</a:t>
            </a:r>
            <a:r>
              <a:rPr lang="en-GB" b="1" i="0" u="none" strike="noStrike" dirty="0">
                <a:solidFill>
                  <a:srgbClr val="000000"/>
                </a:solidFill>
                <a:effectLst/>
                <a:latin typeface="Open Sans"/>
              </a:rPr>
              <a:t>)</a:t>
            </a:r>
            <a:endParaRPr lang="en-GB" b="1" dirty="0"/>
          </a:p>
        </p:txBody>
      </p:sp>
    </p:spTree>
    <p:extLst>
      <p:ext uri="{BB962C8B-B14F-4D97-AF65-F5344CB8AC3E}">
        <p14:creationId xmlns:p14="http://schemas.microsoft.com/office/powerpoint/2010/main" val="33384141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10" name="Picture 2">
            <a:extLst>
              <a:ext uri="{FF2B5EF4-FFF2-40B4-BE49-F238E27FC236}">
                <a16:creationId xmlns:a16="http://schemas.microsoft.com/office/drawing/2014/main" id="{25496B42-CC46-4183-B481-887CD3E8C7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E2758CE0-F916-4DCE-88D1-71430BE441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4" name="Rectangle 13">
            <a:extLst>
              <a:ext uri="{FF2B5EF4-FFF2-40B4-BE49-F238E27FC236}">
                <a16:creationId xmlns:a16="http://schemas.microsoft.com/office/drawing/2014/main" id="{31CA2540-FD07-4286-91E4-8D0DE4E50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F2197A7-3FB8-4621-9D93-79F061873B43}"/>
              </a:ext>
            </a:extLst>
          </p:cNvPr>
          <p:cNvSpPr>
            <a:spLocks noGrp="1"/>
          </p:cNvSpPr>
          <p:nvPr>
            <p:ph type="title"/>
          </p:nvPr>
        </p:nvSpPr>
        <p:spPr>
          <a:xfrm>
            <a:off x="138259" y="1248059"/>
            <a:ext cx="4328819" cy="631542"/>
          </a:xfrm>
        </p:spPr>
        <p:txBody>
          <a:bodyPr vert="horz" lIns="91440" tIns="45720" rIns="91440" bIns="45720" rtlCol="0" anchor="b">
            <a:normAutofit fontScale="90000"/>
          </a:bodyPr>
          <a:lstStyle/>
          <a:p>
            <a:r>
              <a:rPr lang="en-US" sz="4800" dirty="0"/>
              <a:t>(NHs uk,2020)</a:t>
            </a:r>
          </a:p>
        </p:txBody>
      </p:sp>
      <p:pic>
        <p:nvPicPr>
          <p:cNvPr id="16" name="Picture 15">
            <a:extLst>
              <a:ext uri="{FF2B5EF4-FFF2-40B4-BE49-F238E27FC236}">
                <a16:creationId xmlns:a16="http://schemas.microsoft.com/office/drawing/2014/main" id="{214924F5-CDC2-4DFA-82F3-4843ADD678A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55295" t="89389" r="26987" b="24"/>
          <a:stretch/>
        </p:blipFill>
        <p:spPr>
          <a:xfrm flipH="1">
            <a:off x="0" y="-1"/>
            <a:ext cx="2596444" cy="872709"/>
          </a:xfrm>
          <a:prstGeom prst="rect">
            <a:avLst/>
          </a:prstGeom>
        </p:spPr>
      </p:pic>
      <p:pic>
        <p:nvPicPr>
          <p:cNvPr id="18" name="Picture 17">
            <a:extLst>
              <a:ext uri="{FF2B5EF4-FFF2-40B4-BE49-F238E27FC236}">
                <a16:creationId xmlns:a16="http://schemas.microsoft.com/office/drawing/2014/main" id="{AED59812-6820-446C-B994-0D059C97DC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91927" t="72411" b="13751"/>
          <a:stretch/>
        </p:blipFill>
        <p:spPr>
          <a:xfrm>
            <a:off x="10473994" y="5564567"/>
            <a:ext cx="1341545" cy="1293433"/>
          </a:xfrm>
          <a:custGeom>
            <a:avLst/>
            <a:gdLst>
              <a:gd name="connsiteX0" fmla="*/ 0 w 1341545"/>
              <a:gd name="connsiteY0" fmla="*/ 0 h 1293433"/>
              <a:gd name="connsiteX1" fmla="*/ 1341545 w 1341545"/>
              <a:gd name="connsiteY1" fmla="*/ 0 h 1293433"/>
              <a:gd name="connsiteX2" fmla="*/ 1341545 w 1341545"/>
              <a:gd name="connsiteY2" fmla="*/ 1293433 h 1293433"/>
              <a:gd name="connsiteX3" fmla="*/ 150847 w 1341545"/>
              <a:gd name="connsiteY3" fmla="*/ 1293433 h 1293433"/>
              <a:gd name="connsiteX4" fmla="*/ 66240 w 1341545"/>
              <a:gd name="connsiteY4" fmla="*/ 1183451 h 1293433"/>
              <a:gd name="connsiteX5" fmla="*/ 0 w 1341545"/>
              <a:gd name="connsiteY5" fmla="*/ 1061841 h 1293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41545" h="1293433">
                <a:moveTo>
                  <a:pt x="0" y="0"/>
                </a:moveTo>
                <a:lnTo>
                  <a:pt x="1341545" y="0"/>
                </a:lnTo>
                <a:lnTo>
                  <a:pt x="1341545" y="1293433"/>
                </a:lnTo>
                <a:lnTo>
                  <a:pt x="150847" y="1293433"/>
                </a:lnTo>
                <a:lnTo>
                  <a:pt x="66240" y="1183451"/>
                </a:lnTo>
                <a:lnTo>
                  <a:pt x="0" y="1061841"/>
                </a:lnTo>
                <a:close/>
              </a:path>
            </a:pathLst>
          </a:custGeom>
        </p:spPr>
      </p:pic>
      <p:pic>
        <p:nvPicPr>
          <p:cNvPr id="5" name="Content Placeholder 4" descr="Chart, pie chart&#10;&#10;Description automatically generated">
            <a:extLst>
              <a:ext uri="{FF2B5EF4-FFF2-40B4-BE49-F238E27FC236}">
                <a16:creationId xmlns:a16="http://schemas.microsoft.com/office/drawing/2014/main" id="{2B8FC57C-ECBF-4BA6-A1EE-2E5CC362A245}"/>
              </a:ext>
            </a:extLst>
          </p:cNvPr>
          <p:cNvPicPr>
            <a:picLocks noGrp="1" noChangeAspect="1"/>
          </p:cNvPicPr>
          <p:nvPr>
            <p:ph sz="quarter" idx="13"/>
          </p:nvPr>
        </p:nvPicPr>
        <p:blipFill>
          <a:blip r:embed="rId5"/>
          <a:stretch>
            <a:fillRect/>
          </a:stretch>
        </p:blipFill>
        <p:spPr>
          <a:xfrm>
            <a:off x="4605338" y="1515981"/>
            <a:ext cx="6100761" cy="3669611"/>
          </a:xfrm>
          <a:prstGeom prst="rect">
            <a:avLst/>
          </a:prstGeom>
        </p:spPr>
      </p:pic>
      <p:pic>
        <p:nvPicPr>
          <p:cNvPr id="20" name="Picture 19">
            <a:extLst>
              <a:ext uri="{FF2B5EF4-FFF2-40B4-BE49-F238E27FC236}">
                <a16:creationId xmlns:a16="http://schemas.microsoft.com/office/drawing/2014/main" id="{E844ED7C-1917-40D8-8B42-1B1C27BC5A5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3623" t="43915" r="1" b="18252"/>
          <a:stretch/>
        </p:blipFill>
        <p:spPr>
          <a:xfrm flipH="1">
            <a:off x="0" y="3142319"/>
            <a:ext cx="4605339" cy="3715682"/>
          </a:xfrm>
          <a:prstGeom prst="rect">
            <a:avLst/>
          </a:prstGeom>
        </p:spPr>
      </p:pic>
    </p:spTree>
    <p:extLst>
      <p:ext uri="{BB962C8B-B14F-4D97-AF65-F5344CB8AC3E}">
        <p14:creationId xmlns:p14="http://schemas.microsoft.com/office/powerpoint/2010/main" val="14640162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CEB1F-8F55-4A92-A577-1F00297255E6}"/>
              </a:ext>
            </a:extLst>
          </p:cNvPr>
          <p:cNvSpPr>
            <a:spLocks noGrp="1"/>
          </p:cNvSpPr>
          <p:nvPr>
            <p:ph type="ctrTitle"/>
          </p:nvPr>
        </p:nvSpPr>
        <p:spPr>
          <a:xfrm>
            <a:off x="1524000" y="1122363"/>
            <a:ext cx="9144000" cy="1024489"/>
          </a:xfrm>
        </p:spPr>
        <p:txBody>
          <a:bodyPr>
            <a:normAutofit/>
          </a:bodyPr>
          <a:lstStyle/>
          <a:p>
            <a:r>
              <a:rPr lang="en-GB" sz="4000" dirty="0"/>
              <a:t>Recovery rates</a:t>
            </a:r>
          </a:p>
        </p:txBody>
      </p:sp>
      <p:sp>
        <p:nvSpPr>
          <p:cNvPr id="3" name="Subtitle 2">
            <a:extLst>
              <a:ext uri="{FF2B5EF4-FFF2-40B4-BE49-F238E27FC236}">
                <a16:creationId xmlns:a16="http://schemas.microsoft.com/office/drawing/2014/main" id="{D4134D82-117C-40BA-AE75-7CD62CC4686B}"/>
              </a:ext>
            </a:extLst>
          </p:cNvPr>
          <p:cNvSpPr>
            <a:spLocks noGrp="1"/>
          </p:cNvSpPr>
          <p:nvPr>
            <p:ph type="subTitle" idx="1"/>
          </p:nvPr>
        </p:nvSpPr>
        <p:spPr>
          <a:xfrm>
            <a:off x="1524000" y="2601119"/>
            <a:ext cx="9144000" cy="2978046"/>
          </a:xfrm>
        </p:spPr>
        <p:txBody>
          <a:bodyPr>
            <a:normAutofit fontScale="92500" lnSpcReduction="10000"/>
          </a:bodyPr>
          <a:lstStyle/>
          <a:p>
            <a:pPr marL="342900" indent="-342900" algn="l">
              <a:buFont typeface="Arial" panose="020B0604020202020204" pitchFamily="34" charset="0"/>
              <a:buChar char="•"/>
            </a:pPr>
            <a:r>
              <a:rPr lang="en-GB" dirty="0">
                <a:solidFill>
                  <a:schemeClr val="tx1"/>
                </a:solidFill>
              </a:rPr>
              <a:t>From a latest source overall recovery rate for Covid-19 is between 97% and 99.75%.</a:t>
            </a:r>
            <a:r>
              <a:rPr lang="en-GB" dirty="0">
                <a:solidFill>
                  <a:schemeClr val="tx1"/>
                </a:solidFill>
                <a:latin typeface="Open Sans"/>
              </a:rPr>
              <a:t> (Webmd,2020)</a:t>
            </a:r>
            <a:endParaRPr lang="en-GB" dirty="0">
              <a:solidFill>
                <a:schemeClr val="tx1"/>
              </a:solidFill>
            </a:endParaRPr>
          </a:p>
          <a:p>
            <a:pPr marL="342900" indent="-342900" algn="l">
              <a:buFont typeface="Arial" panose="020B0604020202020204" pitchFamily="34" charset="0"/>
              <a:buChar char="•"/>
            </a:pPr>
            <a:endParaRPr lang="en-GB" dirty="0">
              <a:solidFill>
                <a:schemeClr val="tx1"/>
              </a:solidFill>
            </a:endParaRPr>
          </a:p>
          <a:p>
            <a:pPr marL="342900" indent="-342900" algn="l">
              <a:buFont typeface="Arial" panose="020B0604020202020204" pitchFamily="34" charset="0"/>
              <a:buChar char="•"/>
            </a:pPr>
            <a:r>
              <a:rPr lang="en-GB" dirty="0">
                <a:solidFill>
                  <a:schemeClr val="tx1"/>
                </a:solidFill>
              </a:rPr>
              <a:t>There are some guidelines which can be taken to increase the recovery rate (McGrattan, 2020)</a:t>
            </a:r>
          </a:p>
          <a:p>
            <a:pPr algn="l"/>
            <a:endParaRPr lang="en-GB" dirty="0">
              <a:solidFill>
                <a:schemeClr val="tx1"/>
              </a:solidFill>
            </a:endParaRPr>
          </a:p>
          <a:p>
            <a:pPr algn="r"/>
            <a:r>
              <a:rPr lang="en-GB" b="0" i="0" u="none" strike="noStrike" dirty="0">
                <a:solidFill>
                  <a:schemeClr val="tx1"/>
                </a:solidFill>
                <a:effectLst/>
                <a:latin typeface="Open Sans"/>
              </a:rPr>
              <a:t>(</a:t>
            </a:r>
            <a:endParaRPr lang="en-GB" dirty="0"/>
          </a:p>
        </p:txBody>
      </p:sp>
    </p:spTree>
    <p:extLst>
      <p:ext uri="{BB962C8B-B14F-4D97-AF65-F5344CB8AC3E}">
        <p14:creationId xmlns:p14="http://schemas.microsoft.com/office/powerpoint/2010/main" val="38285282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8F625-34D6-49D5-B736-ED65974AFEDD}"/>
              </a:ext>
            </a:extLst>
          </p:cNvPr>
          <p:cNvSpPr>
            <a:spLocks noGrp="1"/>
          </p:cNvSpPr>
          <p:nvPr>
            <p:ph type="ctrTitle"/>
          </p:nvPr>
        </p:nvSpPr>
        <p:spPr>
          <a:xfrm>
            <a:off x="1524000" y="1122363"/>
            <a:ext cx="9144000" cy="971480"/>
          </a:xfrm>
        </p:spPr>
        <p:txBody>
          <a:bodyPr>
            <a:normAutofit/>
          </a:bodyPr>
          <a:lstStyle/>
          <a:p>
            <a:r>
              <a:rPr lang="en-GB" sz="4000" dirty="0"/>
              <a:t>Trends</a:t>
            </a:r>
          </a:p>
        </p:txBody>
      </p:sp>
      <p:sp>
        <p:nvSpPr>
          <p:cNvPr id="3" name="Subtitle 2">
            <a:extLst>
              <a:ext uri="{FF2B5EF4-FFF2-40B4-BE49-F238E27FC236}">
                <a16:creationId xmlns:a16="http://schemas.microsoft.com/office/drawing/2014/main" id="{86152580-7FAA-4504-BC87-0FF8120158B2}"/>
              </a:ext>
            </a:extLst>
          </p:cNvPr>
          <p:cNvSpPr>
            <a:spLocks noGrp="1"/>
          </p:cNvSpPr>
          <p:nvPr>
            <p:ph type="subTitle" idx="1"/>
          </p:nvPr>
        </p:nvSpPr>
        <p:spPr>
          <a:xfrm>
            <a:off x="1524000" y="2186609"/>
            <a:ext cx="9144000" cy="3549028"/>
          </a:xfrm>
        </p:spPr>
        <p:txBody>
          <a:bodyPr>
            <a:normAutofit fontScale="92500" lnSpcReduction="20000"/>
          </a:bodyPr>
          <a:lstStyle/>
          <a:p>
            <a:pPr algn="l"/>
            <a:r>
              <a:rPr lang="en-GB" dirty="0">
                <a:solidFill>
                  <a:schemeClr val="tx1"/>
                </a:solidFill>
              </a:rPr>
              <a:t>During the pandemic some new technology trends has been introduced</a:t>
            </a:r>
          </a:p>
          <a:p>
            <a:pPr marL="342900" indent="-342900" algn="l">
              <a:buFont typeface="Arial" panose="020B0604020202020204" pitchFamily="34" charset="0"/>
              <a:buChar char="•"/>
            </a:pPr>
            <a:r>
              <a:rPr lang="en-GB" dirty="0">
                <a:solidFill>
                  <a:schemeClr val="tx1"/>
                </a:solidFill>
              </a:rPr>
              <a:t>Digital payments</a:t>
            </a:r>
          </a:p>
          <a:p>
            <a:pPr marL="342900" indent="-342900" algn="l">
              <a:buFont typeface="Arial" panose="020B0604020202020204" pitchFamily="34" charset="0"/>
              <a:buChar char="•"/>
            </a:pPr>
            <a:r>
              <a:rPr lang="en-GB" dirty="0">
                <a:solidFill>
                  <a:schemeClr val="tx1"/>
                </a:solidFill>
              </a:rPr>
              <a:t>Robotics</a:t>
            </a:r>
          </a:p>
          <a:p>
            <a:pPr marL="342900" indent="-342900" algn="l">
              <a:buFont typeface="Arial" panose="020B0604020202020204" pitchFamily="34" charset="0"/>
              <a:buChar char="•"/>
            </a:pPr>
            <a:r>
              <a:rPr lang="en-GB" dirty="0">
                <a:solidFill>
                  <a:schemeClr val="tx1"/>
                </a:solidFill>
              </a:rPr>
              <a:t>Telehealth</a:t>
            </a:r>
          </a:p>
          <a:p>
            <a:pPr marL="342900" indent="-342900" algn="l">
              <a:buFont typeface="Arial" panose="020B0604020202020204" pitchFamily="34" charset="0"/>
              <a:buChar char="•"/>
            </a:pPr>
            <a:r>
              <a:rPr lang="en-GB" dirty="0">
                <a:solidFill>
                  <a:schemeClr val="tx1"/>
                </a:solidFill>
              </a:rPr>
              <a:t>Online education</a:t>
            </a:r>
          </a:p>
          <a:p>
            <a:pPr marL="342900" indent="-342900" algn="l">
              <a:buFont typeface="Arial" panose="020B0604020202020204" pitchFamily="34" charset="0"/>
              <a:buChar char="•"/>
            </a:pPr>
            <a:r>
              <a:rPr lang="en-GB" dirty="0">
                <a:solidFill>
                  <a:schemeClr val="tx1"/>
                </a:solidFill>
              </a:rPr>
              <a:t>Face mask</a:t>
            </a:r>
          </a:p>
          <a:p>
            <a:pPr marL="342900" indent="-342900" algn="l">
              <a:buFont typeface="Arial" panose="020B0604020202020204" pitchFamily="34" charset="0"/>
              <a:buChar char="•"/>
            </a:pPr>
            <a:r>
              <a:rPr lang="en-GB" dirty="0">
                <a:solidFill>
                  <a:schemeClr val="tx1"/>
                </a:solidFill>
              </a:rPr>
              <a:t>Online shopping and online businesses.</a:t>
            </a:r>
          </a:p>
          <a:p>
            <a:pPr marL="342900" indent="-342900" algn="r">
              <a:buFont typeface="Arial" panose="020B0604020202020204" pitchFamily="34" charset="0"/>
              <a:buChar char="•"/>
            </a:pPr>
            <a:r>
              <a:rPr lang="en-GB" b="0" i="0" u="none" strike="noStrike" dirty="0">
                <a:solidFill>
                  <a:srgbClr val="000000"/>
                </a:solidFill>
                <a:effectLst/>
                <a:latin typeface="Open Sans"/>
              </a:rPr>
              <a:t>(WEF, 2020)</a:t>
            </a:r>
            <a:endParaRPr lang="en-GB" dirty="0"/>
          </a:p>
          <a:p>
            <a:pPr algn="l"/>
            <a:endParaRPr lang="en-GB" dirty="0"/>
          </a:p>
          <a:p>
            <a:pPr algn="r"/>
            <a:endParaRPr lang="en-GB" dirty="0"/>
          </a:p>
          <a:p>
            <a:pPr marL="342900" indent="-342900" algn="l">
              <a:buFont typeface="Arial" panose="020B0604020202020204" pitchFamily="34" charset="0"/>
              <a:buChar char="•"/>
            </a:pPr>
            <a:endParaRPr lang="en-GB" dirty="0"/>
          </a:p>
        </p:txBody>
      </p:sp>
    </p:spTree>
    <p:extLst>
      <p:ext uri="{BB962C8B-B14F-4D97-AF65-F5344CB8AC3E}">
        <p14:creationId xmlns:p14="http://schemas.microsoft.com/office/powerpoint/2010/main" val="26771100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B013B-ED13-49A0-9E56-FF1FA31364AC}"/>
              </a:ext>
            </a:extLst>
          </p:cNvPr>
          <p:cNvSpPr>
            <a:spLocks noGrp="1"/>
          </p:cNvSpPr>
          <p:nvPr>
            <p:ph type="ctrTitle"/>
          </p:nvPr>
        </p:nvSpPr>
        <p:spPr>
          <a:xfrm>
            <a:off x="1524000" y="1122363"/>
            <a:ext cx="9144000" cy="626924"/>
          </a:xfrm>
        </p:spPr>
        <p:txBody>
          <a:bodyPr>
            <a:normAutofit fontScale="90000"/>
          </a:bodyPr>
          <a:lstStyle/>
          <a:p>
            <a:r>
              <a:rPr lang="en-GB" dirty="0"/>
              <a:t>Causes</a:t>
            </a:r>
          </a:p>
        </p:txBody>
      </p:sp>
      <p:sp>
        <p:nvSpPr>
          <p:cNvPr id="3" name="Subtitle 2">
            <a:extLst>
              <a:ext uri="{FF2B5EF4-FFF2-40B4-BE49-F238E27FC236}">
                <a16:creationId xmlns:a16="http://schemas.microsoft.com/office/drawing/2014/main" id="{EA07ABFE-60C4-4B33-B125-52C09B9047ED}"/>
              </a:ext>
            </a:extLst>
          </p:cNvPr>
          <p:cNvSpPr>
            <a:spLocks noGrp="1"/>
          </p:cNvSpPr>
          <p:nvPr>
            <p:ph type="subTitle" idx="1"/>
          </p:nvPr>
        </p:nvSpPr>
        <p:spPr>
          <a:xfrm>
            <a:off x="1524000" y="1749287"/>
            <a:ext cx="9144000" cy="3508513"/>
          </a:xfrm>
        </p:spPr>
        <p:txBody>
          <a:bodyPr>
            <a:normAutofit fontScale="85000" lnSpcReduction="10000"/>
          </a:bodyPr>
          <a:lstStyle/>
          <a:p>
            <a:pPr marL="342900" indent="-342900" algn="l">
              <a:buFont typeface="Arial" panose="020B0604020202020204" pitchFamily="34" charset="0"/>
              <a:buChar char="•"/>
            </a:pPr>
            <a:r>
              <a:rPr lang="en-GB" dirty="0">
                <a:solidFill>
                  <a:schemeClr val="tx1"/>
                </a:solidFill>
              </a:rPr>
              <a:t>Coronavirus is common in some animal. In human this it is rare. It is believed that coronavirus in human came from bats.</a:t>
            </a:r>
          </a:p>
          <a:p>
            <a:pPr marL="342900" indent="-342900" algn="l">
              <a:buFont typeface="Arial" panose="020B0604020202020204" pitchFamily="34" charset="0"/>
              <a:buChar char="•"/>
            </a:pPr>
            <a:r>
              <a:rPr lang="en-GB" dirty="0">
                <a:solidFill>
                  <a:schemeClr val="tx1"/>
                </a:solidFill>
              </a:rPr>
              <a:t>It is still unclear how the disease transmitted to human.</a:t>
            </a:r>
          </a:p>
          <a:p>
            <a:pPr marL="342900" indent="-342900" algn="l">
              <a:buFont typeface="Arial" panose="020B0604020202020204" pitchFamily="34" charset="0"/>
              <a:buChar char="•"/>
            </a:pPr>
            <a:r>
              <a:rPr lang="en-GB" sz="2000" b="0" i="0" u="none" strike="noStrike" dirty="0">
                <a:solidFill>
                  <a:schemeClr val="tx1"/>
                </a:solidFill>
                <a:effectLst/>
                <a:latin typeface="Arial" panose="020B0604020202020204" pitchFamily="34" charset="0"/>
                <a:cs typeface="Arial" panose="020B0604020202020204" pitchFamily="34" charset="0"/>
              </a:rPr>
              <a:t>When people with COVID-19 breathe out or cough, they expel tiny droplets that contain the virus. These droplets can enter the mouth or nose of someone without the virus, causing an infection to occur.</a:t>
            </a:r>
          </a:p>
          <a:p>
            <a:pPr marL="342900" indent="-342900" algn="l">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Study show 10% of the infection from people with no Symptoms.</a:t>
            </a:r>
          </a:p>
          <a:p>
            <a:pPr algn="r"/>
            <a:r>
              <a:rPr lang="en-GB" sz="2000" b="0" i="0" u="none" strike="noStrike" dirty="0">
                <a:solidFill>
                  <a:srgbClr val="000000"/>
                </a:solidFill>
                <a:effectLst/>
                <a:latin typeface="Arial" panose="020B0604020202020204" pitchFamily="34" charset="0"/>
                <a:cs typeface="Arial" panose="020B0604020202020204" pitchFamily="34" charset="0"/>
              </a:rPr>
              <a:t>(</a:t>
            </a:r>
            <a:r>
              <a:rPr lang="en-GB" sz="2000" dirty="0" err="1">
                <a:solidFill>
                  <a:srgbClr val="000000"/>
                </a:solidFill>
                <a:latin typeface="Arial" panose="020B0604020202020204" pitchFamily="34" charset="0"/>
                <a:cs typeface="Arial" panose="020B0604020202020204" pitchFamily="34" charset="0"/>
              </a:rPr>
              <a:t>Kandola</a:t>
            </a:r>
            <a:r>
              <a:rPr lang="en-GB" sz="2000" b="0" i="0" u="none" strike="noStrike" dirty="0">
                <a:solidFill>
                  <a:srgbClr val="000000"/>
                </a:solidFill>
                <a:effectLst/>
                <a:latin typeface="Arial" panose="020B0604020202020204" pitchFamily="34" charset="0"/>
                <a:cs typeface="Arial" panose="020B0604020202020204" pitchFamily="34" charset="0"/>
              </a:rPr>
              <a:t>, 2020)</a:t>
            </a:r>
            <a:endParaRPr lang="en-GB" sz="2000" dirty="0">
              <a:latin typeface="Arial" panose="020B0604020202020204" pitchFamily="34" charset="0"/>
              <a:cs typeface="Arial" panose="020B0604020202020204" pitchFamily="34" charset="0"/>
            </a:endParaRPr>
          </a:p>
          <a:p>
            <a:pPr algn="l"/>
            <a:endParaRPr lang="en-GB" dirty="0"/>
          </a:p>
        </p:txBody>
      </p:sp>
    </p:spTree>
    <p:extLst>
      <p:ext uri="{BB962C8B-B14F-4D97-AF65-F5344CB8AC3E}">
        <p14:creationId xmlns:p14="http://schemas.microsoft.com/office/powerpoint/2010/main" val="42498922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E3E3D-8D5E-4159-963A-1591B12E5D63}"/>
              </a:ext>
            </a:extLst>
          </p:cNvPr>
          <p:cNvSpPr>
            <a:spLocks noGrp="1"/>
          </p:cNvSpPr>
          <p:nvPr>
            <p:ph type="ctrTitle"/>
          </p:nvPr>
        </p:nvSpPr>
        <p:spPr>
          <a:xfrm>
            <a:off x="1524000" y="1122364"/>
            <a:ext cx="9144000" cy="918472"/>
          </a:xfrm>
        </p:spPr>
        <p:txBody>
          <a:bodyPr>
            <a:normAutofit/>
          </a:bodyPr>
          <a:lstStyle/>
          <a:p>
            <a:r>
              <a:rPr lang="en-GB" sz="4000" dirty="0"/>
              <a:t>Controls</a:t>
            </a:r>
          </a:p>
        </p:txBody>
      </p:sp>
      <p:sp>
        <p:nvSpPr>
          <p:cNvPr id="3" name="Subtitle 2">
            <a:extLst>
              <a:ext uri="{FF2B5EF4-FFF2-40B4-BE49-F238E27FC236}">
                <a16:creationId xmlns:a16="http://schemas.microsoft.com/office/drawing/2014/main" id="{9DF4F378-0A2F-470F-AEBE-E82DDB678BC5}"/>
              </a:ext>
            </a:extLst>
          </p:cNvPr>
          <p:cNvSpPr>
            <a:spLocks noGrp="1"/>
          </p:cNvSpPr>
          <p:nvPr>
            <p:ph type="subTitle" idx="1"/>
          </p:nvPr>
        </p:nvSpPr>
        <p:spPr>
          <a:xfrm>
            <a:off x="1524000" y="2209041"/>
            <a:ext cx="9144000" cy="3926716"/>
          </a:xfrm>
        </p:spPr>
        <p:txBody>
          <a:bodyPr>
            <a:normAutofit fontScale="62500" lnSpcReduction="20000"/>
          </a:bodyPr>
          <a:lstStyle/>
          <a:p>
            <a:pPr algn="l"/>
            <a:r>
              <a:rPr lang="en-GB" sz="2300" i="0" strike="noStrike" dirty="0">
                <a:solidFill>
                  <a:schemeClr val="tx1"/>
                </a:solidFill>
                <a:effectLst/>
                <a:latin typeface="Arial" panose="020B0604020202020204" pitchFamily="34" charset="0"/>
                <a:cs typeface="Arial" panose="020B0604020202020204" pitchFamily="34" charset="0"/>
              </a:rPr>
              <a:t>To control the spread in elderly people some role has been set for the care home providers.</a:t>
            </a:r>
          </a:p>
          <a:p>
            <a:pPr algn="l">
              <a:buFont typeface="Arial" panose="020B0604020202020204" pitchFamily="34" charset="0"/>
              <a:buChar char="•"/>
            </a:pPr>
            <a:r>
              <a:rPr lang="en-GB" sz="2300" i="0" strike="noStrike" dirty="0">
                <a:solidFill>
                  <a:schemeClr val="tx1"/>
                </a:solidFill>
                <a:effectLst/>
                <a:latin typeface="Arial" panose="020B0604020202020204" pitchFamily="34" charset="0"/>
                <a:cs typeface="Arial" panose="020B0604020202020204" pitchFamily="34" charset="0"/>
              </a:rPr>
              <a:t>Isolation and Testing</a:t>
            </a:r>
          </a:p>
          <a:p>
            <a:pPr algn="l">
              <a:buFont typeface="Arial" panose="020B0604020202020204" pitchFamily="34" charset="0"/>
              <a:buChar char="•"/>
            </a:pPr>
            <a:r>
              <a:rPr lang="en-GB" sz="2300" dirty="0">
                <a:solidFill>
                  <a:schemeClr val="tx1"/>
                </a:solidFill>
                <a:latin typeface="Arial" panose="020B0604020202020204" pitchFamily="34" charset="0"/>
                <a:cs typeface="Arial" panose="020B0604020202020204" pitchFamily="34" charset="0"/>
              </a:rPr>
              <a:t>Hand washing and hand hygiene</a:t>
            </a:r>
            <a:endParaRPr lang="en-GB" sz="2300" i="0" strike="noStrike" dirty="0">
              <a:solidFill>
                <a:schemeClr val="tx1"/>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2300" dirty="0">
                <a:solidFill>
                  <a:schemeClr val="tx1"/>
                </a:solidFill>
                <a:latin typeface="Arial" panose="020B0604020202020204" pitchFamily="34" charset="0"/>
                <a:cs typeface="Arial" panose="020B0604020202020204" pitchFamily="34" charset="0"/>
              </a:rPr>
              <a:t>Respiratory and cough hygiene</a:t>
            </a:r>
            <a:endParaRPr lang="en-GB" sz="2300" i="0" strike="noStrike" dirty="0">
              <a:solidFill>
                <a:schemeClr val="tx1"/>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2300" dirty="0">
                <a:solidFill>
                  <a:schemeClr val="tx1"/>
                </a:solidFill>
                <a:latin typeface="Arial" panose="020B0604020202020204" pitchFamily="34" charset="0"/>
                <a:cs typeface="Arial" panose="020B0604020202020204" pitchFamily="34" charset="0"/>
              </a:rPr>
              <a:t>Personal protective equipment (PPE)</a:t>
            </a:r>
            <a:endParaRPr lang="en-GB" sz="2300" i="0" strike="noStrike" dirty="0">
              <a:solidFill>
                <a:schemeClr val="tx1"/>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2300" dirty="0">
                <a:solidFill>
                  <a:schemeClr val="tx1"/>
                </a:solidFill>
                <a:latin typeface="Arial" panose="020B0604020202020204" pitchFamily="34" charset="0"/>
                <a:cs typeface="Arial" panose="020B0604020202020204" pitchFamily="34" charset="0"/>
              </a:rPr>
              <a:t>Laundry management</a:t>
            </a:r>
            <a:endParaRPr lang="en-GB" sz="2300" i="0" strike="noStrike" dirty="0">
              <a:solidFill>
                <a:schemeClr val="tx1"/>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2300" dirty="0">
                <a:solidFill>
                  <a:schemeClr val="tx1"/>
                </a:solidFill>
                <a:latin typeface="Arial" panose="020B0604020202020204" pitchFamily="34" charset="0"/>
                <a:cs typeface="Arial" panose="020B0604020202020204" pitchFamily="34" charset="0"/>
              </a:rPr>
              <a:t>Ventilation</a:t>
            </a:r>
            <a:endParaRPr lang="en-GB" sz="2300" i="0" strike="noStrike" dirty="0">
              <a:solidFill>
                <a:schemeClr val="tx1"/>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2300" dirty="0">
                <a:solidFill>
                  <a:schemeClr val="tx1"/>
                </a:solidFill>
                <a:latin typeface="Arial" panose="020B0604020202020204" pitchFamily="34" charset="0"/>
                <a:cs typeface="Arial" panose="020B0604020202020204" pitchFamily="34" charset="0"/>
              </a:rPr>
              <a:t>Best practice management of people at high risk or with symptoms of COVID-19.</a:t>
            </a:r>
          </a:p>
          <a:p>
            <a:pPr algn="r">
              <a:buFont typeface="Arial" panose="020B0604020202020204" pitchFamily="34" charset="0"/>
              <a:buChar char="•"/>
            </a:pPr>
            <a:endParaRPr lang="en-GB" sz="1600" i="0" strike="noStrike" dirty="0">
              <a:effectLst/>
              <a:latin typeface="Arial" panose="020B0604020202020204" pitchFamily="34" charset="0"/>
              <a:cs typeface="Arial" panose="020B0604020202020204" pitchFamily="34" charset="0"/>
            </a:endParaRPr>
          </a:p>
          <a:p>
            <a:pPr algn="r"/>
            <a:endParaRPr lang="en-GB" sz="1600" dirty="0">
              <a:solidFill>
                <a:srgbClr val="303030"/>
              </a:solidFill>
              <a:latin typeface="Arial" panose="020B0604020202020204" pitchFamily="34" charset="0"/>
              <a:cs typeface="Arial" panose="020B0604020202020204" pitchFamily="34" charset="0"/>
            </a:endParaRPr>
          </a:p>
          <a:p>
            <a:pPr marL="342900" indent="-342900" algn="r">
              <a:buFont typeface="Arial" panose="020B0604020202020204" pitchFamily="34" charset="0"/>
              <a:buChar char="•"/>
            </a:pPr>
            <a:r>
              <a:rPr lang="en-GB" sz="2600" b="0" i="0" u="none" strike="noStrike" dirty="0">
                <a:solidFill>
                  <a:srgbClr val="000000"/>
                </a:solidFill>
                <a:effectLst/>
                <a:latin typeface="Open Sans"/>
              </a:rPr>
              <a:t>(SCIE</a:t>
            </a:r>
            <a:r>
              <a:rPr lang="en-GB" sz="2600" b="0" i="0" u="none" strike="noStrike" dirty="0">
                <a:solidFill>
                  <a:srgbClr val="000000"/>
                </a:solidFill>
                <a:effectLst/>
                <a:latin typeface="Arial" panose="020B0604020202020204" pitchFamily="34" charset="0"/>
                <a:cs typeface="Arial" panose="020B0604020202020204" pitchFamily="34" charset="0"/>
              </a:rPr>
              <a:t>, 2020</a:t>
            </a:r>
            <a:r>
              <a:rPr lang="en-GB" sz="2600" b="0" i="0" u="none" strike="noStrike" dirty="0">
                <a:solidFill>
                  <a:srgbClr val="000000"/>
                </a:solidFill>
                <a:effectLst/>
                <a:latin typeface="Open Sans"/>
              </a:rPr>
              <a:t>)</a:t>
            </a:r>
            <a:endParaRPr lang="en-GB" sz="2600" dirty="0">
              <a:solidFill>
                <a:srgbClr val="303030"/>
              </a:solidFill>
              <a:latin typeface="Arial" panose="020B0604020202020204" pitchFamily="34" charset="0"/>
              <a:cs typeface="Arial" panose="020B0604020202020204" pitchFamily="34" charset="0"/>
            </a:endParaRPr>
          </a:p>
          <a:p>
            <a:pPr algn="l"/>
            <a:endParaRPr lang="en-GB" sz="1600" dirty="0"/>
          </a:p>
        </p:txBody>
      </p:sp>
    </p:spTree>
    <p:extLst>
      <p:ext uri="{BB962C8B-B14F-4D97-AF65-F5344CB8AC3E}">
        <p14:creationId xmlns:p14="http://schemas.microsoft.com/office/powerpoint/2010/main" val="39522190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185F5-E817-4798-A58D-4B279E19FACC}"/>
              </a:ext>
            </a:extLst>
          </p:cNvPr>
          <p:cNvSpPr>
            <a:spLocks noGrp="1"/>
          </p:cNvSpPr>
          <p:nvPr>
            <p:ph type="title"/>
          </p:nvPr>
        </p:nvSpPr>
        <p:spPr>
          <a:xfrm>
            <a:off x="913775" y="618517"/>
            <a:ext cx="7859564" cy="1596177"/>
          </a:xfrm>
        </p:spPr>
        <p:txBody>
          <a:bodyPr>
            <a:normAutofit/>
          </a:bodyPr>
          <a:lstStyle/>
          <a:p>
            <a:r>
              <a:rPr lang="en-GB" sz="3400" b="1" u="sng">
                <a:latin typeface="Calibri"/>
              </a:rPr>
              <a:t>Government policies for clinically extremely vulnerable people</a:t>
            </a:r>
            <a:endParaRPr lang="en-GB" sz="3400"/>
          </a:p>
        </p:txBody>
      </p:sp>
      <p:sp>
        <p:nvSpPr>
          <p:cNvPr id="3" name="Content Placeholder 2">
            <a:extLst>
              <a:ext uri="{FF2B5EF4-FFF2-40B4-BE49-F238E27FC236}">
                <a16:creationId xmlns:a16="http://schemas.microsoft.com/office/drawing/2014/main" id="{55372C8B-0F5D-461F-A2DB-7C7C46EE3437}"/>
              </a:ext>
            </a:extLst>
          </p:cNvPr>
          <p:cNvSpPr>
            <a:spLocks noGrp="1"/>
          </p:cNvSpPr>
          <p:nvPr>
            <p:ph idx="1"/>
          </p:nvPr>
        </p:nvSpPr>
        <p:spPr>
          <a:xfrm>
            <a:off x="913773" y="2367092"/>
            <a:ext cx="10376527" cy="4490908"/>
          </a:xfrm>
        </p:spPr>
        <p:txBody>
          <a:bodyPr>
            <a:normAutofit/>
          </a:bodyPr>
          <a:lstStyle/>
          <a:p>
            <a:pPr lvl="0" algn="l">
              <a:lnSpc>
                <a:spcPct val="70000"/>
              </a:lnSpc>
            </a:pPr>
            <a:r>
              <a:rPr lang="en-GB" sz="1600" b="1" dirty="0"/>
              <a:t>SHIELDING – (a policy that is specifically for CEV people.)</a:t>
            </a:r>
          </a:p>
          <a:p>
            <a:pPr marL="342900" lvl="0" indent="-342900" algn="l">
              <a:lnSpc>
                <a:spcPct val="70000"/>
              </a:lnSpc>
              <a:buChar char="•"/>
            </a:pPr>
            <a:r>
              <a:rPr lang="en-GB" sz="1600" dirty="0"/>
              <a:t>Doctors have identified specific medical conditions that place some people at risk of severe illness from COVID-19 (GOV UK 2020).</a:t>
            </a:r>
          </a:p>
          <a:p>
            <a:pPr marL="342900" lvl="0" indent="-342900" algn="l">
              <a:lnSpc>
                <a:spcPct val="70000"/>
              </a:lnSpc>
              <a:buChar char="•"/>
            </a:pPr>
            <a:r>
              <a:rPr lang="en-GB" sz="1600" dirty="0"/>
              <a:t> Shielding individuals include those who are 70 and older, those who suffer from cancer, or are undergoing chemotherapy or radiotherapy, those who have respiratory diseases or conditions, severe cases of asthma, as well as many other cases depending on doctors decisions (Age UK 2020). </a:t>
            </a:r>
          </a:p>
          <a:p>
            <a:pPr marL="342900" lvl="0" indent="-342900" algn="l">
              <a:lnSpc>
                <a:spcPct val="70000"/>
              </a:lnSpc>
              <a:buChar char="•"/>
            </a:pPr>
            <a:r>
              <a:rPr lang="en-GB" sz="1600" dirty="0"/>
              <a:t>Individuals are given a letter from the government, advising them to stay home for ‘12 weeks’ from the date of the letter received (Patient 2020). </a:t>
            </a:r>
          </a:p>
          <a:p>
            <a:pPr marL="342900" lvl="0" indent="-342900" algn="l">
              <a:lnSpc>
                <a:spcPct val="70000"/>
              </a:lnSpc>
              <a:buChar char="•"/>
            </a:pPr>
            <a:r>
              <a:rPr lang="en-GB" sz="1600" dirty="0"/>
              <a:t>During this time they should not have face to face contact with others who do not live with them. The date may change depending on government advise. </a:t>
            </a:r>
          </a:p>
          <a:p>
            <a:pPr marL="0" indent="0">
              <a:lnSpc>
                <a:spcPct val="110000"/>
              </a:lnSpc>
              <a:buNone/>
            </a:pPr>
            <a:endParaRPr lang="en-GB" sz="1500" dirty="0"/>
          </a:p>
        </p:txBody>
      </p:sp>
    </p:spTree>
    <p:extLst>
      <p:ext uri="{BB962C8B-B14F-4D97-AF65-F5344CB8AC3E}">
        <p14:creationId xmlns:p14="http://schemas.microsoft.com/office/powerpoint/2010/main" val="34632011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6DCD9-6243-4B0A-9F11-188871235804}"/>
              </a:ext>
            </a:extLst>
          </p:cNvPr>
          <p:cNvSpPr>
            <a:spLocks noGrp="1"/>
          </p:cNvSpPr>
          <p:nvPr>
            <p:ph type="title"/>
          </p:nvPr>
        </p:nvSpPr>
        <p:spPr>
          <a:xfrm>
            <a:off x="913775" y="618517"/>
            <a:ext cx="7859564" cy="1596177"/>
          </a:xfrm>
        </p:spPr>
        <p:txBody>
          <a:bodyPr>
            <a:normAutofit/>
          </a:bodyPr>
          <a:lstStyle/>
          <a:p>
            <a:r>
              <a:rPr lang="en-GB" sz="2200" b="1">
                <a:latin typeface="Calibri"/>
              </a:rPr>
              <a:t>WORKING FROM HOME/STAYING 2 METRES APART – (CEV people need to take these measures more seriously than others, due to their increased risk of getting COVID-19)</a:t>
            </a:r>
            <a:br>
              <a:rPr lang="en-GB" sz="2200" b="1">
                <a:latin typeface="Calibri"/>
              </a:rPr>
            </a:br>
            <a:endParaRPr lang="en-GB" sz="2200"/>
          </a:p>
        </p:txBody>
      </p:sp>
      <p:sp>
        <p:nvSpPr>
          <p:cNvPr id="3" name="Content Placeholder 2">
            <a:extLst>
              <a:ext uri="{FF2B5EF4-FFF2-40B4-BE49-F238E27FC236}">
                <a16:creationId xmlns:a16="http://schemas.microsoft.com/office/drawing/2014/main" id="{23399BAA-DADA-43ED-8D5E-B49326B9C1CE}"/>
              </a:ext>
            </a:extLst>
          </p:cNvPr>
          <p:cNvSpPr>
            <a:spLocks noGrp="1"/>
          </p:cNvSpPr>
          <p:nvPr>
            <p:ph idx="1"/>
          </p:nvPr>
        </p:nvSpPr>
        <p:spPr>
          <a:xfrm>
            <a:off x="913773" y="2367092"/>
            <a:ext cx="7859565" cy="3424107"/>
          </a:xfrm>
        </p:spPr>
        <p:txBody>
          <a:bodyPr>
            <a:normAutofit lnSpcReduction="10000"/>
          </a:bodyPr>
          <a:lstStyle/>
          <a:p>
            <a:pPr marL="342900" marR="0" lvl="0" indent="-342900" algn="l" defTabSz="914400" rtl="0" fontAlgn="auto" hangingPunct="1">
              <a:lnSpc>
                <a:spcPct val="90000"/>
              </a:lnSpc>
              <a:spcBef>
                <a:spcPts val="1000"/>
              </a:spcBef>
              <a:spcAft>
                <a:spcPts val="0"/>
              </a:spcAft>
              <a:buSzPct val="100000"/>
              <a:buFont typeface="Arial" pitchFamily="34"/>
              <a:buChar char="•"/>
              <a:tabLst/>
              <a:defRPr sz="1800" b="0" i="0" u="none" strike="noStrike" kern="0" cap="none" spc="0" baseline="0">
                <a:solidFill>
                  <a:srgbClr val="000000"/>
                </a:solidFill>
                <a:uFillTx/>
              </a:defRPr>
            </a:pPr>
            <a:r>
              <a:rPr lang="en-GB" i="0" u="none" strike="noStrike" kern="1200" cap="none" spc="0" baseline="0" dirty="0">
                <a:solidFill>
                  <a:srgbClr val="000000"/>
                </a:solidFill>
                <a:uFillTx/>
                <a:latin typeface="Calibri"/>
              </a:rPr>
              <a:t>WORKING FROM HOME IS A MEASURE THAT THE GOVERNMENT HAVE ADVISED ALL INDIVIDUALS TO DO IF THEIR WORKPLACE AND JOB ROLE ALLOWS THE OPPORTUNITY TO DO SO (GOV UK 2020). </a:t>
            </a:r>
          </a:p>
          <a:p>
            <a:pPr marL="342900" marR="0" lvl="0" indent="-342900" algn="l" defTabSz="914400" rtl="0" fontAlgn="auto" hangingPunct="1">
              <a:lnSpc>
                <a:spcPct val="90000"/>
              </a:lnSpc>
              <a:spcBef>
                <a:spcPts val="1000"/>
              </a:spcBef>
              <a:spcAft>
                <a:spcPts val="0"/>
              </a:spcAft>
              <a:buSzPct val="100000"/>
              <a:buFont typeface="Arial" pitchFamily="34"/>
              <a:buChar char="•"/>
              <a:tabLst/>
              <a:defRPr sz="1800" b="0" i="0" u="none" strike="noStrike" kern="0" cap="none" spc="0" baseline="0">
                <a:solidFill>
                  <a:srgbClr val="000000"/>
                </a:solidFill>
                <a:uFillTx/>
              </a:defRPr>
            </a:pPr>
            <a:r>
              <a:rPr lang="en-GB" i="0" u="none" strike="noStrike" kern="1200" cap="none" spc="0" baseline="0" dirty="0">
                <a:solidFill>
                  <a:srgbClr val="000000"/>
                </a:solidFill>
                <a:uFillTx/>
                <a:latin typeface="Calibri"/>
              </a:rPr>
              <a:t>THOUGH THIS IS NOT ONLY FOR </a:t>
            </a:r>
            <a:r>
              <a:rPr lang="en-GB" b="0" i="0" u="none" strike="noStrike" kern="1200" cap="none" spc="0" baseline="0" dirty="0">
                <a:solidFill>
                  <a:srgbClr val="000000"/>
                </a:solidFill>
                <a:uFillTx/>
                <a:latin typeface="Calibri"/>
              </a:rPr>
              <a:t>CLINICALLY EXTREMELY VULNERABLE PEOPLE, IT IS A RULE WHICH GREATLY HELPS CEV PEOPLE, AS THEY WILL BE ABLE TO WORK FROM THE COMFORT OF THEIR HOME, INSTEAD OF RELYING ON BENEFITS IF THEY ARE SHIELDING. </a:t>
            </a:r>
          </a:p>
          <a:p>
            <a:pPr marL="342900" marR="0" lvl="0" indent="-342900" algn="l" defTabSz="914400" rtl="0" fontAlgn="auto" hangingPunct="1">
              <a:lnSpc>
                <a:spcPct val="90000"/>
              </a:lnSpc>
              <a:spcBef>
                <a:spcPts val="1000"/>
              </a:spcBef>
              <a:spcAft>
                <a:spcPts val="0"/>
              </a:spcAft>
              <a:buSzPct val="100000"/>
              <a:buFont typeface="Arial" pitchFamily="34"/>
              <a:buChar char="•"/>
              <a:tabLst/>
              <a:defRPr sz="1800" b="0" i="0" u="none" strike="noStrike" kern="0" cap="none" spc="0" baseline="0">
                <a:solidFill>
                  <a:srgbClr val="000000"/>
                </a:solidFill>
                <a:uFillTx/>
              </a:defRPr>
            </a:pPr>
            <a:r>
              <a:rPr lang="en-GB" b="0" i="0" u="none" strike="noStrike" kern="1200" cap="none" spc="0" baseline="0" dirty="0">
                <a:solidFill>
                  <a:srgbClr val="000000"/>
                </a:solidFill>
                <a:uFillTx/>
                <a:latin typeface="Calibri"/>
              </a:rPr>
              <a:t>‘STAYING 2 METRES’ APART IS ANOTHER RULE THAT IS FOR ALL INDIVIDUALS TO FOLLOW, HOWEVER, CEV PEOPLE MUST BE MORE CAUTIOUS WHEN OUT IN PUBLIC (GOV UK 2020).</a:t>
            </a:r>
          </a:p>
          <a:p>
            <a:pPr marL="342900" marR="0" lvl="0" indent="-342900" algn="l" defTabSz="914400" rtl="0" fontAlgn="auto" hangingPunct="1">
              <a:lnSpc>
                <a:spcPct val="90000"/>
              </a:lnSpc>
              <a:spcBef>
                <a:spcPts val="1000"/>
              </a:spcBef>
              <a:spcAft>
                <a:spcPts val="0"/>
              </a:spcAft>
              <a:buSzPct val="100000"/>
              <a:buFont typeface="Arial" pitchFamily="34"/>
              <a:buChar char="•"/>
              <a:tabLst/>
              <a:defRPr sz="1800" b="0" i="0" u="none" strike="noStrike" kern="0" cap="none" spc="0" baseline="0">
                <a:solidFill>
                  <a:srgbClr val="000000"/>
                </a:solidFill>
                <a:uFillTx/>
              </a:defRPr>
            </a:pPr>
            <a:r>
              <a:rPr lang="en-GB" b="0" i="0" u="none" strike="noStrike" kern="1200" cap="none" spc="0" baseline="0" dirty="0">
                <a:solidFill>
                  <a:srgbClr val="000000"/>
                </a:solidFill>
                <a:uFillTx/>
                <a:latin typeface="Calibri"/>
              </a:rPr>
              <a:t> THEREFORE, THEY NEED TO FOLLOW THIS GUIDANCE OF KEEPING DISTANCE MORE STRICTLY THAN OTHERS. THIS WOULD HELP LOWER THE RISK OF THEM CATCHING COVID-19. </a:t>
            </a:r>
          </a:p>
          <a:p>
            <a:pPr>
              <a:lnSpc>
                <a:spcPct val="110000"/>
              </a:lnSpc>
            </a:pPr>
            <a:endParaRPr lang="en-GB" sz="1800" dirty="0"/>
          </a:p>
        </p:txBody>
      </p:sp>
    </p:spTree>
    <p:extLst>
      <p:ext uri="{BB962C8B-B14F-4D97-AF65-F5344CB8AC3E}">
        <p14:creationId xmlns:p14="http://schemas.microsoft.com/office/powerpoint/2010/main" val="39892335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8AB18-D78C-4858-982D-A6F4C1BD4763}"/>
              </a:ext>
            </a:extLst>
          </p:cNvPr>
          <p:cNvSpPr>
            <a:spLocks noGrp="1"/>
          </p:cNvSpPr>
          <p:nvPr>
            <p:ph type="title"/>
          </p:nvPr>
        </p:nvSpPr>
        <p:spPr/>
        <p:txBody>
          <a:bodyPr/>
          <a:lstStyle/>
          <a:p>
            <a:r>
              <a:rPr lang="en-GB" dirty="0">
                <a:latin typeface="Calibri" panose="020F0502020204030204" pitchFamily="34" charset="0"/>
                <a:ea typeface="Calibri" panose="020F0502020204030204" pitchFamily="34" charset="0"/>
                <a:cs typeface="Times New Roman" panose="02020603050405020304" pitchFamily="18" charset="0"/>
              </a:rPr>
              <a:t>Public health England: </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82D58D3D-33D9-4238-8662-1CA83C17AED5}"/>
              </a:ext>
            </a:extLst>
          </p:cNvPr>
          <p:cNvSpPr>
            <a:spLocks noGrp="1"/>
          </p:cNvSpPr>
          <p:nvPr>
            <p:ph idx="1"/>
          </p:nvPr>
        </p:nvSpPr>
        <p:spPr/>
        <p:txBody>
          <a:bodyPr>
            <a:normAutofit fontScale="77500" lnSpcReduction="20000"/>
          </a:bodyPr>
          <a:lstStyle/>
          <a:p>
            <a:pPr>
              <a:lnSpc>
                <a:spcPct val="107000"/>
              </a:lnSpc>
              <a:spcAft>
                <a:spcPts val="800"/>
              </a:spcAft>
            </a:pPr>
            <a:r>
              <a:rPr lang="en-GB" sz="1700" dirty="0">
                <a:effectLst/>
                <a:latin typeface="Arial" panose="020B0604020202020204" pitchFamily="34" charset="0"/>
                <a:ea typeface="Calibri" panose="020F0502020204030204" pitchFamily="34" charset="0"/>
                <a:cs typeface="Arial" panose="020B0604020202020204" pitchFamily="34" charset="0"/>
              </a:rPr>
              <a:t>Public health England wants to make sure that the care home staff can continue to provide care.</a:t>
            </a:r>
          </a:p>
          <a:p>
            <a:pPr>
              <a:lnSpc>
                <a:spcPct val="107000"/>
              </a:lnSpc>
            </a:pPr>
            <a:r>
              <a:rPr lang="en-GB" sz="1700" dirty="0">
                <a:effectLst/>
                <a:latin typeface="Arial" panose="020B0604020202020204" pitchFamily="34" charset="0"/>
                <a:ea typeface="Calibri" panose="020F0502020204030204" pitchFamily="34" charset="0"/>
                <a:cs typeface="Arial" panose="020B0604020202020204" pitchFamily="34" charset="0"/>
              </a:rPr>
              <a:t>They also focus on preventing and controlling COVID-19 in all registered care homes (Gov </a:t>
            </a:r>
            <a:r>
              <a:rPr lang="en-GB" sz="1700" dirty="0" err="1">
                <a:effectLst/>
                <a:latin typeface="Arial" panose="020B0604020202020204" pitchFamily="34" charset="0"/>
                <a:ea typeface="Calibri" panose="020F0502020204030204" pitchFamily="34" charset="0"/>
                <a:cs typeface="Arial" panose="020B0604020202020204" pitchFamily="34" charset="0"/>
              </a:rPr>
              <a:t>uk</a:t>
            </a:r>
            <a:r>
              <a:rPr lang="en-GB" sz="1700" dirty="0">
                <a:effectLst/>
                <a:latin typeface="Arial" panose="020B0604020202020204" pitchFamily="34" charset="0"/>
                <a:ea typeface="Calibri" panose="020F0502020204030204" pitchFamily="34" charset="0"/>
                <a:cs typeface="Arial" panose="020B0604020202020204" pitchFamily="34" charset="0"/>
              </a:rPr>
              <a:t>, 2020a)</a:t>
            </a:r>
          </a:p>
          <a:p>
            <a:pPr indent="0">
              <a:lnSpc>
                <a:spcPct val="107000"/>
              </a:lnSpc>
              <a:buNone/>
            </a:pPr>
            <a:endParaRPr lang="en-GB" sz="17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pPr>
            <a:r>
              <a:rPr lang="en-GB" sz="1700" dirty="0">
                <a:effectLst/>
                <a:latin typeface="Arial" panose="020B0604020202020204" pitchFamily="34" charset="0"/>
                <a:ea typeface="Calibri" panose="020F0502020204030204" pitchFamily="34" charset="0"/>
                <a:cs typeface="Arial" panose="020B0604020202020204" pitchFamily="34" charset="0"/>
              </a:rPr>
              <a:t>Public health England published corona virous guidance for everyone as well as for elderly and vulnerable group (Gov </a:t>
            </a:r>
            <a:r>
              <a:rPr lang="en-GB" sz="1700" dirty="0" err="1">
                <a:effectLst/>
                <a:latin typeface="Arial" panose="020B0604020202020204" pitchFamily="34" charset="0"/>
                <a:ea typeface="Calibri" panose="020F0502020204030204" pitchFamily="34" charset="0"/>
                <a:cs typeface="Arial" panose="020B0604020202020204" pitchFamily="34" charset="0"/>
              </a:rPr>
              <a:t>uk</a:t>
            </a:r>
            <a:r>
              <a:rPr lang="en-GB" sz="1700" dirty="0">
                <a:effectLst/>
                <a:latin typeface="Arial" panose="020B0604020202020204" pitchFamily="34" charset="0"/>
                <a:ea typeface="Calibri" panose="020F0502020204030204" pitchFamily="34" charset="0"/>
                <a:cs typeface="Arial" panose="020B0604020202020204" pitchFamily="34" charset="0"/>
              </a:rPr>
              <a:t>, 2020b)</a:t>
            </a:r>
          </a:p>
          <a:p>
            <a:pPr indent="0">
              <a:lnSpc>
                <a:spcPct val="107000"/>
              </a:lnSpc>
              <a:buNone/>
            </a:pPr>
            <a:endParaRPr lang="en-GB" sz="17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pPr>
            <a:r>
              <a:rPr lang="en-GB" sz="1700" dirty="0">
                <a:effectLst/>
                <a:latin typeface="Arial" panose="020B0604020202020204" pitchFamily="34" charset="0"/>
                <a:ea typeface="Calibri" panose="020F0502020204030204" pitchFamily="34" charset="0"/>
                <a:cs typeface="Arial" panose="020B0604020202020204" pitchFamily="34" charset="0"/>
              </a:rPr>
              <a:t>Public health England advised that all residents of care home who discharged from hospital must be isolated for two weeks (Gov </a:t>
            </a:r>
            <a:r>
              <a:rPr lang="en-GB" sz="1700" dirty="0" err="1">
                <a:effectLst/>
                <a:latin typeface="Arial" panose="020B0604020202020204" pitchFamily="34" charset="0"/>
                <a:ea typeface="Calibri" panose="020F0502020204030204" pitchFamily="34" charset="0"/>
                <a:cs typeface="Arial" panose="020B0604020202020204" pitchFamily="34" charset="0"/>
              </a:rPr>
              <a:t>uk</a:t>
            </a:r>
            <a:r>
              <a:rPr lang="en-GB" sz="1700" dirty="0">
                <a:effectLst/>
                <a:latin typeface="Arial" panose="020B0604020202020204" pitchFamily="34" charset="0"/>
                <a:ea typeface="Calibri" panose="020F0502020204030204" pitchFamily="34" charset="0"/>
                <a:cs typeface="Arial" panose="020B0604020202020204" pitchFamily="34" charset="0"/>
              </a:rPr>
              <a:t>, 2020c)</a:t>
            </a:r>
          </a:p>
          <a:p>
            <a:pPr indent="0">
              <a:lnSpc>
                <a:spcPct val="107000"/>
              </a:lnSpc>
              <a:buNone/>
            </a:pPr>
            <a:endParaRPr lang="en-GB" sz="17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700" dirty="0">
                <a:effectLst/>
                <a:latin typeface="Arial" panose="020B0604020202020204" pitchFamily="34" charset="0"/>
                <a:ea typeface="Calibri" panose="020F0502020204030204" pitchFamily="34" charset="0"/>
                <a:cs typeface="Arial" panose="020B0604020202020204" pitchFamily="34" charset="0"/>
              </a:rPr>
              <a:t>Recently, the health and social care secretary Matt Hancock stated research from public health England has been done the best work. He announced the change for public health England to strengthen their response and ensure the system works well (Gov uk,2020d)  </a:t>
            </a:r>
          </a:p>
          <a:p>
            <a:endParaRPr lang="en-GB" dirty="0"/>
          </a:p>
        </p:txBody>
      </p:sp>
    </p:spTree>
    <p:extLst>
      <p:ext uri="{BB962C8B-B14F-4D97-AF65-F5344CB8AC3E}">
        <p14:creationId xmlns:p14="http://schemas.microsoft.com/office/powerpoint/2010/main" val="23858956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D491B-3FBA-4BC1-981F-DD8CC049B792}"/>
              </a:ext>
            </a:extLst>
          </p:cNvPr>
          <p:cNvSpPr>
            <a:spLocks noGrp="1"/>
          </p:cNvSpPr>
          <p:nvPr>
            <p:ph type="title"/>
          </p:nvPr>
        </p:nvSpPr>
        <p:spPr>
          <a:xfrm>
            <a:off x="913777" y="1130300"/>
            <a:ext cx="5271124" cy="1279787"/>
          </a:xfrm>
        </p:spPr>
        <p:txBody>
          <a:bodyPr/>
          <a:lstStyle/>
          <a:p>
            <a:r>
              <a:rPr lang="en-GB" dirty="0">
                <a:latin typeface="Calibri" panose="020F0502020204030204" pitchFamily="34" charset="0"/>
                <a:ea typeface="Calibri" panose="020F0502020204030204" pitchFamily="34" charset="0"/>
                <a:cs typeface="Times New Roman" panose="02020603050405020304" pitchFamily="18" charset="0"/>
              </a:rPr>
              <a:t>Public health England </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BBF134CB-D04A-4907-9626-338A6F6B36D8}"/>
              </a:ext>
            </a:extLst>
          </p:cNvPr>
          <p:cNvSpPr>
            <a:spLocks noGrp="1"/>
          </p:cNvSpPr>
          <p:nvPr>
            <p:ph idx="1"/>
          </p:nvPr>
        </p:nvSpPr>
        <p:spPr>
          <a:xfrm>
            <a:off x="913775" y="2367093"/>
            <a:ext cx="10364452" cy="4033707"/>
          </a:xfrm>
        </p:spPr>
        <p:txBody>
          <a:bodyPr>
            <a:normAutofit/>
          </a:bodyPr>
          <a:lstStyle/>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Public Health recommended to maintain social distancing to prevent the transmissions of the virus. </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According to Public Health England coronavirus is affecting elderly people than other age groups, so they encouraged people with symptoms to avoid seeing and being in close contact with the elderly </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(GOV UK, 2020e)</a:t>
            </a:r>
            <a:r>
              <a:rPr lang="en-GB" sz="1800" dirty="0">
                <a:effectLst/>
                <a:latin typeface="Calibri" panose="020F0502020204030204" pitchFamily="34" charset="0"/>
                <a:ea typeface="Calibri" panose="020F0502020204030204" pitchFamily="34" charset="0"/>
                <a:cs typeface="Times New Roman" panose="02020603050405020304" pitchFamily="18" charset="0"/>
              </a:rPr>
              <a:t>.</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One of the main aims of Public Health England is to educate people with this disease and how to be protected amongst the outbreak. </a:t>
            </a:r>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Researchers from public health England and University of Cambridge are working together to provide data and information to make an action plan against coronavirus (Gov UK, 2020f).</a:t>
            </a:r>
          </a:p>
          <a:p>
            <a:endParaRPr lang="en-GB" dirty="0"/>
          </a:p>
        </p:txBody>
      </p:sp>
    </p:spTree>
    <p:extLst>
      <p:ext uri="{BB962C8B-B14F-4D97-AF65-F5344CB8AC3E}">
        <p14:creationId xmlns:p14="http://schemas.microsoft.com/office/powerpoint/2010/main" val="3677404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771EE-6198-49B3-87B3-55D0FBEAB532}"/>
              </a:ext>
            </a:extLst>
          </p:cNvPr>
          <p:cNvSpPr>
            <a:spLocks noGrp="1"/>
          </p:cNvSpPr>
          <p:nvPr>
            <p:ph type="title"/>
          </p:nvPr>
        </p:nvSpPr>
        <p:spPr>
          <a:xfrm>
            <a:off x="838200" y="365125"/>
            <a:ext cx="10515600" cy="2448413"/>
          </a:xfrm>
        </p:spPr>
        <p:txBody>
          <a:bodyPr>
            <a:normAutofit/>
          </a:bodyPr>
          <a:lstStyle/>
          <a:p>
            <a:pPr marL="457200">
              <a:lnSpc>
                <a:spcPct val="107000"/>
              </a:lnSpc>
            </a:pPr>
            <a:r>
              <a:rPr lang="en-GB" dirty="0">
                <a:latin typeface="Calibri" panose="020F0502020204030204" pitchFamily="34" charset="0"/>
                <a:ea typeface="Calibri" panose="020F0502020204030204" pitchFamily="34" charset="0"/>
                <a:cs typeface="Times New Roman" panose="02020603050405020304" pitchFamily="18" charset="0"/>
              </a:rPr>
              <a:t>World health organization (WHO):</a:t>
            </a:r>
            <a:br>
              <a:rPr lang="en-GB" dirty="0">
                <a:latin typeface="Calibri" panose="020F0502020204030204" pitchFamily="34" charset="0"/>
                <a:ea typeface="Calibri" panose="020F0502020204030204" pitchFamily="34" charset="0"/>
                <a:cs typeface="Times New Roman" panose="02020603050405020304" pitchFamily="18" charset="0"/>
              </a:rPr>
            </a:br>
            <a:r>
              <a:rPr lang="en-GB" dirty="0">
                <a:latin typeface="Calibri" panose="020F0502020204030204" pitchFamily="34" charset="0"/>
                <a:ea typeface="Calibri" panose="020F0502020204030204" pitchFamily="34" charset="0"/>
                <a:cs typeface="Times New Roman" panose="02020603050405020304" pitchFamily="18" charset="0"/>
              </a:rPr>
              <a:t> </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56C9D511-AE66-4E4C-ADD9-5A2475FFB443}"/>
              </a:ext>
            </a:extLst>
          </p:cNvPr>
          <p:cNvSpPr>
            <a:spLocks noGrp="1"/>
          </p:cNvSpPr>
          <p:nvPr>
            <p:ph idx="1"/>
          </p:nvPr>
        </p:nvSpPr>
        <p:spPr/>
        <p:txBody>
          <a:bodyPr>
            <a:normAutofit lnSpcReduction="10000"/>
          </a:bodyPr>
          <a:lstStyle/>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Published guideline for older people informing how to prepare for COVID-19 in their community (world health organization, 2020)</a:t>
            </a:r>
          </a:p>
          <a:p>
            <a:pPr indent="0">
              <a:lnSpc>
                <a:spcPct val="107000"/>
              </a:lnSpc>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World health organisation played a vital role in tackling this pandemic by helping countries to prepare and respond providing information and essential supplies (Mullen, 2020)</a:t>
            </a:r>
          </a:p>
          <a:p>
            <a:pPr indent="0">
              <a:lnSpc>
                <a:spcPct val="107000"/>
              </a:lnSpc>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World health organisation invented another word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infodemic</a:t>
            </a:r>
            <a:r>
              <a:rPr lang="en-GB" sz="1800" dirty="0">
                <a:effectLst/>
                <a:latin typeface="Calibri" panose="020F0502020204030204" pitchFamily="34" charset="0"/>
                <a:ea typeface="Calibri" panose="020F0502020204030204" pitchFamily="34" charset="0"/>
                <a:cs typeface="Times New Roman" panose="02020603050405020304" pitchFamily="18" charset="0"/>
              </a:rPr>
              <a:t>” due to the speedy spread of misleading news regarding COVID-19 that effects their response to COVID-19 (World health organization,2020)</a:t>
            </a:r>
          </a:p>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3848664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722EA-293A-49B0-9CF0-670595BC57D1}"/>
              </a:ext>
            </a:extLst>
          </p:cNvPr>
          <p:cNvSpPr>
            <a:spLocks noGrp="1"/>
          </p:cNvSpPr>
          <p:nvPr>
            <p:ph type="title"/>
          </p:nvPr>
        </p:nvSpPr>
        <p:spPr>
          <a:xfrm>
            <a:off x="913775" y="643468"/>
            <a:ext cx="10364451" cy="639232"/>
          </a:xfrm>
        </p:spPr>
        <p:txBody>
          <a:bodyPr anchor="b">
            <a:normAutofit fontScale="90000"/>
          </a:bodyPr>
          <a:lstStyle/>
          <a:p>
            <a:pPr algn="l"/>
            <a:r>
              <a:rPr lang="en-GB" sz="4400" dirty="0">
                <a:solidFill>
                  <a:schemeClr val="tx1">
                    <a:lumMod val="75000"/>
                    <a:lumOff val="25000"/>
                  </a:schemeClr>
                </a:solidFill>
                <a:latin typeface="Calibri" panose="020F0502020204030204" pitchFamily="34" charset="0"/>
                <a:ea typeface="Calibri" panose="020F0502020204030204" pitchFamily="34" charset="0"/>
                <a:cs typeface="Times New Roman" panose="02020603050405020304" pitchFamily="18" charset="0"/>
              </a:rPr>
              <a:t>LIMITATIONS: </a:t>
            </a:r>
            <a:br>
              <a:rPr lang="en-GB" sz="4400" dirty="0">
                <a:solidFill>
                  <a:schemeClr val="tx1">
                    <a:lumMod val="75000"/>
                    <a:lumOff val="25000"/>
                  </a:schemeClr>
                </a:solidFill>
                <a:latin typeface="Calibri" panose="020F0502020204030204" pitchFamily="34" charset="0"/>
                <a:ea typeface="Calibri" panose="020F0502020204030204" pitchFamily="34" charset="0"/>
                <a:cs typeface="Times New Roman" panose="02020603050405020304" pitchFamily="18" charset="0"/>
              </a:rPr>
            </a:br>
            <a:endParaRPr lang="en-GB" sz="4400" dirty="0">
              <a:solidFill>
                <a:schemeClr val="tx1">
                  <a:lumMod val="75000"/>
                  <a:lumOff val="25000"/>
                </a:schemeClr>
              </a:solidFill>
            </a:endParaRPr>
          </a:p>
        </p:txBody>
      </p:sp>
      <p:sp>
        <p:nvSpPr>
          <p:cNvPr id="3" name="Content Placeholder 2">
            <a:extLst>
              <a:ext uri="{FF2B5EF4-FFF2-40B4-BE49-F238E27FC236}">
                <a16:creationId xmlns:a16="http://schemas.microsoft.com/office/drawing/2014/main" id="{DC386672-3D15-4AE6-BFB4-4BD18B42820A}"/>
              </a:ext>
            </a:extLst>
          </p:cNvPr>
          <p:cNvSpPr>
            <a:spLocks noGrp="1"/>
          </p:cNvSpPr>
          <p:nvPr>
            <p:ph idx="1"/>
          </p:nvPr>
        </p:nvSpPr>
        <p:spPr>
          <a:xfrm>
            <a:off x="913774" y="901700"/>
            <a:ext cx="10033625" cy="5041899"/>
          </a:xfrm>
        </p:spPr>
        <p:txBody>
          <a:bodyPr anchor="ctr">
            <a:normAutofit fontScale="92500" lnSpcReduction="10000"/>
          </a:bodyPr>
          <a:lstStyle/>
          <a:p>
            <a:pPr>
              <a:lnSpc>
                <a:spcPct val="110000"/>
              </a:lnSpc>
            </a:pPr>
            <a:r>
              <a:rPr lang="en-GB" sz="1400" dirty="0">
                <a:effectLst/>
                <a:latin typeface="Arial" panose="020B0604020202020204" pitchFamily="34" charset="0"/>
                <a:ea typeface="Calibri" panose="020F0502020204030204" pitchFamily="34" charset="0"/>
                <a:cs typeface="Arial" panose="020B0604020202020204" pitchFamily="34" charset="0"/>
              </a:rPr>
              <a:t>Currently there is no vaccine or affective treatment for the COVID- 19 also the test of COVID-19 is another challenge due to the lack of test facilities specially in many developing countries.</a:t>
            </a:r>
          </a:p>
          <a:p>
            <a:pPr indent="0">
              <a:lnSpc>
                <a:spcPct val="110000"/>
              </a:lnSpc>
              <a:buNone/>
            </a:pPr>
            <a:r>
              <a:rPr lang="en-GB" sz="1400" dirty="0">
                <a:effectLst/>
                <a:latin typeface="Arial" panose="020B0604020202020204" pitchFamily="34" charset="0"/>
                <a:ea typeface="Calibri" panose="020F0502020204030204" pitchFamily="34" charset="0"/>
                <a:cs typeface="Arial" panose="020B0604020202020204" pitchFamily="34" charset="0"/>
              </a:rPr>
              <a:t> </a:t>
            </a:r>
          </a:p>
          <a:p>
            <a:pPr>
              <a:lnSpc>
                <a:spcPct val="110000"/>
              </a:lnSpc>
            </a:pPr>
            <a:r>
              <a:rPr lang="en-GB" sz="1400" dirty="0">
                <a:effectLst/>
                <a:latin typeface="Arial" panose="020B0604020202020204" pitchFamily="34" charset="0"/>
                <a:ea typeface="Calibri" panose="020F0502020204030204" pitchFamily="34" charset="0"/>
                <a:cs typeface="Arial" panose="020B0604020202020204" pitchFamily="34" charset="0"/>
              </a:rPr>
              <a:t>Limitations of hospitals </a:t>
            </a:r>
            <a:r>
              <a:rPr lang="en-GB" sz="1400" dirty="0" err="1">
                <a:effectLst/>
                <a:latin typeface="Arial" panose="020B0604020202020204" pitchFamily="34" charset="0"/>
                <a:ea typeface="Calibri" panose="020F0502020204030204" pitchFamily="34" charset="0"/>
                <a:cs typeface="Arial" panose="020B0604020202020204" pitchFamily="34" charset="0"/>
              </a:rPr>
              <a:t>bEd</a:t>
            </a:r>
            <a:r>
              <a:rPr lang="en-GB" sz="1400" dirty="0">
                <a:effectLst/>
                <a:latin typeface="Arial" panose="020B0604020202020204" pitchFamily="34" charset="0"/>
                <a:ea typeface="Calibri" panose="020F0502020204030204" pitchFamily="34" charset="0"/>
                <a:cs typeface="Arial" panose="020B0604020202020204" pitchFamily="34" charset="0"/>
              </a:rPr>
              <a:t> and medical facilities and necessary equipment which is a great challenge for health care system all over the world. </a:t>
            </a:r>
          </a:p>
          <a:p>
            <a:pPr indent="0">
              <a:lnSpc>
                <a:spcPct val="110000"/>
              </a:lnSpc>
              <a:buNone/>
            </a:pP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a:lnSpc>
                <a:spcPct val="110000"/>
              </a:lnSpc>
            </a:pPr>
            <a:r>
              <a:rPr lang="en-GB" sz="1400" dirty="0">
                <a:effectLst/>
                <a:latin typeface="Arial" panose="020B0604020202020204" pitchFamily="34" charset="0"/>
                <a:ea typeface="Calibri" panose="020F0502020204030204" pitchFamily="34" charset="0"/>
                <a:cs typeface="Arial" panose="020B0604020202020204" pitchFamily="34" charset="0"/>
              </a:rPr>
              <a:t>Shortage of care home staff and other health care workers due to sickness or self-isolation.</a:t>
            </a:r>
          </a:p>
          <a:p>
            <a:pPr indent="0">
              <a:lnSpc>
                <a:spcPct val="110000"/>
              </a:lnSpc>
              <a:buNone/>
            </a:pP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a:lnSpc>
                <a:spcPct val="110000"/>
              </a:lnSpc>
            </a:pPr>
            <a:r>
              <a:rPr lang="en-GB" sz="1400" dirty="0">
                <a:effectLst/>
                <a:latin typeface="Arial" panose="020B0604020202020204" pitchFamily="34" charset="0"/>
                <a:ea typeface="Calibri" panose="020F0502020204030204" pitchFamily="34" charset="0"/>
                <a:cs typeface="Arial" panose="020B0604020202020204" pitchFamily="34" charset="0"/>
              </a:rPr>
              <a:t>Lack of enough funding is the most influential barrier.</a:t>
            </a:r>
          </a:p>
          <a:p>
            <a:pPr indent="0">
              <a:lnSpc>
                <a:spcPct val="110000"/>
              </a:lnSpc>
              <a:buNone/>
            </a:pP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a:lnSpc>
                <a:spcPct val="110000"/>
              </a:lnSpc>
              <a:spcAft>
                <a:spcPts val="800"/>
              </a:spcAft>
            </a:pPr>
            <a:r>
              <a:rPr lang="en-GB" sz="1500" dirty="0">
                <a:effectLst/>
                <a:latin typeface="Arial" panose="020B0604020202020204" pitchFamily="34" charset="0"/>
                <a:ea typeface="Calibri" panose="020F0502020204030204" pitchFamily="34" charset="0"/>
                <a:cs typeface="Arial" panose="020B0604020202020204" pitchFamily="34" charset="0"/>
              </a:rPr>
              <a:t>Lack of safety commitment from public and lack of knowledge about COVID-19</a:t>
            </a:r>
          </a:p>
          <a:p>
            <a:pPr marL="0" lvl="0" indent="0">
              <a:lnSpc>
                <a:spcPct val="110000"/>
              </a:lnSpc>
              <a:spcAft>
                <a:spcPts val="800"/>
              </a:spcAft>
              <a:buNone/>
            </a:pPr>
            <a:r>
              <a:rPr lang="en-GB" sz="1500" dirty="0">
                <a:latin typeface="Arial" panose="020B0604020202020204" pitchFamily="34" charset="0"/>
                <a:ea typeface="Calibri" panose="020F0502020204030204" pitchFamily="34" charset="0"/>
                <a:cs typeface="Arial" panose="020B0604020202020204" pitchFamily="34" charset="0"/>
              </a:rPr>
              <a:t>                   (</a:t>
            </a:r>
            <a:r>
              <a:rPr lang="en-GB" sz="1500" dirty="0" err="1">
                <a:latin typeface="Arial" panose="020B0604020202020204" pitchFamily="34" charset="0"/>
                <a:ea typeface="Calibri" panose="020F0502020204030204" pitchFamily="34" charset="0"/>
                <a:cs typeface="Arial" panose="020B0604020202020204" pitchFamily="34" charset="0"/>
              </a:rPr>
              <a:t>Maqbul</a:t>
            </a:r>
            <a:r>
              <a:rPr lang="en-GB" sz="1500" dirty="0">
                <a:latin typeface="Arial" panose="020B0604020202020204" pitchFamily="34" charset="0"/>
                <a:ea typeface="Calibri" panose="020F0502020204030204" pitchFamily="34" charset="0"/>
                <a:cs typeface="Arial" panose="020B0604020202020204" pitchFamily="34" charset="0"/>
              </a:rPr>
              <a:t> and Khan,2020)</a:t>
            </a:r>
          </a:p>
          <a:p>
            <a:pPr>
              <a:lnSpc>
                <a:spcPct val="110000"/>
              </a:lnSpc>
              <a:spcAft>
                <a:spcPts val="800"/>
              </a:spcAft>
            </a:pPr>
            <a:r>
              <a:rPr lang="en-GB" sz="1500" dirty="0">
                <a:effectLst/>
                <a:latin typeface="Calibri" panose="020F0502020204030204" pitchFamily="34" charset="0"/>
                <a:ea typeface="Calibri" panose="020F0502020204030204" pitchFamily="34" charset="0"/>
                <a:cs typeface="Times New Roman" panose="02020603050405020304" pitchFamily="18" charset="0"/>
              </a:rPr>
              <a:t>Lack of close observation for the vulnerable group to collect the accurate figure to assess the impact of COVID-19 </a:t>
            </a:r>
          </a:p>
          <a:p>
            <a:pPr marL="0" indent="0">
              <a:lnSpc>
                <a:spcPct val="110000"/>
              </a:lnSpc>
              <a:spcAft>
                <a:spcPts val="800"/>
              </a:spcAft>
              <a:buNone/>
            </a:pPr>
            <a:r>
              <a:rPr lang="en-GB" sz="15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(Public Health England, 2020) </a:t>
            </a:r>
            <a:r>
              <a:rPr lang="en-GB" sz="1500" dirty="0">
                <a:effectLst/>
                <a:latin typeface="Calibri" panose="020F0502020204030204" pitchFamily="34" charset="0"/>
                <a:ea typeface="Calibri" panose="020F0502020204030204" pitchFamily="34" charset="0"/>
                <a:cs typeface="Times New Roman" panose="02020603050405020304" pitchFamily="18" charset="0"/>
              </a:rPr>
              <a:t>. </a:t>
            </a:r>
          </a:p>
          <a:p>
            <a:pPr marL="0" lvl="0" indent="0">
              <a:lnSpc>
                <a:spcPct val="110000"/>
              </a:lnSpc>
              <a:spcAft>
                <a:spcPts val="800"/>
              </a:spcAft>
              <a:buNone/>
            </a:pPr>
            <a:endParaRPr lang="en-GB" sz="14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3108379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3BBBE-FB6C-44D3-917A-1DE157CA7808}"/>
              </a:ext>
            </a:extLst>
          </p:cNvPr>
          <p:cNvSpPr>
            <a:spLocks noGrp="1"/>
          </p:cNvSpPr>
          <p:nvPr>
            <p:ph type="title"/>
          </p:nvPr>
        </p:nvSpPr>
        <p:spPr>
          <a:xfrm>
            <a:off x="1024149" y="225122"/>
            <a:ext cx="3420815" cy="918632"/>
          </a:xfrm>
        </p:spPr>
        <p:txBody>
          <a:bodyPr anchor="b">
            <a:normAutofit/>
          </a:bodyPr>
          <a:lstStyle/>
          <a:p>
            <a:pPr algn="l"/>
            <a:r>
              <a:rPr lang="en-GB" sz="2800" dirty="0">
                <a:solidFill>
                  <a:schemeClr val="tx1">
                    <a:lumMod val="75000"/>
                    <a:lumOff val="25000"/>
                  </a:schemeClr>
                </a:solidFill>
                <a:latin typeface="Calibri" panose="020F0502020204030204" pitchFamily="34" charset="0"/>
                <a:ea typeface="Calibri" panose="020F0502020204030204" pitchFamily="34" charset="0"/>
                <a:cs typeface="Times New Roman" panose="02020603050405020304" pitchFamily="18" charset="0"/>
              </a:rPr>
              <a:t>Recommendations:</a:t>
            </a:r>
            <a:br>
              <a:rPr lang="en-GB" sz="2800" dirty="0">
                <a:solidFill>
                  <a:schemeClr val="tx1">
                    <a:lumMod val="75000"/>
                    <a:lumOff val="25000"/>
                  </a:schemeClr>
                </a:solidFill>
                <a:latin typeface="Calibri" panose="020F0502020204030204" pitchFamily="34" charset="0"/>
                <a:ea typeface="Calibri" panose="020F0502020204030204" pitchFamily="34" charset="0"/>
                <a:cs typeface="Times New Roman" panose="02020603050405020304" pitchFamily="18" charset="0"/>
              </a:rPr>
            </a:br>
            <a:endParaRPr lang="en-GB" sz="2800" dirty="0">
              <a:solidFill>
                <a:schemeClr val="tx1">
                  <a:lumMod val="75000"/>
                  <a:lumOff val="25000"/>
                </a:schemeClr>
              </a:solidFill>
            </a:endParaRPr>
          </a:p>
        </p:txBody>
      </p:sp>
      <p:sp>
        <p:nvSpPr>
          <p:cNvPr id="3" name="Content Placeholder 2">
            <a:extLst>
              <a:ext uri="{FF2B5EF4-FFF2-40B4-BE49-F238E27FC236}">
                <a16:creationId xmlns:a16="http://schemas.microsoft.com/office/drawing/2014/main" id="{673A1E54-5A20-4AA7-8C41-2AAC49973391}"/>
              </a:ext>
            </a:extLst>
          </p:cNvPr>
          <p:cNvSpPr>
            <a:spLocks noGrp="1"/>
          </p:cNvSpPr>
          <p:nvPr>
            <p:ph idx="1"/>
          </p:nvPr>
        </p:nvSpPr>
        <p:spPr>
          <a:xfrm>
            <a:off x="1024149" y="863976"/>
            <a:ext cx="10143702" cy="5768901"/>
          </a:xfrm>
        </p:spPr>
        <p:txBody>
          <a:bodyPr anchor="ctr">
            <a:normAutofit fontScale="85000" lnSpcReduction="20000"/>
          </a:bodyPr>
          <a:lstStyle/>
          <a:p>
            <a:pPr marL="342900" lvl="0" indent="-342900">
              <a:lnSpc>
                <a:spcPct val="110000"/>
              </a:lnSpc>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Further research needed to find the correct vaccination to cure covid-19 patients and to find more knowledge about coronavirus. </a:t>
            </a:r>
          </a:p>
          <a:p>
            <a:pPr indent="0">
              <a:lnSpc>
                <a:spcPct val="110000"/>
              </a:lnSpc>
              <a:buNone/>
            </a:pP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10000"/>
              </a:lnSpc>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To improve medical facilities such as equipment, beds, sufficient protective clothing and products to prevent the spread of coronavirus. </a:t>
            </a:r>
          </a:p>
          <a:p>
            <a:pPr indent="0">
              <a:lnSpc>
                <a:spcPct val="110000"/>
              </a:lnSpc>
              <a:buNone/>
            </a:pPr>
            <a:r>
              <a:rPr lang="en-GB" sz="1400" dirty="0">
                <a:effectLst/>
                <a:latin typeface="Arial" panose="020B0604020202020204" pitchFamily="34" charset="0"/>
                <a:ea typeface="Calibri" panose="020F0502020204030204" pitchFamily="34" charset="0"/>
                <a:cs typeface="Arial" panose="020B0604020202020204" pitchFamily="34" charset="0"/>
              </a:rPr>
              <a:t> </a:t>
            </a:r>
          </a:p>
          <a:p>
            <a:pPr marL="342900" lvl="0" indent="-342900">
              <a:lnSpc>
                <a:spcPct val="110000"/>
              </a:lnSpc>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Increase numbers of voluntary workers to avoid shortage of staff during this pandemic. </a:t>
            </a:r>
          </a:p>
          <a:p>
            <a:pPr indent="0">
              <a:lnSpc>
                <a:spcPct val="110000"/>
              </a:lnSpc>
              <a:buNone/>
            </a:pP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10000"/>
              </a:lnSpc>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Increase funding.</a:t>
            </a:r>
          </a:p>
          <a:p>
            <a:pPr indent="0">
              <a:lnSpc>
                <a:spcPct val="110000"/>
              </a:lnSpc>
              <a:buNone/>
            </a:pP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10000"/>
              </a:lnSpc>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The government could take a step to improve the public safety commitment by using advertisement or poster with all the ethnic communities main language.</a:t>
            </a:r>
          </a:p>
          <a:p>
            <a:pPr indent="0">
              <a:lnSpc>
                <a:spcPct val="110000"/>
              </a:lnSpc>
              <a:buNone/>
            </a:pP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10000"/>
              </a:lnSpc>
              <a:spcAft>
                <a:spcPts val="800"/>
              </a:spcAft>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It is also important to recognise the barriers and use the right decision-making technique to manage covid-19. </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Care home should follow the standard operating procedure for individual patient with COVID-19.</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Care home staff should be proper trained to identify every symptoms of COVID-19 and also visitors should use personal protective equipment. </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Care home staff should review the necessary guidelines more frequently to provide the standard care efficiently.</a:t>
            </a:r>
          </a:p>
          <a:p>
            <a:pPr indent="0">
              <a:lnSpc>
                <a:spcPct val="107000"/>
              </a:lnSpc>
              <a:spcAft>
                <a:spcPts val="800"/>
              </a:spcAft>
              <a:buNone/>
            </a:pP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(BGS, 2020)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0000"/>
              </a:lnSpc>
            </a:pPr>
            <a:endParaRPr lang="en-GB" sz="1100" dirty="0"/>
          </a:p>
        </p:txBody>
      </p:sp>
    </p:spTree>
    <p:extLst>
      <p:ext uri="{BB962C8B-B14F-4D97-AF65-F5344CB8AC3E}">
        <p14:creationId xmlns:p14="http://schemas.microsoft.com/office/powerpoint/2010/main" val="39620678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8BCA5-FA72-004C-886D-E636C4E52D51}"/>
              </a:ext>
            </a:extLst>
          </p:cNvPr>
          <p:cNvSpPr>
            <a:spLocks noGrp="1"/>
          </p:cNvSpPr>
          <p:nvPr>
            <p:ph type="title"/>
          </p:nvPr>
        </p:nvSpPr>
        <p:spPr>
          <a:xfrm>
            <a:off x="7857411" y="643468"/>
            <a:ext cx="3420815" cy="5130046"/>
          </a:xfrm>
        </p:spPr>
        <p:txBody>
          <a:bodyPr anchor="b">
            <a:normAutofit/>
          </a:bodyPr>
          <a:lstStyle/>
          <a:p>
            <a:pPr algn="l"/>
            <a:br>
              <a:rPr lang="en-GB" sz="4400" dirty="0">
                <a:solidFill>
                  <a:schemeClr val="tx1">
                    <a:lumMod val="75000"/>
                    <a:lumOff val="25000"/>
                  </a:schemeClr>
                </a:solidFill>
              </a:rPr>
            </a:br>
            <a:r>
              <a:rPr lang="en-GB" sz="4400" dirty="0">
                <a:solidFill>
                  <a:schemeClr val="tx1">
                    <a:lumMod val="75000"/>
                    <a:lumOff val="25000"/>
                  </a:schemeClr>
                </a:solidFill>
              </a:rPr>
              <a:t>Thank you </a:t>
            </a:r>
            <a:endParaRPr lang="en-US" sz="4400" dirty="0">
              <a:solidFill>
                <a:schemeClr val="tx1">
                  <a:lumMod val="75000"/>
                  <a:lumOff val="25000"/>
                </a:schemeClr>
              </a:solidFill>
            </a:endParaRPr>
          </a:p>
        </p:txBody>
      </p:sp>
      <p:sp>
        <p:nvSpPr>
          <p:cNvPr id="3" name="Content Placeholder 2">
            <a:extLst>
              <a:ext uri="{FF2B5EF4-FFF2-40B4-BE49-F238E27FC236}">
                <a16:creationId xmlns:a16="http://schemas.microsoft.com/office/drawing/2014/main" id="{C53C7389-96E0-3B4A-89CA-6E3784D51013}"/>
              </a:ext>
            </a:extLst>
          </p:cNvPr>
          <p:cNvSpPr>
            <a:spLocks noGrp="1"/>
          </p:cNvSpPr>
          <p:nvPr>
            <p:ph idx="1"/>
          </p:nvPr>
        </p:nvSpPr>
        <p:spPr>
          <a:xfrm>
            <a:off x="913775" y="643467"/>
            <a:ext cx="6620882" cy="5130046"/>
          </a:xfrm>
        </p:spPr>
        <p:txBody>
          <a:bodyPr anchor="ctr">
            <a:normAutofit/>
          </a:bodyPr>
          <a:lstStyle/>
          <a:p>
            <a:pPr marL="0" indent="0">
              <a:buNone/>
            </a:pPr>
            <a:r>
              <a:rPr lang="en-GB" dirty="0"/>
              <a:t>                                              Conclusion</a:t>
            </a:r>
          </a:p>
          <a:p>
            <a:pPr marL="0" indent="0">
              <a:buNone/>
            </a:pPr>
            <a:endParaRPr lang="en-GB" dirty="0"/>
          </a:p>
          <a:p>
            <a:pPr marL="0" indent="0">
              <a:buNone/>
            </a:pPr>
            <a:r>
              <a:rPr lang="en-GB" dirty="0"/>
              <a:t>To summarise….</a:t>
            </a:r>
          </a:p>
          <a:p>
            <a:r>
              <a:rPr lang="en-GB" dirty="0"/>
              <a:t>Our proposal for community project to help the elderly and vulnerable people within our community</a:t>
            </a:r>
          </a:p>
          <a:p>
            <a:r>
              <a:rPr lang="en-GB" dirty="0"/>
              <a:t>What we need to do to support this group</a:t>
            </a:r>
          </a:p>
          <a:p>
            <a:pPr marL="0" indent="0">
              <a:buNone/>
            </a:pPr>
            <a:r>
              <a:rPr lang="en-GB" dirty="0"/>
              <a:t>(who,2020)</a:t>
            </a:r>
          </a:p>
          <a:p>
            <a:pPr marL="0" indent="0">
              <a:buNone/>
            </a:pPr>
            <a:r>
              <a:rPr lang="en-GB" dirty="0"/>
              <a:t>(Gov </a:t>
            </a:r>
            <a:r>
              <a:rPr lang="en-GB" dirty="0" err="1"/>
              <a:t>uk</a:t>
            </a:r>
            <a:r>
              <a:rPr lang="en-GB" dirty="0"/>
              <a:t> ,2020)</a:t>
            </a:r>
          </a:p>
          <a:p>
            <a:pPr marL="0" indent="0">
              <a:buNone/>
            </a:pPr>
            <a:endParaRPr lang="en-US" dirty="0"/>
          </a:p>
        </p:txBody>
      </p:sp>
    </p:spTree>
    <p:extLst>
      <p:ext uri="{BB962C8B-B14F-4D97-AF65-F5344CB8AC3E}">
        <p14:creationId xmlns:p14="http://schemas.microsoft.com/office/powerpoint/2010/main" val="27853953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83990-A256-EF45-9548-7FD5F6346E7B}"/>
              </a:ext>
            </a:extLst>
          </p:cNvPr>
          <p:cNvSpPr>
            <a:spLocks noGrp="1"/>
          </p:cNvSpPr>
          <p:nvPr>
            <p:ph type="title"/>
          </p:nvPr>
        </p:nvSpPr>
        <p:spPr>
          <a:xfrm>
            <a:off x="913775" y="208936"/>
            <a:ext cx="3420815" cy="494450"/>
          </a:xfrm>
        </p:spPr>
        <p:txBody>
          <a:bodyPr anchor="b">
            <a:normAutofit fontScale="90000"/>
          </a:bodyPr>
          <a:lstStyle/>
          <a:p>
            <a:pPr algn="l"/>
            <a:r>
              <a:rPr lang="en-US" sz="4400" dirty="0">
                <a:solidFill>
                  <a:schemeClr val="tx1">
                    <a:lumMod val="75000"/>
                    <a:lumOff val="25000"/>
                  </a:schemeClr>
                </a:solidFill>
              </a:rPr>
              <a:t>References </a:t>
            </a:r>
          </a:p>
        </p:txBody>
      </p:sp>
      <p:sp>
        <p:nvSpPr>
          <p:cNvPr id="3" name="Content Placeholder 2">
            <a:extLst>
              <a:ext uri="{FF2B5EF4-FFF2-40B4-BE49-F238E27FC236}">
                <a16:creationId xmlns:a16="http://schemas.microsoft.com/office/drawing/2014/main" id="{CD7CD9E0-1D34-5547-95E9-6D4AD9E1C2DF}"/>
              </a:ext>
            </a:extLst>
          </p:cNvPr>
          <p:cNvSpPr>
            <a:spLocks noGrp="1"/>
          </p:cNvSpPr>
          <p:nvPr>
            <p:ph idx="1"/>
          </p:nvPr>
        </p:nvSpPr>
        <p:spPr>
          <a:xfrm>
            <a:off x="770900" y="703387"/>
            <a:ext cx="10931222" cy="6154614"/>
          </a:xfrm>
        </p:spPr>
        <p:txBody>
          <a:bodyPr anchor="ctr">
            <a:normAutofit fontScale="92500" lnSpcReduction="20000"/>
          </a:bodyPr>
          <a:lstStyle/>
          <a:p>
            <a:pPr marL="0" indent="0">
              <a:lnSpc>
                <a:spcPct val="110000"/>
              </a:lnSpc>
              <a:buNone/>
            </a:pPr>
            <a:endParaRPr lang="en-GB" sz="1400" dirty="0"/>
          </a:p>
          <a:p>
            <a:pPr>
              <a:lnSpc>
                <a:spcPct val="110000"/>
              </a:lnSpc>
            </a:pPr>
            <a:r>
              <a:rPr lang="en-GB" sz="1400" dirty="0"/>
              <a:t>digital.nhs.uk, (2020) </a:t>
            </a:r>
            <a:r>
              <a:rPr lang="en-GB" sz="1400" i="1" dirty="0"/>
              <a:t>coronavirus (COVID-19): shielded patients list. </a:t>
            </a:r>
            <a:r>
              <a:rPr lang="en-GB" sz="1400" dirty="0"/>
              <a:t>Available at:</a:t>
            </a:r>
          </a:p>
          <a:p>
            <a:pPr marL="0" indent="0">
              <a:lnSpc>
                <a:spcPct val="110000"/>
              </a:lnSpc>
              <a:buNone/>
            </a:pPr>
            <a:r>
              <a:rPr lang="en-GB" sz="1400" u="sng" dirty="0">
                <a:hlinkClick r:id="rId2"/>
              </a:rPr>
              <a:t>https://digital.nhs.uk/coronavirus/shielded-patient-list#overview</a:t>
            </a:r>
            <a:r>
              <a:rPr lang="en-GB" sz="1400" dirty="0"/>
              <a:t> (Accessed: 3 October 2020)</a:t>
            </a:r>
          </a:p>
          <a:p>
            <a:pPr marL="0" indent="0">
              <a:lnSpc>
                <a:spcPct val="110000"/>
              </a:lnSpc>
              <a:buNone/>
            </a:pPr>
            <a:endParaRPr lang="en-GB" sz="1400" dirty="0"/>
          </a:p>
          <a:p>
            <a:pPr>
              <a:lnSpc>
                <a:spcPct val="110000"/>
              </a:lnSpc>
            </a:pPr>
            <a:r>
              <a:rPr lang="en-GB" sz="1400" dirty="0"/>
              <a:t>Hopkinsmedicine.org, (2020) </a:t>
            </a:r>
            <a:r>
              <a:rPr lang="en-GB" sz="1400" i="1" dirty="0"/>
              <a:t>what is coronavirus. </a:t>
            </a:r>
            <a:r>
              <a:rPr lang="en-GB" sz="1400" dirty="0"/>
              <a:t>Available at:</a:t>
            </a:r>
          </a:p>
          <a:p>
            <a:pPr marL="0" indent="0">
              <a:lnSpc>
                <a:spcPct val="110000"/>
              </a:lnSpc>
              <a:buNone/>
            </a:pPr>
            <a:r>
              <a:rPr lang="en-GB" sz="1400" u="sng" dirty="0">
                <a:hlinkClick r:id="rId3"/>
              </a:rPr>
              <a:t>https://www.hopkinsmedicine.org/health/conditions-and-diseases/coronavirus</a:t>
            </a:r>
            <a:r>
              <a:rPr lang="en-GB" sz="1400" u="sng" dirty="0"/>
              <a:t> </a:t>
            </a:r>
            <a:r>
              <a:rPr lang="en-GB" sz="1400" dirty="0"/>
              <a:t>(Accessed: 2 October 2020)</a:t>
            </a:r>
          </a:p>
          <a:p>
            <a:pPr marL="0" indent="0">
              <a:lnSpc>
                <a:spcPct val="110000"/>
              </a:lnSpc>
              <a:buNone/>
            </a:pPr>
            <a:endParaRPr lang="en-GB" sz="1400" dirty="0"/>
          </a:p>
          <a:p>
            <a:pPr>
              <a:lnSpc>
                <a:spcPct val="110000"/>
              </a:lnSpc>
            </a:pPr>
            <a:r>
              <a:rPr lang="en-GB" sz="1400" dirty="0"/>
              <a:t>Ons.gov.uk (2020) </a:t>
            </a:r>
            <a:r>
              <a:rPr lang="en-GB" sz="1400" i="1" dirty="0"/>
              <a:t>coronavirus and the social impacts on older people in Great Britain: 3 April to 10 May 2020. </a:t>
            </a:r>
            <a:r>
              <a:rPr lang="en-GB" sz="1400" dirty="0"/>
              <a:t>Available at:</a:t>
            </a:r>
          </a:p>
          <a:p>
            <a:pPr marL="0" indent="0">
              <a:lnSpc>
                <a:spcPct val="110000"/>
              </a:lnSpc>
              <a:buNone/>
            </a:pPr>
            <a:r>
              <a:rPr lang="en-GB" sz="1400" u="sng" dirty="0">
                <a:hlinkClick r:id="rId4"/>
              </a:rPr>
              <a:t>https://www.ons.gov.uk/peoplepopulationandcommunity/birthsdeathsandmarriages/ageing/articles/coronavirusandthesocialimpactsonolderpeopleingreatbritain/3aprilto10may2020</a:t>
            </a:r>
            <a:r>
              <a:rPr lang="en-GB" sz="1400" dirty="0"/>
              <a:t>(Accessed: 29 September 2020)</a:t>
            </a:r>
            <a:br>
              <a:rPr lang="en-GB" sz="1400" dirty="0"/>
            </a:br>
            <a:endParaRPr lang="en-GB" sz="1400" dirty="0"/>
          </a:p>
          <a:p>
            <a:pPr>
              <a:lnSpc>
                <a:spcPct val="110000"/>
              </a:lnSpc>
            </a:pPr>
            <a:r>
              <a:rPr lang="en-GB" sz="1400" dirty="0"/>
              <a:t>Public health England gov.uk, (2020) </a:t>
            </a:r>
            <a:r>
              <a:rPr lang="en-GB" sz="1400" i="1" dirty="0"/>
              <a:t>Disparities in the risk and outcomes of Covid-19.</a:t>
            </a:r>
            <a:endParaRPr lang="en-GB" sz="1400" dirty="0"/>
          </a:p>
          <a:p>
            <a:pPr marL="0" indent="0">
              <a:lnSpc>
                <a:spcPct val="110000"/>
              </a:lnSpc>
              <a:buNone/>
            </a:pPr>
            <a:r>
              <a:rPr lang="en-GB" sz="1400" u="sng" dirty="0">
                <a:hlinkClick r:id="rId5"/>
              </a:rPr>
              <a:t>https://assets.publishing.service.gov.uk/government/uploads/system/uploads/attachment_data/file/908434/Disparities_in_the_risk_and_outcomes_of_COVID_August_2020_update.pdf</a:t>
            </a:r>
            <a:r>
              <a:rPr lang="en-GB" sz="1400" u="sng" dirty="0"/>
              <a:t> </a:t>
            </a:r>
            <a:endParaRPr lang="en-GB" sz="1400" dirty="0"/>
          </a:p>
          <a:p>
            <a:pPr marL="0" indent="0">
              <a:lnSpc>
                <a:spcPct val="110000"/>
              </a:lnSpc>
              <a:buNone/>
            </a:pPr>
            <a:endParaRPr lang="en-GB" sz="1400" dirty="0"/>
          </a:p>
          <a:p>
            <a:pPr>
              <a:lnSpc>
                <a:spcPct val="110000"/>
              </a:lnSpc>
            </a:pPr>
            <a:r>
              <a:rPr lang="en-GB" sz="1400" dirty="0"/>
              <a:t>Shabir, U. (2020). </a:t>
            </a:r>
            <a:r>
              <a:rPr lang="en-GB" sz="1400" i="1" dirty="0"/>
              <a:t>News-medical.net. </a:t>
            </a:r>
            <a:r>
              <a:rPr lang="en-GB" sz="1400" dirty="0"/>
              <a:t>Available at:</a:t>
            </a:r>
          </a:p>
          <a:p>
            <a:pPr marL="0" indent="0">
              <a:lnSpc>
                <a:spcPct val="110000"/>
              </a:lnSpc>
              <a:buNone/>
            </a:pPr>
            <a:r>
              <a:rPr lang="en-GB" sz="1400" u="sng" dirty="0">
                <a:hlinkClick r:id="rId6"/>
              </a:rPr>
              <a:t>https://www.news-medical.net/health/How-is-COVID-19-Spread.aspx</a:t>
            </a:r>
            <a:r>
              <a:rPr lang="en-GB" sz="1400" dirty="0"/>
              <a:t> (Accessed: 22nd September 2020)</a:t>
            </a:r>
            <a:br>
              <a:rPr lang="en-GB" sz="1400" dirty="0"/>
            </a:br>
            <a:endParaRPr lang="en-GB" sz="1400" dirty="0"/>
          </a:p>
          <a:p>
            <a:pPr>
              <a:lnSpc>
                <a:spcPct val="110000"/>
              </a:lnSpc>
            </a:pPr>
            <a:r>
              <a:rPr lang="en-GB" sz="1400" dirty="0"/>
              <a:t>Webmed.com. (2020) </a:t>
            </a:r>
            <a:r>
              <a:rPr lang="en-GB" sz="1400" i="1" dirty="0"/>
              <a:t>Coronavirus history.</a:t>
            </a:r>
            <a:r>
              <a:rPr lang="en-GB" sz="1400" dirty="0"/>
              <a:t> Available at:  </a:t>
            </a:r>
          </a:p>
          <a:p>
            <a:pPr marL="0" indent="0">
              <a:lnSpc>
                <a:spcPct val="110000"/>
              </a:lnSpc>
              <a:buNone/>
            </a:pPr>
            <a:r>
              <a:rPr lang="en-GB" sz="1400" u="sng" dirty="0">
                <a:hlinkClick r:id="rId7"/>
              </a:rPr>
              <a:t>https://www.webmd.com/lung/coronavirus-history#1-3</a:t>
            </a:r>
            <a:r>
              <a:rPr lang="en-GB" sz="1400" u="sng" dirty="0"/>
              <a:t> </a:t>
            </a:r>
            <a:r>
              <a:rPr lang="en-GB" sz="1400" dirty="0"/>
              <a:t> </a:t>
            </a:r>
          </a:p>
          <a:p>
            <a:pPr marL="0" indent="0">
              <a:lnSpc>
                <a:spcPct val="110000"/>
              </a:lnSpc>
              <a:buNone/>
            </a:pPr>
            <a:r>
              <a:rPr lang="en-GB" sz="1400" dirty="0"/>
              <a:t>(Accessed: 28th September 2020)</a:t>
            </a:r>
          </a:p>
          <a:p>
            <a:pPr marL="0" indent="0">
              <a:lnSpc>
                <a:spcPct val="110000"/>
              </a:lnSpc>
              <a:buNone/>
            </a:pPr>
            <a:endParaRPr lang="en-GB" sz="800" dirty="0"/>
          </a:p>
          <a:p>
            <a:pPr>
              <a:lnSpc>
                <a:spcPct val="110000"/>
              </a:lnSpc>
            </a:pPr>
            <a:endParaRPr lang="en-GB" sz="800" dirty="0"/>
          </a:p>
          <a:p>
            <a:pPr marL="0" indent="0">
              <a:lnSpc>
                <a:spcPct val="110000"/>
              </a:lnSpc>
              <a:buNone/>
            </a:pPr>
            <a:endParaRPr lang="en-US" sz="800" dirty="0"/>
          </a:p>
        </p:txBody>
      </p:sp>
    </p:spTree>
    <p:extLst>
      <p:ext uri="{BB962C8B-B14F-4D97-AF65-F5344CB8AC3E}">
        <p14:creationId xmlns:p14="http://schemas.microsoft.com/office/powerpoint/2010/main" val="40368925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D71AD-1AB3-4AA1-A9F2-9EC3FB302B58}"/>
              </a:ext>
            </a:extLst>
          </p:cNvPr>
          <p:cNvSpPr>
            <a:spLocks noGrp="1"/>
          </p:cNvSpPr>
          <p:nvPr>
            <p:ph type="ctrTitle"/>
          </p:nvPr>
        </p:nvSpPr>
        <p:spPr>
          <a:xfrm>
            <a:off x="913775" y="151099"/>
            <a:ext cx="3420815" cy="594489"/>
          </a:xfrm>
        </p:spPr>
        <p:txBody>
          <a:bodyPr vert="horz" lIns="91440" tIns="45720" rIns="91440" bIns="45720" rtlCol="0" anchor="b">
            <a:normAutofit fontScale="90000"/>
          </a:bodyPr>
          <a:lstStyle/>
          <a:p>
            <a:pPr algn="l"/>
            <a:r>
              <a:rPr lang="en-US" sz="4400" dirty="0">
                <a:solidFill>
                  <a:schemeClr val="tx1">
                    <a:lumMod val="75000"/>
                    <a:lumOff val="25000"/>
                  </a:schemeClr>
                </a:solidFill>
              </a:rPr>
              <a:t>References</a:t>
            </a:r>
          </a:p>
        </p:txBody>
      </p:sp>
      <p:sp>
        <p:nvSpPr>
          <p:cNvPr id="3" name="Subtitle 2">
            <a:extLst>
              <a:ext uri="{FF2B5EF4-FFF2-40B4-BE49-F238E27FC236}">
                <a16:creationId xmlns:a16="http://schemas.microsoft.com/office/drawing/2014/main" id="{E9482B7E-8F14-477C-A157-3BB3895B22C9}"/>
              </a:ext>
            </a:extLst>
          </p:cNvPr>
          <p:cNvSpPr>
            <a:spLocks noGrp="1"/>
          </p:cNvSpPr>
          <p:nvPr>
            <p:ph type="subTitle" idx="1"/>
          </p:nvPr>
        </p:nvSpPr>
        <p:spPr>
          <a:xfrm>
            <a:off x="913774" y="745588"/>
            <a:ext cx="10903087" cy="6112411"/>
          </a:xfrm>
        </p:spPr>
        <p:txBody>
          <a:bodyPr vert="horz" lIns="91440" tIns="45720" rIns="91440" bIns="45720" rtlCol="0" anchor="ctr">
            <a:normAutofit fontScale="85000" lnSpcReduction="10000"/>
          </a:bodyPr>
          <a:lstStyle/>
          <a:p>
            <a:pPr marL="400050" indent="-285750" algn="l">
              <a:lnSpc>
                <a:spcPct val="110000"/>
              </a:lnSpc>
              <a:buFont typeface="Arial" panose="020B0604020202020204" pitchFamily="34" charset="0"/>
              <a:buChar char="•"/>
            </a:pPr>
            <a:r>
              <a:rPr lang="en-GB" sz="1400" dirty="0">
                <a:solidFill>
                  <a:srgbClr val="000000"/>
                </a:solidFill>
                <a:latin typeface="Open Sans"/>
              </a:rPr>
              <a:t>Chalmers, V., 2020. </a:t>
            </a:r>
            <a:r>
              <a:rPr lang="en-GB" sz="1400" dirty="0">
                <a:solidFill>
                  <a:srgbClr val="000000"/>
                </a:solidFill>
                <a:latin typeface="&amp;quot"/>
              </a:rPr>
              <a:t>NHS Figures Show 92% Of Coronavirus Victims In England Are Over-60</a:t>
            </a:r>
            <a:r>
              <a:rPr lang="en-GB" sz="1400" dirty="0">
                <a:solidFill>
                  <a:srgbClr val="000000"/>
                </a:solidFill>
                <a:latin typeface="Open Sans"/>
              </a:rPr>
              <a:t>. (online)  Available at: &lt;https://www.dailymail.co.uk/news/article-8203673/NHS-figures-92-coronavirus-victims-England-60.html&gt; (Accessed 14 October 2020).</a:t>
            </a:r>
          </a:p>
          <a:p>
            <a:pPr marL="400050" indent="-285750" algn="l">
              <a:lnSpc>
                <a:spcPct val="110000"/>
              </a:lnSpc>
              <a:buFont typeface="Arial" panose="020B0604020202020204" pitchFamily="34" charset="0"/>
              <a:buChar char="•"/>
            </a:pPr>
            <a:r>
              <a:rPr lang="en-GB" sz="1400" dirty="0">
                <a:solidFill>
                  <a:srgbClr val="000000"/>
                </a:solidFill>
                <a:latin typeface="Open Sans"/>
              </a:rPr>
              <a:t>Cdn.images.express.co.uk. 2020. (online) Available at: &lt;https://cdn.images.express.co.uk/img/dynamic/1/590x/secondary/Coronavirus-Outbreak-Map-UK-2363603.jpg?r=1584276475211&gt; (Accessed 14 October 2020)</a:t>
            </a:r>
          </a:p>
          <a:p>
            <a:pPr marL="400050" indent="-285750" algn="l">
              <a:lnSpc>
                <a:spcPct val="110000"/>
              </a:lnSpc>
              <a:buFont typeface="Arial" panose="020B0604020202020204" pitchFamily="34" charset="0"/>
              <a:buChar char="•"/>
            </a:pPr>
            <a:r>
              <a:rPr lang="en-GB" sz="1400" dirty="0">
                <a:solidFill>
                  <a:srgbClr val="000000"/>
                </a:solidFill>
                <a:latin typeface="Open Sans"/>
              </a:rPr>
              <a:t>COVID-19), C., Health, E., Disease, H., Disease, L., Management, P., Conditions, S., Problems, S., Disorders, S., Checker, S., Blogs, W., Answers, Q., Guide, I., Doctor, F., A-Z, C., A-Z, S., Medications, M., Identifier, P., Interactions, C., Drugs, C., Pregnant, T., Management, D., Obesity, W., Recipes, F., Exercise, F., Beauty, H., Balance, H., Relationships, S., Care, O., Health, W., Health, M., Well, A., Sleep, H., Teens, H., Pregnant, G., Trimester, F., Trimester, S., Trimester, T., Baby, N., Health, C., Vaccines, C., Kids, R., Cats, H., Dogs, H., Here, G., Now, C., Experts, C., Surfaces?, H., Social Distancing, Q., Blogs, W., </a:t>
            </a:r>
            <a:r>
              <a:rPr lang="en-GB" sz="1400" dirty="0" err="1">
                <a:solidFill>
                  <a:srgbClr val="000000"/>
                </a:solidFill>
                <a:latin typeface="Open Sans"/>
              </a:rPr>
              <a:t>Center</a:t>
            </a:r>
            <a:r>
              <a:rPr lang="en-GB" sz="1400" dirty="0">
                <a:solidFill>
                  <a:srgbClr val="000000"/>
                </a:solidFill>
                <a:latin typeface="Open Sans"/>
              </a:rPr>
              <a:t>, N. and Health, L., 2020. </a:t>
            </a:r>
            <a:r>
              <a:rPr lang="en-GB" sz="1400" dirty="0">
                <a:solidFill>
                  <a:srgbClr val="000000"/>
                </a:solidFill>
                <a:latin typeface="&amp;quot"/>
              </a:rPr>
              <a:t>Coronavirus (COVID-19) Overview</a:t>
            </a:r>
            <a:r>
              <a:rPr lang="en-GB" sz="1400" dirty="0">
                <a:solidFill>
                  <a:srgbClr val="000000"/>
                </a:solidFill>
                <a:latin typeface="Open Sans"/>
              </a:rPr>
              <a:t>. (online) WebMD. Available at: &lt;https://www.webmd.com/lung/coronavirus&gt; (Accessed 14 October 2020)</a:t>
            </a:r>
          </a:p>
          <a:p>
            <a:pPr marL="400050" indent="-285750" algn="l">
              <a:lnSpc>
                <a:spcPct val="110000"/>
              </a:lnSpc>
              <a:buFont typeface="Arial" panose="020B0604020202020204" pitchFamily="34" charset="0"/>
              <a:buChar char="•"/>
            </a:pPr>
            <a:r>
              <a:rPr lang="en-GB" sz="1400" dirty="0">
                <a:solidFill>
                  <a:srgbClr val="000000"/>
                </a:solidFill>
                <a:latin typeface="Open Sans"/>
              </a:rPr>
              <a:t>Metro.co.uk. 2020. </a:t>
            </a:r>
            <a:r>
              <a:rPr lang="en-GB" sz="1400" dirty="0">
                <a:solidFill>
                  <a:srgbClr val="000000"/>
                </a:solidFill>
                <a:latin typeface="&amp;quot"/>
              </a:rPr>
              <a:t>The Worst Areas Affected By Coronavirus In England This Week | Metro News</a:t>
            </a:r>
            <a:r>
              <a:rPr lang="en-GB" sz="1400" dirty="0">
                <a:solidFill>
                  <a:srgbClr val="000000"/>
                </a:solidFill>
                <a:latin typeface="Open Sans"/>
              </a:rPr>
              <a:t>. (online) Available at: &lt;https://metro.co.uk/2020/09/21/worst-areas-affected-by-coronavirus-this-week-as-uk-hits-critical-point-in-pandemic-13301327/&gt; (Accessed 14 October 2020)</a:t>
            </a:r>
          </a:p>
          <a:p>
            <a:pPr marL="400050" indent="-285750" algn="l">
              <a:lnSpc>
                <a:spcPct val="110000"/>
              </a:lnSpc>
              <a:buFont typeface="Arial" panose="020B0604020202020204" pitchFamily="34" charset="0"/>
              <a:buChar char="•"/>
            </a:pPr>
            <a:r>
              <a:rPr lang="en-GB" sz="1400" dirty="0">
                <a:solidFill>
                  <a:srgbClr val="000000"/>
                </a:solidFill>
                <a:latin typeface="Open Sans"/>
              </a:rPr>
              <a:t>Medicalnewstoday.com. 2020. </a:t>
            </a:r>
            <a:r>
              <a:rPr lang="en-GB" sz="1400" dirty="0">
                <a:solidFill>
                  <a:srgbClr val="000000"/>
                </a:solidFill>
                <a:latin typeface="&amp;quot"/>
              </a:rPr>
              <a:t>Coronavirus (COVID-19) Origin: Cause And How It Spreads</a:t>
            </a:r>
            <a:r>
              <a:rPr lang="en-GB" sz="1400" dirty="0">
                <a:solidFill>
                  <a:srgbClr val="000000"/>
                </a:solidFill>
                <a:latin typeface="Open Sans"/>
              </a:rPr>
              <a:t>. (</a:t>
            </a:r>
            <a:r>
              <a:rPr lang="en-GB" sz="1400" dirty="0" err="1">
                <a:solidFill>
                  <a:srgbClr val="000000"/>
                </a:solidFill>
                <a:latin typeface="Open Sans"/>
              </a:rPr>
              <a:t>onlin</a:t>
            </a:r>
            <a:r>
              <a:rPr lang="en-GB" sz="1400" dirty="0">
                <a:solidFill>
                  <a:srgbClr val="000000"/>
                </a:solidFill>
                <a:latin typeface="Open Sans"/>
              </a:rPr>
              <a:t>) Available at: &lt;https://www.medicalnewstoday.com/articles/coronavirus-causes&gt; (Accessed 14 October 2020).</a:t>
            </a:r>
          </a:p>
          <a:p>
            <a:pPr marL="400050" indent="-285750" algn="l">
              <a:lnSpc>
                <a:spcPct val="110000"/>
              </a:lnSpc>
              <a:buFont typeface="Arial" panose="020B0604020202020204" pitchFamily="34" charset="0"/>
              <a:buChar char="•"/>
            </a:pPr>
            <a:r>
              <a:rPr lang="en-GB" sz="1400" dirty="0">
                <a:solidFill>
                  <a:srgbClr val="000000"/>
                </a:solidFill>
                <a:latin typeface="Open Sans"/>
              </a:rPr>
              <a:t>(nhs.uk. 2020. </a:t>
            </a:r>
            <a:r>
              <a:rPr lang="en-GB" sz="1400" dirty="0">
                <a:solidFill>
                  <a:srgbClr val="000000"/>
                </a:solidFill>
                <a:latin typeface="&amp;quot"/>
              </a:rPr>
              <a:t>Who's At Higher Risk From Coronavirus (COVID-19)</a:t>
            </a:r>
            <a:r>
              <a:rPr lang="en-GB" sz="1400" dirty="0">
                <a:solidFill>
                  <a:srgbClr val="000000"/>
                </a:solidFill>
                <a:latin typeface="Open Sans"/>
              </a:rPr>
              <a:t>. (online) Available at: &lt;https://www.nhs.uk/conditions/coronavirus-covid-19/people-at-higher-risk/whos-at-higher-risk-from-coronavirus/&gt; (Accessed 14 October 2020).</a:t>
            </a:r>
            <a:endParaRPr lang="en-US" sz="1400" dirty="0">
              <a:solidFill>
                <a:schemeClr val="tx1"/>
              </a:solidFill>
            </a:endParaRPr>
          </a:p>
          <a:p>
            <a:pPr marL="114300" algn="l">
              <a:lnSpc>
                <a:spcPct val="110000"/>
              </a:lnSpc>
            </a:pPr>
            <a:endParaRPr lang="en-US" sz="1400" b="0" u="none" strike="noStrike" dirty="0">
              <a:solidFill>
                <a:schemeClr val="tx1"/>
              </a:solidFill>
            </a:endParaRPr>
          </a:p>
          <a:p>
            <a:pPr marL="342900" indent="-228600" algn="l">
              <a:lnSpc>
                <a:spcPct val="110000"/>
              </a:lnSpc>
              <a:buFont typeface="Arial" panose="020B0604020202020204" pitchFamily="34" charset="0"/>
              <a:buChar char="•"/>
            </a:pPr>
            <a:r>
              <a:rPr lang="en-GB" sz="1300" b="0" u="none" strike="noStrike" dirty="0" err="1">
                <a:solidFill>
                  <a:srgbClr val="000000"/>
                </a:solidFill>
                <a:effectLst/>
                <a:latin typeface="Open Sans"/>
              </a:rPr>
              <a:t>Netdoctor</a:t>
            </a:r>
            <a:r>
              <a:rPr lang="en-GB" sz="1300" b="0" u="none" strike="noStrike" dirty="0">
                <a:solidFill>
                  <a:srgbClr val="000000"/>
                </a:solidFill>
                <a:effectLst/>
                <a:latin typeface="Open Sans"/>
              </a:rPr>
              <a:t>. 2020. </a:t>
            </a:r>
            <a:r>
              <a:rPr lang="en-GB" sz="1300" b="0" u="none" strike="noStrike" dirty="0">
                <a:solidFill>
                  <a:srgbClr val="000000"/>
                </a:solidFill>
                <a:effectLst/>
                <a:latin typeface="&amp;quot"/>
              </a:rPr>
              <a:t>Dr Juliet </a:t>
            </a:r>
            <a:r>
              <a:rPr lang="en-GB" sz="1300" b="0" u="none" strike="noStrike" dirty="0" err="1">
                <a:solidFill>
                  <a:srgbClr val="000000"/>
                </a:solidFill>
                <a:effectLst/>
                <a:latin typeface="&amp;quot"/>
              </a:rPr>
              <a:t>Mcgrattan</a:t>
            </a:r>
            <a:r>
              <a:rPr lang="en-GB" sz="1300" b="0" u="none" strike="noStrike" dirty="0">
                <a:solidFill>
                  <a:srgbClr val="000000"/>
                </a:solidFill>
                <a:effectLst/>
                <a:latin typeface="&amp;quot"/>
              </a:rPr>
              <a:t> (</a:t>
            </a:r>
            <a:r>
              <a:rPr lang="en-GB" sz="1300" b="0" u="none" strike="noStrike" dirty="0" err="1">
                <a:solidFill>
                  <a:srgbClr val="000000"/>
                </a:solidFill>
                <a:effectLst/>
                <a:latin typeface="&amp;quot"/>
              </a:rPr>
              <a:t>Mbchb</a:t>
            </a:r>
            <a:r>
              <a:rPr lang="en-GB" sz="1300" b="0" u="none" strike="noStrike" dirty="0">
                <a:solidFill>
                  <a:srgbClr val="000000"/>
                </a:solidFill>
                <a:effectLst/>
                <a:latin typeface="&amp;quot"/>
              </a:rPr>
              <a:t>) Dr Juliet </a:t>
            </a:r>
            <a:r>
              <a:rPr lang="en-GB" sz="1300" b="0" u="none" strike="noStrike" dirty="0" err="1">
                <a:solidFill>
                  <a:srgbClr val="000000"/>
                </a:solidFill>
                <a:effectLst/>
                <a:latin typeface="&amp;quot"/>
              </a:rPr>
              <a:t>Mcgrattan</a:t>
            </a:r>
            <a:r>
              <a:rPr lang="en-GB" sz="1300" b="0" u="none" strike="noStrike" dirty="0">
                <a:solidFill>
                  <a:srgbClr val="000000"/>
                </a:solidFill>
                <a:effectLst/>
                <a:latin typeface="Open Sans"/>
              </a:rPr>
              <a:t>. (online</a:t>
            </a:r>
            <a:r>
              <a:rPr lang="en-GB" sz="1300" dirty="0">
                <a:solidFill>
                  <a:srgbClr val="000000"/>
                </a:solidFill>
                <a:latin typeface="Open Sans"/>
              </a:rPr>
              <a:t>)</a:t>
            </a:r>
            <a:r>
              <a:rPr lang="en-GB" sz="1300" b="0" u="none" strike="noStrike" dirty="0">
                <a:solidFill>
                  <a:srgbClr val="000000"/>
                </a:solidFill>
                <a:effectLst/>
                <a:latin typeface="Open Sans"/>
              </a:rPr>
              <a:t> Available at: &lt;https://www.netdoctor.co.uk/author/223683/Dr-Juliet-McGrattan/&gt; (Accessed 14 October 2020).</a:t>
            </a:r>
            <a:endParaRPr lang="en-US" sz="1300" b="0" u="none" strike="noStrike" dirty="0">
              <a:solidFill>
                <a:schemeClr val="tx1"/>
              </a:solidFill>
            </a:endParaRPr>
          </a:p>
          <a:p>
            <a:pPr marL="342900" indent="-228600" algn="l">
              <a:lnSpc>
                <a:spcPct val="110000"/>
              </a:lnSpc>
              <a:buFont typeface="Arial" panose="020B0604020202020204" pitchFamily="34" charset="0"/>
              <a:buChar char="•"/>
            </a:pPr>
            <a:r>
              <a:rPr lang="en-GB" sz="1300" b="0" u="none" strike="noStrike" dirty="0">
                <a:solidFill>
                  <a:srgbClr val="000000"/>
                </a:solidFill>
                <a:effectLst/>
                <a:latin typeface="Open Sans"/>
              </a:rPr>
              <a:t>Social Care Institute for Excellence (SCIE). 2020. </a:t>
            </a:r>
            <a:r>
              <a:rPr lang="en-GB" sz="1300" b="0" u="none" strike="noStrike" dirty="0">
                <a:solidFill>
                  <a:srgbClr val="000000"/>
                </a:solidFill>
                <a:effectLst/>
                <a:latin typeface="&amp;quot"/>
              </a:rPr>
              <a:t>Coronavirus (COVID-19) Infection Control For Care Providers</a:t>
            </a:r>
            <a:r>
              <a:rPr lang="en-GB" sz="1300" b="0" u="none" strike="noStrike" dirty="0">
                <a:solidFill>
                  <a:srgbClr val="000000"/>
                </a:solidFill>
                <a:effectLst/>
                <a:latin typeface="Open Sans"/>
              </a:rPr>
              <a:t>. </a:t>
            </a:r>
            <a:r>
              <a:rPr lang="en-GB" sz="1300" dirty="0">
                <a:solidFill>
                  <a:srgbClr val="000000"/>
                </a:solidFill>
                <a:latin typeface="Open Sans"/>
              </a:rPr>
              <a:t>(</a:t>
            </a:r>
            <a:r>
              <a:rPr lang="en-GB" sz="1300" b="0" u="none" strike="noStrike" dirty="0">
                <a:solidFill>
                  <a:srgbClr val="000000"/>
                </a:solidFill>
                <a:effectLst/>
                <a:latin typeface="Open Sans"/>
              </a:rPr>
              <a:t>online) Available at: &lt;https://www.scie.org.uk/care-providers/coronavirus-covid-19/infection-control/quick-guide&gt; (Accessed 14 October 2020).</a:t>
            </a:r>
          </a:p>
          <a:p>
            <a:pPr marL="342900" indent="-228600" algn="l">
              <a:lnSpc>
                <a:spcPct val="110000"/>
              </a:lnSpc>
              <a:buFont typeface="Arial" panose="020B0604020202020204" pitchFamily="34" charset="0"/>
              <a:buChar char="•"/>
            </a:pPr>
            <a:r>
              <a:rPr lang="en-GB" sz="1300" b="0" u="none" strike="noStrike" dirty="0">
                <a:solidFill>
                  <a:srgbClr val="000000"/>
                </a:solidFill>
                <a:effectLst/>
                <a:latin typeface="Open Sans"/>
              </a:rPr>
              <a:t>World Economic Forum. 2020. </a:t>
            </a:r>
            <a:r>
              <a:rPr lang="en-GB" sz="1300" b="0" u="none" strike="noStrike" dirty="0">
                <a:solidFill>
                  <a:srgbClr val="000000"/>
                </a:solidFill>
                <a:effectLst/>
                <a:latin typeface="&amp;quot"/>
              </a:rPr>
              <a:t>10 Tech Trends Getting Us Through The COVID-19 Pandemic</a:t>
            </a:r>
            <a:r>
              <a:rPr lang="en-GB" sz="1300" b="0" u="none" strike="noStrike" dirty="0">
                <a:solidFill>
                  <a:srgbClr val="000000"/>
                </a:solidFill>
                <a:effectLst/>
                <a:latin typeface="Open Sans"/>
              </a:rPr>
              <a:t>. (online) Available at: &lt;https://www.weforum.org/agenda/2020/04/10-technology-trends-coronavirus-covid19-pandemic-robotics-telehealth/&gt; (Accessed 14 October 2020).</a:t>
            </a:r>
          </a:p>
        </p:txBody>
      </p:sp>
    </p:spTree>
    <p:extLst>
      <p:ext uri="{BB962C8B-B14F-4D97-AF65-F5344CB8AC3E}">
        <p14:creationId xmlns:p14="http://schemas.microsoft.com/office/powerpoint/2010/main" val="8579443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2CFB1-C5B1-4AEA-9A09-40D8E5BCF5A3}"/>
              </a:ext>
            </a:extLst>
          </p:cNvPr>
          <p:cNvSpPr txBox="1">
            <a:spLocks noGrp="1"/>
          </p:cNvSpPr>
          <p:nvPr>
            <p:ph type="title"/>
          </p:nvPr>
        </p:nvSpPr>
        <p:spPr>
          <a:xfrm>
            <a:off x="236308" y="0"/>
            <a:ext cx="3038478" cy="787398"/>
          </a:xfrm>
        </p:spPr>
        <p:txBody>
          <a:bodyPr/>
          <a:lstStyle/>
          <a:p>
            <a:pPr lvl="0"/>
            <a:r>
              <a:rPr lang="en-GB" b="1" u="sng"/>
              <a:t>REFERENCES</a:t>
            </a:r>
          </a:p>
        </p:txBody>
      </p:sp>
      <p:sp>
        <p:nvSpPr>
          <p:cNvPr id="3" name="Content Placeholder 2">
            <a:extLst>
              <a:ext uri="{FF2B5EF4-FFF2-40B4-BE49-F238E27FC236}">
                <a16:creationId xmlns:a16="http://schemas.microsoft.com/office/drawing/2014/main" id="{A386BE07-92FB-4FB6-B4CA-C53DE6997C6B}"/>
              </a:ext>
            </a:extLst>
          </p:cNvPr>
          <p:cNvSpPr txBox="1">
            <a:spLocks noGrp="1"/>
          </p:cNvSpPr>
          <p:nvPr>
            <p:ph idx="1"/>
          </p:nvPr>
        </p:nvSpPr>
        <p:spPr>
          <a:xfrm>
            <a:off x="578239" y="5655728"/>
            <a:ext cx="10515600" cy="4016803"/>
          </a:xfrm>
        </p:spPr>
        <p:txBody>
          <a:bodyPr/>
          <a:lstStyle/>
          <a:p>
            <a:pPr marL="0" lvl="0" indent="0">
              <a:lnSpc>
                <a:spcPct val="70000"/>
              </a:lnSpc>
              <a:buNone/>
            </a:pPr>
            <a:endParaRPr lang="en-GB" sz="2000"/>
          </a:p>
          <a:p>
            <a:pPr lvl="0">
              <a:lnSpc>
                <a:spcPct val="70000"/>
              </a:lnSpc>
            </a:pPr>
            <a:endParaRPr lang="en-GB" sz="2000"/>
          </a:p>
        </p:txBody>
      </p:sp>
      <p:sp>
        <p:nvSpPr>
          <p:cNvPr id="4" name="TextBox 3">
            <a:extLst>
              <a:ext uri="{FF2B5EF4-FFF2-40B4-BE49-F238E27FC236}">
                <a16:creationId xmlns:a16="http://schemas.microsoft.com/office/drawing/2014/main" id="{038853DC-5118-4CFC-AB70-0245E5311A96}"/>
              </a:ext>
            </a:extLst>
          </p:cNvPr>
          <p:cNvSpPr txBox="1"/>
          <p:nvPr/>
        </p:nvSpPr>
        <p:spPr>
          <a:xfrm>
            <a:off x="167810" y="741166"/>
            <a:ext cx="11445947" cy="8676991"/>
          </a:xfrm>
          <a:prstGeom prst="rect">
            <a:avLst/>
          </a:prstGeom>
          <a:noFill/>
          <a:ln cap="flat">
            <a:noFill/>
          </a:ln>
        </p:spPr>
        <p:txBody>
          <a:bodyPr vert="horz" wrap="square" lIns="91440" tIns="45720" rIns="91440" bIns="45720" anchor="t" anchorCtr="0" compatLnSpc="1">
            <a:spAutoFit/>
          </a:bodyPr>
          <a:lstStyle/>
          <a:p>
            <a:pPr marL="285750" indent="-285750" defTabSz="914400">
              <a:lnSpc>
                <a:spcPct val="70000"/>
              </a:lnSpc>
              <a:buFont typeface="Arial" panose="020B0604020202020204" pitchFamily="34" charset="0"/>
              <a:buChar char="•"/>
              <a:defRPr sz="1800" b="0" i="0" u="none" strike="noStrike" kern="0" cap="none" spc="0" baseline="0">
                <a:solidFill>
                  <a:srgbClr val="000000"/>
                </a:solidFill>
                <a:uFillTx/>
              </a:defRPr>
            </a:pPr>
            <a:r>
              <a:rPr lang="en-GB" sz="1600" kern="0" dirty="0">
                <a:solidFill>
                  <a:srgbClr val="000000"/>
                </a:solidFill>
                <a:latin typeface="Calibri"/>
              </a:rPr>
              <a:t>Age UK. (2020) Social distancing, self-isolation and shielding. [online] Available at: &lt;</a:t>
            </a:r>
            <a:r>
              <a:rPr lang="en-GB" sz="1600" kern="0" dirty="0">
                <a:solidFill>
                  <a:srgbClr val="000000"/>
                </a:solidFill>
                <a:latin typeface="Calibri"/>
                <a:hlinkClick r:id="rId3"/>
              </a:rPr>
              <a:t>https://www.ageuk.org.uk/information-advice/coronavirus/coronavirus-guidance/social-distancing-and-self-isolation/</a:t>
            </a:r>
            <a:r>
              <a:rPr lang="en-GB" sz="1600" kern="0" dirty="0">
                <a:solidFill>
                  <a:srgbClr val="000000"/>
                </a:solidFill>
                <a:latin typeface="Calibri"/>
              </a:rPr>
              <a:t>&gt; (Accessed: 3 Oct 2020)</a:t>
            </a:r>
          </a:p>
          <a:p>
            <a:pPr marL="285750" indent="-285750" defTabSz="914400">
              <a:lnSpc>
                <a:spcPct val="70000"/>
              </a:lnSpc>
              <a:buFont typeface="Arial" panose="020B0604020202020204" pitchFamily="34" charset="0"/>
              <a:buChar char="•"/>
              <a:defRPr sz="1800" b="0" i="0" u="none" strike="noStrike" kern="0" cap="none" spc="0" baseline="0">
                <a:solidFill>
                  <a:srgbClr val="000000"/>
                </a:solidFill>
                <a:uFillTx/>
              </a:defRPr>
            </a:pPr>
            <a:r>
              <a:rPr lang="en-GB" sz="1600" kern="0" dirty="0">
                <a:solidFill>
                  <a:srgbClr val="000000"/>
                </a:solidFill>
                <a:latin typeface="Calibri"/>
              </a:rPr>
              <a:t>BBC. (2020) Coronavirus: are the lockdown rules for the over-70s?. [online] Available at: &lt;</a:t>
            </a:r>
            <a:r>
              <a:rPr lang="en-GB" sz="1600" kern="0" dirty="0">
                <a:solidFill>
                  <a:srgbClr val="000000"/>
                </a:solidFill>
                <a:latin typeface="Calibri"/>
                <a:hlinkClick r:id="rId4"/>
              </a:rPr>
              <a:t>https://www.bbc.co.uk/news/uk-52575594</a:t>
            </a:r>
            <a:r>
              <a:rPr lang="en-GB" sz="1600" kern="0" dirty="0">
                <a:solidFill>
                  <a:srgbClr val="000000"/>
                </a:solidFill>
                <a:latin typeface="Calibri"/>
              </a:rPr>
              <a:t>&gt; (Accessed 4 Oct 2020) </a:t>
            </a:r>
          </a:p>
          <a:p>
            <a:pPr marL="285750" indent="-285750" defTabSz="914400">
              <a:lnSpc>
                <a:spcPct val="70000"/>
              </a:lnSpc>
              <a:buFont typeface="Arial" panose="020B0604020202020204" pitchFamily="34" charset="0"/>
              <a:buChar char="•"/>
              <a:defRPr sz="1800" b="0" i="0" u="none" strike="noStrike" kern="0" cap="none" spc="0" baseline="0">
                <a:solidFill>
                  <a:srgbClr val="000000"/>
                </a:solidFill>
                <a:uFillTx/>
              </a:defRPr>
            </a:pPr>
            <a:r>
              <a:rPr lang="en-GB" sz="1600" kern="0" dirty="0">
                <a:solidFill>
                  <a:srgbClr val="000000"/>
                </a:solidFill>
                <a:latin typeface="Calibri"/>
              </a:rPr>
              <a:t>Asthma UK. (2020) Shielding advice for very high-risk groups. [online] Available at: &lt;</a:t>
            </a:r>
            <a:r>
              <a:rPr lang="en-GB" sz="1600" kern="0" dirty="0">
                <a:solidFill>
                  <a:srgbClr val="000000"/>
                </a:solidFill>
                <a:latin typeface="Calibri"/>
                <a:hlinkClick r:id="rId5"/>
              </a:rPr>
              <a:t>https://www.asthma.org.uk/advice/triggers/coronavirus-covid-19/shielding-advice-high-risk/</a:t>
            </a:r>
            <a:r>
              <a:rPr lang="en-GB" sz="1600" kern="0" dirty="0">
                <a:solidFill>
                  <a:srgbClr val="000000"/>
                </a:solidFill>
                <a:latin typeface="Calibri"/>
              </a:rPr>
              <a:t>&gt; (Accessed: 1 Oct 2020)</a:t>
            </a:r>
          </a:p>
          <a:p>
            <a:pPr marL="285750" indent="-285750" defTabSz="914400">
              <a:lnSpc>
                <a:spcPct val="70000"/>
              </a:lnSpc>
              <a:buFont typeface="Arial" panose="020B0604020202020204" pitchFamily="34" charset="0"/>
              <a:buChar char="•"/>
              <a:defRPr sz="1800" b="0" i="0" u="none" strike="noStrike" kern="0" cap="none" spc="0" baseline="0">
                <a:solidFill>
                  <a:srgbClr val="000000"/>
                </a:solidFill>
                <a:uFillTx/>
              </a:defRPr>
            </a:pPr>
            <a:r>
              <a:rPr lang="en-GB" sz="1600" kern="0" dirty="0">
                <a:solidFill>
                  <a:srgbClr val="000000"/>
                </a:solidFill>
                <a:latin typeface="Calibri"/>
              </a:rPr>
              <a:t>BMA. (2020) COVID-19: doctors isolating and those in vulnerable groups. [online] Available at: &lt;</a:t>
            </a:r>
            <a:r>
              <a:rPr lang="en-GB" sz="1600" kern="0" dirty="0">
                <a:solidFill>
                  <a:srgbClr val="000000"/>
                </a:solidFill>
                <a:latin typeface="Calibri"/>
                <a:hlinkClick r:id="rId6"/>
              </a:rPr>
              <a:t>https://www.bma.org.uk/advice-and-support/covid-19/your-health/covid-19-doctors-isolating-and-those-in-vulnerable-groups</a:t>
            </a:r>
            <a:r>
              <a:rPr lang="en-GB" sz="1600" kern="0" dirty="0">
                <a:solidFill>
                  <a:srgbClr val="000000"/>
                </a:solidFill>
                <a:latin typeface="Calibri"/>
              </a:rPr>
              <a:t>&gt; (Accessed: 4 Oct 2020)</a:t>
            </a:r>
          </a:p>
          <a:p>
            <a:pPr marL="285750" indent="-285750" defTabSz="914400">
              <a:lnSpc>
                <a:spcPct val="70000"/>
              </a:lnSpc>
              <a:buFont typeface="Arial" panose="020B0604020202020204" pitchFamily="34" charset="0"/>
              <a:buChar char="•"/>
              <a:defRPr sz="1800" b="0" i="0" u="none" strike="noStrike" kern="0" cap="none" spc="0" baseline="0">
                <a:solidFill>
                  <a:srgbClr val="000000"/>
                </a:solidFill>
                <a:uFillTx/>
              </a:defRPr>
            </a:pPr>
            <a:r>
              <a:rPr lang="en-GB" sz="1600" kern="0" dirty="0">
                <a:solidFill>
                  <a:srgbClr val="000000"/>
                </a:solidFill>
                <a:latin typeface="Calibri"/>
              </a:rPr>
              <a:t>GOV.UK (2020) Coronavirus (COVID-19): Social Distancing [online] Available at: &lt;</a:t>
            </a:r>
            <a:r>
              <a:rPr lang="en-GB" sz="1600" kern="0" dirty="0">
                <a:solidFill>
                  <a:srgbClr val="000000"/>
                </a:solidFill>
                <a:latin typeface="Calibri"/>
                <a:hlinkClick r:id="rId7"/>
              </a:rPr>
              <a:t>https://www.gov.uk/government/publications/coronavirus-covid-19-meeting-with-others-safely-social-distancing/coronavirus-covid-19-meeting-with-others-safely-social-distancing</a:t>
            </a:r>
            <a:r>
              <a:rPr lang="en-GB" sz="1600" kern="0" dirty="0">
                <a:solidFill>
                  <a:srgbClr val="000000"/>
                </a:solidFill>
                <a:latin typeface="Calibri"/>
              </a:rPr>
              <a:t>&gt; (Accessed 11 Oct 2020)</a:t>
            </a:r>
          </a:p>
          <a:p>
            <a:pPr marL="285750" indent="-285750" defTabSz="914400">
              <a:lnSpc>
                <a:spcPct val="70000"/>
              </a:lnSpc>
              <a:buFont typeface="Arial" panose="020B0604020202020204" pitchFamily="34" charset="0"/>
              <a:buChar char="•"/>
              <a:defRPr sz="1800" b="0" i="0" u="none" strike="noStrike" kern="0" cap="none" spc="0" baseline="0">
                <a:solidFill>
                  <a:srgbClr val="000000"/>
                </a:solidFill>
                <a:uFillTx/>
              </a:defRPr>
            </a:pPr>
            <a:r>
              <a:rPr lang="en-GB" sz="1600" kern="0" dirty="0">
                <a:solidFill>
                  <a:srgbClr val="000000"/>
                </a:solidFill>
                <a:latin typeface="Calibri"/>
              </a:rPr>
              <a:t>GOV.UK (2020) Reasonable adjustments for workers with disabilities or health conditions [online] Available at: &lt;</a:t>
            </a:r>
            <a:r>
              <a:rPr lang="en-GB" sz="1600" kern="0" dirty="0">
                <a:solidFill>
                  <a:srgbClr val="000000"/>
                </a:solidFill>
                <a:latin typeface="Calibri"/>
                <a:hlinkClick r:id="rId8"/>
              </a:rPr>
              <a:t>https://www.gov.uk/reasonable-adjustments-for-disabled-workers</a:t>
            </a:r>
            <a:r>
              <a:rPr lang="en-GB" sz="1600" kern="0" dirty="0">
                <a:solidFill>
                  <a:srgbClr val="000000"/>
                </a:solidFill>
                <a:latin typeface="Calibri"/>
              </a:rPr>
              <a:t>&gt; (Accessed 11 Oct 2020)</a:t>
            </a:r>
          </a:p>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endParaRPr lang="en-GB" sz="1750" b="0" i="0" u="none" strike="noStrike" kern="1200" cap="none" spc="0" baseline="0" dirty="0">
              <a:solidFill>
                <a:srgbClr val="000000"/>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0" cap="none" spc="0" baseline="0" dirty="0">
                <a:solidFill>
                  <a:srgbClr val="000000"/>
                </a:solidFill>
                <a:uFillTx/>
                <a:latin typeface="Calibri"/>
              </a:rPr>
              <a:t>GOV.UK. (2020) Guidance on shielding and protecting people who are clinically extremely vulnerable from COVID-19. [online] Available at: &lt;</a:t>
            </a:r>
            <a:r>
              <a:rPr lang="en-GB" sz="1800" b="0" i="0" u="none" strike="noStrike" kern="0" cap="none" spc="0" baseline="0" dirty="0">
                <a:solidFill>
                  <a:srgbClr val="000000"/>
                </a:solidFill>
                <a:uFillTx/>
                <a:latin typeface="Calibri"/>
                <a:hlinkClick r:id="rId9"/>
              </a:rPr>
              <a:t>https://www.gov.uk/government/publications/guidance-on-shielding-and-protecting-extremely-vulnerable-persons-from-covid-19/guidance-on-shielding-and-protecting-extremely-vulnerable-persons-from-covid-19</a:t>
            </a:r>
            <a:r>
              <a:rPr lang="en-GB" sz="1800" b="0" i="0" u="none" strike="noStrike" kern="0" cap="none" spc="0" baseline="0" dirty="0">
                <a:solidFill>
                  <a:srgbClr val="000000"/>
                </a:solidFill>
                <a:uFillTx/>
                <a:latin typeface="Calibri"/>
              </a:rPr>
              <a:t>&gt; (Accessed: 5 Oct 2020)</a:t>
            </a:r>
          </a:p>
          <a:p>
            <a:pPr marL="285750" indent="-285750" defTabSz="914400">
              <a:buSzPct val="100000"/>
              <a:buFont typeface="Arial" pitchFamily="34"/>
              <a:buChar char="•"/>
              <a:defRPr sz="1800" b="0" i="0" u="none" strike="noStrike" kern="0" cap="none" spc="0" baseline="0">
                <a:solidFill>
                  <a:srgbClr val="000000"/>
                </a:solidFill>
                <a:uFillTx/>
              </a:defRPr>
            </a:pPr>
            <a:r>
              <a:rPr lang="en-GB" sz="1800" b="0" i="0" u="none" strike="noStrike" kern="0" cap="none" spc="0" baseline="0" dirty="0">
                <a:solidFill>
                  <a:srgbClr val="000000"/>
                </a:solidFill>
                <a:uFillTx/>
                <a:latin typeface="Calibri"/>
              </a:rPr>
              <a:t>GOV.UK. (2020) Staying safe and alert. [online] Available at: &lt;</a:t>
            </a:r>
            <a:r>
              <a:rPr lang="en-GB" sz="1800" b="0" i="0" u="none" strike="noStrike" kern="0" cap="none" spc="0" baseline="0" dirty="0">
                <a:solidFill>
                  <a:srgbClr val="000000"/>
                </a:solidFill>
                <a:uFillTx/>
                <a:latin typeface="Calibri"/>
                <a:hlinkClick r:id="rId10"/>
              </a:rPr>
              <a:t>https://www.gov.uk/government/publications/staying-alert-and-safe-social-distancing/staying-alert-and-safe-social-distancing-after-4-july#protecting-different-groups-of-people</a:t>
            </a:r>
            <a:r>
              <a:rPr lang="en-GB" sz="1800" b="0" i="0" u="none" strike="noStrike" kern="0" cap="none" spc="0" baseline="0" dirty="0">
                <a:solidFill>
                  <a:srgbClr val="000000"/>
                </a:solidFill>
                <a:uFillTx/>
                <a:latin typeface="Calibri"/>
              </a:rPr>
              <a:t>&gt; (Accessed: 3 Oct 2020</a:t>
            </a:r>
            <a:r>
              <a:rPr lang="en-GB" kern="0" dirty="0">
                <a:solidFill>
                  <a:srgbClr val="000000"/>
                </a:solidFill>
                <a:latin typeface="Calibri"/>
              </a:rPr>
              <a:t>)</a:t>
            </a:r>
          </a:p>
          <a:p>
            <a:pPr marL="285750" indent="-285750" defTabSz="914400">
              <a:buSzPct val="100000"/>
              <a:buFont typeface="Arial" pitchFamily="34"/>
              <a:buChar char="•"/>
              <a:defRPr sz="1800" b="0" i="0" u="none" strike="noStrike" kern="0" cap="none" spc="0" baseline="0">
                <a:solidFill>
                  <a:srgbClr val="000000"/>
                </a:solidFill>
                <a:uFillTx/>
              </a:defRPr>
            </a:pPr>
            <a:r>
              <a:rPr lang="en-GB" kern="0" dirty="0">
                <a:solidFill>
                  <a:srgbClr val="000000"/>
                </a:solidFill>
                <a:latin typeface="Calibri"/>
              </a:rPr>
              <a:t> HSE. (2020) Protect vulnerable workers during the coronavirus (COVID-19) pandemic. [online] Available at: &lt;</a:t>
            </a:r>
            <a:r>
              <a:rPr lang="en-GB" kern="0" dirty="0">
                <a:solidFill>
                  <a:srgbClr val="000000"/>
                </a:solidFill>
                <a:latin typeface="Calibri"/>
                <a:hlinkClick r:id="rId11"/>
              </a:rPr>
              <a:t>https://www.hse.gov.uk/coronavirus/working-safely/protect-people.htm</a:t>
            </a:r>
            <a:r>
              <a:rPr lang="en-GB" kern="0" dirty="0">
                <a:solidFill>
                  <a:srgbClr val="000000"/>
                </a:solidFill>
                <a:latin typeface="Calibri"/>
              </a:rPr>
              <a:t>&gt; (Accessed: 1 Oct 2020)</a:t>
            </a:r>
          </a:p>
          <a:p>
            <a:pPr marL="285750" indent="-285750" defTabSz="914400">
              <a:buSzPct val="100000"/>
              <a:buFont typeface="Arial" pitchFamily="34"/>
              <a:buChar char="•"/>
              <a:defRPr sz="1800" b="0" i="0" u="none" strike="noStrike" kern="0" cap="none" spc="0" baseline="0">
                <a:solidFill>
                  <a:srgbClr val="000000"/>
                </a:solidFill>
                <a:uFillTx/>
              </a:defRPr>
            </a:pPr>
            <a:r>
              <a:rPr lang="en-GB" kern="0" dirty="0">
                <a:solidFill>
                  <a:srgbClr val="000000"/>
                </a:solidFill>
                <a:latin typeface="Calibri"/>
              </a:rPr>
              <a:t>Patient (2020) Covid-19 Coronavirus: what is shielding and who needs it. [online] Available at: &lt;</a:t>
            </a:r>
            <a:r>
              <a:rPr lang="en-GB" kern="0" dirty="0">
                <a:solidFill>
                  <a:srgbClr val="000000"/>
                </a:solidFill>
                <a:latin typeface="Calibri"/>
                <a:hlinkClick r:id="rId12"/>
              </a:rPr>
              <a:t>https://patient.info/news-and-features/covid-19-coronavirus-what-is-shielding-and-who-needs-it</a:t>
            </a:r>
            <a:r>
              <a:rPr lang="en-GB" kern="0" dirty="0">
                <a:solidFill>
                  <a:srgbClr val="000000"/>
                </a:solidFill>
                <a:latin typeface="Calibri"/>
              </a:rPr>
              <a:t>&gt; (Accessed 11 Oct 2020)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0" cap="none" spc="0" baseline="0" dirty="0">
              <a:solidFill>
                <a:srgbClr val="000000"/>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0" cap="none" spc="0" baseline="0" dirty="0">
                <a:solidFill>
                  <a:srgbClr val="000000"/>
                </a:solidFill>
                <a:uFillTx/>
                <a:latin typeface="Calibri"/>
              </a:rPr>
              <a:t>NHS. (2020) Advice for people at high risk from coronavirus (shielding). [online] Available at: &lt;</a:t>
            </a:r>
            <a:r>
              <a:rPr lang="en-GB" sz="1800" b="0" i="0" u="none" strike="noStrike" kern="0" cap="none" spc="0" baseline="0" dirty="0">
                <a:solidFill>
                  <a:srgbClr val="000000"/>
                </a:solidFill>
                <a:uFillTx/>
                <a:latin typeface="Calibri"/>
                <a:hlinkClick r:id="rId13"/>
              </a:rPr>
              <a:t>https://www.nhs.uk/conditions/coronavirus-covid-19/people-at-higher-risk/advice-for-people-at-high-risk/</a:t>
            </a:r>
            <a:r>
              <a:rPr lang="en-GB" sz="1800" b="0" i="0" u="none" strike="noStrike" kern="0" cap="none" spc="0" baseline="0" dirty="0">
                <a:solidFill>
                  <a:srgbClr val="000000"/>
                </a:solidFill>
                <a:uFillTx/>
                <a:latin typeface="Calibri"/>
              </a:rPr>
              <a:t>&gt; (Accessed: 2 Oct 2020)</a:t>
            </a:r>
          </a:p>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endParaRPr lang="en-GB" sz="1750" b="0" i="0" u="none" strike="noStrike" kern="1200" cap="none" spc="0" baseline="0" dirty="0">
              <a:solidFill>
                <a:srgbClr val="000000"/>
              </a:solidFill>
              <a:uFillTx/>
              <a:latin typeface="Calibri"/>
            </a:endParaRPr>
          </a:p>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endParaRPr lang="en-GB" sz="1750" b="0" i="0" u="none" strike="noStrike" kern="1200" cap="none" spc="0" baseline="0" dirty="0">
              <a:solidFill>
                <a:srgbClr val="000000"/>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750" b="0" i="0" u="none" strike="noStrike" kern="1200" cap="none" spc="0" baseline="0" dirty="0">
              <a:solidFill>
                <a:srgbClr val="000000"/>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750" b="0" i="0" u="none" strike="noStrike" kern="1200" cap="none" spc="0" baseline="0" dirty="0">
              <a:solidFill>
                <a:srgbClr val="000000"/>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750" b="0" i="0" u="none" strike="noStrike" kern="1200" cap="none" spc="0" baseline="0" dirty="0">
              <a:solidFill>
                <a:srgbClr val="000000"/>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750" b="0" i="0" u="none" strike="noStrike" kern="1200" cap="none" spc="0" baseline="0" dirty="0">
              <a:solidFill>
                <a:srgbClr val="000000"/>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750" b="0" i="0" u="none" strike="noStrike" kern="1200" cap="none" spc="0" baseline="0" dirty="0">
              <a:solidFill>
                <a:srgbClr val="000000"/>
              </a:solidFill>
              <a:uFillTx/>
              <a:latin typeface="Calibri"/>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F611C55-B666-4134-96A2-7C9844ABA000}"/>
              </a:ext>
            </a:extLst>
          </p:cNvPr>
          <p:cNvSpPr txBox="1"/>
          <p:nvPr/>
        </p:nvSpPr>
        <p:spPr>
          <a:xfrm>
            <a:off x="835575" y="112371"/>
            <a:ext cx="10916529" cy="11698011"/>
          </a:xfrm>
          <a:prstGeom prst="rect">
            <a:avLst/>
          </a:prstGeom>
          <a:noFill/>
        </p:spPr>
        <p:txBody>
          <a:bodyPr wrap="square">
            <a:spAutoFit/>
          </a:bodyPr>
          <a:lstStyle/>
          <a:p>
            <a:pPr marL="342900" indent="-342900">
              <a:lnSpc>
                <a:spcPct val="107000"/>
              </a:lnSpc>
              <a:spcAft>
                <a:spcPts val="800"/>
              </a:spcAft>
              <a:buFont typeface="Arial" panose="020B0604020202020204" pitchFamily="34" charset="0"/>
              <a:buChar char="•"/>
            </a:pPr>
            <a:r>
              <a:rPr lang="en-GB" sz="2400" dirty="0">
                <a:effectLst/>
                <a:latin typeface="Calibri" panose="020F0502020204030204" pitchFamily="34" charset="0"/>
                <a:ea typeface="Calibri" panose="020F0502020204030204" pitchFamily="34" charset="0"/>
                <a:cs typeface="Times New Roman" panose="02020603050405020304" pitchFamily="18" charset="0"/>
              </a:rPr>
              <a:t>Reference: </a:t>
            </a:r>
          </a:p>
          <a:p>
            <a:pPr marL="342900" indent="-342900">
              <a:lnSpc>
                <a:spcPct val="107000"/>
              </a:lnSpc>
              <a:spcAft>
                <a:spcPts val="800"/>
              </a:spcAft>
              <a:buFont typeface="Arial" panose="020B0604020202020204" pitchFamily="34" charset="0"/>
              <a:buChar char="•"/>
            </a:pPr>
            <a:r>
              <a:rPr lang="en-GB" sz="1600" dirty="0">
                <a:solidFill>
                  <a:srgbClr val="000000"/>
                </a:solidFill>
                <a:latin typeface="Times New Roman" panose="02020603050405020304" pitchFamily="18" charset="0"/>
                <a:ea typeface="Times New Roman" panose="02020603050405020304" pitchFamily="18" charset="0"/>
              </a:rPr>
              <a:t>BGS (2020). </a:t>
            </a:r>
            <a:r>
              <a:rPr lang="en-GB" sz="1600" i="1" dirty="0">
                <a:solidFill>
                  <a:srgbClr val="000000"/>
                </a:solidFill>
                <a:latin typeface="Times New Roman" panose="02020603050405020304" pitchFamily="18" charset="0"/>
                <a:ea typeface="Times New Roman" panose="02020603050405020304" pitchFamily="18" charset="0"/>
              </a:rPr>
              <a:t>COVID-19: Managing the COVID-19 pandemic in care homes | British Geriatrics Society</a:t>
            </a:r>
            <a:r>
              <a:rPr lang="en-GB" sz="1600" dirty="0">
                <a:solidFill>
                  <a:srgbClr val="000000"/>
                </a:solidFill>
                <a:latin typeface="Times New Roman" panose="02020603050405020304" pitchFamily="18" charset="0"/>
                <a:ea typeface="Times New Roman" panose="02020603050405020304" pitchFamily="18" charset="0"/>
              </a:rPr>
              <a:t>. (online) www.bgs.org.uk. Available at: </a:t>
            </a:r>
            <a:r>
              <a:rPr lang="en-GB" sz="1600" u="sng" dirty="0">
                <a:solidFill>
                  <a:srgbClr val="0563C1"/>
                </a:solidFill>
                <a:latin typeface="Times New Roman" panose="02020603050405020304" pitchFamily="18" charset="0"/>
                <a:ea typeface="Times New Roman" panose="02020603050405020304" pitchFamily="18" charset="0"/>
                <a:hlinkClick r:id="rId2"/>
              </a:rPr>
              <a:t>https://www.bgs.org.uk/resources/covid-19-managing-the-covid-19-pandemic-in-care-homes</a:t>
            </a:r>
            <a:r>
              <a:rPr lang="en-GB" sz="1600" dirty="0">
                <a:solidFill>
                  <a:srgbClr val="000000"/>
                </a:solidFill>
                <a:latin typeface="Times New Roman" panose="02020603050405020304" pitchFamily="18" charset="0"/>
                <a:ea typeface="Times New Roman" panose="02020603050405020304" pitchFamily="18" charset="0"/>
              </a:rPr>
              <a:t>  (Accessed 13 Oct. 2020).</a:t>
            </a:r>
            <a:endParaRPr lang="en-GB" sz="1600" dirty="0">
              <a:latin typeface="Times New Roman" panose="02020603050405020304" pitchFamily="18" charset="0"/>
              <a:ea typeface="Times New Roman" panose="02020603050405020304" pitchFamily="18" charset="0"/>
            </a:endParaRPr>
          </a:p>
          <a:p>
            <a:pPr marL="342900" indent="-342900">
              <a:lnSpc>
                <a:spcPct val="107000"/>
              </a:lnSpc>
              <a:spcAft>
                <a:spcPts val="800"/>
              </a:spcAft>
              <a:buFont typeface="Arial" panose="020B0604020202020204" pitchFamily="34" charset="0"/>
              <a:buChar char="•"/>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285750" lvl="0" indent="-285750">
              <a:lnSpc>
                <a:spcPts val="1800"/>
              </a:lnSpc>
              <a:spcAft>
                <a:spcPts val="1200"/>
              </a:spcAft>
              <a:buFont typeface="Arial" panose="020B0604020202020204" pitchFamily="34" charset="0"/>
              <a:buChar char="•"/>
            </a:pPr>
            <a:r>
              <a:rPr lang="en-GB" sz="1800" dirty="0">
                <a:solidFill>
                  <a:srgbClr val="000000"/>
                </a:solidFill>
                <a:effectLst/>
                <a:latin typeface="Times New Roman" panose="02020603050405020304" pitchFamily="18" charset="0"/>
                <a:ea typeface="Times New Roman" panose="02020603050405020304" pitchFamily="18" charset="0"/>
              </a:rPr>
              <a:t>GOV.UK (2020c). </a:t>
            </a:r>
            <a:r>
              <a:rPr lang="en-GB" sz="1800" i="1" dirty="0">
                <a:solidFill>
                  <a:srgbClr val="000000"/>
                </a:solidFill>
                <a:effectLst/>
                <a:latin typeface="Times New Roman" panose="02020603050405020304" pitchFamily="18" charset="0"/>
                <a:ea typeface="Times New Roman" panose="02020603050405020304" pitchFamily="18" charset="0"/>
              </a:rPr>
              <a:t>Admission and care of residents in a care home during COVID-19</a:t>
            </a:r>
            <a:r>
              <a:rPr lang="en-GB" sz="1800" dirty="0">
                <a:solidFill>
                  <a:srgbClr val="000000"/>
                </a:solidFill>
                <a:effectLst/>
                <a:latin typeface="Times New Roman" panose="02020603050405020304" pitchFamily="18" charset="0"/>
                <a:ea typeface="Times New Roman" panose="02020603050405020304" pitchFamily="18" charset="0"/>
              </a:rPr>
              <a:t>. </a:t>
            </a:r>
            <a:r>
              <a:rPr lang="en-GB" dirty="0">
                <a:solidFill>
                  <a:srgbClr val="000000"/>
                </a:solidFill>
                <a:latin typeface="Times New Roman" panose="02020603050405020304" pitchFamily="18" charset="0"/>
                <a:ea typeface="Times New Roman" panose="02020603050405020304" pitchFamily="18" charset="0"/>
              </a:rPr>
              <a:t>(</a:t>
            </a:r>
            <a:r>
              <a:rPr lang="en-GB" sz="1800" dirty="0">
                <a:solidFill>
                  <a:srgbClr val="000000"/>
                </a:solidFill>
                <a:effectLst/>
                <a:latin typeface="Times New Roman" panose="02020603050405020304" pitchFamily="18" charset="0"/>
                <a:ea typeface="Times New Roman" panose="02020603050405020304" pitchFamily="18" charset="0"/>
              </a:rPr>
              <a:t>online</a:t>
            </a:r>
            <a:r>
              <a:rPr lang="en-GB" dirty="0">
                <a:solidFill>
                  <a:srgbClr val="000000"/>
                </a:solidFill>
                <a:latin typeface="Times New Roman" panose="02020603050405020304" pitchFamily="18" charset="0"/>
                <a:ea typeface="Times New Roman" panose="02020603050405020304" pitchFamily="18" charset="0"/>
              </a:rPr>
              <a:t>) </a:t>
            </a:r>
            <a:r>
              <a:rPr lang="en-GB" sz="1800" dirty="0">
                <a:solidFill>
                  <a:srgbClr val="000000"/>
                </a:solidFill>
                <a:effectLst/>
                <a:latin typeface="Times New Roman" panose="02020603050405020304" pitchFamily="18" charset="0"/>
                <a:ea typeface="Times New Roman" panose="02020603050405020304" pitchFamily="18" charset="0"/>
              </a:rPr>
              <a:t>GOV.UK. Available at: </a:t>
            </a:r>
            <a:r>
              <a:rPr lang="en-GB" sz="1800" u="sng" dirty="0">
                <a:solidFill>
                  <a:srgbClr val="0563C1"/>
                </a:solidFill>
                <a:effectLst/>
                <a:latin typeface="Times New Roman" panose="02020603050405020304" pitchFamily="18" charset="0"/>
                <a:ea typeface="Times New Roman" panose="02020603050405020304" pitchFamily="18" charset="0"/>
                <a:hlinkClick r:id="rId3"/>
              </a:rPr>
              <a:t>https://www.gov.uk/government/publications/coronavirus-covid-19-admission-and-care-of-people-in-care-homes/coronavirus-covid-19-admission-and-care-of-people-in-care-homes</a:t>
            </a:r>
            <a:r>
              <a:rPr lang="en-GB" sz="1800" dirty="0">
                <a:solidFill>
                  <a:srgbClr val="000000"/>
                </a:solidFill>
                <a:effectLst/>
                <a:latin typeface="Times New Roman" panose="02020603050405020304" pitchFamily="18" charset="0"/>
                <a:ea typeface="Times New Roman" panose="02020603050405020304" pitchFamily="18" charset="0"/>
              </a:rPr>
              <a:t>  (Accessed 30 Sep. 2020</a:t>
            </a:r>
            <a:r>
              <a:rPr lang="en-GB" dirty="0">
                <a:solidFill>
                  <a:srgbClr val="000000"/>
                </a:solidFill>
                <a:latin typeface="Times New Roman" panose="02020603050405020304" pitchFamily="18"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pPr marL="285750" lvl="0" indent="-285750">
              <a:lnSpc>
                <a:spcPts val="1800"/>
              </a:lnSpc>
              <a:spcAft>
                <a:spcPts val="1200"/>
              </a:spcAft>
              <a:buFont typeface="Arial" panose="020B0604020202020204" pitchFamily="34" charset="0"/>
              <a:buChar char="•"/>
            </a:pPr>
            <a:r>
              <a:rPr lang="en-GB" sz="1800" dirty="0">
                <a:solidFill>
                  <a:srgbClr val="000000"/>
                </a:solidFill>
                <a:effectLst/>
                <a:latin typeface="Times New Roman" panose="02020603050405020304" pitchFamily="18" charset="0"/>
                <a:ea typeface="Times New Roman" panose="02020603050405020304" pitchFamily="18" charset="0"/>
              </a:rPr>
              <a:t>GOV.UK (2020a). </a:t>
            </a:r>
            <a:r>
              <a:rPr lang="en-GB" sz="1800" i="1" dirty="0">
                <a:solidFill>
                  <a:srgbClr val="000000"/>
                </a:solidFill>
                <a:effectLst/>
                <a:latin typeface="Times New Roman" panose="02020603050405020304" pitchFamily="18" charset="0"/>
                <a:ea typeface="Times New Roman" panose="02020603050405020304" pitchFamily="18" charset="0"/>
              </a:rPr>
              <a:t>COVID-19: infection prevention and control</a:t>
            </a:r>
            <a:r>
              <a:rPr lang="en-GB" sz="1800" dirty="0">
                <a:solidFill>
                  <a:srgbClr val="000000"/>
                </a:solidFill>
                <a:effectLst/>
                <a:latin typeface="Times New Roman" panose="02020603050405020304" pitchFamily="18" charset="0"/>
                <a:ea typeface="Times New Roman" panose="02020603050405020304" pitchFamily="18" charset="0"/>
              </a:rPr>
              <a:t>. </a:t>
            </a:r>
            <a:r>
              <a:rPr lang="en-GB" dirty="0">
                <a:solidFill>
                  <a:srgbClr val="000000"/>
                </a:solidFill>
                <a:latin typeface="Times New Roman" panose="02020603050405020304" pitchFamily="18" charset="0"/>
                <a:ea typeface="Times New Roman" panose="02020603050405020304" pitchFamily="18" charset="0"/>
              </a:rPr>
              <a:t>(</a:t>
            </a:r>
            <a:r>
              <a:rPr lang="en-GB" sz="1800" dirty="0">
                <a:solidFill>
                  <a:srgbClr val="000000"/>
                </a:solidFill>
                <a:effectLst/>
                <a:latin typeface="Times New Roman" panose="02020603050405020304" pitchFamily="18" charset="0"/>
                <a:ea typeface="Times New Roman" panose="02020603050405020304" pitchFamily="18" charset="0"/>
              </a:rPr>
              <a:t>online) GOV.UK. Available at: </a:t>
            </a:r>
            <a:r>
              <a:rPr lang="en-GB" sz="1800" u="sng" dirty="0">
                <a:solidFill>
                  <a:srgbClr val="0563C1"/>
                </a:solidFill>
                <a:effectLst/>
                <a:latin typeface="Times New Roman" panose="02020603050405020304" pitchFamily="18" charset="0"/>
                <a:ea typeface="Times New Roman" panose="02020603050405020304" pitchFamily="18" charset="0"/>
                <a:hlinkClick r:id="rId4"/>
              </a:rPr>
              <a:t>https://www.gov.uk/government/publications/wuhan-novel-coronavirus-infection-prevention-and-control</a:t>
            </a:r>
            <a:r>
              <a:rPr lang="en-GB" sz="1800" dirty="0">
                <a:solidFill>
                  <a:srgbClr val="000000"/>
                </a:solidFill>
                <a:effectLst/>
                <a:latin typeface="Times New Roman" panose="02020603050405020304" pitchFamily="18" charset="0"/>
                <a:ea typeface="Times New Roman" panose="02020603050405020304" pitchFamily="18" charset="0"/>
              </a:rPr>
              <a:t> (Accessed 4 Oct. 2020</a:t>
            </a:r>
            <a:r>
              <a:rPr lang="en-GB" dirty="0">
                <a:solidFill>
                  <a:srgbClr val="000000"/>
                </a:solidFill>
                <a:latin typeface="Times New Roman" panose="02020603050405020304" pitchFamily="18"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pPr marL="285750" lvl="0" indent="-285750">
              <a:lnSpc>
                <a:spcPts val="1800"/>
              </a:lnSpc>
              <a:spcAft>
                <a:spcPts val="1200"/>
              </a:spcAft>
              <a:buFont typeface="Arial" panose="020B0604020202020204" pitchFamily="34" charset="0"/>
              <a:buChar char="•"/>
            </a:pPr>
            <a:r>
              <a:rPr lang="en-GB" sz="1800" dirty="0">
                <a:solidFill>
                  <a:srgbClr val="000000"/>
                </a:solidFill>
                <a:effectLst/>
                <a:latin typeface="Times New Roman" panose="02020603050405020304" pitchFamily="18" charset="0"/>
                <a:ea typeface="Times New Roman" panose="02020603050405020304" pitchFamily="18" charset="0"/>
              </a:rPr>
              <a:t>GOV.UK (2020b). </a:t>
            </a:r>
            <a:r>
              <a:rPr lang="en-GB" sz="1800" i="1" dirty="0">
                <a:solidFill>
                  <a:srgbClr val="000000"/>
                </a:solidFill>
                <a:effectLst/>
                <a:latin typeface="Times New Roman" panose="02020603050405020304" pitchFamily="18" charset="0"/>
                <a:ea typeface="Times New Roman" panose="02020603050405020304" pitchFamily="18" charset="0"/>
              </a:rPr>
              <a:t>Coronavirus (COVID-19): guidance</a:t>
            </a:r>
            <a:r>
              <a:rPr lang="en-GB" sz="1800" dirty="0">
                <a:solidFill>
                  <a:srgbClr val="000000"/>
                </a:solidFill>
                <a:effectLst/>
                <a:latin typeface="Times New Roman" panose="02020603050405020304" pitchFamily="18" charset="0"/>
                <a:ea typeface="Times New Roman" panose="02020603050405020304" pitchFamily="18" charset="0"/>
              </a:rPr>
              <a:t>. (online</a:t>
            </a:r>
            <a:r>
              <a:rPr lang="en-GB" dirty="0">
                <a:solidFill>
                  <a:srgbClr val="000000"/>
                </a:solidFill>
                <a:latin typeface="Times New Roman" panose="02020603050405020304" pitchFamily="18" charset="0"/>
                <a:ea typeface="Times New Roman" panose="02020603050405020304" pitchFamily="18" charset="0"/>
              </a:rPr>
              <a:t>)</a:t>
            </a:r>
            <a:r>
              <a:rPr lang="en-GB" sz="1800" dirty="0">
                <a:solidFill>
                  <a:srgbClr val="000000"/>
                </a:solidFill>
                <a:effectLst/>
                <a:latin typeface="Times New Roman" panose="02020603050405020304" pitchFamily="18" charset="0"/>
                <a:ea typeface="Times New Roman" panose="02020603050405020304" pitchFamily="18" charset="0"/>
              </a:rPr>
              <a:t> GOV.UK. Available at: </a:t>
            </a:r>
            <a:r>
              <a:rPr lang="en-GB" sz="1800" u="sng" dirty="0">
                <a:solidFill>
                  <a:srgbClr val="0563C1"/>
                </a:solidFill>
                <a:effectLst/>
                <a:latin typeface="Times New Roman" panose="02020603050405020304" pitchFamily="18" charset="0"/>
                <a:ea typeface="Times New Roman" panose="02020603050405020304" pitchFamily="18" charset="0"/>
                <a:hlinkClick r:id="rId5"/>
              </a:rPr>
              <a:t>https://www.gov.uk/government/collections/coronavirus-covid-19-list-of-guidance</a:t>
            </a:r>
            <a:r>
              <a:rPr lang="en-GB" sz="1800" dirty="0">
                <a:solidFill>
                  <a:srgbClr val="000000"/>
                </a:solidFill>
                <a:effectLst/>
                <a:latin typeface="Times New Roman" panose="02020603050405020304" pitchFamily="18" charset="0"/>
                <a:ea typeface="Times New Roman" panose="02020603050405020304" pitchFamily="18" charset="0"/>
              </a:rPr>
              <a:t>  (Accessed 4 Oct. 2020).</a:t>
            </a:r>
            <a:endParaRPr lang="en-GB" sz="1800" dirty="0">
              <a:effectLst/>
              <a:latin typeface="Times New Roman" panose="02020603050405020304" pitchFamily="18" charset="0"/>
              <a:ea typeface="Times New Roman" panose="02020603050405020304" pitchFamily="18" charset="0"/>
            </a:endParaRPr>
          </a:p>
          <a:p>
            <a:pPr marL="285750" indent="-285750">
              <a:lnSpc>
                <a:spcPts val="1800"/>
              </a:lnSpc>
              <a:spcAft>
                <a:spcPts val="1200"/>
              </a:spcAft>
              <a:buFont typeface="Arial" panose="020B0604020202020204" pitchFamily="34" charset="0"/>
              <a:buChar char="•"/>
            </a:pPr>
            <a:r>
              <a:rPr lang="en-GB" sz="1800" dirty="0">
                <a:solidFill>
                  <a:srgbClr val="000000"/>
                </a:solidFill>
                <a:effectLst/>
                <a:latin typeface="Times New Roman" panose="02020603050405020304" pitchFamily="18" charset="0"/>
                <a:ea typeface="Times New Roman" panose="02020603050405020304" pitchFamily="18" charset="0"/>
              </a:rPr>
              <a:t>‌GOV.UK (2020d). </a:t>
            </a:r>
            <a:r>
              <a:rPr lang="en-GB" sz="1800" i="1" dirty="0">
                <a:solidFill>
                  <a:srgbClr val="000000"/>
                </a:solidFill>
                <a:effectLst/>
                <a:latin typeface="Times New Roman" panose="02020603050405020304" pitchFamily="18" charset="0"/>
                <a:ea typeface="Times New Roman" panose="02020603050405020304" pitchFamily="18" charset="0"/>
              </a:rPr>
              <a:t>The future of public health</a:t>
            </a:r>
            <a:r>
              <a:rPr lang="en-GB" sz="1800" dirty="0">
                <a:solidFill>
                  <a:srgbClr val="000000"/>
                </a:solidFill>
                <a:effectLst/>
                <a:latin typeface="Times New Roman" panose="02020603050405020304" pitchFamily="18" charset="0"/>
                <a:ea typeface="Times New Roman" panose="02020603050405020304" pitchFamily="18" charset="0"/>
              </a:rPr>
              <a:t>. </a:t>
            </a:r>
            <a:r>
              <a:rPr lang="en-GB" dirty="0">
                <a:solidFill>
                  <a:srgbClr val="000000"/>
                </a:solidFill>
                <a:latin typeface="Times New Roman" panose="02020603050405020304" pitchFamily="18" charset="0"/>
                <a:ea typeface="Times New Roman" panose="02020603050405020304" pitchFamily="18" charset="0"/>
              </a:rPr>
              <a:t>(</a:t>
            </a:r>
            <a:r>
              <a:rPr lang="en-GB" sz="1800" dirty="0">
                <a:solidFill>
                  <a:srgbClr val="000000"/>
                </a:solidFill>
                <a:effectLst/>
                <a:latin typeface="Times New Roman" panose="02020603050405020304" pitchFamily="18" charset="0"/>
                <a:ea typeface="Times New Roman" panose="02020603050405020304" pitchFamily="18" charset="0"/>
              </a:rPr>
              <a:t>online) GOV.UK. Available at: </a:t>
            </a:r>
            <a:r>
              <a:rPr lang="en-GB" sz="1800" u="sng" dirty="0">
                <a:solidFill>
                  <a:srgbClr val="0563C1"/>
                </a:solidFill>
                <a:effectLst/>
                <a:latin typeface="Times New Roman" panose="02020603050405020304" pitchFamily="18" charset="0"/>
                <a:ea typeface="Times New Roman" panose="02020603050405020304" pitchFamily="18" charset="0"/>
                <a:hlinkClick r:id="rId6"/>
              </a:rPr>
              <a:t>https://www.gov.uk/government/speeches/the-future-of-public-health</a:t>
            </a:r>
            <a:r>
              <a:rPr lang="en-GB" sz="1800" dirty="0">
                <a:solidFill>
                  <a:srgbClr val="000000"/>
                </a:solidFill>
                <a:effectLst/>
                <a:latin typeface="Times New Roman" panose="02020603050405020304" pitchFamily="18" charset="0"/>
                <a:ea typeface="Times New Roman" panose="02020603050405020304" pitchFamily="18" charset="0"/>
              </a:rPr>
              <a:t> (Accessed 6 Oct. 2020</a:t>
            </a:r>
            <a:r>
              <a:rPr lang="en-GB" dirty="0">
                <a:solidFill>
                  <a:srgbClr val="000000"/>
                </a:solidFill>
                <a:latin typeface="Times New Roman" panose="02020603050405020304" pitchFamily="18" charset="0"/>
                <a:ea typeface="Times New Roman" panose="02020603050405020304" pitchFamily="18" charset="0"/>
              </a:rPr>
              <a:t>).</a:t>
            </a:r>
          </a:p>
          <a:p>
            <a:pPr marL="285750" indent="-285750">
              <a:lnSpc>
                <a:spcPts val="1800"/>
              </a:lnSpc>
              <a:spcAft>
                <a:spcPts val="1200"/>
              </a:spcAft>
              <a:buFont typeface="Arial" panose="020B0604020202020204" pitchFamily="34" charset="0"/>
              <a:buChar char="•"/>
            </a:pPr>
            <a:r>
              <a:rPr lang="en-GB" dirty="0">
                <a:solidFill>
                  <a:srgbClr val="000000"/>
                </a:solidFill>
                <a:latin typeface="Times New Roman" panose="02020603050405020304" pitchFamily="18" charset="0"/>
                <a:ea typeface="Times New Roman" panose="02020603050405020304" pitchFamily="18" charset="0"/>
              </a:rPr>
              <a:t> GOV UK (2020e). </a:t>
            </a:r>
            <a:r>
              <a:rPr lang="en-GB" i="1" dirty="0">
                <a:solidFill>
                  <a:srgbClr val="000000"/>
                </a:solidFill>
                <a:latin typeface="Times New Roman" panose="02020603050405020304" pitchFamily="18" charset="0"/>
                <a:ea typeface="Times New Roman" panose="02020603050405020304" pitchFamily="18" charset="0"/>
              </a:rPr>
              <a:t>Coronavirus (COVID-19): What is social distancing? - Public health matters</a:t>
            </a:r>
            <a:r>
              <a:rPr lang="en-GB" dirty="0">
                <a:solidFill>
                  <a:srgbClr val="000000"/>
                </a:solidFill>
                <a:latin typeface="Times New Roman" panose="02020603050405020304" pitchFamily="18" charset="0"/>
                <a:ea typeface="Times New Roman" panose="02020603050405020304" pitchFamily="18" charset="0"/>
              </a:rPr>
              <a:t>. (online) publichealthmatters.blog.gov.uk. Available at: </a:t>
            </a:r>
            <a:r>
              <a:rPr lang="en-GB" u="sng" dirty="0">
                <a:solidFill>
                  <a:srgbClr val="0563C1"/>
                </a:solidFill>
                <a:latin typeface="Times New Roman" panose="02020603050405020304" pitchFamily="18" charset="0"/>
                <a:ea typeface="Times New Roman" panose="02020603050405020304" pitchFamily="18" charset="0"/>
                <a:hlinkClick r:id="rId7"/>
              </a:rPr>
              <a:t>https://publichealthmatters.blog.gov.uk/2020/03/04/coronavirus-covid-19-what-is-social-distancing/</a:t>
            </a:r>
            <a:endParaRPr lang="en-GB" dirty="0">
              <a:latin typeface="Times New Roman" panose="02020603050405020304" pitchFamily="18" charset="0"/>
              <a:ea typeface="Times New Roman" panose="02020603050405020304" pitchFamily="18" charset="0"/>
            </a:endParaRPr>
          </a:p>
          <a:p>
            <a:pPr>
              <a:lnSpc>
                <a:spcPts val="1800"/>
              </a:lnSpc>
              <a:spcAft>
                <a:spcPts val="1200"/>
              </a:spcAft>
            </a:pPr>
            <a:r>
              <a:rPr lang="en-GB" dirty="0">
                <a:solidFill>
                  <a:srgbClr val="000000"/>
                </a:solidFill>
                <a:latin typeface="Times New Roman" panose="02020603050405020304" pitchFamily="18" charset="0"/>
                <a:ea typeface="Times New Roman" panose="02020603050405020304" pitchFamily="18" charset="0"/>
              </a:rPr>
              <a:t>     (Accessed 13 Oct. 2020).</a:t>
            </a:r>
            <a:endParaRPr lang="en-GB" dirty="0">
              <a:latin typeface="Times New Roman" panose="02020603050405020304" pitchFamily="18" charset="0"/>
              <a:ea typeface="Times New Roman" panose="02020603050405020304" pitchFamily="18" charset="0"/>
            </a:endParaRPr>
          </a:p>
          <a:p>
            <a:pPr marL="285750" indent="-285750">
              <a:lnSpc>
                <a:spcPts val="1800"/>
              </a:lnSpc>
              <a:spcAft>
                <a:spcPts val="1200"/>
              </a:spcAft>
              <a:buFont typeface="Arial" panose="020B0604020202020204" pitchFamily="34" charset="0"/>
              <a:buChar char="•"/>
            </a:pPr>
            <a:r>
              <a:rPr lang="en-GB" dirty="0">
                <a:solidFill>
                  <a:srgbClr val="000000"/>
                </a:solidFill>
                <a:latin typeface="Times New Roman" panose="02020603050405020304" pitchFamily="18" charset="0"/>
                <a:ea typeface="Times New Roman" panose="02020603050405020304" pitchFamily="18" charset="0"/>
              </a:rPr>
              <a:t>GOV UK (2020f). </a:t>
            </a:r>
            <a:r>
              <a:rPr lang="en-GB" i="1" dirty="0">
                <a:solidFill>
                  <a:srgbClr val="000000"/>
                </a:solidFill>
                <a:latin typeface="Times New Roman" panose="02020603050405020304" pitchFamily="18" charset="0"/>
                <a:ea typeface="Times New Roman" panose="02020603050405020304" pitchFamily="18" charset="0"/>
              </a:rPr>
              <a:t>Coronavirus (COVID-19): Real-time tracking of the virus - Public health matters</a:t>
            </a:r>
            <a:r>
              <a:rPr lang="en-GB" dirty="0">
                <a:solidFill>
                  <a:srgbClr val="000000"/>
                </a:solidFill>
                <a:latin typeface="Times New Roman" panose="02020603050405020304" pitchFamily="18" charset="0"/>
                <a:ea typeface="Times New Roman" panose="02020603050405020304" pitchFamily="18" charset="0"/>
              </a:rPr>
              <a:t>. (online) publichealthmatters.blog.gov.uk. Available at: </a:t>
            </a:r>
            <a:r>
              <a:rPr lang="en-GB" u="sng" dirty="0">
                <a:solidFill>
                  <a:srgbClr val="0563C1"/>
                </a:solidFill>
                <a:latin typeface="Times New Roman" panose="02020603050405020304" pitchFamily="18" charset="0"/>
                <a:ea typeface="Times New Roman" panose="02020603050405020304" pitchFamily="18" charset="0"/>
                <a:hlinkClick r:id="rId8"/>
              </a:rPr>
              <a:t>https://publichealthmatters.blog.gov.uk/2020/05/15/coronavirus-covid-19-real-time-tracking-of-the-virus/</a:t>
            </a:r>
            <a:endParaRPr lang="en-GB" dirty="0">
              <a:latin typeface="Times New Roman" panose="02020603050405020304" pitchFamily="18" charset="0"/>
              <a:ea typeface="Times New Roman" panose="02020603050405020304" pitchFamily="18" charset="0"/>
            </a:endParaRPr>
          </a:p>
          <a:p>
            <a:pPr marL="342900" lvl="0" indent="-342900">
              <a:lnSpc>
                <a:spcPts val="1800"/>
              </a:lnSpc>
              <a:spcAft>
                <a:spcPts val="1200"/>
              </a:spcAft>
              <a:buFont typeface="Arial" panose="020B0604020202020204" pitchFamily="34" charset="0"/>
              <a:buChar char="•"/>
            </a:pPr>
            <a:endParaRPr lang="en-GB" sz="1800" dirty="0">
              <a:effectLst/>
              <a:latin typeface="Times New Roman" panose="02020603050405020304" pitchFamily="18" charset="0"/>
              <a:ea typeface="Times New Roman" panose="02020603050405020304" pitchFamily="18" charset="0"/>
            </a:endParaRPr>
          </a:p>
          <a:p>
            <a:pPr marL="342900" lvl="0" indent="-342900">
              <a:lnSpc>
                <a:spcPts val="1800"/>
              </a:lnSpc>
              <a:spcAft>
                <a:spcPts val="1200"/>
              </a:spcAft>
              <a:buFont typeface="Arial" panose="020B0604020202020204" pitchFamily="34" charset="0"/>
              <a:buChar char="•"/>
            </a:pPr>
            <a:r>
              <a:rPr lang="en-GB" sz="1800" dirty="0">
                <a:solidFill>
                  <a:srgbClr val="000000"/>
                </a:solidFill>
                <a:effectLst/>
                <a:latin typeface="Times New Roman" panose="02020603050405020304" pitchFamily="18" charset="0"/>
                <a:ea typeface="Times New Roman" panose="02020603050405020304" pitchFamily="18" charset="0"/>
              </a:rPr>
              <a:t>Maqbool, A. and Khan, N.Z. (2020). </a:t>
            </a:r>
            <a:r>
              <a:rPr lang="en-GB" sz="1800" dirty="0" err="1">
                <a:solidFill>
                  <a:srgbClr val="000000"/>
                </a:solidFill>
                <a:effectLst/>
                <a:latin typeface="Times New Roman" panose="02020603050405020304" pitchFamily="18" charset="0"/>
                <a:ea typeface="Times New Roman" panose="02020603050405020304" pitchFamily="18" charset="0"/>
              </a:rPr>
              <a:t>Analyzing</a:t>
            </a:r>
            <a:r>
              <a:rPr lang="en-GB" sz="1800" dirty="0">
                <a:solidFill>
                  <a:srgbClr val="000000"/>
                </a:solidFill>
                <a:effectLst/>
                <a:latin typeface="Times New Roman" panose="02020603050405020304" pitchFamily="18" charset="0"/>
                <a:ea typeface="Times New Roman" panose="02020603050405020304" pitchFamily="18" charset="0"/>
              </a:rPr>
              <a:t> barriers for implementation of public health and social measures to prevent the transmission of COVID-19 disease using DEMATEL method. </a:t>
            </a:r>
            <a:r>
              <a:rPr lang="en-GB" sz="1800" i="1" dirty="0">
                <a:solidFill>
                  <a:srgbClr val="000000"/>
                </a:solidFill>
                <a:effectLst/>
                <a:latin typeface="Times New Roman" panose="02020603050405020304" pitchFamily="18" charset="0"/>
                <a:ea typeface="Times New Roman" panose="02020603050405020304" pitchFamily="18" charset="0"/>
              </a:rPr>
              <a:t>Diabetes &amp; Metabolic Syndrome: Clinical Research &amp; Reviews</a:t>
            </a:r>
            <a:r>
              <a:rPr lang="en-GB" sz="1800" dirty="0">
                <a:solidFill>
                  <a:srgbClr val="000000"/>
                </a:solidFill>
                <a:effectLst/>
                <a:latin typeface="Times New Roman" panose="02020603050405020304" pitchFamily="18" charset="0"/>
                <a:ea typeface="Times New Roman" panose="02020603050405020304" pitchFamily="18" charset="0"/>
              </a:rPr>
              <a:t>, (online</a:t>
            </a:r>
            <a:r>
              <a:rPr lang="en-GB" dirty="0">
                <a:solidFill>
                  <a:srgbClr val="000000"/>
                </a:solidFill>
                <a:latin typeface="Times New Roman" panose="02020603050405020304" pitchFamily="18" charset="0"/>
                <a:ea typeface="Times New Roman" panose="02020603050405020304" pitchFamily="18" charset="0"/>
              </a:rPr>
              <a:t>)</a:t>
            </a:r>
            <a:r>
              <a:rPr lang="en-GB" sz="1800" dirty="0">
                <a:solidFill>
                  <a:srgbClr val="000000"/>
                </a:solidFill>
                <a:effectLst/>
                <a:latin typeface="Times New Roman" panose="02020603050405020304" pitchFamily="18" charset="0"/>
                <a:ea typeface="Times New Roman" panose="02020603050405020304" pitchFamily="18" charset="0"/>
              </a:rPr>
              <a:t> 14(5), pp.887–892. Available at: </a:t>
            </a:r>
            <a:r>
              <a:rPr lang="en-GB" sz="1800" u="sng" dirty="0">
                <a:solidFill>
                  <a:srgbClr val="0563C1"/>
                </a:solidFill>
                <a:effectLst/>
                <a:latin typeface="Times New Roman" panose="02020603050405020304" pitchFamily="18" charset="0"/>
                <a:ea typeface="Times New Roman" panose="02020603050405020304" pitchFamily="18" charset="0"/>
                <a:hlinkClick r:id="rId9"/>
              </a:rPr>
              <a:t>https://www.ncbi.nlm.nih.gov/pmc/articles/PMC7293847/</a:t>
            </a:r>
            <a:r>
              <a:rPr lang="en-GB" sz="1800" dirty="0">
                <a:solidFill>
                  <a:srgbClr val="000000"/>
                </a:solidFill>
                <a:effectLst/>
                <a:latin typeface="Times New Roman" panose="02020603050405020304" pitchFamily="18" charset="0"/>
                <a:ea typeface="Times New Roman" panose="02020603050405020304" pitchFamily="18" charset="0"/>
              </a:rPr>
              <a:t> (Accessed 15 Sep. 2020).</a:t>
            </a:r>
            <a:endParaRPr lang="en-GB" sz="1800" dirty="0">
              <a:effectLst/>
              <a:latin typeface="Times New Roman" panose="02020603050405020304" pitchFamily="18" charset="0"/>
              <a:ea typeface="Times New Roman" panose="02020603050405020304" pitchFamily="18" charset="0"/>
            </a:endParaRPr>
          </a:p>
          <a:p>
            <a:pPr marL="342900" lvl="0" indent="-342900">
              <a:lnSpc>
                <a:spcPts val="1800"/>
              </a:lnSpc>
              <a:spcAft>
                <a:spcPts val="1200"/>
              </a:spcAft>
              <a:buFont typeface="Arial" panose="020B0604020202020204" pitchFamily="34" charset="0"/>
              <a:buChar char="•"/>
            </a:pPr>
            <a:r>
              <a:rPr lang="en-GB" sz="1800" dirty="0">
                <a:solidFill>
                  <a:srgbClr val="000000"/>
                </a:solidFill>
                <a:effectLst/>
                <a:latin typeface="Times New Roman" panose="02020603050405020304" pitchFamily="18" charset="0"/>
                <a:ea typeface="Times New Roman" panose="02020603050405020304" pitchFamily="18" charset="0"/>
              </a:rPr>
              <a:t>Mullen, L. (2020). </a:t>
            </a:r>
            <a:r>
              <a:rPr lang="en-GB" sz="1800" i="1" dirty="0">
                <a:solidFill>
                  <a:srgbClr val="000000"/>
                </a:solidFill>
                <a:effectLst/>
                <a:latin typeface="Times New Roman" panose="02020603050405020304" pitchFamily="18" charset="0"/>
                <a:ea typeface="Times New Roman" panose="02020603050405020304" pitchFamily="18" charset="0"/>
              </a:rPr>
              <a:t>How Has the WHO Responded to the COVID-19 Pandemic?</a:t>
            </a:r>
            <a:r>
              <a:rPr lang="en-GB" sz="1800" dirty="0">
                <a:solidFill>
                  <a:srgbClr val="000000"/>
                </a:solidFill>
                <a:effectLst/>
                <a:latin typeface="Times New Roman" panose="02020603050405020304" pitchFamily="18" charset="0"/>
                <a:ea typeface="Times New Roman" panose="02020603050405020304" pitchFamily="18" charset="0"/>
              </a:rPr>
              <a:t> (online</a:t>
            </a:r>
            <a:r>
              <a:rPr lang="en-GB" dirty="0">
                <a:solidFill>
                  <a:srgbClr val="000000"/>
                </a:solidFill>
                <a:latin typeface="Times New Roman" panose="02020603050405020304" pitchFamily="18" charset="0"/>
                <a:ea typeface="Times New Roman" panose="02020603050405020304" pitchFamily="18" charset="0"/>
              </a:rPr>
              <a:t>)</a:t>
            </a:r>
            <a:r>
              <a:rPr lang="en-GB" sz="1800" dirty="0">
                <a:solidFill>
                  <a:srgbClr val="000000"/>
                </a:solidFill>
                <a:effectLst/>
                <a:latin typeface="Times New Roman" panose="02020603050405020304" pitchFamily="18" charset="0"/>
                <a:ea typeface="Times New Roman" panose="02020603050405020304" pitchFamily="18" charset="0"/>
              </a:rPr>
              <a:t> IPI Global Observatory. Available at: </a:t>
            </a:r>
            <a:r>
              <a:rPr lang="en-GB" sz="1800" u="sng" dirty="0">
                <a:solidFill>
                  <a:srgbClr val="0563C1"/>
                </a:solidFill>
                <a:effectLst/>
                <a:latin typeface="Times New Roman" panose="02020603050405020304" pitchFamily="18" charset="0"/>
                <a:ea typeface="Times New Roman" panose="02020603050405020304" pitchFamily="18" charset="0"/>
                <a:hlinkClick r:id="rId10"/>
              </a:rPr>
              <a:t>https://theglobalobservatory.org/2020/04/how-has-who-responded-to-covid-19-pandemic/</a:t>
            </a:r>
            <a:r>
              <a:rPr lang="en-GB" sz="1800" dirty="0">
                <a:solidFill>
                  <a:srgbClr val="000000"/>
                </a:solidFill>
                <a:effectLst/>
                <a:latin typeface="Times New Roman" panose="02020603050405020304" pitchFamily="18" charset="0"/>
                <a:ea typeface="Times New Roman" panose="02020603050405020304" pitchFamily="18" charset="0"/>
              </a:rPr>
              <a:t>  Accessed 7 Oct. 2020.</a:t>
            </a:r>
          </a:p>
          <a:p>
            <a:pPr marL="342900" lvl="0" indent="-342900">
              <a:lnSpc>
                <a:spcPts val="1800"/>
              </a:lnSpc>
              <a:spcAft>
                <a:spcPts val="1200"/>
              </a:spcAft>
              <a:buFont typeface="Arial" panose="020B0604020202020204" pitchFamily="34" charset="0"/>
              <a:buChar char="•"/>
            </a:pPr>
            <a:r>
              <a:rPr lang="en-GB" sz="1800" dirty="0">
                <a:solidFill>
                  <a:srgbClr val="000000"/>
                </a:solidFill>
                <a:effectLst/>
                <a:latin typeface="Times New Roman" panose="02020603050405020304" pitchFamily="18" charset="0"/>
                <a:ea typeface="Times New Roman" panose="02020603050405020304" pitchFamily="18" charset="0"/>
              </a:rPr>
              <a:t> </a:t>
            </a:r>
            <a:r>
              <a:rPr lang="en-GB" dirty="0">
                <a:solidFill>
                  <a:srgbClr val="000000"/>
                </a:solidFill>
                <a:latin typeface="Times New Roman" panose="02020603050405020304" pitchFamily="18" charset="0"/>
                <a:ea typeface="Times New Roman" panose="02020603050405020304" pitchFamily="18" charset="0"/>
              </a:rPr>
              <a:t>Public Health England (2020b). </a:t>
            </a:r>
            <a:r>
              <a:rPr lang="en-GB" i="1" dirty="0">
                <a:solidFill>
                  <a:srgbClr val="000000"/>
                </a:solidFill>
                <a:latin typeface="Times New Roman" panose="02020603050405020304" pitchFamily="18" charset="0"/>
                <a:ea typeface="Times New Roman" panose="02020603050405020304" pitchFamily="18" charset="0"/>
              </a:rPr>
              <a:t>Disparities in the risk and outcomes of COVID-19</a:t>
            </a:r>
            <a:r>
              <a:rPr lang="en-GB" dirty="0">
                <a:solidFill>
                  <a:srgbClr val="000000"/>
                </a:solidFill>
                <a:latin typeface="Times New Roman" panose="02020603050405020304" pitchFamily="18" charset="0"/>
                <a:ea typeface="Times New Roman" panose="02020603050405020304" pitchFamily="18" charset="0"/>
              </a:rPr>
              <a:t>. (online) Available at: </a:t>
            </a:r>
            <a:r>
              <a:rPr lang="en-GB" u="sng" dirty="0">
                <a:solidFill>
                  <a:srgbClr val="0563C1"/>
                </a:solidFill>
                <a:latin typeface="Times New Roman" panose="02020603050405020304" pitchFamily="18" charset="0"/>
                <a:ea typeface="Times New Roman" panose="02020603050405020304" pitchFamily="18" charset="0"/>
                <a:hlinkClick r:id="rId11"/>
              </a:rPr>
              <a:t>https://assets.publishing.service.gov.uk/government/uploads/system/uploads/attachment_data/file/908434/Disparities_in_the_risk_and_outcomes_of_COVID_August_2020_update.pdf</a:t>
            </a:r>
            <a:r>
              <a:rPr lang="en-GB" dirty="0">
                <a:solidFill>
                  <a:srgbClr val="000000"/>
                </a:solidFill>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lnSpc>
                <a:spcPts val="1800"/>
              </a:lnSpc>
              <a:spcAft>
                <a:spcPts val="1200"/>
              </a:spcAft>
              <a:buFont typeface="Arial" panose="020B0604020202020204" pitchFamily="34" charset="0"/>
              <a:buChar char="•"/>
            </a:pPr>
            <a:r>
              <a:rPr lang="en-GB" sz="1800" dirty="0">
                <a:solidFill>
                  <a:srgbClr val="000000"/>
                </a:solidFill>
                <a:effectLst/>
                <a:latin typeface="Times New Roman" panose="02020603050405020304" pitchFamily="18" charset="0"/>
                <a:ea typeface="Times New Roman" panose="02020603050405020304" pitchFamily="18" charset="0"/>
              </a:rPr>
              <a:t>World Health Organization (2020). </a:t>
            </a:r>
            <a:r>
              <a:rPr lang="en-GB" sz="1800" i="1" dirty="0">
                <a:solidFill>
                  <a:srgbClr val="000000"/>
                </a:solidFill>
                <a:effectLst/>
                <a:latin typeface="Times New Roman" panose="02020603050405020304" pitchFamily="18" charset="0"/>
                <a:ea typeface="Times New Roman" panose="02020603050405020304" pitchFamily="18" charset="0"/>
              </a:rPr>
              <a:t>Q&amp;A: Older people and COVID-19</a:t>
            </a:r>
            <a:r>
              <a:rPr lang="en-GB" sz="1800" dirty="0">
                <a:solidFill>
                  <a:srgbClr val="000000"/>
                </a:solidFill>
                <a:effectLst/>
                <a:latin typeface="Times New Roman" panose="02020603050405020304" pitchFamily="18" charset="0"/>
                <a:ea typeface="Times New Roman" panose="02020603050405020304" pitchFamily="18" charset="0"/>
              </a:rPr>
              <a:t>. </a:t>
            </a:r>
            <a:r>
              <a:rPr lang="en-GB" dirty="0">
                <a:solidFill>
                  <a:srgbClr val="000000"/>
                </a:solidFill>
                <a:latin typeface="Times New Roman" panose="02020603050405020304" pitchFamily="18" charset="0"/>
                <a:ea typeface="Times New Roman" panose="02020603050405020304" pitchFamily="18" charset="0"/>
              </a:rPr>
              <a:t>(</a:t>
            </a:r>
            <a:r>
              <a:rPr lang="en-GB" sz="1800" dirty="0">
                <a:solidFill>
                  <a:srgbClr val="000000"/>
                </a:solidFill>
                <a:effectLst/>
                <a:latin typeface="Times New Roman" panose="02020603050405020304" pitchFamily="18" charset="0"/>
                <a:ea typeface="Times New Roman" panose="02020603050405020304" pitchFamily="18" charset="0"/>
              </a:rPr>
              <a:t>online</a:t>
            </a:r>
            <a:r>
              <a:rPr lang="en-GB" dirty="0">
                <a:solidFill>
                  <a:srgbClr val="000000"/>
                </a:solidFill>
                <a:latin typeface="Times New Roman" panose="02020603050405020304" pitchFamily="18" charset="0"/>
                <a:ea typeface="Times New Roman" panose="02020603050405020304" pitchFamily="18" charset="0"/>
              </a:rPr>
              <a:t>) </a:t>
            </a:r>
            <a:r>
              <a:rPr lang="en-GB" sz="1800" dirty="0">
                <a:solidFill>
                  <a:srgbClr val="000000"/>
                </a:solidFill>
                <a:effectLst/>
                <a:latin typeface="Times New Roman" panose="02020603050405020304" pitchFamily="18" charset="0"/>
                <a:ea typeface="Times New Roman" panose="02020603050405020304" pitchFamily="18" charset="0"/>
              </a:rPr>
              <a:t>www.who.int. Available at: </a:t>
            </a:r>
            <a:r>
              <a:rPr lang="en-GB" sz="1800" u="sng" dirty="0">
                <a:solidFill>
                  <a:srgbClr val="0563C1"/>
                </a:solidFill>
                <a:effectLst/>
                <a:latin typeface="Times New Roman" panose="02020603050405020304" pitchFamily="18" charset="0"/>
                <a:ea typeface="Times New Roman" panose="02020603050405020304" pitchFamily="18" charset="0"/>
                <a:hlinkClick r:id="rId12"/>
              </a:rPr>
              <a:t>https://www.who.int/news-room/q-a-detail/q-a-on-on-covid-19-for-older-people</a:t>
            </a:r>
            <a:r>
              <a:rPr lang="en-GB" sz="1800" dirty="0">
                <a:solidFill>
                  <a:srgbClr val="000000"/>
                </a:solidFill>
                <a:effectLst/>
                <a:latin typeface="Times New Roman" panose="02020603050405020304" pitchFamily="18" charset="0"/>
                <a:ea typeface="Times New Roman" panose="02020603050405020304" pitchFamily="18" charset="0"/>
              </a:rPr>
              <a:t> (Accessed 6 Oct. 2020).</a:t>
            </a:r>
            <a:endParaRPr lang="en-GB" sz="1800" dirty="0">
              <a:effectLst/>
              <a:latin typeface="Times New Roman" panose="02020603050405020304" pitchFamily="18" charset="0"/>
              <a:ea typeface="Times New Roman" panose="02020603050405020304" pitchFamily="18" charset="0"/>
            </a:endParaRPr>
          </a:p>
          <a:p>
            <a:pPr marL="342900" lvl="0" indent="-342900">
              <a:lnSpc>
                <a:spcPts val="1800"/>
              </a:lnSpc>
              <a:spcAft>
                <a:spcPts val="1200"/>
              </a:spcAf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World Health Organization (2020). </a:t>
            </a:r>
            <a:r>
              <a:rPr lang="en-US" sz="1800" i="1" dirty="0">
                <a:effectLst/>
                <a:latin typeface="Times New Roman" panose="02020603050405020304" pitchFamily="18" charset="0"/>
                <a:ea typeface="Times New Roman" panose="02020603050405020304" pitchFamily="18" charset="0"/>
              </a:rPr>
              <a:t>Immunizing The Public against misinformation </a:t>
            </a:r>
            <a:r>
              <a:rPr lang="en-US" i="1" dirty="0">
                <a:latin typeface="Times New Roman" panose="02020603050405020304" pitchFamily="18" charset="0"/>
                <a:ea typeface="Times New Roman" panose="02020603050405020304" pitchFamily="18" charset="0"/>
              </a:rPr>
              <a:t>(</a:t>
            </a:r>
            <a:r>
              <a:rPr lang="en-US" sz="1800" dirty="0">
                <a:effectLst/>
                <a:latin typeface="Times New Roman" panose="02020603050405020304" pitchFamily="18" charset="0"/>
                <a:ea typeface="Times New Roman" panose="02020603050405020304" pitchFamily="18" charset="0"/>
              </a:rPr>
              <a:t>Online</a:t>
            </a:r>
            <a:r>
              <a:rPr lang="en-US" dirty="0">
                <a:latin typeface="Times New Roman" panose="02020603050405020304" pitchFamily="18" charset="0"/>
                <a:ea typeface="Times New Roman" panose="02020603050405020304" pitchFamily="18" charset="0"/>
              </a:rPr>
              <a:t>)</a:t>
            </a:r>
            <a:r>
              <a:rPr lang="en-US" sz="1800" dirty="0">
                <a:effectLst/>
                <a:latin typeface="Times New Roman" panose="02020603050405020304" pitchFamily="18" charset="0"/>
                <a:ea typeface="Times New Roman" panose="02020603050405020304" pitchFamily="18" charset="0"/>
              </a:rPr>
              <a:t> </a:t>
            </a:r>
            <a:br>
              <a:rPr lang="en-US" sz="1800" dirty="0">
                <a:effectLst/>
                <a:latin typeface="Times New Roman" panose="02020603050405020304" pitchFamily="18" charset="0"/>
                <a:ea typeface="Times New Roman" panose="02020603050405020304" pitchFamily="18" charset="0"/>
              </a:rPr>
            </a:br>
            <a:r>
              <a:rPr lang="en-US" sz="1800" u="sng" dirty="0">
                <a:solidFill>
                  <a:srgbClr val="0563C1"/>
                </a:solidFill>
                <a:effectLst/>
                <a:latin typeface="Times New Roman" panose="02020603050405020304" pitchFamily="18" charset="0"/>
                <a:ea typeface="Times New Roman" panose="02020603050405020304" pitchFamily="18" charset="0"/>
                <a:hlinkClick r:id="rId13"/>
              </a:rPr>
              <a:t>Available at: https://www.who.int/news-room/feature-stories/detail/immunizing-the-public-against-misinformation</a:t>
            </a:r>
            <a:r>
              <a:rPr lang="en-US" sz="1800" dirty="0">
                <a:effectLst/>
                <a:latin typeface="Times New Roman" panose="02020603050405020304" pitchFamily="18" charset="0"/>
                <a:ea typeface="Times New Roman" panose="02020603050405020304" pitchFamily="18" charset="0"/>
              </a:rPr>
              <a:t> (Accessed 09 October 2020</a:t>
            </a:r>
            <a:r>
              <a:rPr lang="en-US" dirty="0">
                <a:latin typeface="Times New Roman" panose="02020603050405020304" pitchFamily="18" charset="0"/>
                <a:ea typeface="Times New Roman" panose="02020603050405020304" pitchFamily="18" charset="0"/>
              </a:rPr>
              <a:t>)</a:t>
            </a:r>
            <a:r>
              <a:rPr lang="en-US" sz="1800" dirty="0">
                <a:effectLst/>
                <a:latin typeface="Times New Roman" panose="02020603050405020304" pitchFamily="18" charset="0"/>
                <a:ea typeface="Times New Roman" panose="02020603050405020304" pitchFamily="18" charset="0"/>
              </a:rPr>
              <a:t>.</a:t>
            </a:r>
          </a:p>
          <a:p>
            <a:pPr marL="342900" lvl="0" indent="-342900">
              <a:lnSpc>
                <a:spcPts val="1800"/>
              </a:lnSpc>
              <a:spcAft>
                <a:spcPts val="1200"/>
              </a:spcAft>
              <a:buFont typeface="+mj-lt"/>
              <a:buAutoNum type="arabicPeriod"/>
            </a:pPr>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835320910"/>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3656</Words>
  <Application>Microsoft Office PowerPoint</Application>
  <PresentationFormat>Widescreen</PresentationFormat>
  <Paragraphs>228</Paragraphs>
  <Slides>26</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26</vt:i4>
      </vt:variant>
    </vt:vector>
  </HeadingPairs>
  <TitlesOfParts>
    <vt:vector size="35" baseType="lpstr">
      <vt:lpstr>&amp;quot</vt:lpstr>
      <vt:lpstr>Arial</vt:lpstr>
      <vt:lpstr>Calibri</vt:lpstr>
      <vt:lpstr>inherit</vt:lpstr>
      <vt:lpstr>Open Sans</vt:lpstr>
      <vt:lpstr>Symbol</vt:lpstr>
      <vt:lpstr>Times New Roman</vt:lpstr>
      <vt:lpstr>Tw Cen MT</vt:lpstr>
      <vt:lpstr>Droplet</vt:lpstr>
      <vt:lpstr>COVID - 19</vt:lpstr>
      <vt:lpstr>COVID - 19</vt:lpstr>
      <vt:lpstr>PowerPoint Presentation</vt:lpstr>
      <vt:lpstr>Identification of the Incidence</vt:lpstr>
      <vt:lpstr>Higher risk Population</vt:lpstr>
      <vt:lpstr>(nhs uk,2020)</vt:lpstr>
      <vt:lpstr>Geographical distribution</vt:lpstr>
      <vt:lpstr>Geographical distribution  (CDN, 2020) </vt:lpstr>
      <vt:lpstr>Incidence rate</vt:lpstr>
      <vt:lpstr>(NHs uk,2020)</vt:lpstr>
      <vt:lpstr>Recovery rates</vt:lpstr>
      <vt:lpstr>Trends</vt:lpstr>
      <vt:lpstr>Causes</vt:lpstr>
      <vt:lpstr>Controls</vt:lpstr>
      <vt:lpstr>Government policies for clinically extremely vulnerable people</vt:lpstr>
      <vt:lpstr>WORKING FROM HOME/STAYING 2 METRES APART – (CEV people need to take these measures more seriously than others, due to their increased risk of getting COVID-19) </vt:lpstr>
      <vt:lpstr>Public health England:  </vt:lpstr>
      <vt:lpstr>Public health England  </vt:lpstr>
      <vt:lpstr>World health organization (WHO):   </vt:lpstr>
      <vt:lpstr>LIMITATIONS:  </vt:lpstr>
      <vt:lpstr>Recommendations: </vt:lpstr>
      <vt:lpstr> Thank you </vt:lpstr>
      <vt:lpstr>References </vt:lpstr>
      <vt:lpstr>References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COVID - 19</dc:title>
  <dc:creator>khaleda begum</dc:creator>
  <cp:lastModifiedBy>khaleda begum</cp:lastModifiedBy>
  <cp:revision>4</cp:revision>
  <dcterms:created xsi:type="dcterms:W3CDTF">2020-10-14T23:23:17Z</dcterms:created>
  <dcterms:modified xsi:type="dcterms:W3CDTF">2020-10-15T22:39:22Z</dcterms:modified>
</cp:coreProperties>
</file>