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6" d="100"/>
          <a:sy n="76" d="100"/>
        </p:scale>
        <p:origin x="22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92D2C9E-69EF-4C0B-AF60-EC01CCE1DB61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8C56A62-B365-4CCE-A9CF-55C4F8935C42}">
      <dgm:prSet/>
      <dgm:spPr/>
      <dgm:t>
        <a:bodyPr/>
        <a:lstStyle/>
        <a:p>
          <a:r>
            <a:rPr lang="en-US" b="1" i="0" baseline="0" dirty="0"/>
            <a:t>Definition:</a:t>
          </a:r>
          <a:r>
            <a:rPr lang="en-US" b="0" i="0" baseline="0" dirty="0"/>
            <a:t> Health promotion is the process of enabling people to increase control over and improve their health (WHO, 2023).</a:t>
          </a:r>
          <a:endParaRPr lang="en-US" dirty="0"/>
        </a:p>
      </dgm:t>
    </dgm:pt>
    <dgm:pt modelId="{76492DCD-C72F-4E36-9D83-DE4A972952EE}" type="parTrans" cxnId="{880D1243-1D83-47DB-9D1C-027893044989}">
      <dgm:prSet/>
      <dgm:spPr/>
      <dgm:t>
        <a:bodyPr/>
        <a:lstStyle/>
        <a:p>
          <a:endParaRPr lang="en-US"/>
        </a:p>
      </dgm:t>
    </dgm:pt>
    <dgm:pt modelId="{064D247F-AEE5-4DB7-B4FE-523DD829A13A}" type="sibTrans" cxnId="{880D1243-1D83-47DB-9D1C-027893044989}">
      <dgm:prSet/>
      <dgm:spPr/>
      <dgm:t>
        <a:bodyPr/>
        <a:lstStyle/>
        <a:p>
          <a:endParaRPr lang="en-US"/>
        </a:p>
      </dgm:t>
    </dgm:pt>
    <dgm:pt modelId="{0B26DA23-B94E-4F33-9255-1C9F5FF42643}">
      <dgm:prSet/>
      <dgm:spPr/>
      <dgm:t>
        <a:bodyPr/>
        <a:lstStyle/>
        <a:p>
          <a:r>
            <a:rPr lang="en-US" b="1" i="0" baseline="0"/>
            <a:t>Goal:</a:t>
          </a:r>
          <a:r>
            <a:rPr lang="en-US" b="0" i="0" baseline="0"/>
            <a:t> Create environments supporting healthy lifestyles and reducing disease risk (Nutbeam, 2022). </a:t>
          </a:r>
          <a:endParaRPr lang="en-US"/>
        </a:p>
      </dgm:t>
    </dgm:pt>
    <dgm:pt modelId="{DA74C375-8EA9-4FAB-8795-1D67BE19AC3D}" type="parTrans" cxnId="{C2D4FD13-E8CA-4F05-831A-771323633BBE}">
      <dgm:prSet/>
      <dgm:spPr/>
      <dgm:t>
        <a:bodyPr/>
        <a:lstStyle/>
        <a:p>
          <a:endParaRPr lang="en-US"/>
        </a:p>
      </dgm:t>
    </dgm:pt>
    <dgm:pt modelId="{A1B33F36-176D-4CF8-89CD-B77C42960D37}" type="sibTrans" cxnId="{C2D4FD13-E8CA-4F05-831A-771323633BBE}">
      <dgm:prSet/>
      <dgm:spPr/>
      <dgm:t>
        <a:bodyPr/>
        <a:lstStyle/>
        <a:p>
          <a:endParaRPr lang="en-US"/>
        </a:p>
      </dgm:t>
    </dgm:pt>
    <dgm:pt modelId="{0301425B-50E2-4A99-9C19-AEFB8C77C709}" type="pres">
      <dgm:prSet presAssocID="{292D2C9E-69EF-4C0B-AF60-EC01CCE1DB6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7F02694A-440C-47B1-B4D1-CDBC1B5F59CB}" type="pres">
      <dgm:prSet presAssocID="{98C56A62-B365-4CCE-A9CF-55C4F8935C42}" presName="hierRoot1" presStyleCnt="0"/>
      <dgm:spPr/>
    </dgm:pt>
    <dgm:pt modelId="{328B6182-9170-4375-9D1A-C599B69F6B6F}" type="pres">
      <dgm:prSet presAssocID="{98C56A62-B365-4CCE-A9CF-55C4F8935C42}" presName="composite" presStyleCnt="0"/>
      <dgm:spPr/>
    </dgm:pt>
    <dgm:pt modelId="{30A1861A-9B2D-4FF9-AA6D-897CB9D6B01D}" type="pres">
      <dgm:prSet presAssocID="{98C56A62-B365-4CCE-A9CF-55C4F8935C42}" presName="background" presStyleLbl="node0" presStyleIdx="0" presStyleCnt="2"/>
      <dgm:spPr/>
    </dgm:pt>
    <dgm:pt modelId="{CCB10911-84E6-4101-AAAF-A8355238E47B}" type="pres">
      <dgm:prSet presAssocID="{98C56A62-B365-4CCE-A9CF-55C4F8935C42}" presName="text" presStyleLbl="fgAcc0" presStyleIdx="0" presStyleCnt="2">
        <dgm:presLayoutVars>
          <dgm:chPref val="3"/>
        </dgm:presLayoutVars>
      </dgm:prSet>
      <dgm:spPr/>
    </dgm:pt>
    <dgm:pt modelId="{26AB0742-DF30-440F-AAD7-2F56D22B8199}" type="pres">
      <dgm:prSet presAssocID="{98C56A62-B365-4CCE-A9CF-55C4F8935C42}" presName="hierChild2" presStyleCnt="0"/>
      <dgm:spPr/>
    </dgm:pt>
    <dgm:pt modelId="{826F6BF1-E4DA-4E30-82FE-289AB5F29529}" type="pres">
      <dgm:prSet presAssocID="{0B26DA23-B94E-4F33-9255-1C9F5FF42643}" presName="hierRoot1" presStyleCnt="0"/>
      <dgm:spPr/>
    </dgm:pt>
    <dgm:pt modelId="{802BD50A-5084-40B9-B621-CB4C127B5AE0}" type="pres">
      <dgm:prSet presAssocID="{0B26DA23-B94E-4F33-9255-1C9F5FF42643}" presName="composite" presStyleCnt="0"/>
      <dgm:spPr/>
    </dgm:pt>
    <dgm:pt modelId="{44A01BB5-5EA9-4F2A-959F-90A06662E55F}" type="pres">
      <dgm:prSet presAssocID="{0B26DA23-B94E-4F33-9255-1C9F5FF42643}" presName="background" presStyleLbl="node0" presStyleIdx="1" presStyleCnt="2"/>
      <dgm:spPr/>
    </dgm:pt>
    <dgm:pt modelId="{7104B129-FD5F-49EC-A368-7A6CA166576D}" type="pres">
      <dgm:prSet presAssocID="{0B26DA23-B94E-4F33-9255-1C9F5FF42643}" presName="text" presStyleLbl="fgAcc0" presStyleIdx="1" presStyleCnt="2">
        <dgm:presLayoutVars>
          <dgm:chPref val="3"/>
        </dgm:presLayoutVars>
      </dgm:prSet>
      <dgm:spPr/>
    </dgm:pt>
    <dgm:pt modelId="{51C21CBB-C7E3-4310-BB88-EEB41D61E82F}" type="pres">
      <dgm:prSet presAssocID="{0B26DA23-B94E-4F33-9255-1C9F5FF42643}" presName="hierChild2" presStyleCnt="0"/>
      <dgm:spPr/>
    </dgm:pt>
  </dgm:ptLst>
  <dgm:cxnLst>
    <dgm:cxn modelId="{C2D4FD13-E8CA-4F05-831A-771323633BBE}" srcId="{292D2C9E-69EF-4C0B-AF60-EC01CCE1DB61}" destId="{0B26DA23-B94E-4F33-9255-1C9F5FF42643}" srcOrd="1" destOrd="0" parTransId="{DA74C375-8EA9-4FAB-8795-1D67BE19AC3D}" sibTransId="{A1B33F36-176D-4CF8-89CD-B77C42960D37}"/>
    <dgm:cxn modelId="{771CFB16-EFE8-4AFB-BE30-F686BA729883}" type="presOf" srcId="{0B26DA23-B94E-4F33-9255-1C9F5FF42643}" destId="{7104B129-FD5F-49EC-A368-7A6CA166576D}" srcOrd="0" destOrd="0" presId="urn:microsoft.com/office/officeart/2005/8/layout/hierarchy1"/>
    <dgm:cxn modelId="{880D1243-1D83-47DB-9D1C-027893044989}" srcId="{292D2C9E-69EF-4C0B-AF60-EC01CCE1DB61}" destId="{98C56A62-B365-4CCE-A9CF-55C4F8935C42}" srcOrd="0" destOrd="0" parTransId="{76492DCD-C72F-4E36-9D83-DE4A972952EE}" sibTransId="{064D247F-AEE5-4DB7-B4FE-523DD829A13A}"/>
    <dgm:cxn modelId="{E0AA4E54-0AB7-422C-9B30-811EDC85CF5B}" type="presOf" srcId="{292D2C9E-69EF-4C0B-AF60-EC01CCE1DB61}" destId="{0301425B-50E2-4A99-9C19-AEFB8C77C709}" srcOrd="0" destOrd="0" presId="urn:microsoft.com/office/officeart/2005/8/layout/hierarchy1"/>
    <dgm:cxn modelId="{8F5A36BB-F321-4363-8067-6ECDA1CB4359}" type="presOf" srcId="{98C56A62-B365-4CCE-A9CF-55C4F8935C42}" destId="{CCB10911-84E6-4101-AAAF-A8355238E47B}" srcOrd="0" destOrd="0" presId="urn:microsoft.com/office/officeart/2005/8/layout/hierarchy1"/>
    <dgm:cxn modelId="{9BF7254D-B20B-4366-9B7F-969757C6324D}" type="presParOf" srcId="{0301425B-50E2-4A99-9C19-AEFB8C77C709}" destId="{7F02694A-440C-47B1-B4D1-CDBC1B5F59CB}" srcOrd="0" destOrd="0" presId="urn:microsoft.com/office/officeart/2005/8/layout/hierarchy1"/>
    <dgm:cxn modelId="{7A39FD4D-B763-4C3B-AC76-648216BBDC8F}" type="presParOf" srcId="{7F02694A-440C-47B1-B4D1-CDBC1B5F59CB}" destId="{328B6182-9170-4375-9D1A-C599B69F6B6F}" srcOrd="0" destOrd="0" presId="urn:microsoft.com/office/officeart/2005/8/layout/hierarchy1"/>
    <dgm:cxn modelId="{5C87CEC6-7263-41CF-A66E-27972FB86C38}" type="presParOf" srcId="{328B6182-9170-4375-9D1A-C599B69F6B6F}" destId="{30A1861A-9B2D-4FF9-AA6D-897CB9D6B01D}" srcOrd="0" destOrd="0" presId="urn:microsoft.com/office/officeart/2005/8/layout/hierarchy1"/>
    <dgm:cxn modelId="{98119C05-D2DE-4111-9C66-F462C6F5D70A}" type="presParOf" srcId="{328B6182-9170-4375-9D1A-C599B69F6B6F}" destId="{CCB10911-84E6-4101-AAAF-A8355238E47B}" srcOrd="1" destOrd="0" presId="urn:microsoft.com/office/officeart/2005/8/layout/hierarchy1"/>
    <dgm:cxn modelId="{5B30899E-8BDF-47C5-915F-6B014064027A}" type="presParOf" srcId="{7F02694A-440C-47B1-B4D1-CDBC1B5F59CB}" destId="{26AB0742-DF30-440F-AAD7-2F56D22B8199}" srcOrd="1" destOrd="0" presId="urn:microsoft.com/office/officeart/2005/8/layout/hierarchy1"/>
    <dgm:cxn modelId="{5FC463EC-1078-49D7-9825-ECDE2AD2C150}" type="presParOf" srcId="{0301425B-50E2-4A99-9C19-AEFB8C77C709}" destId="{826F6BF1-E4DA-4E30-82FE-289AB5F29529}" srcOrd="1" destOrd="0" presId="urn:microsoft.com/office/officeart/2005/8/layout/hierarchy1"/>
    <dgm:cxn modelId="{454124A5-D8E5-4C13-9243-CBE8CDB1C99C}" type="presParOf" srcId="{826F6BF1-E4DA-4E30-82FE-289AB5F29529}" destId="{802BD50A-5084-40B9-B621-CB4C127B5AE0}" srcOrd="0" destOrd="0" presId="urn:microsoft.com/office/officeart/2005/8/layout/hierarchy1"/>
    <dgm:cxn modelId="{43151BD8-554E-422E-B11D-31328BCE5273}" type="presParOf" srcId="{802BD50A-5084-40B9-B621-CB4C127B5AE0}" destId="{44A01BB5-5EA9-4F2A-959F-90A06662E55F}" srcOrd="0" destOrd="0" presId="urn:microsoft.com/office/officeart/2005/8/layout/hierarchy1"/>
    <dgm:cxn modelId="{1737B8D4-E9F5-46EC-B6EA-28E2D2667CA1}" type="presParOf" srcId="{802BD50A-5084-40B9-B621-CB4C127B5AE0}" destId="{7104B129-FD5F-49EC-A368-7A6CA166576D}" srcOrd="1" destOrd="0" presId="urn:microsoft.com/office/officeart/2005/8/layout/hierarchy1"/>
    <dgm:cxn modelId="{4DB18D53-9AC2-4443-B3E4-7F063A60B903}" type="presParOf" srcId="{826F6BF1-E4DA-4E30-82FE-289AB5F29529}" destId="{51C21CBB-C7E3-4310-BB88-EEB41D61E82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8302AE3-99A3-4A28-9881-910FCA122D46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F7CAF12-2504-4DF8-AE86-09F163E9D34F}">
      <dgm:prSet/>
      <dgm:spPr/>
      <dgm:t>
        <a:bodyPr/>
        <a:lstStyle/>
        <a:p>
          <a:r>
            <a:rPr lang="en-GB" b="1" dirty="0"/>
            <a:t>Increased Awareness:</a:t>
          </a:r>
          <a:r>
            <a:rPr lang="en-GB" dirty="0"/>
            <a:t> About breast cancer and the importance of early detection.</a:t>
          </a:r>
          <a:endParaRPr lang="en-US" dirty="0"/>
        </a:p>
      </dgm:t>
    </dgm:pt>
    <dgm:pt modelId="{195142B4-CFC7-4428-8394-A3B490D53670}" type="parTrans" cxnId="{489BA3A1-DD38-4802-BBA5-7728EDEC6F8F}">
      <dgm:prSet/>
      <dgm:spPr/>
      <dgm:t>
        <a:bodyPr/>
        <a:lstStyle/>
        <a:p>
          <a:endParaRPr lang="en-US"/>
        </a:p>
      </dgm:t>
    </dgm:pt>
    <dgm:pt modelId="{A4E4DB98-8615-467F-BBCA-8982EED3E9F6}" type="sibTrans" cxnId="{489BA3A1-DD38-4802-BBA5-7728EDEC6F8F}">
      <dgm:prSet/>
      <dgm:spPr/>
      <dgm:t>
        <a:bodyPr/>
        <a:lstStyle/>
        <a:p>
          <a:endParaRPr lang="en-US"/>
        </a:p>
      </dgm:t>
    </dgm:pt>
    <dgm:pt modelId="{B6458314-B0E9-44A1-9904-F73D6CC19DC0}">
      <dgm:prSet/>
      <dgm:spPr/>
      <dgm:t>
        <a:bodyPr/>
        <a:lstStyle/>
        <a:p>
          <a:r>
            <a:rPr lang="en-GB" b="1"/>
            <a:t>Higher Participation Rates:</a:t>
          </a:r>
          <a:r>
            <a:rPr lang="en-GB"/>
            <a:t> In breast cancer screenings.</a:t>
          </a:r>
          <a:endParaRPr lang="en-US"/>
        </a:p>
      </dgm:t>
    </dgm:pt>
    <dgm:pt modelId="{E4DD2F1C-DAC8-46DB-A073-5B9A19B25174}" type="parTrans" cxnId="{B7782F20-F1B9-4EF9-BA17-173D0B569FB2}">
      <dgm:prSet/>
      <dgm:spPr/>
      <dgm:t>
        <a:bodyPr/>
        <a:lstStyle/>
        <a:p>
          <a:endParaRPr lang="en-US"/>
        </a:p>
      </dgm:t>
    </dgm:pt>
    <dgm:pt modelId="{E22E89F2-E78C-401B-B3B9-FEED16645A61}" type="sibTrans" cxnId="{B7782F20-F1B9-4EF9-BA17-173D0B569FB2}">
      <dgm:prSet/>
      <dgm:spPr/>
      <dgm:t>
        <a:bodyPr/>
        <a:lstStyle/>
        <a:p>
          <a:endParaRPr lang="en-US"/>
        </a:p>
      </dgm:t>
    </dgm:pt>
    <dgm:pt modelId="{D833E29F-6CBA-456A-8F14-4CBB10B571F4}">
      <dgm:prSet/>
      <dgm:spPr/>
      <dgm:t>
        <a:bodyPr/>
        <a:lstStyle/>
        <a:p>
          <a:r>
            <a:rPr lang="en-GB" b="1"/>
            <a:t>Improved Early Detection Rates:</a:t>
          </a:r>
          <a:r>
            <a:rPr lang="en-GB"/>
            <a:t> Leading to better treatment outcomes (Jones et al., 2021).</a:t>
          </a:r>
          <a:endParaRPr lang="en-US"/>
        </a:p>
      </dgm:t>
    </dgm:pt>
    <dgm:pt modelId="{7D8A0F20-FA1D-423A-B6C1-46572C001E7C}" type="parTrans" cxnId="{72E1FF4E-52C7-4BF4-8650-7C1300D8E6BD}">
      <dgm:prSet/>
      <dgm:spPr/>
      <dgm:t>
        <a:bodyPr/>
        <a:lstStyle/>
        <a:p>
          <a:endParaRPr lang="en-US"/>
        </a:p>
      </dgm:t>
    </dgm:pt>
    <dgm:pt modelId="{3EF40DC9-4DC7-45D1-96A4-1612BB33B21E}" type="sibTrans" cxnId="{72E1FF4E-52C7-4BF4-8650-7C1300D8E6BD}">
      <dgm:prSet/>
      <dgm:spPr/>
      <dgm:t>
        <a:bodyPr/>
        <a:lstStyle/>
        <a:p>
          <a:endParaRPr lang="en-US"/>
        </a:p>
      </dgm:t>
    </dgm:pt>
    <dgm:pt modelId="{94F9383B-8705-4748-9B52-6E7B22DDEE76}" type="pres">
      <dgm:prSet presAssocID="{88302AE3-99A3-4A28-9881-910FCA122D46}" presName="linear" presStyleCnt="0">
        <dgm:presLayoutVars>
          <dgm:animLvl val="lvl"/>
          <dgm:resizeHandles val="exact"/>
        </dgm:presLayoutVars>
      </dgm:prSet>
      <dgm:spPr/>
    </dgm:pt>
    <dgm:pt modelId="{56D8A4E8-0C57-44DB-9C29-D80C7D5DA57B}" type="pres">
      <dgm:prSet presAssocID="{CF7CAF12-2504-4DF8-AE86-09F163E9D34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A2CBA05-B5C1-469D-92C2-9EA144F6DD85}" type="pres">
      <dgm:prSet presAssocID="{A4E4DB98-8615-467F-BBCA-8982EED3E9F6}" presName="spacer" presStyleCnt="0"/>
      <dgm:spPr/>
    </dgm:pt>
    <dgm:pt modelId="{5A88EDE0-781B-44C0-9D99-7B67452854DA}" type="pres">
      <dgm:prSet presAssocID="{B6458314-B0E9-44A1-9904-F73D6CC19DC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35EDDBC-4625-4833-A154-914D85BA6999}" type="pres">
      <dgm:prSet presAssocID="{E22E89F2-E78C-401B-B3B9-FEED16645A61}" presName="spacer" presStyleCnt="0"/>
      <dgm:spPr/>
    </dgm:pt>
    <dgm:pt modelId="{2DEE3113-0F19-4D7E-B0BE-454C99C78318}" type="pres">
      <dgm:prSet presAssocID="{D833E29F-6CBA-456A-8F14-4CBB10B571F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B7782F20-F1B9-4EF9-BA17-173D0B569FB2}" srcId="{88302AE3-99A3-4A28-9881-910FCA122D46}" destId="{B6458314-B0E9-44A1-9904-F73D6CC19DC0}" srcOrd="1" destOrd="0" parTransId="{E4DD2F1C-DAC8-46DB-A073-5B9A19B25174}" sibTransId="{E22E89F2-E78C-401B-B3B9-FEED16645A61}"/>
    <dgm:cxn modelId="{896FDE5B-CEEA-4ED6-8F6F-A1637D4CC11D}" type="presOf" srcId="{B6458314-B0E9-44A1-9904-F73D6CC19DC0}" destId="{5A88EDE0-781B-44C0-9D99-7B67452854DA}" srcOrd="0" destOrd="0" presId="urn:microsoft.com/office/officeart/2005/8/layout/vList2"/>
    <dgm:cxn modelId="{72E1FF4E-52C7-4BF4-8650-7C1300D8E6BD}" srcId="{88302AE3-99A3-4A28-9881-910FCA122D46}" destId="{D833E29F-6CBA-456A-8F14-4CBB10B571F4}" srcOrd="2" destOrd="0" parTransId="{7D8A0F20-FA1D-423A-B6C1-46572C001E7C}" sibTransId="{3EF40DC9-4DC7-45D1-96A4-1612BB33B21E}"/>
    <dgm:cxn modelId="{489BA3A1-DD38-4802-BBA5-7728EDEC6F8F}" srcId="{88302AE3-99A3-4A28-9881-910FCA122D46}" destId="{CF7CAF12-2504-4DF8-AE86-09F163E9D34F}" srcOrd="0" destOrd="0" parTransId="{195142B4-CFC7-4428-8394-A3B490D53670}" sibTransId="{A4E4DB98-8615-467F-BBCA-8982EED3E9F6}"/>
    <dgm:cxn modelId="{FDFE58D7-6BB0-4BC1-B6B5-56F4634EAA25}" type="presOf" srcId="{D833E29F-6CBA-456A-8F14-4CBB10B571F4}" destId="{2DEE3113-0F19-4D7E-B0BE-454C99C78318}" srcOrd="0" destOrd="0" presId="urn:microsoft.com/office/officeart/2005/8/layout/vList2"/>
    <dgm:cxn modelId="{F9F238E7-77B2-498A-82B4-72FBD79EFD5F}" type="presOf" srcId="{88302AE3-99A3-4A28-9881-910FCA122D46}" destId="{94F9383B-8705-4748-9B52-6E7B22DDEE76}" srcOrd="0" destOrd="0" presId="urn:microsoft.com/office/officeart/2005/8/layout/vList2"/>
    <dgm:cxn modelId="{CB9616EE-A299-4671-9DDE-2A21D1636CC3}" type="presOf" srcId="{CF7CAF12-2504-4DF8-AE86-09F163E9D34F}" destId="{56D8A4E8-0C57-44DB-9C29-D80C7D5DA57B}" srcOrd="0" destOrd="0" presId="urn:microsoft.com/office/officeart/2005/8/layout/vList2"/>
    <dgm:cxn modelId="{657D9BB3-F13A-4B84-AF85-A08AD4D2BB6C}" type="presParOf" srcId="{94F9383B-8705-4748-9B52-6E7B22DDEE76}" destId="{56D8A4E8-0C57-44DB-9C29-D80C7D5DA57B}" srcOrd="0" destOrd="0" presId="urn:microsoft.com/office/officeart/2005/8/layout/vList2"/>
    <dgm:cxn modelId="{16AED460-FC30-4410-AC68-915EB89CA7A8}" type="presParOf" srcId="{94F9383B-8705-4748-9B52-6E7B22DDEE76}" destId="{3A2CBA05-B5C1-469D-92C2-9EA144F6DD85}" srcOrd="1" destOrd="0" presId="urn:microsoft.com/office/officeart/2005/8/layout/vList2"/>
    <dgm:cxn modelId="{0F8E9471-1929-4FC9-B78F-7D1E41016E53}" type="presParOf" srcId="{94F9383B-8705-4748-9B52-6E7B22DDEE76}" destId="{5A88EDE0-781B-44C0-9D99-7B67452854DA}" srcOrd="2" destOrd="0" presId="urn:microsoft.com/office/officeart/2005/8/layout/vList2"/>
    <dgm:cxn modelId="{88B43A31-F906-4C56-96FE-FBBB2582E997}" type="presParOf" srcId="{94F9383B-8705-4748-9B52-6E7B22DDEE76}" destId="{535EDDBC-4625-4833-A154-914D85BA6999}" srcOrd="3" destOrd="0" presId="urn:microsoft.com/office/officeart/2005/8/layout/vList2"/>
    <dgm:cxn modelId="{3DEF3268-2938-4D80-B0B5-CF2A81E6A400}" type="presParOf" srcId="{94F9383B-8705-4748-9B52-6E7B22DDEE76}" destId="{2DEE3113-0F19-4D7E-B0BE-454C99C7831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82EE306-C37F-4EAE-956C-51611748AEB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0238083-6837-473B-92E4-8D98233D6200}">
      <dgm:prSet/>
      <dgm:spPr/>
      <dgm:t>
        <a:bodyPr/>
        <a:lstStyle/>
        <a:p>
          <a:r>
            <a:rPr lang="en-GB" b="1" dirty="0"/>
            <a:t>Study:</a:t>
          </a:r>
          <a:r>
            <a:rPr lang="en-GB" dirty="0"/>
            <a:t> "Disparities in Breast Cancer Screening Rates and Barriers in Underserved Communities" (Johnson et al., 2022).</a:t>
          </a:r>
          <a:endParaRPr lang="en-US" dirty="0"/>
        </a:p>
      </dgm:t>
    </dgm:pt>
    <dgm:pt modelId="{7624F77C-BCB4-46BB-AB48-975BBB91767C}" type="parTrans" cxnId="{2EC65390-512C-4D44-B834-4850AE665879}">
      <dgm:prSet/>
      <dgm:spPr/>
      <dgm:t>
        <a:bodyPr/>
        <a:lstStyle/>
        <a:p>
          <a:endParaRPr lang="en-US"/>
        </a:p>
      </dgm:t>
    </dgm:pt>
    <dgm:pt modelId="{24F6F5B9-99EE-495C-AA0E-177BEA8483A6}" type="sibTrans" cxnId="{2EC65390-512C-4D44-B834-4850AE665879}">
      <dgm:prSet/>
      <dgm:spPr/>
      <dgm:t>
        <a:bodyPr/>
        <a:lstStyle/>
        <a:p>
          <a:endParaRPr lang="en-US"/>
        </a:p>
      </dgm:t>
    </dgm:pt>
    <dgm:pt modelId="{32E72DA4-A96A-492F-B306-CC21C6AA61AB}">
      <dgm:prSet/>
      <dgm:spPr/>
      <dgm:t>
        <a:bodyPr/>
        <a:lstStyle/>
        <a:p>
          <a:r>
            <a:rPr lang="en-GB" b="1"/>
            <a:t>Findings:</a:t>
          </a:r>
          <a:r>
            <a:rPr lang="en-GB"/>
            <a:t> Awareness campaigns boost screening rates; effective outreach includes community events and social media engagement.</a:t>
          </a:r>
          <a:endParaRPr lang="en-US"/>
        </a:p>
      </dgm:t>
    </dgm:pt>
    <dgm:pt modelId="{E98E2858-8A2D-4A5C-8586-C5B945E73C07}" type="parTrans" cxnId="{2DC81878-4C93-4371-B41B-1027BE65AD44}">
      <dgm:prSet/>
      <dgm:spPr/>
      <dgm:t>
        <a:bodyPr/>
        <a:lstStyle/>
        <a:p>
          <a:endParaRPr lang="en-US"/>
        </a:p>
      </dgm:t>
    </dgm:pt>
    <dgm:pt modelId="{35526ACC-D7A5-425C-9CE8-28B572E784BD}" type="sibTrans" cxnId="{2DC81878-4C93-4371-B41B-1027BE65AD44}">
      <dgm:prSet/>
      <dgm:spPr/>
      <dgm:t>
        <a:bodyPr/>
        <a:lstStyle/>
        <a:p>
          <a:endParaRPr lang="en-US"/>
        </a:p>
      </dgm:t>
    </dgm:pt>
    <dgm:pt modelId="{283B206B-EF1A-4665-9311-6033C5CCEE0B}">
      <dgm:prSet/>
      <dgm:spPr/>
      <dgm:t>
        <a:bodyPr/>
        <a:lstStyle/>
        <a:p>
          <a:r>
            <a:rPr lang="en-GB" b="1"/>
            <a:t>Influence:</a:t>
          </a:r>
          <a:r>
            <a:rPr lang="en-GB"/>
            <a:t> Guided the campaign’s targeted outreach strategies.</a:t>
          </a:r>
          <a:endParaRPr lang="en-US"/>
        </a:p>
      </dgm:t>
    </dgm:pt>
    <dgm:pt modelId="{3372B2D9-51B4-4C25-8283-331AD247FB84}" type="parTrans" cxnId="{0D38CDD1-ED40-482B-9CDC-E35C15C9FC4E}">
      <dgm:prSet/>
      <dgm:spPr/>
      <dgm:t>
        <a:bodyPr/>
        <a:lstStyle/>
        <a:p>
          <a:endParaRPr lang="en-US"/>
        </a:p>
      </dgm:t>
    </dgm:pt>
    <dgm:pt modelId="{10BC3D58-A13D-4166-ACC5-D950B4F425EE}" type="sibTrans" cxnId="{0D38CDD1-ED40-482B-9CDC-E35C15C9FC4E}">
      <dgm:prSet/>
      <dgm:spPr/>
      <dgm:t>
        <a:bodyPr/>
        <a:lstStyle/>
        <a:p>
          <a:endParaRPr lang="en-US"/>
        </a:p>
      </dgm:t>
    </dgm:pt>
    <dgm:pt modelId="{1DE48252-CC14-483A-873A-CD55935471BB}" type="pres">
      <dgm:prSet presAssocID="{982EE306-C37F-4EAE-956C-51611748AEB2}" presName="linear" presStyleCnt="0">
        <dgm:presLayoutVars>
          <dgm:animLvl val="lvl"/>
          <dgm:resizeHandles val="exact"/>
        </dgm:presLayoutVars>
      </dgm:prSet>
      <dgm:spPr/>
    </dgm:pt>
    <dgm:pt modelId="{D3778A40-F531-4E12-8F00-17C158C25DAE}" type="pres">
      <dgm:prSet presAssocID="{00238083-6837-473B-92E4-8D98233D620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E8DE517-3110-4AF0-A7E8-BE70070D139C}" type="pres">
      <dgm:prSet presAssocID="{24F6F5B9-99EE-495C-AA0E-177BEA8483A6}" presName="spacer" presStyleCnt="0"/>
      <dgm:spPr/>
    </dgm:pt>
    <dgm:pt modelId="{88D34CF0-EC0F-47F4-8244-ED443FEBC910}" type="pres">
      <dgm:prSet presAssocID="{32E72DA4-A96A-492F-B306-CC21C6AA61A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8683EDB2-CE5D-4912-87B6-BF2DC670E35D}" type="pres">
      <dgm:prSet presAssocID="{35526ACC-D7A5-425C-9CE8-28B572E784BD}" presName="spacer" presStyleCnt="0"/>
      <dgm:spPr/>
    </dgm:pt>
    <dgm:pt modelId="{7AF6368D-6130-42D1-938D-E488FA7A2FF5}" type="pres">
      <dgm:prSet presAssocID="{283B206B-EF1A-4665-9311-6033C5CCEE0B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1717B936-847D-4C44-8A9C-A8B3214958C2}" type="presOf" srcId="{283B206B-EF1A-4665-9311-6033C5CCEE0B}" destId="{7AF6368D-6130-42D1-938D-E488FA7A2FF5}" srcOrd="0" destOrd="0" presId="urn:microsoft.com/office/officeart/2005/8/layout/vList2"/>
    <dgm:cxn modelId="{607ED26B-86AE-4C3F-BB50-A8DD32474678}" type="presOf" srcId="{982EE306-C37F-4EAE-956C-51611748AEB2}" destId="{1DE48252-CC14-483A-873A-CD55935471BB}" srcOrd="0" destOrd="0" presId="urn:microsoft.com/office/officeart/2005/8/layout/vList2"/>
    <dgm:cxn modelId="{337DA84D-01EC-4EF7-AC14-E3BFAA65C9C2}" type="presOf" srcId="{32E72DA4-A96A-492F-B306-CC21C6AA61AB}" destId="{88D34CF0-EC0F-47F4-8244-ED443FEBC910}" srcOrd="0" destOrd="0" presId="urn:microsoft.com/office/officeart/2005/8/layout/vList2"/>
    <dgm:cxn modelId="{2DC81878-4C93-4371-B41B-1027BE65AD44}" srcId="{982EE306-C37F-4EAE-956C-51611748AEB2}" destId="{32E72DA4-A96A-492F-B306-CC21C6AA61AB}" srcOrd="1" destOrd="0" parTransId="{E98E2858-8A2D-4A5C-8586-C5B945E73C07}" sibTransId="{35526ACC-D7A5-425C-9CE8-28B572E784BD}"/>
    <dgm:cxn modelId="{03950F7F-E3AD-48C7-91C0-3DFECD4B681D}" type="presOf" srcId="{00238083-6837-473B-92E4-8D98233D6200}" destId="{D3778A40-F531-4E12-8F00-17C158C25DAE}" srcOrd="0" destOrd="0" presId="urn:microsoft.com/office/officeart/2005/8/layout/vList2"/>
    <dgm:cxn modelId="{2EC65390-512C-4D44-B834-4850AE665879}" srcId="{982EE306-C37F-4EAE-956C-51611748AEB2}" destId="{00238083-6837-473B-92E4-8D98233D6200}" srcOrd="0" destOrd="0" parTransId="{7624F77C-BCB4-46BB-AB48-975BBB91767C}" sibTransId="{24F6F5B9-99EE-495C-AA0E-177BEA8483A6}"/>
    <dgm:cxn modelId="{0D38CDD1-ED40-482B-9CDC-E35C15C9FC4E}" srcId="{982EE306-C37F-4EAE-956C-51611748AEB2}" destId="{283B206B-EF1A-4665-9311-6033C5CCEE0B}" srcOrd="2" destOrd="0" parTransId="{3372B2D9-51B4-4C25-8283-331AD247FB84}" sibTransId="{10BC3D58-A13D-4166-ACC5-D950B4F425EE}"/>
    <dgm:cxn modelId="{80B5C5E9-C61F-48BC-A883-70ECB8EB4C53}" type="presParOf" srcId="{1DE48252-CC14-483A-873A-CD55935471BB}" destId="{D3778A40-F531-4E12-8F00-17C158C25DAE}" srcOrd="0" destOrd="0" presId="urn:microsoft.com/office/officeart/2005/8/layout/vList2"/>
    <dgm:cxn modelId="{6F8A3C32-1E15-4E78-8854-9F397CF426AF}" type="presParOf" srcId="{1DE48252-CC14-483A-873A-CD55935471BB}" destId="{7E8DE517-3110-4AF0-A7E8-BE70070D139C}" srcOrd="1" destOrd="0" presId="urn:microsoft.com/office/officeart/2005/8/layout/vList2"/>
    <dgm:cxn modelId="{6EDB793A-3C28-41D7-928B-76D5DB8912CC}" type="presParOf" srcId="{1DE48252-CC14-483A-873A-CD55935471BB}" destId="{88D34CF0-EC0F-47F4-8244-ED443FEBC910}" srcOrd="2" destOrd="0" presId="urn:microsoft.com/office/officeart/2005/8/layout/vList2"/>
    <dgm:cxn modelId="{86B088C8-8F3E-4C8A-99FB-4BF54188154B}" type="presParOf" srcId="{1DE48252-CC14-483A-873A-CD55935471BB}" destId="{8683EDB2-CE5D-4912-87B6-BF2DC670E35D}" srcOrd="3" destOrd="0" presId="urn:microsoft.com/office/officeart/2005/8/layout/vList2"/>
    <dgm:cxn modelId="{DE32A0A6-9EFF-4753-9E63-0CF0E7634073}" type="presParOf" srcId="{1DE48252-CC14-483A-873A-CD55935471BB}" destId="{7AF6368D-6130-42D1-938D-E488FA7A2FF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6D44159-D6A2-4AD3-8DA2-BC734461131D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CF48EBB-3E75-448F-A390-4F7F4AACB00D}">
      <dgm:prSet/>
      <dgm:spPr/>
      <dgm:t>
        <a:bodyPr/>
        <a:lstStyle/>
        <a:p>
          <a:pPr>
            <a:defRPr cap="all"/>
          </a:pPr>
          <a:r>
            <a:rPr lang="en-GB" b="1" dirty="0"/>
            <a:t>Advancements:</a:t>
          </a:r>
          <a:r>
            <a:rPr lang="en-GB" dirty="0"/>
            <a:t> Digital health interventions (mobile health apps, telehealth).</a:t>
          </a:r>
          <a:endParaRPr lang="en-US" dirty="0"/>
        </a:p>
      </dgm:t>
    </dgm:pt>
    <dgm:pt modelId="{E576602E-2F3E-4336-80CD-E20C87B433FE}" type="parTrans" cxnId="{971682B8-4C7B-42DB-ABE4-E1122A97BB32}">
      <dgm:prSet/>
      <dgm:spPr/>
      <dgm:t>
        <a:bodyPr/>
        <a:lstStyle/>
        <a:p>
          <a:endParaRPr lang="en-US"/>
        </a:p>
      </dgm:t>
    </dgm:pt>
    <dgm:pt modelId="{35F5F23B-FC08-4277-9756-CF8AAEBBDBC0}" type="sibTrans" cxnId="{971682B8-4C7B-42DB-ABE4-E1122A97BB32}">
      <dgm:prSet/>
      <dgm:spPr/>
      <dgm:t>
        <a:bodyPr/>
        <a:lstStyle/>
        <a:p>
          <a:endParaRPr lang="en-US"/>
        </a:p>
      </dgm:t>
    </dgm:pt>
    <dgm:pt modelId="{186299C6-2376-41A6-B555-E175A9FE9515}">
      <dgm:prSet/>
      <dgm:spPr/>
      <dgm:t>
        <a:bodyPr/>
        <a:lstStyle/>
        <a:p>
          <a:pPr>
            <a:defRPr cap="all"/>
          </a:pPr>
          <a:r>
            <a:rPr lang="en-GB" b="1"/>
            <a:t>Impact:</a:t>
          </a:r>
          <a:r>
            <a:rPr lang="en-GB"/>
            <a:t> Increases accessibility and engagement (Johnson et al., 2022).</a:t>
          </a:r>
          <a:endParaRPr lang="en-US"/>
        </a:p>
      </dgm:t>
    </dgm:pt>
    <dgm:pt modelId="{46D6EF2C-B86A-4AC3-B01A-037C94B6903D}" type="parTrans" cxnId="{5AEA8578-FF0D-4952-A88A-518CA1DBD3FF}">
      <dgm:prSet/>
      <dgm:spPr/>
      <dgm:t>
        <a:bodyPr/>
        <a:lstStyle/>
        <a:p>
          <a:endParaRPr lang="en-US"/>
        </a:p>
      </dgm:t>
    </dgm:pt>
    <dgm:pt modelId="{28846316-26FC-4F41-A058-83EE8342858C}" type="sibTrans" cxnId="{5AEA8578-FF0D-4952-A88A-518CA1DBD3FF}">
      <dgm:prSet/>
      <dgm:spPr/>
      <dgm:t>
        <a:bodyPr/>
        <a:lstStyle/>
        <a:p>
          <a:endParaRPr lang="en-US"/>
        </a:p>
      </dgm:t>
    </dgm:pt>
    <dgm:pt modelId="{6C52CAE9-B9D5-4551-89C7-23390CE05E70}">
      <dgm:prSet/>
      <dgm:spPr/>
      <dgm:t>
        <a:bodyPr/>
        <a:lstStyle/>
        <a:p>
          <a:pPr>
            <a:defRPr cap="all"/>
          </a:pPr>
          <a:r>
            <a:rPr lang="en-GB" b="1"/>
            <a:t>Example:</a:t>
          </a:r>
          <a:r>
            <a:rPr lang="en-GB"/>
            <a:t> Personalized text message reminders boost screening attendance (Smith et al., 2021).</a:t>
          </a:r>
          <a:endParaRPr lang="en-US"/>
        </a:p>
      </dgm:t>
    </dgm:pt>
    <dgm:pt modelId="{D7AFEB9B-3465-429B-9EEB-55298DBF0041}" type="parTrans" cxnId="{9EFB7D6B-45C8-4483-88A8-D28B72EF55CD}">
      <dgm:prSet/>
      <dgm:spPr/>
      <dgm:t>
        <a:bodyPr/>
        <a:lstStyle/>
        <a:p>
          <a:endParaRPr lang="en-US"/>
        </a:p>
      </dgm:t>
    </dgm:pt>
    <dgm:pt modelId="{79D8470E-FA76-4F22-B110-849A1B907D36}" type="sibTrans" cxnId="{9EFB7D6B-45C8-4483-88A8-D28B72EF55CD}">
      <dgm:prSet/>
      <dgm:spPr/>
      <dgm:t>
        <a:bodyPr/>
        <a:lstStyle/>
        <a:p>
          <a:endParaRPr lang="en-US"/>
        </a:p>
      </dgm:t>
    </dgm:pt>
    <dgm:pt modelId="{DD943231-6C98-47F4-8513-E3B3AA80F022}" type="pres">
      <dgm:prSet presAssocID="{66D44159-D6A2-4AD3-8DA2-BC734461131D}" presName="root" presStyleCnt="0">
        <dgm:presLayoutVars>
          <dgm:dir/>
          <dgm:resizeHandles val="exact"/>
        </dgm:presLayoutVars>
      </dgm:prSet>
      <dgm:spPr/>
    </dgm:pt>
    <dgm:pt modelId="{22C26B38-56E7-42CC-96B7-A89CEA9A728F}" type="pres">
      <dgm:prSet presAssocID="{CCF48EBB-3E75-448F-A390-4F7F4AACB00D}" presName="compNode" presStyleCnt="0"/>
      <dgm:spPr/>
    </dgm:pt>
    <dgm:pt modelId="{DAE24C06-B086-4259-8C06-77028621AFCA}" type="pres">
      <dgm:prSet presAssocID="{CCF48EBB-3E75-448F-A390-4F7F4AACB00D}" presName="iconBgRect" presStyleLbl="bgShp" presStyleIdx="0" presStyleCnt="3"/>
      <dgm:spPr/>
    </dgm:pt>
    <dgm:pt modelId="{2F1AAE33-693B-4899-8C6C-DEB9EEBB1FDC}" type="pres">
      <dgm:prSet presAssocID="{CCF48EBB-3E75-448F-A390-4F7F4AACB00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F2124A3B-D00A-4AE7-A99D-CF678B1D1967}" type="pres">
      <dgm:prSet presAssocID="{CCF48EBB-3E75-448F-A390-4F7F4AACB00D}" presName="spaceRect" presStyleCnt="0"/>
      <dgm:spPr/>
    </dgm:pt>
    <dgm:pt modelId="{197EDFF1-A37E-411F-8AA1-932784BB90B6}" type="pres">
      <dgm:prSet presAssocID="{CCF48EBB-3E75-448F-A390-4F7F4AACB00D}" presName="textRect" presStyleLbl="revTx" presStyleIdx="0" presStyleCnt="3">
        <dgm:presLayoutVars>
          <dgm:chMax val="1"/>
          <dgm:chPref val="1"/>
        </dgm:presLayoutVars>
      </dgm:prSet>
      <dgm:spPr/>
    </dgm:pt>
    <dgm:pt modelId="{F7DA2F1F-D9B6-4C69-8A22-767100978F8B}" type="pres">
      <dgm:prSet presAssocID="{35F5F23B-FC08-4277-9756-CF8AAEBBDBC0}" presName="sibTrans" presStyleCnt="0"/>
      <dgm:spPr/>
    </dgm:pt>
    <dgm:pt modelId="{1C823D29-9553-4973-8EA7-DC7FB1FEC9C8}" type="pres">
      <dgm:prSet presAssocID="{186299C6-2376-41A6-B555-E175A9FE9515}" presName="compNode" presStyleCnt="0"/>
      <dgm:spPr/>
    </dgm:pt>
    <dgm:pt modelId="{E967B20C-9EBC-4234-BA1F-B47D5FD13815}" type="pres">
      <dgm:prSet presAssocID="{186299C6-2376-41A6-B555-E175A9FE9515}" presName="iconBgRect" presStyleLbl="bgShp" presStyleIdx="1" presStyleCnt="3"/>
      <dgm:spPr/>
    </dgm:pt>
    <dgm:pt modelId="{12AC6EE5-9791-4F85-9751-FC1240029625}" type="pres">
      <dgm:prSet presAssocID="{186299C6-2376-41A6-B555-E175A9FE951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B1F25EAD-DE27-45CD-8E0B-E22137F4F68E}" type="pres">
      <dgm:prSet presAssocID="{186299C6-2376-41A6-B555-E175A9FE9515}" presName="spaceRect" presStyleCnt="0"/>
      <dgm:spPr/>
    </dgm:pt>
    <dgm:pt modelId="{F0B89AA4-41C0-4F15-8691-48121BD5BFBB}" type="pres">
      <dgm:prSet presAssocID="{186299C6-2376-41A6-B555-E175A9FE9515}" presName="textRect" presStyleLbl="revTx" presStyleIdx="1" presStyleCnt="3">
        <dgm:presLayoutVars>
          <dgm:chMax val="1"/>
          <dgm:chPref val="1"/>
        </dgm:presLayoutVars>
      </dgm:prSet>
      <dgm:spPr/>
    </dgm:pt>
    <dgm:pt modelId="{EC626F20-B68C-45B3-9905-80EAF73FA7A8}" type="pres">
      <dgm:prSet presAssocID="{28846316-26FC-4F41-A058-83EE8342858C}" presName="sibTrans" presStyleCnt="0"/>
      <dgm:spPr/>
    </dgm:pt>
    <dgm:pt modelId="{69FE7B90-724E-4863-81A5-EC0D2BE7E218}" type="pres">
      <dgm:prSet presAssocID="{6C52CAE9-B9D5-4551-89C7-23390CE05E70}" presName="compNode" presStyleCnt="0"/>
      <dgm:spPr/>
    </dgm:pt>
    <dgm:pt modelId="{3F0EC690-7CDD-4A54-938C-8C6796994427}" type="pres">
      <dgm:prSet presAssocID="{6C52CAE9-B9D5-4551-89C7-23390CE05E70}" presName="iconBgRect" presStyleLbl="bgShp" presStyleIdx="2" presStyleCnt="3"/>
      <dgm:spPr/>
    </dgm:pt>
    <dgm:pt modelId="{43B28807-8185-4ABC-96C3-E81B840FCE33}" type="pres">
      <dgm:prSet presAssocID="{6C52CAE9-B9D5-4551-89C7-23390CE05E7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20C432B2-F2F0-4CA9-8CFE-B84207A7F848}" type="pres">
      <dgm:prSet presAssocID="{6C52CAE9-B9D5-4551-89C7-23390CE05E70}" presName="spaceRect" presStyleCnt="0"/>
      <dgm:spPr/>
    </dgm:pt>
    <dgm:pt modelId="{BF9F9766-1755-40A6-AC3B-4929FD422958}" type="pres">
      <dgm:prSet presAssocID="{6C52CAE9-B9D5-4551-89C7-23390CE05E70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9DAD0A49-B4F8-4FA4-BA30-921897978FE1}" type="presOf" srcId="{66D44159-D6A2-4AD3-8DA2-BC734461131D}" destId="{DD943231-6C98-47F4-8513-E3B3AA80F022}" srcOrd="0" destOrd="0" presId="urn:microsoft.com/office/officeart/2018/5/layout/IconCircleLabelList"/>
    <dgm:cxn modelId="{9EFB7D6B-45C8-4483-88A8-D28B72EF55CD}" srcId="{66D44159-D6A2-4AD3-8DA2-BC734461131D}" destId="{6C52CAE9-B9D5-4551-89C7-23390CE05E70}" srcOrd="2" destOrd="0" parTransId="{D7AFEB9B-3465-429B-9EEB-55298DBF0041}" sibTransId="{79D8470E-FA76-4F22-B110-849A1B907D36}"/>
    <dgm:cxn modelId="{5AEA8578-FF0D-4952-A88A-518CA1DBD3FF}" srcId="{66D44159-D6A2-4AD3-8DA2-BC734461131D}" destId="{186299C6-2376-41A6-B555-E175A9FE9515}" srcOrd="1" destOrd="0" parTransId="{46D6EF2C-B86A-4AC3-B01A-037C94B6903D}" sibTransId="{28846316-26FC-4F41-A058-83EE8342858C}"/>
    <dgm:cxn modelId="{06781391-0642-4E01-A407-9175F578FF2C}" type="presOf" srcId="{CCF48EBB-3E75-448F-A390-4F7F4AACB00D}" destId="{197EDFF1-A37E-411F-8AA1-932784BB90B6}" srcOrd="0" destOrd="0" presId="urn:microsoft.com/office/officeart/2018/5/layout/IconCircleLabelList"/>
    <dgm:cxn modelId="{971682B8-4C7B-42DB-ABE4-E1122A97BB32}" srcId="{66D44159-D6A2-4AD3-8DA2-BC734461131D}" destId="{CCF48EBB-3E75-448F-A390-4F7F4AACB00D}" srcOrd="0" destOrd="0" parTransId="{E576602E-2F3E-4336-80CD-E20C87B433FE}" sibTransId="{35F5F23B-FC08-4277-9756-CF8AAEBBDBC0}"/>
    <dgm:cxn modelId="{033027CB-8282-4663-A4B8-0968DE936E16}" type="presOf" srcId="{6C52CAE9-B9D5-4551-89C7-23390CE05E70}" destId="{BF9F9766-1755-40A6-AC3B-4929FD422958}" srcOrd="0" destOrd="0" presId="urn:microsoft.com/office/officeart/2018/5/layout/IconCircleLabelList"/>
    <dgm:cxn modelId="{CD2FF8FF-2052-4E96-8AA6-2D389A0C0446}" type="presOf" srcId="{186299C6-2376-41A6-B555-E175A9FE9515}" destId="{F0B89AA4-41C0-4F15-8691-48121BD5BFBB}" srcOrd="0" destOrd="0" presId="urn:microsoft.com/office/officeart/2018/5/layout/IconCircleLabelList"/>
    <dgm:cxn modelId="{0A7BFB55-7593-4528-A24A-8EC810E8200A}" type="presParOf" srcId="{DD943231-6C98-47F4-8513-E3B3AA80F022}" destId="{22C26B38-56E7-42CC-96B7-A89CEA9A728F}" srcOrd="0" destOrd="0" presId="urn:microsoft.com/office/officeart/2018/5/layout/IconCircleLabelList"/>
    <dgm:cxn modelId="{C9128F09-6843-4C6B-B452-78638AEA518F}" type="presParOf" srcId="{22C26B38-56E7-42CC-96B7-A89CEA9A728F}" destId="{DAE24C06-B086-4259-8C06-77028621AFCA}" srcOrd="0" destOrd="0" presId="urn:microsoft.com/office/officeart/2018/5/layout/IconCircleLabelList"/>
    <dgm:cxn modelId="{E4E3D7FB-628D-4064-B6D9-BDADF133F39C}" type="presParOf" srcId="{22C26B38-56E7-42CC-96B7-A89CEA9A728F}" destId="{2F1AAE33-693B-4899-8C6C-DEB9EEBB1FDC}" srcOrd="1" destOrd="0" presId="urn:microsoft.com/office/officeart/2018/5/layout/IconCircleLabelList"/>
    <dgm:cxn modelId="{4C0A87A2-C879-4DA7-A5A6-833933EF584A}" type="presParOf" srcId="{22C26B38-56E7-42CC-96B7-A89CEA9A728F}" destId="{F2124A3B-D00A-4AE7-A99D-CF678B1D1967}" srcOrd="2" destOrd="0" presId="urn:microsoft.com/office/officeart/2018/5/layout/IconCircleLabelList"/>
    <dgm:cxn modelId="{BB5E47FE-7D03-40E7-80D7-A651C18F32D8}" type="presParOf" srcId="{22C26B38-56E7-42CC-96B7-A89CEA9A728F}" destId="{197EDFF1-A37E-411F-8AA1-932784BB90B6}" srcOrd="3" destOrd="0" presId="urn:microsoft.com/office/officeart/2018/5/layout/IconCircleLabelList"/>
    <dgm:cxn modelId="{7E6B98C0-1521-48DB-B7EC-69349C107580}" type="presParOf" srcId="{DD943231-6C98-47F4-8513-E3B3AA80F022}" destId="{F7DA2F1F-D9B6-4C69-8A22-767100978F8B}" srcOrd="1" destOrd="0" presId="urn:microsoft.com/office/officeart/2018/5/layout/IconCircleLabelList"/>
    <dgm:cxn modelId="{D2143D0B-642B-44DE-9AC4-ED287F051E72}" type="presParOf" srcId="{DD943231-6C98-47F4-8513-E3B3AA80F022}" destId="{1C823D29-9553-4973-8EA7-DC7FB1FEC9C8}" srcOrd="2" destOrd="0" presId="urn:microsoft.com/office/officeart/2018/5/layout/IconCircleLabelList"/>
    <dgm:cxn modelId="{FF23DA66-CC52-47DC-B140-117045B65A4B}" type="presParOf" srcId="{1C823D29-9553-4973-8EA7-DC7FB1FEC9C8}" destId="{E967B20C-9EBC-4234-BA1F-B47D5FD13815}" srcOrd="0" destOrd="0" presId="urn:microsoft.com/office/officeart/2018/5/layout/IconCircleLabelList"/>
    <dgm:cxn modelId="{B81709F2-ED04-4D53-970F-A7EB01F9A0AF}" type="presParOf" srcId="{1C823D29-9553-4973-8EA7-DC7FB1FEC9C8}" destId="{12AC6EE5-9791-4F85-9751-FC1240029625}" srcOrd="1" destOrd="0" presId="urn:microsoft.com/office/officeart/2018/5/layout/IconCircleLabelList"/>
    <dgm:cxn modelId="{40DBCC51-262F-497B-A615-22E9527C70B5}" type="presParOf" srcId="{1C823D29-9553-4973-8EA7-DC7FB1FEC9C8}" destId="{B1F25EAD-DE27-45CD-8E0B-E22137F4F68E}" srcOrd="2" destOrd="0" presId="urn:microsoft.com/office/officeart/2018/5/layout/IconCircleLabelList"/>
    <dgm:cxn modelId="{A85578F3-D96E-4DE6-A66F-D4012E2821F6}" type="presParOf" srcId="{1C823D29-9553-4973-8EA7-DC7FB1FEC9C8}" destId="{F0B89AA4-41C0-4F15-8691-48121BD5BFBB}" srcOrd="3" destOrd="0" presId="urn:microsoft.com/office/officeart/2018/5/layout/IconCircleLabelList"/>
    <dgm:cxn modelId="{29B0F759-B36F-4A8D-A79B-3730DE842541}" type="presParOf" srcId="{DD943231-6C98-47F4-8513-E3B3AA80F022}" destId="{EC626F20-B68C-45B3-9905-80EAF73FA7A8}" srcOrd="3" destOrd="0" presId="urn:microsoft.com/office/officeart/2018/5/layout/IconCircleLabelList"/>
    <dgm:cxn modelId="{3CEA64DD-A84B-48C9-8175-C744226D0655}" type="presParOf" srcId="{DD943231-6C98-47F4-8513-E3B3AA80F022}" destId="{69FE7B90-724E-4863-81A5-EC0D2BE7E218}" srcOrd="4" destOrd="0" presId="urn:microsoft.com/office/officeart/2018/5/layout/IconCircleLabelList"/>
    <dgm:cxn modelId="{A6BF4C15-B778-4943-A1A4-F28F9E40B757}" type="presParOf" srcId="{69FE7B90-724E-4863-81A5-EC0D2BE7E218}" destId="{3F0EC690-7CDD-4A54-938C-8C6796994427}" srcOrd="0" destOrd="0" presId="urn:microsoft.com/office/officeart/2018/5/layout/IconCircleLabelList"/>
    <dgm:cxn modelId="{535AA858-9C89-4E2D-A3E2-204CA658491A}" type="presParOf" srcId="{69FE7B90-724E-4863-81A5-EC0D2BE7E218}" destId="{43B28807-8185-4ABC-96C3-E81B840FCE33}" srcOrd="1" destOrd="0" presId="urn:microsoft.com/office/officeart/2018/5/layout/IconCircleLabelList"/>
    <dgm:cxn modelId="{880CF947-001E-4437-B990-C669EDB696B4}" type="presParOf" srcId="{69FE7B90-724E-4863-81A5-EC0D2BE7E218}" destId="{20C432B2-F2F0-4CA9-8CFE-B84207A7F848}" srcOrd="2" destOrd="0" presId="urn:microsoft.com/office/officeart/2018/5/layout/IconCircleLabelList"/>
    <dgm:cxn modelId="{A3BEBD5F-7C7D-415B-95C2-536B45C48E2A}" type="presParOf" srcId="{69FE7B90-724E-4863-81A5-EC0D2BE7E218}" destId="{BF9F9766-1755-40A6-AC3B-4929FD422958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613938F-288E-4026-A297-3A43891C9867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5B06E66-432A-4D00-8839-BB0EA4FB26B3}">
      <dgm:prSet/>
      <dgm:spPr/>
      <dgm:t>
        <a:bodyPr/>
        <a:lstStyle/>
        <a:p>
          <a:r>
            <a:rPr lang="en-GB" b="1" dirty="0"/>
            <a:t>Evaluation Framework:</a:t>
          </a:r>
          <a:r>
            <a:rPr lang="en-GB" dirty="0"/>
            <a:t> Surveys, focus groups, data analysis to assess impact (Lee et al., 2021).</a:t>
          </a:r>
          <a:endParaRPr lang="en-US" dirty="0"/>
        </a:p>
      </dgm:t>
    </dgm:pt>
    <dgm:pt modelId="{5926A9A9-3F5B-4A39-BFDB-A2A7AFE60E29}" type="parTrans" cxnId="{0CD25E2D-2E04-4A3D-A9F3-1565427875EC}">
      <dgm:prSet/>
      <dgm:spPr/>
      <dgm:t>
        <a:bodyPr/>
        <a:lstStyle/>
        <a:p>
          <a:endParaRPr lang="en-US"/>
        </a:p>
      </dgm:t>
    </dgm:pt>
    <dgm:pt modelId="{A618A586-5C2A-4AB7-A5F6-F94C5C611753}" type="sibTrans" cxnId="{0CD25E2D-2E04-4A3D-A9F3-1565427875EC}">
      <dgm:prSet/>
      <dgm:spPr/>
      <dgm:t>
        <a:bodyPr/>
        <a:lstStyle/>
        <a:p>
          <a:endParaRPr lang="en-US"/>
        </a:p>
      </dgm:t>
    </dgm:pt>
    <dgm:pt modelId="{45EA52CA-4BA5-4CD3-A202-DF0D6E39976F}">
      <dgm:prSet/>
      <dgm:spPr/>
      <dgm:t>
        <a:bodyPr/>
        <a:lstStyle/>
        <a:p>
          <a:r>
            <a:rPr lang="en-GB" b="1"/>
            <a:t>Future Directions:</a:t>
          </a:r>
          <a:r>
            <a:rPr lang="en-GB"/>
            <a:t> Expanding reach to younger women; integrating advanced technologies like AI.</a:t>
          </a:r>
          <a:endParaRPr lang="en-US"/>
        </a:p>
      </dgm:t>
    </dgm:pt>
    <dgm:pt modelId="{E55EF8A7-8099-44A6-BD63-0D5C13391FDE}" type="parTrans" cxnId="{662F6858-EFC6-48CA-881E-0F20E9357A53}">
      <dgm:prSet/>
      <dgm:spPr/>
      <dgm:t>
        <a:bodyPr/>
        <a:lstStyle/>
        <a:p>
          <a:endParaRPr lang="en-US"/>
        </a:p>
      </dgm:t>
    </dgm:pt>
    <dgm:pt modelId="{78496BDE-0016-4AF8-9C5F-839F777E3A56}" type="sibTrans" cxnId="{662F6858-EFC6-48CA-881E-0F20E9357A53}">
      <dgm:prSet/>
      <dgm:spPr/>
      <dgm:t>
        <a:bodyPr/>
        <a:lstStyle/>
        <a:p>
          <a:endParaRPr lang="en-US"/>
        </a:p>
      </dgm:t>
    </dgm:pt>
    <dgm:pt modelId="{235125F3-5450-405F-AA79-148DD2384A9A}" type="pres">
      <dgm:prSet presAssocID="{A613938F-288E-4026-A297-3A43891C9867}" presName="linear" presStyleCnt="0">
        <dgm:presLayoutVars>
          <dgm:animLvl val="lvl"/>
          <dgm:resizeHandles val="exact"/>
        </dgm:presLayoutVars>
      </dgm:prSet>
      <dgm:spPr/>
    </dgm:pt>
    <dgm:pt modelId="{670AA990-BA95-46B2-9821-E2F244B20877}" type="pres">
      <dgm:prSet presAssocID="{B5B06E66-432A-4D00-8839-BB0EA4FB26B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85247A2E-C150-4848-88AF-8C53EED6E6E9}" type="pres">
      <dgm:prSet presAssocID="{A618A586-5C2A-4AB7-A5F6-F94C5C611753}" presName="spacer" presStyleCnt="0"/>
      <dgm:spPr/>
    </dgm:pt>
    <dgm:pt modelId="{ED5A91E9-2798-44D0-AC43-3BEBEDC7D484}" type="pres">
      <dgm:prSet presAssocID="{45EA52CA-4BA5-4CD3-A202-DF0D6E39976F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0CD25E2D-2E04-4A3D-A9F3-1565427875EC}" srcId="{A613938F-288E-4026-A297-3A43891C9867}" destId="{B5B06E66-432A-4D00-8839-BB0EA4FB26B3}" srcOrd="0" destOrd="0" parTransId="{5926A9A9-3F5B-4A39-BFDB-A2A7AFE60E29}" sibTransId="{A618A586-5C2A-4AB7-A5F6-F94C5C611753}"/>
    <dgm:cxn modelId="{E868C367-1A96-4F7D-95D7-EEDC28934738}" type="presOf" srcId="{45EA52CA-4BA5-4CD3-A202-DF0D6E39976F}" destId="{ED5A91E9-2798-44D0-AC43-3BEBEDC7D484}" srcOrd="0" destOrd="0" presId="urn:microsoft.com/office/officeart/2005/8/layout/vList2"/>
    <dgm:cxn modelId="{1EA4B351-3812-4AC7-B91B-693B173C9728}" type="presOf" srcId="{A613938F-288E-4026-A297-3A43891C9867}" destId="{235125F3-5450-405F-AA79-148DD2384A9A}" srcOrd="0" destOrd="0" presId="urn:microsoft.com/office/officeart/2005/8/layout/vList2"/>
    <dgm:cxn modelId="{662F6858-EFC6-48CA-881E-0F20E9357A53}" srcId="{A613938F-288E-4026-A297-3A43891C9867}" destId="{45EA52CA-4BA5-4CD3-A202-DF0D6E39976F}" srcOrd="1" destOrd="0" parTransId="{E55EF8A7-8099-44A6-BD63-0D5C13391FDE}" sibTransId="{78496BDE-0016-4AF8-9C5F-839F777E3A56}"/>
    <dgm:cxn modelId="{FC32E1E6-A2C7-4458-873D-5A71C9AB4EFB}" type="presOf" srcId="{B5B06E66-432A-4D00-8839-BB0EA4FB26B3}" destId="{670AA990-BA95-46B2-9821-E2F244B20877}" srcOrd="0" destOrd="0" presId="urn:microsoft.com/office/officeart/2005/8/layout/vList2"/>
    <dgm:cxn modelId="{80E73E05-3851-4A4F-A7ED-EDE4BC63D530}" type="presParOf" srcId="{235125F3-5450-405F-AA79-148DD2384A9A}" destId="{670AA990-BA95-46B2-9821-E2F244B20877}" srcOrd="0" destOrd="0" presId="urn:microsoft.com/office/officeart/2005/8/layout/vList2"/>
    <dgm:cxn modelId="{72802F5A-E0CC-4376-94F0-4A447393F074}" type="presParOf" srcId="{235125F3-5450-405F-AA79-148DD2384A9A}" destId="{85247A2E-C150-4848-88AF-8C53EED6E6E9}" srcOrd="1" destOrd="0" presId="urn:microsoft.com/office/officeart/2005/8/layout/vList2"/>
    <dgm:cxn modelId="{9C8A504E-60F0-4F4E-B94D-D23C4E509ED9}" type="presParOf" srcId="{235125F3-5450-405F-AA79-148DD2384A9A}" destId="{ED5A91E9-2798-44D0-AC43-3BEBEDC7D484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A1861A-9B2D-4FF9-AA6D-897CB9D6B01D}">
      <dsp:nvSpPr>
        <dsp:cNvPr id="0" name=""/>
        <dsp:cNvSpPr/>
      </dsp:nvSpPr>
      <dsp:spPr>
        <a:xfrm>
          <a:off x="1333" y="110983"/>
          <a:ext cx="4682211" cy="29732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B10911-84E6-4101-AAAF-A8355238E47B}">
      <dsp:nvSpPr>
        <dsp:cNvPr id="0" name=""/>
        <dsp:cNvSpPr/>
      </dsp:nvSpPr>
      <dsp:spPr>
        <a:xfrm>
          <a:off x="521579" y="605216"/>
          <a:ext cx="4682211" cy="297320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b="1" i="0" kern="1200" baseline="0" dirty="0"/>
            <a:t>Definition:</a:t>
          </a:r>
          <a:r>
            <a:rPr lang="en-US" sz="3000" b="0" i="0" kern="1200" baseline="0" dirty="0"/>
            <a:t> Health promotion is the process of enabling people to increase control over and improve their health (WHO, 2023).</a:t>
          </a:r>
          <a:endParaRPr lang="en-US" sz="3000" kern="1200" dirty="0"/>
        </a:p>
      </dsp:txBody>
      <dsp:txXfrm>
        <a:off x="608661" y="692298"/>
        <a:ext cx="4508047" cy="2799040"/>
      </dsp:txXfrm>
    </dsp:sp>
    <dsp:sp modelId="{44A01BB5-5EA9-4F2A-959F-90A06662E55F}">
      <dsp:nvSpPr>
        <dsp:cNvPr id="0" name=""/>
        <dsp:cNvSpPr/>
      </dsp:nvSpPr>
      <dsp:spPr>
        <a:xfrm>
          <a:off x="5724037" y="110983"/>
          <a:ext cx="4682211" cy="29732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04B129-FD5F-49EC-A368-7A6CA166576D}">
      <dsp:nvSpPr>
        <dsp:cNvPr id="0" name=""/>
        <dsp:cNvSpPr/>
      </dsp:nvSpPr>
      <dsp:spPr>
        <a:xfrm>
          <a:off x="6244283" y="605216"/>
          <a:ext cx="4682211" cy="297320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b="1" i="0" kern="1200" baseline="0"/>
            <a:t>Goal:</a:t>
          </a:r>
          <a:r>
            <a:rPr lang="en-US" sz="3000" b="0" i="0" kern="1200" baseline="0"/>
            <a:t> Create environments supporting healthy lifestyles and reducing disease risk (Nutbeam, 2022). </a:t>
          </a:r>
          <a:endParaRPr lang="en-US" sz="3000" kern="1200"/>
        </a:p>
      </dsp:txBody>
      <dsp:txXfrm>
        <a:off x="6331365" y="692298"/>
        <a:ext cx="4508047" cy="27990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D8A4E8-0C57-44DB-9C29-D80C7D5DA57B}">
      <dsp:nvSpPr>
        <dsp:cNvPr id="0" name=""/>
        <dsp:cNvSpPr/>
      </dsp:nvSpPr>
      <dsp:spPr>
        <a:xfrm>
          <a:off x="0" y="80644"/>
          <a:ext cx="6666833" cy="170469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 dirty="0"/>
            <a:t>Increased Awareness:</a:t>
          </a:r>
          <a:r>
            <a:rPr lang="en-GB" sz="3100" kern="1200" dirty="0"/>
            <a:t> About breast cancer and the importance of early detection.</a:t>
          </a:r>
          <a:endParaRPr lang="en-US" sz="3100" kern="1200" dirty="0"/>
        </a:p>
      </dsp:txBody>
      <dsp:txXfrm>
        <a:off x="83216" y="163860"/>
        <a:ext cx="6500401" cy="1538258"/>
      </dsp:txXfrm>
    </dsp:sp>
    <dsp:sp modelId="{5A88EDE0-781B-44C0-9D99-7B67452854DA}">
      <dsp:nvSpPr>
        <dsp:cNvPr id="0" name=""/>
        <dsp:cNvSpPr/>
      </dsp:nvSpPr>
      <dsp:spPr>
        <a:xfrm>
          <a:off x="0" y="1874614"/>
          <a:ext cx="6666833" cy="1704690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/>
            <a:t>Higher Participation Rates:</a:t>
          </a:r>
          <a:r>
            <a:rPr lang="en-GB" sz="3100" kern="1200"/>
            <a:t> In breast cancer screenings.</a:t>
          </a:r>
          <a:endParaRPr lang="en-US" sz="3100" kern="1200"/>
        </a:p>
      </dsp:txBody>
      <dsp:txXfrm>
        <a:off x="83216" y="1957830"/>
        <a:ext cx="6500401" cy="1538258"/>
      </dsp:txXfrm>
    </dsp:sp>
    <dsp:sp modelId="{2DEE3113-0F19-4D7E-B0BE-454C99C78318}">
      <dsp:nvSpPr>
        <dsp:cNvPr id="0" name=""/>
        <dsp:cNvSpPr/>
      </dsp:nvSpPr>
      <dsp:spPr>
        <a:xfrm>
          <a:off x="0" y="3668585"/>
          <a:ext cx="6666833" cy="170469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/>
            <a:t>Improved Early Detection Rates:</a:t>
          </a:r>
          <a:r>
            <a:rPr lang="en-GB" sz="3100" kern="1200"/>
            <a:t> Leading to better treatment outcomes (Jones et al., 2021).</a:t>
          </a:r>
          <a:endParaRPr lang="en-US" sz="3100" kern="1200"/>
        </a:p>
      </dsp:txBody>
      <dsp:txXfrm>
        <a:off x="83216" y="3751801"/>
        <a:ext cx="6500401" cy="153825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778A40-F531-4E12-8F00-17C158C25DAE}">
      <dsp:nvSpPr>
        <dsp:cNvPr id="0" name=""/>
        <dsp:cNvSpPr/>
      </dsp:nvSpPr>
      <dsp:spPr>
        <a:xfrm>
          <a:off x="0" y="91085"/>
          <a:ext cx="5735640" cy="10998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Study:</a:t>
          </a:r>
          <a:r>
            <a:rPr lang="en-GB" sz="2000" kern="1200" dirty="0"/>
            <a:t> "Disparities in Breast Cancer Screening Rates and Barriers in Underserved Communities" (Johnson et al., 2022).</a:t>
          </a:r>
          <a:endParaRPr lang="en-US" sz="2000" kern="1200" dirty="0"/>
        </a:p>
      </dsp:txBody>
      <dsp:txXfrm>
        <a:off x="53688" y="144773"/>
        <a:ext cx="5628264" cy="992424"/>
      </dsp:txXfrm>
    </dsp:sp>
    <dsp:sp modelId="{88D34CF0-EC0F-47F4-8244-ED443FEBC910}">
      <dsp:nvSpPr>
        <dsp:cNvPr id="0" name=""/>
        <dsp:cNvSpPr/>
      </dsp:nvSpPr>
      <dsp:spPr>
        <a:xfrm>
          <a:off x="0" y="1248485"/>
          <a:ext cx="5735640" cy="1099800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Findings:</a:t>
          </a:r>
          <a:r>
            <a:rPr lang="en-GB" sz="2000" kern="1200"/>
            <a:t> Awareness campaigns boost screening rates; effective outreach includes community events and social media engagement.</a:t>
          </a:r>
          <a:endParaRPr lang="en-US" sz="2000" kern="1200"/>
        </a:p>
      </dsp:txBody>
      <dsp:txXfrm>
        <a:off x="53688" y="1302173"/>
        <a:ext cx="5628264" cy="992424"/>
      </dsp:txXfrm>
    </dsp:sp>
    <dsp:sp modelId="{7AF6368D-6130-42D1-938D-E488FA7A2FF5}">
      <dsp:nvSpPr>
        <dsp:cNvPr id="0" name=""/>
        <dsp:cNvSpPr/>
      </dsp:nvSpPr>
      <dsp:spPr>
        <a:xfrm>
          <a:off x="0" y="2405885"/>
          <a:ext cx="5735640" cy="109980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Influence:</a:t>
          </a:r>
          <a:r>
            <a:rPr lang="en-GB" sz="2000" kern="1200"/>
            <a:t> Guided the campaign’s targeted outreach strategies.</a:t>
          </a:r>
          <a:endParaRPr lang="en-US" sz="2000" kern="1200"/>
        </a:p>
      </dsp:txBody>
      <dsp:txXfrm>
        <a:off x="53688" y="2459573"/>
        <a:ext cx="5628264" cy="99242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E24C06-B086-4259-8C06-77028621AFCA}">
      <dsp:nvSpPr>
        <dsp:cNvPr id="0" name=""/>
        <dsp:cNvSpPr/>
      </dsp:nvSpPr>
      <dsp:spPr>
        <a:xfrm>
          <a:off x="679050" y="578168"/>
          <a:ext cx="1887187" cy="1887187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1AAE33-693B-4899-8C6C-DEB9EEBB1FDC}">
      <dsp:nvSpPr>
        <dsp:cNvPr id="0" name=""/>
        <dsp:cNvSpPr/>
      </dsp:nvSpPr>
      <dsp:spPr>
        <a:xfrm>
          <a:off x="1081237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7EDFF1-A37E-411F-8AA1-932784BB90B6}">
      <dsp:nvSpPr>
        <dsp:cNvPr id="0" name=""/>
        <dsp:cNvSpPr/>
      </dsp:nvSpPr>
      <dsp:spPr>
        <a:xfrm>
          <a:off x="75768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b="1" kern="1200" dirty="0"/>
            <a:t>Advancements:</a:t>
          </a:r>
          <a:r>
            <a:rPr lang="en-GB" sz="1300" kern="1200" dirty="0"/>
            <a:t> Digital health interventions (mobile health apps, telehealth).</a:t>
          </a:r>
          <a:endParaRPr lang="en-US" sz="1300" kern="1200" dirty="0"/>
        </a:p>
      </dsp:txBody>
      <dsp:txXfrm>
        <a:off x="75768" y="3053169"/>
        <a:ext cx="3093750" cy="720000"/>
      </dsp:txXfrm>
    </dsp:sp>
    <dsp:sp modelId="{E967B20C-9EBC-4234-BA1F-B47D5FD13815}">
      <dsp:nvSpPr>
        <dsp:cNvPr id="0" name=""/>
        <dsp:cNvSpPr/>
      </dsp:nvSpPr>
      <dsp:spPr>
        <a:xfrm>
          <a:off x="4314206" y="578168"/>
          <a:ext cx="1887187" cy="1887187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AC6EE5-9791-4F85-9751-FC1240029625}">
      <dsp:nvSpPr>
        <dsp:cNvPr id="0" name=""/>
        <dsp:cNvSpPr/>
      </dsp:nvSpPr>
      <dsp:spPr>
        <a:xfrm>
          <a:off x="4716393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B89AA4-41C0-4F15-8691-48121BD5BFBB}">
      <dsp:nvSpPr>
        <dsp:cNvPr id="0" name=""/>
        <dsp:cNvSpPr/>
      </dsp:nvSpPr>
      <dsp:spPr>
        <a:xfrm>
          <a:off x="3710925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b="1" kern="1200"/>
            <a:t>Impact:</a:t>
          </a:r>
          <a:r>
            <a:rPr lang="en-GB" sz="1300" kern="1200"/>
            <a:t> Increases accessibility and engagement (Johnson et al., 2022).</a:t>
          </a:r>
          <a:endParaRPr lang="en-US" sz="1300" kern="1200"/>
        </a:p>
      </dsp:txBody>
      <dsp:txXfrm>
        <a:off x="3710925" y="3053169"/>
        <a:ext cx="3093750" cy="720000"/>
      </dsp:txXfrm>
    </dsp:sp>
    <dsp:sp modelId="{3F0EC690-7CDD-4A54-938C-8C6796994427}">
      <dsp:nvSpPr>
        <dsp:cNvPr id="0" name=""/>
        <dsp:cNvSpPr/>
      </dsp:nvSpPr>
      <dsp:spPr>
        <a:xfrm>
          <a:off x="7949362" y="578168"/>
          <a:ext cx="1887187" cy="1887187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B28807-8185-4ABC-96C3-E81B840FCE33}">
      <dsp:nvSpPr>
        <dsp:cNvPr id="0" name=""/>
        <dsp:cNvSpPr/>
      </dsp:nvSpPr>
      <dsp:spPr>
        <a:xfrm>
          <a:off x="8351550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9F9766-1755-40A6-AC3B-4929FD422958}">
      <dsp:nvSpPr>
        <dsp:cNvPr id="0" name=""/>
        <dsp:cNvSpPr/>
      </dsp:nvSpPr>
      <dsp:spPr>
        <a:xfrm>
          <a:off x="7346081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b="1" kern="1200"/>
            <a:t>Example:</a:t>
          </a:r>
          <a:r>
            <a:rPr lang="en-GB" sz="1300" kern="1200"/>
            <a:t> Personalized text message reminders boost screening attendance (Smith et al., 2021).</a:t>
          </a:r>
          <a:endParaRPr lang="en-US" sz="1300" kern="1200"/>
        </a:p>
      </dsp:txBody>
      <dsp:txXfrm>
        <a:off x="7346081" y="3053169"/>
        <a:ext cx="309375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0AA990-BA95-46B2-9821-E2F244B20877}">
      <dsp:nvSpPr>
        <dsp:cNvPr id="0" name=""/>
        <dsp:cNvSpPr/>
      </dsp:nvSpPr>
      <dsp:spPr>
        <a:xfrm>
          <a:off x="0" y="650528"/>
          <a:ext cx="10515600" cy="14718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b="1" kern="1200" dirty="0"/>
            <a:t>Evaluation Framework:</a:t>
          </a:r>
          <a:r>
            <a:rPr lang="en-GB" sz="3700" kern="1200" dirty="0"/>
            <a:t> Surveys, focus groups, data analysis to assess impact (Lee et al., 2021).</a:t>
          </a:r>
          <a:endParaRPr lang="en-US" sz="3700" kern="1200" dirty="0"/>
        </a:p>
      </dsp:txBody>
      <dsp:txXfrm>
        <a:off x="71850" y="722378"/>
        <a:ext cx="10371900" cy="1328160"/>
      </dsp:txXfrm>
    </dsp:sp>
    <dsp:sp modelId="{ED5A91E9-2798-44D0-AC43-3BEBEDC7D484}">
      <dsp:nvSpPr>
        <dsp:cNvPr id="0" name=""/>
        <dsp:cNvSpPr/>
      </dsp:nvSpPr>
      <dsp:spPr>
        <a:xfrm>
          <a:off x="0" y="2228949"/>
          <a:ext cx="10515600" cy="147186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b="1" kern="1200"/>
            <a:t>Future Directions:</a:t>
          </a:r>
          <a:r>
            <a:rPr lang="en-GB" sz="3700" kern="1200"/>
            <a:t> Expanding reach to younger women; integrating advanced technologies like AI.</a:t>
          </a:r>
          <a:endParaRPr lang="en-US" sz="3700" kern="1200"/>
        </a:p>
      </dsp:txBody>
      <dsp:txXfrm>
        <a:off x="71850" y="2300799"/>
        <a:ext cx="10371900" cy="13281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BE3721-7F73-C846-BC13-C9F60816C8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EA0C5C-04FF-345F-2993-EBBD7FD2D8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70F38E-0FC2-11EF-237E-8217C3F311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0B81F-1362-4A85-A424-836BCC22592F}" type="datetimeFigureOut">
              <a:rPr lang="en-GB" smtClean="0"/>
              <a:t>29/07/2024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75E9A4-07FF-3847-7C2D-79FF2B3469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D8DD40-C63B-815C-D911-79E80F1711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A19C7-2FC5-4473-8E69-F562FD54F4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97257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060D77-A346-E0AD-9741-0A5B04DDD2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0961FB-AA6B-E26A-BED8-9156C85CB9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92A520-66FF-4585-2978-B30084B5DC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0B81F-1362-4A85-A424-836BCC22592F}" type="datetimeFigureOut">
              <a:rPr lang="en-GB" smtClean="0"/>
              <a:t>29/07/2024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FD1877-8083-B115-8B76-5773188EC6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BF127A-7E68-EE4D-34D3-5A894C2875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A19C7-2FC5-4473-8E69-F562FD54F4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7135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C9210D-0F4E-7925-7008-83654484A4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601585-A1D1-0EAA-3328-B3406BFB99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CC4C4F-A800-8677-AF1A-A7958E0D8B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0B81F-1362-4A85-A424-836BCC22592F}" type="datetimeFigureOut">
              <a:rPr lang="en-GB" smtClean="0"/>
              <a:t>29/07/2024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EF6336-CDFD-4CCF-835A-983382D861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3351FA-D10C-0169-A222-F8D1995F48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A19C7-2FC5-4473-8E69-F562FD54F4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66725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A7FC57-DF82-3C89-574D-94D1BA17C6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8BACC5-FBC0-F79E-7EA9-96EB415148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A5AD1B-FE29-D18A-384A-FD41E5554C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5F13FC-3770-3F95-D041-4EDDE77675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0B81F-1362-4A85-A424-836BCC22592F}" type="datetimeFigureOut">
              <a:rPr lang="en-GB" smtClean="0"/>
              <a:t>29/07/2024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7D6E1D-5789-E5E6-A545-CB684C68D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BAEA94-661C-0443-030D-1244A2AD09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A19C7-2FC5-4473-8E69-F562FD54F4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19203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F7A27B-3E9C-BBD4-AAD9-3AD69191CC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35851E-B2A1-1BCB-6632-CCEE3FCED1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BF1708-8AD6-EF08-EAB4-7991111ED9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EC6E13-E921-9BA8-DA74-B9EA570A2E3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10E460F-005A-4EFD-1203-CA11C99EF8A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7DD2D3B-4570-D0C0-8234-7A8A1FFB53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0B81F-1362-4A85-A424-836BCC22592F}" type="datetimeFigureOut">
              <a:rPr lang="en-GB" smtClean="0"/>
              <a:t>29/07/2024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77D01D5-6D8D-C399-1DD2-9D38775076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8A6FFAA-C6F5-E3D1-7EB6-B7E7E19C65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A19C7-2FC5-4473-8E69-F562FD54F4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4413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DF3CC-9C97-D138-A1F1-660E163466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A8D7BCE-BFEE-443D-C7F4-AA10ABAE21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0B81F-1362-4A85-A424-836BCC22592F}" type="datetimeFigureOut">
              <a:rPr lang="en-GB" smtClean="0"/>
              <a:t>29/07/2024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C62BA88-B1B4-632E-F0C2-3FABF54C3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DB389F-8E6A-EDC9-B695-01D00BBD0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A19C7-2FC5-4473-8E69-F562FD54F4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51057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9197CF7-B658-72F0-C4D4-4A1DFC1ED1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0B81F-1362-4A85-A424-836BCC22592F}" type="datetimeFigureOut">
              <a:rPr lang="en-GB" smtClean="0"/>
              <a:t>29/07/2024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EEFFC3C-D79B-FC64-3E1F-7C5B8D5C26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E9F17B-2E7D-60F1-AE2F-6E2AA58513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A19C7-2FC5-4473-8E69-F562FD54F4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61245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82E77-A6A2-B52F-C117-0D40B83062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104DF0-27C3-AFE8-D746-77E2CF437B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6D1D4A-A02D-7EBF-4ADA-EEC7C3B0E1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05F48D-74D3-8DD3-DD0E-2D202B7D9E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0B81F-1362-4A85-A424-836BCC22592F}" type="datetimeFigureOut">
              <a:rPr lang="en-GB" smtClean="0"/>
              <a:t>29/07/2024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FEB0EB-B272-B7B5-4C21-EC9173AF5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4B5CF9-9ED4-27F6-2159-85DD81596A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A19C7-2FC5-4473-8E69-F562FD54F4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2703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0E1E68-6C04-9162-B45C-53A84C8016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EC5DE54-5467-2FE0-7BEB-FDE7955F73C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B1A5D5-45D2-4D3A-DA80-CAAAA75C21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378F96-0B73-01CB-A3B6-AECE089FD2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0B81F-1362-4A85-A424-836BCC22592F}" type="datetimeFigureOut">
              <a:rPr lang="en-GB" smtClean="0"/>
              <a:t>29/07/2024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45F43F-6C35-9CCD-FB06-837593D216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997DA1-2A80-3E9B-A707-E994E79195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A19C7-2FC5-4473-8E69-F562FD54F4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37753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108B06-FB85-04F2-3E5F-999226D9B6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09787E-82D5-FEB0-FBA9-1E0AE4D7E1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C0E77F-ABB6-682B-72CD-4456E08579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0B81F-1362-4A85-A424-836BCC22592F}" type="datetimeFigureOut">
              <a:rPr lang="en-GB" smtClean="0"/>
              <a:t>29/07/2024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1D6448-9C59-84D2-5B05-5457245C1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D1EDFA-31A8-0DE9-A00B-51E4424C19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A19C7-2FC5-4473-8E69-F562FD54F4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6052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A9229E6-282F-60D9-146E-9E7401C4055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1D937D5-243E-1EB2-7A3F-E7E884A38D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67483C-E41A-4FF9-7C7E-89F48396E7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0B81F-1362-4A85-A424-836BCC22592F}" type="datetimeFigureOut">
              <a:rPr lang="en-GB" smtClean="0"/>
              <a:t>29/07/2024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4799DB-3812-0B55-B68D-52DFEC5E8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F025C8-C8F4-7BCA-5D3C-3D1B84B4D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A19C7-2FC5-4473-8E69-F562FD54F4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41877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1D9082B-E2DA-DFB9-3035-8151BB866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EC0F1E-521E-A043-E5EC-146142E573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4672A1-A31E-1C55-A51B-D24F6F4229F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E20B81F-1362-4A85-A424-836BCC22592F}" type="datetimeFigureOut">
              <a:rPr lang="en-GB" smtClean="0"/>
              <a:t>29/07/2024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227BDC-18F0-2065-32C1-E6CBCA2D83F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FDD8B7-147A-1B26-F16A-A8885A6A41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33A19C7-2FC5-4473-8E69-F562FD54F4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88987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news.schoolsdo.org/2018/10/school-groups-help-raise-breast-cancer-awareness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nd/3.0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balimedikajurnal.com/index.php/bmj/article/view/66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cancer" TargetMode="External"/><Relationship Id="rId2" Type="http://schemas.openxmlformats.org/officeDocument/2006/relationships/image" Target="../media/image3.1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Metastatic_breast_cancer" TargetMode="External"/><Relationship Id="rId7" Type="http://schemas.openxmlformats.org/officeDocument/2006/relationships/hyperlink" Target="https://creativecommons.org/licenses/by/3.0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www.panarmenian.net/eng/news/259805/" TargetMode="External"/><Relationship Id="rId4" Type="http://schemas.openxmlformats.org/officeDocument/2006/relationships/image" Target="../media/image7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uromarchetti.it/approfondimenti-salute/salute-e-prevenzione/20-screening-eco-addome-completo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cancer" TargetMode="Externa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person wearing boxing gloves">
            <a:extLst>
              <a:ext uri="{FF2B5EF4-FFF2-40B4-BE49-F238E27FC236}">
                <a16:creationId xmlns:a16="http://schemas.microsoft.com/office/drawing/2014/main" id="{2C7D8F0D-41F0-CB94-E761-7FEDC978F1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9433" t="9091" r="26219" b="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A26A95D-D82B-35B3-78C2-DC406C60EA83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 bwMode="auto">
          <a:xfrm>
            <a:off x="477981" y="1122363"/>
            <a:ext cx="4023360" cy="320413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b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600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600" b="1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Breast Cancer Screening Campaign 2023</a:t>
            </a: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600" b="1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Promoting Early Detection and Increased Screening Participation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A58984-8C89-E863-B626-0BA3B24FDE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algn="l"/>
            <a:r>
              <a:rPr lang="en-GB" sz="2000">
                <a:solidFill>
                  <a:schemeClr val="bg1"/>
                </a:solidFill>
              </a:rPr>
              <a:t>ANDRADA GEORGIANA LUCA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FFE00D3-755F-3A4B-3574-21F860E937D5}"/>
              </a:ext>
            </a:extLst>
          </p:cNvPr>
          <p:cNvSpPr txBox="1"/>
          <p:nvPr/>
        </p:nvSpPr>
        <p:spPr>
          <a:xfrm>
            <a:off x="9581991" y="6657945"/>
            <a:ext cx="261000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news.schoolsdo.org/2018/10/school-groups-help-raise-breast-cancer-awarenes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3867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304143-1290-C3D6-0F84-7B832E27C2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</a:rPr>
              <a:t>Introduction to Health Promotion</a:t>
            </a:r>
            <a:br>
              <a:rPr lang="en-GB" sz="4000" b="1">
                <a:solidFill>
                  <a:srgbClr val="FFFFFF"/>
                </a:solidFill>
              </a:rPr>
            </a:b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DADC2A11-573C-F32B-167D-5C90E83C3B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4690181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63291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D7A453D2-15D8-4403-815F-291FA1634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161EA6B-09CA-445B-AB0D-8DF76FA92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913B067F-3154-4968-A886-DF93A787E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97583D6C-C05B-47AB-8540-B2700B82A4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6501AD91-D973-4968-95E4-4C26CFDF8F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5C165989-F5FE-4BB6-9817-E7828CB1D6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6B0649CC-B912-4E82-BEA0-DA75ECB19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6BA08C17-C9A5-4FA8-ABC4-44FB3B8696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70DEAC6C-553C-437E-BC17-D449523375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B8114C98-A349-4111-A123-E8EAB86AB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670FB431-AE18-414D-92F4-1D12D1991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24467063-D74E-4D42-8790-B9F6D69584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A1D19BAC-1681-47BC-AAF5-92FAFFF6F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94347C2B-E846-452C-97AA-7E254FC1C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10EA2B35-7959-4C2A-84AA-FF5D94FED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1" name="Rectangle 30">
            <a:extLst>
              <a:ext uri="{FF2B5EF4-FFF2-40B4-BE49-F238E27FC236}">
                <a16:creationId xmlns:a16="http://schemas.microsoft.com/office/drawing/2014/main" id="{E2D3D3F2-ABBB-4453-B1C5-1BEBF7E4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8214E4A5-A0D2-42C4-8D14-D2A7E495F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7494D7A0-6B21-41E8-A7D3-0033BBB7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1E141D7D-32B0-448E-A666-EA8703AFC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8D87E268-6345-420F-8B97-B37ED0410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35E1622E-7FA6-4760-A2BF-A8105EBF7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849F4A3-96A7-9BCC-7FEC-88AF160D92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5" y="4018137"/>
            <a:ext cx="5071221" cy="2129586"/>
          </a:xfrm>
          <a:noFill/>
        </p:spPr>
        <p:txBody>
          <a:bodyPr anchor="t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Overview of the Campaign</a:t>
            </a:r>
          </a:p>
        </p:txBody>
      </p:sp>
      <p:pic>
        <p:nvPicPr>
          <p:cNvPr id="5" name="Picture 4" descr="A group of people in surgical gowns&#10;&#10;Description automatically generated">
            <a:extLst>
              <a:ext uri="{FF2B5EF4-FFF2-40B4-BE49-F238E27FC236}">
                <a16:creationId xmlns:a16="http://schemas.microsoft.com/office/drawing/2014/main" id="{6B6F5773-95AC-AC48-BD55-229C1848F8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28495" y="617779"/>
            <a:ext cx="10448793" cy="3265248"/>
          </a:xfrm>
          <a:prstGeom prst="rect">
            <a:avLst/>
          </a:prstGeom>
        </p:spPr>
      </p:pic>
      <p:grpSp>
        <p:nvGrpSpPr>
          <p:cNvPr id="39" name="Group 38">
            <a:extLst>
              <a:ext uri="{FF2B5EF4-FFF2-40B4-BE49-F238E27FC236}">
                <a16:creationId xmlns:a16="http://schemas.microsoft.com/office/drawing/2014/main" id="{1F4E1649-4D1F-4A91-AF97-A254BFDD52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474192" y="776904"/>
            <a:ext cx="304800" cy="429768"/>
            <a:chOff x="215328" y="-46937"/>
            <a:chExt cx="304800" cy="2773841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FE483602-62F9-474D-9C9B-5EE4CD76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DD7D1AC0-A6C7-40E3-9841-F34AC831A4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F951C4DD-7427-497D-9DE3-9D731D3F4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0EE18298-0BF5-4D7A-921A-2F4186E8D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5" name="Oval 44">
            <a:extLst>
              <a:ext uri="{FF2B5EF4-FFF2-40B4-BE49-F238E27FC236}">
                <a16:creationId xmlns:a16="http://schemas.microsoft.com/office/drawing/2014/main" id="{773AEA78-C03B-40B7-9D11-DC022119D5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600000">
            <a:off x="10150845" y="4270841"/>
            <a:ext cx="1897885" cy="1897885"/>
          </a:xfrm>
          <a:prstGeom prst="ellipse">
            <a:avLst/>
          </a:prstGeom>
          <a:gradFill>
            <a:gsLst>
              <a:gs pos="0">
                <a:schemeClr val="tx2">
                  <a:lumMod val="75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1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0CA053-913A-4D8B-41F0-8ABB251EB7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25304" y="4018143"/>
            <a:ext cx="5549111" cy="2129599"/>
          </a:xfrm>
          <a:noFill/>
        </p:spPr>
        <p:txBody>
          <a:bodyPr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800" b="1">
                <a:solidFill>
                  <a:schemeClr val="bg1"/>
                </a:solidFill>
              </a:rPr>
              <a:t>Campaign Name:</a:t>
            </a:r>
            <a:r>
              <a:rPr lang="en-GB" sz="1800">
                <a:solidFill>
                  <a:schemeClr val="bg1"/>
                </a:solidFill>
              </a:rPr>
              <a:t> Breast Cancer Screening Campaign 2023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>
                <a:solidFill>
                  <a:schemeClr val="bg1"/>
                </a:solidFill>
              </a:rPr>
              <a:t>Components:</a:t>
            </a:r>
            <a:r>
              <a:rPr lang="en-GB" sz="1800">
                <a:solidFill>
                  <a:schemeClr val="bg1"/>
                </a:solidFill>
              </a:rPr>
              <a:t> Posters, brochures, social media outreach, community events.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>
                <a:solidFill>
                  <a:schemeClr val="bg1"/>
                </a:solidFill>
              </a:rPr>
              <a:t>Aim:</a:t>
            </a:r>
            <a:r>
              <a:rPr lang="en-GB" sz="1800">
                <a:solidFill>
                  <a:schemeClr val="bg1"/>
                </a:solidFill>
              </a:rPr>
              <a:t> Raise awareness about the importance of regular breast cancer screenings.</a:t>
            </a:r>
          </a:p>
          <a:p>
            <a:endParaRPr lang="en-GB" sz="180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68838F3-B8AC-CEF0-5E2C-D6014C065528}"/>
              </a:ext>
            </a:extLst>
          </p:cNvPr>
          <p:cNvSpPr txBox="1"/>
          <p:nvPr/>
        </p:nvSpPr>
        <p:spPr>
          <a:xfrm>
            <a:off x="8979864" y="3682972"/>
            <a:ext cx="229742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balimedikajurnal.com/index.php/bmj/article/view/6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6350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hands holding a pink ribbon&#10;&#10;Description automatically generated">
            <a:extLst>
              <a:ext uri="{FF2B5EF4-FFF2-40B4-BE49-F238E27FC236}">
                <a16:creationId xmlns:a16="http://schemas.microsoft.com/office/drawing/2014/main" id="{0CBABD7F-6797-AAD0-E968-0E54F5EDD6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3846" r="9090" b="9034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40D063-833B-3A1B-4930-6913D87963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GB" sz="2800">
                <a:solidFill>
                  <a:schemeClr val="bg1"/>
                </a:solidFill>
              </a:rPr>
              <a:t>Target Population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chemeClr val="tx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AC54BE-D3BA-F2BF-1175-A43D123CED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700" b="1" dirty="0">
                <a:solidFill>
                  <a:schemeClr val="bg1"/>
                </a:solidFill>
              </a:rPr>
              <a:t>Primary Audience:</a:t>
            </a:r>
            <a:r>
              <a:rPr lang="en-GB" sz="1700" dirty="0">
                <a:solidFill>
                  <a:schemeClr val="bg1"/>
                </a:solidFill>
              </a:rPr>
              <a:t> Women aged 40 and above.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b="1" dirty="0">
                <a:solidFill>
                  <a:schemeClr val="bg1"/>
                </a:solidFill>
              </a:rPr>
              <a:t>Focus:</a:t>
            </a:r>
            <a:r>
              <a:rPr lang="en-GB" sz="1700" dirty="0">
                <a:solidFill>
                  <a:schemeClr val="bg1"/>
                </a:solidFill>
              </a:rPr>
              <a:t> Underserved communities.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b="1" dirty="0">
                <a:solidFill>
                  <a:schemeClr val="bg1"/>
                </a:solidFill>
              </a:rPr>
              <a:t>Rationale:</a:t>
            </a:r>
            <a:r>
              <a:rPr lang="en-GB" sz="1700" dirty="0">
                <a:solidFill>
                  <a:schemeClr val="bg1"/>
                </a:solidFill>
              </a:rPr>
              <a:t> Higher risk in this age group and lower screening rates in underserved areas (American Cancer Society, 2022; Miller et al., 2020).</a:t>
            </a:r>
          </a:p>
          <a:p>
            <a:endParaRPr lang="en-GB" sz="17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2474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2ECBA3-ED95-0471-29A3-C63DD44190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Intended Outcomes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283F6BF-878B-6064-F747-21704715D9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8479693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94099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White bulbs with a yellow one standing out">
            <a:extLst>
              <a:ext uri="{FF2B5EF4-FFF2-40B4-BE49-F238E27FC236}">
                <a16:creationId xmlns:a16="http://schemas.microsoft.com/office/drawing/2014/main" id="{0E3C164E-67C5-E9B5-6FA5-FA85243F16A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5617" b="-1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18D3B4-1E12-99AA-325A-F593D1F2A0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GB" sz="2800">
                <a:solidFill>
                  <a:schemeClr val="bg1"/>
                </a:solidFill>
              </a:rPr>
              <a:t>Role of Research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chemeClr val="tx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E0E28D-7AC1-6998-70C3-571A19B9D4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700" b="1" dirty="0">
                <a:solidFill>
                  <a:schemeClr val="bg1"/>
                </a:solidFill>
              </a:rPr>
              <a:t>Impact on Campaign Design:</a:t>
            </a:r>
            <a:r>
              <a:rPr lang="en-GB" sz="1700" dirty="0">
                <a:solidFill>
                  <a:schemeClr val="bg1"/>
                </a:solidFill>
              </a:rPr>
              <a:t> Research identified barriers and effective communication strategies (Johnson et al., 2022).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b="1" dirty="0">
                <a:solidFill>
                  <a:schemeClr val="bg1"/>
                </a:solidFill>
              </a:rPr>
              <a:t>Effective Outreach:</a:t>
            </a:r>
            <a:r>
              <a:rPr lang="en-GB" sz="1700" dirty="0">
                <a:solidFill>
                  <a:schemeClr val="bg1"/>
                </a:solidFill>
              </a:rPr>
              <a:t> Culturally sensitive messaging and community-based interventions (Lee et al., 2021).</a:t>
            </a:r>
          </a:p>
          <a:p>
            <a:endParaRPr lang="en-GB" sz="17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278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EA86598-DA2C-41D5-BC0C-E877F8818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" y="0"/>
            <a:ext cx="7525153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91E7F1-EF1A-DCEA-F659-03DBCB625F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5556" y="637763"/>
            <a:ext cx="5735633" cy="1627274"/>
          </a:xfrm>
        </p:spPr>
        <p:txBody>
          <a:bodyPr anchor="t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Supporting Research Example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557" y="2377331"/>
            <a:ext cx="457200" cy="457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pic>
        <p:nvPicPr>
          <p:cNvPr id="6" name="Picture 5" descr="A close-up of a network&#10;&#10;Description automatically generated">
            <a:extLst>
              <a:ext uri="{FF2B5EF4-FFF2-40B4-BE49-F238E27FC236}">
                <a16:creationId xmlns:a16="http://schemas.microsoft.com/office/drawing/2014/main" id="{8EB0ECB6-94AC-B5EF-414B-7CAF5F08449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833" r="31121" b="-1"/>
          <a:stretch/>
        </p:blipFill>
        <p:spPr>
          <a:xfrm>
            <a:off x="7525166" y="10"/>
            <a:ext cx="4666834" cy="6857990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630BBC4-DE6F-2225-CCA9-4ABCD11A63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2365899"/>
              </p:ext>
            </p:extLst>
          </p:nvPr>
        </p:nvGraphicFramePr>
        <p:xfrm>
          <a:off x="1155548" y="2580191"/>
          <a:ext cx="5735641" cy="35967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98449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309530-79D7-0056-E10F-7D9939AC22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8907" y="282800"/>
            <a:ext cx="5217172" cy="1288673"/>
          </a:xfrm>
        </p:spPr>
        <p:txBody>
          <a:bodyPr anchor="b">
            <a:normAutofit/>
          </a:bodyPr>
          <a:lstStyle/>
          <a:p>
            <a:r>
              <a:rPr lang="en-GB" sz="4100">
                <a:solidFill>
                  <a:schemeClr val="bg1"/>
                </a:solidFill>
              </a:rPr>
              <a:t>Importance of Early Detection</a:t>
            </a: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543D8D27-DFAC-2531-BDE7-35AA58DFFA3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938906" y="1715151"/>
            <a:ext cx="5217173" cy="435133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Screening Tool: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Mammography (American Cancer Society, 2022).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Benefits: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Detects tumors at an earlier, more treatable stage; reduces mortality (Miller et al., 2020).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Challenge: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Low participation rates, especially in underserved communities. </a:t>
            </a:r>
          </a:p>
        </p:txBody>
      </p:sp>
      <p:grpSp>
        <p:nvGrpSpPr>
          <p:cNvPr id="37" name="Graphic 4">
            <a:extLst>
              <a:ext uri="{FF2B5EF4-FFF2-40B4-BE49-F238E27FC236}">
                <a16:creationId xmlns:a16="http://schemas.microsoft.com/office/drawing/2014/main" id="{D92F9A1A-77F4-4E16-958B-64BB489FF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22349" y="739986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819A42ED-6B91-49E6-9BDB-6339893E9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3B732C3B-202D-4B4E-9C2B-283338B2AD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E38433EC-2142-4B86-B9BA-25AFE26299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2F3A02D8-E8AA-47DC-B215-ED01D604E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1A156CC-0ACD-4554-947F-A9FD30B6AB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BBACA1F0-7581-48CC-BB3D-29D84E66B1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48C34CDB-6796-4AA3-9001-DA5B717D7C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79D783F9-0F69-4135-9961-9BAB1C1A68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4FFBBC22-B7E4-49E9-9BD1-36B5F62991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1E179D1A-1F7F-41FF-A993-7DB78E9EB3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8565B3A8-B9D8-4EA9-B3DA-DDB2A574BB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8891E65D-798E-4741-A582-606A91528E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A8BAB8E0-D711-471F-8EB7-6F8C42092B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pic>
        <p:nvPicPr>
          <p:cNvPr id="8" name="Picture 7" descr="A diagram of the internal organs of a person&#10;&#10;Description automatically generated">
            <a:extLst>
              <a:ext uri="{FF2B5EF4-FFF2-40B4-BE49-F238E27FC236}">
                <a16:creationId xmlns:a16="http://schemas.microsoft.com/office/drawing/2014/main" id="{CE646A76-83EA-353C-8E01-6439C1387A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983379" y="322504"/>
            <a:ext cx="2366811" cy="2931037"/>
          </a:xfrm>
          <a:prstGeom prst="rect">
            <a:avLst/>
          </a:prstGeom>
        </p:spPr>
      </p:pic>
      <p:pic>
        <p:nvPicPr>
          <p:cNvPr id="11" name="Picture 10" descr="Close-up of a virus&#10;&#10;Description automatically generated">
            <a:extLst>
              <a:ext uri="{FF2B5EF4-FFF2-40B4-BE49-F238E27FC236}">
                <a16:creationId xmlns:a16="http://schemas.microsoft.com/office/drawing/2014/main" id="{A9E19347-517C-4BC5-76E8-E0459001902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986200" y="3376158"/>
            <a:ext cx="4363988" cy="2931037"/>
          </a:xfrm>
          <a:prstGeom prst="rect">
            <a:avLst/>
          </a:prstGeom>
        </p:spPr>
      </p:pic>
      <p:sp>
        <p:nvSpPr>
          <p:cNvPr id="34" name="Oval 33">
            <a:extLst>
              <a:ext uri="{FF2B5EF4-FFF2-40B4-BE49-F238E27FC236}">
                <a16:creationId xmlns:a16="http://schemas.microsoft.com/office/drawing/2014/main" id="{C4C270DE-0BEB-4372-B440-7EADA6FAFA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3877" y="4618784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757ACA0C-8702-4043-8D4D-582EAEDF1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3877" y="4618784"/>
            <a:ext cx="365021" cy="36502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41D9520-CE08-370D-1705-EF57EB0696C9}"/>
              </a:ext>
            </a:extLst>
          </p:cNvPr>
          <p:cNvSpPr txBox="1"/>
          <p:nvPr/>
        </p:nvSpPr>
        <p:spPr>
          <a:xfrm>
            <a:off x="9759924" y="6657945"/>
            <a:ext cx="243207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en.wikipedia.org/wiki/Metastatic_breast_cancer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091E059-1B2A-4BA2-ED3A-76FAC064A7BE}"/>
              </a:ext>
            </a:extLst>
          </p:cNvPr>
          <p:cNvSpPr txBox="1"/>
          <p:nvPr/>
        </p:nvSpPr>
        <p:spPr>
          <a:xfrm>
            <a:off x="9052764" y="6107140"/>
            <a:ext cx="229742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www.panarmenian.net/eng/news/259805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6621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doctor holding an ultrasound picture&#10;&#10;Description automatically generated">
            <a:extLst>
              <a:ext uri="{FF2B5EF4-FFF2-40B4-BE49-F238E27FC236}">
                <a16:creationId xmlns:a16="http://schemas.microsoft.com/office/drawing/2014/main" id="{97441FC1-4781-7F95-AE7D-F5A6AD4840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12457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1B87E3-5513-BE1C-6024-0053D6C4EF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GB" sz="2800">
                <a:solidFill>
                  <a:schemeClr val="bg1"/>
                </a:solidFill>
              </a:rPr>
              <a:t>Barriers to Screening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chemeClr val="tx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76842B4-9BB2-D0EF-891A-7B66E1C7EBA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71094" y="2718054"/>
            <a:ext cx="3438906" cy="320725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1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Identified Barriers: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Socioeconomic factors, lack of awareness, cultural beliefs, logistical challenges (Lee et al., 2021).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1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Example: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Women in low-income neighborhoods less likely to participate due to financial constraints (Miller et al., 2020).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1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Solution: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Culturally sensitive messaging and community-based outreach.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AE5D809-2DA6-689F-FEE8-6C503F35F046}"/>
              </a:ext>
            </a:extLst>
          </p:cNvPr>
          <p:cNvSpPr txBox="1"/>
          <p:nvPr/>
        </p:nvSpPr>
        <p:spPr>
          <a:xfrm>
            <a:off x="9581991" y="6657945"/>
            <a:ext cx="261000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mauromarchetti.it/approfondimenti-salute/salute-e-prevenzione/20-screening-eco-addome-completo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1006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close up of a fan&#10;&#10;Description automatically generated">
            <a:extLst>
              <a:ext uri="{FF2B5EF4-FFF2-40B4-BE49-F238E27FC236}">
                <a16:creationId xmlns:a16="http://schemas.microsoft.com/office/drawing/2014/main" id="{FB614682-A7FC-0DE5-BC23-81559D1BB8F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E59C4A6-EDFF-0BF3-F37F-463E041F93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Role of Technology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4A0E38-9AB6-24E3-15AC-35F838572D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453651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466578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close-up of a network&#10;&#10;Description automatically generated">
            <a:extLst>
              <a:ext uri="{FF2B5EF4-FFF2-40B4-BE49-F238E27FC236}">
                <a16:creationId xmlns:a16="http://schemas.microsoft.com/office/drawing/2014/main" id="{46DE203B-21F9-006D-B74F-57A0AFDDEE8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l="5578" r="2866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09F34AB-C4ED-4C7F-74E5-7702ECE2A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Evaluation and Future Directions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51D8B28-BDA2-BA9D-8F22-043C6CBA10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043506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098042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Hands holding pink ribbons&#10;&#10;Description automatically generated">
            <a:extLst>
              <a:ext uri="{FF2B5EF4-FFF2-40B4-BE49-F238E27FC236}">
                <a16:creationId xmlns:a16="http://schemas.microsoft.com/office/drawing/2014/main" id="{FCEF5E0E-37F2-09BC-75C5-8DD36F60111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33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B762B63-88B5-ECEA-AD41-B0A3AB350A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F13026-3FAA-91FA-A72A-25CD1099B6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FFFF"/>
                </a:solidFill>
              </a:rPr>
              <a:t>Summary:</a:t>
            </a:r>
            <a:r>
              <a:rPr lang="en-GB" dirty="0">
                <a:solidFill>
                  <a:srgbClr val="FFFFFF"/>
                </a:solidFill>
              </a:rPr>
              <a:t> Campaign aims to increase awareness and participation in breast cancer screenings.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FFFF"/>
                </a:solidFill>
              </a:rPr>
              <a:t>Key Points:</a:t>
            </a:r>
            <a:r>
              <a:rPr lang="en-GB" dirty="0">
                <a:solidFill>
                  <a:srgbClr val="FFFFFF"/>
                </a:solidFill>
              </a:rPr>
              <a:t> Importance of research, culturally sensitive strategies, technological innovations.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FFFF"/>
                </a:solidFill>
              </a:rPr>
              <a:t>Outcome:</a:t>
            </a:r>
            <a:r>
              <a:rPr lang="en-GB" dirty="0">
                <a:solidFill>
                  <a:srgbClr val="FFFFFF"/>
                </a:solidFill>
              </a:rPr>
              <a:t> Better breast cancer outcomes and enhanced public health.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59237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BC9DDC-6377-4091-F5B1-02AD236D1E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4CCFBD-2699-C73E-E0DA-A309744008F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68300" y="2570133"/>
            <a:ext cx="11480800" cy="2862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American Cancer Society, 2022. Breast Cancer Facts &amp; Figures 2021-2022. [online] Available at: https://www.cancer.org/research/cancer-facts-statistics.html [Accessed 29 July 2024].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Johnson, A., et al., 2022. Disparities in Breast Cancer Screening Rates and Barriers in Underserved Communities.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Journal of Public Health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45(2), pp. 123-130.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Jones, B., et al., 2021. Barriers to Breast Cancer Screening in Diverse Populations.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Health Promotion International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36(3), pp. 211-220.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Kaplan, C.P., et al., 2022. Breast Cancer Screening among Latinas: Barriers and Strategies.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Cancer Causes &amp; Control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33(1), pp. 1-10.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Lee, C., et al., 2021. Targeted Interventions to Increase Breast Cancer Screening Among Underserved Women.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Journal of Women's Health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30(4), pp. 527-536.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Miller, D., et al., 2020. Socioeconomic Factors and Breast Cancer Screening: A Systematic Review.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Cancer Epidemiology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67, pp. 101-110.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Nutbeam, D., 2022. Health Promotion Glossary.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Health Promotion International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37(1), pp. 1-10.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Pedersen, K., et al., 2021. The Role of Public Health Campaigns in Increasing Breast Cancer Screening: A Systematic Review.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Journal of Public Health Policy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42(2), pp. 139-153.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Smith, C., et al., 2021. Personalized Reminders to Improve Breast Cancer Screening Participation.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American Journal of Preventive Medicine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60(5), pp. 545-553.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Smith, C., et al., 2020. Targeted Interventions to Increase Breast Cancer Screening.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American Journal of Preventive Medicine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58(4), pp. 345-352.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World Health Organization (WHO), 2023. Health Promotion. [online] Available at: https://www.who.int/health-promotion [Accessed 29 July 2024].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Yabroff, K.R., et al., 2022. Cost-sharing and Mammography Use among Older Women.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Preventive Medicine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155, p. 106925. </a:t>
            </a:r>
          </a:p>
        </p:txBody>
      </p:sp>
    </p:spTree>
    <p:extLst>
      <p:ext uri="{BB962C8B-B14F-4D97-AF65-F5344CB8AC3E}">
        <p14:creationId xmlns:p14="http://schemas.microsoft.com/office/powerpoint/2010/main" val="11809440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914</Words>
  <Application>Microsoft Office PowerPoint</Application>
  <PresentationFormat>Widescreen</PresentationFormat>
  <Paragraphs>64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Aptos Display</vt:lpstr>
      <vt:lpstr>Arial</vt:lpstr>
      <vt:lpstr>Calibri</vt:lpstr>
      <vt:lpstr>Office Theme</vt:lpstr>
      <vt:lpstr> Breast Cancer Screening Campaign 2023 Promoting Early Detection and Increased Screening Participation </vt:lpstr>
      <vt:lpstr>Introduction to Health Promotion </vt:lpstr>
      <vt:lpstr>Overview of the Campaign</vt:lpstr>
      <vt:lpstr>Target Population</vt:lpstr>
      <vt:lpstr>Intended Outcomes</vt:lpstr>
      <vt:lpstr>Role of Research</vt:lpstr>
      <vt:lpstr>Supporting Research Example</vt:lpstr>
      <vt:lpstr>Importance of Early Detection</vt:lpstr>
      <vt:lpstr>Barriers to Screening</vt:lpstr>
      <vt:lpstr>Role of Technology</vt:lpstr>
      <vt:lpstr>Evaluation and Future Directions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Andrada Georgiana Luca (2323664)</dc:creator>
  <cp:lastModifiedBy>Andrada Georgiana Luca (2323664)</cp:lastModifiedBy>
  <cp:revision>13</cp:revision>
  <dcterms:created xsi:type="dcterms:W3CDTF">2024-07-29T20:03:40Z</dcterms:created>
  <dcterms:modified xsi:type="dcterms:W3CDTF">2024-07-29T20:30:02Z</dcterms:modified>
</cp:coreProperties>
</file>