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76" r:id="rId3"/>
    <p:sldId id="270" r:id="rId4"/>
    <p:sldId id="261" r:id="rId5"/>
    <p:sldId id="262" r:id="rId6"/>
    <p:sldId id="259" r:id="rId7"/>
    <p:sldId id="257" r:id="rId8"/>
    <p:sldId id="273" r:id="rId9"/>
    <p:sldId id="272" r:id="rId10"/>
    <p:sldId id="265" r:id="rId11"/>
    <p:sldId id="266" r:id="rId12"/>
    <p:sldId id="269" r:id="rId13"/>
    <p:sldId id="267" r:id="rId14"/>
    <p:sldId id="25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44D37C-962B-7699-526A-AA0FA96E9298}" v="29" dt="2024-10-16T16:28:59.0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93741" autoAdjust="0"/>
  </p:normalViewPr>
  <p:slideViewPr>
    <p:cSldViewPr snapToGrid="0">
      <p:cViewPr varScale="1">
        <p:scale>
          <a:sx n="61" d="100"/>
          <a:sy n="61" d="100"/>
        </p:scale>
        <p:origin x="876" y="2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F73FDC-E180-44A4-B083-3FD2045AAD15}" type="datetimeFigureOut">
              <a:rPr lang="en-GB" smtClean="0"/>
              <a:t>17/10/2024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9477FB-547C-4314-8FFE-E0B8E8C66244}" type="slidenum">
              <a:rPr lang="en-GB" smtClean="0"/>
              <a:t>‹#›</a:t>
            </a:fld>
            <a:endParaRPr lang="en-GB"/>
          </a:p>
        </p:txBody>
      </p:sp>
    </p:spTree>
    <p:extLst>
      <p:ext uri="{BB962C8B-B14F-4D97-AF65-F5344CB8AC3E}">
        <p14:creationId xmlns:p14="http://schemas.microsoft.com/office/powerpoint/2010/main" val="4685738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9477FB-547C-4314-8FFE-E0B8E8C66244}" type="slidenum">
              <a:rPr lang="en-GB" smtClean="0"/>
              <a:t>4</a:t>
            </a:fld>
            <a:endParaRPr lang="en-GB"/>
          </a:p>
        </p:txBody>
      </p:sp>
    </p:spTree>
    <p:extLst>
      <p:ext uri="{BB962C8B-B14F-4D97-AF65-F5344CB8AC3E}">
        <p14:creationId xmlns:p14="http://schemas.microsoft.com/office/powerpoint/2010/main" val="39686038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9477FB-547C-4314-8FFE-E0B8E8C66244}" type="slidenum">
              <a:rPr lang="en-GB" smtClean="0"/>
              <a:t>5</a:t>
            </a:fld>
            <a:endParaRPr lang="en-GB"/>
          </a:p>
        </p:txBody>
      </p:sp>
    </p:spTree>
    <p:extLst>
      <p:ext uri="{BB962C8B-B14F-4D97-AF65-F5344CB8AC3E}">
        <p14:creationId xmlns:p14="http://schemas.microsoft.com/office/powerpoint/2010/main" val="33544609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9477FB-547C-4314-8FFE-E0B8E8C66244}" type="slidenum">
              <a:rPr lang="en-GB" smtClean="0"/>
              <a:t>6</a:t>
            </a:fld>
            <a:endParaRPr lang="en-GB"/>
          </a:p>
        </p:txBody>
      </p:sp>
    </p:spTree>
    <p:extLst>
      <p:ext uri="{BB962C8B-B14F-4D97-AF65-F5344CB8AC3E}">
        <p14:creationId xmlns:p14="http://schemas.microsoft.com/office/powerpoint/2010/main" val="24104761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9477FB-547C-4314-8FFE-E0B8E8C66244}" type="slidenum">
              <a:rPr lang="en-GB" smtClean="0"/>
              <a:t>7</a:t>
            </a:fld>
            <a:endParaRPr lang="en-GB"/>
          </a:p>
        </p:txBody>
      </p:sp>
    </p:spTree>
    <p:extLst>
      <p:ext uri="{BB962C8B-B14F-4D97-AF65-F5344CB8AC3E}">
        <p14:creationId xmlns:p14="http://schemas.microsoft.com/office/powerpoint/2010/main" val="21846547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9477FB-547C-4314-8FFE-E0B8E8C66244}" type="slidenum">
              <a:rPr lang="en-GB" smtClean="0"/>
              <a:t>14</a:t>
            </a:fld>
            <a:endParaRPr lang="en-GB"/>
          </a:p>
        </p:txBody>
      </p:sp>
    </p:spTree>
    <p:extLst>
      <p:ext uri="{BB962C8B-B14F-4D97-AF65-F5344CB8AC3E}">
        <p14:creationId xmlns:p14="http://schemas.microsoft.com/office/powerpoint/2010/main" val="30749608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84E1C-6D28-7EA6-393B-F80DB84642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D622AA3-C0EE-0D35-F3BC-0FA62636E90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CDD627A-0ECE-38D0-3DF9-DBBB75247AB7}"/>
              </a:ext>
            </a:extLst>
          </p:cNvPr>
          <p:cNvSpPr>
            <a:spLocks noGrp="1"/>
          </p:cNvSpPr>
          <p:nvPr>
            <p:ph type="dt" sz="half" idx="10"/>
          </p:nvPr>
        </p:nvSpPr>
        <p:spPr/>
        <p:txBody>
          <a:bodyPr/>
          <a:lstStyle/>
          <a:p>
            <a:fld id="{D171D7A5-2DBA-4098-BA51-EF2C4EE56CD1}" type="datetimeFigureOut">
              <a:rPr lang="en-GB" smtClean="0"/>
              <a:t>17/10/2024</a:t>
            </a:fld>
            <a:endParaRPr lang="en-GB"/>
          </a:p>
        </p:txBody>
      </p:sp>
      <p:sp>
        <p:nvSpPr>
          <p:cNvPr id="5" name="Footer Placeholder 4">
            <a:extLst>
              <a:ext uri="{FF2B5EF4-FFF2-40B4-BE49-F238E27FC236}">
                <a16:creationId xmlns:a16="http://schemas.microsoft.com/office/drawing/2014/main" id="{27C1497B-6A0D-817E-BE3C-A929A7AFA2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3C36F8-97A5-25CC-CFE2-9A4AE5F5D133}"/>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32121293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FECED-C452-255A-84DE-84149751E1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CC9997-B357-C4E0-B809-F729512944F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59FADE-DE51-41AC-F892-73FBFC5B1D67}"/>
              </a:ext>
            </a:extLst>
          </p:cNvPr>
          <p:cNvSpPr>
            <a:spLocks noGrp="1"/>
          </p:cNvSpPr>
          <p:nvPr>
            <p:ph type="dt" sz="half" idx="10"/>
          </p:nvPr>
        </p:nvSpPr>
        <p:spPr/>
        <p:txBody>
          <a:bodyPr/>
          <a:lstStyle/>
          <a:p>
            <a:fld id="{D171D7A5-2DBA-4098-BA51-EF2C4EE56CD1}" type="datetimeFigureOut">
              <a:rPr lang="en-GB" smtClean="0"/>
              <a:t>17/10/2024</a:t>
            </a:fld>
            <a:endParaRPr lang="en-GB"/>
          </a:p>
        </p:txBody>
      </p:sp>
      <p:sp>
        <p:nvSpPr>
          <p:cNvPr id="5" name="Footer Placeholder 4">
            <a:extLst>
              <a:ext uri="{FF2B5EF4-FFF2-40B4-BE49-F238E27FC236}">
                <a16:creationId xmlns:a16="http://schemas.microsoft.com/office/drawing/2014/main" id="{739A7BD0-8D9D-6DD1-EA28-1A67921F20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5EA12F-3ADD-CDC9-F2C1-E3ACF4F524E1}"/>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580532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C92BC-B577-155B-572A-A8DC62B788A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E1BC2B7-2BEF-71A2-D234-FC22D9F13A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BB7D675-9E0B-F881-68A8-A20A6140BDC9}"/>
              </a:ext>
            </a:extLst>
          </p:cNvPr>
          <p:cNvSpPr>
            <a:spLocks noGrp="1"/>
          </p:cNvSpPr>
          <p:nvPr>
            <p:ph type="dt" sz="half" idx="10"/>
          </p:nvPr>
        </p:nvSpPr>
        <p:spPr/>
        <p:txBody>
          <a:bodyPr/>
          <a:lstStyle/>
          <a:p>
            <a:fld id="{D171D7A5-2DBA-4098-BA51-EF2C4EE56CD1}" type="datetimeFigureOut">
              <a:rPr lang="en-GB" smtClean="0"/>
              <a:t>17/10/2024</a:t>
            </a:fld>
            <a:endParaRPr lang="en-GB"/>
          </a:p>
        </p:txBody>
      </p:sp>
      <p:sp>
        <p:nvSpPr>
          <p:cNvPr id="5" name="Footer Placeholder 4">
            <a:extLst>
              <a:ext uri="{FF2B5EF4-FFF2-40B4-BE49-F238E27FC236}">
                <a16:creationId xmlns:a16="http://schemas.microsoft.com/office/drawing/2014/main" id="{E327E4D4-2358-BDE1-A58B-5A02EBF29C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3489D4-54C9-3850-33E3-EAD3ACF000A3}"/>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12094744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BAF08-DBE4-519F-7D5C-3A18CDD68D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7479E8-2522-A856-1A93-4866F2CDEE6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79C366-05AC-0922-DD1F-944C793B73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995749-81A6-1EF7-C494-B828E414514A}"/>
              </a:ext>
            </a:extLst>
          </p:cNvPr>
          <p:cNvSpPr>
            <a:spLocks noGrp="1"/>
          </p:cNvSpPr>
          <p:nvPr>
            <p:ph type="dt" sz="half" idx="10"/>
          </p:nvPr>
        </p:nvSpPr>
        <p:spPr/>
        <p:txBody>
          <a:bodyPr/>
          <a:lstStyle/>
          <a:p>
            <a:fld id="{D171D7A5-2DBA-4098-BA51-EF2C4EE56CD1}" type="datetimeFigureOut">
              <a:rPr lang="en-GB" smtClean="0"/>
              <a:t>17/10/2024</a:t>
            </a:fld>
            <a:endParaRPr lang="en-GB"/>
          </a:p>
        </p:txBody>
      </p:sp>
      <p:sp>
        <p:nvSpPr>
          <p:cNvPr id="6" name="Footer Placeholder 5">
            <a:extLst>
              <a:ext uri="{FF2B5EF4-FFF2-40B4-BE49-F238E27FC236}">
                <a16:creationId xmlns:a16="http://schemas.microsoft.com/office/drawing/2014/main" id="{CD0C6E18-0F77-AC05-E582-439670C058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687BDF-EED1-C4FC-BB7A-E82AC3A358B9}"/>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3164900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EAA3A-EDE1-610B-6E0F-CBD98C2E9FC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AE5617-08FA-2F52-2E2D-C31D6E22EA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CE56C8-35B9-2F8E-54F0-7ADBA008738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C0458AC-33ED-BDDE-4A12-662F96A69F4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9019F36-4C9A-3841-6790-BB38B1F02C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4AF2400-9D4D-A15E-1ED3-DAA9E599F03E}"/>
              </a:ext>
            </a:extLst>
          </p:cNvPr>
          <p:cNvSpPr>
            <a:spLocks noGrp="1"/>
          </p:cNvSpPr>
          <p:nvPr>
            <p:ph type="dt" sz="half" idx="10"/>
          </p:nvPr>
        </p:nvSpPr>
        <p:spPr/>
        <p:txBody>
          <a:bodyPr/>
          <a:lstStyle/>
          <a:p>
            <a:fld id="{D171D7A5-2DBA-4098-BA51-EF2C4EE56CD1}" type="datetimeFigureOut">
              <a:rPr lang="en-GB" smtClean="0"/>
              <a:t>17/10/2024</a:t>
            </a:fld>
            <a:endParaRPr lang="en-GB"/>
          </a:p>
        </p:txBody>
      </p:sp>
      <p:sp>
        <p:nvSpPr>
          <p:cNvPr id="8" name="Footer Placeholder 7">
            <a:extLst>
              <a:ext uri="{FF2B5EF4-FFF2-40B4-BE49-F238E27FC236}">
                <a16:creationId xmlns:a16="http://schemas.microsoft.com/office/drawing/2014/main" id="{566049D8-7468-0AE0-9BDC-979077E7E21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0D19522-7215-1EDB-B40F-8D310E68A4F7}"/>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1605302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999B1-25A0-F4B3-4FF1-8CC0C84F249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5AA906F-4749-FB4A-FBE9-098D33641947}"/>
              </a:ext>
            </a:extLst>
          </p:cNvPr>
          <p:cNvSpPr>
            <a:spLocks noGrp="1"/>
          </p:cNvSpPr>
          <p:nvPr>
            <p:ph type="dt" sz="half" idx="10"/>
          </p:nvPr>
        </p:nvSpPr>
        <p:spPr/>
        <p:txBody>
          <a:bodyPr/>
          <a:lstStyle/>
          <a:p>
            <a:fld id="{D171D7A5-2DBA-4098-BA51-EF2C4EE56CD1}" type="datetimeFigureOut">
              <a:rPr lang="en-GB" smtClean="0"/>
              <a:t>17/10/2024</a:t>
            </a:fld>
            <a:endParaRPr lang="en-GB"/>
          </a:p>
        </p:txBody>
      </p:sp>
      <p:sp>
        <p:nvSpPr>
          <p:cNvPr id="4" name="Footer Placeholder 3">
            <a:extLst>
              <a:ext uri="{FF2B5EF4-FFF2-40B4-BE49-F238E27FC236}">
                <a16:creationId xmlns:a16="http://schemas.microsoft.com/office/drawing/2014/main" id="{3B470940-7A5A-AD21-A50E-87AD3A1D1C9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2C95933-16C9-AB31-A7C8-BD311C49E81D}"/>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26621160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A88EDF-B597-0B41-088B-CE6BB703E072}"/>
              </a:ext>
            </a:extLst>
          </p:cNvPr>
          <p:cNvSpPr>
            <a:spLocks noGrp="1"/>
          </p:cNvSpPr>
          <p:nvPr>
            <p:ph type="dt" sz="half" idx="10"/>
          </p:nvPr>
        </p:nvSpPr>
        <p:spPr/>
        <p:txBody>
          <a:bodyPr/>
          <a:lstStyle/>
          <a:p>
            <a:fld id="{D171D7A5-2DBA-4098-BA51-EF2C4EE56CD1}" type="datetimeFigureOut">
              <a:rPr lang="en-GB" smtClean="0"/>
              <a:t>17/10/2024</a:t>
            </a:fld>
            <a:endParaRPr lang="en-GB"/>
          </a:p>
        </p:txBody>
      </p:sp>
      <p:sp>
        <p:nvSpPr>
          <p:cNvPr id="3" name="Footer Placeholder 2">
            <a:extLst>
              <a:ext uri="{FF2B5EF4-FFF2-40B4-BE49-F238E27FC236}">
                <a16:creationId xmlns:a16="http://schemas.microsoft.com/office/drawing/2014/main" id="{5A4A5E10-0EDE-6C43-0710-DE7DF8BD5FA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40F82DF-1B9C-6147-CD60-929E6C73C203}"/>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31858204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2AF05-693B-DE66-553A-BB70260A85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E38408-B500-AE9E-ACF3-898EBB36E7B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BCC3602-2F35-2E9D-6832-AB5D38B630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738AE8-44AA-D1AF-654E-94DF66AB4C5C}"/>
              </a:ext>
            </a:extLst>
          </p:cNvPr>
          <p:cNvSpPr>
            <a:spLocks noGrp="1"/>
          </p:cNvSpPr>
          <p:nvPr>
            <p:ph type="dt" sz="half" idx="10"/>
          </p:nvPr>
        </p:nvSpPr>
        <p:spPr/>
        <p:txBody>
          <a:bodyPr/>
          <a:lstStyle/>
          <a:p>
            <a:fld id="{D171D7A5-2DBA-4098-BA51-EF2C4EE56CD1}" type="datetimeFigureOut">
              <a:rPr lang="en-GB" smtClean="0"/>
              <a:t>17/10/2024</a:t>
            </a:fld>
            <a:endParaRPr lang="en-GB"/>
          </a:p>
        </p:txBody>
      </p:sp>
      <p:sp>
        <p:nvSpPr>
          <p:cNvPr id="6" name="Footer Placeholder 5">
            <a:extLst>
              <a:ext uri="{FF2B5EF4-FFF2-40B4-BE49-F238E27FC236}">
                <a16:creationId xmlns:a16="http://schemas.microsoft.com/office/drawing/2014/main" id="{C7C3CEAC-7210-642B-AEC9-F55B5F1AB3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CB3816-68A9-8259-6507-44A4759EC8C0}"/>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37680928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B8D37-F67A-7827-C105-148FFE052C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F8CDAD0-F767-18CF-BAB5-F080EBC3AAE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C1B3017-895C-87F1-642C-CDA8D8C5E3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A370CB-5225-418F-535D-1FD1C62352C4}"/>
              </a:ext>
            </a:extLst>
          </p:cNvPr>
          <p:cNvSpPr>
            <a:spLocks noGrp="1"/>
          </p:cNvSpPr>
          <p:nvPr>
            <p:ph type="dt" sz="half" idx="10"/>
          </p:nvPr>
        </p:nvSpPr>
        <p:spPr/>
        <p:txBody>
          <a:bodyPr/>
          <a:lstStyle/>
          <a:p>
            <a:fld id="{D171D7A5-2DBA-4098-BA51-EF2C4EE56CD1}" type="datetimeFigureOut">
              <a:rPr lang="en-GB" smtClean="0"/>
              <a:t>17/10/2024</a:t>
            </a:fld>
            <a:endParaRPr lang="en-GB"/>
          </a:p>
        </p:txBody>
      </p:sp>
      <p:sp>
        <p:nvSpPr>
          <p:cNvPr id="6" name="Footer Placeholder 5">
            <a:extLst>
              <a:ext uri="{FF2B5EF4-FFF2-40B4-BE49-F238E27FC236}">
                <a16:creationId xmlns:a16="http://schemas.microsoft.com/office/drawing/2014/main" id="{FB626C96-ADA9-BF2B-ADD5-E98D887810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9D7940-71CF-7841-E90C-23080BD44BFB}"/>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6836408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3C8E5-6601-17BA-30C9-4F0CB34E8E4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46FA2A-00A6-1C85-3D44-413EA69CA28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74C68E-20CD-FADA-94EB-CCB993A2B0BA}"/>
              </a:ext>
            </a:extLst>
          </p:cNvPr>
          <p:cNvSpPr>
            <a:spLocks noGrp="1"/>
          </p:cNvSpPr>
          <p:nvPr>
            <p:ph type="dt" sz="half" idx="10"/>
          </p:nvPr>
        </p:nvSpPr>
        <p:spPr/>
        <p:txBody>
          <a:bodyPr/>
          <a:lstStyle/>
          <a:p>
            <a:fld id="{D171D7A5-2DBA-4098-BA51-EF2C4EE56CD1}" type="datetimeFigureOut">
              <a:rPr lang="en-GB" smtClean="0"/>
              <a:t>17/10/2024</a:t>
            </a:fld>
            <a:endParaRPr lang="en-GB"/>
          </a:p>
        </p:txBody>
      </p:sp>
      <p:sp>
        <p:nvSpPr>
          <p:cNvPr id="5" name="Footer Placeholder 4">
            <a:extLst>
              <a:ext uri="{FF2B5EF4-FFF2-40B4-BE49-F238E27FC236}">
                <a16:creationId xmlns:a16="http://schemas.microsoft.com/office/drawing/2014/main" id="{72641A54-EC61-2E7D-5A1B-12E5B1C986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C8399D-6219-23AD-A117-E0C2EC3D39FA}"/>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2127449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81F147-518C-A345-63BA-9491970E999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8685253-76A1-2187-AFB3-BAFFEA7996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05EB49-C56B-FF7C-2997-4CB8C679D610}"/>
              </a:ext>
            </a:extLst>
          </p:cNvPr>
          <p:cNvSpPr>
            <a:spLocks noGrp="1"/>
          </p:cNvSpPr>
          <p:nvPr>
            <p:ph type="dt" sz="half" idx="10"/>
          </p:nvPr>
        </p:nvSpPr>
        <p:spPr/>
        <p:txBody>
          <a:bodyPr/>
          <a:lstStyle/>
          <a:p>
            <a:fld id="{D171D7A5-2DBA-4098-BA51-EF2C4EE56CD1}" type="datetimeFigureOut">
              <a:rPr lang="en-GB" smtClean="0"/>
              <a:t>17/10/2024</a:t>
            </a:fld>
            <a:endParaRPr lang="en-GB"/>
          </a:p>
        </p:txBody>
      </p:sp>
      <p:sp>
        <p:nvSpPr>
          <p:cNvPr id="5" name="Footer Placeholder 4">
            <a:extLst>
              <a:ext uri="{FF2B5EF4-FFF2-40B4-BE49-F238E27FC236}">
                <a16:creationId xmlns:a16="http://schemas.microsoft.com/office/drawing/2014/main" id="{A25E5379-4D4C-318F-CA8D-2A5258BBA9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F44D89-0A18-B641-6BA4-349AD5807976}"/>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2126265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83554F-1D8C-8426-0194-65508052B3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62463E-8557-5495-AC6A-23DB7BF7A47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B9FB6B-7D4B-9CA4-0005-200631AF4B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71D7A5-2DBA-4098-BA51-EF2C4EE56CD1}" type="datetimeFigureOut">
              <a:rPr lang="en-GB" smtClean="0"/>
              <a:t>17/10/2024</a:t>
            </a:fld>
            <a:endParaRPr lang="en-GB"/>
          </a:p>
        </p:txBody>
      </p:sp>
      <p:sp>
        <p:nvSpPr>
          <p:cNvPr id="5" name="Footer Placeholder 4">
            <a:extLst>
              <a:ext uri="{FF2B5EF4-FFF2-40B4-BE49-F238E27FC236}">
                <a16:creationId xmlns:a16="http://schemas.microsoft.com/office/drawing/2014/main" id="{BFE62A44-FAED-42BD-C240-AE525C3D51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366E02D-00DC-611D-F2D0-505E65A92C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EF02E3-1265-497B-834E-15DA8B155ADF}" type="slidenum">
              <a:rPr lang="en-GB" smtClean="0"/>
              <a:t>‹#›</a:t>
            </a:fld>
            <a:endParaRPr lang="en-GB"/>
          </a:p>
        </p:txBody>
      </p:sp>
    </p:spTree>
    <p:extLst>
      <p:ext uri="{BB962C8B-B14F-4D97-AF65-F5344CB8AC3E}">
        <p14:creationId xmlns:p14="http://schemas.microsoft.com/office/powerpoint/2010/main" val="8512349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my.clevelandclinic.org/health/articles/21559-child-development"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littleonemag.com/the-stages-of-child-development-from-infancy-to-adolesc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2081397" y="3051367"/>
            <a:ext cx="8820676" cy="964919"/>
          </a:xfrm>
        </p:spPr>
        <p:txBody>
          <a:bodyPr>
            <a:normAutofit fontScale="90000"/>
          </a:bodyPr>
          <a:lstStyle/>
          <a:p>
            <a:r>
              <a:rPr lang="en-GB" sz="4000" dirty="0">
                <a:latin typeface="Arial" panose="020B0604020202020204" pitchFamily="34" charset="0"/>
                <a:cs typeface="Arial" panose="020B0604020202020204" pitchFamily="34" charset="0"/>
              </a:rPr>
              <a:t>Psychology in Health and Social Care</a:t>
            </a:r>
            <a:br>
              <a:rPr lang="en-GB" sz="2800" dirty="0">
                <a:latin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LCHS4010</a:t>
            </a:r>
            <a:br>
              <a:rPr lang="en-US" sz="2800" b="1" spc="-10" dirty="0">
                <a:effectLst/>
                <a:latin typeface="Arial" panose="020B0604020202020204" pitchFamily="34" charset="0"/>
                <a:ea typeface="Arial" panose="020B0604020202020204" pitchFamily="34" charset="0"/>
                <a:cs typeface="Arial" panose="020B0604020202020204" pitchFamily="34" charset="0"/>
              </a:rPr>
            </a:br>
            <a:br>
              <a:rPr lang="en-US" sz="2800" b="1" spc="-10" dirty="0">
                <a:effectLst/>
                <a:latin typeface="Arial" panose="020B0604020202020204" pitchFamily="34" charset="0"/>
                <a:ea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Assessment 1: Individual  Presentation </a:t>
            </a:r>
            <a:endParaRPr lang="en-GB" sz="28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1207412" y="4152690"/>
            <a:ext cx="9460588" cy="2705310"/>
          </a:xfrm>
        </p:spPr>
        <p:txBody>
          <a:bodyPr>
            <a:normAutofit/>
          </a:bodyPr>
          <a:lstStyle/>
          <a:p>
            <a:pPr algn="l"/>
            <a:r>
              <a:rPr lang="en-GB" dirty="0"/>
              <a:t>Programme: Certificate of Higher Education in Health and Social Care</a:t>
            </a:r>
          </a:p>
          <a:p>
            <a:pPr algn="l"/>
            <a:r>
              <a:rPr lang="en-GB" dirty="0"/>
              <a:t>Student name</a:t>
            </a:r>
          </a:p>
          <a:p>
            <a:pPr algn="l"/>
            <a:r>
              <a:rPr lang="en-GB" dirty="0"/>
              <a:t>Student ID</a:t>
            </a:r>
          </a:p>
          <a:p>
            <a:pPr algn="l"/>
            <a:r>
              <a:rPr lang="en-GB" dirty="0"/>
              <a:t>Lecturer: </a:t>
            </a:r>
          </a:p>
          <a:p>
            <a:endParaRPr lang="en-GB" dirty="0"/>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75" y="219076"/>
            <a:ext cx="451485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p:txBody>
          <a:bodyPr/>
          <a:lstStyle/>
          <a:p>
            <a:r>
              <a:rPr lang="en-GB" b="1" dirty="0"/>
              <a:t>Acknowledgement of the use of AI</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838200" y="1453896"/>
            <a:ext cx="10515600" cy="4723067"/>
          </a:xfrm>
        </p:spPr>
        <p:txBody>
          <a:bodyPr>
            <a:normAutofit fontScale="92500" lnSpcReduction="20000"/>
          </a:bodyPr>
          <a:lstStyle/>
          <a:p>
            <a:pPr marL="0" indent="0">
              <a:buNone/>
            </a:pPr>
            <a:endParaRPr lang="en-GB" sz="2400" dirty="0"/>
          </a:p>
          <a:p>
            <a:pPr marL="0" indent="0">
              <a:buNone/>
            </a:pPr>
            <a:r>
              <a:rPr lang="en-GB" sz="3200" dirty="0"/>
              <a:t>I acknowledge the use of Grammarly (https://www.grammarly.com/) on </a:t>
            </a:r>
            <a:r>
              <a:rPr lang="en-GB" sz="3200" dirty="0">
                <a:highlight>
                  <a:srgbClr val="FFFF00"/>
                </a:highlight>
              </a:rPr>
              <a:t>10th Nov 2024 </a:t>
            </a:r>
            <a:r>
              <a:rPr lang="en-GB" sz="3200" dirty="0"/>
              <a:t>to support to check my work using the prompt(s): </a:t>
            </a:r>
          </a:p>
          <a:p>
            <a:pPr marL="0" indent="0">
              <a:buNone/>
            </a:pPr>
            <a:endParaRPr lang="en-GB" sz="3200" dirty="0"/>
          </a:p>
          <a:p>
            <a:pPr marL="514350" indent="-514350">
              <a:buAutoNum type="arabicPeriod"/>
            </a:pPr>
            <a:r>
              <a:rPr lang="en-GB" sz="3200" dirty="0"/>
              <a:t>Please check the following text for readability, grammar and syntax. </a:t>
            </a:r>
          </a:p>
          <a:p>
            <a:pPr marL="0" indent="0">
              <a:buNone/>
            </a:pPr>
            <a:endParaRPr lang="en-GB" sz="3200" dirty="0"/>
          </a:p>
          <a:p>
            <a:pPr marL="0" indent="0">
              <a:buNone/>
            </a:pPr>
            <a:r>
              <a:rPr lang="en-GB" sz="3200" dirty="0"/>
              <a:t>I confirm that I have not presented any AI generated text as my own work. I confirm I have copies of my drafts, notes, and other resources I used before, and after the use of AI tools which I may be asked to provide in evidence. </a:t>
            </a:r>
          </a:p>
        </p:txBody>
      </p:sp>
    </p:spTree>
    <p:extLst>
      <p:ext uri="{BB962C8B-B14F-4D97-AF65-F5344CB8AC3E}">
        <p14:creationId xmlns:p14="http://schemas.microsoft.com/office/powerpoint/2010/main" val="324164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9F7CE-A227-31F0-59D7-9224AA20E62E}"/>
              </a:ext>
            </a:extLst>
          </p:cNvPr>
          <p:cNvSpPr>
            <a:spLocks noGrp="1"/>
          </p:cNvSpPr>
          <p:nvPr>
            <p:ph type="title"/>
          </p:nvPr>
        </p:nvSpPr>
        <p:spPr/>
        <p:txBody>
          <a:bodyPr/>
          <a:lstStyle/>
          <a:p>
            <a:r>
              <a:rPr lang="en-GB" dirty="0"/>
              <a:t>Overview</a:t>
            </a:r>
          </a:p>
        </p:txBody>
      </p:sp>
      <p:sp>
        <p:nvSpPr>
          <p:cNvPr id="3" name="Content Placeholder 2">
            <a:extLst>
              <a:ext uri="{FF2B5EF4-FFF2-40B4-BE49-F238E27FC236}">
                <a16:creationId xmlns:a16="http://schemas.microsoft.com/office/drawing/2014/main" id="{8873C488-12C7-D71D-60A5-83876E9D5041}"/>
              </a:ext>
            </a:extLst>
          </p:cNvPr>
          <p:cNvSpPr>
            <a:spLocks noGrp="1"/>
          </p:cNvSpPr>
          <p:nvPr>
            <p:ph idx="1"/>
          </p:nvPr>
        </p:nvSpPr>
        <p:spPr/>
        <p:txBody>
          <a:bodyPr/>
          <a:lstStyle/>
          <a:p>
            <a:pPr marL="0" indent="0">
              <a:buNone/>
            </a:pPr>
            <a:r>
              <a:rPr lang="en-GB" dirty="0"/>
              <a:t>Introduction</a:t>
            </a:r>
          </a:p>
          <a:p>
            <a:pPr marL="0" indent="0">
              <a:buNone/>
            </a:pPr>
            <a:r>
              <a:rPr lang="en-GB" dirty="0"/>
              <a:t>Definition of the key terms </a:t>
            </a:r>
          </a:p>
          <a:p>
            <a:pPr marL="0" indent="0">
              <a:buNone/>
            </a:pPr>
            <a:r>
              <a:rPr lang="en-GB" dirty="0"/>
              <a:t>Human Lifespan</a:t>
            </a:r>
          </a:p>
          <a:p>
            <a:pPr marL="0" indent="0">
              <a:buNone/>
            </a:pPr>
            <a:r>
              <a:rPr lang="en-GB" dirty="0"/>
              <a:t>……………………..</a:t>
            </a:r>
          </a:p>
          <a:p>
            <a:pPr marL="0" indent="0">
              <a:buNone/>
            </a:pPr>
            <a:r>
              <a:rPr lang="en-GB" dirty="0"/>
              <a:t>……………………..</a:t>
            </a:r>
          </a:p>
          <a:p>
            <a:pPr marL="0" indent="0">
              <a:buNone/>
            </a:pPr>
            <a:r>
              <a:rPr lang="en-GB" dirty="0"/>
              <a:t>……………………..</a:t>
            </a:r>
          </a:p>
          <a:p>
            <a:pPr marL="0" indent="0">
              <a:buNone/>
            </a:pPr>
            <a:r>
              <a:rPr lang="en-GB" dirty="0"/>
              <a:t>……………………..</a:t>
            </a:r>
          </a:p>
        </p:txBody>
      </p:sp>
    </p:spTree>
    <p:extLst>
      <p:ext uri="{BB962C8B-B14F-4D97-AF65-F5344CB8AC3E}">
        <p14:creationId xmlns:p14="http://schemas.microsoft.com/office/powerpoint/2010/main" val="35104777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0AA8E-62BA-F719-DFA8-7090D20F518A}"/>
              </a:ext>
            </a:extLst>
          </p:cNvPr>
          <p:cNvSpPr>
            <a:spLocks noGrp="1"/>
          </p:cNvSpPr>
          <p:nvPr>
            <p:ph type="title"/>
          </p:nvPr>
        </p:nvSpPr>
        <p:spPr/>
        <p:txBody>
          <a:bodyPr/>
          <a:lstStyle/>
          <a:p>
            <a:r>
              <a:rPr lang="en-GB" dirty="0"/>
              <a:t>Definition of key terms</a:t>
            </a:r>
          </a:p>
        </p:txBody>
      </p:sp>
      <p:sp>
        <p:nvSpPr>
          <p:cNvPr id="3" name="Content Placeholder 2">
            <a:extLst>
              <a:ext uri="{FF2B5EF4-FFF2-40B4-BE49-F238E27FC236}">
                <a16:creationId xmlns:a16="http://schemas.microsoft.com/office/drawing/2014/main" id="{3CEB32BE-DA3E-783F-312A-524C523AA34D}"/>
              </a:ext>
            </a:extLst>
          </p:cNvPr>
          <p:cNvSpPr>
            <a:spLocks noGrp="1"/>
          </p:cNvSpPr>
          <p:nvPr>
            <p:ph idx="1"/>
          </p:nvPr>
        </p:nvSpPr>
        <p:spPr/>
        <p:txBody>
          <a:bodyPr vert="horz" lIns="91440" tIns="45720" rIns="91440" bIns="45720" rtlCol="0" anchor="t">
            <a:normAutofit/>
          </a:bodyPr>
          <a:lstStyle/>
          <a:p>
            <a:r>
              <a:rPr lang="en-GB" sz="3200" dirty="0">
                <a:latin typeface="Arial"/>
                <a:cs typeface="Arial"/>
              </a:rPr>
              <a:t>What is the lifespan perspective in psychology? How does it help us understand ourselves and others better?</a:t>
            </a:r>
            <a:endParaRPr lang="en-GB" sz="3200" dirty="0">
              <a:ea typeface="Calibri" panose="020F0502020204030204"/>
              <a:cs typeface="Calibri" panose="020F0502020204030204"/>
            </a:endParaRPr>
          </a:p>
          <a:p>
            <a:r>
              <a:rPr lang="en-GB" sz="3600" dirty="0"/>
              <a:t>Definition of DEVELOPMENTAL PSYCHOLOGY</a:t>
            </a:r>
            <a:endParaRPr lang="en-GB" sz="3600" dirty="0">
              <a:ea typeface="Calibri"/>
              <a:cs typeface="Calibri"/>
            </a:endParaRPr>
          </a:p>
          <a:p>
            <a:pPr marL="0" indent="0">
              <a:buNone/>
            </a:pPr>
            <a:r>
              <a:rPr lang="en-GB" sz="3600" dirty="0">
                <a:sym typeface="Wingdings" panose="05000000000000000000" pitchFamily="2" charset="2"/>
              </a:rPr>
              <a:t>+</a:t>
            </a:r>
            <a:r>
              <a:rPr lang="en-GB" sz="3600" dirty="0"/>
              <a:t>Areas of development (physical, intellectual, social and emotional). </a:t>
            </a:r>
            <a:endParaRPr lang="en-GB" sz="3600" dirty="0">
              <a:ea typeface="Calibri"/>
              <a:cs typeface="Calibri"/>
            </a:endParaRPr>
          </a:p>
          <a:p>
            <a:pPr marL="0" indent="0">
              <a:buNone/>
            </a:pPr>
            <a:endParaRPr lang="en-GB" sz="3600" dirty="0">
              <a:ea typeface="Calibri"/>
              <a:cs typeface="Calibri"/>
            </a:endParaRPr>
          </a:p>
        </p:txBody>
      </p:sp>
    </p:spTree>
    <p:extLst>
      <p:ext uri="{BB962C8B-B14F-4D97-AF65-F5344CB8AC3E}">
        <p14:creationId xmlns:p14="http://schemas.microsoft.com/office/powerpoint/2010/main" val="7252237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03B50-2993-1C6F-573C-A9BAAD2A2FD6}"/>
              </a:ext>
            </a:extLst>
          </p:cNvPr>
          <p:cNvSpPr>
            <a:spLocks noGrp="1"/>
          </p:cNvSpPr>
          <p:nvPr>
            <p:ph type="title"/>
          </p:nvPr>
        </p:nvSpPr>
        <p:spPr/>
        <p:txBody>
          <a:bodyPr>
            <a:normAutofit/>
          </a:bodyPr>
          <a:lstStyle/>
          <a:p>
            <a:r>
              <a:rPr lang="en-GB" sz="4000" dirty="0"/>
              <a:t>Human Lifespan </a:t>
            </a:r>
          </a:p>
        </p:txBody>
      </p:sp>
      <p:sp>
        <p:nvSpPr>
          <p:cNvPr id="3" name="Content Placeholder 2">
            <a:extLst>
              <a:ext uri="{FF2B5EF4-FFF2-40B4-BE49-F238E27FC236}">
                <a16:creationId xmlns:a16="http://schemas.microsoft.com/office/drawing/2014/main" id="{502400EE-39DC-6062-09B2-CD93142B3872}"/>
              </a:ext>
            </a:extLst>
          </p:cNvPr>
          <p:cNvSpPr>
            <a:spLocks noGrp="1"/>
          </p:cNvSpPr>
          <p:nvPr>
            <p:ph idx="1"/>
          </p:nvPr>
        </p:nvSpPr>
        <p:spPr/>
        <p:txBody>
          <a:bodyPr>
            <a:noAutofit/>
          </a:bodyPr>
          <a:lstStyle/>
          <a:p>
            <a:r>
              <a:rPr lang="en-GB" sz="3200" dirty="0"/>
              <a:t>Infancy 0-2   -</a:t>
            </a:r>
          </a:p>
          <a:p>
            <a:r>
              <a:rPr lang="en-GB" sz="3200" dirty="0"/>
              <a:t>Early childhood 3-5</a:t>
            </a:r>
          </a:p>
          <a:p>
            <a:r>
              <a:rPr lang="en-GB" sz="3200" dirty="0"/>
              <a:t>Childhood 6-12</a:t>
            </a:r>
          </a:p>
          <a:p>
            <a:r>
              <a:rPr lang="en-GB" sz="3200" dirty="0"/>
              <a:t>Adolescence 13-18</a:t>
            </a:r>
          </a:p>
          <a:p>
            <a:r>
              <a:rPr lang="en-GB" sz="3200" dirty="0"/>
              <a:t>Early Adulthood 19-29</a:t>
            </a:r>
          </a:p>
          <a:p>
            <a:r>
              <a:rPr lang="en-GB" sz="3200" dirty="0"/>
              <a:t>Adulthood 30-59</a:t>
            </a:r>
          </a:p>
          <a:p>
            <a:r>
              <a:rPr lang="en-GB" sz="3200" dirty="0"/>
              <a:t>Late adulthood 60+</a:t>
            </a:r>
          </a:p>
          <a:p>
            <a:endParaRPr lang="en-GB" sz="3200" dirty="0"/>
          </a:p>
          <a:p>
            <a:pPr marL="0" indent="0">
              <a:buNone/>
            </a:pPr>
            <a:endParaRPr lang="en-GB" sz="3200" dirty="0"/>
          </a:p>
        </p:txBody>
      </p:sp>
    </p:spTree>
    <p:extLst>
      <p:ext uri="{BB962C8B-B14F-4D97-AF65-F5344CB8AC3E}">
        <p14:creationId xmlns:p14="http://schemas.microsoft.com/office/powerpoint/2010/main" val="36367962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61219-33B6-3C5A-2579-84D627BE7929}"/>
              </a:ext>
            </a:extLst>
          </p:cNvPr>
          <p:cNvSpPr>
            <a:spLocks noGrp="1"/>
          </p:cNvSpPr>
          <p:nvPr>
            <p:ph type="title"/>
          </p:nvPr>
        </p:nvSpPr>
        <p:spPr/>
        <p:txBody>
          <a:bodyPr/>
          <a:lstStyle/>
          <a:p>
            <a:r>
              <a:rPr lang="en-GB" dirty="0"/>
              <a:t>Life span stage : Infancy (0-2)</a:t>
            </a:r>
          </a:p>
        </p:txBody>
      </p:sp>
      <p:pic>
        <p:nvPicPr>
          <p:cNvPr id="4" name="Content Placeholder 3">
            <a:extLst>
              <a:ext uri="{FF2B5EF4-FFF2-40B4-BE49-F238E27FC236}">
                <a16:creationId xmlns:a16="http://schemas.microsoft.com/office/drawing/2014/main" id="{E8CD6251-9863-C936-5217-C54954B9F1D2}"/>
              </a:ext>
            </a:extLst>
          </p:cNvPr>
          <p:cNvPicPr>
            <a:picLocks noGrp="1" noChangeAspect="1"/>
          </p:cNvPicPr>
          <p:nvPr>
            <p:ph idx="1"/>
          </p:nvPr>
        </p:nvPicPr>
        <p:blipFill>
          <a:blip r:embed="rId3"/>
          <a:stretch>
            <a:fillRect/>
          </a:stretch>
        </p:blipFill>
        <p:spPr>
          <a:xfrm>
            <a:off x="5857875" y="1774436"/>
            <a:ext cx="6076352" cy="2189015"/>
          </a:xfrm>
          <a:prstGeom prst="rect">
            <a:avLst/>
          </a:prstGeom>
        </p:spPr>
      </p:pic>
      <p:sp>
        <p:nvSpPr>
          <p:cNvPr id="5" name="TextBox 4">
            <a:extLst>
              <a:ext uri="{FF2B5EF4-FFF2-40B4-BE49-F238E27FC236}">
                <a16:creationId xmlns:a16="http://schemas.microsoft.com/office/drawing/2014/main" id="{9F58A4E8-5728-AED7-558E-214A1B831068}"/>
              </a:ext>
            </a:extLst>
          </p:cNvPr>
          <p:cNvSpPr txBox="1"/>
          <p:nvPr/>
        </p:nvSpPr>
        <p:spPr>
          <a:xfrm>
            <a:off x="666750" y="2143126"/>
            <a:ext cx="5191125" cy="3416320"/>
          </a:xfrm>
          <a:prstGeom prst="rect">
            <a:avLst/>
          </a:prstGeom>
          <a:noFill/>
        </p:spPr>
        <p:txBody>
          <a:bodyPr wrap="square">
            <a:spAutoFit/>
          </a:bodyPr>
          <a:lstStyle/>
          <a:p>
            <a:r>
              <a:rPr lang="en-GB" sz="2400" b="0" i="0" dirty="0">
                <a:solidFill>
                  <a:srgbClr val="212529"/>
                </a:solidFill>
                <a:effectLst/>
                <a:latin typeface="Arial" panose="020B0604020202020204" pitchFamily="34" charset="0"/>
              </a:rPr>
              <a:t>EXAMPLE: </a:t>
            </a:r>
            <a:r>
              <a:rPr lang="en-GB" sz="2400" b="0" i="1" dirty="0">
                <a:solidFill>
                  <a:srgbClr val="FF0000"/>
                </a:solidFill>
                <a:effectLst/>
                <a:latin typeface="Arial" panose="020B0604020202020204" pitchFamily="34" charset="0"/>
              </a:rPr>
              <a:t>The first stage of child development is infancy, which spans from birth to around two years old. This period is crucial for laying the foundation of physical, cognitive, emotional, and social development. Infants rapidly grow in size during this time due to proper nutrition and care</a:t>
            </a:r>
            <a:r>
              <a:rPr lang="en-GB" sz="2400" b="0" i="0" dirty="0">
                <a:solidFill>
                  <a:srgbClr val="212529"/>
                </a:solidFill>
                <a:effectLst/>
                <a:latin typeface="Arial" panose="020B0604020202020204" pitchFamily="34" charset="0"/>
              </a:rPr>
              <a:t> (Team </a:t>
            </a:r>
            <a:r>
              <a:rPr lang="en-GB" sz="2400" b="0" i="0" dirty="0" err="1">
                <a:solidFill>
                  <a:srgbClr val="212529"/>
                </a:solidFill>
                <a:effectLst/>
                <a:latin typeface="Arial" panose="020B0604020202020204" pitchFamily="34" charset="0"/>
              </a:rPr>
              <a:t>LittleOneMag</a:t>
            </a:r>
            <a:r>
              <a:rPr lang="en-GB" sz="2400" dirty="0">
                <a:solidFill>
                  <a:srgbClr val="212529"/>
                </a:solidFill>
                <a:latin typeface="Arial" panose="020B0604020202020204" pitchFamily="34" charset="0"/>
              </a:rPr>
              <a:t>, 2023</a:t>
            </a:r>
            <a:r>
              <a:rPr lang="en-GB" sz="2400" b="0" i="0" dirty="0">
                <a:solidFill>
                  <a:srgbClr val="212529"/>
                </a:solidFill>
                <a:effectLst/>
                <a:latin typeface="Arial" panose="020B0604020202020204" pitchFamily="34" charset="0"/>
              </a:rPr>
              <a:t>). </a:t>
            </a:r>
            <a:endParaRPr lang="en-GB" sz="2400" dirty="0"/>
          </a:p>
        </p:txBody>
      </p:sp>
    </p:spTree>
    <p:extLst>
      <p:ext uri="{BB962C8B-B14F-4D97-AF65-F5344CB8AC3E}">
        <p14:creationId xmlns:p14="http://schemas.microsoft.com/office/powerpoint/2010/main" val="105296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4ACDC-72FD-A35B-7599-C4F5A3D2A549}"/>
              </a:ext>
            </a:extLst>
          </p:cNvPr>
          <p:cNvSpPr>
            <a:spLocks noGrp="1"/>
          </p:cNvSpPr>
          <p:nvPr>
            <p:ph type="title"/>
          </p:nvPr>
        </p:nvSpPr>
        <p:spPr>
          <a:xfrm>
            <a:off x="838200" y="334814"/>
            <a:ext cx="10515600" cy="1325563"/>
          </a:xfrm>
        </p:spPr>
        <p:txBody>
          <a:bodyPr/>
          <a:lstStyle/>
          <a:p>
            <a:r>
              <a:rPr lang="en-GB" b="1" dirty="0"/>
              <a:t>Developmental changes in Infancy 0-2 </a:t>
            </a:r>
            <a:br>
              <a:rPr lang="en-GB" b="1" dirty="0"/>
            </a:br>
            <a:endParaRPr lang="en-GB" b="1" dirty="0"/>
          </a:p>
        </p:txBody>
      </p:sp>
      <p:graphicFrame>
        <p:nvGraphicFramePr>
          <p:cNvPr id="8" name="Table 8">
            <a:extLst>
              <a:ext uri="{FF2B5EF4-FFF2-40B4-BE49-F238E27FC236}">
                <a16:creationId xmlns:a16="http://schemas.microsoft.com/office/drawing/2014/main" id="{D2CFF457-6CF2-396B-ABFF-1602B7646FF1}"/>
              </a:ext>
            </a:extLst>
          </p:cNvPr>
          <p:cNvGraphicFramePr>
            <a:graphicFrameLocks noGrp="1"/>
          </p:cNvGraphicFramePr>
          <p:nvPr>
            <p:ph idx="1"/>
            <p:extLst>
              <p:ext uri="{D42A27DB-BD31-4B8C-83A1-F6EECF244321}">
                <p14:modId xmlns:p14="http://schemas.microsoft.com/office/powerpoint/2010/main" val="3340361790"/>
              </p:ext>
            </p:extLst>
          </p:nvPr>
        </p:nvGraphicFramePr>
        <p:xfrm>
          <a:off x="729464" y="1294544"/>
          <a:ext cx="10624336" cy="4220499"/>
        </p:xfrm>
        <a:graphic>
          <a:graphicData uri="http://schemas.openxmlformats.org/drawingml/2006/table">
            <a:tbl>
              <a:tblPr firstRow="1" bandRow="1">
                <a:tableStyleId>{5C22544A-7EE6-4342-B048-85BDC9FD1C3A}</a:tableStyleId>
              </a:tblPr>
              <a:tblGrid>
                <a:gridCol w="5084225">
                  <a:extLst>
                    <a:ext uri="{9D8B030D-6E8A-4147-A177-3AD203B41FA5}">
                      <a16:colId xmlns:a16="http://schemas.microsoft.com/office/drawing/2014/main" val="543263264"/>
                    </a:ext>
                  </a:extLst>
                </a:gridCol>
                <a:gridCol w="5540111">
                  <a:extLst>
                    <a:ext uri="{9D8B030D-6E8A-4147-A177-3AD203B41FA5}">
                      <a16:colId xmlns:a16="http://schemas.microsoft.com/office/drawing/2014/main" val="2522799924"/>
                    </a:ext>
                  </a:extLst>
                </a:gridCol>
              </a:tblGrid>
              <a:tr h="692622">
                <a:tc>
                  <a:txBody>
                    <a:bodyPr/>
                    <a:lstStyle/>
                    <a:p>
                      <a:r>
                        <a:rPr lang="en-GB" sz="1800" dirty="0">
                          <a:solidFill>
                            <a:schemeClr val="tx1"/>
                          </a:solidFill>
                        </a:rPr>
                        <a:t>Physical Development </a:t>
                      </a:r>
                    </a:p>
                  </a:txBody>
                  <a:tcPr/>
                </a:tc>
                <a:tc>
                  <a:txBody>
                    <a:bodyPr/>
                    <a:lstStyle/>
                    <a:p>
                      <a:r>
                        <a:rPr lang="en-GB" sz="1800" dirty="0">
                          <a:solidFill>
                            <a:schemeClr val="tx1"/>
                          </a:solidFill>
                        </a:rPr>
                        <a:t>Intellectual/Language </a:t>
                      </a:r>
                    </a:p>
                  </a:txBody>
                  <a:tcPr/>
                </a:tc>
                <a:extLst>
                  <a:ext uri="{0D108BD9-81ED-4DB2-BD59-A6C34878D82A}">
                    <a16:rowId xmlns:a16="http://schemas.microsoft.com/office/drawing/2014/main" val="3914513337"/>
                  </a:ext>
                </a:extLst>
              </a:tr>
              <a:tr h="1520956">
                <a:tc>
                  <a:txBody>
                    <a:bodyPr/>
                    <a:lstStyle/>
                    <a:p>
                      <a:r>
                        <a:rPr lang="en-GB" sz="1800" b="0" dirty="0">
                          <a:solidFill>
                            <a:schemeClr val="tx1"/>
                          </a:solidFill>
                        </a:rPr>
                        <a:t>2 months -grasps adult finger</a:t>
                      </a:r>
                    </a:p>
                    <a:p>
                      <a:r>
                        <a:rPr lang="en-GB" sz="1800" b="0" dirty="0">
                          <a:solidFill>
                            <a:schemeClr val="tx1"/>
                          </a:solidFill>
                        </a:rPr>
                        <a:t>4 months -holds head without support</a:t>
                      </a:r>
                    </a:p>
                    <a:p>
                      <a:r>
                        <a:rPr lang="en-GB" sz="1800" b="0" dirty="0">
                          <a:solidFill>
                            <a:schemeClr val="tx1"/>
                          </a:solidFill>
                        </a:rPr>
                        <a:t>6 months -crawling </a:t>
                      </a:r>
                    </a:p>
                    <a:p>
                      <a:r>
                        <a:rPr lang="en-GB" sz="1800" b="0" dirty="0">
                          <a:solidFill>
                            <a:schemeClr val="tx1"/>
                          </a:solidFill>
                        </a:rPr>
                        <a:t>9-18 months - walking (Cleveland Clinic, 2021). </a:t>
                      </a:r>
                    </a:p>
                    <a:p>
                      <a:endParaRPr lang="en-GB" sz="1800" dirty="0">
                        <a:solidFill>
                          <a:schemeClr val="tx1"/>
                        </a:solidFill>
                      </a:endParaRPr>
                    </a:p>
                  </a:txBody>
                  <a:tcPr/>
                </a:tc>
                <a:tc>
                  <a:txBody>
                    <a:bodyPr/>
                    <a:lstStyle/>
                    <a:p>
                      <a:pPr marL="285750" indent="-285750">
                        <a:buFontTx/>
                        <a:buChar char="-"/>
                      </a:pPr>
                      <a:r>
                        <a:rPr lang="en-GB" sz="1800" dirty="0">
                          <a:solidFill>
                            <a:schemeClr val="tx1"/>
                          </a:solidFill>
                        </a:rPr>
                        <a:t>Start talking (from babbling to words and small sentences) </a:t>
                      </a:r>
                    </a:p>
                    <a:p>
                      <a:pPr marL="285750" indent="-285750">
                        <a:buFontTx/>
                        <a:buChar char="-"/>
                      </a:pPr>
                      <a:r>
                        <a:rPr lang="en-GB" sz="1800" dirty="0">
                          <a:solidFill>
                            <a:schemeClr val="tx1"/>
                          </a:solidFill>
                        </a:rPr>
                        <a:t>Recognise colours </a:t>
                      </a:r>
                    </a:p>
                  </a:txBody>
                  <a:tcPr/>
                </a:tc>
                <a:extLst>
                  <a:ext uri="{0D108BD9-81ED-4DB2-BD59-A6C34878D82A}">
                    <a16:rowId xmlns:a16="http://schemas.microsoft.com/office/drawing/2014/main" val="1464111229"/>
                  </a:ext>
                </a:extLst>
              </a:tr>
              <a:tr h="452441">
                <a:tc>
                  <a:txBody>
                    <a:bodyPr/>
                    <a:lstStyle/>
                    <a:p>
                      <a:r>
                        <a:rPr lang="en-GB" sz="1800" b="1" dirty="0">
                          <a:solidFill>
                            <a:schemeClr val="tx1"/>
                          </a:solidFill>
                        </a:rPr>
                        <a:t>Emotional </a:t>
                      </a:r>
                    </a:p>
                  </a:txBody>
                  <a:tcPr>
                    <a:solidFill>
                      <a:schemeClr val="accent1"/>
                    </a:solidFill>
                  </a:tcPr>
                </a:tc>
                <a:tc>
                  <a:txBody>
                    <a:bodyPr/>
                    <a:lstStyle/>
                    <a:p>
                      <a:r>
                        <a:rPr lang="en-GB" sz="1800" b="1" dirty="0">
                          <a:solidFill>
                            <a:schemeClr val="tx1"/>
                          </a:solidFill>
                        </a:rPr>
                        <a:t>Social </a:t>
                      </a:r>
                    </a:p>
                  </a:txBody>
                  <a:tcPr>
                    <a:solidFill>
                      <a:schemeClr val="accent1"/>
                    </a:solidFill>
                  </a:tcPr>
                </a:tc>
                <a:extLst>
                  <a:ext uri="{0D108BD9-81ED-4DB2-BD59-A6C34878D82A}">
                    <a16:rowId xmlns:a16="http://schemas.microsoft.com/office/drawing/2014/main" val="1715305541"/>
                  </a:ext>
                </a:extLst>
              </a:tr>
              <a:tr h="1418226">
                <a:tc>
                  <a:txBody>
                    <a:bodyPr/>
                    <a:lstStyle/>
                    <a:p>
                      <a:r>
                        <a:rPr lang="en-GB" sz="1600" dirty="0"/>
                        <a:t>Attachment with main carer </a:t>
                      </a:r>
                    </a:p>
                  </a:txBody>
                  <a:tcPr/>
                </a:tc>
                <a:tc>
                  <a:txBody>
                    <a:bodyPr/>
                    <a:lstStyle/>
                    <a:p>
                      <a:r>
                        <a:rPr lang="en-GB" sz="1600" dirty="0"/>
                        <a:t>Play alone </a:t>
                      </a:r>
                    </a:p>
                    <a:p>
                      <a:r>
                        <a:rPr lang="en-GB" sz="1600" dirty="0"/>
                        <a:t>Egocentric</a:t>
                      </a:r>
                    </a:p>
                    <a:p>
                      <a:endParaRPr lang="en-GB" sz="1600" dirty="0"/>
                    </a:p>
                    <a:p>
                      <a:endParaRPr lang="en-GB" sz="1600" dirty="0"/>
                    </a:p>
                    <a:p>
                      <a:endParaRPr lang="en-GB" sz="1600" dirty="0"/>
                    </a:p>
                    <a:p>
                      <a:endParaRPr lang="en-GB" sz="1600" dirty="0"/>
                    </a:p>
                  </a:txBody>
                  <a:tcPr/>
                </a:tc>
                <a:extLst>
                  <a:ext uri="{0D108BD9-81ED-4DB2-BD59-A6C34878D82A}">
                    <a16:rowId xmlns:a16="http://schemas.microsoft.com/office/drawing/2014/main" val="739851243"/>
                  </a:ext>
                </a:extLst>
              </a:tr>
            </a:tbl>
          </a:graphicData>
        </a:graphic>
      </p:graphicFrame>
      <p:sp>
        <p:nvSpPr>
          <p:cNvPr id="4" name="TextBox 3">
            <a:extLst>
              <a:ext uri="{FF2B5EF4-FFF2-40B4-BE49-F238E27FC236}">
                <a16:creationId xmlns:a16="http://schemas.microsoft.com/office/drawing/2014/main" id="{AD34B15B-0F70-F896-A0F4-A3229CD0108A}"/>
              </a:ext>
            </a:extLst>
          </p:cNvPr>
          <p:cNvSpPr txBox="1"/>
          <p:nvPr/>
        </p:nvSpPr>
        <p:spPr>
          <a:xfrm>
            <a:off x="4354830" y="5807606"/>
            <a:ext cx="6094476" cy="461665"/>
          </a:xfrm>
          <a:prstGeom prst="rect">
            <a:avLst/>
          </a:prstGeom>
          <a:noFill/>
        </p:spPr>
        <p:txBody>
          <a:bodyPr wrap="square">
            <a:spAutoFit/>
          </a:bodyPr>
          <a:lstStyle/>
          <a:p>
            <a:r>
              <a:rPr lang="en-GB" sz="2400" b="0" dirty="0"/>
              <a:t>(Cleveland Clinic, 2021)</a:t>
            </a:r>
            <a:endParaRPr lang="en-GB" sz="2400" dirty="0"/>
          </a:p>
        </p:txBody>
      </p:sp>
    </p:spTree>
    <p:extLst>
      <p:ext uri="{BB962C8B-B14F-4D97-AF65-F5344CB8AC3E}">
        <p14:creationId xmlns:p14="http://schemas.microsoft.com/office/powerpoint/2010/main" val="4143477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0289DC-83E9-5716-5E13-90F793E57FCD}"/>
              </a:ext>
            </a:extLst>
          </p:cNvPr>
          <p:cNvSpPr>
            <a:spLocks noGrp="1"/>
          </p:cNvSpPr>
          <p:nvPr>
            <p:ph type="title"/>
          </p:nvPr>
        </p:nvSpPr>
        <p:spPr>
          <a:xfrm>
            <a:off x="640080" y="325369"/>
            <a:ext cx="4368602" cy="1956841"/>
          </a:xfrm>
        </p:spPr>
        <p:txBody>
          <a:bodyPr anchor="b">
            <a:normAutofit/>
          </a:bodyPr>
          <a:lstStyle/>
          <a:p>
            <a:r>
              <a:rPr lang="en-GB" sz="5400" dirty="0"/>
              <a:t>Jean Piaget </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2F4633C2-B7A4-4C16-A9A4-6FB49DA38D03}"/>
              </a:ext>
            </a:extLst>
          </p:cNvPr>
          <p:cNvSpPr>
            <a:spLocks noGrp="1"/>
          </p:cNvSpPr>
          <p:nvPr>
            <p:ph idx="1"/>
          </p:nvPr>
        </p:nvSpPr>
        <p:spPr>
          <a:xfrm>
            <a:off x="424544" y="2754086"/>
            <a:ext cx="4702628" cy="3705393"/>
          </a:xfrm>
        </p:spPr>
        <p:txBody>
          <a:bodyPr vert="horz" lIns="91440" tIns="45720" rIns="91440" bIns="45720" rtlCol="0" anchor="t">
            <a:normAutofit/>
          </a:bodyPr>
          <a:lstStyle/>
          <a:p>
            <a:pPr marL="0" indent="0">
              <a:buNone/>
            </a:pPr>
            <a:r>
              <a:rPr lang="en-US" sz="2200" dirty="0"/>
              <a:t>You </a:t>
            </a:r>
            <a:r>
              <a:rPr lang="en-US" sz="2200" b="1" dirty="0"/>
              <a:t>MUST </a:t>
            </a:r>
            <a:r>
              <a:rPr lang="en-US" sz="2200" dirty="0"/>
              <a:t>select </a:t>
            </a:r>
            <a:r>
              <a:rPr lang="en-US" sz="2200" b="1" dirty="0"/>
              <a:t>ONE</a:t>
            </a:r>
            <a:r>
              <a:rPr lang="en-US" sz="2200" dirty="0"/>
              <a:t> of the following theories</a:t>
            </a:r>
          </a:p>
          <a:p>
            <a:pPr marL="0" indent="0">
              <a:buNone/>
            </a:pPr>
            <a:r>
              <a:rPr lang="en-US" sz="2200" dirty="0"/>
              <a:t>1. Jean Piaget’s  theory of cognitive development </a:t>
            </a:r>
          </a:p>
          <a:p>
            <a:pPr marL="0" indent="0">
              <a:buNone/>
            </a:pPr>
            <a:r>
              <a:rPr lang="en-US" sz="2200" dirty="0"/>
              <a:t>2. Sigmund Freud’s  Theory psychosexual development </a:t>
            </a:r>
          </a:p>
          <a:p>
            <a:pPr marL="0" indent="0">
              <a:buNone/>
            </a:pPr>
            <a:r>
              <a:rPr lang="en-US" sz="2200" dirty="0"/>
              <a:t>3. Erik Erikson’s theory of psychosocial development </a:t>
            </a:r>
          </a:p>
          <a:p>
            <a:pPr marL="0" indent="0">
              <a:buNone/>
            </a:pPr>
            <a:endParaRPr lang="en-US" sz="2200" dirty="0"/>
          </a:p>
        </p:txBody>
      </p:sp>
      <p:pic>
        <p:nvPicPr>
          <p:cNvPr id="4" name="Content Placeholder 3" descr="Ben Martin/Getty Images">
            <a:extLst>
              <a:ext uri="{FF2B5EF4-FFF2-40B4-BE49-F238E27FC236}">
                <a16:creationId xmlns:a16="http://schemas.microsoft.com/office/drawing/2014/main" id="{BA56A609-BBFC-A6F9-2F62-0247D8ECCF4F}"/>
              </a:ext>
            </a:extLst>
          </p:cNvPr>
          <p:cNvPicPr>
            <a:picLocks noChangeAspect="1"/>
          </p:cNvPicPr>
          <p:nvPr/>
        </p:nvPicPr>
        <p:blipFill rotWithShape="1">
          <a:blip r:embed="rId2"/>
          <a:srcRect t="10521" b="2218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5776451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BFCAE-A30F-8D2D-2283-F5065457D602}"/>
              </a:ext>
            </a:extLst>
          </p:cNvPr>
          <p:cNvSpPr>
            <a:spLocks noGrp="1"/>
          </p:cNvSpPr>
          <p:nvPr>
            <p:ph type="title"/>
          </p:nvPr>
        </p:nvSpPr>
        <p:spPr>
          <a:xfrm>
            <a:off x="838200" y="293406"/>
            <a:ext cx="10515600" cy="1325563"/>
          </a:xfrm>
        </p:spPr>
        <p:txBody>
          <a:bodyPr/>
          <a:lstStyle/>
          <a:p>
            <a:r>
              <a:rPr lang="en-GB" b="1" dirty="0"/>
              <a:t>Piaget’s theory of cognitive development </a:t>
            </a:r>
          </a:p>
        </p:txBody>
      </p:sp>
      <p:pic>
        <p:nvPicPr>
          <p:cNvPr id="1026" name="Picture 2" descr="Structures of personality">
            <a:extLst>
              <a:ext uri="{FF2B5EF4-FFF2-40B4-BE49-F238E27FC236}">
                <a16:creationId xmlns:a16="http://schemas.microsoft.com/office/drawing/2014/main" id="{4A9FACE2-69A8-EE26-AB5C-5E0527A7FED2}"/>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21770" r="880"/>
          <a:stretch/>
        </p:blipFill>
        <p:spPr bwMode="auto">
          <a:xfrm>
            <a:off x="1776445" y="1618969"/>
            <a:ext cx="7904004" cy="47148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1530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B74CC-B784-AC81-5D64-6E1CC5BAA8BA}"/>
              </a:ext>
            </a:extLst>
          </p:cNvPr>
          <p:cNvSpPr>
            <a:spLocks noGrp="1"/>
          </p:cNvSpPr>
          <p:nvPr>
            <p:ph type="title"/>
          </p:nvPr>
        </p:nvSpPr>
        <p:spPr>
          <a:xfrm>
            <a:off x="838200" y="365125"/>
            <a:ext cx="10515600" cy="1680908"/>
          </a:xfrm>
        </p:spPr>
        <p:txBody>
          <a:bodyPr>
            <a:normAutofit/>
          </a:bodyPr>
          <a:lstStyle/>
          <a:p>
            <a:r>
              <a:rPr lang="en-GB" dirty="0"/>
              <a:t>Infancy: </a:t>
            </a:r>
            <a:r>
              <a:rPr lang="en-GB" b="1" dirty="0"/>
              <a:t>Sensorimotor stage (0-2) </a:t>
            </a:r>
          </a:p>
        </p:txBody>
      </p:sp>
      <p:sp>
        <p:nvSpPr>
          <p:cNvPr id="3" name="Content Placeholder 2">
            <a:extLst>
              <a:ext uri="{FF2B5EF4-FFF2-40B4-BE49-F238E27FC236}">
                <a16:creationId xmlns:a16="http://schemas.microsoft.com/office/drawing/2014/main" id="{68E1F2A1-C696-A402-BE54-06F0C7D4C579}"/>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1062109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24276-2A27-CE9E-F12D-84FC6C250D88}"/>
              </a:ext>
            </a:extLst>
          </p:cNvPr>
          <p:cNvSpPr>
            <a:spLocks noGrp="1"/>
          </p:cNvSpPr>
          <p:nvPr>
            <p:ph type="title"/>
          </p:nvPr>
        </p:nvSpPr>
        <p:spPr/>
        <p:txBody>
          <a:bodyPr>
            <a:normAutofit/>
          </a:bodyPr>
          <a:lstStyle/>
          <a:p>
            <a:r>
              <a:rPr lang="en-GB" sz="4000" b="1" dirty="0"/>
              <a:t>Critical Evaluation of Piaget’s theory of cognitive development </a:t>
            </a:r>
            <a:endParaRPr lang="en-GB" sz="4000" dirty="0"/>
          </a:p>
        </p:txBody>
      </p:sp>
      <p:graphicFrame>
        <p:nvGraphicFramePr>
          <p:cNvPr id="4" name="Table 4">
            <a:extLst>
              <a:ext uri="{FF2B5EF4-FFF2-40B4-BE49-F238E27FC236}">
                <a16:creationId xmlns:a16="http://schemas.microsoft.com/office/drawing/2014/main" id="{9CCBB395-7647-A660-58CD-12A3E496F526}"/>
              </a:ext>
            </a:extLst>
          </p:cNvPr>
          <p:cNvGraphicFramePr>
            <a:graphicFrameLocks noGrp="1"/>
          </p:cNvGraphicFramePr>
          <p:nvPr>
            <p:ph idx="1"/>
            <p:extLst>
              <p:ext uri="{D42A27DB-BD31-4B8C-83A1-F6EECF244321}">
                <p14:modId xmlns:p14="http://schemas.microsoft.com/office/powerpoint/2010/main" val="1603373612"/>
              </p:ext>
            </p:extLst>
          </p:nvPr>
        </p:nvGraphicFramePr>
        <p:xfrm>
          <a:off x="838200" y="1825625"/>
          <a:ext cx="10515600" cy="362712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414531455"/>
                    </a:ext>
                  </a:extLst>
                </a:gridCol>
                <a:gridCol w="5257800">
                  <a:extLst>
                    <a:ext uri="{9D8B030D-6E8A-4147-A177-3AD203B41FA5}">
                      <a16:colId xmlns:a16="http://schemas.microsoft.com/office/drawing/2014/main" val="3932381930"/>
                    </a:ext>
                  </a:extLst>
                </a:gridCol>
              </a:tblGrid>
              <a:tr h="370840">
                <a:tc>
                  <a:txBody>
                    <a:bodyPr/>
                    <a:lstStyle/>
                    <a:p>
                      <a:r>
                        <a:rPr lang="en-GB" sz="2800" dirty="0">
                          <a:solidFill>
                            <a:schemeClr val="tx1"/>
                          </a:solidFill>
                        </a:rPr>
                        <a:t>Strengths </a:t>
                      </a:r>
                    </a:p>
                  </a:txBody>
                  <a:tcPr/>
                </a:tc>
                <a:tc>
                  <a:txBody>
                    <a:bodyPr/>
                    <a:lstStyle/>
                    <a:p>
                      <a:r>
                        <a:rPr lang="en-GB" sz="2800" dirty="0">
                          <a:solidFill>
                            <a:schemeClr val="tx1"/>
                          </a:solidFill>
                        </a:rPr>
                        <a:t>Limitations </a:t>
                      </a:r>
                    </a:p>
                  </a:txBody>
                  <a:tcPr/>
                </a:tc>
                <a:extLst>
                  <a:ext uri="{0D108BD9-81ED-4DB2-BD59-A6C34878D82A}">
                    <a16:rowId xmlns:a16="http://schemas.microsoft.com/office/drawing/2014/main" val="3773198479"/>
                  </a:ext>
                </a:extLst>
              </a:tr>
              <a:tr h="370840">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tc>
                  <a:txBody>
                    <a:bodyPr/>
                    <a:lstStyle/>
                    <a:p>
                      <a:endParaRPr lang="en-GB" dirty="0"/>
                    </a:p>
                  </a:txBody>
                  <a:tcPr/>
                </a:tc>
                <a:extLst>
                  <a:ext uri="{0D108BD9-81ED-4DB2-BD59-A6C34878D82A}">
                    <a16:rowId xmlns:a16="http://schemas.microsoft.com/office/drawing/2014/main" val="3120634238"/>
                  </a:ext>
                </a:extLst>
              </a:tr>
            </a:tbl>
          </a:graphicData>
        </a:graphic>
      </p:graphicFrame>
    </p:spTree>
    <p:extLst>
      <p:ext uri="{BB962C8B-B14F-4D97-AF65-F5344CB8AC3E}">
        <p14:creationId xmlns:p14="http://schemas.microsoft.com/office/powerpoint/2010/main" val="27072321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8F5E2-458E-A49B-857B-EBA8405EEEAE}"/>
              </a:ext>
            </a:extLst>
          </p:cNvPr>
          <p:cNvSpPr>
            <a:spLocks noGrp="1"/>
          </p:cNvSpPr>
          <p:nvPr>
            <p:ph type="title"/>
          </p:nvPr>
        </p:nvSpPr>
        <p:spPr/>
        <p:txBody>
          <a:bodyPr/>
          <a:lstStyle/>
          <a:p>
            <a:r>
              <a:rPr lang="en-GB" b="1" dirty="0"/>
              <a:t>The rationale for your presentation </a:t>
            </a:r>
          </a:p>
        </p:txBody>
      </p:sp>
      <p:sp>
        <p:nvSpPr>
          <p:cNvPr id="3" name="Content Placeholder 2">
            <a:extLst>
              <a:ext uri="{FF2B5EF4-FFF2-40B4-BE49-F238E27FC236}">
                <a16:creationId xmlns:a16="http://schemas.microsoft.com/office/drawing/2014/main" id="{9402EB6A-205E-F81E-E184-44F9CFB02F68}"/>
              </a:ext>
            </a:extLst>
          </p:cNvPr>
          <p:cNvSpPr>
            <a:spLocks noGrp="1"/>
          </p:cNvSpPr>
          <p:nvPr>
            <p:ph idx="1"/>
          </p:nvPr>
        </p:nvSpPr>
        <p:spPr/>
        <p:txBody>
          <a:bodyPr/>
          <a:lstStyle/>
          <a:p>
            <a:pPr marL="0" indent="0">
              <a:buNone/>
            </a:pPr>
            <a:r>
              <a:rPr lang="en-GB" sz="3600" dirty="0"/>
              <a:t>Here you need to write the reasons of your chosen life span stage/theory and the significance of the theory. </a:t>
            </a:r>
          </a:p>
          <a:p>
            <a:pPr marL="0" indent="0">
              <a:buNone/>
            </a:pPr>
            <a:endParaRPr lang="en-GB" sz="3600" dirty="0"/>
          </a:p>
          <a:p>
            <a:pPr marL="0" indent="0">
              <a:buNone/>
            </a:pPr>
            <a:endParaRPr lang="en-GB" sz="3600" dirty="0"/>
          </a:p>
          <a:p>
            <a:pPr marL="0" indent="0">
              <a:buNone/>
            </a:pPr>
            <a:endParaRPr lang="en-GB" sz="3600" dirty="0"/>
          </a:p>
          <a:p>
            <a:pPr marL="0" indent="0">
              <a:buNone/>
            </a:pPr>
            <a:endParaRPr lang="en-GB" sz="3600" dirty="0"/>
          </a:p>
          <a:p>
            <a:pPr marL="0" indent="0">
              <a:buNone/>
            </a:pPr>
            <a:endParaRPr lang="en-GB" sz="3600" dirty="0"/>
          </a:p>
          <a:p>
            <a:pPr marL="0" indent="0">
              <a:buNone/>
            </a:pPr>
            <a:endParaRPr lang="en-GB" dirty="0"/>
          </a:p>
        </p:txBody>
      </p:sp>
    </p:spTree>
    <p:extLst>
      <p:ext uri="{BB962C8B-B14F-4D97-AF65-F5344CB8AC3E}">
        <p14:creationId xmlns:p14="http://schemas.microsoft.com/office/powerpoint/2010/main" val="36912565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48E24-A4D0-87D3-742B-C24116390ABF}"/>
              </a:ext>
            </a:extLst>
          </p:cNvPr>
          <p:cNvSpPr>
            <a:spLocks noGrp="1"/>
          </p:cNvSpPr>
          <p:nvPr>
            <p:ph type="title"/>
          </p:nvPr>
        </p:nvSpPr>
        <p:spPr/>
        <p:txBody>
          <a:bodyPr>
            <a:noAutofit/>
          </a:bodyPr>
          <a:lstStyle/>
          <a:p>
            <a:r>
              <a:rPr lang="en-GB" sz="4000" b="1" dirty="0"/>
              <a:t>Conclusion:</a:t>
            </a:r>
          </a:p>
        </p:txBody>
      </p:sp>
      <p:sp>
        <p:nvSpPr>
          <p:cNvPr id="3" name="Content Placeholder 2">
            <a:extLst>
              <a:ext uri="{FF2B5EF4-FFF2-40B4-BE49-F238E27FC236}">
                <a16:creationId xmlns:a16="http://schemas.microsoft.com/office/drawing/2014/main" id="{0CF5B0CC-4B0C-3B67-5BC6-215AE0D61602}"/>
              </a:ext>
            </a:extLst>
          </p:cNvPr>
          <p:cNvSpPr>
            <a:spLocks noGrp="1"/>
          </p:cNvSpPr>
          <p:nvPr>
            <p:ph idx="1"/>
          </p:nvPr>
        </p:nvSpPr>
        <p:spPr>
          <a:xfrm>
            <a:off x="838200" y="1815521"/>
            <a:ext cx="10515600" cy="4351338"/>
          </a:xfrm>
        </p:spPr>
        <p:txBody>
          <a:bodyPr>
            <a:normAutofit/>
          </a:bodyPr>
          <a:lstStyle/>
          <a:p>
            <a:r>
              <a:rPr lang="en-GB" dirty="0"/>
              <a:t>a</a:t>
            </a:r>
            <a:r>
              <a:rPr lang="en-GB"/>
              <a:t> </a:t>
            </a:r>
            <a:r>
              <a:rPr lang="en-GB" dirty="0"/>
              <a:t>brief summary of what the presentation was about </a:t>
            </a:r>
          </a:p>
          <a:p>
            <a:r>
              <a:rPr lang="en-GB" sz="2800" dirty="0"/>
              <a:t>the importance of lifespan psychology in people’s everyday life.</a:t>
            </a:r>
          </a:p>
          <a:p>
            <a:pPr marL="0" indent="0">
              <a:buNone/>
            </a:pPr>
            <a:endParaRPr lang="en-GB" dirty="0"/>
          </a:p>
        </p:txBody>
      </p:sp>
    </p:spTree>
    <p:extLst>
      <p:ext uri="{BB962C8B-B14F-4D97-AF65-F5344CB8AC3E}">
        <p14:creationId xmlns:p14="http://schemas.microsoft.com/office/powerpoint/2010/main" val="6811249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149B5-45EA-F517-ABA2-0BC235B22D91}"/>
              </a:ext>
            </a:extLst>
          </p:cNvPr>
          <p:cNvSpPr>
            <a:spLocks noGrp="1"/>
          </p:cNvSpPr>
          <p:nvPr>
            <p:ph type="title"/>
          </p:nvPr>
        </p:nvSpPr>
        <p:spPr/>
        <p:txBody>
          <a:bodyPr>
            <a:normAutofit/>
          </a:bodyPr>
          <a:lstStyle/>
          <a:p>
            <a:r>
              <a:rPr lang="en-GB" sz="4800" b="1" dirty="0"/>
              <a:t>Reference list </a:t>
            </a:r>
          </a:p>
        </p:txBody>
      </p:sp>
      <p:sp>
        <p:nvSpPr>
          <p:cNvPr id="3" name="Content Placeholder 2">
            <a:extLst>
              <a:ext uri="{FF2B5EF4-FFF2-40B4-BE49-F238E27FC236}">
                <a16:creationId xmlns:a16="http://schemas.microsoft.com/office/drawing/2014/main" id="{16FF05A7-7B0C-635B-8A6D-92BD8A3BF30D}"/>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Cleveland Clinic (2021) </a:t>
            </a:r>
            <a:r>
              <a:rPr lang="en-GB" sz="2400" i="1" dirty="0">
                <a:latin typeface="Arial" panose="020B0604020202020204" pitchFamily="34" charset="0"/>
                <a:cs typeface="Arial" panose="020B0604020202020204" pitchFamily="34" charset="0"/>
              </a:rPr>
              <a:t>Child Development. </a:t>
            </a:r>
            <a:r>
              <a:rPr lang="en-GB" sz="2400" dirty="0">
                <a:latin typeface="Arial" panose="020B0604020202020204" pitchFamily="34" charset="0"/>
                <a:cs typeface="Arial" panose="020B0604020202020204" pitchFamily="34" charset="0"/>
              </a:rPr>
              <a:t>Available at: </a:t>
            </a:r>
            <a:r>
              <a:rPr lang="en-GB" sz="2400" dirty="0">
                <a:latin typeface="Arial" panose="020B0604020202020204" pitchFamily="34" charset="0"/>
                <a:cs typeface="Arial" panose="020B0604020202020204" pitchFamily="34" charset="0"/>
                <a:hlinkClick r:id="rId3"/>
              </a:rPr>
              <a:t>https://my.clevelandclinic.org/health/articles/21559-child-development</a:t>
            </a:r>
            <a:r>
              <a:rPr lang="en-GB" sz="2400" dirty="0">
                <a:latin typeface="Arial" panose="020B0604020202020204" pitchFamily="34" charset="0"/>
                <a:cs typeface="Arial" panose="020B0604020202020204" pitchFamily="34" charset="0"/>
              </a:rPr>
              <a:t> (Accessed: 9 October 2024). </a:t>
            </a:r>
          </a:p>
          <a:p>
            <a:r>
              <a:rPr lang="en-GB" sz="2400" dirty="0">
                <a:latin typeface="Arial" panose="020B0604020202020204" pitchFamily="34" charset="0"/>
                <a:cs typeface="Arial" panose="020B0604020202020204" pitchFamily="34" charset="0"/>
              </a:rPr>
              <a:t>Team </a:t>
            </a:r>
            <a:r>
              <a:rPr lang="en-GB" sz="2400" dirty="0" err="1">
                <a:latin typeface="Arial" panose="020B0604020202020204" pitchFamily="34" charset="0"/>
                <a:cs typeface="Arial" panose="020B0604020202020204" pitchFamily="34" charset="0"/>
              </a:rPr>
              <a:t>LittleOneMag</a:t>
            </a:r>
            <a:r>
              <a:rPr lang="en-GB" sz="2400" dirty="0">
                <a:latin typeface="Arial" panose="020B0604020202020204" pitchFamily="34" charset="0"/>
                <a:cs typeface="Arial" panose="020B0604020202020204" pitchFamily="34" charset="0"/>
              </a:rPr>
              <a:t> (2023) </a:t>
            </a:r>
            <a:r>
              <a:rPr lang="en-GB" sz="2400" i="1" dirty="0">
                <a:effectLst/>
                <a:latin typeface="Arial" panose="020B0604020202020204" pitchFamily="34" charset="0"/>
                <a:cs typeface="Arial" panose="020B0604020202020204" pitchFamily="34" charset="0"/>
              </a:rPr>
              <a:t>The Stages of Child Development: From Infancy to Adolescence. </a:t>
            </a:r>
            <a:r>
              <a:rPr lang="en-GB" sz="2400" dirty="0">
                <a:effectLst/>
                <a:latin typeface="Arial" panose="020B0604020202020204" pitchFamily="34" charset="0"/>
                <a:cs typeface="Arial" panose="020B0604020202020204" pitchFamily="34" charset="0"/>
              </a:rPr>
              <a:t>Available at: </a:t>
            </a:r>
            <a:r>
              <a:rPr lang="en-GB" sz="2400" dirty="0">
                <a:effectLst/>
                <a:latin typeface="Arial" panose="020B0604020202020204" pitchFamily="34" charset="0"/>
                <a:cs typeface="Arial" panose="020B0604020202020204" pitchFamily="34" charset="0"/>
                <a:hlinkClick r:id="rId4"/>
              </a:rPr>
              <a:t>https://littleonemag.com/the-stages-of-child-development-from-infancy-to-adolescence/</a:t>
            </a:r>
            <a:r>
              <a:rPr lang="en-GB" sz="2400" dirty="0">
                <a:effectLst/>
                <a:latin typeface="Arial" panose="020B0604020202020204" pitchFamily="34" charset="0"/>
                <a:cs typeface="Arial" panose="020B0604020202020204" pitchFamily="34" charset="0"/>
              </a:rPr>
              <a:t> (Accessed: 16 October 2024).  </a:t>
            </a:r>
            <a:endParaRPr lang="en-GB" sz="2400" i="1" dirty="0">
              <a:effectLst/>
              <a:latin typeface="Arial" panose="020B0604020202020204" pitchFamily="34" charset="0"/>
              <a:cs typeface="Arial" panose="020B0604020202020204" pitchFamily="34" charset="0"/>
            </a:endParaRPr>
          </a:p>
          <a:p>
            <a:endParaRPr lang="en-GB" sz="2400" dirty="0"/>
          </a:p>
        </p:txBody>
      </p:sp>
    </p:spTree>
    <p:extLst>
      <p:ext uri="{BB962C8B-B14F-4D97-AF65-F5344CB8AC3E}">
        <p14:creationId xmlns:p14="http://schemas.microsoft.com/office/powerpoint/2010/main" val="17904097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996</TotalTime>
  <Words>515</Words>
  <Application>Microsoft Office PowerPoint</Application>
  <PresentationFormat>Widescreen</PresentationFormat>
  <Paragraphs>87</Paragraphs>
  <Slides>14</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Wingdings</vt:lpstr>
      <vt:lpstr>Office Theme</vt:lpstr>
      <vt:lpstr>Psychology in Health and Social Care LCHS4010  Assessment 1: Individual  Presentation </vt:lpstr>
      <vt:lpstr>Acknowledgement of the use of AI</vt:lpstr>
      <vt:lpstr>Overview</vt:lpstr>
      <vt:lpstr>Definition of key terms</vt:lpstr>
      <vt:lpstr>Human Lifespan </vt:lpstr>
      <vt:lpstr>Life span stage : Infancy (0-2)</vt:lpstr>
      <vt:lpstr>Developmental changes in Infancy 0-2  </vt:lpstr>
      <vt:lpstr>Jean Piaget </vt:lpstr>
      <vt:lpstr>Piaget’s theory of cognitive development </vt:lpstr>
      <vt:lpstr>Infancy: Sensorimotor stage (0-2) </vt:lpstr>
      <vt:lpstr>Critical Evaluation of Piaget’s theory of cognitive development </vt:lpstr>
      <vt:lpstr>The rationale for your presentation </vt:lpstr>
      <vt:lpstr>Conclusion: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Bianca Sanfilippo</dc:creator>
  <cp:lastModifiedBy>Bianca Sanfilippo</cp:lastModifiedBy>
  <cp:revision>43</cp:revision>
  <dcterms:created xsi:type="dcterms:W3CDTF">2023-06-15T09:39:33Z</dcterms:created>
  <dcterms:modified xsi:type="dcterms:W3CDTF">2024-10-17T14:03:24Z</dcterms:modified>
</cp:coreProperties>
</file>