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5"/>
  </p:notesMasterIdLst>
  <p:handoutMasterIdLst>
    <p:handoutMasterId r:id="rId16"/>
  </p:handoutMasterIdLst>
  <p:sldIdLst>
    <p:sldId id="322" r:id="rId5"/>
    <p:sldId id="328" r:id="rId6"/>
    <p:sldId id="323" r:id="rId7"/>
    <p:sldId id="324" r:id="rId8"/>
    <p:sldId id="326" r:id="rId9"/>
    <p:sldId id="325" r:id="rId10"/>
    <p:sldId id="311" r:id="rId11"/>
    <p:sldId id="313" r:id="rId12"/>
    <p:sldId id="312" r:id="rId13"/>
    <p:sldId id="327" r:id="rId14"/>
  </p:sldIdLst>
  <p:sldSz cx="12188825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111" d="100"/>
          <a:sy n="111" d="100"/>
        </p:scale>
        <p:origin x="456" y="102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5/13/2020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5/13/2020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323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5/13/2020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3972" y="1981200"/>
            <a:ext cx="8229600" cy="2895600"/>
          </a:xfrm>
        </p:spPr>
        <p:txBody>
          <a:bodyPr anchor="t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 to Research (BMHP5005_LON) A2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Lecturer: Barbara Chinyani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Student Nr: 1808072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Name: Szilard Szanto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Adult Care Workers</a:t>
            </a:r>
          </a:p>
        </p:txBody>
      </p:sp>
    </p:spTree>
    <p:extLst>
      <p:ext uri="{BB962C8B-B14F-4D97-AF65-F5344CB8AC3E}">
        <p14:creationId xmlns:p14="http://schemas.microsoft.com/office/powerpoint/2010/main" val="103944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Positive difference to people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Facing challenges</a:t>
            </a:r>
          </a:p>
          <a:p>
            <a:pPr lvl="1"/>
            <a:r>
              <a:rPr lang="en-US" dirty="0"/>
              <a:t>Practical </a:t>
            </a:r>
          </a:p>
          <a:p>
            <a:pPr lvl="1"/>
            <a:r>
              <a:rPr lang="en-US" dirty="0"/>
              <a:t>Physical</a:t>
            </a:r>
          </a:p>
          <a:p>
            <a:pPr lvl="1"/>
            <a:r>
              <a:rPr lang="en-US" dirty="0"/>
              <a:t>Emotional</a:t>
            </a:r>
          </a:p>
          <a:p>
            <a:pPr lvl="1"/>
            <a:r>
              <a:rPr lang="en-US" dirty="0"/>
              <a:t>Social</a:t>
            </a:r>
          </a:p>
          <a:p>
            <a:pPr lvl="1"/>
            <a:r>
              <a:rPr lang="en-US" dirty="0"/>
              <a:t>Intellectual</a:t>
            </a:r>
          </a:p>
          <a:p>
            <a:pPr marL="857250" lvl="4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694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Legal and ethical challenges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269876" y="1844824"/>
            <a:ext cx="9134391" cy="3096344"/>
          </a:xfrm>
        </p:spPr>
        <p:txBody>
          <a:bodyPr>
            <a:normAutofit/>
          </a:bodyPr>
          <a:lstStyle/>
          <a:p>
            <a:pPr lvl="1"/>
            <a:endParaRPr lang="en-US" sz="2800" dirty="0"/>
          </a:p>
          <a:p>
            <a:pPr lvl="1"/>
            <a:r>
              <a:rPr lang="en-US" sz="2800" dirty="0"/>
              <a:t>Confidentiality</a:t>
            </a:r>
          </a:p>
          <a:p>
            <a:pPr lvl="1"/>
            <a:r>
              <a:rPr lang="en-US" sz="2800" dirty="0"/>
              <a:t>Clients right </a:t>
            </a:r>
          </a:p>
          <a:p>
            <a:pPr lvl="1"/>
            <a:r>
              <a:rPr lang="en-US" sz="2800" dirty="0"/>
              <a:t>Professional boundaries</a:t>
            </a:r>
          </a:p>
          <a:p>
            <a:pPr lvl="1"/>
            <a:r>
              <a:rPr lang="en-US" sz="2800" dirty="0"/>
              <a:t>Awareness for conflicts and interest </a:t>
            </a:r>
          </a:p>
        </p:txBody>
      </p:sp>
    </p:spTree>
    <p:extLst>
      <p:ext uri="{BB962C8B-B14F-4D97-AF65-F5344CB8AC3E}">
        <p14:creationId xmlns:p14="http://schemas.microsoft.com/office/powerpoint/2010/main" val="283193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3" y="332656"/>
            <a:ext cx="9144001" cy="720080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Legal and ethical challenges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879" y="1124744"/>
            <a:ext cx="10211109" cy="5656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230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88776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Negative issues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97868" y="2276872"/>
            <a:ext cx="9134391" cy="3096344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2800" dirty="0"/>
              <a:t>Emotional distress</a:t>
            </a:r>
          </a:p>
          <a:p>
            <a:pPr lvl="1"/>
            <a:r>
              <a:rPr lang="en-US" sz="2800" dirty="0"/>
              <a:t>Verbal abuse</a:t>
            </a:r>
          </a:p>
          <a:p>
            <a:pPr lvl="1"/>
            <a:r>
              <a:rPr lang="en-US" sz="2800" dirty="0"/>
              <a:t>Staff shortage</a:t>
            </a:r>
          </a:p>
          <a:p>
            <a:pPr lvl="1"/>
            <a:r>
              <a:rPr lang="en-US" sz="2800" dirty="0"/>
              <a:t>Budget cuts</a:t>
            </a:r>
          </a:p>
          <a:p>
            <a:pPr lvl="1"/>
            <a:r>
              <a:rPr lang="en-US" sz="2800" dirty="0"/>
              <a:t>Working overtime</a:t>
            </a:r>
          </a:p>
          <a:p>
            <a:pPr lvl="1"/>
            <a:r>
              <a:rPr lang="en-US" sz="2800" dirty="0"/>
              <a:t>Stress</a:t>
            </a:r>
          </a:p>
          <a:p>
            <a:pPr marL="231775" lvl="1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67230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3" y="188640"/>
            <a:ext cx="9144001" cy="72008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Facts and Figures 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78388" y="1920563"/>
            <a:ext cx="6039649" cy="36518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756" y="1085062"/>
            <a:ext cx="5381625" cy="49244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38428" y="1248536"/>
            <a:ext cx="4968552" cy="276999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Staff shortage by region </a:t>
            </a:r>
          </a:p>
        </p:txBody>
      </p:sp>
    </p:spTree>
    <p:extLst>
      <p:ext uri="{BB962C8B-B14F-4D97-AF65-F5344CB8AC3E}">
        <p14:creationId xmlns:p14="http://schemas.microsoft.com/office/powerpoint/2010/main" val="310620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1804" y="476672"/>
            <a:ext cx="4419599" cy="5626968"/>
          </a:xfrm>
        </p:spPr>
        <p:txBody>
          <a:bodyPr/>
          <a:lstStyle/>
          <a:p>
            <a:pPr>
              <a:lnSpc>
                <a:spcPct val="300000"/>
              </a:lnSpc>
            </a:pPr>
            <a:r>
              <a:rPr lang="en-US" dirty="0"/>
              <a:t>Minimal compensation </a:t>
            </a:r>
          </a:p>
          <a:p>
            <a:pPr>
              <a:lnSpc>
                <a:spcPct val="300000"/>
              </a:lnSpc>
            </a:pPr>
            <a:r>
              <a:rPr lang="en-US" dirty="0"/>
              <a:t>Workload </a:t>
            </a:r>
          </a:p>
          <a:p>
            <a:pPr>
              <a:lnSpc>
                <a:spcPct val="300000"/>
              </a:lnSpc>
            </a:pPr>
            <a:r>
              <a:rPr lang="en-US" dirty="0"/>
              <a:t>Government regulation</a:t>
            </a:r>
          </a:p>
          <a:p>
            <a:pPr>
              <a:lnSpc>
                <a:spcPct val="300000"/>
              </a:lnSpc>
            </a:pPr>
            <a:r>
              <a:rPr lang="en-US" dirty="0"/>
              <a:t>Law 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323219" y="908720"/>
            <a:ext cx="5976664" cy="735158"/>
          </a:xfrm>
          <a:prstGeom prst="round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5321194" y="2262377"/>
            <a:ext cx="5976664" cy="728464"/>
          </a:xfrm>
          <a:prstGeom prst="round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ounded Rectangle 9"/>
          <p:cNvSpPr/>
          <p:nvPr/>
        </p:nvSpPr>
        <p:spPr>
          <a:xfrm>
            <a:off x="5321194" y="3610946"/>
            <a:ext cx="5976664" cy="744707"/>
          </a:xfrm>
          <a:prstGeom prst="round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5321194" y="4974153"/>
            <a:ext cx="5976664" cy="720080"/>
          </a:xfrm>
          <a:prstGeom prst="round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46340" y="1037927"/>
            <a:ext cx="5616624" cy="46166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1200" dirty="0"/>
              <a:t>Earning least than deserved</a:t>
            </a:r>
          </a:p>
          <a:p>
            <a:r>
              <a:rPr lang="en-GB" sz="1200" dirty="0"/>
              <a:t>Restricted funds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446340" y="2395776"/>
            <a:ext cx="5616624" cy="46166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1200" dirty="0"/>
              <a:t>Huge workload resulting from the staff shortages</a:t>
            </a:r>
          </a:p>
          <a:p>
            <a:r>
              <a:rPr lang="en-GB" sz="1200" dirty="0"/>
              <a:t>Paperwork and disclosure requirements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446340" y="3752466"/>
            <a:ext cx="5616624" cy="46166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1200" dirty="0"/>
              <a:t>Privacy and client information </a:t>
            </a:r>
          </a:p>
          <a:p>
            <a:r>
              <a:rPr lang="en-GB" sz="1200" dirty="0"/>
              <a:t>Big amount of documents requested for foster parents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446340" y="5103360"/>
            <a:ext cx="5616624" cy="461665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1200" dirty="0"/>
              <a:t>Prioritise the client not the care worker</a:t>
            </a:r>
          </a:p>
          <a:p>
            <a:r>
              <a:rPr lang="en-GB" sz="1200" dirty="0"/>
              <a:t>Career stuck between client and law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238428" y="6350840"/>
            <a:ext cx="4608512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www.instituteforapprenticeships.org,2020</a:t>
            </a:r>
          </a:p>
        </p:txBody>
      </p:sp>
    </p:spTree>
    <p:extLst>
      <p:ext uri="{BB962C8B-B14F-4D97-AF65-F5344CB8AC3E}">
        <p14:creationId xmlns:p14="http://schemas.microsoft.com/office/powerpoint/2010/main" val="420698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8" grpId="0" animBg="1"/>
      <p:bldP spid="10" grpId="0" animBg="1"/>
      <p:bldP spid="11" grpId="0" animBg="1"/>
      <p:bldP spid="7" grpId="0" animBg="1"/>
      <p:bldP spid="12" grpId="0" animBg="1"/>
      <p:bldP spid="13" grpId="0" animBg="1"/>
      <p:bldP spid="14" grpId="0" animBg="1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376808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Question time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Any questions?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2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522413" y="1124744"/>
            <a:ext cx="9144001" cy="627856"/>
          </a:xfrm>
        </p:spPr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89756" y="2193871"/>
            <a:ext cx="11726287" cy="3503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Advice, C., 2020.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Citizens Advice.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https://www.citizensadvice.org.uk/health/nhs-and-social-care-complaints/complaining-about-social-care-services/where-to-start-if-you-have-a-problem-with-adult-social-care/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09 May, 2020].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Education, I. f. A. T., 2020.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Institute for Apprenticeships Technical Education.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https://www.instituteforapprenticeships.org/apprenticeship-standards/adult-care-worker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09 May, 2020].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Nuffieldtrust, 2020.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Nuffieldtrust.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https://www.nuffieldtrust.org.uk/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06 May, 2020].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Ruth Thorlby, Anna Starling, Catherine Broadbent, Toby Watt, 2020.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King's Fund.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1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https://www.kingsfund.org.uk/publications/nhs-70-whats-the-problem-with-social-care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06 May, 2020].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80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49C11C-71DC-49B6-ACD8-27E3AE088D14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40262f94-9f35-4ac3-9a90-690165a166b7"/>
    <ds:schemaRef ds:uri="http://purl.org/dc/dcmitype/"/>
    <ds:schemaRef ds:uri="a4f35948-e619-41b3-aa29-22878b09cfd2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0</TotalTime>
  <Words>312</Words>
  <Application>Microsoft Office PowerPoint</Application>
  <PresentationFormat>Custom</PresentationFormat>
  <Paragraphs>46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Blue atom design template</vt:lpstr>
      <vt:lpstr>Introduction  to Research (BMHP5005_LON) A2  Lecturer: Barbara Chinyani  Student Nr: 1808072   Name: Szilard Szanto</vt:lpstr>
      <vt:lpstr>Adult Care Workers</vt:lpstr>
      <vt:lpstr>Positive difference to people </vt:lpstr>
      <vt:lpstr>Legal and ethical challenges</vt:lpstr>
      <vt:lpstr>Legal and ethical challenges</vt:lpstr>
      <vt:lpstr>Negative issues</vt:lpstr>
      <vt:lpstr>Facts and Figures </vt:lpstr>
      <vt:lpstr>PowerPoint Presentation</vt:lpstr>
      <vt:lpstr>Question time     Any questions?  </vt:lpstr>
      <vt:lpstr>Reference </vt:lpstr>
    </vt:vector>
  </TitlesOfParts>
  <Company>HP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Adult Care Workers</dc:title>
  <dc:creator>Bibiana Szanto</dc:creator>
  <cp:lastModifiedBy>Szanto Bibiana</cp:lastModifiedBy>
  <cp:revision>15</cp:revision>
  <dcterms:created xsi:type="dcterms:W3CDTF">2020-05-06T12:21:35Z</dcterms:created>
  <dcterms:modified xsi:type="dcterms:W3CDTF">2020-05-13T16:26:08Z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