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sldIdLst>
    <p:sldId id="267" r:id="rId5"/>
    <p:sldId id="364" r:id="rId6"/>
    <p:sldId id="366" r:id="rId7"/>
    <p:sldId id="378" r:id="rId8"/>
    <p:sldId id="386" r:id="rId9"/>
    <p:sldId id="387" r:id="rId10"/>
    <p:sldId id="380" r:id="rId11"/>
    <p:sldId id="379" r:id="rId12"/>
    <p:sldId id="369" r:id="rId13"/>
    <p:sldId id="375" r:id="rId14"/>
    <p:sldId id="371" r:id="rId15"/>
    <p:sldId id="372" r:id="rId16"/>
    <p:sldId id="373" r:id="rId17"/>
    <p:sldId id="376" r:id="rId18"/>
    <p:sldId id="377" r:id="rId19"/>
    <p:sldId id="381" r:id="rId20"/>
    <p:sldId id="382" r:id="rId21"/>
    <p:sldId id="374" r:id="rId22"/>
    <p:sldId id="391" r:id="rId23"/>
    <p:sldId id="388" r:id="rId24"/>
    <p:sldId id="389" r:id="rId25"/>
    <p:sldId id="390" r:id="rId26"/>
    <p:sldId id="392" r:id="rId27"/>
  </p:sldIdLst>
  <p:sldSz cx="9144000" cy="6858000" type="screen4x3"/>
  <p:notesSz cx="6858000" cy="9144000"/>
  <p:defaultTextStyle>
    <a:defPPr>
      <a:defRPr lang="es-E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FFFFCC"/>
    <a:srgbClr val="CC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FF8DDE-7957-41B2-ABA7-B1476A9287DC}" type="doc">
      <dgm:prSet loTypeId="urn:microsoft.com/office/officeart/2008/layout/RadialCluster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6D31A8B-8AF0-43D8-9E45-9310712B6E26}">
      <dgm:prSet phldrT="[Text]" custT="1"/>
      <dgm:spPr>
        <a:solidFill>
          <a:schemeClr val="accent2"/>
        </a:solidFill>
      </dgm:spPr>
      <dgm:t>
        <a:bodyPr/>
        <a:lstStyle/>
        <a:p>
          <a:r>
            <a:rPr lang="en-US" sz="2400" dirty="0" smtClean="0"/>
            <a:t>Application</a:t>
          </a:r>
          <a:endParaRPr lang="en-GB" sz="2400" dirty="0"/>
        </a:p>
      </dgm:t>
    </dgm:pt>
    <dgm:pt modelId="{28F0D98A-0945-4A55-B4A6-D41A75C9E0D8}" type="parTrans" cxnId="{D08455A0-689A-4515-9D3D-46A76A541AFA}">
      <dgm:prSet/>
      <dgm:spPr/>
      <dgm:t>
        <a:bodyPr/>
        <a:lstStyle/>
        <a:p>
          <a:endParaRPr lang="en-GB"/>
        </a:p>
      </dgm:t>
    </dgm:pt>
    <dgm:pt modelId="{486B8C71-84C8-4485-8360-15548E45C614}" type="sibTrans" cxnId="{D08455A0-689A-4515-9D3D-46A76A541AFA}">
      <dgm:prSet/>
      <dgm:spPr/>
      <dgm:t>
        <a:bodyPr/>
        <a:lstStyle/>
        <a:p>
          <a:endParaRPr lang="en-GB"/>
        </a:p>
      </dgm:t>
    </dgm:pt>
    <dgm:pt modelId="{D8E4D3C2-BD80-4B08-AA5D-7EAA16824F1B}">
      <dgm:prSet phldrT="[Text]"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US" sz="2400" dirty="0" smtClean="0"/>
            <a:t>Material</a:t>
          </a:r>
          <a:endParaRPr lang="en-GB" sz="2400" dirty="0"/>
        </a:p>
      </dgm:t>
    </dgm:pt>
    <dgm:pt modelId="{AF7BBFCB-32AA-4CE5-B3CB-A2E0FAD778C0}" type="parTrans" cxnId="{46829297-26D6-4A20-8A6A-363019A524D8}">
      <dgm:prSet/>
      <dgm:spPr/>
      <dgm:t>
        <a:bodyPr/>
        <a:lstStyle/>
        <a:p>
          <a:endParaRPr lang="en-GB"/>
        </a:p>
      </dgm:t>
    </dgm:pt>
    <dgm:pt modelId="{5D914906-A4B6-4198-8542-B513EB3DBFC0}" type="sibTrans" cxnId="{46829297-26D6-4A20-8A6A-363019A524D8}">
      <dgm:prSet/>
      <dgm:spPr/>
      <dgm:t>
        <a:bodyPr/>
        <a:lstStyle/>
        <a:p>
          <a:endParaRPr lang="en-GB"/>
        </a:p>
      </dgm:t>
    </dgm:pt>
    <dgm:pt modelId="{727A8EEB-49CE-4161-A2B0-85F9D28216A2}">
      <dgm:prSet phldrT="[Text]" custT="1"/>
      <dgm:spPr/>
      <dgm:t>
        <a:bodyPr/>
        <a:lstStyle/>
        <a:p>
          <a:r>
            <a:rPr lang="en-US" sz="2400" dirty="0" smtClean="0"/>
            <a:t>Product</a:t>
          </a:r>
          <a:endParaRPr lang="en-GB" sz="2400" dirty="0"/>
        </a:p>
      </dgm:t>
    </dgm:pt>
    <dgm:pt modelId="{5AB52A7C-731A-4100-9A25-4C2AE106E215}" type="parTrans" cxnId="{CE6556FC-FA54-4485-9743-72025DF4399B}">
      <dgm:prSet/>
      <dgm:spPr/>
      <dgm:t>
        <a:bodyPr/>
        <a:lstStyle/>
        <a:p>
          <a:endParaRPr lang="en-GB"/>
        </a:p>
      </dgm:t>
    </dgm:pt>
    <dgm:pt modelId="{858A4003-A097-4664-AFF2-197D9D423C30}" type="sibTrans" cxnId="{CE6556FC-FA54-4485-9743-72025DF4399B}">
      <dgm:prSet/>
      <dgm:spPr/>
      <dgm:t>
        <a:bodyPr/>
        <a:lstStyle/>
        <a:p>
          <a:endParaRPr lang="en-GB"/>
        </a:p>
      </dgm:t>
    </dgm:pt>
    <dgm:pt modelId="{88EE48A9-46F8-44DF-AF70-E3CFA234AA13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US" sz="2400" dirty="0" smtClean="0"/>
            <a:t>Design</a:t>
          </a:r>
          <a:endParaRPr lang="en-GB" sz="2400" dirty="0"/>
        </a:p>
      </dgm:t>
    </dgm:pt>
    <dgm:pt modelId="{00DE457A-08F4-458E-BEDD-267069759FAF}" type="parTrans" cxnId="{B6D32829-1C23-4B57-B5A4-1682520B50C9}">
      <dgm:prSet/>
      <dgm:spPr/>
      <dgm:t>
        <a:bodyPr/>
        <a:lstStyle/>
        <a:p>
          <a:endParaRPr lang="en-GB"/>
        </a:p>
      </dgm:t>
    </dgm:pt>
    <dgm:pt modelId="{CB6E841D-745E-48EB-9398-441F8B497584}" type="sibTrans" cxnId="{B6D32829-1C23-4B57-B5A4-1682520B50C9}">
      <dgm:prSet/>
      <dgm:spPr/>
      <dgm:t>
        <a:bodyPr/>
        <a:lstStyle/>
        <a:p>
          <a:endParaRPr lang="en-GB"/>
        </a:p>
      </dgm:t>
    </dgm:pt>
    <dgm:pt modelId="{5DE040B1-F19A-40D0-8ED1-842317F88DE7}" type="pres">
      <dgm:prSet presAssocID="{14FF8DDE-7957-41B2-ABA7-B1476A9287DC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C89D194A-51B9-456D-B994-0AF74A0AE063}" type="pres">
      <dgm:prSet presAssocID="{F6D31A8B-8AF0-43D8-9E45-9310712B6E26}" presName="singleCycle" presStyleCnt="0"/>
      <dgm:spPr/>
    </dgm:pt>
    <dgm:pt modelId="{7C1A87B1-5988-494B-B83F-15B693184FA4}" type="pres">
      <dgm:prSet presAssocID="{F6D31A8B-8AF0-43D8-9E45-9310712B6E26}" presName="singleCenter" presStyleLbl="node1" presStyleIdx="0" presStyleCnt="4" custScaleX="146956" custScaleY="137214" custLinFactNeighborX="895" custLinFactNeighborY="-10323">
        <dgm:presLayoutVars>
          <dgm:chMax val="7"/>
          <dgm:chPref val="7"/>
        </dgm:presLayoutVars>
      </dgm:prSet>
      <dgm:spPr/>
      <dgm:t>
        <a:bodyPr/>
        <a:lstStyle/>
        <a:p>
          <a:endParaRPr lang="en-GB"/>
        </a:p>
      </dgm:t>
    </dgm:pt>
    <dgm:pt modelId="{15350568-1883-40BF-A4B2-4B811A863555}" type="pres">
      <dgm:prSet presAssocID="{AF7BBFCB-32AA-4CE5-B3CB-A2E0FAD778C0}" presName="Name56" presStyleLbl="parChTrans1D2" presStyleIdx="0" presStyleCnt="3"/>
      <dgm:spPr/>
      <dgm:t>
        <a:bodyPr/>
        <a:lstStyle/>
        <a:p>
          <a:endParaRPr lang="en-GB"/>
        </a:p>
      </dgm:t>
    </dgm:pt>
    <dgm:pt modelId="{59D0B144-2FF7-4B0F-BFF3-03576B9387DB}" type="pres">
      <dgm:prSet presAssocID="{D8E4D3C2-BD80-4B08-AA5D-7EAA16824F1B}" presName="text0" presStyleLbl="node1" presStyleIdx="1" presStyleCnt="4" custScaleX="1705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946F473-AA88-4509-9F9E-2017C89B243E}" type="pres">
      <dgm:prSet presAssocID="{5AB52A7C-731A-4100-9A25-4C2AE106E215}" presName="Name56" presStyleLbl="parChTrans1D2" presStyleIdx="1" presStyleCnt="3"/>
      <dgm:spPr/>
      <dgm:t>
        <a:bodyPr/>
        <a:lstStyle/>
        <a:p>
          <a:endParaRPr lang="en-GB"/>
        </a:p>
      </dgm:t>
    </dgm:pt>
    <dgm:pt modelId="{5FA9D5F7-A07B-4620-931E-9B3D8FECF612}" type="pres">
      <dgm:prSet presAssocID="{727A8EEB-49CE-4161-A2B0-85F9D28216A2}" presName="text0" presStyleLbl="node1" presStyleIdx="2" presStyleCnt="4" custScaleX="1788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0133D65-4C5B-4D18-BCE1-F5D37E679415}" type="pres">
      <dgm:prSet presAssocID="{00DE457A-08F4-458E-BEDD-267069759FAF}" presName="Name56" presStyleLbl="parChTrans1D2" presStyleIdx="2" presStyleCnt="3"/>
      <dgm:spPr/>
      <dgm:t>
        <a:bodyPr/>
        <a:lstStyle/>
        <a:p>
          <a:endParaRPr lang="en-GB"/>
        </a:p>
      </dgm:t>
    </dgm:pt>
    <dgm:pt modelId="{A9C7F046-10EF-4E37-BA90-0544999B4D92}" type="pres">
      <dgm:prSet presAssocID="{88EE48A9-46F8-44DF-AF70-E3CFA234AA13}" presName="text0" presStyleLbl="node1" presStyleIdx="3" presStyleCnt="4" custScaleX="16635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E6556FC-FA54-4485-9743-72025DF4399B}" srcId="{F6D31A8B-8AF0-43D8-9E45-9310712B6E26}" destId="{727A8EEB-49CE-4161-A2B0-85F9D28216A2}" srcOrd="1" destOrd="0" parTransId="{5AB52A7C-731A-4100-9A25-4C2AE106E215}" sibTransId="{858A4003-A097-4664-AFF2-197D9D423C30}"/>
    <dgm:cxn modelId="{D08455A0-689A-4515-9D3D-46A76A541AFA}" srcId="{14FF8DDE-7957-41B2-ABA7-B1476A9287DC}" destId="{F6D31A8B-8AF0-43D8-9E45-9310712B6E26}" srcOrd="0" destOrd="0" parTransId="{28F0D98A-0945-4A55-B4A6-D41A75C9E0D8}" sibTransId="{486B8C71-84C8-4485-8360-15548E45C614}"/>
    <dgm:cxn modelId="{BB8337C4-ED9A-4F13-B166-6014AFCECC2D}" type="presOf" srcId="{88EE48A9-46F8-44DF-AF70-E3CFA234AA13}" destId="{A9C7F046-10EF-4E37-BA90-0544999B4D92}" srcOrd="0" destOrd="0" presId="urn:microsoft.com/office/officeart/2008/layout/RadialCluster"/>
    <dgm:cxn modelId="{CEDDB58D-4DCE-47AF-9437-0BBEA75FD087}" type="presOf" srcId="{D8E4D3C2-BD80-4B08-AA5D-7EAA16824F1B}" destId="{59D0B144-2FF7-4B0F-BFF3-03576B9387DB}" srcOrd="0" destOrd="0" presId="urn:microsoft.com/office/officeart/2008/layout/RadialCluster"/>
    <dgm:cxn modelId="{D089A524-2182-4127-83C0-FE119FD7B9BD}" type="presOf" srcId="{5AB52A7C-731A-4100-9A25-4C2AE106E215}" destId="{4946F473-AA88-4509-9F9E-2017C89B243E}" srcOrd="0" destOrd="0" presId="urn:microsoft.com/office/officeart/2008/layout/RadialCluster"/>
    <dgm:cxn modelId="{46829297-26D6-4A20-8A6A-363019A524D8}" srcId="{F6D31A8B-8AF0-43D8-9E45-9310712B6E26}" destId="{D8E4D3C2-BD80-4B08-AA5D-7EAA16824F1B}" srcOrd="0" destOrd="0" parTransId="{AF7BBFCB-32AA-4CE5-B3CB-A2E0FAD778C0}" sibTransId="{5D914906-A4B6-4198-8542-B513EB3DBFC0}"/>
    <dgm:cxn modelId="{DE076F48-57A8-468E-918E-8CDEAF6C0F03}" type="presOf" srcId="{14FF8DDE-7957-41B2-ABA7-B1476A9287DC}" destId="{5DE040B1-F19A-40D0-8ED1-842317F88DE7}" srcOrd="0" destOrd="0" presId="urn:microsoft.com/office/officeart/2008/layout/RadialCluster"/>
    <dgm:cxn modelId="{56B27539-F1AB-4DB3-B8C2-2B503B6FE7A9}" type="presOf" srcId="{727A8EEB-49CE-4161-A2B0-85F9D28216A2}" destId="{5FA9D5F7-A07B-4620-931E-9B3D8FECF612}" srcOrd="0" destOrd="0" presId="urn:microsoft.com/office/officeart/2008/layout/RadialCluster"/>
    <dgm:cxn modelId="{C4A9C701-3A72-4D12-B437-1AB0F874EF9B}" type="presOf" srcId="{00DE457A-08F4-458E-BEDD-267069759FAF}" destId="{D0133D65-4C5B-4D18-BCE1-F5D37E679415}" srcOrd="0" destOrd="0" presId="urn:microsoft.com/office/officeart/2008/layout/RadialCluster"/>
    <dgm:cxn modelId="{CB7DCB78-F30F-46EB-BE81-D9D30E5E7881}" type="presOf" srcId="{AF7BBFCB-32AA-4CE5-B3CB-A2E0FAD778C0}" destId="{15350568-1883-40BF-A4B2-4B811A863555}" srcOrd="0" destOrd="0" presId="urn:microsoft.com/office/officeart/2008/layout/RadialCluster"/>
    <dgm:cxn modelId="{B6D32829-1C23-4B57-B5A4-1682520B50C9}" srcId="{F6D31A8B-8AF0-43D8-9E45-9310712B6E26}" destId="{88EE48A9-46F8-44DF-AF70-E3CFA234AA13}" srcOrd="2" destOrd="0" parTransId="{00DE457A-08F4-458E-BEDD-267069759FAF}" sibTransId="{CB6E841D-745E-48EB-9398-441F8B497584}"/>
    <dgm:cxn modelId="{26422FE7-1859-4872-ACA2-B7E4DF7D72C2}" type="presOf" srcId="{F6D31A8B-8AF0-43D8-9E45-9310712B6E26}" destId="{7C1A87B1-5988-494B-B83F-15B693184FA4}" srcOrd="0" destOrd="0" presId="urn:microsoft.com/office/officeart/2008/layout/RadialCluster"/>
    <dgm:cxn modelId="{00C96034-AB9B-4208-AC0E-EDC073A09F15}" type="presParOf" srcId="{5DE040B1-F19A-40D0-8ED1-842317F88DE7}" destId="{C89D194A-51B9-456D-B994-0AF74A0AE063}" srcOrd="0" destOrd="0" presId="urn:microsoft.com/office/officeart/2008/layout/RadialCluster"/>
    <dgm:cxn modelId="{34F74B8B-735A-45D3-B22A-F5DD45D38E17}" type="presParOf" srcId="{C89D194A-51B9-456D-B994-0AF74A0AE063}" destId="{7C1A87B1-5988-494B-B83F-15B693184FA4}" srcOrd="0" destOrd="0" presId="urn:microsoft.com/office/officeart/2008/layout/RadialCluster"/>
    <dgm:cxn modelId="{825BC452-0981-440D-AA65-0EC10B46A234}" type="presParOf" srcId="{C89D194A-51B9-456D-B994-0AF74A0AE063}" destId="{15350568-1883-40BF-A4B2-4B811A863555}" srcOrd="1" destOrd="0" presId="urn:microsoft.com/office/officeart/2008/layout/RadialCluster"/>
    <dgm:cxn modelId="{EED48312-0BE6-4963-AEA2-294F24A7F6FD}" type="presParOf" srcId="{C89D194A-51B9-456D-B994-0AF74A0AE063}" destId="{59D0B144-2FF7-4B0F-BFF3-03576B9387DB}" srcOrd="2" destOrd="0" presId="urn:microsoft.com/office/officeart/2008/layout/RadialCluster"/>
    <dgm:cxn modelId="{BDED5E45-19FF-4B16-8702-D5A2CE83D434}" type="presParOf" srcId="{C89D194A-51B9-456D-B994-0AF74A0AE063}" destId="{4946F473-AA88-4509-9F9E-2017C89B243E}" srcOrd="3" destOrd="0" presId="urn:microsoft.com/office/officeart/2008/layout/RadialCluster"/>
    <dgm:cxn modelId="{6F2F672C-F84F-4218-BA1E-D9C96212C1BE}" type="presParOf" srcId="{C89D194A-51B9-456D-B994-0AF74A0AE063}" destId="{5FA9D5F7-A07B-4620-931E-9B3D8FECF612}" srcOrd="4" destOrd="0" presId="urn:microsoft.com/office/officeart/2008/layout/RadialCluster"/>
    <dgm:cxn modelId="{B1DDFC63-D567-4DCD-836D-030127F4F294}" type="presParOf" srcId="{C89D194A-51B9-456D-B994-0AF74A0AE063}" destId="{D0133D65-4C5B-4D18-BCE1-F5D37E679415}" srcOrd="5" destOrd="0" presId="urn:microsoft.com/office/officeart/2008/layout/RadialCluster"/>
    <dgm:cxn modelId="{5A21489B-5EDE-49BB-8356-32B2E9D7D54E}" type="presParOf" srcId="{C89D194A-51B9-456D-B994-0AF74A0AE063}" destId="{A9C7F046-10EF-4E37-BA90-0544999B4D92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1A87B1-5988-494B-B83F-15B693184FA4}">
      <dsp:nvSpPr>
        <dsp:cNvPr id="0" name=""/>
        <dsp:cNvSpPr/>
      </dsp:nvSpPr>
      <dsp:spPr>
        <a:xfrm>
          <a:off x="2160250" y="1277104"/>
          <a:ext cx="1791687" cy="1672913"/>
        </a:xfrm>
        <a:prstGeom prst="roundRect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Application</a:t>
          </a:r>
          <a:endParaRPr lang="en-GB" sz="2400" kern="1200" dirty="0"/>
        </a:p>
      </dsp:txBody>
      <dsp:txXfrm>
        <a:off x="2241915" y="1358769"/>
        <a:ext cx="1628357" cy="1509583"/>
      </dsp:txXfrm>
    </dsp:sp>
    <dsp:sp modelId="{15350568-1883-40BF-A4B2-4B811A863555}">
      <dsp:nvSpPr>
        <dsp:cNvPr id="0" name=""/>
        <dsp:cNvSpPr/>
      </dsp:nvSpPr>
      <dsp:spPr>
        <a:xfrm rot="16122467">
          <a:off x="2913665" y="1156299"/>
          <a:ext cx="241671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1671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D0B144-2FF7-4B0F-BFF3-03576B9387DB}">
      <dsp:nvSpPr>
        <dsp:cNvPr id="0" name=""/>
        <dsp:cNvSpPr/>
      </dsp:nvSpPr>
      <dsp:spPr>
        <a:xfrm>
          <a:off x="2326145" y="218630"/>
          <a:ext cx="1392834" cy="816864"/>
        </a:xfrm>
        <a:prstGeom prst="roundRect">
          <a:avLst/>
        </a:prstGeom>
        <a:solidFill>
          <a:schemeClr val="accent4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Material</a:t>
          </a:r>
          <a:endParaRPr lang="en-GB" sz="2400" kern="1200" dirty="0"/>
        </a:p>
      </dsp:txBody>
      <dsp:txXfrm>
        <a:off x="2366021" y="258506"/>
        <a:ext cx="1313082" cy="737112"/>
      </dsp:txXfrm>
    </dsp:sp>
    <dsp:sp modelId="{4946F473-AA88-4509-9F9E-2017C89B243E}">
      <dsp:nvSpPr>
        <dsp:cNvPr id="0" name=""/>
        <dsp:cNvSpPr/>
      </dsp:nvSpPr>
      <dsp:spPr>
        <a:xfrm rot="2387590">
          <a:off x="3921402" y="2944137"/>
          <a:ext cx="26364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63643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A9D5F7-A07B-4620-931E-9B3D8FECF612}">
      <dsp:nvSpPr>
        <dsp:cNvPr id="0" name=""/>
        <dsp:cNvSpPr/>
      </dsp:nvSpPr>
      <dsp:spPr>
        <a:xfrm>
          <a:off x="3914527" y="3028505"/>
          <a:ext cx="1460634" cy="8168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Product</a:t>
          </a:r>
          <a:endParaRPr lang="en-GB" sz="2400" kern="1200" dirty="0"/>
        </a:p>
      </dsp:txBody>
      <dsp:txXfrm>
        <a:off x="3954403" y="3068381"/>
        <a:ext cx="1380882" cy="737112"/>
      </dsp:txXfrm>
    </dsp:sp>
    <dsp:sp modelId="{D0133D65-4C5B-4D18-BCE1-F5D37E679415}">
      <dsp:nvSpPr>
        <dsp:cNvPr id="0" name=""/>
        <dsp:cNvSpPr/>
      </dsp:nvSpPr>
      <dsp:spPr>
        <a:xfrm rot="8482025">
          <a:off x="1876443" y="2929026"/>
          <a:ext cx="31867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18676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C7F046-10EF-4E37-BA90-0544999B4D92}">
      <dsp:nvSpPr>
        <dsp:cNvPr id="0" name=""/>
        <dsp:cNvSpPr/>
      </dsp:nvSpPr>
      <dsp:spPr>
        <a:xfrm>
          <a:off x="720837" y="3028505"/>
          <a:ext cx="1358885" cy="816864"/>
        </a:xfrm>
        <a:prstGeom prst="roundRect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Design</a:t>
          </a:r>
          <a:endParaRPr lang="en-GB" sz="2400" kern="1200" dirty="0"/>
        </a:p>
      </dsp:txBody>
      <dsp:txXfrm>
        <a:off x="760713" y="3068381"/>
        <a:ext cx="1279133" cy="7371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6A3D9-B1AC-45DF-83FB-893CAFC1D6EC}" type="datetimeFigureOut">
              <a:rPr lang="en-GB"/>
              <a:pPr>
                <a:defRPr/>
              </a:pPr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A0DC4-EBFE-49B0-9AC0-06EBB6B577A9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048219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468BB6-4D91-46CD-9999-BA7DD2EF6844}" type="datetimeFigureOut">
              <a:rPr lang="en-GB"/>
              <a:pPr>
                <a:defRPr/>
              </a:pPr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5ADD4-47CE-4C5A-8D8A-EB256D3A83B8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7279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994BEC-2429-4B55-85FA-C69584D51F37}" type="datetimeFigureOut">
              <a:rPr lang="en-GB"/>
              <a:pPr>
                <a:defRPr/>
              </a:pPr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27E668-0AC2-41D5-8C72-B097932E506A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532122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B3F76-7C9F-4473-943A-3C06F668D4CF}" type="datetimeFigureOut">
              <a:rPr lang="en-GB"/>
              <a:pPr>
                <a:defRPr/>
              </a:pPr>
              <a:t>04/02/2020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2C5A0-6D90-41FC-8D80-847A9CBD6B5E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743241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6805B-CFE7-4588-B278-26D52CC4AC56}" type="datetimeFigureOut">
              <a:rPr lang="en-GB"/>
              <a:pPr>
                <a:defRPr/>
              </a:pPr>
              <a:t>04/02/2020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8A13C-072B-4C12-AF38-89CF2E6B43A7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866326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2B9417-AA27-475A-A028-B2654EDCF1CA}" type="datetimeFigureOut">
              <a:rPr lang="en-GB"/>
              <a:pPr>
                <a:defRPr/>
              </a:pPr>
              <a:t>04/02/2020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5F051-FCCD-4C52-A05E-96CAEF766DD7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836662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D22A5-CE87-4F4A-B2B3-DBE311595388}" type="datetimeFigureOut">
              <a:rPr lang="en-GB"/>
              <a:pPr>
                <a:defRPr/>
              </a:pPr>
              <a:t>04/02/2020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89399-478B-4C27-8220-86E7C392FF7F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022776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64349-3FC9-48C7-AD7A-DFD7DB9407EB}" type="datetimeFigureOut">
              <a:rPr lang="en-GB"/>
              <a:pPr>
                <a:defRPr/>
              </a:pPr>
              <a:t>04/02/2020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E2680-6F85-4DE3-ABD1-57C05149AB80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33139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BCB6A-66FA-4918-B0F6-F9BE4C31D101}" type="datetimeFigureOut">
              <a:rPr lang="en-GB"/>
              <a:pPr>
                <a:defRPr/>
              </a:pPr>
              <a:t>04/02/2020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0EC926-C07C-410D-A267-6F52A505C96A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540203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D3192-0FA1-4D99-A114-10D7F162E007}" type="datetimeFigureOut">
              <a:rPr lang="en-GB"/>
              <a:pPr>
                <a:defRPr/>
              </a:pPr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2F3B6-CE15-42F4-9954-D1A242238E12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8402890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CA2F8-805A-420A-9309-31384BD562D0}" type="datetimeFigureOut">
              <a:rPr lang="en-GB"/>
              <a:pPr>
                <a:defRPr/>
              </a:pPr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49B3B-A34E-4A8F-B75E-F583C5CCDBEA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023179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5DF29BB-AAC4-4EE0-8AA4-4594EE22C3A1}" type="datetimeFigureOut">
              <a:rPr lang="en-GB"/>
              <a:pPr>
                <a:defRPr/>
              </a:pPr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AAC4E06-60B5-4B5A-A256-CEF8772DECC1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hyperlink" Target="https://www.youtube.com/watch?v=qh_Z3wBV9O8" TargetMode="External"/><Relationship Id="rId9" Type="http://schemas.microsoft.com/office/2007/relationships/diagramDrawing" Target="../diagrams/drawing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bsigroup.com/en-GB/standards/benefits-of-using-standards/becoming-more-sustainable-with-standards/BS8001-Circular-Econom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5805488"/>
            <a:ext cx="1809750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11 CuadroTexto"/>
          <p:cNvSpPr txBox="1">
            <a:spLocks noChangeArrowheads="1"/>
          </p:cNvSpPr>
          <p:nvPr/>
        </p:nvSpPr>
        <p:spPr bwMode="auto">
          <a:xfrm>
            <a:off x="250825" y="6165850"/>
            <a:ext cx="30257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s-ES_tradnl" altLang="en-US" b="1" dirty="0"/>
              <a:t>Juan Antonio </a:t>
            </a:r>
            <a:r>
              <a:rPr lang="es-ES_tradnl" altLang="en-US" b="1" dirty="0" smtClean="0"/>
              <a:t>Ferriz-Papi</a:t>
            </a:r>
            <a:endParaRPr lang="es-ES" altLang="en-US" b="1" dirty="0"/>
          </a:p>
        </p:txBody>
      </p:sp>
      <p:sp>
        <p:nvSpPr>
          <p:cNvPr id="7" name="Rectangle 6"/>
          <p:cNvSpPr/>
          <p:nvPr/>
        </p:nvSpPr>
        <p:spPr>
          <a:xfrm>
            <a:off x="611560" y="3116144"/>
            <a:ext cx="8131435" cy="769441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GB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CIRCULAR ECONOMY</a:t>
            </a:r>
            <a:endParaRPr lang="en-GB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673022"/>
            <a:ext cx="914400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j-lt"/>
              </a:rPr>
              <a:t>MANAGEMENT OF INTEGRATED WORK ENVIRONMENT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j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9 Rectángulo"/>
          <p:cNvSpPr/>
          <p:nvPr/>
        </p:nvSpPr>
        <p:spPr>
          <a:xfrm>
            <a:off x="827584" y="1196752"/>
            <a:ext cx="3007362" cy="3877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00038" lvl="0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defRPr/>
            </a:pPr>
            <a:r>
              <a:rPr lang="es-VE" sz="2400" b="1" dirty="0" err="1" smtClean="0">
                <a:latin typeface="Arial" pitchFamily="34" charset="0"/>
                <a:cs typeface="Arial" pitchFamily="34" charset="0"/>
              </a:rPr>
              <a:t>What’s</a:t>
            </a:r>
            <a:r>
              <a:rPr lang="es-VE" sz="2400" b="1" dirty="0" smtClean="0">
                <a:latin typeface="Arial" pitchFamily="34" charset="0"/>
                <a:cs typeface="Arial" pitchFamily="34" charset="0"/>
              </a:rPr>
              <a:t> happening?</a:t>
            </a:r>
            <a:endParaRPr lang="es-VE" sz="2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284984"/>
            <a:ext cx="8096250" cy="18097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43261" y="2203934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LINEAR ECONOMY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71600" y="5589240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act as if we had infinite resources…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860131" y="6093296"/>
            <a:ext cx="3672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… but the truth is that we don’t.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424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013512"/>
            <a:ext cx="8281011" cy="5836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0827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11560" y="90872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WORKING CIRCULAR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7584" y="1540094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b="1" dirty="0" smtClean="0">
                <a:solidFill>
                  <a:srgbClr val="0070C0"/>
                </a:solidFill>
              </a:rPr>
              <a:t>Reduce, reuse, recycle (3R’s)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76872"/>
            <a:ext cx="5832648" cy="385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2959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11560" y="90872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WORKING CIRCULAR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7584" y="1540094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b="1" dirty="0" smtClean="0">
                <a:solidFill>
                  <a:srgbClr val="0070C0"/>
                </a:solidFill>
              </a:rPr>
              <a:t>Zero waste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195806"/>
            <a:ext cx="4893534" cy="339343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228184" y="587727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From here…</a:t>
            </a:r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0873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11560" y="90872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WORKING CIRCULAR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7584" y="1540094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b="1" dirty="0" smtClean="0">
                <a:solidFill>
                  <a:srgbClr val="0070C0"/>
                </a:solidFill>
              </a:rPr>
              <a:t>Zero waste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81" y="1916496"/>
            <a:ext cx="5715000" cy="43434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876256" y="587727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…to here.</a:t>
            </a:r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393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11560" y="90872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WORKING CIRCULAR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7584" y="1540094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b="1" dirty="0" smtClean="0">
                <a:solidFill>
                  <a:srgbClr val="0070C0"/>
                </a:solidFill>
              </a:rPr>
              <a:t>Creating value from waste</a:t>
            </a:r>
          </a:p>
        </p:txBody>
      </p:sp>
      <p:sp>
        <p:nvSpPr>
          <p:cNvPr id="3" name="Rectangle 2">
            <a:hlinkClick r:id="rId4"/>
          </p:cNvPr>
          <p:cNvSpPr/>
          <p:nvPr/>
        </p:nvSpPr>
        <p:spPr>
          <a:xfrm>
            <a:off x="3059832" y="6237312"/>
            <a:ext cx="58143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https://www.youtube.com/watch?v=qh_Z3wBV9O8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13328168"/>
              </p:ext>
            </p:extLst>
          </p:nvPr>
        </p:nvGraphicFramePr>
        <p:xfrm>
          <a:off x="1475656" y="183988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322842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11560" y="90872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WORKING CIRCULAR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7584" y="1540094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b="1" dirty="0" smtClean="0">
                <a:solidFill>
                  <a:srgbClr val="0070C0"/>
                </a:solidFill>
              </a:rPr>
              <a:t>Up-cycling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1379600" y="3010452"/>
            <a:ext cx="2232248" cy="1269141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/>
              <a:t>PRIMARY RAW MATERIAL</a:t>
            </a:r>
            <a:endParaRPr lang="en-GB" sz="2400" b="1" dirty="0"/>
          </a:p>
        </p:txBody>
      </p:sp>
      <p:sp>
        <p:nvSpPr>
          <p:cNvPr id="11" name="Freeform 10"/>
          <p:cNvSpPr/>
          <p:nvPr/>
        </p:nvSpPr>
        <p:spPr>
          <a:xfrm>
            <a:off x="3713569" y="3651161"/>
            <a:ext cx="936104" cy="470916"/>
          </a:xfrm>
          <a:custGeom>
            <a:avLst/>
            <a:gdLst>
              <a:gd name="connsiteX0" fmla="*/ 0 w 1618488"/>
              <a:gd name="connsiteY0" fmla="*/ 0 h 941832"/>
              <a:gd name="connsiteX1" fmla="*/ 777240 w 1618488"/>
              <a:gd name="connsiteY1" fmla="*/ 201168 h 941832"/>
              <a:gd name="connsiteX2" fmla="*/ 1335024 w 1618488"/>
              <a:gd name="connsiteY2" fmla="*/ 548640 h 941832"/>
              <a:gd name="connsiteX3" fmla="*/ 1618488 w 1618488"/>
              <a:gd name="connsiteY3" fmla="*/ 941832 h 941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8488" h="941832">
                <a:moveTo>
                  <a:pt x="0" y="0"/>
                </a:moveTo>
                <a:cubicBezTo>
                  <a:pt x="277368" y="54864"/>
                  <a:pt x="554736" y="109728"/>
                  <a:pt x="777240" y="201168"/>
                </a:cubicBezTo>
                <a:cubicBezTo>
                  <a:pt x="999744" y="292608"/>
                  <a:pt x="1194816" y="425196"/>
                  <a:pt x="1335024" y="548640"/>
                </a:cubicBezTo>
                <a:cubicBezTo>
                  <a:pt x="1475232" y="672084"/>
                  <a:pt x="1546860" y="806958"/>
                  <a:pt x="1618488" y="941832"/>
                </a:cubicBezTo>
              </a:path>
            </a:pathLst>
          </a:custGeom>
          <a:noFill/>
          <a:ln w="57150" cmpd="sng">
            <a:solidFill>
              <a:schemeClr val="accent3">
                <a:lumMod val="75000"/>
              </a:schemeClr>
            </a:solidFill>
            <a:headEnd type="none"/>
            <a:tailEnd type="stealth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3929593" y="4201347"/>
            <a:ext cx="2088232" cy="961982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/>
              <a:t>SECOND GENERATION</a:t>
            </a:r>
            <a:endParaRPr lang="en-GB" b="1" dirty="0"/>
          </a:p>
        </p:txBody>
      </p:sp>
      <p:sp>
        <p:nvSpPr>
          <p:cNvPr id="13" name="Freeform 12"/>
          <p:cNvSpPr/>
          <p:nvPr/>
        </p:nvSpPr>
        <p:spPr>
          <a:xfrm>
            <a:off x="6110400" y="4751022"/>
            <a:ext cx="936104" cy="470916"/>
          </a:xfrm>
          <a:custGeom>
            <a:avLst/>
            <a:gdLst>
              <a:gd name="connsiteX0" fmla="*/ 0 w 1618488"/>
              <a:gd name="connsiteY0" fmla="*/ 0 h 941832"/>
              <a:gd name="connsiteX1" fmla="*/ 777240 w 1618488"/>
              <a:gd name="connsiteY1" fmla="*/ 201168 h 941832"/>
              <a:gd name="connsiteX2" fmla="*/ 1335024 w 1618488"/>
              <a:gd name="connsiteY2" fmla="*/ 548640 h 941832"/>
              <a:gd name="connsiteX3" fmla="*/ 1618488 w 1618488"/>
              <a:gd name="connsiteY3" fmla="*/ 941832 h 941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8488" h="941832">
                <a:moveTo>
                  <a:pt x="0" y="0"/>
                </a:moveTo>
                <a:cubicBezTo>
                  <a:pt x="277368" y="54864"/>
                  <a:pt x="554736" y="109728"/>
                  <a:pt x="777240" y="201168"/>
                </a:cubicBezTo>
                <a:cubicBezTo>
                  <a:pt x="999744" y="292608"/>
                  <a:pt x="1194816" y="425196"/>
                  <a:pt x="1335024" y="548640"/>
                </a:cubicBezTo>
                <a:cubicBezTo>
                  <a:pt x="1475232" y="672084"/>
                  <a:pt x="1546860" y="806958"/>
                  <a:pt x="1618488" y="941832"/>
                </a:cubicBezTo>
              </a:path>
            </a:pathLst>
          </a:custGeom>
          <a:noFill/>
          <a:ln w="57150" cmpd="sng">
            <a:solidFill>
              <a:schemeClr val="accent3">
                <a:lumMod val="75000"/>
              </a:schemeClr>
            </a:solidFill>
            <a:headEnd type="none"/>
            <a:tailEnd type="stealth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4646249" y="1809626"/>
            <a:ext cx="2088232" cy="96198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/>
              <a:t>UP-CYCLING</a:t>
            </a:r>
            <a:endParaRPr lang="en-GB" b="1" dirty="0"/>
          </a:p>
        </p:txBody>
      </p:sp>
      <p:sp>
        <p:nvSpPr>
          <p:cNvPr id="15" name="Oval 14"/>
          <p:cNvSpPr/>
          <p:nvPr/>
        </p:nvSpPr>
        <p:spPr>
          <a:xfrm>
            <a:off x="6536744" y="5253914"/>
            <a:ext cx="2088232" cy="961982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smtClean="0"/>
              <a:t>THIRD GENERATION</a:t>
            </a:r>
            <a:endParaRPr lang="en-GB" b="1" dirty="0"/>
          </a:p>
        </p:txBody>
      </p:sp>
      <p:sp>
        <p:nvSpPr>
          <p:cNvPr id="21" name="Freeform 20"/>
          <p:cNvSpPr/>
          <p:nvPr/>
        </p:nvSpPr>
        <p:spPr>
          <a:xfrm flipV="1">
            <a:off x="3710145" y="2834118"/>
            <a:ext cx="1485879" cy="754532"/>
          </a:xfrm>
          <a:custGeom>
            <a:avLst/>
            <a:gdLst>
              <a:gd name="connsiteX0" fmla="*/ 0 w 1618488"/>
              <a:gd name="connsiteY0" fmla="*/ 0 h 941832"/>
              <a:gd name="connsiteX1" fmla="*/ 777240 w 1618488"/>
              <a:gd name="connsiteY1" fmla="*/ 201168 h 941832"/>
              <a:gd name="connsiteX2" fmla="*/ 1335024 w 1618488"/>
              <a:gd name="connsiteY2" fmla="*/ 548640 h 941832"/>
              <a:gd name="connsiteX3" fmla="*/ 1618488 w 1618488"/>
              <a:gd name="connsiteY3" fmla="*/ 941832 h 941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18488" h="941832">
                <a:moveTo>
                  <a:pt x="0" y="0"/>
                </a:moveTo>
                <a:cubicBezTo>
                  <a:pt x="277368" y="54864"/>
                  <a:pt x="554736" y="109728"/>
                  <a:pt x="777240" y="201168"/>
                </a:cubicBezTo>
                <a:cubicBezTo>
                  <a:pt x="999744" y="292608"/>
                  <a:pt x="1194816" y="425196"/>
                  <a:pt x="1335024" y="548640"/>
                </a:cubicBezTo>
                <a:cubicBezTo>
                  <a:pt x="1475232" y="672084"/>
                  <a:pt x="1546860" y="806958"/>
                  <a:pt x="1618488" y="941832"/>
                </a:cubicBezTo>
              </a:path>
            </a:pathLst>
          </a:custGeom>
          <a:noFill/>
          <a:ln w="57150" cmpd="sng">
            <a:solidFill>
              <a:schemeClr val="accent3">
                <a:lumMod val="75000"/>
              </a:schemeClr>
            </a:solidFill>
            <a:prstDash val="sysDash"/>
            <a:headEnd type="none"/>
            <a:tailEnd type="stealth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9612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3131840" y="4941168"/>
            <a:ext cx="2952328" cy="1512168"/>
          </a:xfrm>
          <a:prstGeom prst="round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SERVICES AROUND</a:t>
            </a:r>
          </a:p>
          <a:p>
            <a:pPr algn="ctr"/>
            <a:endParaRPr lang="en-GB" dirty="0">
              <a:solidFill>
                <a:srgbClr val="FF0000"/>
              </a:solidFill>
            </a:endParaRPr>
          </a:p>
          <a:p>
            <a:pPr algn="ctr"/>
            <a:endParaRPr lang="en-GB" dirty="0" smtClean="0">
              <a:solidFill>
                <a:srgbClr val="FF0000"/>
              </a:solidFill>
            </a:endParaRPr>
          </a:p>
          <a:p>
            <a:pPr algn="ctr"/>
            <a:endParaRPr lang="en-GB" dirty="0">
              <a:solidFill>
                <a:srgbClr val="FF0000"/>
              </a:solidFill>
            </a:endParaRP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THE PRODUCT</a:t>
            </a:r>
            <a:endParaRPr lang="en-GB" dirty="0">
              <a:solidFill>
                <a:srgbClr val="FF0000"/>
              </a:solidFill>
            </a:endParaRPr>
          </a:p>
        </p:txBody>
      </p:sp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11560" y="90872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LINES OF IMPROVEMENT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43608" y="1844824"/>
            <a:ext cx="712879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b="1" dirty="0" err="1" smtClean="0">
                <a:solidFill>
                  <a:srgbClr val="0070C0"/>
                </a:solidFill>
              </a:rPr>
              <a:t>Servitisation</a:t>
            </a:r>
            <a:endParaRPr lang="en-GB" b="1" dirty="0" smtClean="0">
              <a:solidFill>
                <a:srgbClr val="0070C0"/>
              </a:solidFill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 smtClean="0"/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GB" dirty="0" smtClean="0"/>
              <a:t>Creating value by adding services to products or even replacing a product with a service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GB" dirty="0" smtClean="0"/>
              <a:t>Creation of product-service systems (PSS)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GB" dirty="0" smtClean="0"/>
              <a:t>Customer-oriented functions and outcomes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GB" dirty="0" smtClean="0"/>
              <a:t>Break the link between growth and material consumption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815916" y="5517232"/>
            <a:ext cx="158417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PRODUCT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0293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11560" y="90872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LINES OF IMPROVEMENT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43608" y="1844824"/>
            <a:ext cx="712879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b="1" dirty="0" err="1" smtClean="0">
                <a:solidFill>
                  <a:srgbClr val="0070C0"/>
                </a:solidFill>
              </a:rPr>
              <a:t>Servitisation</a:t>
            </a:r>
            <a:endParaRPr lang="en-GB" b="1" dirty="0" smtClean="0">
              <a:solidFill>
                <a:srgbClr val="0070C0"/>
              </a:solidFill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US" dirty="0" smtClean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dirty="0" smtClean="0"/>
              <a:t>Examples</a:t>
            </a:r>
            <a:endParaRPr lang="en-GB" dirty="0" smtClean="0"/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GB" dirty="0" smtClean="0"/>
              <a:t>Digitisation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US" dirty="0" smtClean="0"/>
              <a:t>Big data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US" dirty="0" smtClean="0"/>
              <a:t>Delivery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US" dirty="0" smtClean="0"/>
              <a:t>Training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US" dirty="0" smtClean="0"/>
              <a:t>Inspection and maintenance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US" dirty="0" smtClean="0"/>
              <a:t>Update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US" dirty="0" smtClean="0"/>
              <a:t>Repair/change</a:t>
            </a:r>
            <a:endParaRPr lang="en-GB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4293096"/>
            <a:ext cx="3301380" cy="2473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326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11560" y="90872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LINES OF IMPROVEMENT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827584" y="1724760"/>
            <a:ext cx="705678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b="1" dirty="0">
                <a:solidFill>
                  <a:srgbClr val="0070C0"/>
                </a:solidFill>
              </a:rPr>
              <a:t>Reverse </a:t>
            </a:r>
            <a:r>
              <a:rPr lang="en-GB" b="1" dirty="0" smtClean="0">
                <a:solidFill>
                  <a:srgbClr val="0070C0"/>
                </a:solidFill>
              </a:rPr>
              <a:t>logistics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GB" dirty="0"/>
              <a:t>Operations related to the reuse of products and </a:t>
            </a:r>
            <a:r>
              <a:rPr lang="en-GB" dirty="0" smtClean="0"/>
              <a:t>materials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GB" dirty="0" smtClean="0"/>
              <a:t>Any process after the sale of the product is considered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 smtClean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3 components: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GB" dirty="0" smtClean="0"/>
              <a:t>Return polity and procedure (RPP)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GB" dirty="0" smtClean="0"/>
              <a:t>Remanufacturing or refurbishment (ROR)</a:t>
            </a:r>
          </a:p>
          <a:p>
            <a:pPr marL="742950" lvl="1" indent="-285750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GB" dirty="0" smtClean="0"/>
              <a:t>Waste disposal (WAD)</a:t>
            </a:r>
          </a:p>
        </p:txBody>
      </p:sp>
    </p:spTree>
    <p:extLst>
      <p:ext uri="{BB962C8B-B14F-4D97-AF65-F5344CB8AC3E}">
        <p14:creationId xmlns:p14="http://schemas.microsoft.com/office/powerpoint/2010/main" val="37021560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11560" y="90872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LINES OF IMPROVEMENT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567" y="1793175"/>
            <a:ext cx="7755368" cy="1862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4780" y="4471615"/>
            <a:ext cx="6690350" cy="231491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8194" y="1763641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TRADITIONAL LOGISTICS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078194" y="4286949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REVERSE LOGISTICS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82450" y="3674035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DC (Distribution Centre)</a:t>
            </a:r>
          </a:p>
          <a:p>
            <a:r>
              <a:rPr lang="en-GB" sz="1600" dirty="0" smtClean="0"/>
              <a:t>ASN (Advanced Shipping Notices)</a:t>
            </a:r>
          </a:p>
          <a:p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6526352" y="631578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(Cerasis.com, 2019)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11560" y="1395400"/>
            <a:ext cx="2447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Example of Shipping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6859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11560" y="90872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LINES OF IMPROVEMENT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684213" y="1424159"/>
            <a:ext cx="7848227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b="1" dirty="0">
                <a:solidFill>
                  <a:srgbClr val="0070C0"/>
                </a:solidFill>
              </a:rPr>
              <a:t>Reverse </a:t>
            </a:r>
            <a:r>
              <a:rPr lang="en-GB" b="1" dirty="0" smtClean="0">
                <a:solidFill>
                  <a:srgbClr val="0070C0"/>
                </a:solidFill>
              </a:rPr>
              <a:t>logistics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How can it be improved?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 smtClean="0"/>
              <a:t>Increase longevity of products.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 smtClean="0"/>
              <a:t>Minimize </a:t>
            </a:r>
            <a:r>
              <a:rPr lang="en-GB" dirty="0"/>
              <a:t>returns by </a:t>
            </a:r>
            <a:r>
              <a:rPr lang="en-GB" dirty="0" smtClean="0"/>
              <a:t>ensuring </a:t>
            </a:r>
            <a:r>
              <a:rPr lang="en-GB" dirty="0"/>
              <a:t>the quality of the product.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 smtClean="0"/>
              <a:t>Design and implement an effective returns process.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 smtClean="0"/>
              <a:t>Improve communication and collaboration with retailers and customers.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 smtClean="0"/>
              <a:t>Re-think transportation ways.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 smtClean="0"/>
              <a:t>Optimise process with data.</a:t>
            </a:r>
            <a:endParaRPr lang="en-GB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 smtClean="0"/>
              <a:t>Invest in the right tools to help control and monitor this process.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 smtClean="0"/>
              <a:t>Consider re-sale, outlet, second-hand, etc. options in your offer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 smtClean="0"/>
              <a:t>Find alternative solutions for your waste.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 smtClean="0"/>
              <a:t>Review the process periodically.</a:t>
            </a:r>
          </a:p>
        </p:txBody>
      </p:sp>
    </p:spTree>
    <p:extLst>
      <p:ext uri="{BB962C8B-B14F-4D97-AF65-F5344CB8AC3E}">
        <p14:creationId xmlns:p14="http://schemas.microsoft.com/office/powerpoint/2010/main" val="39166019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11560" y="90872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LINES OF IMPROVEMENT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827584" y="1724760"/>
            <a:ext cx="3744416" cy="33085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b="1" dirty="0" smtClean="0">
                <a:solidFill>
                  <a:srgbClr val="0070C0"/>
                </a:solidFill>
              </a:rPr>
              <a:t>Remanufacturing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endParaRPr lang="en-GB" dirty="0" smtClean="0"/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Rebuilding </a:t>
            </a:r>
            <a:r>
              <a:rPr lang="en-GB" dirty="0"/>
              <a:t>of a product to specifications of the original manufactured product using a combination of reused, repaired and new </a:t>
            </a:r>
            <a:r>
              <a:rPr lang="en-GB" dirty="0" smtClean="0"/>
              <a:t>parts.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908720"/>
            <a:ext cx="3450101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223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11560" y="90872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LINES OF IMPROVEMENT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827584" y="1724760"/>
            <a:ext cx="424847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b="1" dirty="0" smtClean="0">
                <a:solidFill>
                  <a:srgbClr val="0070C0"/>
                </a:solidFill>
              </a:rPr>
              <a:t>Remanufacturing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 smtClean="0"/>
              <a:t>Benefits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US" dirty="0" smtClean="0"/>
              <a:t>Reduce processing time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US" dirty="0" smtClean="0"/>
              <a:t>Reduce energy consumption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US" dirty="0" smtClean="0"/>
              <a:t>Reduce raw material consumption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US" dirty="0" smtClean="0"/>
              <a:t>Reduce waste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US" dirty="0" smtClean="0"/>
              <a:t>Lower prices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GB" dirty="0" smtClean="0"/>
              <a:t>Purchasing flexibility (leasing</a:t>
            </a:r>
            <a:r>
              <a:rPr lang="en-GB" dirty="0"/>
              <a:t>, take-back, upgrading, </a:t>
            </a:r>
            <a:r>
              <a:rPr lang="en-GB" dirty="0" smtClean="0"/>
              <a:t>etc.)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US" dirty="0" smtClean="0"/>
              <a:t>Local jobs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-US" dirty="0" smtClean="0"/>
              <a:t>Higher profit margins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908720"/>
            <a:ext cx="3450101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3980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11560" y="90872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LINES OF IMPROVEMENT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827584" y="1724760"/>
            <a:ext cx="727280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b="1" dirty="0" smtClean="0">
                <a:solidFill>
                  <a:srgbClr val="0070C0"/>
                </a:solidFill>
              </a:rPr>
              <a:t>Remanufacturing</a:t>
            </a:r>
          </a:p>
          <a:p>
            <a:pPr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Products which are suitable for remanufacturing include those which: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involve technology that will last for a long time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have a high inherent material value and production cost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are sold in market which are tolerant of 'as new' products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can be collected and delivered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contain a durable core which can be reused many times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can be disassembled down to component parts</a:t>
            </a:r>
          </a:p>
          <a:p>
            <a:pPr lvl="1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7744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11560" y="90872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LINES OF IMPROVEMENT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827584" y="1724760"/>
            <a:ext cx="7056784" cy="4939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b="1" dirty="0" smtClean="0">
                <a:solidFill>
                  <a:srgbClr val="0070C0"/>
                </a:solidFill>
              </a:rPr>
              <a:t>Remanufacturing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dirty="0"/>
              <a:t>The </a:t>
            </a:r>
            <a:r>
              <a:rPr lang="en-GB" b="1" dirty="0"/>
              <a:t>remanufacturing process</a:t>
            </a:r>
            <a:r>
              <a:rPr lang="en-GB" dirty="0"/>
              <a:t> may not be cheap or fast. Remanufacturing broadly involves the following steps: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collection of the product to be remanufactured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initial assessment for quality and usability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cleaning of components to be retained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repair or replacement of broken or missing components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processing to restore to working order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testing for quality and safety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endParaRPr lang="en-GB" b="1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2374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11560" y="90872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LINES OF IMPROVEMENT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827584" y="1724760"/>
            <a:ext cx="7056784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b="1" dirty="0" smtClean="0">
                <a:solidFill>
                  <a:srgbClr val="0070C0"/>
                </a:solidFill>
              </a:rPr>
              <a:t>Remanufacturing</a:t>
            </a:r>
          </a:p>
          <a:p>
            <a:pPr lvl="1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 smtClean="0"/>
              <a:t>Requirements</a:t>
            </a:r>
            <a:endParaRPr lang="en-GB" dirty="0" smtClean="0"/>
          </a:p>
          <a:p>
            <a:pPr marL="742950" lvl="1" indent="-28575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GB" dirty="0" smtClean="0"/>
              <a:t>Effective </a:t>
            </a:r>
            <a:r>
              <a:rPr lang="en-GB" dirty="0"/>
              <a:t>flows of resources</a:t>
            </a:r>
          </a:p>
          <a:p>
            <a:pPr marL="742950" lvl="1" indent="-28575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GB" dirty="0"/>
              <a:t>Maximize material/value recovered</a:t>
            </a:r>
          </a:p>
          <a:p>
            <a:pPr marL="742950" lvl="1" indent="-28575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GB" dirty="0"/>
              <a:t>End-of-life product recovery decision-making</a:t>
            </a:r>
          </a:p>
          <a:p>
            <a:pPr marL="742950" lvl="1" indent="-28575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n-GB" dirty="0"/>
              <a:t>Suitable alternative recovery strategies</a:t>
            </a:r>
          </a:p>
        </p:txBody>
      </p:sp>
    </p:spTree>
    <p:extLst>
      <p:ext uri="{BB962C8B-B14F-4D97-AF65-F5344CB8AC3E}">
        <p14:creationId xmlns:p14="http://schemas.microsoft.com/office/powerpoint/2010/main" val="6249595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53638" y="1484784"/>
            <a:ext cx="75907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HOW CAN WE LINK CIRCULAR ECONOMY TO OUR PROFESSION?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3638" y="2892356"/>
            <a:ext cx="75907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WHAT PROCESSES DO WE PARTICIPATE LINKED TO CIRCULAR ECONOMY?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3755" y="4581128"/>
            <a:ext cx="75907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WHAT IMPROVEMENTS CAN BE IMPLEMENTED?</a:t>
            </a:r>
          </a:p>
          <a:p>
            <a:pPr marL="285750" indent="-285750">
              <a:buFontTx/>
              <a:buChar char="-"/>
            </a:pPr>
            <a:r>
              <a:rPr lang="en-GB" b="1" dirty="0" err="1" smtClean="0"/>
              <a:t>Servitisation</a:t>
            </a:r>
            <a:endParaRPr lang="en-GB" b="1" dirty="0" smtClean="0"/>
          </a:p>
          <a:p>
            <a:pPr marL="285750" indent="-285750">
              <a:buFontTx/>
              <a:buChar char="-"/>
            </a:pPr>
            <a:r>
              <a:rPr lang="en-GB" b="1" dirty="0" smtClean="0"/>
              <a:t>Reverse logistics</a:t>
            </a:r>
          </a:p>
          <a:p>
            <a:pPr marL="285750" indent="-285750">
              <a:buFontTx/>
              <a:buChar char="-"/>
            </a:pPr>
            <a:r>
              <a:rPr lang="en-GB" b="1" dirty="0" smtClean="0"/>
              <a:t>Remanufacturing</a:t>
            </a:r>
          </a:p>
        </p:txBody>
      </p:sp>
    </p:spTree>
    <p:extLst>
      <p:ext uri="{BB962C8B-B14F-4D97-AF65-F5344CB8AC3E}">
        <p14:creationId xmlns:p14="http://schemas.microsoft.com/office/powerpoint/2010/main" val="2465733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268760"/>
            <a:ext cx="4716113" cy="381576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053" b="33075"/>
          <a:stretch/>
        </p:blipFill>
        <p:spPr>
          <a:xfrm>
            <a:off x="755576" y="1988840"/>
            <a:ext cx="3135678" cy="187220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996104" y="5891272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in the world to standardise Circular Economy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5161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TextBox 3"/>
          <p:cNvSpPr txBox="1"/>
          <p:nvPr/>
        </p:nvSpPr>
        <p:spPr>
          <a:xfrm>
            <a:off x="611560" y="901741"/>
            <a:ext cx="26636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C00000"/>
                </a:solidFill>
              </a:rPr>
              <a:t>BS 8001:2017</a:t>
            </a:r>
            <a:endParaRPr lang="en-GB" sz="2400" b="1" dirty="0">
              <a:solidFill>
                <a:srgbClr val="C00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99592" y="1700808"/>
            <a:ext cx="7056784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Circular economy: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enables </a:t>
            </a:r>
            <a:r>
              <a:rPr lang="en-GB" dirty="0"/>
              <a:t>organizations to map out their unique system and understand how their operations impact it. </a:t>
            </a:r>
            <a:endParaRPr lang="en-GB" dirty="0" smtClean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explores </a:t>
            </a:r>
            <a:r>
              <a:rPr lang="en-GB" dirty="0"/>
              <a:t>how, by applying circular economy principles, organizations can capitalize on cost </a:t>
            </a:r>
            <a:r>
              <a:rPr lang="en-GB" dirty="0" smtClean="0"/>
              <a:t>savings.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unlock </a:t>
            </a:r>
            <a:r>
              <a:rPr lang="en-GB" dirty="0"/>
              <a:t>new revenue </a:t>
            </a:r>
            <a:r>
              <a:rPr lang="en-GB" dirty="0" smtClean="0"/>
              <a:t>streams.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make </a:t>
            </a:r>
            <a:r>
              <a:rPr lang="en-GB" dirty="0"/>
              <a:t>themselves more resilient to external shocks and disruption. </a:t>
            </a:r>
          </a:p>
        </p:txBody>
      </p:sp>
      <p:sp>
        <p:nvSpPr>
          <p:cNvPr id="3" name="Rectangle 2"/>
          <p:cNvSpPr/>
          <p:nvPr/>
        </p:nvSpPr>
        <p:spPr>
          <a:xfrm>
            <a:off x="909864" y="4962087"/>
            <a:ext cx="70465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Circular </a:t>
            </a:r>
            <a:r>
              <a:rPr lang="en-GB" dirty="0"/>
              <a:t>economy is about </a:t>
            </a:r>
            <a:r>
              <a:rPr lang="en-GB" b="1" dirty="0"/>
              <a:t>organizations</a:t>
            </a:r>
            <a:r>
              <a:rPr lang="en-GB" dirty="0"/>
              <a:t> turning things on their head and </a:t>
            </a:r>
            <a:r>
              <a:rPr lang="en-GB" b="1" dirty="0"/>
              <a:t>re-thinking</a:t>
            </a:r>
            <a:r>
              <a:rPr lang="en-GB" dirty="0"/>
              <a:t> how their </a:t>
            </a:r>
            <a:r>
              <a:rPr lang="en-GB" b="1" dirty="0"/>
              <a:t>resources</a:t>
            </a:r>
            <a:r>
              <a:rPr lang="en-GB" dirty="0"/>
              <a:t> are </a:t>
            </a:r>
            <a:r>
              <a:rPr lang="en-GB" b="1" dirty="0"/>
              <a:t>managed</a:t>
            </a:r>
            <a:r>
              <a:rPr lang="en-GB" dirty="0"/>
              <a:t> to create </a:t>
            </a:r>
            <a:r>
              <a:rPr lang="en-GB" b="1" dirty="0"/>
              <a:t>financial, environmental and social benefits </a:t>
            </a:r>
            <a:r>
              <a:rPr lang="en-GB" dirty="0"/>
              <a:t>both in the long- and short-term</a:t>
            </a:r>
          </a:p>
        </p:txBody>
      </p:sp>
    </p:spTree>
    <p:extLst>
      <p:ext uri="{BB962C8B-B14F-4D97-AF65-F5344CB8AC3E}">
        <p14:creationId xmlns:p14="http://schemas.microsoft.com/office/powerpoint/2010/main" val="19572539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TextBox 3"/>
          <p:cNvSpPr txBox="1"/>
          <p:nvPr/>
        </p:nvSpPr>
        <p:spPr>
          <a:xfrm>
            <a:off x="611560" y="901741"/>
            <a:ext cx="26636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C00000"/>
                </a:solidFill>
              </a:rPr>
              <a:t>BS 8001:2017</a:t>
            </a:r>
            <a:endParaRPr lang="en-GB" sz="24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79" t="9051" r="5479" b="48950"/>
          <a:stretch/>
        </p:blipFill>
        <p:spPr>
          <a:xfrm>
            <a:off x="611560" y="1363406"/>
            <a:ext cx="8100900" cy="54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7294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CIRCULAR ECONOMY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TextBox 3"/>
          <p:cNvSpPr txBox="1"/>
          <p:nvPr/>
        </p:nvSpPr>
        <p:spPr>
          <a:xfrm>
            <a:off x="611560" y="901741"/>
            <a:ext cx="26636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C00000"/>
                </a:solidFill>
              </a:rPr>
              <a:t>BS 8001:2017</a:t>
            </a:r>
            <a:endParaRPr lang="en-GB" sz="2400" b="1" dirty="0">
              <a:solidFill>
                <a:srgbClr val="C00000"/>
              </a:solidFill>
            </a:endParaRPr>
          </a:p>
        </p:txBody>
      </p:sp>
      <p:sp>
        <p:nvSpPr>
          <p:cNvPr id="2" name="Rectangle 1">
            <a:hlinkClick r:id="rId4"/>
          </p:cNvPr>
          <p:cNvSpPr/>
          <p:nvPr/>
        </p:nvSpPr>
        <p:spPr>
          <a:xfrm>
            <a:off x="1835696" y="4221088"/>
            <a:ext cx="57423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https://www.bsigroup.com/en-GB/standards/benefits-of-using-standards/becoming-more-sustainable-with-standards/BS8001-Circular-Economy/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29120" y="3081004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 more information: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46634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3" ma:contentTypeDescription="Create a new document." ma:contentTypeScope="" ma:versionID="9e932492502e907e30a44181331063b2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2f2fa70371dbb3fa8f1621718d752fdd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Location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A51489F-56FC-43FD-B6B2-C6D80A80996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DA7B2F5-BC64-47B1-AC47-A4609D03E52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1DA78EE-2454-4A6F-B558-6151420F581D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9c361958-d63d-4444-9986-5debd40b8faa"/>
    <ds:schemaRef ds:uri="http://purl.org/dc/elements/1.1/"/>
    <ds:schemaRef ds:uri="http://schemas.microsoft.com/office/2006/metadata/properties"/>
    <ds:schemaRef ds:uri="d6763200-d287-43bd-9663-450c381dd6d6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960</TotalTime>
  <Words>630</Words>
  <Application>Microsoft Office PowerPoint</Application>
  <PresentationFormat>On-screen Show (4:3)</PresentationFormat>
  <Paragraphs>163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MEDIOPIE, S.L.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 Antonio Férriz</dc:creator>
  <cp:lastModifiedBy>Juan Ferriz-Papi</cp:lastModifiedBy>
  <cp:revision>56</cp:revision>
  <dcterms:created xsi:type="dcterms:W3CDTF">2005-01-17T08:25:52Z</dcterms:created>
  <dcterms:modified xsi:type="dcterms:W3CDTF">2020-02-04T14:27:10Z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</Properties>
</file>