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77" r:id="rId2"/>
    <p:sldId id="267" r:id="rId3"/>
    <p:sldId id="279" r:id="rId4"/>
    <p:sldId id="280" r:id="rId5"/>
    <p:sldId id="281" r:id="rId6"/>
    <p:sldId id="282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83" r:id="rId17"/>
    <p:sldId id="278" r:id="rId1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106" d="100"/>
          <a:sy n="106" d="100"/>
        </p:scale>
        <p:origin x="1638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Expenses" TargetMode="External"/><Relationship Id="rId2" Type="http://schemas.openxmlformats.org/officeDocument/2006/relationships/hyperlink" Target="http://en.wikipedia.org/wiki/Revenue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LCMB7006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International Marketing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4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Market Entry Methods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100" dirty="0"/>
            </a:br>
            <a:br>
              <a:rPr lang="en-GB" sz="3100" b="1" dirty="0"/>
            </a:br>
            <a:r>
              <a:rPr lang="en-GB" sz="3100" b="1" dirty="0"/>
              <a:t>An organisation wishing to "go international" faces two major issues: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1) Marketing - which countries, which segments, how to manage and implement marketing effort, how to enter - with intermediaries or directly, with what information? </a:t>
            </a:r>
          </a:p>
          <a:p>
            <a:r>
              <a:rPr lang="en-GB" dirty="0"/>
              <a:t>2) Sourcing - whether to obtain products, make or buy? </a:t>
            </a:r>
          </a:p>
        </p:txBody>
      </p:sp>
    </p:spTree>
    <p:extLst>
      <p:ext uri="{BB962C8B-B14F-4D97-AF65-F5344CB8AC3E}">
        <p14:creationId xmlns:p14="http://schemas.microsoft.com/office/powerpoint/2010/main" val="1328486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75435-879A-446E-A3A7-FB7C59FFC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Factors Influencing the Choice of Market Entry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B559A-6AC6-419E-885E-277851C156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firm's choice of it's entry mode for a given product/target is the result of several, often conflicting forces.</a:t>
            </a:r>
          </a:p>
          <a:p>
            <a:pPr marL="0" indent="0">
              <a:buNone/>
            </a:pPr>
            <a:r>
              <a:rPr lang="en-GB" dirty="0"/>
              <a:t>Three groups of factors are believed to influence the entry mode decision: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Internal factors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External factors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Desired mode characteristics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8704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530C0-0BAB-4971-8F3F-CAD9146CB9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059FC-E68E-4ABB-BA00-8B02FC5977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Firm size</a:t>
            </a:r>
          </a:p>
          <a:p>
            <a:endParaRPr lang="en-GB" sz="2800" dirty="0"/>
          </a:p>
          <a:p>
            <a:r>
              <a:rPr lang="en-GB" sz="2800" dirty="0"/>
              <a:t>International Experience</a:t>
            </a:r>
          </a:p>
          <a:p>
            <a:endParaRPr lang="en-GB" sz="2800" dirty="0"/>
          </a:p>
          <a:p>
            <a:r>
              <a:rPr lang="en-GB" sz="2800" dirty="0"/>
              <a:t>Product/Service</a:t>
            </a:r>
          </a:p>
        </p:txBody>
      </p:sp>
    </p:spTree>
    <p:extLst>
      <p:ext uri="{BB962C8B-B14F-4D97-AF65-F5344CB8AC3E}">
        <p14:creationId xmlns:p14="http://schemas.microsoft.com/office/powerpoint/2010/main" val="4219115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DC013-D372-4454-8E2D-76E9AEB47A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External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74440-E138-498F-8178-A062C85C93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Socio-cultural distance between home country and host country.</a:t>
            </a:r>
          </a:p>
          <a:p>
            <a:r>
              <a:rPr lang="en-GB" sz="2800" dirty="0"/>
              <a:t>Country risk/demand uncertainty</a:t>
            </a:r>
          </a:p>
          <a:p>
            <a:r>
              <a:rPr lang="en-GB" sz="2800" dirty="0"/>
              <a:t>Market size and growth</a:t>
            </a:r>
          </a:p>
          <a:p>
            <a:r>
              <a:rPr lang="en-GB" sz="2800" dirty="0"/>
              <a:t>Trade barriers</a:t>
            </a:r>
          </a:p>
          <a:p>
            <a:r>
              <a:rPr lang="en-GB" sz="2800" dirty="0"/>
              <a:t>Intensity of competition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8601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FB518-5A65-499A-8555-A1767C752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Desired Mode 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FAC23-5943-414C-95E9-DAF25CC506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Risk-averse</a:t>
            </a:r>
          </a:p>
          <a:p>
            <a:endParaRPr lang="en-GB" sz="2800" dirty="0"/>
          </a:p>
          <a:p>
            <a:r>
              <a:rPr lang="en-GB" sz="2800" dirty="0"/>
              <a:t>Control</a:t>
            </a:r>
          </a:p>
          <a:p>
            <a:endParaRPr lang="en-GB" sz="2800" dirty="0"/>
          </a:p>
          <a:p>
            <a:r>
              <a:rPr lang="en-GB" sz="2800" dirty="0"/>
              <a:t>Flexibility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5477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/>
              <a:t>Freight forwarder</a:t>
            </a:r>
          </a:p>
          <a:p>
            <a:pPr marL="0" indent="0">
              <a:buNone/>
            </a:pPr>
            <a:r>
              <a:rPr lang="en-GB" dirty="0"/>
              <a:t>Acts on behalf  of the producer to provide documentation  and delivery service to a foreign destination.</a:t>
            </a:r>
          </a:p>
          <a:p>
            <a:pPr marL="0" indent="0">
              <a:buNone/>
            </a:pPr>
            <a:r>
              <a:rPr lang="en-GB" b="1" u="sng" dirty="0"/>
              <a:t>Export house</a:t>
            </a:r>
          </a:p>
          <a:p>
            <a:pPr marL="0" indent="0">
              <a:buNone/>
            </a:pPr>
            <a:r>
              <a:rPr lang="en-GB" dirty="0"/>
              <a:t>It represents the company abroad and can provide a documentation service.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b="1" u="sng" dirty="0"/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214911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/>
              <a:t>Agents</a:t>
            </a:r>
          </a:p>
          <a:p>
            <a:pPr marL="0" indent="0">
              <a:buNone/>
            </a:pPr>
            <a:r>
              <a:rPr lang="en-GB" dirty="0"/>
              <a:t>Sells a product to the end customer without taking title of the goods. </a:t>
            </a:r>
          </a:p>
          <a:p>
            <a:pPr marL="0" indent="0">
              <a:buNone/>
            </a:pPr>
            <a:r>
              <a:rPr lang="en-GB" b="1" u="sng" dirty="0"/>
              <a:t>Distributors</a:t>
            </a:r>
          </a:p>
          <a:p>
            <a:pPr marL="0" indent="0">
              <a:buNone/>
            </a:pPr>
            <a:r>
              <a:rPr lang="en-GB" dirty="0"/>
              <a:t>(Merchant wholesalers) Extends the agency agreement to take title of the goods being traded.</a:t>
            </a:r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027958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u="sng" dirty="0"/>
              <a:t>Piggybacking</a:t>
            </a:r>
          </a:p>
          <a:p>
            <a:pPr marL="0" indent="0">
              <a:buNone/>
            </a:pPr>
            <a:r>
              <a:rPr lang="en-GB" dirty="0"/>
              <a:t>In piggy back exporting  one manufacturer uses its overseas distribution to sell another companies product as well as its own. It is considered a form of strategic alliance.</a:t>
            </a:r>
          </a:p>
          <a:p>
            <a:pPr marL="0" indent="0">
              <a:buNone/>
            </a:pPr>
            <a:r>
              <a:rPr lang="en-GB" b="1" u="sng" dirty="0"/>
              <a:t>Consortium exporting</a:t>
            </a:r>
          </a:p>
          <a:p>
            <a:pPr marL="0" indent="0">
              <a:buNone/>
            </a:pPr>
            <a:r>
              <a:rPr lang="en-GB" dirty="0"/>
              <a:t>Links small companies to combine their skills and resources in bidding for projects (e.g. property developers)</a:t>
            </a:r>
          </a:p>
          <a:p>
            <a:pPr marL="0" indent="0">
              <a:buNone/>
            </a:pPr>
            <a:endParaRPr lang="en-GB" b="1" u="sng" dirty="0"/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3590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u="sng" dirty="0"/>
              <a:t>Licensing</a:t>
            </a:r>
          </a:p>
          <a:p>
            <a:pPr marL="0" indent="0">
              <a:buNone/>
            </a:pPr>
            <a:r>
              <a:rPr lang="en-GB" dirty="0"/>
              <a:t>Confers a right to use a company specific manufacturing process or brand name for a fee/commission.  E.g. coke and bottling process.</a:t>
            </a:r>
          </a:p>
          <a:p>
            <a:pPr marL="0" indent="0">
              <a:buNone/>
            </a:pPr>
            <a:r>
              <a:rPr lang="en-GB" b="1" u="sng" dirty="0"/>
              <a:t>Franchising</a:t>
            </a:r>
          </a:p>
          <a:p>
            <a:pPr marL="0" indent="0">
              <a:buNone/>
            </a:pPr>
            <a:r>
              <a:rPr lang="en-GB" dirty="0"/>
              <a:t>Introduces the small independent entrepreneur to a proven business concept. It transfers the right to use the company name and all that may be identifiable with the company</a:t>
            </a:r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681954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/>
              <a:t>Joint venture</a:t>
            </a:r>
          </a:p>
          <a:p>
            <a:pPr marL="0" indent="0">
              <a:buNone/>
            </a:pPr>
            <a:r>
              <a:rPr lang="en-GB" dirty="0"/>
              <a:t>A </a:t>
            </a:r>
            <a:r>
              <a:rPr lang="en-GB" b="1" dirty="0"/>
              <a:t>joint venture</a:t>
            </a:r>
            <a:r>
              <a:rPr lang="en-GB" dirty="0"/>
              <a:t> is a business formed between two or more parties to undertake economic activity together. The parties agree to create a new business by both sharing in the </a:t>
            </a:r>
            <a:r>
              <a:rPr lang="en-GB" u="sng" dirty="0">
                <a:hlinkClick r:id="rId2" tooltip="Revenues"/>
              </a:rPr>
              <a:t>revenues</a:t>
            </a:r>
            <a:r>
              <a:rPr lang="en-GB" dirty="0"/>
              <a:t>, </a:t>
            </a:r>
            <a:r>
              <a:rPr lang="en-GB" u="sng" dirty="0">
                <a:hlinkClick r:id="rId3" tooltip="Expenses"/>
              </a:rPr>
              <a:t>expenses</a:t>
            </a:r>
            <a:r>
              <a:rPr lang="en-GB" dirty="0"/>
              <a:t>, and control of the enterprise. 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3484769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Strategic alliance</a:t>
            </a:r>
          </a:p>
          <a:p>
            <a:pPr marL="0" indent="0">
              <a:buNone/>
            </a:pPr>
            <a:r>
              <a:rPr lang="en-GB" dirty="0"/>
              <a:t>Companies merge together their strengths in order to gain a strong competitive advantage.</a:t>
            </a:r>
          </a:p>
        </p:txBody>
      </p:sp>
    </p:spTree>
    <p:extLst>
      <p:ext uri="{BB962C8B-B14F-4D97-AF65-F5344CB8AC3E}">
        <p14:creationId xmlns:p14="http://schemas.microsoft.com/office/powerpoint/2010/main" val="8583393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Exporting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Manufacturing is home based thus, it is less risky than producing products overseas.</a:t>
            </a:r>
            <a:br>
              <a:rPr lang="en-GB" dirty="0"/>
            </a:b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Provides an opportunity to "learn" overseas markets before investing directly.</a:t>
            </a:r>
          </a:p>
          <a:p>
            <a:pPr marL="0" indent="0">
              <a:buNone/>
            </a:pPr>
            <a:r>
              <a:rPr lang="en-GB" b="1" u="sng" dirty="0"/>
              <a:t>Disadvantages of Exporting</a:t>
            </a:r>
          </a:p>
          <a:p>
            <a:pPr marL="0" indent="0">
              <a:buNone/>
            </a:pPr>
            <a:r>
              <a:rPr lang="en-GB" dirty="0"/>
              <a:t>The disadvantage is mainly that one can be at the "mercy" of overseas agents and so there could be a  lack of control.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3854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/>
              <a:t>Franchising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400" b="1" u="sng" dirty="0"/>
              <a:t>Advantages</a:t>
            </a:r>
          </a:p>
          <a:p>
            <a:pPr lvl="0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Your business is based on a proven idea. You can check how successful other franchises are before committing yourself.</a:t>
            </a:r>
          </a:p>
          <a:p>
            <a:pPr lvl="0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You can use a recognised brand name and trade marks. You benefit from any advertising or promotion by the owner of the franchise - the "franchisor".</a:t>
            </a:r>
          </a:p>
          <a:p>
            <a:pPr lvl="0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The franchisor gives you support - usually including training, help setting up the business, a manual telling you how to run the business and ongoing advice.</a:t>
            </a:r>
          </a:p>
          <a:p>
            <a:pPr lvl="0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You usually have exclusive rights in your territory. The franchisor won't sell any other franchises in the same region.</a:t>
            </a:r>
          </a:p>
          <a:p>
            <a:pPr lvl="0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Financing the business may be easier. Banks are sometimes more likely to lend money to buy a franchise with a good reputation.</a:t>
            </a:r>
          </a:p>
          <a:p>
            <a:pPr lvl="0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Risk is reduced and is shared by the franchisor.</a:t>
            </a:r>
          </a:p>
          <a:p>
            <a:pPr lvl="0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If you have an existing customer base you will not have to invest time looking to set one up.</a:t>
            </a:r>
          </a:p>
          <a:p>
            <a:pPr lvl="0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Relationships with suppliers have already been established. </a:t>
            </a:r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031517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/>
              <a:t>Franchising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b="1" u="sng" dirty="0"/>
              <a:t>Disadvantages</a:t>
            </a:r>
          </a:p>
          <a:p>
            <a:pPr lvl="0"/>
            <a:r>
              <a:rPr lang="en-GB" sz="2400" dirty="0"/>
              <a:t>Costs may be higher than you expect. As well as the initial costs of buying the franchise, you pay continuing royalties.</a:t>
            </a:r>
          </a:p>
          <a:p>
            <a:pPr lvl="0"/>
            <a:r>
              <a:rPr lang="en-GB" sz="2400" dirty="0"/>
              <a:t>The franchise agreement usually includes restrictions on how you run the business. You might not be able to make changes to suit your local market.</a:t>
            </a:r>
          </a:p>
          <a:p>
            <a:pPr lvl="0"/>
            <a:r>
              <a:rPr lang="en-GB" sz="2400" dirty="0"/>
              <a:t>The franchisor might go out of business, or change the way they do things.</a:t>
            </a:r>
          </a:p>
          <a:p>
            <a:pPr lvl="0"/>
            <a:r>
              <a:rPr lang="en-GB" sz="2400" dirty="0"/>
              <a:t>Other franchisees could give the brand a bad reputation.</a:t>
            </a:r>
          </a:p>
          <a:p>
            <a:pPr lvl="0"/>
            <a:r>
              <a:rPr lang="en-GB" sz="2400" dirty="0"/>
              <a:t>Reduced risk means you might not generate large profits.</a:t>
            </a:r>
          </a:p>
          <a:p>
            <a:pPr marL="0" indent="0">
              <a:buNone/>
            </a:pPr>
            <a:endParaRPr lang="en-GB" sz="2400" b="1" u="sng" dirty="0"/>
          </a:p>
        </p:txBody>
      </p:sp>
    </p:spTree>
    <p:extLst>
      <p:ext uri="{BB962C8B-B14F-4D97-AF65-F5344CB8AC3E}">
        <p14:creationId xmlns:p14="http://schemas.microsoft.com/office/powerpoint/2010/main" val="2443339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49C7F-F9BB-4B00-A9E6-7981034E9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 to Internationalization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C9440-B9E2-4423-A9E8-C29813BA57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Lack of financial resources</a:t>
            </a:r>
          </a:p>
          <a:p>
            <a:r>
              <a:rPr lang="en-GB" dirty="0"/>
              <a:t>The macro environment</a:t>
            </a:r>
          </a:p>
          <a:p>
            <a:r>
              <a:rPr lang="en-GB" dirty="0"/>
              <a:t>Competitors</a:t>
            </a:r>
          </a:p>
          <a:p>
            <a:r>
              <a:rPr lang="en-GB" dirty="0"/>
              <a:t>Unethical practices</a:t>
            </a:r>
          </a:p>
          <a:p>
            <a:r>
              <a:rPr lang="en-GB" dirty="0"/>
              <a:t>Inexperienced management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550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CDC63-5722-4B75-AE06-70E4C56BF2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FE811-5C0A-472F-9010-41BFCA9FB8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advantages and dis advantages of joint venture and strategic alliance?</a:t>
            </a:r>
          </a:p>
        </p:txBody>
      </p:sp>
    </p:spTree>
    <p:extLst>
      <p:ext uri="{BB962C8B-B14F-4D97-AF65-F5344CB8AC3E}">
        <p14:creationId xmlns:p14="http://schemas.microsoft.com/office/powerpoint/2010/main" val="41317973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2207</TotalTime>
  <Words>747</Words>
  <Application>Microsoft Office PowerPoint</Application>
  <PresentationFormat>On-screen Show (4:3)</PresentationFormat>
  <Paragraphs>87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Myriad Pro</vt:lpstr>
      <vt:lpstr>Verdana</vt:lpstr>
      <vt:lpstr>20140311PresentationUWTSDTemplate</vt:lpstr>
      <vt:lpstr>LCMB7006</vt:lpstr>
      <vt:lpstr>  An organisation wishing to "go international" faces two major issues:  </vt:lpstr>
      <vt:lpstr>Factors Influencing the Choice of Market Entry Method</vt:lpstr>
      <vt:lpstr>Internal Factors</vt:lpstr>
      <vt:lpstr>External Factors</vt:lpstr>
      <vt:lpstr>Desired Mode Characteristics</vt:lpstr>
      <vt:lpstr>PowerPoint Presentation</vt:lpstr>
      <vt:lpstr>PowerPoint Presentation</vt:lpstr>
      <vt:lpstr>PowerPoint Presentation</vt:lpstr>
      <vt:lpstr> </vt:lpstr>
      <vt:lpstr>PowerPoint Presentation</vt:lpstr>
      <vt:lpstr>PowerPoint Presentation</vt:lpstr>
      <vt:lpstr>Advantages of Exporting</vt:lpstr>
      <vt:lpstr> Franchising</vt:lpstr>
      <vt:lpstr> Franchising</vt:lpstr>
      <vt:lpstr>Barriers to Internationalization</vt:lpstr>
      <vt:lpstr>Question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</cp:lastModifiedBy>
  <cp:revision>132</cp:revision>
  <cp:lastPrinted>2018-07-09T15:27:01Z</cp:lastPrinted>
  <dcterms:created xsi:type="dcterms:W3CDTF">2002-10-07T19:43:58Z</dcterms:created>
  <dcterms:modified xsi:type="dcterms:W3CDTF">2021-06-16T09:19:35Z</dcterms:modified>
</cp:coreProperties>
</file>