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6" r:id="rId9"/>
    <p:sldId id="267" r:id="rId10"/>
    <p:sldId id="272" r:id="rId11"/>
    <p:sldId id="260" r:id="rId12"/>
    <p:sldId id="268" r:id="rId13"/>
    <p:sldId id="269" r:id="rId14"/>
    <p:sldId id="274" r:id="rId15"/>
    <p:sldId id="261" r:id="rId16"/>
    <p:sldId id="270" r:id="rId17"/>
    <p:sldId id="271" r:id="rId18"/>
    <p:sldId id="273" r:id="rId19"/>
    <p:sldId id="264" r:id="rId20"/>
    <p:sldId id="265" r:id="rId21"/>
    <p:sldId id="27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4A0F7B-DDDF-4CE8-9F9A-971F53F4D33A}" v="2264" dt="2025-12-09T20:53:33.785"/>
    <p1510:client id="{78606E07-8C7E-518E-0114-E3ECC803ACFC}" v="2946" dt="2025-12-09T21:51:35.495"/>
    <p1510:client id="{88A59B7A-C581-4BFD-BC34-3FB3DAAD4232}" v="437" dt="2025-12-09T21:55:49.155"/>
    <p1510:client id="{965644D3-BFAB-5836-3EF2-E18CE9ABAA76}" v="16" dt="2025-12-09T21:20:45.544"/>
    <p1510:client id="{B0848E6D-0F5E-486E-B76F-1B9CB444DFC5}" v="274" dt="2025-12-09T13:54:55.727"/>
    <p1510:client id="{CFE057D4-A6D6-C72B-6D05-5217D4688402}" v="31" dt="2025-12-09T20:03:23.2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85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7C47DA-0E41-4A33-A700-27C0E0F3FD9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61A531-E02E-46BD-B322-BD90E32BAC17}">
      <dgm:prSet/>
      <dgm:spPr/>
      <dgm:t>
        <a:bodyPr/>
        <a:lstStyle/>
        <a:p>
          <a:r>
            <a:rPr lang="en-GB"/>
            <a:t>Vc = 22.5 cc</a:t>
          </a:r>
          <a:endParaRPr lang="en-US"/>
        </a:p>
      </dgm:t>
    </dgm:pt>
    <dgm:pt modelId="{B1CB5223-9D04-46E2-BAC5-552EE325147A}" type="parTrans" cxnId="{8F4EE17A-84A5-420C-84B1-B49C4B2F17FD}">
      <dgm:prSet/>
      <dgm:spPr/>
      <dgm:t>
        <a:bodyPr/>
        <a:lstStyle/>
        <a:p>
          <a:endParaRPr lang="en-US"/>
        </a:p>
      </dgm:t>
    </dgm:pt>
    <dgm:pt modelId="{17EEBC80-C572-41DB-B255-1143978DB937}" type="sibTrans" cxnId="{8F4EE17A-84A5-420C-84B1-B49C4B2F17FD}">
      <dgm:prSet/>
      <dgm:spPr/>
      <dgm:t>
        <a:bodyPr/>
        <a:lstStyle/>
        <a:p>
          <a:endParaRPr lang="en-US"/>
        </a:p>
      </dgm:t>
    </dgm:pt>
    <dgm:pt modelId="{CE1F4E95-959D-49A8-9328-474E66061DC2}">
      <dgm:prSet/>
      <dgm:spPr/>
      <dgm:t>
        <a:bodyPr/>
        <a:lstStyle/>
        <a:p>
          <a:r>
            <a:rPr lang="en-GB"/>
            <a:t>Compression Ratio = 250+22.5/22.5 = 12.11:1</a:t>
          </a:r>
          <a:endParaRPr lang="en-US"/>
        </a:p>
      </dgm:t>
    </dgm:pt>
    <dgm:pt modelId="{267EC882-1D86-4A46-965D-243A307E6FB2}" type="parTrans" cxnId="{7C65B333-2F4C-4C38-8363-A9DECAB46DE5}">
      <dgm:prSet/>
      <dgm:spPr/>
      <dgm:t>
        <a:bodyPr/>
        <a:lstStyle/>
        <a:p>
          <a:endParaRPr lang="en-US"/>
        </a:p>
      </dgm:t>
    </dgm:pt>
    <dgm:pt modelId="{E0901877-2B5A-4858-AE26-B18B4D9BCE59}" type="sibTrans" cxnId="{7C65B333-2F4C-4C38-8363-A9DECAB46DE5}">
      <dgm:prSet/>
      <dgm:spPr/>
      <dgm:t>
        <a:bodyPr/>
        <a:lstStyle/>
        <a:p>
          <a:endParaRPr lang="en-US"/>
        </a:p>
      </dgm:t>
    </dgm:pt>
    <dgm:pt modelId="{437DF4E2-4192-426F-A9F4-3ACD2B7EF86C}" type="pres">
      <dgm:prSet presAssocID="{3B7C47DA-0E41-4A33-A700-27C0E0F3FD9A}" presName="linear" presStyleCnt="0">
        <dgm:presLayoutVars>
          <dgm:animLvl val="lvl"/>
          <dgm:resizeHandles val="exact"/>
        </dgm:presLayoutVars>
      </dgm:prSet>
      <dgm:spPr/>
    </dgm:pt>
    <dgm:pt modelId="{F1135EAD-BBDE-4977-8A8E-B5C83555C68E}" type="pres">
      <dgm:prSet presAssocID="{4A61A531-E02E-46BD-B322-BD90E32BAC1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01A7C25-EB6E-443E-B06A-356E5BB6C4EB}" type="pres">
      <dgm:prSet presAssocID="{17EEBC80-C572-41DB-B255-1143978DB937}" presName="spacer" presStyleCnt="0"/>
      <dgm:spPr/>
    </dgm:pt>
    <dgm:pt modelId="{963D6686-7EC8-431F-B374-7F9594025374}" type="pres">
      <dgm:prSet presAssocID="{CE1F4E95-959D-49A8-9328-474E66061DC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65B333-2F4C-4C38-8363-A9DECAB46DE5}" srcId="{3B7C47DA-0E41-4A33-A700-27C0E0F3FD9A}" destId="{CE1F4E95-959D-49A8-9328-474E66061DC2}" srcOrd="1" destOrd="0" parTransId="{267EC882-1D86-4A46-965D-243A307E6FB2}" sibTransId="{E0901877-2B5A-4858-AE26-B18B4D9BCE59}"/>
    <dgm:cxn modelId="{CB90F233-F8F2-4867-B5B1-F1DE7AA9AE2C}" type="presOf" srcId="{3B7C47DA-0E41-4A33-A700-27C0E0F3FD9A}" destId="{437DF4E2-4192-426F-A9F4-3ACD2B7EF86C}" srcOrd="0" destOrd="0" presId="urn:microsoft.com/office/officeart/2005/8/layout/vList2"/>
    <dgm:cxn modelId="{8F4EE17A-84A5-420C-84B1-B49C4B2F17FD}" srcId="{3B7C47DA-0E41-4A33-A700-27C0E0F3FD9A}" destId="{4A61A531-E02E-46BD-B322-BD90E32BAC17}" srcOrd="0" destOrd="0" parTransId="{B1CB5223-9D04-46E2-BAC5-552EE325147A}" sibTransId="{17EEBC80-C572-41DB-B255-1143978DB937}"/>
    <dgm:cxn modelId="{C225A4A1-DF3E-4533-B13F-283C6699DE04}" type="presOf" srcId="{4A61A531-E02E-46BD-B322-BD90E32BAC17}" destId="{F1135EAD-BBDE-4977-8A8E-B5C83555C68E}" srcOrd="0" destOrd="0" presId="urn:microsoft.com/office/officeart/2005/8/layout/vList2"/>
    <dgm:cxn modelId="{132A5EB8-77F1-467E-8DCF-C39E77AC7CF1}" type="presOf" srcId="{CE1F4E95-959D-49A8-9328-474E66061DC2}" destId="{963D6686-7EC8-431F-B374-7F9594025374}" srcOrd="0" destOrd="0" presId="urn:microsoft.com/office/officeart/2005/8/layout/vList2"/>
    <dgm:cxn modelId="{82D0E284-DF62-49B4-AEC5-562A1F1824E4}" type="presParOf" srcId="{437DF4E2-4192-426F-A9F4-3ACD2B7EF86C}" destId="{F1135EAD-BBDE-4977-8A8E-B5C83555C68E}" srcOrd="0" destOrd="0" presId="urn:microsoft.com/office/officeart/2005/8/layout/vList2"/>
    <dgm:cxn modelId="{BC186BDA-590A-4AA9-9CC1-7E63715AECA8}" type="presParOf" srcId="{437DF4E2-4192-426F-A9F4-3ACD2B7EF86C}" destId="{801A7C25-EB6E-443E-B06A-356E5BB6C4EB}" srcOrd="1" destOrd="0" presId="urn:microsoft.com/office/officeart/2005/8/layout/vList2"/>
    <dgm:cxn modelId="{9C8220B0-35C7-47B3-8DAC-D49AE3646434}" type="presParOf" srcId="{437DF4E2-4192-426F-A9F4-3ACD2B7EF86C}" destId="{963D6686-7EC8-431F-B374-7F959402537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35EAD-BBDE-4977-8A8E-B5C83555C68E}">
      <dsp:nvSpPr>
        <dsp:cNvPr id="0" name=""/>
        <dsp:cNvSpPr/>
      </dsp:nvSpPr>
      <dsp:spPr>
        <a:xfrm>
          <a:off x="0" y="41054"/>
          <a:ext cx="5096933" cy="19901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Vc = 22.5 cc</a:t>
          </a:r>
          <a:endParaRPr lang="en-US" sz="3600" kern="1200"/>
        </a:p>
      </dsp:txBody>
      <dsp:txXfrm>
        <a:off x="97152" y="138206"/>
        <a:ext cx="4902629" cy="1795866"/>
      </dsp:txXfrm>
    </dsp:sp>
    <dsp:sp modelId="{963D6686-7EC8-431F-B374-7F9594025374}">
      <dsp:nvSpPr>
        <dsp:cNvPr id="0" name=""/>
        <dsp:cNvSpPr/>
      </dsp:nvSpPr>
      <dsp:spPr>
        <a:xfrm>
          <a:off x="0" y="2134905"/>
          <a:ext cx="5096933" cy="19901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Compression Ratio = 250+22.5/22.5 = 12.11:1</a:t>
          </a:r>
          <a:endParaRPr lang="en-US" sz="3600" kern="1200"/>
        </a:p>
      </dsp:txBody>
      <dsp:txXfrm>
        <a:off x="97152" y="2232057"/>
        <a:ext cx="4902629" cy="1795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14A15-8023-4025-4D57-741AAFAB3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673652-F391-5D4D-6BE3-37AD7DEF64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25BB3-9ECD-30C9-524F-975C679E7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A6F7-B8D9-8065-7A84-00D3565A3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3B8A9-B9E4-336A-6E32-9CF21F1C0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465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5681C-7EAF-106F-E8BB-893D7F616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2E724-ACE1-5E1C-D423-C1DFF5B09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204B5-B760-9FF5-F6B8-C36159E20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5E89A-568C-63F4-7BE7-A779C8DC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F7ADA-EEB8-910C-FAD0-49DCB66A8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54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13976-0024-AC5F-B154-313FBB805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815161-1BC9-9241-2DCD-C6BF4C932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6FBCD-F1E6-A73B-BE4F-733A67677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EA372-BAED-850E-2C75-CE88FED2A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858E1-4D9A-E962-8428-1296E0CA9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236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D6E42-9942-DCDB-9FD7-8D0427F26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F1D3-8ACF-C794-EDE6-7FDBC65883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EE8619-0707-465E-9A8C-834F6AA05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53F01-B1C1-0171-95E9-A6CA28AC3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D70849-6160-8120-C139-8D9D7AF11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B67D6A-FD66-67D4-69CE-C17E48612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348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FBDD5-5DF7-A342-EECB-3BE8C87C2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587FA-3B78-45DE-A6E2-71FBB73A5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FF0CD-8FC7-0172-8766-B3797C1D91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D8C564-FCFF-B23B-FF43-72E84EFCF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D67243-7747-98A0-E07B-1AF7E060E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E4734E-8158-8A9B-BC88-A5BAAA44E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E15058-D2A6-90C8-3976-D538FFDF1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38ABFF-A81F-C4EB-935A-6F4B20258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81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FC56A-6BDE-DB59-3827-AC8184FB0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426E6A-4584-C457-D569-2CBA3F452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DB36D8-F300-A89C-6E18-CEFA9A743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35772-09C2-D321-4283-734C7678D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608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CD6B77-A209-699E-1C03-9672D69B7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997DE4-88E8-B6CC-747F-AB7FE1D2C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95F0CF-5B04-8866-4141-802B21D97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271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31ADE-FEE1-215E-0ED6-3DA7260B3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FD814-3835-1B35-2390-B0B3A543F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61B546-5215-8461-BFB3-A709C56133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D59551-3164-A12D-A061-70F6D46A3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F439D9-B9AD-8CE8-E004-E0D839428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C73DE6-2087-34B1-7D3F-EA6BB6494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34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8BABE-5B75-7522-CE31-771484E64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6D65E9-DC4B-E82A-81EF-7E6EC1525A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DEAF29-CAB9-F2F1-B485-76AB6E3A2B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74E979-4DEE-64AC-A9F7-F318791EC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00F36B-07DE-DD4A-7CEC-70A3D3482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C13D66-6B48-B565-FFF5-8B63BD0B3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04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E1EE9-E042-AC01-8A4D-F54636352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38F16F-92E6-3403-8618-D3954ECCB9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CC65D-497B-5A4F-7BCC-224E2D3FC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C59C-D2E5-F34D-A6C4-2321A22D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6E2EA-D10B-F93D-C010-4472AC9D7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402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CFA8E8-EBB7-610F-E1D8-91D9BD3A78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1FE6AA-3A1C-7C72-7DD7-DB9E6C1C84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A65EA-D9A5-7577-C853-EA1723EFC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4D05B-DA2E-6C80-5DB6-F8B408BD0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E4990-DEC5-6360-9CA3-BA2FB889D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621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01011C-C0CE-4D24-225C-8136609EE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7376B2-C04F-C32F-DE7B-23E9753E76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299FA-164B-BD03-DB53-811FF1C9AE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0E0EB-B38F-4B58-8D03-0ECCB35E737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208A50-4FA6-8805-99C5-29D18971F9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295CB-07BF-FC16-D14B-68E155A00C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FEF55B-0A9A-4411-B4CD-247F063AD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71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on a motorcycle&#10;&#10;AI-generated content may be incorrect.">
            <a:extLst>
              <a:ext uri="{FF2B5EF4-FFF2-40B4-BE49-F238E27FC236}">
                <a16:creationId xmlns:a16="http://schemas.microsoft.com/office/drawing/2014/main" id="{D888BE7A-BA97-D965-444F-AB2517079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0E93D-2BD1-3E7B-1734-37C9A5A9D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Honda NSF250 Group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D80741-0D53-37F8-FBBA-BF93D7CAB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067" y="5449971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>
                <a:solidFill>
                  <a:schemeClr val="bg1">
                    <a:lumMod val="49000"/>
                  </a:schemeClr>
                </a:solidFill>
              </a:rPr>
              <a:t>Charlie Morrish</a:t>
            </a:r>
          </a:p>
          <a:p>
            <a:pPr algn="l"/>
            <a:r>
              <a:rPr lang="en-GB" sz="2000">
                <a:solidFill>
                  <a:schemeClr val="bg1">
                    <a:lumMod val="49000"/>
                  </a:schemeClr>
                </a:solidFill>
              </a:rPr>
              <a:t>Dylan Lewis</a:t>
            </a:r>
          </a:p>
          <a:p>
            <a:pPr algn="l"/>
            <a:r>
              <a:rPr lang="en-GB" sz="2000">
                <a:solidFill>
                  <a:schemeClr val="bg1">
                    <a:lumMod val="49000"/>
                  </a:schemeClr>
                </a:solidFill>
              </a:rPr>
              <a:t>Reuben Pearson-Warder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623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973E5D-4B1F-B474-98D1-38BD6E4941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38" t="9091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tx1"/>
              </a:gs>
              <a:gs pos="35000">
                <a:schemeClr val="tx1">
                  <a:alpha val="76000"/>
                </a:schemeClr>
              </a:gs>
              <a:gs pos="19000">
                <a:schemeClr val="tx1">
                  <a:alpha val="4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AFA30-FFCA-12DF-024E-AE6C28B80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AAB1801-ED8F-C3CC-C9D3-532697F86018}"/>
              </a:ext>
            </a:extLst>
          </p:cNvPr>
          <p:cNvSpPr txBox="1"/>
          <p:nvPr/>
        </p:nvSpPr>
        <p:spPr>
          <a:xfrm>
            <a:off x="7463713" y="2718054"/>
            <a:ext cx="454121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Primary Goal: Improve overall engine performance of the Honda NSF250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5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Context: Make the bike more competitive in the open 500cc class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5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Key modification areas: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ECU remapping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Adjusting gearbox and final drive ratios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Improving airflow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5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Objectives: Measure of success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Achieve better engine performance compared to last year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Successfully implement all ECU &amp; gearbox modifications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Measure success by:</a:t>
            </a:r>
          </a:p>
          <a:p>
            <a:pPr marL="120015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Faster lap times</a:t>
            </a:r>
          </a:p>
          <a:p>
            <a:pPr marL="120015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Higher speed-trap top speeds</a:t>
            </a:r>
          </a:p>
          <a:p>
            <a:pPr marL="120015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50">
                <a:solidFill>
                  <a:schemeClr val="bg1"/>
                </a:solidFill>
              </a:rPr>
              <a:t>Improves race results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441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231BF7-154E-7443-4B90-8D3A37A99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17" y="5127993"/>
            <a:ext cx="5257349" cy="1325563"/>
          </a:xfrm>
        </p:spPr>
        <p:txBody>
          <a:bodyPr>
            <a:normAutofit/>
          </a:bodyPr>
          <a:lstStyle/>
          <a:p>
            <a:r>
              <a:rPr lang="en-GB" dirty="0"/>
              <a:t>Timing Plan and Milestones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7C89F3-DEDD-08FC-D956-226AF464E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22" y="623153"/>
            <a:ext cx="11963128" cy="3885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038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D836C-024D-EDA8-1DD5-0B6BC8C8A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40402" y="6267959"/>
            <a:ext cx="4391024" cy="11737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Reuben </a:t>
            </a:r>
            <a:endParaRPr lang="en-US" sz="3200">
              <a:solidFill>
                <a:schemeClr val="bg1"/>
              </a:solidFill>
            </a:endParaRPr>
          </a:p>
        </p:txBody>
      </p:sp>
      <p:pic>
        <p:nvPicPr>
          <p:cNvPr id="1028" name="Picture 4" descr="A pipe with tape on it&#10;&#10;AI-generated content may be incorrect.">
            <a:extLst>
              <a:ext uri="{FF2B5EF4-FFF2-40B4-BE49-F238E27FC236}">
                <a16:creationId xmlns:a16="http://schemas.microsoft.com/office/drawing/2014/main" id="{137EE660-51A1-EA35-AC7D-707ECDA158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89" r="-1" b="32466"/>
          <a:stretch>
            <a:fillRect/>
          </a:stretch>
        </p:blipFill>
        <p:spPr bwMode="auto"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 person working on a machine&#10;&#10;AI-generated content may be incorrect.">
            <a:extLst>
              <a:ext uri="{FF2B5EF4-FFF2-40B4-BE49-F238E27FC236}">
                <a16:creationId xmlns:a16="http://schemas.microsoft.com/office/drawing/2014/main" id="{A4AC542D-1047-6FDD-42C7-972C8EE168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43" r="2" b="17856"/>
          <a:stretch>
            <a:fillRect/>
          </a:stretch>
        </p:blipFill>
        <p:spPr bwMode="auto"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 metal ruler on a metal surface&#10;&#10;AI-generated content may be incorrect.">
            <a:extLst>
              <a:ext uri="{FF2B5EF4-FFF2-40B4-BE49-F238E27FC236}">
                <a16:creationId xmlns:a16="http://schemas.microsoft.com/office/drawing/2014/main" id="{75D8E6F3-76D5-0CEF-6307-A1252F0734A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72" r="-1" b="26885"/>
          <a:stretch>
            <a:fillRect/>
          </a:stretch>
        </p:blipFill>
        <p:spPr bwMode="auto"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E8970B-FEFF-5B65-D23D-1DC25CD66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0281" y="5145697"/>
            <a:ext cx="6407073" cy="130562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Measurements for Ricardo Wave model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Clearance Volume validated for Compression Ratio for model</a:t>
            </a:r>
          </a:p>
          <a:p>
            <a:pPr marL="0" indent="0">
              <a:buNone/>
            </a:pPr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BD8C19-091B-1B7E-0524-A27B8E1B05F5}"/>
              </a:ext>
            </a:extLst>
          </p:cNvPr>
          <p:cNvSpPr txBox="1"/>
          <p:nvPr/>
        </p:nvSpPr>
        <p:spPr>
          <a:xfrm>
            <a:off x="2759476" y="4117020"/>
            <a:ext cx="6096000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 sz="3200" baseline="0">
                <a:solidFill>
                  <a:srgbClr val="FFFFFF"/>
                </a:solidFill>
                <a:latin typeface="Aptos Display"/>
                <a:ea typeface="Segoe UI"/>
                <a:cs typeface="Segoe UI"/>
              </a:rPr>
              <a:t>Experimental/</a:t>
            </a:r>
            <a:r>
              <a:rPr lang="en-US" sz="3200">
                <a:solidFill>
                  <a:srgbClr val="FFFFFF"/>
                </a:solidFill>
                <a:latin typeface="Aptos Display"/>
                <a:ea typeface="Segoe UI"/>
                <a:cs typeface="Segoe UI"/>
              </a:rPr>
              <a:t>Analytical Work</a:t>
            </a:r>
            <a:endParaRPr lang="en-US" sz="3200" baseline="0">
              <a:solidFill>
                <a:srgbClr val="FFFFFF"/>
              </a:solidFill>
              <a:latin typeface="Aptos Display"/>
              <a:ea typeface="Segoe UI"/>
              <a:cs typeface="Segoe U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830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2816E-9F2F-5D1B-41C2-BA5151A8F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Modelling Work</a:t>
            </a:r>
          </a:p>
        </p:txBody>
      </p:sp>
      <p:pic>
        <p:nvPicPr>
          <p:cNvPr id="6" name="Content Placeholder 5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435421B4-B2E7-1C78-0627-B6262296BF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718576"/>
            <a:ext cx="10905066" cy="430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459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42423-AD66-B8DA-4E7E-E372E30E0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711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Results/ What’s next?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940B2F0-1D25-E546-0216-AAAEB5F3BF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548" y="1603936"/>
            <a:ext cx="4191585" cy="1714739"/>
          </a:xfrm>
        </p:spPr>
      </p:pic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DBEE8F49-ABE4-5A31-F721-57AEC1D3E39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56866" y="2010833"/>
          <a:ext cx="5096933" cy="4166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99F661A8-E52C-00BA-FD80-BFB9BC594E3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337" y="3667137"/>
            <a:ext cx="4267796" cy="16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640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C2467-E124-99DC-EE03-E6860D27B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Personal Gantt Chart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7391CD7-B2E2-C4C5-0C76-FB0FB60D23B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541932" y="1981377"/>
            <a:ext cx="4369112" cy="180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490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A56445C-7ADC-7313-52E9-5DFD23AF39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144032"/>
              </p:ext>
            </p:extLst>
          </p:nvPr>
        </p:nvGraphicFramePr>
        <p:xfrm>
          <a:off x="72" y="-4468"/>
          <a:ext cx="7505700" cy="6868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76425">
                  <a:extLst>
                    <a:ext uri="{9D8B030D-6E8A-4147-A177-3AD203B41FA5}">
                      <a16:colId xmlns:a16="http://schemas.microsoft.com/office/drawing/2014/main" val="316292042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2737309289"/>
                    </a:ext>
                  </a:extLst>
                </a:gridCol>
                <a:gridCol w="1228725">
                  <a:extLst>
                    <a:ext uri="{9D8B030D-6E8A-4147-A177-3AD203B41FA5}">
                      <a16:colId xmlns:a16="http://schemas.microsoft.com/office/drawing/2014/main" val="1425164516"/>
                    </a:ext>
                  </a:extLst>
                </a:gridCol>
                <a:gridCol w="1876425">
                  <a:extLst>
                    <a:ext uri="{9D8B030D-6E8A-4147-A177-3AD203B41FA5}">
                      <a16:colId xmlns:a16="http://schemas.microsoft.com/office/drawing/2014/main" val="177118385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Task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Description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Hours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Duration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606383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Researching intake theory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Reading existing literature bout intake designs as well as air flow pressure waves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12h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 week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331767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Basic design and sketches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Creating multiple different intake designs and concepts using knowledge gained from research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10h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 week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85186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CAD Modelling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Transferring the sketched designs into CAD software to make at least 4 different prototype intake tracts.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20h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2 weeks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99942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Material gathering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Gathering and deciding on the materials needed to create the prototypes.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4h 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3-10 days </a:t>
                      </a:r>
                      <a:endParaRPr lang="en-GB">
                        <a:effectLst/>
                      </a:endParaRPr>
                    </a:p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(potential material shortages and lead time on delivery)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098258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Prototype fabricating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3D printing the CAD designs and test fitting them on the bike and correct any possible interference in the designs or unexpected flaws.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20h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2-3 weeks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26373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Flow bench setup and testing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Using the university's own flow bench to test the multitude of prototypes and measuring air velocity, volume and pressure drop before testing on the bike.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10h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 week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061517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Data Analysis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Analysing the data gained and make comparisons on volumetric flow and efficiency.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5h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 week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0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18734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Final design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Using all data analysis and testing pick the most optimal design for the new head and test on the bike itself using dyno data.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10h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1 week </a:t>
                      </a:r>
                      <a:endParaRPr lang="en-GB">
                        <a:effectLst/>
                      </a:endParaRPr>
                    </a:p>
                  </a:txBody>
                  <a:tcPr marL="66675" marR="66675">
                    <a:lnL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95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070259"/>
                  </a:ext>
                </a:extLst>
              </a:tr>
            </a:tbl>
          </a:graphicData>
        </a:graphic>
      </p:graphicFrame>
      <p:pic>
        <p:nvPicPr>
          <p:cNvPr id="11" name="Picture 10" descr="20251209_182910000_iOS.png">
            <a:extLst>
              <a:ext uri="{FF2B5EF4-FFF2-40B4-BE49-F238E27FC236}">
                <a16:creationId xmlns:a16="http://schemas.microsoft.com/office/drawing/2014/main" id="{23926E19-F566-4AF4-6612-C3BD8FA16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8436" y="3180436"/>
            <a:ext cx="2152650" cy="2038350"/>
          </a:xfrm>
          <a:prstGeom prst="rect">
            <a:avLst/>
          </a:prstGeom>
        </p:spPr>
      </p:pic>
      <p:pic>
        <p:nvPicPr>
          <p:cNvPr id="12" name="Picture 11" descr="20251209_182914000_iOS.png">
            <a:extLst>
              <a:ext uri="{FF2B5EF4-FFF2-40B4-BE49-F238E27FC236}">
                <a16:creationId xmlns:a16="http://schemas.microsoft.com/office/drawing/2014/main" id="{A61C011E-9493-D395-8948-9295D2181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4737" y="5014326"/>
            <a:ext cx="2164001" cy="1830626"/>
          </a:xfrm>
          <a:prstGeom prst="rect">
            <a:avLst/>
          </a:prstGeom>
        </p:spPr>
      </p:pic>
      <p:pic>
        <p:nvPicPr>
          <p:cNvPr id="13" name="Picture 12" descr="A grey square object with holes&#10;&#10;AI-generated content may be incorrect.">
            <a:extLst>
              <a:ext uri="{FF2B5EF4-FFF2-40B4-BE49-F238E27FC236}">
                <a16:creationId xmlns:a16="http://schemas.microsoft.com/office/drawing/2014/main" id="{8945B7EB-6F78-2AD1-7AB3-8D24CFAF07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5830" y="-9787"/>
            <a:ext cx="4690475" cy="3198574"/>
          </a:xfrm>
          <a:prstGeom prst="rect">
            <a:avLst/>
          </a:prstGeom>
        </p:spPr>
      </p:pic>
      <p:pic>
        <p:nvPicPr>
          <p:cNvPr id="14" name="Picture 13" descr="Performance Trends">
            <a:extLst>
              <a:ext uri="{FF2B5EF4-FFF2-40B4-BE49-F238E27FC236}">
                <a16:creationId xmlns:a16="http://schemas.microsoft.com/office/drawing/2014/main" id="{88C66533-07D7-C19E-1CB3-97B9407DC0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2568" y="3181089"/>
            <a:ext cx="2524125" cy="3678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616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1">
            <a:extLst>
              <a:ext uri="{FF2B5EF4-FFF2-40B4-BE49-F238E27FC236}">
                <a16:creationId xmlns:a16="http://schemas.microsoft.com/office/drawing/2014/main" id="{7EED9116-053E-E395-DEED-2713DAA1CD3E}"/>
              </a:ext>
            </a:extLst>
          </p:cNvPr>
          <p:cNvSpPr txBox="1"/>
          <p:nvPr/>
        </p:nvSpPr>
        <p:spPr>
          <a:xfrm>
            <a:off x="1392667" y="2398957"/>
            <a:ext cx="9406666" cy="3526144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Project Synergy: Theory to Track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Modelling- Use the Riccardo Wave model (provided by Reuben) to predict max horsepower gains from the new head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Engine Management- Optimize EMS calibration based on the increased airflow data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Gearing Strategy- Determine optimal final drive gearing using collected and simulated power data (provided by Charlie)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Validation- Compare the theoretical model results against real-world prototype and dyno data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Critical Equipment: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Design and Manufacturing- 3D printer, CAD Software (Solidworks), Composite Laying Equipment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Measurement and Testing- Flow Bench, Velocity Probe, Vehicle Dyno, Smoke Visualisation Rig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Key Success Factors: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Ensure accurate and repeatable dyno/flow bench testing procedures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bg1"/>
                </a:solidFill>
              </a:rPr>
              <a:t>Mitigate risk of physical interference with surrounding components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963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C9ADD-54C3-A4DE-5E7B-CE624A9CC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57082" y="-1659951"/>
            <a:ext cx="9559533" cy="28043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Validating Work</a:t>
            </a:r>
          </a:p>
        </p:txBody>
      </p:sp>
      <p:pic>
        <p:nvPicPr>
          <p:cNvPr id="6" name="Picture 5" descr="A grey square object with holes&#10;&#10;AI-generated content may be incorrect.">
            <a:extLst>
              <a:ext uri="{FF2B5EF4-FFF2-40B4-BE49-F238E27FC236}">
                <a16:creationId xmlns:a16="http://schemas.microsoft.com/office/drawing/2014/main" id="{C3D62BBD-829B-DF7A-FDC1-0E343B9D8A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17" r="8599" b="4"/>
          <a:stretch>
            <a:fillRect/>
          </a:stretch>
        </p:blipFill>
        <p:spPr>
          <a:xfrm>
            <a:off x="6503750" y="10"/>
            <a:ext cx="3897767" cy="3131363"/>
          </a:xfrm>
          <a:custGeom>
            <a:avLst/>
            <a:gdLst/>
            <a:ahLst/>
            <a:cxnLst/>
            <a:rect l="l" t="t" r="r" b="b"/>
            <a:pathLst>
              <a:path w="3897767" h="3131373">
                <a:moveTo>
                  <a:pt x="402271" y="0"/>
                </a:moveTo>
                <a:lnTo>
                  <a:pt x="3495496" y="0"/>
                </a:lnTo>
                <a:lnTo>
                  <a:pt x="3564928" y="92850"/>
                </a:lnTo>
                <a:cubicBezTo>
                  <a:pt x="3775065" y="403894"/>
                  <a:pt x="3897767" y="778863"/>
                  <a:pt x="3897767" y="1182490"/>
                </a:cubicBezTo>
                <a:cubicBezTo>
                  <a:pt x="3897767" y="2258828"/>
                  <a:pt x="3025222" y="3131373"/>
                  <a:pt x="1948884" y="3131373"/>
                </a:cubicBezTo>
                <a:cubicBezTo>
                  <a:pt x="872545" y="3131373"/>
                  <a:pt x="0" y="2258828"/>
                  <a:pt x="0" y="1182490"/>
                </a:cubicBezTo>
                <a:cubicBezTo>
                  <a:pt x="0" y="778863"/>
                  <a:pt x="122702" y="403894"/>
                  <a:pt x="332839" y="92850"/>
                </a:cubicBezTo>
                <a:close/>
              </a:path>
            </a:pathLst>
          </a:custGeom>
        </p:spPr>
      </p:pic>
      <p:sp>
        <p:nvSpPr>
          <p:cNvPr id="24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30288" y="827820"/>
            <a:ext cx="875345" cy="8753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6" name="Graphic 212">
            <a:extLst>
              <a:ext uri="{FF2B5EF4-FFF2-40B4-BE49-F238E27FC236}">
                <a16:creationId xmlns:a16="http://schemas.microsoft.com/office/drawing/2014/main" id="{CD08DEF0-DEFD-4BD6-BCF3-12E1C32E7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30288" y="827820"/>
            <a:ext cx="875345" cy="8753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11" name="Picture 10" descr="A person on a motorcycle&#10;&#10;AI-generated content may be incorrect.">
            <a:extLst>
              <a:ext uri="{FF2B5EF4-FFF2-40B4-BE49-F238E27FC236}">
                <a16:creationId xmlns:a16="http://schemas.microsoft.com/office/drawing/2014/main" id="{76A67AA0-5E87-6AE1-F7DD-D83657D835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60" r="17087" b="-4"/>
          <a:stretch>
            <a:fillRect/>
          </a:stretch>
        </p:blipFill>
        <p:spPr>
          <a:xfrm>
            <a:off x="6410728" y="3897767"/>
            <a:ext cx="2624707" cy="2624707"/>
          </a:xfrm>
          <a:custGeom>
            <a:avLst/>
            <a:gdLst/>
            <a:ahLst/>
            <a:cxnLst/>
            <a:rect l="l" t="t" r="r" b="b"/>
            <a:pathLst>
              <a:path w="1796104" h="1796104">
                <a:moveTo>
                  <a:pt x="898052" y="0"/>
                </a:moveTo>
                <a:cubicBezTo>
                  <a:pt x="1394032" y="0"/>
                  <a:pt x="1796104" y="402072"/>
                  <a:pt x="1796104" y="898052"/>
                </a:cubicBezTo>
                <a:cubicBezTo>
                  <a:pt x="1796104" y="1394032"/>
                  <a:pt x="1394032" y="1796104"/>
                  <a:pt x="898052" y="1796104"/>
                </a:cubicBezTo>
                <a:cubicBezTo>
                  <a:pt x="402072" y="1796104"/>
                  <a:pt x="0" y="1394032"/>
                  <a:pt x="0" y="898052"/>
                </a:cubicBezTo>
                <a:cubicBezTo>
                  <a:pt x="0" y="402072"/>
                  <a:pt x="402072" y="0"/>
                  <a:pt x="898052" y="0"/>
                </a:cubicBezTo>
                <a:close/>
              </a:path>
            </a:pathLst>
          </a:custGeom>
        </p:spPr>
      </p:pic>
      <p:pic>
        <p:nvPicPr>
          <p:cNvPr id="8" name="Picture 7" descr="Performance Trends">
            <a:extLst>
              <a:ext uri="{FF2B5EF4-FFF2-40B4-BE49-F238E27FC236}">
                <a16:creationId xmlns:a16="http://schemas.microsoft.com/office/drawing/2014/main" id="{CACB4C2A-49BB-F9D4-A116-188033F0D0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099" r="4" b="19620"/>
          <a:stretch>
            <a:fillRect/>
          </a:stretch>
        </p:blipFill>
        <p:spPr>
          <a:xfrm>
            <a:off x="9341624" y="2718757"/>
            <a:ext cx="2850376" cy="3070200"/>
          </a:xfrm>
          <a:custGeom>
            <a:avLst/>
            <a:gdLst/>
            <a:ahLst/>
            <a:cxnLst/>
            <a:rect l="l" t="t" r="r" b="b"/>
            <a:pathLst>
              <a:path w="2850376" h="3070200">
                <a:moveTo>
                  <a:pt x="1535100" y="0"/>
                </a:moveTo>
                <a:cubicBezTo>
                  <a:pt x="2064983" y="0"/>
                  <a:pt x="2532161" y="268472"/>
                  <a:pt x="2808029" y="676811"/>
                </a:cubicBezTo>
                <a:lnTo>
                  <a:pt x="2850376" y="746516"/>
                </a:lnTo>
                <a:lnTo>
                  <a:pt x="2850376" y="2323685"/>
                </a:lnTo>
                <a:lnTo>
                  <a:pt x="2808029" y="2393390"/>
                </a:lnTo>
                <a:cubicBezTo>
                  <a:pt x="2532161" y="2801729"/>
                  <a:pt x="2064983" y="3070200"/>
                  <a:pt x="1535100" y="3070200"/>
                </a:cubicBezTo>
                <a:cubicBezTo>
                  <a:pt x="687287" y="3070200"/>
                  <a:pt x="0" y="2382913"/>
                  <a:pt x="0" y="1535100"/>
                </a:cubicBezTo>
                <a:cubicBezTo>
                  <a:pt x="0" y="687287"/>
                  <a:pt x="687287" y="0"/>
                  <a:pt x="1535100" y="0"/>
                </a:cubicBezTo>
                <a:close/>
              </a:path>
            </a:pathLst>
          </a:custGeom>
        </p:spPr>
      </p:pic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46774" y="234738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5" name="Oval 34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49893" y="3354599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AFD0A328-1739-4303-94E8-A87D5F4D0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49893" y="3354599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C9DA6F-EBD4-0B4A-B039-E319195F0EFD}"/>
              </a:ext>
            </a:extLst>
          </p:cNvPr>
          <p:cNvSpPr txBox="1"/>
          <p:nvPr/>
        </p:nvSpPr>
        <p:spPr>
          <a:xfrm>
            <a:off x="737016" y="191124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2F9FC3-6BB8-41E3-4135-987114DD198E}"/>
              </a:ext>
            </a:extLst>
          </p:cNvPr>
          <p:cNvSpPr txBox="1"/>
          <p:nvPr/>
        </p:nvSpPr>
        <p:spPr>
          <a:xfrm>
            <a:off x="577923" y="1266386"/>
            <a:ext cx="5647424" cy="5878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Using 3D printed CAD prototypes for intake tract to test and validate on flow bench</a:t>
            </a:r>
          </a:p>
          <a:p>
            <a:pPr marL="285750" indent="-28575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Choosing design with greatest flow</a:t>
            </a:r>
          </a:p>
          <a:p>
            <a:pPr marL="285750" indent="-28575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Conducting dyno runs using the newly designed intake tract on modified head </a:t>
            </a:r>
          </a:p>
          <a:p>
            <a:pPr marL="285750" indent="-28575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Comparing dyno runs between stock head and modified head with stock intake tract</a:t>
            </a:r>
          </a:p>
          <a:p>
            <a:pPr marL="285750" indent="-28575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Comparing dyno runs between modified head with stock intake tract and improved intake tract</a:t>
            </a:r>
          </a:p>
          <a:p>
            <a:pPr marL="285750" indent="-28575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Projecting real world results against Reubens Ricardo wave simulations 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931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FEA73EF-3675-8F23-D531-EB2139E02D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905424"/>
              </p:ext>
            </p:extLst>
          </p:nvPr>
        </p:nvGraphicFramePr>
        <p:xfrm>
          <a:off x="10438" y="-20876"/>
          <a:ext cx="12165464" cy="68226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33693">
                  <a:extLst>
                    <a:ext uri="{9D8B030D-6E8A-4147-A177-3AD203B41FA5}">
                      <a16:colId xmlns:a16="http://schemas.microsoft.com/office/drawing/2014/main" val="499729141"/>
                    </a:ext>
                  </a:extLst>
                </a:gridCol>
                <a:gridCol w="1435561">
                  <a:extLst>
                    <a:ext uri="{9D8B030D-6E8A-4147-A177-3AD203B41FA5}">
                      <a16:colId xmlns:a16="http://schemas.microsoft.com/office/drawing/2014/main" val="3294197795"/>
                    </a:ext>
                  </a:extLst>
                </a:gridCol>
                <a:gridCol w="1435561">
                  <a:extLst>
                    <a:ext uri="{9D8B030D-6E8A-4147-A177-3AD203B41FA5}">
                      <a16:colId xmlns:a16="http://schemas.microsoft.com/office/drawing/2014/main" val="2082804916"/>
                    </a:ext>
                  </a:extLst>
                </a:gridCol>
                <a:gridCol w="1453966">
                  <a:extLst>
                    <a:ext uri="{9D8B030D-6E8A-4147-A177-3AD203B41FA5}">
                      <a16:colId xmlns:a16="http://schemas.microsoft.com/office/drawing/2014/main" val="2850208432"/>
                    </a:ext>
                  </a:extLst>
                </a:gridCol>
                <a:gridCol w="1435561">
                  <a:extLst>
                    <a:ext uri="{9D8B030D-6E8A-4147-A177-3AD203B41FA5}">
                      <a16:colId xmlns:a16="http://schemas.microsoft.com/office/drawing/2014/main" val="511945939"/>
                    </a:ext>
                  </a:extLst>
                </a:gridCol>
                <a:gridCol w="1435561">
                  <a:extLst>
                    <a:ext uri="{9D8B030D-6E8A-4147-A177-3AD203B41FA5}">
                      <a16:colId xmlns:a16="http://schemas.microsoft.com/office/drawing/2014/main" val="3302904054"/>
                    </a:ext>
                  </a:extLst>
                </a:gridCol>
                <a:gridCol w="1435561">
                  <a:extLst>
                    <a:ext uri="{9D8B030D-6E8A-4147-A177-3AD203B41FA5}">
                      <a16:colId xmlns:a16="http://schemas.microsoft.com/office/drawing/2014/main" val="596993091"/>
                    </a:ext>
                  </a:extLst>
                </a:gridCol>
              </a:tblGrid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Phase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Oct,25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Nov,25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Dec,25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Jan,26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Feb,26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Mar,26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159789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Project discussion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1717918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Group Meetings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6938834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Protype designs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7604957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Viva plan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7297901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Presenting first Viva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3499773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Prototype testing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5748201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First dyno run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8292906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Results analysis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5850525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First track test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3410480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Final design and dyno test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9764167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First race test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9038963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Performance gain analysis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7952484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Planning for final viva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0671028"/>
                  </a:ext>
                </a:extLst>
              </a:tr>
              <a:tr h="454842">
                <a:tc>
                  <a:txBody>
                    <a:bodyPr/>
                    <a:lstStyle/>
                    <a:p>
                      <a:pPr rtl="0" fontAlgn="base">
                        <a:lnSpc>
                          <a:spcPts val="1569"/>
                        </a:lnSpc>
                        <a:buNone/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</a:rPr>
                        <a:t>Presenting final viva </a:t>
                      </a:r>
                      <a:endParaRPr lang="en-GB">
                        <a:effectLst/>
                      </a:endParaRP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4F5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657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1640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0591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8515DC8-3701-44EB-999C-D5402B90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152" y="0"/>
            <a:ext cx="8981524" cy="6858000"/>
          </a:xfrm>
          <a:prstGeom prst="rect">
            <a:avLst/>
          </a:prstGeom>
          <a:solidFill>
            <a:schemeClr val="tx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EADECE-8509-E2D7-3042-583676F19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5368" y="11457"/>
            <a:ext cx="1000796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Outer + Internal Gearing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417FD4-3722-4953-8DF3-13324F82E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49" y="1020585"/>
            <a:ext cx="3931319" cy="5479540"/>
          </a:xfrm>
        </p:spPr>
        <p:txBody>
          <a:bodyPr>
            <a:normAutofit/>
          </a:bodyPr>
          <a:lstStyle/>
          <a:p>
            <a:r>
              <a:rPr lang="en-GB" sz="2000" dirty="0"/>
              <a:t>All outer gearing has been measured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Looking through the Honda NSF250 owner’s manual revealed all of the available gearing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The standard factory gearing is being used in the bike currently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5C1050-58B5-D8D1-459D-7901483995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49" t="18519" b="4088"/>
          <a:stretch>
            <a:fillRect/>
          </a:stretch>
        </p:blipFill>
        <p:spPr>
          <a:xfrm rot="16200000">
            <a:off x="5681129" y="765319"/>
            <a:ext cx="2422212" cy="30574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BC202F-FDF4-98C1-A33F-B2DAE993CB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591" t="6920" r="5342" b="12731"/>
          <a:stretch>
            <a:fillRect/>
          </a:stretch>
        </p:blipFill>
        <p:spPr>
          <a:xfrm rot="16200000">
            <a:off x="8861587" y="750612"/>
            <a:ext cx="2422216" cy="30868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144768-1682-4C22-6095-439619F100F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22" t="21648" r="6391" b="5711"/>
          <a:stretch>
            <a:fillRect/>
          </a:stretch>
        </p:blipFill>
        <p:spPr>
          <a:xfrm rot="16200000">
            <a:off x="7100456" y="3262743"/>
            <a:ext cx="2757058" cy="36991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DD778A-A6E2-08FC-2014-44125667C61F}"/>
              </a:ext>
            </a:extLst>
          </p:cNvPr>
          <p:cNvSpPr txBox="1"/>
          <p:nvPr/>
        </p:nvSpPr>
        <p:spPr>
          <a:xfrm>
            <a:off x="-59635" y="6500125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Charlie Morrish</a:t>
            </a:r>
          </a:p>
        </p:txBody>
      </p:sp>
    </p:spTree>
    <p:extLst>
      <p:ext uri="{BB962C8B-B14F-4D97-AF65-F5344CB8AC3E}">
        <p14:creationId xmlns:p14="http://schemas.microsoft.com/office/powerpoint/2010/main" val="40958660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0B655-7C64-9EF9-DFD6-832D79185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rgbClr val="3F3F3F"/>
                </a:solidFill>
              </a:rPr>
              <a:t>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78FC0-6588-4982-2BE6-82863B6A8D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anchor="t">
            <a:normAutofit/>
          </a:bodyPr>
          <a:lstStyle/>
          <a:p>
            <a:r>
              <a:rPr lang="en-GB" sz="2000"/>
              <a:t>Viewing Data in 2D Race 2025 </a:t>
            </a:r>
            <a:r>
              <a:rPr lang="en-GB" sz="2000" dirty="0"/>
              <a:t>from </a:t>
            </a:r>
            <a:r>
              <a:rPr lang="en-GB" sz="2000"/>
              <a:t>previous race </a:t>
            </a:r>
            <a:r>
              <a:rPr lang="en-GB" sz="2000" dirty="0"/>
              <a:t>season</a:t>
            </a:r>
          </a:p>
          <a:p>
            <a:r>
              <a:rPr lang="en-GB" sz="2000"/>
              <a:t>Have yet to go into depth with analysis for data</a:t>
            </a:r>
            <a:endParaRPr lang="en-GB" sz="2000" dirty="0"/>
          </a:p>
          <a:p>
            <a:endParaRPr lang="en-GB" sz="20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FF10198-F8BF-CA33-BEA4-2F7ED26AEC13}"/>
              </a:ext>
            </a:extLst>
          </p:cNvPr>
          <p:cNvSpPr txBox="1"/>
          <p:nvPr/>
        </p:nvSpPr>
        <p:spPr>
          <a:xfrm>
            <a:off x="-59635" y="6500125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Charlie Morrish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4D6DE1D-6B91-5635-96DC-EABADD97AE03}"/>
              </a:ext>
            </a:extLst>
          </p:cNvPr>
          <p:cNvSpPr txBox="1">
            <a:spLocks/>
          </p:cNvSpPr>
          <p:nvPr/>
        </p:nvSpPr>
        <p:spPr>
          <a:xfrm>
            <a:off x="6419029" y="2892208"/>
            <a:ext cx="4297351" cy="29597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/>
          </a:p>
          <a:p>
            <a:endParaRPr lang="en-GB" sz="2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1B5F3C-F711-5BF9-D265-EBCFEACDFB8F}"/>
              </a:ext>
            </a:extLst>
          </p:cNvPr>
          <p:cNvSpPr txBox="1"/>
          <p:nvPr/>
        </p:nvSpPr>
        <p:spPr>
          <a:xfrm>
            <a:off x="6514931" y="2901364"/>
            <a:ext cx="501930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Gear Ratio calculator was created, and standard gear ratios were implemented</a:t>
            </a:r>
          </a:p>
        </p:txBody>
      </p:sp>
      <p:pic>
        <p:nvPicPr>
          <p:cNvPr id="9" name="Picture 8" descr="A calculator with numbers and symbols&#10;&#10;AI-generated content may be incorrect.">
            <a:extLst>
              <a:ext uri="{FF2B5EF4-FFF2-40B4-BE49-F238E27FC236}">
                <a16:creationId xmlns:a16="http://schemas.microsoft.com/office/drawing/2014/main" id="{F874B320-A636-E1E2-4170-4F256BCE76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645" y="3547877"/>
            <a:ext cx="5848865" cy="2755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1870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2380E-74A6-D1BE-2127-A7CB6E414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Results +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FD001-D08E-338A-D3AB-D7C514C9D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Results:</a:t>
            </a:r>
          </a:p>
          <a:p>
            <a:r>
              <a:rPr lang="en-GB" sz="2000"/>
              <a:t>A way to calculate gear ratios successfully</a:t>
            </a:r>
          </a:p>
          <a:p>
            <a:r>
              <a:rPr lang="en-GB" sz="2000"/>
              <a:t>Successful research into available gears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F96D4C-CCD5-815F-F299-0425F6C4BD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Future Work:</a:t>
            </a:r>
          </a:p>
          <a:p>
            <a:r>
              <a:rPr lang="en-GB" sz="2000"/>
              <a:t>Comparing and analysing dyno curves</a:t>
            </a:r>
          </a:p>
          <a:p>
            <a:r>
              <a:rPr lang="en-GB" sz="2000"/>
              <a:t>Reviewing the data taken from the new engine on track</a:t>
            </a:r>
          </a:p>
          <a:p>
            <a:r>
              <a:rPr lang="en-GB" sz="2000"/>
              <a:t>Analysing data on the current engine on how the transmission can be refined for better power output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78717F-F049-5B0D-80F7-C2DBF34987F3}"/>
              </a:ext>
            </a:extLst>
          </p:cNvPr>
          <p:cNvSpPr txBox="1"/>
          <p:nvPr/>
        </p:nvSpPr>
        <p:spPr>
          <a:xfrm>
            <a:off x="-59635" y="6500125"/>
            <a:ext cx="1710725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tx1">
                    <a:lumMod val="49000"/>
                  </a:schemeClr>
                </a:solidFill>
              </a:rPr>
              <a:t>Charlie Morrish</a:t>
            </a:r>
          </a:p>
        </p:txBody>
      </p:sp>
    </p:spTree>
    <p:extLst>
      <p:ext uri="{BB962C8B-B14F-4D97-AF65-F5344CB8AC3E}">
        <p14:creationId xmlns:p14="http://schemas.microsoft.com/office/powerpoint/2010/main" val="660661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Rectangle 122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CFDB5-0F6B-CEA3-953B-3108A8583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246" y="5230552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Personal Gantt Chart</a:t>
            </a:r>
          </a:p>
        </p:txBody>
      </p:sp>
      <p:pic>
        <p:nvPicPr>
          <p:cNvPr id="8" name="Content Placeholder 7" descr="A screenshot of a calendar&#10;&#10;AI-generated content may be incorrect.">
            <a:extLst>
              <a:ext uri="{FF2B5EF4-FFF2-40B4-BE49-F238E27FC236}">
                <a16:creationId xmlns:a16="http://schemas.microsoft.com/office/drawing/2014/main" id="{39FFE393-2713-894F-A54E-2417CC79EF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24" y="2477069"/>
            <a:ext cx="11843416" cy="20605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8DB533-31A7-F9DA-A7E6-47B2BA297D9A}"/>
              </a:ext>
            </a:extLst>
          </p:cNvPr>
          <p:cNvSpPr txBox="1"/>
          <p:nvPr/>
        </p:nvSpPr>
        <p:spPr>
          <a:xfrm>
            <a:off x="-59635" y="6500125"/>
            <a:ext cx="1710725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49000"/>
                  </a:schemeClr>
                </a:solidFill>
              </a:rPr>
              <a:t>Charlie Morrish</a:t>
            </a:r>
          </a:p>
        </p:txBody>
      </p:sp>
    </p:spTree>
    <p:extLst>
      <p:ext uri="{BB962C8B-B14F-4D97-AF65-F5344CB8AC3E}">
        <p14:creationId xmlns:p14="http://schemas.microsoft.com/office/powerpoint/2010/main" val="173949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9D9EB-22F2-467D-F845-E5F7CEFB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1641752"/>
            <a:ext cx="6140449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Ongoing work</a:t>
            </a:r>
          </a:p>
        </p:txBody>
      </p:sp>
      <p:pic>
        <p:nvPicPr>
          <p:cNvPr id="6" name="Content Placeholder 5" descr="A person on a motorcycle&#10;&#10;AI-generated content may be incorrect.">
            <a:extLst>
              <a:ext uri="{FF2B5EF4-FFF2-40B4-BE49-F238E27FC236}">
                <a16:creationId xmlns:a16="http://schemas.microsoft.com/office/drawing/2014/main" id="{0E17FBE8-F884-D25F-ADAA-FA20FFF1ACE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" r="298"/>
          <a:stretch>
            <a:fillRect/>
          </a:stretch>
        </p:blipFill>
        <p:spPr>
          <a:xfrm>
            <a:off x="-1196814" y="-659202"/>
            <a:ext cx="5682675" cy="8571654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595FC-3091-34AF-974E-B5B244F3CC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32401" y="3146400"/>
            <a:ext cx="6140449" cy="2682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Dyno runs</a:t>
            </a:r>
          </a:p>
          <a:p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Analyzing the dyno curves to new and current engine</a:t>
            </a:r>
          </a:p>
          <a:p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Track testing at Pembrey</a:t>
            </a:r>
          </a:p>
          <a:p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2844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on a motorcycle on a track&#10;&#10;AI-generated content may be incorrect.">
            <a:extLst>
              <a:ext uri="{FF2B5EF4-FFF2-40B4-BE49-F238E27FC236}">
                <a16:creationId xmlns:a16="http://schemas.microsoft.com/office/drawing/2014/main" id="{C5789E88-6D08-8F08-996D-C48DED8D60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0" r="22965" b="6397"/>
          <a:stretch>
            <a:fillRect/>
          </a:stretch>
        </p:blipFill>
        <p:spPr>
          <a:xfrm>
            <a:off x="3522466" y="10"/>
            <a:ext cx="866953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83875-A03C-25F1-0F1C-61C9A65A0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Timings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AA618-83C3-67E8-0459-C6ABAF7CBB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Dyno Run mid' January ’26</a:t>
            </a:r>
          </a:p>
          <a:p>
            <a:r>
              <a:rPr lang="en-US" sz="2000">
                <a:solidFill>
                  <a:schemeClr val="bg1"/>
                </a:solidFill>
              </a:rPr>
              <a:t>Dyno Run mid' February 2026 to assess changes</a:t>
            </a:r>
          </a:p>
          <a:p>
            <a:r>
              <a:rPr lang="en-US" sz="2000">
                <a:solidFill>
                  <a:schemeClr val="bg1"/>
                </a:solidFill>
              </a:rPr>
              <a:t>First Track test at </a:t>
            </a:r>
            <a:r>
              <a:rPr lang="en-US" sz="2000" err="1">
                <a:solidFill>
                  <a:schemeClr val="bg1"/>
                </a:solidFill>
              </a:rPr>
              <a:t>Pembrey</a:t>
            </a:r>
            <a:r>
              <a:rPr lang="en-US" sz="2000">
                <a:solidFill>
                  <a:schemeClr val="bg1"/>
                </a:solidFill>
              </a:rPr>
              <a:t> end of February 2026</a:t>
            </a:r>
          </a:p>
          <a:p>
            <a:r>
              <a:rPr lang="en-US" sz="2000">
                <a:solidFill>
                  <a:schemeClr val="bg1"/>
                </a:solidFill>
              </a:rPr>
              <a:t>First Race Weekend March 21-22</a:t>
            </a:r>
            <a:r>
              <a:rPr lang="en-US" sz="2000" baseline="30000">
                <a:solidFill>
                  <a:schemeClr val="bg1"/>
                </a:solidFill>
              </a:rPr>
              <a:t>nd</a:t>
            </a:r>
            <a:r>
              <a:rPr lang="en-US" sz="2000">
                <a:solidFill>
                  <a:schemeClr val="bg1"/>
                </a:solidFill>
              </a:rPr>
              <a:t> @ Brands Hatch</a:t>
            </a:r>
          </a:p>
        </p:txBody>
      </p:sp>
    </p:spTree>
    <p:extLst>
      <p:ext uri="{BB962C8B-B14F-4D97-AF65-F5344CB8AC3E}">
        <p14:creationId xmlns:p14="http://schemas.microsoft.com/office/powerpoint/2010/main" val="2070945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4EBFE5-CC87-AC4F-49DD-44A41C953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4" y="1367673"/>
            <a:ext cx="4375151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100">
                <a:solidFill>
                  <a:schemeClr val="bg1"/>
                </a:solidFill>
              </a:rPr>
              <a:t>Thank you for your time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7F49FB-6A37-41F3-DFCB-3545C8AC8C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9182" y="4414180"/>
            <a:ext cx="4377793" cy="884538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Any questions?</a:t>
            </a:r>
          </a:p>
        </p:txBody>
      </p:sp>
      <p:pic>
        <p:nvPicPr>
          <p:cNvPr id="4" name="Picture 3" descr="A person on a motorcycle&#10;&#10;AI-generated content may be incorrect.">
            <a:extLst>
              <a:ext uri="{FF2B5EF4-FFF2-40B4-BE49-F238E27FC236}">
                <a16:creationId xmlns:a16="http://schemas.microsoft.com/office/drawing/2014/main" id="{09129DA9-01DF-B365-F988-79DD284A2D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35" r="18439" b="-2"/>
          <a:stretch>
            <a:fillRect/>
          </a:stretch>
        </p:blipFill>
        <p:spPr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854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3" ma:contentTypeDescription="Create a new document." ma:contentTypeScope="" ma:versionID="6146fc4cd65e256937a6121c33cc18aa">
  <xsd:schema xmlns:xsd="http://www.w3.org/2001/XMLSchema" xmlns:xs="http://www.w3.org/2001/XMLSchema" xmlns:p="http://schemas.microsoft.com/office/2006/metadata/properties" xmlns:ns2="5380908c-2095-4110-986a-366a2cbd6535" targetNamespace="http://schemas.microsoft.com/office/2006/metadata/properties" ma:root="true" ma:fieldsID="eac8f7993ed259226c9a3395c9c0d327" ns2:_="">
    <xsd:import namespace="5380908c-2095-4110-986a-366a2cbd653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CF29C9E-E665-4FA3-9AA3-865561D50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380908c-2095-4110-986a-366a2cbd65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A84F01-D3C6-43B7-8F8F-A98C599B23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C0B54F-D69E-459B-9E48-8C27E0254D9E}">
  <ds:schemaRefs>
    <ds:schemaRef ds:uri="5380908c-2095-4110-986a-366a2cbd6535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528</TotalTime>
  <Words>851</Words>
  <Application>Microsoft Office PowerPoint</Application>
  <PresentationFormat>Widescreen</PresentationFormat>
  <Paragraphs>236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Honda NSF250 Group Project</vt:lpstr>
      <vt:lpstr>Introduction</vt:lpstr>
      <vt:lpstr>Timing Plan and Milestones</vt:lpstr>
      <vt:lpstr> Reuben </vt:lpstr>
      <vt:lpstr>Modelling Work</vt:lpstr>
      <vt:lpstr>Results/ What’s next?</vt:lpstr>
      <vt:lpstr>Personal Gantt Chart</vt:lpstr>
      <vt:lpstr>PowerPoint Presentation</vt:lpstr>
      <vt:lpstr>PowerPoint Presentation</vt:lpstr>
      <vt:lpstr>Validating Work</vt:lpstr>
      <vt:lpstr>PowerPoint Presentation</vt:lpstr>
      <vt:lpstr>Outer + Internal Gearing</vt:lpstr>
      <vt:lpstr>Data Analysis</vt:lpstr>
      <vt:lpstr>Results + Future Work</vt:lpstr>
      <vt:lpstr>Personal Gantt Chart</vt:lpstr>
      <vt:lpstr>Ongoing work</vt:lpstr>
      <vt:lpstr>Timings</vt:lpstr>
      <vt:lpstr>Thank you for your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Charlie Morrish (2405178)</dc:creator>
  <cp:lastModifiedBy>Charlie Morrish (2405178)</cp:lastModifiedBy>
  <cp:revision>48</cp:revision>
  <dcterms:created xsi:type="dcterms:W3CDTF">2025-12-02T13:12:30Z</dcterms:created>
  <dcterms:modified xsi:type="dcterms:W3CDTF">2025-12-09T21:55:49Z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</Properties>
</file>