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9" r:id="rId2"/>
    <p:sldId id="257" r:id="rId3"/>
    <p:sldId id="258" r:id="rId4"/>
    <p:sldId id="256"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166108-922A-2BC7-C058-406EC13684C1}" v="56" dt="2025-11-27T13:47:43.674"/>
    <p1510:client id="{210D0AEB-3D45-3041-2F5F-3AF947256608}" v="44" dt="2025-11-27T02:50:44.019"/>
    <p1510:client id="{2C003D6F-C17C-A51F-4046-54EF877D704C}" v="476" dt="2025-11-27T02:47:22.155"/>
    <p1510:client id="{A2FEF548-0E8E-BAD5-266D-1629C897C82A}" v="290" dt="2025-11-27T13:22:20.677"/>
    <p1510:client id="{B55896F8-BB0D-78BA-162C-FD0518C77331}" v="1" dt="2025-11-27T02:08:47.131"/>
    <p1510:client id="{BBBC95EB-EDAA-C5E4-4DB7-A703EB2664E7}" v="159" dt="2025-11-27T02:05:49.1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18D1994-9C38-4468-8D7E-DDBBF6E7088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30063E2-3E9F-4496-8CF4-917862FF3725}">
      <dgm:prSet/>
      <dgm:spPr/>
      <dgm:t>
        <a:bodyPr/>
        <a:lstStyle/>
        <a:p>
          <a:r>
            <a:rPr lang="en-GB"/>
            <a:t>Green haven florist is a small, independent flower shop based in Norwich, founded in 2016 by business partners Liam and Priya Patel. The shop quickly developed a strong reputation for its bespoke floral arrangements, eco -friendly packaging , and commitment to supporting the local community. they serve a wide variety of customers, from walk in clients buying bouquets to corpaterate  customers and wedding bookings </a:t>
          </a:r>
          <a:endParaRPr lang="en-US"/>
        </a:p>
      </dgm:t>
    </dgm:pt>
    <dgm:pt modelId="{44B11704-EB6E-4372-BF85-7F3FAB17613B}" type="parTrans" cxnId="{41D6491D-0061-4FD1-B609-F7911D95BB5C}">
      <dgm:prSet/>
      <dgm:spPr/>
      <dgm:t>
        <a:bodyPr/>
        <a:lstStyle/>
        <a:p>
          <a:endParaRPr lang="en-US"/>
        </a:p>
      </dgm:t>
    </dgm:pt>
    <dgm:pt modelId="{4279D257-ABEB-445E-B6C9-B67379100F80}" type="sibTrans" cxnId="{41D6491D-0061-4FD1-B609-F7911D95BB5C}">
      <dgm:prSet/>
      <dgm:spPr/>
      <dgm:t>
        <a:bodyPr/>
        <a:lstStyle/>
        <a:p>
          <a:endParaRPr lang="en-US"/>
        </a:p>
      </dgm:t>
    </dgm:pt>
    <dgm:pt modelId="{AC00406C-D0FE-4A43-A9B9-1C2F65833D9A}">
      <dgm:prSet/>
      <dgm:spPr/>
      <dgm:t>
        <a:bodyPr/>
        <a:lstStyle/>
        <a:p>
          <a:r>
            <a:rPr lang="en-GB"/>
            <a:t>However,   in the past year they have been experiencing significant challenge. In store sales have fallen by around 30%, largely due to reduced high street foot traffic and changing customer behaviour towards online shopping . At the same time operational costs, such as the price of fresh flowers and sustainable materials have risen . The business s is also facing strong competition from online flower delivery services and two new local competitors.</a:t>
          </a:r>
          <a:endParaRPr lang="en-US"/>
        </a:p>
      </dgm:t>
    </dgm:pt>
    <dgm:pt modelId="{82A84504-50AB-4C91-9040-B1FF7A5FF79E}" type="parTrans" cxnId="{387A0527-87CA-4F74-BD42-B5018F3B35AB}">
      <dgm:prSet/>
      <dgm:spPr/>
      <dgm:t>
        <a:bodyPr/>
        <a:lstStyle/>
        <a:p>
          <a:endParaRPr lang="en-US"/>
        </a:p>
      </dgm:t>
    </dgm:pt>
    <dgm:pt modelId="{D44C4EA8-7112-456C-95D1-1E78E193C9EE}" type="sibTrans" cxnId="{387A0527-87CA-4F74-BD42-B5018F3B35AB}">
      <dgm:prSet/>
      <dgm:spPr/>
      <dgm:t>
        <a:bodyPr/>
        <a:lstStyle/>
        <a:p>
          <a:endParaRPr lang="en-US"/>
        </a:p>
      </dgm:t>
    </dgm:pt>
    <dgm:pt modelId="{FAFBAE0D-7D88-4542-8323-580E245DA5ED}">
      <dgm:prSet/>
      <dgm:spPr/>
      <dgm:t>
        <a:bodyPr/>
        <a:lstStyle/>
        <a:p>
          <a:r>
            <a:rPr lang="en-GB"/>
            <a:t>additionally , their whole website is outdated and difficult for customers to use, and their digital marketing efforts rely heavily on word of mouth rather than strategic online promotion. Because of these combined factors, green haven florist is struggling to maintain profitability and neeads to reassess its business  model </a:t>
          </a:r>
          <a:endParaRPr lang="en-US"/>
        </a:p>
      </dgm:t>
    </dgm:pt>
    <dgm:pt modelId="{4E4882DE-59DB-4AD6-9448-551224E3F93F}" type="parTrans" cxnId="{0B919A78-2D89-44B0-A9DB-2B131D84BBBA}">
      <dgm:prSet/>
      <dgm:spPr/>
      <dgm:t>
        <a:bodyPr/>
        <a:lstStyle/>
        <a:p>
          <a:endParaRPr lang="en-US"/>
        </a:p>
      </dgm:t>
    </dgm:pt>
    <dgm:pt modelId="{6F7B85B0-2B66-4054-A482-6CC06727DF93}" type="sibTrans" cxnId="{0B919A78-2D89-44B0-A9DB-2B131D84BBBA}">
      <dgm:prSet/>
      <dgm:spPr/>
      <dgm:t>
        <a:bodyPr/>
        <a:lstStyle/>
        <a:p>
          <a:endParaRPr lang="en-US"/>
        </a:p>
      </dgm:t>
    </dgm:pt>
    <dgm:pt modelId="{DD310EC9-B30B-4154-9081-FAF036583BC6}" type="pres">
      <dgm:prSet presAssocID="{E18D1994-9C38-4468-8D7E-DDBBF6E70885}" presName="root" presStyleCnt="0">
        <dgm:presLayoutVars>
          <dgm:dir/>
          <dgm:resizeHandles val="exact"/>
        </dgm:presLayoutVars>
      </dgm:prSet>
      <dgm:spPr/>
    </dgm:pt>
    <dgm:pt modelId="{0AF04359-DA5B-4D2F-9789-EAAE179E250A}" type="pres">
      <dgm:prSet presAssocID="{230063E2-3E9F-4496-8CF4-917862FF3725}" presName="compNode" presStyleCnt="0"/>
      <dgm:spPr/>
    </dgm:pt>
    <dgm:pt modelId="{3EBEFBF2-408B-435E-9927-5D9B0A7C6521}" type="pres">
      <dgm:prSet presAssocID="{230063E2-3E9F-4496-8CF4-917862FF3725}" presName="bgRect" presStyleLbl="bgShp" presStyleIdx="0" presStyleCnt="3"/>
      <dgm:spPr/>
    </dgm:pt>
    <dgm:pt modelId="{BC4C11E6-74B9-4E39-AA68-52BF68CF6DA4}" type="pres">
      <dgm:prSet presAssocID="{230063E2-3E9F-4496-8CF4-917862FF37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ne Decoration"/>
        </a:ext>
      </dgm:extLst>
    </dgm:pt>
    <dgm:pt modelId="{153AC9D9-0B8E-4807-820E-B9564BB57478}" type="pres">
      <dgm:prSet presAssocID="{230063E2-3E9F-4496-8CF4-917862FF3725}" presName="spaceRect" presStyleCnt="0"/>
      <dgm:spPr/>
    </dgm:pt>
    <dgm:pt modelId="{F002EA38-16BC-4936-ACEB-473B6E6B3702}" type="pres">
      <dgm:prSet presAssocID="{230063E2-3E9F-4496-8CF4-917862FF3725}" presName="parTx" presStyleLbl="revTx" presStyleIdx="0" presStyleCnt="3">
        <dgm:presLayoutVars>
          <dgm:chMax val="0"/>
          <dgm:chPref val="0"/>
        </dgm:presLayoutVars>
      </dgm:prSet>
      <dgm:spPr/>
    </dgm:pt>
    <dgm:pt modelId="{C275D61D-D6F7-4DC9-9C1A-EA60D049D74E}" type="pres">
      <dgm:prSet presAssocID="{4279D257-ABEB-445E-B6C9-B67379100F80}" presName="sibTrans" presStyleCnt="0"/>
      <dgm:spPr/>
    </dgm:pt>
    <dgm:pt modelId="{FD72409A-25DB-467A-B451-0CBFD6A8FEFA}" type="pres">
      <dgm:prSet presAssocID="{AC00406C-D0FE-4A43-A9B9-1C2F65833D9A}" presName="compNode" presStyleCnt="0"/>
      <dgm:spPr/>
    </dgm:pt>
    <dgm:pt modelId="{25F48314-F02E-45D0-8B54-F459E65149BB}" type="pres">
      <dgm:prSet presAssocID="{AC00406C-D0FE-4A43-A9B9-1C2F65833D9A}" presName="bgRect" presStyleLbl="bgShp" presStyleIdx="1" presStyleCnt="3"/>
      <dgm:spPr/>
    </dgm:pt>
    <dgm:pt modelId="{AF608B37-36B3-4E98-89E6-390F725BA993}" type="pres">
      <dgm:prSet presAssocID="{AC00406C-D0FE-4A43-A9B9-1C2F65833D9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tial Sun"/>
        </a:ext>
      </dgm:extLst>
    </dgm:pt>
    <dgm:pt modelId="{5D7237BF-D8F8-4E26-8136-522CF16C5A89}" type="pres">
      <dgm:prSet presAssocID="{AC00406C-D0FE-4A43-A9B9-1C2F65833D9A}" presName="spaceRect" presStyleCnt="0"/>
      <dgm:spPr/>
    </dgm:pt>
    <dgm:pt modelId="{4211E0D9-E9D9-45B4-B0EA-678C880A054C}" type="pres">
      <dgm:prSet presAssocID="{AC00406C-D0FE-4A43-A9B9-1C2F65833D9A}" presName="parTx" presStyleLbl="revTx" presStyleIdx="1" presStyleCnt="3">
        <dgm:presLayoutVars>
          <dgm:chMax val="0"/>
          <dgm:chPref val="0"/>
        </dgm:presLayoutVars>
      </dgm:prSet>
      <dgm:spPr/>
    </dgm:pt>
    <dgm:pt modelId="{595C9309-33DE-420A-ABB6-BEB2D8BC5148}" type="pres">
      <dgm:prSet presAssocID="{D44C4EA8-7112-456C-95D1-1E78E193C9EE}" presName="sibTrans" presStyleCnt="0"/>
      <dgm:spPr/>
    </dgm:pt>
    <dgm:pt modelId="{26ABDDE1-06CA-4DC0-B733-E3A866EF5849}" type="pres">
      <dgm:prSet presAssocID="{FAFBAE0D-7D88-4542-8323-580E245DA5ED}" presName="compNode" presStyleCnt="0"/>
      <dgm:spPr/>
    </dgm:pt>
    <dgm:pt modelId="{DEEE19F1-211B-4925-9F8B-F2384D869108}" type="pres">
      <dgm:prSet presAssocID="{FAFBAE0D-7D88-4542-8323-580E245DA5ED}" presName="bgRect" presStyleLbl="bgShp" presStyleIdx="2" presStyleCnt="3"/>
      <dgm:spPr/>
    </dgm:pt>
    <dgm:pt modelId="{6DDA7C73-912C-45F5-9BF5-AE5DCF202ECA}" type="pres">
      <dgm:prSet presAssocID="{FAFBAE0D-7D88-4542-8323-580E245DA5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dvertising"/>
        </a:ext>
      </dgm:extLst>
    </dgm:pt>
    <dgm:pt modelId="{D38E20AD-DF27-44BA-865A-170E54A47E4D}" type="pres">
      <dgm:prSet presAssocID="{FAFBAE0D-7D88-4542-8323-580E245DA5ED}" presName="spaceRect" presStyleCnt="0"/>
      <dgm:spPr/>
    </dgm:pt>
    <dgm:pt modelId="{D166B59B-F8EE-4003-82B0-D6F12C0E64E7}" type="pres">
      <dgm:prSet presAssocID="{FAFBAE0D-7D88-4542-8323-580E245DA5ED}" presName="parTx" presStyleLbl="revTx" presStyleIdx="2" presStyleCnt="3">
        <dgm:presLayoutVars>
          <dgm:chMax val="0"/>
          <dgm:chPref val="0"/>
        </dgm:presLayoutVars>
      </dgm:prSet>
      <dgm:spPr/>
    </dgm:pt>
  </dgm:ptLst>
  <dgm:cxnLst>
    <dgm:cxn modelId="{F893D00A-6715-4CE7-B474-0231FE2C2597}" type="presOf" srcId="{FAFBAE0D-7D88-4542-8323-580E245DA5ED}" destId="{D166B59B-F8EE-4003-82B0-D6F12C0E64E7}" srcOrd="0" destOrd="0" presId="urn:microsoft.com/office/officeart/2018/2/layout/IconVerticalSolidList"/>
    <dgm:cxn modelId="{41D6491D-0061-4FD1-B609-F7911D95BB5C}" srcId="{E18D1994-9C38-4468-8D7E-DDBBF6E70885}" destId="{230063E2-3E9F-4496-8CF4-917862FF3725}" srcOrd="0" destOrd="0" parTransId="{44B11704-EB6E-4372-BF85-7F3FAB17613B}" sibTransId="{4279D257-ABEB-445E-B6C9-B67379100F80}"/>
    <dgm:cxn modelId="{387A0527-87CA-4F74-BD42-B5018F3B35AB}" srcId="{E18D1994-9C38-4468-8D7E-DDBBF6E70885}" destId="{AC00406C-D0FE-4A43-A9B9-1C2F65833D9A}" srcOrd="1" destOrd="0" parTransId="{82A84504-50AB-4C91-9040-B1FF7A5FF79E}" sibTransId="{D44C4EA8-7112-456C-95D1-1E78E193C9EE}"/>
    <dgm:cxn modelId="{2F69E461-6F81-489F-8789-7A25E84F53BD}" type="presOf" srcId="{AC00406C-D0FE-4A43-A9B9-1C2F65833D9A}" destId="{4211E0D9-E9D9-45B4-B0EA-678C880A054C}" srcOrd="0" destOrd="0" presId="urn:microsoft.com/office/officeart/2018/2/layout/IconVerticalSolidList"/>
    <dgm:cxn modelId="{8317F846-5231-4B1D-A20A-DDE5C590252B}" type="presOf" srcId="{230063E2-3E9F-4496-8CF4-917862FF3725}" destId="{F002EA38-16BC-4936-ACEB-473B6E6B3702}" srcOrd="0" destOrd="0" presId="urn:microsoft.com/office/officeart/2018/2/layout/IconVerticalSolidList"/>
    <dgm:cxn modelId="{ECDA7657-BED8-442A-AD0C-4280E2412163}" type="presOf" srcId="{E18D1994-9C38-4468-8D7E-DDBBF6E70885}" destId="{DD310EC9-B30B-4154-9081-FAF036583BC6}" srcOrd="0" destOrd="0" presId="urn:microsoft.com/office/officeart/2018/2/layout/IconVerticalSolidList"/>
    <dgm:cxn modelId="{0B919A78-2D89-44B0-A9DB-2B131D84BBBA}" srcId="{E18D1994-9C38-4468-8D7E-DDBBF6E70885}" destId="{FAFBAE0D-7D88-4542-8323-580E245DA5ED}" srcOrd="2" destOrd="0" parTransId="{4E4882DE-59DB-4AD6-9448-551224E3F93F}" sibTransId="{6F7B85B0-2B66-4054-A482-6CC06727DF93}"/>
    <dgm:cxn modelId="{26919B68-F2FD-4422-AF33-9D5679AE1987}" type="presParOf" srcId="{DD310EC9-B30B-4154-9081-FAF036583BC6}" destId="{0AF04359-DA5B-4D2F-9789-EAAE179E250A}" srcOrd="0" destOrd="0" presId="urn:microsoft.com/office/officeart/2018/2/layout/IconVerticalSolidList"/>
    <dgm:cxn modelId="{82AE9E92-2ED0-4935-9C4B-1C8679BA07FA}" type="presParOf" srcId="{0AF04359-DA5B-4D2F-9789-EAAE179E250A}" destId="{3EBEFBF2-408B-435E-9927-5D9B0A7C6521}" srcOrd="0" destOrd="0" presId="urn:microsoft.com/office/officeart/2018/2/layout/IconVerticalSolidList"/>
    <dgm:cxn modelId="{D582BB8C-F34D-4B5B-85B9-08E65034A941}" type="presParOf" srcId="{0AF04359-DA5B-4D2F-9789-EAAE179E250A}" destId="{BC4C11E6-74B9-4E39-AA68-52BF68CF6DA4}" srcOrd="1" destOrd="0" presId="urn:microsoft.com/office/officeart/2018/2/layout/IconVerticalSolidList"/>
    <dgm:cxn modelId="{CC71F45A-4EF6-4449-A83A-CC62E2196FFB}" type="presParOf" srcId="{0AF04359-DA5B-4D2F-9789-EAAE179E250A}" destId="{153AC9D9-0B8E-4807-820E-B9564BB57478}" srcOrd="2" destOrd="0" presId="urn:microsoft.com/office/officeart/2018/2/layout/IconVerticalSolidList"/>
    <dgm:cxn modelId="{30BE8C6C-DC5F-424F-928A-DDE6BEFC8540}" type="presParOf" srcId="{0AF04359-DA5B-4D2F-9789-EAAE179E250A}" destId="{F002EA38-16BC-4936-ACEB-473B6E6B3702}" srcOrd="3" destOrd="0" presId="urn:microsoft.com/office/officeart/2018/2/layout/IconVerticalSolidList"/>
    <dgm:cxn modelId="{19203C8E-E169-435F-8B27-3A0B18490DBB}" type="presParOf" srcId="{DD310EC9-B30B-4154-9081-FAF036583BC6}" destId="{C275D61D-D6F7-4DC9-9C1A-EA60D049D74E}" srcOrd="1" destOrd="0" presId="urn:microsoft.com/office/officeart/2018/2/layout/IconVerticalSolidList"/>
    <dgm:cxn modelId="{545089F7-102F-4740-A31B-60A476BCC72D}" type="presParOf" srcId="{DD310EC9-B30B-4154-9081-FAF036583BC6}" destId="{FD72409A-25DB-467A-B451-0CBFD6A8FEFA}" srcOrd="2" destOrd="0" presId="urn:microsoft.com/office/officeart/2018/2/layout/IconVerticalSolidList"/>
    <dgm:cxn modelId="{E00EB3C4-902C-495F-9018-50C6E649B1A5}" type="presParOf" srcId="{FD72409A-25DB-467A-B451-0CBFD6A8FEFA}" destId="{25F48314-F02E-45D0-8B54-F459E65149BB}" srcOrd="0" destOrd="0" presId="urn:microsoft.com/office/officeart/2018/2/layout/IconVerticalSolidList"/>
    <dgm:cxn modelId="{5799DA3A-4946-4DED-A59A-819376F54910}" type="presParOf" srcId="{FD72409A-25DB-467A-B451-0CBFD6A8FEFA}" destId="{AF608B37-36B3-4E98-89E6-390F725BA993}" srcOrd="1" destOrd="0" presId="urn:microsoft.com/office/officeart/2018/2/layout/IconVerticalSolidList"/>
    <dgm:cxn modelId="{23595BB0-AA70-40DC-80F4-EB35C7925913}" type="presParOf" srcId="{FD72409A-25DB-467A-B451-0CBFD6A8FEFA}" destId="{5D7237BF-D8F8-4E26-8136-522CF16C5A89}" srcOrd="2" destOrd="0" presId="urn:microsoft.com/office/officeart/2018/2/layout/IconVerticalSolidList"/>
    <dgm:cxn modelId="{F4EA9D41-1589-4B8A-B9EA-B787FBED7661}" type="presParOf" srcId="{FD72409A-25DB-467A-B451-0CBFD6A8FEFA}" destId="{4211E0D9-E9D9-45B4-B0EA-678C880A054C}" srcOrd="3" destOrd="0" presId="urn:microsoft.com/office/officeart/2018/2/layout/IconVerticalSolidList"/>
    <dgm:cxn modelId="{F8FBC070-F988-411A-81F9-AF8D53B2A728}" type="presParOf" srcId="{DD310EC9-B30B-4154-9081-FAF036583BC6}" destId="{595C9309-33DE-420A-ABB6-BEB2D8BC5148}" srcOrd="3" destOrd="0" presId="urn:microsoft.com/office/officeart/2018/2/layout/IconVerticalSolidList"/>
    <dgm:cxn modelId="{F584E1BD-BD83-46AF-8F24-52187EACAF7C}" type="presParOf" srcId="{DD310EC9-B30B-4154-9081-FAF036583BC6}" destId="{26ABDDE1-06CA-4DC0-B733-E3A866EF5849}" srcOrd="4" destOrd="0" presId="urn:microsoft.com/office/officeart/2018/2/layout/IconVerticalSolidList"/>
    <dgm:cxn modelId="{3E60D335-FE75-4E6C-ADC2-B70A840A24AA}" type="presParOf" srcId="{26ABDDE1-06CA-4DC0-B733-E3A866EF5849}" destId="{DEEE19F1-211B-4925-9F8B-F2384D869108}" srcOrd="0" destOrd="0" presId="urn:microsoft.com/office/officeart/2018/2/layout/IconVerticalSolidList"/>
    <dgm:cxn modelId="{F6FD5077-392E-480C-93BB-D7385887510B}" type="presParOf" srcId="{26ABDDE1-06CA-4DC0-B733-E3A866EF5849}" destId="{6DDA7C73-912C-45F5-9BF5-AE5DCF202ECA}" srcOrd="1" destOrd="0" presId="urn:microsoft.com/office/officeart/2018/2/layout/IconVerticalSolidList"/>
    <dgm:cxn modelId="{09CF1503-F2D9-4F38-B333-EB1F1F3FAA06}" type="presParOf" srcId="{26ABDDE1-06CA-4DC0-B733-E3A866EF5849}" destId="{D38E20AD-DF27-44BA-865A-170E54A47E4D}" srcOrd="2" destOrd="0" presId="urn:microsoft.com/office/officeart/2018/2/layout/IconVerticalSolidList"/>
    <dgm:cxn modelId="{38F289D7-D4D7-4174-B952-E20398CC5741}" type="presParOf" srcId="{26ABDDE1-06CA-4DC0-B733-E3A866EF5849}" destId="{D166B59B-F8EE-4003-82B0-D6F12C0E64E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BEFBF2-408B-435E-9927-5D9B0A7C6521}">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4C11E6-74B9-4E39-AA68-52BF68CF6DA4}">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02EA38-16BC-4936-ACEB-473B6E6B3702}">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a:t>Green haven florist is a small, independent flower shop based in Norwich, founded in 2016 by business partners Liam and Priya Patel. The shop quickly developed a strong reputation for its bespoke floral arrangements, eco -friendly packaging , and commitment to supporting the local community. they serve a wide variety of customers, from walk in clients buying bouquets to corpaterate  customers and wedding bookings </a:t>
          </a:r>
          <a:endParaRPr lang="en-US" sz="1400" kern="1200"/>
        </a:p>
      </dsp:txBody>
      <dsp:txXfrm>
        <a:off x="1437631" y="531"/>
        <a:ext cx="9077968" cy="1244702"/>
      </dsp:txXfrm>
    </dsp:sp>
    <dsp:sp modelId="{25F48314-F02E-45D0-8B54-F459E65149BB}">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608B37-36B3-4E98-89E6-390F725BA993}">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11E0D9-E9D9-45B4-B0EA-678C880A054C}">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a:t>However,   in the past year they have been experiencing significant challenge. In store sales have fallen by around 30%, largely due to reduced high street foot traffic and changing customer behaviour towards online shopping . At the same time operational costs, such as the price of fresh flowers and sustainable materials have risen . The business s is also facing strong competition from online flower delivery services and two new local competitors.</a:t>
          </a:r>
          <a:endParaRPr lang="en-US" sz="1400" kern="1200"/>
        </a:p>
      </dsp:txBody>
      <dsp:txXfrm>
        <a:off x="1437631" y="1556410"/>
        <a:ext cx="9077968" cy="1244702"/>
      </dsp:txXfrm>
    </dsp:sp>
    <dsp:sp modelId="{DEEE19F1-211B-4925-9F8B-F2384D86910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DA7C73-912C-45F5-9BF5-AE5DCF202ECA}">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66B59B-F8EE-4003-82B0-D6F12C0E64E7}">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a:t>additionally , their whole website is outdated and difficult for customers to use, and their digital marketing efforts rely heavily on word of mouth rather than strategic online promotion. Because of these combined factors, green haven florist is struggling to maintain profitability and neeads to reassess its business  model </a:t>
          </a:r>
          <a:endParaRPr lang="en-US" sz="1400" kern="1200"/>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28221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00799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25946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92875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8347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11377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92145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8404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73100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90817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0340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C764DE79-268F-4C1A-8933-263129D2AF90}" type="datetimeFigureOut">
              <a:rPr lang="en-US" dirty="0"/>
              <a:t>11/27/2025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13721374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39EB22-FA03-D625-59BD-DB840BB9E69A}"/>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a:t>Maryam Hussain </a:t>
            </a:r>
          </a:p>
          <a:p>
            <a:r>
              <a:rPr lang="en-GB"/>
              <a:t>2421319 </a:t>
            </a:r>
          </a:p>
          <a:p>
            <a:r>
              <a:rPr lang="en-GB"/>
              <a:t>LCLM4004</a:t>
            </a:r>
          </a:p>
          <a:p>
            <a:r>
              <a:rPr lang="en-GB"/>
              <a:t>PROBLEM SOLVING AND DECISION MAKING </a:t>
            </a:r>
          </a:p>
          <a:p>
            <a:r>
              <a:rPr lang="en-GB"/>
              <a:t>COMONENT 1- GREEN HAVEN FLORIST </a:t>
            </a:r>
          </a:p>
        </p:txBody>
      </p:sp>
    </p:spTree>
    <p:extLst>
      <p:ext uri="{BB962C8B-B14F-4D97-AF65-F5344CB8AC3E}">
        <p14:creationId xmlns:p14="http://schemas.microsoft.com/office/powerpoint/2010/main" val="3365313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1C7E14-992B-95BA-5B8F-2750920E913D}"/>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Overview of presentation </a:t>
            </a:r>
          </a:p>
        </p:txBody>
      </p:sp>
      <p:sp>
        <p:nvSpPr>
          <p:cNvPr id="20" name="Content Placeholder 2">
            <a:extLst>
              <a:ext uri="{FF2B5EF4-FFF2-40B4-BE49-F238E27FC236}">
                <a16:creationId xmlns:a16="http://schemas.microsoft.com/office/drawing/2014/main" id="{2996777C-FAFF-3B37-E05F-BF9389FCA893}"/>
              </a:ext>
            </a:extLst>
          </p:cNvPr>
          <p:cNvSpPr>
            <a:spLocks noGrp="1"/>
          </p:cNvSpPr>
          <p:nvPr>
            <p:ph idx="1"/>
          </p:nvPr>
        </p:nvSpPr>
        <p:spPr>
          <a:xfrm>
            <a:off x="804672" y="2421683"/>
            <a:ext cx="4765949" cy="3353476"/>
          </a:xfrm>
        </p:spPr>
        <p:txBody>
          <a:bodyPr vert="horz" lIns="91440" tIns="45720" rIns="91440" bIns="45720" rtlCol="0" anchor="t">
            <a:normAutofit/>
          </a:bodyPr>
          <a:lstStyle/>
          <a:p>
            <a:r>
              <a:rPr lang="en-GB" sz="1800">
                <a:solidFill>
                  <a:schemeClr val="tx2"/>
                </a:solidFill>
              </a:rPr>
              <a:t> Go​od morning my name is Maryam </a:t>
            </a:r>
          </a:p>
          <a:p>
            <a:r>
              <a:rPr lang="en-GB" sz="1800">
                <a:solidFill>
                  <a:schemeClr val="tx2"/>
                </a:solidFill>
              </a:rPr>
              <a:t>In my presentation i will </a:t>
            </a:r>
          </a:p>
          <a:p>
            <a:r>
              <a:rPr lang="en-GB" sz="1800">
                <a:solidFill>
                  <a:schemeClr val="tx2"/>
                </a:solidFill>
              </a:rPr>
              <a:t>Provide an overview of green haven florist and the problems faced </a:t>
            </a:r>
          </a:p>
          <a:p>
            <a:r>
              <a:rPr lang="en-GB" sz="1800">
                <a:solidFill>
                  <a:schemeClr val="tx2"/>
                </a:solidFill>
              </a:rPr>
              <a:t>Application of the 5W2H model </a:t>
            </a:r>
          </a:p>
          <a:p>
            <a:r>
              <a:rPr lang="en-GB" sz="1800">
                <a:solidFill>
                  <a:schemeClr val="tx2"/>
                </a:solidFill>
              </a:rPr>
              <a:t>Application and critique of the PESTEL  analysis</a:t>
            </a:r>
          </a:p>
          <a:p>
            <a:r>
              <a:rPr lang="en-GB" sz="1800">
                <a:solidFill>
                  <a:schemeClr val="tx2"/>
                </a:solidFill>
              </a:rPr>
              <a:t>Application and critique of the cause and effect </a:t>
            </a:r>
          </a:p>
          <a:p>
            <a:r>
              <a:rPr lang="en-GB" sz="1800">
                <a:solidFill>
                  <a:schemeClr val="tx2"/>
                </a:solidFill>
              </a:rPr>
              <a:t>summary summary</a:t>
            </a:r>
          </a:p>
          <a:p>
            <a:endParaRPr lang="en-GB" sz="1800">
              <a:solidFill>
                <a:schemeClr val="tx2"/>
              </a:solidFill>
            </a:endParaRPr>
          </a:p>
        </p:txBody>
      </p:sp>
      <p:grpSp>
        <p:nvGrpSpPr>
          <p:cNvPr id="29" name="Group 28">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0" name="Freeform: Shape 29">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lassroom">
            <a:extLst>
              <a:ext uri="{FF2B5EF4-FFF2-40B4-BE49-F238E27FC236}">
                <a16:creationId xmlns:a16="http://schemas.microsoft.com/office/drawing/2014/main" id="{E78733E7-CE06-5241-B385-A6CFB2F03B3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1910371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89BE8-E59D-4BF1-28DD-4B6E25539CDE}"/>
              </a:ext>
            </a:extLst>
          </p:cNvPr>
          <p:cNvSpPr>
            <a:spLocks noGrp="1"/>
          </p:cNvSpPr>
          <p:nvPr>
            <p:ph type="title"/>
          </p:nvPr>
        </p:nvSpPr>
        <p:spPr>
          <a:xfrm>
            <a:off x="841248" y="256032"/>
            <a:ext cx="10506456" cy="1014984"/>
          </a:xfrm>
        </p:spPr>
        <p:txBody>
          <a:bodyPr anchor="b">
            <a:normAutofit/>
          </a:bodyPr>
          <a:lstStyle/>
          <a:p>
            <a:r>
              <a:rPr lang="en-GB"/>
              <a:t>Overview of green haven florists </a:t>
            </a:r>
          </a:p>
        </p:txBody>
      </p:sp>
      <p:graphicFrame>
        <p:nvGraphicFramePr>
          <p:cNvPr id="20" name="Content Placeholder 2">
            <a:extLst>
              <a:ext uri="{FF2B5EF4-FFF2-40B4-BE49-F238E27FC236}">
                <a16:creationId xmlns:a16="http://schemas.microsoft.com/office/drawing/2014/main" id="{6C3E5012-301F-FE08-286B-F177D2768AAA}"/>
              </a:ext>
            </a:extLst>
          </p:cNvPr>
          <p:cNvGraphicFramePr>
            <a:graphicFrameLocks noGrp="1"/>
          </p:cNvGraphicFramePr>
          <p:nvPr>
            <p:ph idx="1"/>
            <p:extLst>
              <p:ext uri="{D42A27DB-BD31-4B8C-83A1-F6EECF244321}">
                <p14:modId xmlns:p14="http://schemas.microsoft.com/office/powerpoint/2010/main" val="258263711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3443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p:nvPr>
        </p:nvSpPr>
        <p:spPr>
          <a:xfrm>
            <a:off x="1188069" y="381935"/>
            <a:ext cx="4008583" cy="5974414"/>
          </a:xfrm>
        </p:spPr>
        <p:txBody>
          <a:bodyPr vert="horz" lIns="91440" tIns="45720" rIns="91440" bIns="45720" rtlCol="0" anchor="ctr">
            <a:normAutofit/>
          </a:bodyPr>
          <a:lstStyle/>
          <a:p>
            <a:pPr algn="l"/>
            <a:r>
              <a:rPr lang="en-US" sz="6200" kern="1200">
                <a:solidFill>
                  <a:srgbClr val="FFFFFF"/>
                </a:solidFill>
                <a:latin typeface="+mj-lt"/>
                <a:ea typeface="+mj-ea"/>
                <a:cs typeface="+mj-cs"/>
              </a:rPr>
              <a:t>Insight of the problems green haven florist are facing </a:t>
            </a:r>
          </a:p>
        </p:txBody>
      </p:sp>
      <p:grpSp>
        <p:nvGrpSpPr>
          <p:cNvPr id="7" name="Group 6">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Subtitle 2"/>
          <p:cNvSpPr>
            <a:spLocks noGrp="1"/>
          </p:cNvSpPr>
          <p:nvPr>
            <p:ph type="subTitle" idx="1"/>
          </p:nvPr>
        </p:nvSpPr>
        <p:spPr>
          <a:xfrm>
            <a:off x="6297233" y="518400"/>
            <a:ext cx="4771607" cy="5837949"/>
          </a:xfrm>
        </p:spPr>
        <p:txBody>
          <a:bodyPr vert="horz" lIns="91440" tIns="45720" rIns="91440" bIns="45720" rtlCol="0" anchor="ctr">
            <a:normAutofit/>
          </a:bodyPr>
          <a:lstStyle/>
          <a:p>
            <a:pPr indent="-228600" algn="l">
              <a:buFont typeface="Arial" panose="020B0604020202020204" pitchFamily="34" charset="0"/>
              <a:buChar char="•"/>
            </a:pPr>
            <a:r>
              <a:rPr lang="en-US" sz="1600">
                <a:solidFill>
                  <a:schemeClr val="tx1">
                    <a:alpha val="80000"/>
                  </a:schemeClr>
                </a:solidFill>
              </a:rPr>
              <a:t>Problems green haven florist are facing -</a:t>
            </a:r>
          </a:p>
          <a:p>
            <a:pPr indent="-228600" algn="l">
              <a:buFont typeface="Arial" panose="020B0604020202020204" pitchFamily="34" charset="0"/>
              <a:buChar char="•"/>
            </a:pPr>
            <a:r>
              <a:rPr lang="en-US" sz="1600">
                <a:solidFill>
                  <a:schemeClr val="tx1">
                    <a:alpha val="80000"/>
                  </a:schemeClr>
                </a:solidFill>
              </a:rPr>
              <a:t>-30%drop in in-store sales over the past 12 months </a:t>
            </a:r>
          </a:p>
          <a:p>
            <a:pPr marL="342900" indent="-228600" algn="l">
              <a:buFont typeface="Arial" panose="020B0604020202020204" pitchFamily="34" charset="0"/>
              <a:buChar char="•"/>
            </a:pPr>
            <a:r>
              <a:rPr lang="en-US" sz="1600">
                <a:solidFill>
                  <a:schemeClr val="tx1">
                    <a:alpha val="80000"/>
                  </a:schemeClr>
                </a:solidFill>
              </a:rPr>
              <a:t>Reduced foot traffic on the high street </a:t>
            </a:r>
          </a:p>
          <a:p>
            <a:pPr marL="342900" indent="-228600" algn="l">
              <a:buFont typeface="Arial" panose="020B0604020202020204" pitchFamily="34" charset="0"/>
              <a:buChar char="•"/>
            </a:pPr>
            <a:r>
              <a:rPr lang="en-US" sz="1600">
                <a:solidFill>
                  <a:schemeClr val="tx1">
                    <a:alpha val="80000"/>
                  </a:schemeClr>
                </a:solidFill>
              </a:rPr>
              <a:t>Week digital marketing, reliant on word of mouth </a:t>
            </a:r>
          </a:p>
          <a:p>
            <a:pPr marL="342900" indent="-228600" algn="l">
              <a:buFont typeface="Arial" panose="020B0604020202020204" pitchFamily="34" charset="0"/>
              <a:buChar char="•"/>
            </a:pPr>
            <a:r>
              <a:rPr lang="en-US" sz="1600">
                <a:solidFill>
                  <a:schemeClr val="tx1">
                    <a:alpha val="80000"/>
                  </a:schemeClr>
                </a:solidFill>
              </a:rPr>
              <a:t>New competition a boutique florist and national chain </a:t>
            </a:r>
          </a:p>
          <a:p>
            <a:pPr marL="342900" indent="-228600" algn="l">
              <a:buFont typeface="Arial" panose="020B0604020202020204" pitchFamily="34" charset="0"/>
              <a:buChar char="•"/>
            </a:pPr>
            <a:r>
              <a:rPr lang="en-US" sz="1600">
                <a:solidFill>
                  <a:schemeClr val="tx1">
                    <a:alpha val="80000"/>
                  </a:schemeClr>
                </a:solidFill>
              </a:rPr>
              <a:t>Limited delivery options no subscriptions or flexible services </a:t>
            </a:r>
          </a:p>
          <a:p>
            <a:pPr marL="342900" indent="-228600" algn="l">
              <a:buFont typeface="Arial" panose="020B0604020202020204" pitchFamily="34" charset="0"/>
              <a:buChar char="•"/>
            </a:pPr>
            <a:r>
              <a:rPr lang="en-US" sz="1600">
                <a:solidFill>
                  <a:schemeClr val="tx1">
                    <a:alpha val="80000"/>
                  </a:schemeClr>
                </a:solidFill>
              </a:rPr>
              <a:t>Internal problems </a:t>
            </a:r>
          </a:p>
          <a:p>
            <a:pPr marL="342900" indent="-228600" algn="l">
              <a:buFont typeface="Arial" panose="020B0604020202020204" pitchFamily="34" charset="0"/>
              <a:buChar char="•"/>
            </a:pPr>
            <a:r>
              <a:rPr lang="en-US" sz="1600">
                <a:solidFill>
                  <a:schemeClr val="tx1">
                    <a:alpha val="80000"/>
                  </a:schemeClr>
                </a:solidFill>
              </a:rPr>
              <a:t>Weak digital marketing </a:t>
            </a:r>
          </a:p>
          <a:p>
            <a:pPr marL="342900" indent="-228600" algn="l">
              <a:buFont typeface="Arial" panose="020B0604020202020204" pitchFamily="34" charset="0"/>
              <a:buChar char="•"/>
            </a:pPr>
            <a:r>
              <a:rPr lang="en-US" sz="1600">
                <a:solidFill>
                  <a:schemeClr val="tx1">
                    <a:alpha val="80000"/>
                  </a:schemeClr>
                </a:solidFill>
              </a:rPr>
              <a:t>Limited delivery options </a:t>
            </a:r>
          </a:p>
          <a:p>
            <a:pPr marL="342900" indent="-228600" algn="l">
              <a:buFont typeface="Arial" panose="020B0604020202020204" pitchFamily="34" charset="0"/>
              <a:buChar char="•"/>
            </a:pPr>
            <a:r>
              <a:rPr lang="en-US" sz="1600">
                <a:solidFill>
                  <a:schemeClr val="tx1">
                    <a:alpha val="80000"/>
                  </a:schemeClr>
                </a:solidFill>
              </a:rPr>
              <a:t>No long term strategy  </a:t>
            </a:r>
          </a:p>
          <a:p>
            <a:pPr marL="342900" indent="-228600" algn="l">
              <a:buFont typeface="Arial" panose="020B0604020202020204" pitchFamily="34" charset="0"/>
              <a:buChar char="•"/>
            </a:pPr>
            <a:r>
              <a:rPr lang="en-US" sz="1600">
                <a:solidFill>
                  <a:schemeClr val="tx1">
                    <a:alpha val="80000"/>
                  </a:schemeClr>
                </a:solidFill>
              </a:rPr>
              <a:t>External problems </a:t>
            </a:r>
          </a:p>
          <a:p>
            <a:pPr marL="342900" indent="-228600" algn="l">
              <a:buFont typeface="Arial" panose="020B0604020202020204" pitchFamily="34" charset="0"/>
              <a:buChar char="•"/>
            </a:pPr>
            <a:r>
              <a:rPr lang="en-US" sz="1600">
                <a:solidFill>
                  <a:schemeClr val="tx1">
                    <a:alpha val="80000"/>
                  </a:schemeClr>
                </a:solidFill>
              </a:rPr>
              <a:t>Reduced foot traffic </a:t>
            </a:r>
          </a:p>
          <a:p>
            <a:pPr marL="342900" indent="-228600" algn="l">
              <a:buFont typeface="Arial" panose="020B0604020202020204" pitchFamily="34" charset="0"/>
              <a:buChar char="•"/>
            </a:pPr>
            <a:r>
              <a:rPr lang="en-US" sz="1600">
                <a:solidFill>
                  <a:schemeClr val="tx1">
                    <a:alpha val="80000"/>
                  </a:schemeClr>
                </a:solidFill>
              </a:rPr>
              <a:t>Increased competition </a:t>
            </a:r>
          </a:p>
          <a:p>
            <a:pPr marL="342900" indent="-228600" algn="l">
              <a:buFont typeface="Arial" panose="020B0604020202020204" pitchFamily="34" charset="0"/>
              <a:buChar char="•"/>
            </a:pPr>
            <a:r>
              <a:rPr lang="en-US" sz="1600">
                <a:solidFill>
                  <a:schemeClr val="tx1">
                    <a:alpha val="80000"/>
                  </a:schemeClr>
                </a:solidFill>
              </a:rPr>
              <a:t>Supply chain issues </a:t>
            </a:r>
          </a:p>
          <a:p>
            <a:pPr marL="342900" indent="-228600" algn="l">
              <a:buFont typeface="Arial" panose="020B0604020202020204" pitchFamily="34" charset="0"/>
              <a:buChar char="•"/>
            </a:pPr>
            <a:endParaRPr lang="en-US" sz="1600">
              <a:solidFill>
                <a:schemeClr val="tx1">
                  <a:alpha val="80000"/>
                </a:schemeClr>
              </a:solidFill>
            </a:endParaRPr>
          </a:p>
        </p:txBody>
      </p:sp>
      <p:cxnSp>
        <p:nvCxnSpPr>
          <p:cNvPr id="9" name="Straight Connector 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49AAC-5810-8AC8-E78A-7C5F948DFACB}"/>
              </a:ext>
            </a:extLst>
          </p:cNvPr>
          <p:cNvSpPr>
            <a:spLocks noGrp="1"/>
          </p:cNvSpPr>
          <p:nvPr>
            <p:ph type="title"/>
          </p:nvPr>
        </p:nvSpPr>
        <p:spPr>
          <a:xfrm>
            <a:off x="4128960" y="-1199334"/>
            <a:ext cx="4540982" cy="2910251"/>
          </a:xfrm>
        </p:spPr>
        <p:txBody>
          <a:bodyPr/>
          <a:lstStyle/>
          <a:p>
            <a:r>
              <a:rPr lang="en-GB"/>
              <a:t>5W2H MODEL </a:t>
            </a:r>
          </a:p>
        </p:txBody>
      </p:sp>
      <p:graphicFrame>
        <p:nvGraphicFramePr>
          <p:cNvPr id="4" name="Table 3">
            <a:extLst>
              <a:ext uri="{FF2B5EF4-FFF2-40B4-BE49-F238E27FC236}">
                <a16:creationId xmlns:a16="http://schemas.microsoft.com/office/drawing/2014/main" id="{586EC057-CB98-EE9D-4AC2-27A97DD9A3F8}"/>
              </a:ext>
            </a:extLst>
          </p:cNvPr>
          <p:cNvGraphicFramePr>
            <a:graphicFrameLocks noGrp="1"/>
          </p:cNvGraphicFramePr>
          <p:nvPr>
            <p:extLst>
              <p:ext uri="{D42A27DB-BD31-4B8C-83A1-F6EECF244321}">
                <p14:modId xmlns:p14="http://schemas.microsoft.com/office/powerpoint/2010/main" val="3527480557"/>
              </p:ext>
            </p:extLst>
          </p:nvPr>
        </p:nvGraphicFramePr>
        <p:xfrm>
          <a:off x="377628" y="1760017"/>
          <a:ext cx="10646923" cy="1025997"/>
        </p:xfrm>
        <a:graphic>
          <a:graphicData uri="http://schemas.openxmlformats.org/drawingml/2006/table">
            <a:tbl>
              <a:tblPr firstRow="1" bandRow="1">
                <a:tableStyleId>{5C22544A-7EE6-4342-B048-85BDC9FD1C3A}</a:tableStyleId>
              </a:tblPr>
              <a:tblGrid>
                <a:gridCol w="1520989">
                  <a:extLst>
                    <a:ext uri="{9D8B030D-6E8A-4147-A177-3AD203B41FA5}">
                      <a16:colId xmlns:a16="http://schemas.microsoft.com/office/drawing/2014/main" val="3152905261"/>
                    </a:ext>
                  </a:extLst>
                </a:gridCol>
                <a:gridCol w="1520989">
                  <a:extLst>
                    <a:ext uri="{9D8B030D-6E8A-4147-A177-3AD203B41FA5}">
                      <a16:colId xmlns:a16="http://schemas.microsoft.com/office/drawing/2014/main" val="2319561887"/>
                    </a:ext>
                  </a:extLst>
                </a:gridCol>
                <a:gridCol w="1520989">
                  <a:extLst>
                    <a:ext uri="{9D8B030D-6E8A-4147-A177-3AD203B41FA5}">
                      <a16:colId xmlns:a16="http://schemas.microsoft.com/office/drawing/2014/main" val="492525753"/>
                    </a:ext>
                  </a:extLst>
                </a:gridCol>
                <a:gridCol w="1520989">
                  <a:extLst>
                    <a:ext uri="{9D8B030D-6E8A-4147-A177-3AD203B41FA5}">
                      <a16:colId xmlns:a16="http://schemas.microsoft.com/office/drawing/2014/main" val="1621288760"/>
                    </a:ext>
                  </a:extLst>
                </a:gridCol>
                <a:gridCol w="1520989">
                  <a:extLst>
                    <a:ext uri="{9D8B030D-6E8A-4147-A177-3AD203B41FA5}">
                      <a16:colId xmlns:a16="http://schemas.microsoft.com/office/drawing/2014/main" val="4188057084"/>
                    </a:ext>
                  </a:extLst>
                </a:gridCol>
                <a:gridCol w="1520989">
                  <a:extLst>
                    <a:ext uri="{9D8B030D-6E8A-4147-A177-3AD203B41FA5}">
                      <a16:colId xmlns:a16="http://schemas.microsoft.com/office/drawing/2014/main" val="2217471218"/>
                    </a:ext>
                  </a:extLst>
                </a:gridCol>
                <a:gridCol w="1520989">
                  <a:extLst>
                    <a:ext uri="{9D8B030D-6E8A-4147-A177-3AD203B41FA5}">
                      <a16:colId xmlns:a16="http://schemas.microsoft.com/office/drawing/2014/main" val="4016170061"/>
                    </a:ext>
                  </a:extLst>
                </a:gridCol>
              </a:tblGrid>
              <a:tr h="1025997">
                <a:tc>
                  <a:txBody>
                    <a:bodyPr/>
                    <a:lstStyle/>
                    <a:p>
                      <a:r>
                        <a:rPr lang="en-GB"/>
                        <a:t>WHAT?</a:t>
                      </a:r>
                    </a:p>
                  </a:txBody>
                  <a:tcPr/>
                </a:tc>
                <a:tc>
                  <a:txBody>
                    <a:bodyPr/>
                    <a:lstStyle/>
                    <a:p>
                      <a:r>
                        <a:rPr lang="en-GB"/>
                        <a:t>WHERE?</a:t>
                      </a:r>
                    </a:p>
                  </a:txBody>
                  <a:tcPr/>
                </a:tc>
                <a:tc>
                  <a:txBody>
                    <a:bodyPr/>
                    <a:lstStyle/>
                    <a:p>
                      <a:r>
                        <a:rPr lang="en-GB"/>
                        <a:t>WHEN?</a:t>
                      </a:r>
                    </a:p>
                  </a:txBody>
                  <a:tcPr/>
                </a:tc>
                <a:tc>
                  <a:txBody>
                    <a:bodyPr/>
                    <a:lstStyle/>
                    <a:p>
                      <a:r>
                        <a:rPr lang="en-GB"/>
                        <a:t>WHO?</a:t>
                      </a:r>
                    </a:p>
                  </a:txBody>
                  <a:tcPr/>
                </a:tc>
                <a:tc>
                  <a:txBody>
                    <a:bodyPr/>
                    <a:lstStyle/>
                    <a:p>
                      <a:r>
                        <a:rPr lang="en-GB"/>
                        <a:t>WHY?</a:t>
                      </a:r>
                    </a:p>
                  </a:txBody>
                  <a:tcPr/>
                </a:tc>
                <a:tc>
                  <a:txBody>
                    <a:bodyPr/>
                    <a:lstStyle/>
                    <a:p>
                      <a:r>
                        <a:rPr lang="en-GB"/>
                        <a:t>HOW ?</a:t>
                      </a:r>
                    </a:p>
                  </a:txBody>
                  <a:tcPr/>
                </a:tc>
                <a:tc>
                  <a:txBody>
                    <a:bodyPr/>
                    <a:lstStyle/>
                    <a:p>
                      <a:r>
                        <a:rPr lang="en-GB"/>
                        <a:t>HOW MUCH?</a:t>
                      </a:r>
                    </a:p>
                  </a:txBody>
                  <a:tcPr/>
                </a:tc>
                <a:extLst>
                  <a:ext uri="{0D108BD9-81ED-4DB2-BD59-A6C34878D82A}">
                    <a16:rowId xmlns:a16="http://schemas.microsoft.com/office/drawing/2014/main" val="1734695621"/>
                  </a:ext>
                </a:extLst>
              </a:tr>
            </a:tbl>
          </a:graphicData>
        </a:graphic>
      </p:graphicFrame>
      <p:graphicFrame>
        <p:nvGraphicFramePr>
          <p:cNvPr id="6" name="Table 5">
            <a:extLst>
              <a:ext uri="{FF2B5EF4-FFF2-40B4-BE49-F238E27FC236}">
                <a16:creationId xmlns:a16="http://schemas.microsoft.com/office/drawing/2014/main" id="{EC51911C-F17F-2E6F-9F29-6A62853B1AF8}"/>
              </a:ext>
            </a:extLst>
          </p:cNvPr>
          <p:cNvGraphicFramePr>
            <a:graphicFrameLocks noGrp="1"/>
          </p:cNvGraphicFramePr>
          <p:nvPr>
            <p:extLst>
              <p:ext uri="{D42A27DB-BD31-4B8C-83A1-F6EECF244321}">
                <p14:modId xmlns:p14="http://schemas.microsoft.com/office/powerpoint/2010/main" val="1194968661"/>
              </p:ext>
            </p:extLst>
          </p:nvPr>
        </p:nvGraphicFramePr>
        <p:xfrm>
          <a:off x="398283" y="2690798"/>
          <a:ext cx="10618440" cy="1337822"/>
        </p:xfrm>
        <a:graphic>
          <a:graphicData uri="http://schemas.openxmlformats.org/drawingml/2006/table">
            <a:tbl>
              <a:tblPr firstRow="1" bandRow="1">
                <a:tableStyleId>{5C22544A-7EE6-4342-B048-85BDC9FD1C3A}</a:tableStyleId>
              </a:tblPr>
              <a:tblGrid>
                <a:gridCol w="1516920">
                  <a:extLst>
                    <a:ext uri="{9D8B030D-6E8A-4147-A177-3AD203B41FA5}">
                      <a16:colId xmlns:a16="http://schemas.microsoft.com/office/drawing/2014/main" val="3394042045"/>
                    </a:ext>
                  </a:extLst>
                </a:gridCol>
                <a:gridCol w="1516920">
                  <a:extLst>
                    <a:ext uri="{9D8B030D-6E8A-4147-A177-3AD203B41FA5}">
                      <a16:colId xmlns:a16="http://schemas.microsoft.com/office/drawing/2014/main" val="1388444998"/>
                    </a:ext>
                  </a:extLst>
                </a:gridCol>
                <a:gridCol w="1516920">
                  <a:extLst>
                    <a:ext uri="{9D8B030D-6E8A-4147-A177-3AD203B41FA5}">
                      <a16:colId xmlns:a16="http://schemas.microsoft.com/office/drawing/2014/main" val="3938093507"/>
                    </a:ext>
                  </a:extLst>
                </a:gridCol>
                <a:gridCol w="1516920">
                  <a:extLst>
                    <a:ext uri="{9D8B030D-6E8A-4147-A177-3AD203B41FA5}">
                      <a16:colId xmlns:a16="http://schemas.microsoft.com/office/drawing/2014/main" val="1029176359"/>
                    </a:ext>
                  </a:extLst>
                </a:gridCol>
                <a:gridCol w="1516920">
                  <a:extLst>
                    <a:ext uri="{9D8B030D-6E8A-4147-A177-3AD203B41FA5}">
                      <a16:colId xmlns:a16="http://schemas.microsoft.com/office/drawing/2014/main" val="546379496"/>
                    </a:ext>
                  </a:extLst>
                </a:gridCol>
                <a:gridCol w="1516920">
                  <a:extLst>
                    <a:ext uri="{9D8B030D-6E8A-4147-A177-3AD203B41FA5}">
                      <a16:colId xmlns:a16="http://schemas.microsoft.com/office/drawing/2014/main" val="2792807431"/>
                    </a:ext>
                  </a:extLst>
                </a:gridCol>
                <a:gridCol w="1516920">
                  <a:extLst>
                    <a:ext uri="{9D8B030D-6E8A-4147-A177-3AD203B41FA5}">
                      <a16:colId xmlns:a16="http://schemas.microsoft.com/office/drawing/2014/main" val="2381631812"/>
                    </a:ext>
                  </a:extLst>
                </a:gridCol>
              </a:tblGrid>
              <a:tr h="1337822">
                <a:tc>
                  <a:txBody>
                    <a:bodyPr/>
                    <a:lstStyle/>
                    <a:p>
                      <a:r>
                        <a:rPr lang="en-GB"/>
                        <a:t>What effect is it having?</a:t>
                      </a:r>
                    </a:p>
                  </a:txBody>
                  <a:tcPr/>
                </a:tc>
                <a:tc>
                  <a:txBody>
                    <a:bodyPr/>
                    <a:lstStyle/>
                    <a:p>
                      <a:r>
                        <a:rPr lang="en-GB"/>
                        <a:t>Where is the problem occurring ?</a:t>
                      </a:r>
                    </a:p>
                  </a:txBody>
                  <a:tcPr/>
                </a:tc>
                <a:tc>
                  <a:txBody>
                    <a:bodyPr/>
                    <a:lstStyle/>
                    <a:p>
                      <a:r>
                        <a:rPr lang="en-GB"/>
                        <a:t>When was the problem first noticed ?</a:t>
                      </a:r>
                    </a:p>
                  </a:txBody>
                  <a:tcPr/>
                </a:tc>
                <a:tc>
                  <a:txBody>
                    <a:bodyPr/>
                    <a:lstStyle/>
                    <a:p>
                      <a:r>
                        <a:rPr lang="en-GB"/>
                        <a:t>Who is impacted by the problem?</a:t>
                      </a:r>
                    </a:p>
                  </a:txBody>
                  <a:tcPr/>
                </a:tc>
                <a:tc>
                  <a:txBody>
                    <a:bodyPr/>
                    <a:lstStyle/>
                    <a:p>
                      <a:r>
                        <a:rPr lang="en-GB"/>
                        <a:t>Why is the problem happening ?</a:t>
                      </a:r>
                    </a:p>
                  </a:txBody>
                  <a:tcPr/>
                </a:tc>
                <a:tc>
                  <a:txBody>
                    <a:bodyPr/>
                    <a:lstStyle/>
                    <a:p>
                      <a:r>
                        <a:rPr lang="en-GB"/>
                        <a:t>How serious is it?</a:t>
                      </a:r>
                    </a:p>
                  </a:txBody>
                  <a:tcPr/>
                </a:tc>
                <a:tc>
                  <a:txBody>
                    <a:bodyPr/>
                    <a:lstStyle/>
                    <a:p>
                      <a:r>
                        <a:rPr lang="en-GB"/>
                        <a:t>How much money is being lost?</a:t>
                      </a:r>
                    </a:p>
                  </a:txBody>
                  <a:tcPr/>
                </a:tc>
                <a:extLst>
                  <a:ext uri="{0D108BD9-81ED-4DB2-BD59-A6C34878D82A}">
                    <a16:rowId xmlns:a16="http://schemas.microsoft.com/office/drawing/2014/main" val="1301447823"/>
                  </a:ext>
                </a:extLst>
              </a:tr>
            </a:tbl>
          </a:graphicData>
        </a:graphic>
      </p:graphicFrame>
      <p:graphicFrame>
        <p:nvGraphicFramePr>
          <p:cNvPr id="7" name="Table 6">
            <a:extLst>
              <a:ext uri="{FF2B5EF4-FFF2-40B4-BE49-F238E27FC236}">
                <a16:creationId xmlns:a16="http://schemas.microsoft.com/office/drawing/2014/main" id="{FB2B368A-7000-E20C-05C8-A8D2046218B1}"/>
              </a:ext>
            </a:extLst>
          </p:cNvPr>
          <p:cNvGraphicFramePr>
            <a:graphicFrameLocks noGrp="1"/>
          </p:cNvGraphicFramePr>
          <p:nvPr>
            <p:extLst>
              <p:ext uri="{D42A27DB-BD31-4B8C-83A1-F6EECF244321}">
                <p14:modId xmlns:p14="http://schemas.microsoft.com/office/powerpoint/2010/main" val="275823616"/>
              </p:ext>
            </p:extLst>
          </p:nvPr>
        </p:nvGraphicFramePr>
        <p:xfrm>
          <a:off x="418088" y="4019043"/>
          <a:ext cx="10604202" cy="2011680"/>
        </p:xfrm>
        <a:graphic>
          <a:graphicData uri="http://schemas.openxmlformats.org/drawingml/2006/table">
            <a:tbl>
              <a:tblPr firstRow="1" bandRow="1">
                <a:tableStyleId>{5C22544A-7EE6-4342-B048-85BDC9FD1C3A}</a:tableStyleId>
              </a:tblPr>
              <a:tblGrid>
                <a:gridCol w="1514886">
                  <a:extLst>
                    <a:ext uri="{9D8B030D-6E8A-4147-A177-3AD203B41FA5}">
                      <a16:colId xmlns:a16="http://schemas.microsoft.com/office/drawing/2014/main" val="2459606188"/>
                    </a:ext>
                  </a:extLst>
                </a:gridCol>
                <a:gridCol w="1514886">
                  <a:extLst>
                    <a:ext uri="{9D8B030D-6E8A-4147-A177-3AD203B41FA5}">
                      <a16:colId xmlns:a16="http://schemas.microsoft.com/office/drawing/2014/main" val="3202407526"/>
                    </a:ext>
                  </a:extLst>
                </a:gridCol>
                <a:gridCol w="1514886">
                  <a:extLst>
                    <a:ext uri="{9D8B030D-6E8A-4147-A177-3AD203B41FA5}">
                      <a16:colId xmlns:a16="http://schemas.microsoft.com/office/drawing/2014/main" val="1069680413"/>
                    </a:ext>
                  </a:extLst>
                </a:gridCol>
                <a:gridCol w="1514886">
                  <a:extLst>
                    <a:ext uri="{9D8B030D-6E8A-4147-A177-3AD203B41FA5}">
                      <a16:colId xmlns:a16="http://schemas.microsoft.com/office/drawing/2014/main" val="308935968"/>
                    </a:ext>
                  </a:extLst>
                </a:gridCol>
                <a:gridCol w="1514886">
                  <a:extLst>
                    <a:ext uri="{9D8B030D-6E8A-4147-A177-3AD203B41FA5}">
                      <a16:colId xmlns:a16="http://schemas.microsoft.com/office/drawing/2014/main" val="37281546"/>
                    </a:ext>
                  </a:extLst>
                </a:gridCol>
                <a:gridCol w="1514886">
                  <a:extLst>
                    <a:ext uri="{9D8B030D-6E8A-4147-A177-3AD203B41FA5}">
                      <a16:colId xmlns:a16="http://schemas.microsoft.com/office/drawing/2014/main" val="4024214220"/>
                    </a:ext>
                  </a:extLst>
                </a:gridCol>
                <a:gridCol w="1514886">
                  <a:extLst>
                    <a:ext uri="{9D8B030D-6E8A-4147-A177-3AD203B41FA5}">
                      <a16:colId xmlns:a16="http://schemas.microsoft.com/office/drawing/2014/main" val="1283366032"/>
                    </a:ext>
                  </a:extLst>
                </a:gridCol>
              </a:tblGrid>
              <a:tr h="720093">
                <a:tc>
                  <a:txBody>
                    <a:bodyPr/>
                    <a:lstStyle/>
                    <a:p>
                      <a:r>
                        <a:rPr lang="en-GB"/>
                        <a:t>30% decline in store sales . </a:t>
                      </a:r>
                      <a:endParaRPr lang="en-US"/>
                    </a:p>
                    <a:p>
                      <a:pPr lvl="0">
                        <a:buNone/>
                      </a:pPr>
                      <a:r>
                        <a:rPr lang="en-GB"/>
                        <a:t>Outdated digital presence </a:t>
                      </a:r>
                    </a:p>
                  </a:txBody>
                  <a:tcPr/>
                </a:tc>
                <a:tc>
                  <a:txBody>
                    <a:bodyPr/>
                    <a:lstStyle/>
                    <a:p>
                      <a:r>
                        <a:rPr lang="en-GB"/>
                        <a:t>In store </a:t>
                      </a:r>
                      <a:endParaRPr lang="en-US"/>
                    </a:p>
                    <a:p>
                      <a:pPr lvl="0">
                        <a:buNone/>
                      </a:pPr>
                      <a:r>
                        <a:rPr lang="en-GB"/>
                        <a:t>Online </a:t>
                      </a:r>
                    </a:p>
                    <a:p>
                      <a:pPr lvl="0">
                        <a:buNone/>
                      </a:pPr>
                      <a:r>
                        <a:rPr lang="en-GB"/>
                        <a:t> Market </a:t>
                      </a:r>
                      <a:r>
                        <a:rPr lang="en-GB" err="1"/>
                        <a:t>invironment</a:t>
                      </a:r>
                      <a:endParaRPr lang="en-GB"/>
                    </a:p>
                    <a:p>
                      <a:pPr lvl="0">
                        <a:buNone/>
                      </a:pPr>
                      <a:r>
                        <a:rPr lang="en-GB"/>
                        <a:t>Supply chain </a:t>
                      </a:r>
                    </a:p>
                  </a:txBody>
                  <a:tcPr/>
                </a:tc>
                <a:tc>
                  <a:txBody>
                    <a:bodyPr/>
                    <a:lstStyle/>
                    <a:p>
                      <a:r>
                        <a:rPr lang="en-GB"/>
                        <a:t>Over the past 12 months </a:t>
                      </a:r>
                      <a:endParaRPr lang="en-US"/>
                    </a:p>
                    <a:p>
                      <a:pPr lvl="0">
                        <a:buNone/>
                      </a:pPr>
                      <a:r>
                        <a:rPr lang="en-GB"/>
                        <a:t>Competitor entrance </a:t>
                      </a:r>
                    </a:p>
                  </a:txBody>
                  <a:tcPr/>
                </a:tc>
                <a:tc>
                  <a:txBody>
                    <a:bodyPr/>
                    <a:lstStyle/>
                    <a:p>
                      <a:r>
                        <a:rPr lang="en-GB"/>
                        <a:t>Owners Liam and </a:t>
                      </a:r>
                      <a:r>
                        <a:rPr lang="en-GB" err="1"/>
                        <a:t>priya</a:t>
                      </a:r>
                      <a:r>
                        <a:rPr lang="en-GB"/>
                        <a:t> </a:t>
                      </a:r>
                      <a:endParaRPr lang="en-US"/>
                    </a:p>
                    <a:p>
                      <a:pPr lvl="0">
                        <a:buNone/>
                      </a:pPr>
                      <a:r>
                        <a:rPr lang="en-GB"/>
                        <a:t>Staff </a:t>
                      </a:r>
                    </a:p>
                    <a:p>
                      <a:pPr lvl="0">
                        <a:buNone/>
                      </a:pPr>
                      <a:r>
                        <a:rPr lang="en-GB"/>
                        <a:t>customers </a:t>
                      </a:r>
                    </a:p>
                  </a:txBody>
                  <a:tcPr/>
                </a:tc>
                <a:tc>
                  <a:txBody>
                    <a:bodyPr/>
                    <a:lstStyle/>
                    <a:p>
                      <a:r>
                        <a:rPr lang="en-GB"/>
                        <a:t>Customers have shifted to online shopping </a:t>
                      </a:r>
                      <a:endParaRPr lang="en-US"/>
                    </a:p>
                    <a:p>
                      <a:pPr lvl="0">
                        <a:buNone/>
                      </a:pPr>
                      <a:r>
                        <a:rPr lang="en-GB"/>
                        <a:t>Website is outdated </a:t>
                      </a:r>
                    </a:p>
                  </a:txBody>
                  <a:tcPr/>
                </a:tc>
                <a:tc>
                  <a:txBody>
                    <a:bodyPr/>
                    <a:lstStyle/>
                    <a:p>
                      <a:r>
                        <a:rPr lang="en-GB"/>
                        <a:t>Relying on traditional word of mouth.</a:t>
                      </a:r>
                      <a:endParaRPr lang="en-US"/>
                    </a:p>
                    <a:p>
                      <a:pPr lvl="0">
                        <a:buNone/>
                      </a:pPr>
                      <a:r>
                        <a:rPr lang="en-GB"/>
                        <a:t>Occasional social media posts </a:t>
                      </a:r>
                    </a:p>
                  </a:txBody>
                  <a:tcPr/>
                </a:tc>
                <a:tc>
                  <a:txBody>
                    <a:bodyPr/>
                    <a:lstStyle/>
                    <a:p>
                      <a:r>
                        <a:rPr lang="en-GB"/>
                        <a:t>Reduced reinvestment potential </a:t>
                      </a:r>
                      <a:endParaRPr lang="en-US"/>
                    </a:p>
                    <a:p>
                      <a:pPr lvl="0">
                        <a:buNone/>
                      </a:pPr>
                      <a:r>
                        <a:rPr lang="en-GB"/>
                        <a:t>30% drop in sales </a:t>
                      </a:r>
                    </a:p>
                  </a:txBody>
                  <a:tcPr/>
                </a:tc>
                <a:extLst>
                  <a:ext uri="{0D108BD9-81ED-4DB2-BD59-A6C34878D82A}">
                    <a16:rowId xmlns:a16="http://schemas.microsoft.com/office/drawing/2014/main" val="3469999513"/>
                  </a:ext>
                </a:extLst>
              </a:tr>
            </a:tbl>
          </a:graphicData>
        </a:graphic>
      </p:graphicFrame>
      <p:sp>
        <p:nvSpPr>
          <p:cNvPr id="5" name="TextBox 4">
            <a:extLst>
              <a:ext uri="{FF2B5EF4-FFF2-40B4-BE49-F238E27FC236}">
                <a16:creationId xmlns:a16="http://schemas.microsoft.com/office/drawing/2014/main" id="{0B962CCD-EB25-FB5F-A688-C4DFE4FFC306}"/>
              </a:ext>
            </a:extLst>
          </p:cNvPr>
          <p:cNvSpPr txBox="1"/>
          <p:nvPr/>
        </p:nvSpPr>
        <p:spPr>
          <a:xfrm>
            <a:off x="2387150" y="1011504"/>
            <a:ext cx="55025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onsolas"/>
              </a:rPr>
              <a:t>Identify the root problem </a:t>
            </a:r>
          </a:p>
        </p:txBody>
      </p:sp>
    </p:spTree>
    <p:extLst>
      <p:ext uri="{BB962C8B-B14F-4D97-AF65-F5344CB8AC3E}">
        <p14:creationId xmlns:p14="http://schemas.microsoft.com/office/powerpoint/2010/main" val="552115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8C013-B6FB-1E6B-DE46-79B2F62374EB}"/>
              </a:ext>
            </a:extLst>
          </p:cNvPr>
          <p:cNvSpPr>
            <a:spLocks noGrp="1"/>
          </p:cNvSpPr>
          <p:nvPr>
            <p:ph type="title"/>
          </p:nvPr>
        </p:nvSpPr>
        <p:spPr>
          <a:xfrm>
            <a:off x="145778" y="2497"/>
            <a:ext cx="6125229" cy="1017130"/>
          </a:xfrm>
        </p:spPr>
        <p:txBody>
          <a:bodyPr/>
          <a:lstStyle/>
          <a:p>
            <a:r>
              <a:rPr lang="en-GB"/>
              <a:t>PESTEL FRAMEWORK </a:t>
            </a:r>
          </a:p>
        </p:txBody>
      </p:sp>
      <p:sp>
        <p:nvSpPr>
          <p:cNvPr id="3" name="Content Placeholder 2">
            <a:extLst>
              <a:ext uri="{FF2B5EF4-FFF2-40B4-BE49-F238E27FC236}">
                <a16:creationId xmlns:a16="http://schemas.microsoft.com/office/drawing/2014/main" id="{E941F48B-9698-29C9-773E-2719A082FF64}"/>
              </a:ext>
            </a:extLst>
          </p:cNvPr>
          <p:cNvSpPr>
            <a:spLocks noGrp="1"/>
          </p:cNvSpPr>
          <p:nvPr>
            <p:ph idx="1"/>
          </p:nvPr>
        </p:nvSpPr>
        <p:spPr>
          <a:xfrm>
            <a:off x="521" y="1207756"/>
            <a:ext cx="2499653" cy="5022352"/>
          </a:xfrm>
        </p:spPr>
        <p:txBody>
          <a:bodyPr vert="horz" lIns="91440" tIns="45720" rIns="91440" bIns="45720" rtlCol="0" anchor="t">
            <a:normAutofit/>
          </a:bodyPr>
          <a:lstStyle/>
          <a:p>
            <a:r>
              <a:rPr lang="en-GB" sz="1800" b="1">
                <a:latin typeface="Consolas"/>
              </a:rPr>
              <a:t>POLITICAL Factors </a:t>
            </a:r>
            <a:endParaRPr lang="en-US" sz="1800" b="1">
              <a:latin typeface="Consolas"/>
            </a:endParaRPr>
          </a:p>
          <a:p>
            <a:r>
              <a:rPr lang="en-GB" sz="2000"/>
              <a:t>No major political instability,  but import regulations affect flower supply chains. </a:t>
            </a:r>
          </a:p>
          <a:p>
            <a:r>
              <a:rPr lang="en-GB" sz="2000"/>
              <a:t>Government emphasis on supporting small business  could provide grants </a:t>
            </a:r>
          </a:p>
        </p:txBody>
      </p:sp>
      <p:sp>
        <p:nvSpPr>
          <p:cNvPr id="8" name="TextBox 7">
            <a:extLst>
              <a:ext uri="{FF2B5EF4-FFF2-40B4-BE49-F238E27FC236}">
                <a16:creationId xmlns:a16="http://schemas.microsoft.com/office/drawing/2014/main" id="{EF0BFC3D-A8F5-81D9-D57A-97576C85C45B}"/>
              </a:ext>
            </a:extLst>
          </p:cNvPr>
          <p:cNvSpPr txBox="1"/>
          <p:nvPr/>
        </p:nvSpPr>
        <p:spPr>
          <a:xfrm>
            <a:off x="2485404" y="1210652"/>
            <a:ext cx="214356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onsolas"/>
              </a:rPr>
              <a:t>Economic factors -</a:t>
            </a:r>
            <a:endParaRPr lang="en-US" b="1">
              <a:latin typeface="Consolas"/>
            </a:endParaRPr>
          </a:p>
          <a:p>
            <a:r>
              <a:rPr lang="en-GB"/>
              <a:t>Customers may be more price sensitive, choosing cheaper online alternatives. Rising operational costs ,rent, utilities, materials reduced profit margins </a:t>
            </a:r>
          </a:p>
        </p:txBody>
      </p:sp>
      <p:sp>
        <p:nvSpPr>
          <p:cNvPr id="9" name="TextBox 8">
            <a:extLst>
              <a:ext uri="{FF2B5EF4-FFF2-40B4-BE49-F238E27FC236}">
                <a16:creationId xmlns:a16="http://schemas.microsoft.com/office/drawing/2014/main" id="{BE03AB14-0E7E-DC29-CB4A-D11278DB4F61}"/>
              </a:ext>
            </a:extLst>
          </p:cNvPr>
          <p:cNvSpPr txBox="1"/>
          <p:nvPr/>
        </p:nvSpPr>
        <p:spPr>
          <a:xfrm>
            <a:off x="4799887" y="1210654"/>
            <a:ext cx="199401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Bookman Old Style"/>
              </a:rPr>
              <a:t>Social factors -</a:t>
            </a:r>
            <a:endParaRPr lang="en-US">
              <a:latin typeface="Bookman Old Style"/>
            </a:endParaRPr>
          </a:p>
          <a:p>
            <a:r>
              <a:rPr lang="en-GB"/>
              <a:t>Customers expect Morden websites, easy ordering and flexible delivery options. </a:t>
            </a:r>
          </a:p>
          <a:p>
            <a:r>
              <a:rPr lang="en-GB"/>
              <a:t>Social media influences purchasing, but green haven has a weak online presence. </a:t>
            </a:r>
          </a:p>
        </p:txBody>
      </p:sp>
      <p:sp>
        <p:nvSpPr>
          <p:cNvPr id="11" name="TextBox 10">
            <a:extLst>
              <a:ext uri="{FF2B5EF4-FFF2-40B4-BE49-F238E27FC236}">
                <a16:creationId xmlns:a16="http://schemas.microsoft.com/office/drawing/2014/main" id="{B73306AA-EF7A-AEB9-F19E-690512D18B9D}"/>
              </a:ext>
            </a:extLst>
          </p:cNvPr>
          <p:cNvSpPr txBox="1"/>
          <p:nvPr/>
        </p:nvSpPr>
        <p:spPr>
          <a:xfrm>
            <a:off x="6793906" y="1253383"/>
            <a:ext cx="158097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Bookman Old Style"/>
              </a:rPr>
              <a:t>Technological </a:t>
            </a:r>
            <a:r>
              <a:rPr lang="en-GB" b="1" err="1">
                <a:latin typeface="Bookman Old Style"/>
              </a:rPr>
              <a:t>ial</a:t>
            </a:r>
            <a:r>
              <a:rPr lang="en-GB" b="1">
                <a:latin typeface="Bookman Old Style"/>
              </a:rPr>
              <a:t> factors -</a:t>
            </a:r>
            <a:r>
              <a:rPr lang="en-GB"/>
              <a:t> same day delivery system.</a:t>
            </a:r>
            <a:endParaRPr lang="en-US"/>
          </a:p>
          <a:p>
            <a:r>
              <a:rPr lang="en-GB"/>
              <a:t>Online  subscriptions .</a:t>
            </a:r>
          </a:p>
          <a:p>
            <a:r>
              <a:rPr lang="en-GB"/>
              <a:t>Mobile friendly websites </a:t>
            </a:r>
          </a:p>
        </p:txBody>
      </p:sp>
      <p:sp>
        <p:nvSpPr>
          <p:cNvPr id="12" name="TextBox 11">
            <a:extLst>
              <a:ext uri="{FF2B5EF4-FFF2-40B4-BE49-F238E27FC236}">
                <a16:creationId xmlns:a16="http://schemas.microsoft.com/office/drawing/2014/main" id="{B472104B-A979-57CD-7585-A2AE2AAA922A}"/>
              </a:ext>
            </a:extLst>
          </p:cNvPr>
          <p:cNvSpPr txBox="1"/>
          <p:nvPr/>
        </p:nvSpPr>
        <p:spPr>
          <a:xfrm>
            <a:off x="8581401" y="1253383"/>
            <a:ext cx="175188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Bookman Old Style"/>
              </a:rPr>
              <a:t>Environmental factors </a:t>
            </a:r>
          </a:p>
          <a:p>
            <a:r>
              <a:rPr lang="en-GB"/>
              <a:t>Climate and supply chain issues affect the availability of certain flowers </a:t>
            </a:r>
          </a:p>
        </p:txBody>
      </p:sp>
      <p:sp>
        <p:nvSpPr>
          <p:cNvPr id="13" name="TextBox 12">
            <a:extLst>
              <a:ext uri="{FF2B5EF4-FFF2-40B4-BE49-F238E27FC236}">
                <a16:creationId xmlns:a16="http://schemas.microsoft.com/office/drawing/2014/main" id="{53FDEC90-4285-7D28-ABCD-A88C9607C711}"/>
              </a:ext>
            </a:extLst>
          </p:cNvPr>
          <p:cNvSpPr txBox="1"/>
          <p:nvPr/>
        </p:nvSpPr>
        <p:spPr>
          <a:xfrm>
            <a:off x="10497084" y="1424299"/>
            <a:ext cx="16735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Bookman Old Style"/>
              </a:rPr>
              <a:t>Legal factor's-</a:t>
            </a:r>
            <a:endParaRPr lang="en-US" b="1">
              <a:latin typeface="Bookman Old Style"/>
            </a:endParaRPr>
          </a:p>
          <a:p>
            <a:r>
              <a:rPr lang="en-GB"/>
              <a:t>Advertising and online trading regulations apply to digital marketing </a:t>
            </a:r>
          </a:p>
        </p:txBody>
      </p:sp>
    </p:spTree>
    <p:extLst>
      <p:ext uri="{BB962C8B-B14F-4D97-AF65-F5344CB8AC3E}">
        <p14:creationId xmlns:p14="http://schemas.microsoft.com/office/powerpoint/2010/main" val="1401949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image of hands applauding">
            <a:extLst>
              <a:ext uri="{FF2B5EF4-FFF2-40B4-BE49-F238E27FC236}">
                <a16:creationId xmlns:a16="http://schemas.microsoft.com/office/drawing/2014/main" id="{7C6DD4B6-43AA-4717-C04F-87D2395B4D5F}"/>
              </a:ext>
            </a:extLst>
          </p:cNvPr>
          <p:cNvPicPr>
            <a:picLocks noChangeAspect="1"/>
          </p:cNvPicPr>
          <p:nvPr/>
        </p:nvPicPr>
        <p:blipFill>
          <a:blip r:embed="rId2">
            <a:alphaModFix amt="50000"/>
          </a:blip>
          <a:srcRect t="550" b="15181"/>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98614E5-2D04-70DB-D826-094539D964DF}"/>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Thank you for listening </a:t>
            </a:r>
          </a:p>
        </p:txBody>
      </p:sp>
    </p:spTree>
    <p:extLst>
      <p:ext uri="{BB962C8B-B14F-4D97-AF65-F5344CB8AC3E}">
        <p14:creationId xmlns:p14="http://schemas.microsoft.com/office/powerpoint/2010/main" val="137787846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1</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Overview of presentation </vt:lpstr>
      <vt:lpstr>Overview of green haven florists </vt:lpstr>
      <vt:lpstr>Insight of the problems green haven florist are facing </vt:lpstr>
      <vt:lpstr>5W2H MODEL </vt:lpstr>
      <vt:lpstr>PESTEL FRAMEWORK </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2025-11-27T01:26:29Z</dcterms:created>
  <dcterms:modified xsi:type="dcterms:W3CDTF">2025-11-27T13:49:57Z</dcterms:modified>
</cp:coreProperties>
</file>