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17"/>
  </p:notesMasterIdLst>
  <p:sldIdLst>
    <p:sldId id="256" r:id="rId2"/>
    <p:sldId id="257" r:id="rId3"/>
    <p:sldId id="258" r:id="rId4"/>
    <p:sldId id="259" r:id="rId5"/>
    <p:sldId id="260" r:id="rId6"/>
    <p:sldId id="261" r:id="rId7"/>
    <p:sldId id="262" r:id="rId8"/>
    <p:sldId id="263" r:id="rId9"/>
    <p:sldId id="270" r:id="rId10"/>
    <p:sldId id="271" r:id="rId11"/>
    <p:sldId id="272" r:id="rId12"/>
    <p:sldId id="273" r:id="rId13"/>
    <p:sldId id="265" r:id="rId14"/>
    <p:sldId id="268"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81" autoAdjust="0"/>
    <p:restoredTop sz="94249" autoAdjust="0"/>
  </p:normalViewPr>
  <p:slideViewPr>
    <p:cSldViewPr snapToGrid="0">
      <p:cViewPr varScale="1">
        <p:scale>
          <a:sx n="128" d="100"/>
          <a:sy n="128" d="100"/>
        </p:scale>
        <p:origin x="58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465B27-52ED-4A79-9763-0FFBD47B91EE}" type="datetimeFigureOut">
              <a:rPr lang="en-US" smtClean="0"/>
              <a:t>6/19/20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354229-3735-42F1-BFFD-905D46914373}" type="slidenum">
              <a:rPr lang="en-US" smtClean="0"/>
              <a:t>‹#›</a:t>
            </a:fld>
            <a:endParaRPr lang="en-US"/>
          </a:p>
        </p:txBody>
      </p:sp>
    </p:spTree>
    <p:extLst>
      <p:ext uri="{BB962C8B-B14F-4D97-AF65-F5344CB8AC3E}">
        <p14:creationId xmlns:p14="http://schemas.microsoft.com/office/powerpoint/2010/main" val="915427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5354229-3735-42F1-BFFD-905D46914373}" type="slidenum">
              <a:rPr lang="en-US" smtClean="0"/>
              <a:t>3</a:t>
            </a:fld>
            <a:endParaRPr lang="en-US"/>
          </a:p>
        </p:txBody>
      </p:sp>
    </p:spTree>
    <p:extLst>
      <p:ext uri="{BB962C8B-B14F-4D97-AF65-F5344CB8AC3E}">
        <p14:creationId xmlns:p14="http://schemas.microsoft.com/office/powerpoint/2010/main" val="3955078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4</a:t>
            </a:fld>
            <a:endParaRPr lang="en-US"/>
          </a:p>
        </p:txBody>
      </p:sp>
    </p:spTree>
    <p:extLst>
      <p:ext uri="{BB962C8B-B14F-4D97-AF65-F5344CB8AC3E}">
        <p14:creationId xmlns:p14="http://schemas.microsoft.com/office/powerpoint/2010/main" val="1435854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5</a:t>
            </a:fld>
            <a:endParaRPr lang="en-US"/>
          </a:p>
        </p:txBody>
      </p:sp>
    </p:spTree>
    <p:extLst>
      <p:ext uri="{BB962C8B-B14F-4D97-AF65-F5344CB8AC3E}">
        <p14:creationId xmlns:p14="http://schemas.microsoft.com/office/powerpoint/2010/main" val="2629091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6</a:t>
            </a:fld>
            <a:endParaRPr lang="en-US"/>
          </a:p>
        </p:txBody>
      </p:sp>
    </p:spTree>
    <p:extLst>
      <p:ext uri="{BB962C8B-B14F-4D97-AF65-F5344CB8AC3E}">
        <p14:creationId xmlns:p14="http://schemas.microsoft.com/office/powerpoint/2010/main" val="17439009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7</a:t>
            </a:fld>
            <a:endParaRPr lang="en-US"/>
          </a:p>
        </p:txBody>
      </p:sp>
    </p:spTree>
    <p:extLst>
      <p:ext uri="{BB962C8B-B14F-4D97-AF65-F5344CB8AC3E}">
        <p14:creationId xmlns:p14="http://schemas.microsoft.com/office/powerpoint/2010/main" val="1532684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8</a:t>
            </a:fld>
            <a:endParaRPr lang="en-US"/>
          </a:p>
        </p:txBody>
      </p:sp>
    </p:spTree>
    <p:extLst>
      <p:ext uri="{BB962C8B-B14F-4D97-AF65-F5344CB8AC3E}">
        <p14:creationId xmlns:p14="http://schemas.microsoft.com/office/powerpoint/2010/main" val="904251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9</a:t>
            </a:fld>
            <a:endParaRPr lang="en-US"/>
          </a:p>
        </p:txBody>
      </p:sp>
    </p:spTree>
    <p:extLst>
      <p:ext uri="{BB962C8B-B14F-4D97-AF65-F5344CB8AC3E}">
        <p14:creationId xmlns:p14="http://schemas.microsoft.com/office/powerpoint/2010/main" val="2217791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10</a:t>
            </a:fld>
            <a:endParaRPr lang="en-US"/>
          </a:p>
        </p:txBody>
      </p:sp>
    </p:spTree>
    <p:extLst>
      <p:ext uri="{BB962C8B-B14F-4D97-AF65-F5344CB8AC3E}">
        <p14:creationId xmlns:p14="http://schemas.microsoft.com/office/powerpoint/2010/main" val="2810950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11</a:t>
            </a:fld>
            <a:endParaRPr lang="en-US"/>
          </a:p>
        </p:txBody>
      </p:sp>
    </p:spTree>
    <p:extLst>
      <p:ext uri="{BB962C8B-B14F-4D97-AF65-F5344CB8AC3E}">
        <p14:creationId xmlns:p14="http://schemas.microsoft.com/office/powerpoint/2010/main" val="3133623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12</a:t>
            </a:fld>
            <a:endParaRPr lang="en-US"/>
          </a:p>
        </p:txBody>
      </p:sp>
    </p:spTree>
    <p:extLst>
      <p:ext uri="{BB962C8B-B14F-4D97-AF65-F5344CB8AC3E}">
        <p14:creationId xmlns:p14="http://schemas.microsoft.com/office/powerpoint/2010/main" val="10993976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13</a:t>
            </a:fld>
            <a:endParaRPr lang="en-US"/>
          </a:p>
        </p:txBody>
      </p:sp>
    </p:spTree>
    <p:extLst>
      <p:ext uri="{BB962C8B-B14F-4D97-AF65-F5344CB8AC3E}">
        <p14:creationId xmlns:p14="http://schemas.microsoft.com/office/powerpoint/2010/main" val="937828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2064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2647F38-B617-4D2F-AE0A-013F0C4D2C57}" type="datetimeFigureOut">
              <a:rPr lang="en-US" smtClean="0"/>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1776518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8163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6/19/20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306508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4280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8889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8029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6937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6214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5214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9487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19924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62993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53733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2696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49624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8636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6/19/20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32797812"/>
      </p:ext>
    </p:extLst>
  </p:cSld>
  <p:clrMap bg1="dk1" tx1="lt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ukhospitality.org.uk/PAGE/FUTURESHOCK-ISSUEFIV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27B24-9C2A-4085-BDCC-7177B32C3B44}"/>
              </a:ext>
            </a:extLst>
          </p:cNvPr>
          <p:cNvSpPr>
            <a:spLocks noGrp="1"/>
          </p:cNvSpPr>
          <p:nvPr>
            <p:ph type="ctrTitle"/>
          </p:nvPr>
        </p:nvSpPr>
        <p:spPr>
          <a:xfrm>
            <a:off x="707366" y="1394122"/>
            <a:ext cx="6297284" cy="3754653"/>
          </a:xfrm>
        </p:spPr>
        <p:txBody>
          <a:bodyPr/>
          <a:lstStyle/>
          <a:p>
            <a:pPr algn="ctr"/>
            <a:r>
              <a:rPr lang="en-US" sz="5000" b="1" dirty="0">
                <a:latin typeface="Times New Roman" panose="02020603050405020304" pitchFamily="18" charset="0"/>
                <a:cs typeface="Times New Roman" panose="02020603050405020304" pitchFamily="18" charset="0"/>
              </a:rPr>
              <a:t>HUMAN RESOURCE IN MARRIOTT HOTEL</a:t>
            </a:r>
            <a:br>
              <a:rPr lang="en-US" sz="5000" b="1" dirty="0">
                <a:latin typeface="Times New Roman" panose="02020603050405020304" pitchFamily="18" charset="0"/>
                <a:cs typeface="Times New Roman" panose="02020603050405020304" pitchFamily="18" charset="0"/>
              </a:rPr>
            </a:br>
            <a:endParaRPr lang="en-US" sz="5000" b="1"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418716" y="1932317"/>
            <a:ext cx="3847382" cy="3916392"/>
          </a:xfrm>
          <a:prstGeom prst="rect">
            <a:avLst/>
          </a:prstGeom>
        </p:spPr>
      </p:pic>
    </p:spTree>
    <p:extLst>
      <p:ext uri="{BB962C8B-B14F-4D97-AF65-F5344CB8AC3E}">
        <p14:creationId xmlns:p14="http://schemas.microsoft.com/office/powerpoint/2010/main" val="399652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7D4BC-9976-4641-8D25-5DABC103A426}"/>
              </a:ext>
            </a:extLst>
          </p:cNvPr>
          <p:cNvSpPr>
            <a:spLocks noGrp="1"/>
          </p:cNvSpPr>
          <p:nvPr>
            <p:ph type="title"/>
          </p:nvPr>
        </p:nvSpPr>
        <p:spPr>
          <a:xfrm>
            <a:off x="646111" y="452718"/>
            <a:ext cx="9404723" cy="982187"/>
          </a:xfrm>
        </p:spPr>
        <p:txBody>
          <a:bodyPr/>
          <a:lstStyle/>
          <a:p>
            <a:pPr algn="just"/>
            <a:r>
              <a:rPr lang="en-US" b="1" u="sng" dirty="0">
                <a:latin typeface="Times New Roman" panose="02020603050405020304" pitchFamily="18" charset="0"/>
                <a:cs typeface="Times New Roman" panose="02020603050405020304" pitchFamily="18" charset="0"/>
              </a:rPr>
              <a:t>TABLE OF CONTENT</a:t>
            </a:r>
          </a:p>
        </p:txBody>
      </p:sp>
      <p:sp>
        <p:nvSpPr>
          <p:cNvPr id="3" name="Content Placeholder 2">
            <a:extLst>
              <a:ext uri="{FF2B5EF4-FFF2-40B4-BE49-F238E27FC236}">
                <a16:creationId xmlns:a16="http://schemas.microsoft.com/office/drawing/2014/main" id="{B0C085EF-4941-461F-BDD8-810EFAF40CAE}"/>
              </a:ext>
            </a:extLst>
          </p:cNvPr>
          <p:cNvSpPr>
            <a:spLocks noGrp="1"/>
          </p:cNvSpPr>
          <p:nvPr>
            <p:ph idx="1"/>
          </p:nvPr>
        </p:nvSpPr>
        <p:spPr>
          <a:xfrm>
            <a:off x="645131" y="2052918"/>
            <a:ext cx="9404722" cy="4195481"/>
          </a:xfrm>
        </p:spPr>
        <p:txBody>
          <a:bodyPr>
            <a:normAutofit/>
          </a:bodyPr>
          <a:lstStyle/>
          <a:p>
            <a:r>
              <a:rPr lang="en-US" dirty="0">
                <a:latin typeface="Times New Roman" panose="02020603050405020304" pitchFamily="18" charset="0"/>
                <a:ea typeface="Tahoma" panose="020B0604030504040204" pitchFamily="34" charset="0"/>
                <a:cs typeface="Times New Roman" panose="02020603050405020304" pitchFamily="18" charset="0"/>
              </a:rPr>
              <a:t>Introduction</a:t>
            </a:r>
          </a:p>
          <a:p>
            <a:r>
              <a:rPr lang="en-US" dirty="0">
                <a:latin typeface="Times New Roman" panose="02020603050405020304" pitchFamily="18" charset="0"/>
                <a:ea typeface="Tahoma" panose="020B0604030504040204" pitchFamily="34" charset="0"/>
                <a:cs typeface="Times New Roman" panose="02020603050405020304" pitchFamily="18" charset="0"/>
              </a:rPr>
              <a:t>PESTLE </a:t>
            </a:r>
          </a:p>
          <a:p>
            <a:r>
              <a:rPr lang="en-US" dirty="0">
                <a:latin typeface="Times New Roman" panose="02020603050405020304" pitchFamily="18" charset="0"/>
                <a:ea typeface="Tahoma" panose="020B0604030504040204" pitchFamily="34" charset="0"/>
                <a:cs typeface="Times New Roman" panose="02020603050405020304" pitchFamily="18" charset="0"/>
              </a:rPr>
              <a:t>Importance of recruitment and selection</a:t>
            </a:r>
          </a:p>
          <a:p>
            <a:r>
              <a:rPr lang="en-US" dirty="0">
                <a:latin typeface="Times New Roman" panose="02020603050405020304" pitchFamily="18" charset="0"/>
                <a:ea typeface="Tahoma" panose="020B0604030504040204" pitchFamily="34" charset="0"/>
                <a:cs typeface="Times New Roman" panose="02020603050405020304" pitchFamily="18" charset="0"/>
              </a:rPr>
              <a:t>Factors affecting culture, equality and diversity</a:t>
            </a:r>
          </a:p>
          <a:p>
            <a:r>
              <a:rPr lang="en-US" dirty="0">
                <a:latin typeface="Times New Roman" panose="02020603050405020304" pitchFamily="18" charset="0"/>
                <a:ea typeface="Tahoma" panose="020B0604030504040204" pitchFamily="34" charset="0"/>
                <a:cs typeface="Times New Roman" panose="02020603050405020304" pitchFamily="18" charset="0"/>
              </a:rPr>
              <a:t>Performance management</a:t>
            </a:r>
          </a:p>
          <a:p>
            <a:r>
              <a:rPr lang="en-US" dirty="0">
                <a:latin typeface="Times New Roman" panose="02020603050405020304" pitchFamily="18" charset="0"/>
                <a:ea typeface="Tahoma" panose="020B0604030504040204" pitchFamily="34" charset="0"/>
                <a:cs typeface="Times New Roman" panose="02020603050405020304" pitchFamily="18" charset="0"/>
              </a:rPr>
              <a:t>Recommendation</a:t>
            </a:r>
          </a:p>
          <a:p>
            <a:r>
              <a:rPr lang="en-US" dirty="0">
                <a:latin typeface="Times New Roman" panose="02020603050405020304" pitchFamily="18" charset="0"/>
                <a:ea typeface="Tahoma" panose="020B0604030504040204" pitchFamily="34" charset="0"/>
                <a:cs typeface="Times New Roman" panose="02020603050405020304" pitchFamily="18" charset="0"/>
              </a:rPr>
              <a:t>Conclusion</a:t>
            </a:r>
          </a:p>
          <a:p>
            <a:r>
              <a:rPr lang="en-US" dirty="0">
                <a:latin typeface="Times New Roman" panose="02020603050405020304" pitchFamily="18" charset="0"/>
                <a:ea typeface="Tahoma" panose="020B0604030504040204" pitchFamily="34" charset="0"/>
                <a:cs typeface="Times New Roman" panose="02020603050405020304" pitchFamily="18" charset="0"/>
              </a:rPr>
              <a:t>References</a:t>
            </a:r>
          </a:p>
        </p:txBody>
      </p:sp>
    </p:spTree>
    <p:extLst>
      <p:ext uri="{BB962C8B-B14F-4D97-AF65-F5344CB8AC3E}">
        <p14:creationId xmlns:p14="http://schemas.microsoft.com/office/powerpoint/2010/main" val="3448174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53F7F-2FFD-4A35-8252-7A693D691FD4}"/>
              </a:ext>
            </a:extLst>
          </p:cNvPr>
          <p:cNvSpPr>
            <a:spLocks noGrp="1"/>
          </p:cNvSpPr>
          <p:nvPr>
            <p:ph type="title"/>
          </p:nvPr>
        </p:nvSpPr>
        <p:spPr>
          <a:xfrm>
            <a:off x="646111" y="452718"/>
            <a:ext cx="9404723" cy="1024390"/>
          </a:xfrm>
        </p:spPr>
        <p:txBody>
          <a:bodyPr/>
          <a:lstStyle/>
          <a:p>
            <a:pPr algn="just"/>
            <a:r>
              <a:rPr lang="en-US" b="1" u="sng"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781203D-2BD3-495A-87E4-4235481700CD}"/>
              </a:ext>
            </a:extLst>
          </p:cNvPr>
          <p:cNvSpPr>
            <a:spLocks noGrp="1"/>
          </p:cNvSpPr>
          <p:nvPr>
            <p:ph idx="1"/>
          </p:nvPr>
        </p:nvSpPr>
        <p:spPr>
          <a:xfrm>
            <a:off x="787791" y="1897811"/>
            <a:ext cx="6354881" cy="3978057"/>
          </a:xfrm>
        </p:spPr>
        <p:txBody>
          <a:bodyPr>
            <a:normAutofit/>
          </a:bodyPr>
          <a:lstStyle/>
          <a:p>
            <a:pPr lvl="0" algn="just"/>
            <a:endParaRPr lang="en-US" sz="1600" dirty="0">
              <a:latin typeface="Times New Roman" panose="02020603050405020304" pitchFamily="18" charset="0"/>
              <a:cs typeface="Times New Roman" panose="02020603050405020304" pitchFamily="18" charset="0"/>
            </a:endParaRPr>
          </a:p>
          <a:p>
            <a:pPr lvl="0" algn="just"/>
            <a:endParaRPr lang="en-US" sz="1600" dirty="0">
              <a:latin typeface="Times New Roman" panose="02020603050405020304" pitchFamily="18" charset="0"/>
              <a:cs typeface="Times New Roman" panose="02020603050405020304" pitchFamily="18" charset="0"/>
            </a:endParaRPr>
          </a:p>
          <a:p>
            <a:pPr lvl="0" algn="just"/>
            <a:r>
              <a:rPr lang="en-US" sz="1600" dirty="0">
                <a:latin typeface="Times New Roman" panose="02020603050405020304" pitchFamily="18" charset="0"/>
                <a:cs typeface="Times New Roman" panose="02020603050405020304" pitchFamily="18" charset="0"/>
              </a:rPr>
              <a:t>Human resource, as a name suggest related to managing employee in the organization.</a:t>
            </a:r>
          </a:p>
          <a:p>
            <a:pPr lvl="0" algn="just"/>
            <a:endParaRPr lang="en-US" sz="1600" dirty="0">
              <a:latin typeface="Times New Roman" panose="02020603050405020304" pitchFamily="18" charset="0"/>
              <a:cs typeface="Times New Roman" panose="02020603050405020304" pitchFamily="18" charset="0"/>
            </a:endParaRPr>
          </a:p>
          <a:p>
            <a:pPr lvl="0" algn="just"/>
            <a:endParaRPr lang="en-US" sz="1600" dirty="0">
              <a:latin typeface="Times New Roman" panose="02020603050405020304" pitchFamily="18" charset="0"/>
              <a:cs typeface="Times New Roman" panose="02020603050405020304" pitchFamily="18" charset="0"/>
            </a:endParaRPr>
          </a:p>
          <a:p>
            <a:pPr lvl="0" algn="just"/>
            <a:r>
              <a:rPr lang="en-US" sz="1600" dirty="0">
                <a:latin typeface="Times New Roman" panose="02020603050405020304" pitchFamily="18" charset="0"/>
                <a:cs typeface="Times New Roman" panose="02020603050405020304" pitchFamily="18" charset="0"/>
              </a:rPr>
              <a:t>Marriott International, Inc. is an American multinational diversified hospitality company that manages and franchises a broad portfolio of hotels and related lodging facilities.</a:t>
            </a:r>
          </a:p>
        </p:txBody>
      </p:sp>
      <p:pic>
        <p:nvPicPr>
          <p:cNvPr id="4" name="Picture 3"/>
          <p:cNvPicPr>
            <a:picLocks noChangeAspect="1"/>
          </p:cNvPicPr>
          <p:nvPr/>
        </p:nvPicPr>
        <p:blipFill>
          <a:blip r:embed="rId3"/>
          <a:stretch>
            <a:fillRect/>
          </a:stretch>
        </p:blipFill>
        <p:spPr>
          <a:xfrm>
            <a:off x="7712015" y="1897811"/>
            <a:ext cx="4106174" cy="3978057"/>
          </a:xfrm>
          <a:prstGeom prst="rect">
            <a:avLst/>
          </a:prstGeom>
        </p:spPr>
      </p:pic>
    </p:spTree>
    <p:extLst>
      <p:ext uri="{BB962C8B-B14F-4D97-AF65-F5344CB8AC3E}">
        <p14:creationId xmlns:p14="http://schemas.microsoft.com/office/powerpoint/2010/main" val="386440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15297-38A4-41E4-8C34-18889988AA5C}"/>
              </a:ext>
            </a:extLst>
          </p:cNvPr>
          <p:cNvSpPr>
            <a:spLocks noGrp="1"/>
          </p:cNvSpPr>
          <p:nvPr>
            <p:ph type="title"/>
          </p:nvPr>
        </p:nvSpPr>
        <p:spPr>
          <a:xfrm>
            <a:off x="646111" y="452718"/>
            <a:ext cx="9404723" cy="1400530"/>
          </a:xfrm>
        </p:spPr>
        <p:txBody>
          <a:bodyPr>
            <a:normAutofit/>
          </a:bodyPr>
          <a:lstStyle/>
          <a:p>
            <a:r>
              <a:rPr lang="en-US" b="1" u="sng">
                <a:latin typeface="Times New Roman" panose="02020603050405020304" pitchFamily="18" charset="0"/>
                <a:cs typeface="Times New Roman" panose="02020603050405020304" pitchFamily="18" charset="0"/>
              </a:rPr>
              <a:t>PESTLE analysis</a:t>
            </a:r>
            <a:endParaRPr lang="en-US">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8128779"/>
              </p:ext>
            </p:extLst>
          </p:nvPr>
        </p:nvGraphicFramePr>
        <p:xfrm>
          <a:off x="646111" y="2212229"/>
          <a:ext cx="9404353" cy="3912153"/>
        </p:xfrm>
        <a:graphic>
          <a:graphicData uri="http://schemas.openxmlformats.org/drawingml/2006/table">
            <a:tbl>
              <a:tblPr firstRow="1" bandRow="1">
                <a:noFill/>
                <a:tableStyleId>{5C22544A-7EE6-4342-B048-85BDC9FD1C3A}</a:tableStyleId>
              </a:tblPr>
              <a:tblGrid>
                <a:gridCol w="3898899">
                  <a:extLst>
                    <a:ext uri="{9D8B030D-6E8A-4147-A177-3AD203B41FA5}">
                      <a16:colId xmlns:a16="http://schemas.microsoft.com/office/drawing/2014/main" val="1877949473"/>
                    </a:ext>
                  </a:extLst>
                </a:gridCol>
                <a:gridCol w="5505454">
                  <a:extLst>
                    <a:ext uri="{9D8B030D-6E8A-4147-A177-3AD203B41FA5}">
                      <a16:colId xmlns:a16="http://schemas.microsoft.com/office/drawing/2014/main" val="4188178228"/>
                    </a:ext>
                  </a:extLst>
                </a:gridCol>
              </a:tblGrid>
              <a:tr h="558879">
                <a:tc>
                  <a:txBody>
                    <a:bodyPr/>
                    <a:lstStyle/>
                    <a:p>
                      <a:r>
                        <a:rPr lang="en-US" sz="1600" b="1">
                          <a:solidFill>
                            <a:srgbClr val="FFFFFF"/>
                          </a:solidFill>
                        </a:rPr>
                        <a:t>Factors</a:t>
                      </a:r>
                    </a:p>
                  </a:txBody>
                  <a:tcPr marL="230307" marR="138184" marT="138184" marB="138184">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US" sz="1600" b="1">
                          <a:solidFill>
                            <a:srgbClr val="FFFFFF"/>
                          </a:solidFill>
                        </a:rPr>
                        <a:t>Impact</a:t>
                      </a:r>
                    </a:p>
                  </a:txBody>
                  <a:tcPr marL="230307" marR="138184" marT="138184" marB="138184">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866211354"/>
                  </a:ext>
                </a:extLst>
              </a:tr>
              <a:tr h="55887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600">
                          <a:solidFill>
                            <a:schemeClr val="tx1">
                              <a:lumMod val="85000"/>
                              <a:lumOff val="15000"/>
                            </a:schemeClr>
                          </a:solidFill>
                        </a:rPr>
                        <a:t>Political Factor</a:t>
                      </a:r>
                    </a:p>
                  </a:txBody>
                  <a:tcPr marL="230307" marR="138184" marT="138184" marB="13818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600">
                          <a:solidFill>
                            <a:schemeClr val="tx1">
                              <a:lumMod val="85000"/>
                              <a:lumOff val="15000"/>
                            </a:schemeClr>
                          </a:solidFill>
                        </a:rPr>
                        <a:t>Brexit</a:t>
                      </a:r>
                    </a:p>
                  </a:txBody>
                  <a:tcPr marL="230307" marR="138184" marT="138184" marB="13818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178550065"/>
                  </a:ext>
                </a:extLst>
              </a:tr>
              <a:tr h="558879">
                <a:tc>
                  <a:txBody>
                    <a:bodyPr/>
                    <a:lstStyle/>
                    <a:p>
                      <a:r>
                        <a:rPr lang="en-US" sz="1600">
                          <a:solidFill>
                            <a:schemeClr val="tx1">
                              <a:lumMod val="85000"/>
                              <a:lumOff val="15000"/>
                            </a:schemeClr>
                          </a:solidFill>
                        </a:rPr>
                        <a:t>Economical Factor</a:t>
                      </a:r>
                    </a:p>
                  </a:txBody>
                  <a:tcPr marL="230307" marR="138184" marT="138184" marB="13818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r>
                        <a:rPr lang="en-US" sz="1600">
                          <a:solidFill>
                            <a:schemeClr val="tx1">
                              <a:lumMod val="85000"/>
                              <a:lumOff val="15000"/>
                            </a:schemeClr>
                          </a:solidFill>
                        </a:rPr>
                        <a:t>Interest rate</a:t>
                      </a:r>
                    </a:p>
                  </a:txBody>
                  <a:tcPr marL="230307" marR="138184" marT="138184" marB="13818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809585800"/>
                  </a:ext>
                </a:extLst>
              </a:tr>
              <a:tr h="558879">
                <a:tc>
                  <a:txBody>
                    <a:bodyPr/>
                    <a:lstStyle/>
                    <a:p>
                      <a:r>
                        <a:rPr lang="en-US" sz="1600">
                          <a:solidFill>
                            <a:schemeClr val="tx1">
                              <a:lumMod val="85000"/>
                              <a:lumOff val="15000"/>
                            </a:schemeClr>
                          </a:solidFill>
                        </a:rPr>
                        <a:t>Social</a:t>
                      </a:r>
                      <a:r>
                        <a:rPr lang="en-US" sz="1600" baseline="0">
                          <a:solidFill>
                            <a:schemeClr val="tx1">
                              <a:lumMod val="85000"/>
                              <a:lumOff val="15000"/>
                            </a:schemeClr>
                          </a:solidFill>
                        </a:rPr>
                        <a:t> Factor</a:t>
                      </a:r>
                      <a:endParaRPr lang="en-US" sz="1600">
                        <a:solidFill>
                          <a:schemeClr val="tx1">
                            <a:lumMod val="85000"/>
                            <a:lumOff val="15000"/>
                          </a:schemeClr>
                        </a:solidFill>
                      </a:endParaRPr>
                    </a:p>
                  </a:txBody>
                  <a:tcPr marL="230307" marR="138184" marT="138184" marB="13818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US" sz="1600">
                          <a:solidFill>
                            <a:schemeClr val="tx1">
                              <a:lumMod val="85000"/>
                              <a:lumOff val="15000"/>
                            </a:schemeClr>
                          </a:solidFill>
                        </a:rPr>
                        <a:t>Change</a:t>
                      </a:r>
                      <a:r>
                        <a:rPr lang="en-US" sz="1600" baseline="0">
                          <a:solidFill>
                            <a:schemeClr val="tx1">
                              <a:lumMod val="85000"/>
                              <a:lumOff val="15000"/>
                            </a:schemeClr>
                          </a:solidFill>
                        </a:rPr>
                        <a:t> in preference</a:t>
                      </a:r>
                      <a:endParaRPr lang="en-US" sz="1600">
                        <a:solidFill>
                          <a:schemeClr val="tx1">
                            <a:lumMod val="85000"/>
                            <a:lumOff val="15000"/>
                          </a:schemeClr>
                        </a:solidFill>
                      </a:endParaRPr>
                    </a:p>
                  </a:txBody>
                  <a:tcPr marL="230307" marR="138184" marT="138184" marB="13818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615480679"/>
                  </a:ext>
                </a:extLst>
              </a:tr>
              <a:tr h="558879">
                <a:tc>
                  <a:txBody>
                    <a:bodyPr/>
                    <a:lstStyle/>
                    <a:p>
                      <a:r>
                        <a:rPr lang="en-US" sz="1600">
                          <a:solidFill>
                            <a:schemeClr val="tx1">
                              <a:lumMod val="85000"/>
                              <a:lumOff val="15000"/>
                            </a:schemeClr>
                          </a:solidFill>
                        </a:rPr>
                        <a:t>Technological Factor</a:t>
                      </a:r>
                    </a:p>
                  </a:txBody>
                  <a:tcPr marL="230307" marR="138184" marT="138184" marB="13818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r>
                        <a:rPr lang="en-US" sz="1600">
                          <a:solidFill>
                            <a:schemeClr val="tx1">
                              <a:lumMod val="85000"/>
                              <a:lumOff val="15000"/>
                            </a:schemeClr>
                          </a:solidFill>
                        </a:rPr>
                        <a:t>Adoption of new technology</a:t>
                      </a:r>
                    </a:p>
                  </a:txBody>
                  <a:tcPr marL="230307" marR="138184" marT="138184" marB="13818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47531742"/>
                  </a:ext>
                </a:extLst>
              </a:tr>
              <a:tr h="558879">
                <a:tc>
                  <a:txBody>
                    <a:bodyPr/>
                    <a:lstStyle/>
                    <a:p>
                      <a:r>
                        <a:rPr lang="en-US" sz="1600">
                          <a:solidFill>
                            <a:schemeClr val="tx1">
                              <a:lumMod val="85000"/>
                              <a:lumOff val="15000"/>
                            </a:schemeClr>
                          </a:solidFill>
                        </a:rPr>
                        <a:t>Legal factor</a:t>
                      </a:r>
                    </a:p>
                  </a:txBody>
                  <a:tcPr marL="230307" marR="138184" marT="138184" marB="13818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US" sz="1600">
                          <a:solidFill>
                            <a:schemeClr val="tx1">
                              <a:lumMod val="85000"/>
                              <a:lumOff val="15000"/>
                            </a:schemeClr>
                          </a:solidFill>
                        </a:rPr>
                        <a:t>Compliance of differen</a:t>
                      </a:r>
                      <a:r>
                        <a:rPr lang="en-US" sz="1600" baseline="0">
                          <a:solidFill>
                            <a:schemeClr val="tx1">
                              <a:lumMod val="85000"/>
                              <a:lumOff val="15000"/>
                            </a:schemeClr>
                          </a:solidFill>
                        </a:rPr>
                        <a:t>t</a:t>
                      </a:r>
                      <a:r>
                        <a:rPr lang="en-US" sz="1600">
                          <a:solidFill>
                            <a:schemeClr val="tx1">
                              <a:lumMod val="85000"/>
                              <a:lumOff val="15000"/>
                            </a:schemeClr>
                          </a:solidFill>
                        </a:rPr>
                        <a:t> activity</a:t>
                      </a:r>
                    </a:p>
                  </a:txBody>
                  <a:tcPr marL="230307" marR="138184" marT="138184" marB="13818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414069585"/>
                  </a:ext>
                </a:extLst>
              </a:tr>
              <a:tr h="558879">
                <a:tc>
                  <a:txBody>
                    <a:bodyPr/>
                    <a:lstStyle/>
                    <a:p>
                      <a:r>
                        <a:rPr lang="en-US" sz="1600">
                          <a:solidFill>
                            <a:schemeClr val="tx1">
                              <a:lumMod val="85000"/>
                              <a:lumOff val="15000"/>
                            </a:schemeClr>
                          </a:solidFill>
                        </a:rPr>
                        <a:t>Environmental factor</a:t>
                      </a:r>
                    </a:p>
                  </a:txBody>
                  <a:tcPr marL="230307" marR="138184" marT="138184" marB="138184">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US" sz="1600">
                          <a:solidFill>
                            <a:schemeClr val="tx1">
                              <a:lumMod val="85000"/>
                              <a:lumOff val="15000"/>
                            </a:schemeClr>
                          </a:solidFill>
                        </a:rPr>
                        <a:t>Usage of Recycle product</a:t>
                      </a:r>
                    </a:p>
                  </a:txBody>
                  <a:tcPr marL="230307" marR="138184" marT="138184" marB="138184">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3948076275"/>
                  </a:ext>
                </a:extLst>
              </a:tr>
            </a:tbl>
          </a:graphicData>
        </a:graphic>
      </p:graphicFrame>
    </p:spTree>
    <p:extLst>
      <p:ext uri="{BB962C8B-B14F-4D97-AF65-F5344CB8AC3E}">
        <p14:creationId xmlns:p14="http://schemas.microsoft.com/office/powerpoint/2010/main" val="1081121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BFE61-B0EE-4608-8C62-4EBB3464E9A8}"/>
              </a:ext>
            </a:extLst>
          </p:cNvPr>
          <p:cNvSpPr>
            <a:spLocks noGrp="1"/>
          </p:cNvSpPr>
          <p:nvPr>
            <p:ph type="title"/>
          </p:nvPr>
        </p:nvSpPr>
        <p:spPr>
          <a:xfrm>
            <a:off x="648930" y="629266"/>
            <a:ext cx="9252154" cy="1223983"/>
          </a:xfrm>
        </p:spPr>
        <p:txBody>
          <a:bodyPr>
            <a:normAutofit/>
          </a:bodyPr>
          <a:lstStyle/>
          <a:p>
            <a:r>
              <a:rPr lang="en-US" b="1" u="sng">
                <a:latin typeface="Times New Roman" panose="02020603050405020304" pitchFamily="18" charset="0"/>
                <a:cs typeface="Times New Roman" panose="02020603050405020304" pitchFamily="18" charset="0"/>
              </a:rPr>
              <a:t>ISSUES IN PESTLE</a:t>
            </a:r>
          </a:p>
        </p:txBody>
      </p:sp>
      <p:sp>
        <p:nvSpPr>
          <p:cNvPr id="3" name="Content Placeholder 2">
            <a:extLst>
              <a:ext uri="{FF2B5EF4-FFF2-40B4-BE49-F238E27FC236}">
                <a16:creationId xmlns:a16="http://schemas.microsoft.com/office/drawing/2014/main" id="{550F79F1-1785-498E-A645-38FD13C24C81}"/>
              </a:ext>
            </a:extLst>
          </p:cNvPr>
          <p:cNvSpPr>
            <a:spLocks noGrp="1"/>
          </p:cNvSpPr>
          <p:nvPr>
            <p:ph idx="1"/>
          </p:nvPr>
        </p:nvSpPr>
        <p:spPr>
          <a:xfrm>
            <a:off x="1103311" y="2052214"/>
            <a:ext cx="4338409" cy="4196185"/>
          </a:xfrm>
        </p:spPr>
        <p:txBody>
          <a:bodyPr>
            <a:normAutofit/>
          </a:bodyPr>
          <a:lstStyle/>
          <a:p>
            <a:r>
              <a:rPr lang="en-GB" dirty="0">
                <a:latin typeface="Times New Roman" panose="02020603050405020304" pitchFamily="18" charset="0"/>
                <a:cs typeface="Times New Roman" panose="02020603050405020304" pitchFamily="18" charset="0"/>
              </a:rPr>
              <a:t>Major issue which are identify from above PESTLE are as follows</a:t>
            </a:r>
            <a:r>
              <a:rPr lang="en-GB" b="1" i="1" dirty="0">
                <a:latin typeface="Times New Roman" panose="02020603050405020304" pitchFamily="18" charset="0"/>
                <a:cs typeface="Times New Roman" panose="02020603050405020304" pitchFamily="18" charset="0"/>
              </a:rPr>
              <a:t>:</a:t>
            </a:r>
          </a:p>
          <a:p>
            <a:pPr marL="0" indent="0">
              <a:buNone/>
            </a:pPr>
            <a:endParaRPr lang="en-GB" b="1" i="1"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Brexit</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Change in necessity and preference</a:t>
            </a:r>
            <a:endParaRPr lang="en-US"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4"/>
          <a:stretch>
            <a:fillRect/>
          </a:stretch>
        </p:blipFill>
        <p:spPr>
          <a:xfrm>
            <a:off x="6091916" y="2108576"/>
            <a:ext cx="5451627" cy="408345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4195154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D9B46-F1FD-4B23-945E-EEB3192B186F}"/>
              </a:ext>
            </a:extLst>
          </p:cNvPr>
          <p:cNvSpPr>
            <a:spLocks noGrp="1"/>
          </p:cNvSpPr>
          <p:nvPr>
            <p:ph type="title"/>
          </p:nvPr>
        </p:nvSpPr>
        <p:spPr>
          <a:xfrm>
            <a:off x="646111" y="452718"/>
            <a:ext cx="9404723" cy="823991"/>
          </a:xfrm>
        </p:spPr>
        <p:txBody>
          <a:bodyPr/>
          <a:lstStyle/>
          <a:p>
            <a:r>
              <a:rPr lang="en-US" sz="3600" b="1" u="sng" dirty="0">
                <a:latin typeface="Times New Roman" panose="02020603050405020304" pitchFamily="18" charset="0"/>
                <a:cs typeface="Times New Roman" panose="02020603050405020304" pitchFamily="18" charset="0"/>
              </a:rPr>
              <a:t>RECRUITMENT AND SELECTION </a:t>
            </a:r>
            <a:endParaRPr lang="en-US" sz="3600" b="1" u="sng" dirty="0"/>
          </a:p>
        </p:txBody>
      </p:sp>
      <p:sp>
        <p:nvSpPr>
          <p:cNvPr id="3" name="Content Placeholder 2">
            <a:extLst>
              <a:ext uri="{FF2B5EF4-FFF2-40B4-BE49-F238E27FC236}">
                <a16:creationId xmlns:a16="http://schemas.microsoft.com/office/drawing/2014/main" id="{676131F2-7475-44DD-BAFC-63A5CE9C7AEB}"/>
              </a:ext>
            </a:extLst>
          </p:cNvPr>
          <p:cNvSpPr>
            <a:spLocks noGrp="1"/>
          </p:cNvSpPr>
          <p:nvPr>
            <p:ph idx="1"/>
          </p:nvPr>
        </p:nvSpPr>
        <p:spPr>
          <a:xfrm>
            <a:off x="810883" y="1880559"/>
            <a:ext cx="6142008" cy="4266242"/>
          </a:xfrm>
        </p:spPr>
        <p:txBody>
          <a:bodyPr>
            <a:normAutofit/>
          </a:bodyPr>
          <a:lstStyle/>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Recruitment is defined as the attracting the potential applicant to apply for the position in the company.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On the other side the selection is defined as the choosing of one particular person from a group in order to manage the working of the company. </a:t>
            </a:r>
          </a:p>
          <a:p>
            <a:pPr marL="0" indent="0" algn="just">
              <a:buNone/>
            </a:pP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In the Marriott hotel it is essential for the hotel to have good and competent people working in the hotel. </a:t>
            </a:r>
          </a:p>
        </p:txBody>
      </p:sp>
      <p:pic>
        <p:nvPicPr>
          <p:cNvPr id="4" name="Picture 3"/>
          <p:cNvPicPr>
            <a:picLocks noChangeAspect="1"/>
          </p:cNvPicPr>
          <p:nvPr/>
        </p:nvPicPr>
        <p:blipFill>
          <a:blip r:embed="rId3"/>
          <a:stretch>
            <a:fillRect/>
          </a:stretch>
        </p:blipFill>
        <p:spPr>
          <a:xfrm>
            <a:off x="7746521" y="2070340"/>
            <a:ext cx="4037161" cy="3571335"/>
          </a:xfrm>
          <a:prstGeom prst="rect">
            <a:avLst/>
          </a:prstGeom>
        </p:spPr>
      </p:pic>
    </p:spTree>
    <p:extLst>
      <p:ext uri="{BB962C8B-B14F-4D97-AF65-F5344CB8AC3E}">
        <p14:creationId xmlns:p14="http://schemas.microsoft.com/office/powerpoint/2010/main" val="2895539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9C16D-5906-4EF1-9F16-C4E9F19885B8}"/>
              </a:ext>
            </a:extLst>
          </p:cNvPr>
          <p:cNvSpPr>
            <a:spLocks noGrp="1"/>
          </p:cNvSpPr>
          <p:nvPr>
            <p:ph type="title"/>
          </p:nvPr>
        </p:nvSpPr>
        <p:spPr>
          <a:xfrm>
            <a:off x="646111" y="452718"/>
            <a:ext cx="9404723" cy="1013773"/>
          </a:xfrm>
        </p:spPr>
        <p:txBody>
          <a:bodyPr>
            <a:noAutofit/>
          </a:bodyPr>
          <a:lstStyle/>
          <a:p>
            <a:r>
              <a:rPr lang="en-GB" sz="3600" b="1" u="sng" dirty="0">
                <a:latin typeface="Times New Roman" panose="02020603050405020304" pitchFamily="18" charset="0"/>
                <a:cs typeface="Times New Roman" panose="02020603050405020304" pitchFamily="18" charset="0"/>
              </a:rPr>
              <a:t>ISSUES IN RECRUITMENT AND SELECTION </a:t>
            </a:r>
            <a:endParaRPr lang="en-US"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273ABF6-98AE-4913-AF28-FD295894B23D}"/>
              </a:ext>
            </a:extLst>
          </p:cNvPr>
          <p:cNvSpPr>
            <a:spLocks noGrp="1"/>
          </p:cNvSpPr>
          <p:nvPr>
            <p:ph idx="1"/>
          </p:nvPr>
        </p:nvSpPr>
        <p:spPr>
          <a:xfrm>
            <a:off x="646111" y="2052918"/>
            <a:ext cx="6272274" cy="4195481"/>
          </a:xfrm>
        </p:spPr>
        <p:txBody>
          <a:bodyPr>
            <a:noAutofit/>
          </a:bodyPr>
          <a:lstStyle/>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The major issue in the use of recruitment and selection process for Marriott is that if the right candidate is not placed at the right position then the hotel profitability will decrease. </a:t>
            </a:r>
          </a:p>
          <a:p>
            <a:pPr marL="0" indent="0" algn="just">
              <a:buNone/>
            </a:pP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For instance, if the assistant CRM (Custom Relationship Manager)  is not friendly and cordial in interaction then this will have a great impact over the working of hotel. </a:t>
            </a:r>
          </a:p>
        </p:txBody>
      </p:sp>
      <p:pic>
        <p:nvPicPr>
          <p:cNvPr id="4" name="Picture 3"/>
          <p:cNvPicPr>
            <a:picLocks noChangeAspect="1"/>
          </p:cNvPicPr>
          <p:nvPr/>
        </p:nvPicPr>
        <p:blipFill>
          <a:blip r:embed="rId3"/>
          <a:stretch>
            <a:fillRect/>
          </a:stretch>
        </p:blipFill>
        <p:spPr>
          <a:xfrm>
            <a:off x="7159924" y="1542690"/>
            <a:ext cx="4595004" cy="4705709"/>
          </a:xfrm>
          <a:prstGeom prst="rect">
            <a:avLst/>
          </a:prstGeom>
        </p:spPr>
      </p:pic>
    </p:spTree>
    <p:extLst>
      <p:ext uri="{BB962C8B-B14F-4D97-AF65-F5344CB8AC3E}">
        <p14:creationId xmlns:p14="http://schemas.microsoft.com/office/powerpoint/2010/main" val="1339511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EE4B-1CA1-4F7D-A2F8-8DBBCF689896}"/>
              </a:ext>
            </a:extLst>
          </p:cNvPr>
          <p:cNvSpPr>
            <a:spLocks noGrp="1"/>
          </p:cNvSpPr>
          <p:nvPr>
            <p:ph type="title"/>
          </p:nvPr>
        </p:nvSpPr>
        <p:spPr>
          <a:xfrm>
            <a:off x="646111" y="452718"/>
            <a:ext cx="9404723" cy="910256"/>
          </a:xfrm>
        </p:spPr>
        <p:txBody>
          <a:bodyPr>
            <a:normAutofit/>
          </a:bodyPr>
          <a:lstStyle/>
          <a:p>
            <a:r>
              <a:rPr lang="en-US" sz="3600" b="1" u="sng" dirty="0">
                <a:latin typeface="Times New Roman" panose="02020603050405020304" pitchFamily="18" charset="0"/>
                <a:cs typeface="Times New Roman" panose="02020603050405020304" pitchFamily="18" charset="0"/>
              </a:rPr>
              <a:t>CULTURE, EQUALITY AND DIVERSITY</a:t>
            </a:r>
          </a:p>
        </p:txBody>
      </p:sp>
      <p:sp>
        <p:nvSpPr>
          <p:cNvPr id="3" name="Content Placeholder 2">
            <a:extLst>
              <a:ext uri="{FF2B5EF4-FFF2-40B4-BE49-F238E27FC236}">
                <a16:creationId xmlns:a16="http://schemas.microsoft.com/office/drawing/2014/main" id="{BA873EB0-E147-4020-92E1-5BF13803F2CA}"/>
              </a:ext>
            </a:extLst>
          </p:cNvPr>
          <p:cNvSpPr>
            <a:spLocks noGrp="1"/>
          </p:cNvSpPr>
          <p:nvPr>
            <p:ph idx="1"/>
          </p:nvPr>
        </p:nvSpPr>
        <p:spPr>
          <a:xfrm>
            <a:off x="776376" y="2052918"/>
            <a:ext cx="6124755" cy="4195481"/>
          </a:xfrm>
        </p:spPr>
        <p:txBody>
          <a:bodyPr>
            <a:normAutofit/>
          </a:bodyPr>
          <a:lstStyle/>
          <a:p>
            <a:pPr algn="just"/>
            <a:r>
              <a:rPr lang="en-GB" sz="1600" dirty="0">
                <a:latin typeface="Times New Roman" panose="02020603050405020304" pitchFamily="18" charset="0"/>
                <a:cs typeface="Times New Roman" panose="02020603050405020304" pitchFamily="18" charset="0"/>
              </a:rPr>
              <a:t>	Organization culture is a system of theory, values and belief which used to help in understanding how different individual used to behave at the workplace. </a:t>
            </a:r>
          </a:p>
          <a:p>
            <a:pPr marL="0" indent="0" algn="just">
              <a:buNone/>
            </a:pPr>
            <a:endParaRPr lang="en-US" sz="1600" dirty="0">
              <a:latin typeface="Times New Roman" panose="02020603050405020304" pitchFamily="18" charset="0"/>
              <a:cs typeface="Times New Roman" panose="02020603050405020304" pitchFamily="18" charset="0"/>
            </a:endParaRPr>
          </a:p>
          <a:p>
            <a:pPr algn="just"/>
            <a:r>
              <a:rPr lang="en-GB" sz="1600" dirty="0">
                <a:latin typeface="Times New Roman" panose="02020603050405020304" pitchFamily="18" charset="0"/>
                <a:cs typeface="Times New Roman" panose="02020603050405020304" pitchFamily="18" charset="0"/>
              </a:rPr>
              <a:t>	Organizational Equality is a system in which organization used to look at providing equal chance and opportunity to all the employee to showcase their skill set at the workplace.</a:t>
            </a:r>
          </a:p>
          <a:p>
            <a:pPr marL="0" indent="0" algn="just">
              <a:buNone/>
            </a:pPr>
            <a:r>
              <a:rPr lang="en-GB" sz="1600"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a:p>
            <a:pPr algn="just"/>
            <a:r>
              <a:rPr lang="en-GB" sz="1600" dirty="0">
                <a:latin typeface="Times New Roman" panose="02020603050405020304" pitchFamily="18" charset="0"/>
                <a:cs typeface="Times New Roman" panose="02020603050405020304" pitchFamily="18" charset="0"/>
              </a:rPr>
              <a:t>	Workplace diversity refers to an organization activity in which organization used to employs a workforce which is comprise of variety of different type of gender, religion and race and age.</a:t>
            </a:r>
            <a:endParaRPr lang="en-US" sz="1600" dirty="0">
              <a:latin typeface="Times New Roman" panose="02020603050405020304" pitchFamily="18" charset="0"/>
              <a:cs typeface="Times New Roman" panose="02020603050405020304" pitchFamily="18" charset="0"/>
            </a:endParaRPr>
          </a:p>
          <a:p>
            <a:pPr lvl="0" algn="just"/>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263441" y="1846053"/>
            <a:ext cx="4647481" cy="4402346"/>
          </a:xfrm>
          <a:prstGeom prst="rect">
            <a:avLst/>
          </a:prstGeom>
        </p:spPr>
      </p:pic>
    </p:spTree>
    <p:extLst>
      <p:ext uri="{BB962C8B-B14F-4D97-AF65-F5344CB8AC3E}">
        <p14:creationId xmlns:p14="http://schemas.microsoft.com/office/powerpoint/2010/main" val="3487367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EE4B-1CA1-4F7D-A2F8-8DBBCF689896}"/>
              </a:ext>
            </a:extLst>
          </p:cNvPr>
          <p:cNvSpPr>
            <a:spLocks noGrp="1"/>
          </p:cNvSpPr>
          <p:nvPr>
            <p:ph type="title"/>
          </p:nvPr>
        </p:nvSpPr>
        <p:spPr>
          <a:xfrm>
            <a:off x="646111" y="452718"/>
            <a:ext cx="9404723" cy="910256"/>
          </a:xfrm>
        </p:spPr>
        <p:txBody>
          <a:bodyPr>
            <a:normAutofit fontScale="90000"/>
          </a:bodyPr>
          <a:lstStyle/>
          <a:p>
            <a:r>
              <a:rPr lang="en-US" sz="3600" b="1" u="sng" dirty="0">
                <a:latin typeface="Times New Roman" panose="02020603050405020304" pitchFamily="18" charset="0"/>
                <a:cs typeface="Times New Roman" panose="02020603050405020304" pitchFamily="18" charset="0"/>
              </a:rPr>
              <a:t>ISSUES IN CULTURE, EQUALITY AND DIVERSITY</a:t>
            </a:r>
          </a:p>
        </p:txBody>
      </p:sp>
      <p:sp>
        <p:nvSpPr>
          <p:cNvPr id="3" name="Content Placeholder 2">
            <a:extLst>
              <a:ext uri="{FF2B5EF4-FFF2-40B4-BE49-F238E27FC236}">
                <a16:creationId xmlns:a16="http://schemas.microsoft.com/office/drawing/2014/main" id="{BA873EB0-E147-4020-92E1-5BF13803F2CA}"/>
              </a:ext>
            </a:extLst>
          </p:cNvPr>
          <p:cNvSpPr>
            <a:spLocks noGrp="1"/>
          </p:cNvSpPr>
          <p:nvPr>
            <p:ph idx="1"/>
          </p:nvPr>
        </p:nvSpPr>
        <p:spPr>
          <a:xfrm>
            <a:off x="776376" y="2052918"/>
            <a:ext cx="6124755" cy="4195481"/>
          </a:xfrm>
        </p:spPr>
        <p:txBody>
          <a:bodyPr>
            <a:normAutofit/>
          </a:bodyPr>
          <a:lstStyle/>
          <a:p>
            <a:pPr algn="just"/>
            <a:r>
              <a:rPr lang="en-GB" b="1" i="1" dirty="0">
                <a:latin typeface="Times New Roman" panose="02020603050405020304" pitchFamily="18" charset="0"/>
                <a:cs typeface="Times New Roman" panose="02020603050405020304" pitchFamily="18" charset="0"/>
              </a:rPr>
              <a:t>Major issue which are identify from above analysis are as follows:</a:t>
            </a:r>
          </a:p>
          <a:p>
            <a:pPr marL="0" indent="0" algn="just">
              <a:buNone/>
            </a:pPr>
            <a:endParaRPr lang="en-GB" b="1" i="1" dirty="0"/>
          </a:p>
          <a:p>
            <a:pPr lvl="0" algn="just"/>
            <a:r>
              <a:rPr lang="en-GB" dirty="0"/>
              <a:t>Employee resistance</a:t>
            </a:r>
          </a:p>
          <a:p>
            <a:pPr marL="0" lvl="0" indent="0" algn="just">
              <a:buNone/>
            </a:pPr>
            <a:endParaRPr lang="en-GB" dirty="0"/>
          </a:p>
          <a:p>
            <a:pPr lvl="0" algn="just"/>
            <a:r>
              <a:rPr lang="en-GB" dirty="0"/>
              <a:t>Language barrier</a:t>
            </a: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919050" y="2294626"/>
            <a:ext cx="3533864" cy="3467819"/>
          </a:xfrm>
          <a:prstGeom prst="rect">
            <a:avLst/>
          </a:prstGeom>
        </p:spPr>
      </p:pic>
    </p:spTree>
    <p:extLst>
      <p:ext uri="{BB962C8B-B14F-4D97-AF65-F5344CB8AC3E}">
        <p14:creationId xmlns:p14="http://schemas.microsoft.com/office/powerpoint/2010/main" val="3670077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EE4B-1CA1-4F7D-A2F8-8DBBCF689896}"/>
              </a:ext>
            </a:extLst>
          </p:cNvPr>
          <p:cNvSpPr>
            <a:spLocks noGrp="1"/>
          </p:cNvSpPr>
          <p:nvPr>
            <p:ph type="title"/>
          </p:nvPr>
        </p:nvSpPr>
        <p:spPr>
          <a:xfrm>
            <a:off x="646111" y="452718"/>
            <a:ext cx="9404723" cy="910256"/>
          </a:xfrm>
        </p:spPr>
        <p:txBody>
          <a:bodyPr>
            <a:normAutofit/>
          </a:bodyPr>
          <a:lstStyle/>
          <a:p>
            <a:r>
              <a:rPr lang="en-US" sz="3600" b="1" u="sng" dirty="0">
                <a:latin typeface="Times New Roman" panose="02020603050405020304" pitchFamily="18" charset="0"/>
                <a:cs typeface="Times New Roman" panose="02020603050405020304" pitchFamily="18" charset="0"/>
              </a:rPr>
              <a:t>PERFORMANCE MANAGEMENT</a:t>
            </a:r>
          </a:p>
        </p:txBody>
      </p:sp>
      <p:sp>
        <p:nvSpPr>
          <p:cNvPr id="3" name="Content Placeholder 2">
            <a:extLst>
              <a:ext uri="{FF2B5EF4-FFF2-40B4-BE49-F238E27FC236}">
                <a16:creationId xmlns:a16="http://schemas.microsoft.com/office/drawing/2014/main" id="{BA873EB0-E147-4020-92E1-5BF13803F2CA}"/>
              </a:ext>
            </a:extLst>
          </p:cNvPr>
          <p:cNvSpPr>
            <a:spLocks noGrp="1"/>
          </p:cNvSpPr>
          <p:nvPr>
            <p:ph idx="1"/>
          </p:nvPr>
        </p:nvSpPr>
        <p:spPr>
          <a:xfrm>
            <a:off x="776376" y="2052918"/>
            <a:ext cx="6124755" cy="4195481"/>
          </a:xfrm>
        </p:spPr>
        <p:txBody>
          <a:bodyPr>
            <a:normAutofit/>
          </a:bodyPr>
          <a:lstStyle/>
          <a:p>
            <a:pPr lvl="0" algn="just"/>
            <a:r>
              <a:rPr lang="en-US" dirty="0">
                <a:latin typeface="Times New Roman" panose="02020603050405020304" pitchFamily="18" charset="0"/>
                <a:cs typeface="Times New Roman" panose="02020603050405020304" pitchFamily="18" charset="0"/>
              </a:rPr>
              <a:t>For the success of hotel, the most important thing for the hotel is to improve and manage the performance of the employees working in hotel. </a:t>
            </a:r>
          </a:p>
          <a:p>
            <a:pPr lvl="0" algn="just"/>
            <a:r>
              <a:rPr lang="en-US" dirty="0">
                <a:latin typeface="Times New Roman" panose="02020603050405020304" pitchFamily="18" charset="0"/>
                <a:cs typeface="Times New Roman" panose="02020603050405020304" pitchFamily="18" charset="0"/>
              </a:rPr>
              <a:t>This is majorly because of the fact that if the performance of employees will be good then the overall performance will automatically increase. </a:t>
            </a:r>
          </a:p>
          <a:p>
            <a:pPr lvl="0" algn="just"/>
            <a:r>
              <a:rPr lang="en-US" dirty="0">
                <a:latin typeface="Times New Roman" panose="02020603050405020304" pitchFamily="18" charset="0"/>
                <a:cs typeface="Times New Roman" panose="02020603050405020304" pitchFamily="18" charset="0"/>
              </a:rPr>
              <a:t>Major methods used for managing performance are</a:t>
            </a:r>
          </a:p>
          <a:p>
            <a:pPr lvl="0" algn="just"/>
            <a:r>
              <a:rPr lang="en-US" dirty="0">
                <a:latin typeface="Times New Roman" panose="02020603050405020304" pitchFamily="18" charset="0"/>
                <a:cs typeface="Times New Roman" panose="02020603050405020304" pitchFamily="18" charset="0"/>
              </a:rPr>
              <a:t>Financial motivators</a:t>
            </a:r>
          </a:p>
          <a:p>
            <a:pPr lvl="0" algn="just"/>
            <a:r>
              <a:rPr lang="en-US" dirty="0">
                <a:latin typeface="Times New Roman" panose="02020603050405020304" pitchFamily="18" charset="0"/>
                <a:cs typeface="Times New Roman" panose="02020603050405020304" pitchFamily="18" charset="0"/>
              </a:rPr>
              <a:t>Management by Objectives</a:t>
            </a:r>
          </a:p>
        </p:txBody>
      </p:sp>
      <p:pic>
        <p:nvPicPr>
          <p:cNvPr id="4" name="Picture 3"/>
          <p:cNvPicPr>
            <a:picLocks noChangeAspect="1"/>
          </p:cNvPicPr>
          <p:nvPr/>
        </p:nvPicPr>
        <p:blipFill>
          <a:blip r:embed="rId3"/>
          <a:stretch>
            <a:fillRect/>
          </a:stretch>
        </p:blipFill>
        <p:spPr>
          <a:xfrm>
            <a:off x="7246188" y="2416025"/>
            <a:ext cx="4598333" cy="3095625"/>
          </a:xfrm>
          <a:prstGeom prst="rect">
            <a:avLst/>
          </a:prstGeom>
        </p:spPr>
      </p:pic>
    </p:spTree>
    <p:extLst>
      <p:ext uri="{BB962C8B-B14F-4D97-AF65-F5344CB8AC3E}">
        <p14:creationId xmlns:p14="http://schemas.microsoft.com/office/powerpoint/2010/main" val="168051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EE4B-1CA1-4F7D-A2F8-8DBBCF689896}"/>
              </a:ext>
            </a:extLst>
          </p:cNvPr>
          <p:cNvSpPr>
            <a:spLocks noGrp="1"/>
          </p:cNvSpPr>
          <p:nvPr>
            <p:ph type="title"/>
          </p:nvPr>
        </p:nvSpPr>
        <p:spPr>
          <a:xfrm>
            <a:off x="646111" y="452718"/>
            <a:ext cx="9404723" cy="910256"/>
          </a:xfrm>
        </p:spPr>
        <p:txBody>
          <a:bodyPr>
            <a:normAutofit fontScale="90000"/>
          </a:bodyPr>
          <a:lstStyle/>
          <a:p>
            <a:r>
              <a:rPr lang="en-US" sz="3600" b="1" u="sng" dirty="0">
                <a:latin typeface="Times New Roman" panose="02020603050405020304" pitchFamily="18" charset="0"/>
                <a:cs typeface="Times New Roman" panose="02020603050405020304" pitchFamily="18" charset="0"/>
              </a:rPr>
              <a:t>ISSUES IN PERFORMANCE MANAGEMENT</a:t>
            </a:r>
          </a:p>
        </p:txBody>
      </p:sp>
      <p:sp>
        <p:nvSpPr>
          <p:cNvPr id="3" name="Content Placeholder 2">
            <a:extLst>
              <a:ext uri="{FF2B5EF4-FFF2-40B4-BE49-F238E27FC236}">
                <a16:creationId xmlns:a16="http://schemas.microsoft.com/office/drawing/2014/main" id="{BA873EB0-E147-4020-92E1-5BF13803F2CA}"/>
              </a:ext>
            </a:extLst>
          </p:cNvPr>
          <p:cNvSpPr>
            <a:spLocks noGrp="1"/>
          </p:cNvSpPr>
          <p:nvPr>
            <p:ph idx="1"/>
          </p:nvPr>
        </p:nvSpPr>
        <p:spPr>
          <a:xfrm>
            <a:off x="776376" y="2052918"/>
            <a:ext cx="6124755" cy="4195481"/>
          </a:xfrm>
        </p:spPr>
        <p:txBody>
          <a:bodyPr>
            <a:normAutofit/>
          </a:bodyPr>
          <a:lstStyle/>
          <a:p>
            <a:pPr lvl="0" algn="just"/>
            <a:r>
              <a:rPr lang="en-US" dirty="0">
                <a:latin typeface="Times New Roman" panose="02020603050405020304" pitchFamily="18" charset="0"/>
                <a:cs typeface="Times New Roman" panose="02020603050405020304" pitchFamily="18" charset="0"/>
              </a:rPr>
              <a:t>The major issue being faced in managing performance of employees at Marriott is that every person is different in their need and requirements. </a:t>
            </a:r>
          </a:p>
          <a:p>
            <a:pPr marL="0" lvl="0" indent="0" algn="just">
              <a:buNone/>
            </a:pPr>
            <a:endParaRPr lang="en-US"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Hence, it is not possible for Marriott to assess the performance and with what factor will the employees will feel motivated. </a:t>
            </a:r>
          </a:p>
        </p:txBody>
      </p:sp>
      <p:pic>
        <p:nvPicPr>
          <p:cNvPr id="4" name="Picture 3"/>
          <p:cNvPicPr>
            <a:picLocks noChangeAspect="1"/>
          </p:cNvPicPr>
          <p:nvPr/>
        </p:nvPicPr>
        <p:blipFill>
          <a:blip r:embed="rId3"/>
          <a:stretch>
            <a:fillRect/>
          </a:stretch>
        </p:blipFill>
        <p:spPr>
          <a:xfrm>
            <a:off x="7315199" y="2052917"/>
            <a:ext cx="4564811" cy="4195481"/>
          </a:xfrm>
          <a:prstGeom prst="rect">
            <a:avLst/>
          </a:prstGeom>
        </p:spPr>
      </p:pic>
    </p:spTree>
    <p:extLst>
      <p:ext uri="{BB962C8B-B14F-4D97-AF65-F5344CB8AC3E}">
        <p14:creationId xmlns:p14="http://schemas.microsoft.com/office/powerpoint/2010/main" val="559923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EE4B-1CA1-4F7D-A2F8-8DBBCF689896}"/>
              </a:ext>
            </a:extLst>
          </p:cNvPr>
          <p:cNvSpPr>
            <a:spLocks noGrp="1"/>
          </p:cNvSpPr>
          <p:nvPr>
            <p:ph type="title"/>
          </p:nvPr>
        </p:nvSpPr>
        <p:spPr>
          <a:xfrm>
            <a:off x="648930" y="629266"/>
            <a:ext cx="9252154" cy="1223983"/>
          </a:xfrm>
        </p:spPr>
        <p:txBody>
          <a:bodyPr>
            <a:normAutofit/>
          </a:bodyPr>
          <a:lstStyle/>
          <a:p>
            <a:pPr>
              <a:lnSpc>
                <a:spcPct val="90000"/>
              </a:lnSpc>
            </a:pPr>
            <a:r>
              <a:rPr lang="en-US" sz="3900" b="1" u="sng">
                <a:latin typeface="Times New Roman" panose="02020603050405020304" pitchFamily="18" charset="0"/>
                <a:cs typeface="Times New Roman" panose="02020603050405020304" pitchFamily="18" charset="0"/>
              </a:rPr>
              <a:t>RECOMMENDATION ON ISSUES FACED</a:t>
            </a:r>
          </a:p>
        </p:txBody>
      </p:sp>
      <p:sp>
        <p:nvSpPr>
          <p:cNvPr id="3" name="Content Placeholder 2">
            <a:extLst>
              <a:ext uri="{FF2B5EF4-FFF2-40B4-BE49-F238E27FC236}">
                <a16:creationId xmlns:a16="http://schemas.microsoft.com/office/drawing/2014/main" id="{BA873EB0-E147-4020-92E1-5BF13803F2CA}"/>
              </a:ext>
            </a:extLst>
          </p:cNvPr>
          <p:cNvSpPr>
            <a:spLocks noGrp="1"/>
          </p:cNvSpPr>
          <p:nvPr>
            <p:ph idx="1"/>
          </p:nvPr>
        </p:nvSpPr>
        <p:spPr>
          <a:xfrm>
            <a:off x="1103311" y="2052214"/>
            <a:ext cx="5965394" cy="4196185"/>
          </a:xfrm>
        </p:spPr>
        <p:txBody>
          <a:bodyPr>
            <a:normAutofit/>
          </a:bodyPr>
          <a:lstStyle/>
          <a:p>
            <a:pPr lvl="0"/>
            <a:r>
              <a:rPr lang="en-US">
                <a:latin typeface="Times New Roman" panose="02020603050405020304" pitchFamily="18" charset="0"/>
                <a:cs typeface="Times New Roman" panose="02020603050405020304" pitchFamily="18" charset="0"/>
              </a:rPr>
              <a:t>Alternate plan</a:t>
            </a:r>
          </a:p>
          <a:p>
            <a:pPr lvl="0"/>
            <a:r>
              <a:rPr lang="en-US">
                <a:latin typeface="Times New Roman" panose="02020603050405020304" pitchFamily="18" charset="0"/>
                <a:cs typeface="Times New Roman" panose="02020603050405020304" pitchFamily="18" charset="0"/>
              </a:rPr>
              <a:t>Use of digital technology for recruitment and selection</a:t>
            </a:r>
          </a:p>
          <a:p>
            <a:pPr lvl="0"/>
            <a:r>
              <a:rPr lang="en-US">
                <a:latin typeface="Times New Roman" panose="02020603050405020304" pitchFamily="18" charset="0"/>
                <a:cs typeface="Times New Roman" panose="02020603050405020304" pitchFamily="18" charset="0"/>
              </a:rPr>
              <a:t>Training</a:t>
            </a:r>
          </a:p>
          <a:p>
            <a:pPr lvl="0"/>
            <a:r>
              <a:rPr lang="en-US">
                <a:latin typeface="Times New Roman" panose="02020603050405020304" pitchFamily="18" charset="0"/>
                <a:cs typeface="Times New Roman" panose="02020603050405020304" pitchFamily="18" charset="0"/>
              </a:rPr>
              <a:t>Making use of 360- degree feedback method</a:t>
            </a:r>
          </a:p>
        </p:txBody>
      </p:sp>
      <p:pic>
        <p:nvPicPr>
          <p:cNvPr id="4" name="Picture 3"/>
          <p:cNvPicPr>
            <a:picLocks noChangeAspect="1"/>
          </p:cNvPicPr>
          <p:nvPr/>
        </p:nvPicPr>
        <p:blipFill>
          <a:blip r:embed="rId4"/>
          <a:stretch>
            <a:fillRect/>
          </a:stretch>
        </p:blipFill>
        <p:spPr>
          <a:xfrm>
            <a:off x="7534655" y="2145861"/>
            <a:ext cx="4008888" cy="400888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109106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A877C-F395-437E-B294-900E8ED2B07F}"/>
              </a:ext>
            </a:extLst>
          </p:cNvPr>
          <p:cNvSpPr>
            <a:spLocks noGrp="1"/>
          </p:cNvSpPr>
          <p:nvPr>
            <p:ph type="title"/>
          </p:nvPr>
        </p:nvSpPr>
        <p:spPr>
          <a:xfrm>
            <a:off x="646111" y="452718"/>
            <a:ext cx="9404723" cy="875750"/>
          </a:xfrm>
        </p:spPr>
        <p:txBody>
          <a:bodyPr/>
          <a:lstStyle/>
          <a:p>
            <a:pPr algn="just"/>
            <a:r>
              <a:rPr lang="en-US" sz="3600" b="1" u="sng"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65926A9-F8DD-44C3-B6CF-7404608A998C}"/>
              </a:ext>
            </a:extLst>
          </p:cNvPr>
          <p:cNvSpPr>
            <a:spLocks noGrp="1"/>
          </p:cNvSpPr>
          <p:nvPr>
            <p:ph idx="1"/>
          </p:nvPr>
        </p:nvSpPr>
        <p:spPr>
          <a:xfrm>
            <a:off x="810882" y="1984075"/>
            <a:ext cx="6159261" cy="3891793"/>
          </a:xfrm>
        </p:spPr>
        <p:txBody>
          <a:bodyPr>
            <a:normAutofit/>
          </a:bodyPr>
          <a:lstStyle/>
          <a:p>
            <a:pPr algn="just"/>
            <a:r>
              <a:rPr lang="en-US" dirty="0">
                <a:latin typeface="Times New Roman" panose="02020603050405020304" pitchFamily="18" charset="0"/>
                <a:cs typeface="Times New Roman" panose="02020603050405020304" pitchFamily="18" charset="0"/>
              </a:rPr>
              <a:t>In the end it is concluded that the human resource is the most important function for managing the working and performance of the whole hotel. This is because the human resource is the one which actually manages the whole working. </a:t>
            </a:r>
          </a:p>
          <a:p>
            <a:pPr algn="just"/>
            <a:r>
              <a:rPr lang="en-US" dirty="0">
                <a:latin typeface="Times New Roman" panose="02020603050405020304" pitchFamily="18" charset="0"/>
                <a:cs typeface="Times New Roman" panose="02020603050405020304" pitchFamily="18" charset="0"/>
              </a:rPr>
              <a:t>The presentation outlined that with help of PESTLE the main issues were identified like </a:t>
            </a:r>
            <a:r>
              <a:rPr lang="en-US" dirty="0" err="1">
                <a:latin typeface="Times New Roman" panose="02020603050405020304" pitchFamily="18" charset="0"/>
                <a:cs typeface="Times New Roman" panose="02020603050405020304" pitchFamily="18" charset="0"/>
              </a:rPr>
              <a:t>Brexit</a:t>
            </a:r>
            <a:r>
              <a:rPr lang="en-US" dirty="0">
                <a:latin typeface="Times New Roman" panose="02020603050405020304" pitchFamily="18" charset="0"/>
                <a:cs typeface="Times New Roman" panose="02020603050405020304" pitchFamily="18" charset="0"/>
              </a:rPr>
              <a:t> impact, changes in need of consumer. </a:t>
            </a:r>
          </a:p>
        </p:txBody>
      </p:sp>
      <p:pic>
        <p:nvPicPr>
          <p:cNvPr id="4" name="Picture 3"/>
          <p:cNvPicPr>
            <a:picLocks noChangeAspect="1"/>
          </p:cNvPicPr>
          <p:nvPr/>
        </p:nvPicPr>
        <p:blipFill>
          <a:blip r:embed="rId3"/>
          <a:stretch>
            <a:fillRect/>
          </a:stretch>
        </p:blipFill>
        <p:spPr>
          <a:xfrm>
            <a:off x="7246189" y="1910671"/>
            <a:ext cx="4523116" cy="4038600"/>
          </a:xfrm>
          <a:prstGeom prst="rect">
            <a:avLst/>
          </a:prstGeom>
        </p:spPr>
      </p:pic>
    </p:spTree>
    <p:extLst>
      <p:ext uri="{BB962C8B-B14F-4D97-AF65-F5344CB8AC3E}">
        <p14:creationId xmlns:p14="http://schemas.microsoft.com/office/powerpoint/2010/main" val="4279557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CECFE-F9DD-4D14-8586-5CAD755FF578}"/>
              </a:ext>
            </a:extLst>
          </p:cNvPr>
          <p:cNvSpPr>
            <a:spLocks noGrp="1"/>
          </p:cNvSpPr>
          <p:nvPr>
            <p:ph type="title"/>
          </p:nvPr>
        </p:nvSpPr>
        <p:spPr/>
        <p:txBody>
          <a:bodyPr/>
          <a:lstStyle/>
          <a:p>
            <a:r>
              <a:rPr lang="en-US" b="1" u="sng"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5770D11B-92DB-436F-948B-E9437239A9A1}"/>
              </a:ext>
            </a:extLst>
          </p:cNvPr>
          <p:cNvSpPr>
            <a:spLocks noGrp="1"/>
          </p:cNvSpPr>
          <p:nvPr>
            <p:ph idx="1"/>
          </p:nvPr>
        </p:nvSpPr>
        <p:spPr>
          <a:xfrm>
            <a:off x="1103312" y="2052918"/>
            <a:ext cx="8946541" cy="4527991"/>
          </a:xfrm>
        </p:spPr>
        <p:txBody>
          <a:bodyPr>
            <a:normAutofit fontScale="62500" lnSpcReduction="20000"/>
          </a:bodyPr>
          <a:lstStyle/>
          <a:p>
            <a:r>
              <a:rPr lang="en-US" sz="2400" dirty="0">
                <a:latin typeface="Times New Roman" panose="02020603050405020304" pitchFamily="18" charset="0"/>
                <a:cs typeface="Times New Roman" panose="02020603050405020304" pitchFamily="18" charset="0"/>
              </a:rPr>
              <a:t> 1)  </a:t>
            </a:r>
            <a:r>
              <a:rPr lang="en-US" sz="2400" dirty="0" err="1">
                <a:latin typeface="Times New Roman" panose="02020603050405020304" pitchFamily="18" charset="0"/>
                <a:cs typeface="Times New Roman" panose="02020603050405020304" pitchFamily="18" charset="0"/>
              </a:rPr>
              <a:t>Boella</a:t>
            </a:r>
            <a:r>
              <a:rPr lang="en-US" sz="2400" dirty="0">
                <a:latin typeface="Times New Roman" panose="02020603050405020304" pitchFamily="18" charset="0"/>
                <a:cs typeface="Times New Roman" panose="02020603050405020304" pitchFamily="18" charset="0"/>
              </a:rPr>
              <a:t>, M. J. and Goss-Turner, S., 2019. Human resource management in the hospitality industry: A guide to best practice. Routledge. </a:t>
            </a:r>
          </a:p>
          <a:p>
            <a:r>
              <a:rPr lang="en-US" sz="2400" dirty="0">
                <a:latin typeface="Times New Roman" panose="02020603050405020304" pitchFamily="18" charset="0"/>
                <a:cs typeface="Times New Roman" panose="02020603050405020304" pitchFamily="18" charset="0"/>
              </a:rPr>
              <a:t>2) Naik, N. K. K. and </a:t>
            </a:r>
            <a:r>
              <a:rPr lang="en-US" sz="2400" dirty="0" err="1">
                <a:latin typeface="Times New Roman" panose="02020603050405020304" pitchFamily="18" charset="0"/>
                <a:cs typeface="Times New Roman" panose="02020603050405020304" pitchFamily="18" charset="0"/>
              </a:rPr>
              <a:t>Kanade</a:t>
            </a:r>
            <a:r>
              <a:rPr lang="en-US" sz="2400" dirty="0">
                <a:latin typeface="Times New Roman" panose="02020603050405020304" pitchFamily="18" charset="0"/>
                <a:cs typeface="Times New Roman" panose="02020603050405020304" pitchFamily="18" charset="0"/>
              </a:rPr>
              <a:t>, S. R., 2019. HRM IN HOSPITALITY INDUSTRY: AN OVERVIEW. Advance and Innovative Research, p.136.</a:t>
            </a:r>
          </a:p>
          <a:p>
            <a:r>
              <a:rPr lang="en-US" sz="2400" dirty="0">
                <a:latin typeface="Times New Roman" panose="02020603050405020304" pitchFamily="18" charset="0"/>
                <a:cs typeface="Times New Roman" panose="02020603050405020304" pitchFamily="18" charset="0"/>
              </a:rPr>
              <a:t>3)  </a:t>
            </a:r>
            <a:r>
              <a:rPr lang="en-US" sz="2400" dirty="0" err="1">
                <a:latin typeface="Times New Roman" panose="02020603050405020304" pitchFamily="18" charset="0"/>
                <a:cs typeface="Times New Roman" panose="02020603050405020304" pitchFamily="18" charset="0"/>
              </a:rPr>
              <a:t>Katou</a:t>
            </a:r>
            <a:r>
              <a:rPr lang="en-US" sz="2400" dirty="0">
                <a:latin typeface="Times New Roman" panose="02020603050405020304" pitchFamily="18" charset="0"/>
                <a:cs typeface="Times New Roman" panose="02020603050405020304" pitchFamily="18" charset="0"/>
              </a:rPr>
              <a:t>, A. A., 2016. Human resource management and performance in the hospitality industry: methodological issues. In Project Management: Concepts, Methodologies, Tools, and Applications (pp. 1980-1999). IGI Global.</a:t>
            </a:r>
          </a:p>
          <a:p>
            <a:r>
              <a:rPr lang="en-US" sz="2400" dirty="0">
                <a:latin typeface="Times New Roman" panose="02020603050405020304" pitchFamily="18" charset="0"/>
                <a:cs typeface="Times New Roman" panose="02020603050405020304" pitchFamily="18" charset="0"/>
              </a:rPr>
              <a:t>4) Raina, B. and </a:t>
            </a:r>
            <a:r>
              <a:rPr lang="en-US" sz="2400" dirty="0" err="1">
                <a:latin typeface="Times New Roman" panose="02020603050405020304" pitchFamily="18" charset="0"/>
                <a:cs typeface="Times New Roman" panose="02020603050405020304" pitchFamily="18" charset="0"/>
              </a:rPr>
              <a:t>Kalse</a:t>
            </a:r>
            <a:r>
              <a:rPr lang="en-US" sz="2400" dirty="0">
                <a:latin typeface="Times New Roman" panose="02020603050405020304" pitchFamily="18" charset="0"/>
                <a:cs typeface="Times New Roman" panose="02020603050405020304" pitchFamily="18" charset="0"/>
              </a:rPr>
              <a:t>, A., 2018. A study of human resource practices on employee work engagement in hospitality industry. BVIMSR’s Journal of Management Research. 10(2). pp.194-206.</a:t>
            </a:r>
          </a:p>
          <a:p>
            <a:r>
              <a:rPr lang="en-US" sz="2400" dirty="0">
                <a:latin typeface="Times New Roman" panose="02020603050405020304" pitchFamily="18" charset="0"/>
                <a:cs typeface="Times New Roman" panose="02020603050405020304" pitchFamily="18" charset="0"/>
              </a:rPr>
              <a:t>5)</a:t>
            </a:r>
            <a:r>
              <a:rPr lang="en-US" sz="2400" dirty="0" err="1">
                <a:latin typeface="Times New Roman" panose="02020603050405020304" pitchFamily="18" charset="0"/>
                <a:cs typeface="Times New Roman" panose="02020603050405020304" pitchFamily="18" charset="0"/>
              </a:rPr>
              <a:t>Perera</a:t>
            </a:r>
            <a:r>
              <a:rPr lang="en-US" sz="2400" dirty="0">
                <a:latin typeface="Times New Roman" panose="02020603050405020304" pitchFamily="18" charset="0"/>
                <a:cs typeface="Times New Roman" panose="02020603050405020304" pitchFamily="18" charset="0"/>
              </a:rPr>
              <a:t>, R., 2017. The PESTLE analysis. </a:t>
            </a:r>
            <a:r>
              <a:rPr lang="en-US" sz="2400" dirty="0" err="1">
                <a:latin typeface="Times New Roman" panose="02020603050405020304" pitchFamily="18" charset="0"/>
                <a:cs typeface="Times New Roman" panose="02020603050405020304" pitchFamily="18" charset="0"/>
              </a:rPr>
              <a:t>Nerdynaut</a:t>
            </a:r>
            <a:r>
              <a:rPr lang="en-US" sz="2400"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6) </a:t>
            </a:r>
            <a:r>
              <a:rPr lang="en-US" sz="2400" dirty="0" err="1">
                <a:latin typeface="Times New Roman" panose="02020603050405020304" pitchFamily="18" charset="0"/>
                <a:cs typeface="Times New Roman" panose="02020603050405020304" pitchFamily="18" charset="0"/>
              </a:rPr>
              <a:t>Gheibi</a:t>
            </a:r>
            <a:r>
              <a:rPr lang="en-US" sz="2400" dirty="0">
                <a:latin typeface="Times New Roman" panose="02020603050405020304" pitchFamily="18" charset="0"/>
                <a:cs typeface="Times New Roman" panose="02020603050405020304" pitchFamily="18" charset="0"/>
              </a:rPr>
              <a:t>, M and et.al., 2018. Controlling air pollution in a city: A perspective from SOAR‐PESTLE analysis. Integrated environmental assessment and management, 14(4), pp.480-488.</a:t>
            </a:r>
          </a:p>
          <a:p>
            <a:r>
              <a:rPr lang="en-US" sz="2400" dirty="0">
                <a:latin typeface="Times New Roman" panose="02020603050405020304" pitchFamily="18" charset="0"/>
                <a:cs typeface="Times New Roman" panose="02020603050405020304" pitchFamily="18" charset="0"/>
              </a:rPr>
              <a:t>7)  Policy, P., 2016. What is pestle analysis.</a:t>
            </a:r>
          </a:p>
          <a:p>
            <a:r>
              <a:rPr lang="en-US" sz="2400" dirty="0">
                <a:latin typeface="Times New Roman" panose="02020603050405020304" pitchFamily="18" charset="0"/>
                <a:cs typeface="Times New Roman" panose="02020603050405020304" pitchFamily="18" charset="0"/>
              </a:rPr>
              <a:t>8) Forbes, H. D., 2019. Culture and Equality. In Multiculturalism in Canada (pp. 73-93). Palgrave Macmillan, Cham.</a:t>
            </a:r>
          </a:p>
          <a:p>
            <a:r>
              <a:rPr lang="en-US" sz="2400" dirty="0">
                <a:latin typeface="Times New Roman" panose="02020603050405020304" pitchFamily="18" charset="0"/>
                <a:cs typeface="Times New Roman" panose="02020603050405020304" pitchFamily="18" charset="0"/>
              </a:rPr>
              <a:t>9) Tate, S. A., 2020. The Student of Color Attainment Gap in Higher Education and the Institutional Culture of Equality, Diversity, and Inclusion. Handbook on Promoting Social Justice in Education, pp.1153-1171.</a:t>
            </a:r>
          </a:p>
          <a:p>
            <a:r>
              <a:rPr lang="en-US" sz="2400" dirty="0">
                <a:latin typeface="Times New Roman" panose="02020603050405020304" pitchFamily="18" charset="0"/>
                <a:cs typeface="Times New Roman" panose="02020603050405020304" pitchFamily="18" charset="0"/>
              </a:rPr>
              <a:t>10)  Kew, J. and </a:t>
            </a:r>
            <a:r>
              <a:rPr lang="en-US" sz="2400" dirty="0" err="1">
                <a:latin typeface="Times New Roman" panose="02020603050405020304" pitchFamily="18" charset="0"/>
                <a:cs typeface="Times New Roman" panose="02020603050405020304" pitchFamily="18" charset="0"/>
              </a:rPr>
              <a:t>Stredwick</a:t>
            </a:r>
            <a:r>
              <a:rPr lang="en-US" sz="2400" dirty="0">
                <a:latin typeface="Times New Roman" panose="02020603050405020304" pitchFamily="18" charset="0"/>
                <a:cs typeface="Times New Roman" panose="02020603050405020304" pitchFamily="18" charset="0"/>
              </a:rPr>
              <a:t>, J., 2016. Human Resource Management In A Business Context.</a:t>
            </a: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37433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7112B-3DE1-44E6-8462-7F53F85C4749}"/>
              </a:ext>
            </a:extLst>
          </p:cNvPr>
          <p:cNvSpPr>
            <a:spLocks noGrp="1"/>
          </p:cNvSpPr>
          <p:nvPr>
            <p:ph type="title"/>
          </p:nvPr>
        </p:nvSpPr>
        <p:spPr>
          <a:xfrm>
            <a:off x="646111" y="452718"/>
            <a:ext cx="8946541" cy="1058030"/>
          </a:xfrm>
        </p:spPr>
        <p:txBody>
          <a:bodyPr/>
          <a:lstStyle/>
          <a:p>
            <a:r>
              <a:rPr lang="en-US" b="1" u="sng" dirty="0">
                <a:latin typeface="Times New Roman" panose="02020603050405020304" pitchFamily="18" charset="0"/>
                <a:cs typeface="Times New Roman" panose="02020603050405020304" pitchFamily="18" charset="0"/>
              </a:rPr>
              <a:t>REFERENCES</a:t>
            </a:r>
            <a:endParaRPr lang="en-GB" dirty="0"/>
          </a:p>
        </p:txBody>
      </p:sp>
      <p:sp>
        <p:nvSpPr>
          <p:cNvPr id="3" name="Content Placeholder 2">
            <a:extLst>
              <a:ext uri="{FF2B5EF4-FFF2-40B4-BE49-F238E27FC236}">
                <a16:creationId xmlns:a16="http://schemas.microsoft.com/office/drawing/2014/main" id="{24A9679C-C014-4274-9152-258D193D9292}"/>
              </a:ext>
            </a:extLst>
          </p:cNvPr>
          <p:cNvSpPr>
            <a:spLocks noGrp="1"/>
          </p:cNvSpPr>
          <p:nvPr>
            <p:ph idx="1"/>
          </p:nvPr>
        </p:nvSpPr>
        <p:spPr/>
        <p:txBody>
          <a:bodyPr>
            <a:normAutofit fontScale="77500" lnSpcReduction="20000"/>
          </a:bodyPr>
          <a:lstStyle/>
          <a:p>
            <a:r>
              <a:rPr lang="en-US" dirty="0">
                <a:latin typeface="Times New Roman" panose="02020603050405020304" pitchFamily="18" charset="0"/>
                <a:cs typeface="Times New Roman" panose="02020603050405020304" pitchFamily="18" charset="0"/>
              </a:rPr>
              <a:t>11)  Bratton, J. and Gold, J., 2018. Human Resource Management, 6Th Edition.</a:t>
            </a:r>
          </a:p>
          <a:p>
            <a:r>
              <a:rPr lang="en-US" dirty="0">
                <a:latin typeface="Times New Roman" panose="02020603050405020304" pitchFamily="18" charset="0"/>
                <a:cs typeface="Times New Roman" panose="02020603050405020304" pitchFamily="18" charset="0"/>
              </a:rPr>
              <a:t>12) Leatherbarrow, C. and Fletcher, J., 2019. Introduction To Human Resource Management. </a:t>
            </a:r>
            <a:r>
              <a:rPr lang="en-US" dirty="0" err="1">
                <a:latin typeface="Times New Roman" panose="02020603050405020304" pitchFamily="18" charset="0"/>
                <a:cs typeface="Times New Roman" panose="02020603050405020304" pitchFamily="18" charset="0"/>
              </a:rPr>
              <a:t>London:Chartered</a:t>
            </a:r>
            <a:r>
              <a:rPr lang="en-US" dirty="0">
                <a:latin typeface="Times New Roman" panose="02020603050405020304" pitchFamily="18" charset="0"/>
                <a:cs typeface="Times New Roman" panose="02020603050405020304" pitchFamily="18" charset="0"/>
              </a:rPr>
              <a:t> Institute of Personnel and Development.</a:t>
            </a:r>
          </a:p>
          <a:p>
            <a:r>
              <a:rPr lang="en-US" dirty="0">
                <a:latin typeface="Times New Roman" panose="02020603050405020304" pitchFamily="18" charset="0"/>
                <a:cs typeface="Times New Roman" panose="02020603050405020304" pitchFamily="18" charset="0"/>
              </a:rPr>
              <a:t>13)  Rees, G. and French, R., 2016. Leading, Managing And Developing People.</a:t>
            </a:r>
          </a:p>
          <a:p>
            <a:r>
              <a:rPr lang="en-US" dirty="0">
                <a:latin typeface="Times New Roman" panose="02020603050405020304" pitchFamily="18" charset="0"/>
                <a:cs typeface="Times New Roman" panose="02020603050405020304" pitchFamily="18" charset="0"/>
              </a:rPr>
              <a:t>14)  Taylor, S. and Woodhams, C., 2016.Human Resource Management - People And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15)  Torrington, D., Hall, L., Taylor, S. and Atkinson, C., Human Resource Management.</a:t>
            </a:r>
          </a:p>
          <a:p>
            <a:r>
              <a:rPr lang="en-US" dirty="0">
                <a:latin typeface="Times New Roman" panose="02020603050405020304" pitchFamily="18" charset="0"/>
                <a:cs typeface="Times New Roman" panose="02020603050405020304" pitchFamily="18" charset="0"/>
              </a:rPr>
              <a:t>16). Khan, N. and Millner, D., Introduction To People Analytics.</a:t>
            </a:r>
          </a:p>
          <a:p>
            <a:r>
              <a:rPr lang="en-US" dirty="0">
                <a:latin typeface="Times New Roman" panose="02020603050405020304" pitchFamily="18" charset="0"/>
                <a:cs typeface="Times New Roman" panose="02020603050405020304" pitchFamily="18" charset="0"/>
              </a:rPr>
              <a:t>17). </a:t>
            </a:r>
            <a:r>
              <a:rPr lang="en-US" dirty="0" err="1">
                <a:latin typeface="Times New Roman" panose="02020603050405020304" pitchFamily="18" charset="0"/>
                <a:cs typeface="Times New Roman" panose="02020603050405020304" pitchFamily="18" charset="0"/>
              </a:rPr>
              <a:t>Beevers</a:t>
            </a:r>
            <a:r>
              <a:rPr lang="en-US" dirty="0">
                <a:latin typeface="Times New Roman" panose="02020603050405020304" pitchFamily="18" charset="0"/>
                <a:cs typeface="Times New Roman" panose="02020603050405020304" pitchFamily="18" charset="0"/>
              </a:rPr>
              <a:t>, K., Rea, A. and Hayden, D., Learning And Development Practice In The Workplace.</a:t>
            </a:r>
          </a:p>
          <a:p>
            <a:r>
              <a:rPr lang="en-US" dirty="0">
                <a:latin typeface="Times New Roman" panose="02020603050405020304" pitchFamily="18" charset="0"/>
                <a:cs typeface="Times New Roman" panose="02020603050405020304" pitchFamily="18" charset="0"/>
              </a:rPr>
              <a:t>18)  </a:t>
            </a:r>
            <a:r>
              <a:rPr lang="en-US" dirty="0" err="1">
                <a:latin typeface="Times New Roman" panose="02020603050405020304" pitchFamily="18" charset="0"/>
                <a:cs typeface="Times New Roman" panose="02020603050405020304" pitchFamily="18" charset="0"/>
              </a:rPr>
              <a:t>Marmol</a:t>
            </a:r>
            <a:r>
              <a:rPr lang="en-US" dirty="0">
                <a:latin typeface="Times New Roman" panose="02020603050405020304" pitchFamily="18" charset="0"/>
                <a:cs typeface="Times New Roman" panose="02020603050405020304" pitchFamily="18" charset="0"/>
              </a:rPr>
              <a:t>, T., </a:t>
            </a:r>
            <a:r>
              <a:rPr lang="en-US" dirty="0" err="1">
                <a:latin typeface="Times New Roman" panose="02020603050405020304" pitchFamily="18" charset="0"/>
                <a:cs typeface="Times New Roman" panose="02020603050405020304" pitchFamily="18" charset="0"/>
              </a:rPr>
              <a:t>Feys</a:t>
            </a:r>
            <a:r>
              <a:rPr lang="en-US" dirty="0">
                <a:latin typeface="Times New Roman" panose="02020603050405020304" pitchFamily="18" charset="0"/>
                <a:cs typeface="Times New Roman" panose="02020603050405020304" pitchFamily="18" charset="0"/>
              </a:rPr>
              <a:t>, B. and Probert, C., 2015, PESTLE Analysis. </a:t>
            </a:r>
          </a:p>
          <a:p>
            <a:r>
              <a:rPr lang="en-US" dirty="0">
                <a:latin typeface="Times New Roman" panose="02020603050405020304" pitchFamily="18" charset="0"/>
                <a:cs typeface="Times New Roman" panose="02020603050405020304" pitchFamily="18" charset="0"/>
              </a:rPr>
              <a:t>19)  </a:t>
            </a:r>
            <a:r>
              <a:rPr lang="en-US" dirty="0">
                <a:latin typeface="Times New Roman" panose="02020603050405020304" pitchFamily="18" charset="0"/>
                <a:cs typeface="Times New Roman" panose="02020603050405020304" pitchFamily="18" charset="0"/>
                <a:hlinkClick r:id="rId2"/>
              </a:rPr>
              <a:t>https://www.ukhospitality.org.uk/PAGE/FUTURESHOCK-ISSUEFIVE</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20)https://assets.publishing.service.gov.uk/government/uploads/system/uploads/attachment_data/file/814594/UK_Hotels_Sector_Director_of_labour_market_enforcement_July_2019.pdf  </a:t>
            </a:r>
          </a:p>
          <a:p>
            <a:r>
              <a:rPr lang="en-US" dirty="0">
                <a:latin typeface="Times New Roman" panose="02020603050405020304" pitchFamily="18" charset="0"/>
                <a:cs typeface="Times New Roman" panose="02020603050405020304" pitchFamily="18" charset="0"/>
              </a:rPr>
              <a:t>21) https://www.bha.org.uk/wordpress/wp-content/uploads/2017/05/BHA-EU-migration-final-report-170518-public-vSTC.pdf</a:t>
            </a:r>
          </a:p>
          <a:p>
            <a:endParaRPr lang="en-GB" dirty="0"/>
          </a:p>
        </p:txBody>
      </p:sp>
    </p:spTree>
    <p:extLst>
      <p:ext uri="{BB962C8B-B14F-4D97-AF65-F5344CB8AC3E}">
        <p14:creationId xmlns:p14="http://schemas.microsoft.com/office/powerpoint/2010/main" val="7529765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1171</Words>
  <Application>Microsoft Macintosh PowerPoint</Application>
  <PresentationFormat>Widescreen</PresentationFormat>
  <Paragraphs>114</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 New Roman</vt:lpstr>
      <vt:lpstr>Wingdings 3</vt:lpstr>
      <vt:lpstr>Ion</vt:lpstr>
      <vt:lpstr>HUMAN RESOURCE IN MARRIOTT HOTEL </vt:lpstr>
      <vt:lpstr>TABLE OF CONTENT</vt:lpstr>
      <vt:lpstr>INTRODUCTION</vt:lpstr>
      <vt:lpstr>PESTLE analysis</vt:lpstr>
      <vt:lpstr>ISSUES IN PESTLE</vt:lpstr>
      <vt:lpstr>RECRUITMENT AND SELECTION </vt:lpstr>
      <vt:lpstr>ISSUES IN RECRUITMENT AND SELECTION </vt:lpstr>
      <vt:lpstr>CULTURE, EQUALITY AND DIVERSITY</vt:lpstr>
      <vt:lpstr>ISSUES IN CULTURE, EQUALITY AND DIVERSITY</vt:lpstr>
      <vt:lpstr>PERFORMANCE MANAGEMENT</vt:lpstr>
      <vt:lpstr>ISSUES IN PERFORMANCE MANAGEMENT</vt:lpstr>
      <vt:lpstr>RECOMMENDATION ON ISSUES FACED</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IN MARRIOTT HOTEL</dc:title>
  <dc:creator>DanaCristea</dc:creator>
  <cp:lastModifiedBy>Nicolae- Profir (1815440)</cp:lastModifiedBy>
  <cp:revision>2</cp:revision>
  <dcterms:created xsi:type="dcterms:W3CDTF">2020-06-18T23:55:14Z</dcterms:created>
  <dcterms:modified xsi:type="dcterms:W3CDTF">2020-06-19T00:33:56Z</dcterms:modified>
</cp:coreProperties>
</file>