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notesMasterIdLst>
    <p:notesMasterId r:id="rId15"/>
  </p:notesMasterIdLst>
  <p:handoutMasterIdLst>
    <p:handoutMasterId r:id="rId16"/>
  </p:handoutMasterIdLst>
  <p:sldIdLst>
    <p:sldId id="256" r:id="rId2"/>
    <p:sldId id="263" r:id="rId3"/>
    <p:sldId id="272" r:id="rId4"/>
    <p:sldId id="259" r:id="rId5"/>
    <p:sldId id="264" r:id="rId6"/>
    <p:sldId id="257" r:id="rId7"/>
    <p:sldId id="260" r:id="rId8"/>
    <p:sldId id="265" r:id="rId9"/>
    <p:sldId id="271" r:id="rId10"/>
    <p:sldId id="269" r:id="rId11"/>
    <p:sldId id="268" r:id="rId12"/>
    <p:sldId id="261" r:id="rId13"/>
    <p:sldId id="266" r:id="rId14"/>
  </p:sldIdLst>
  <p:sldSz cx="9144000" cy="6858000" type="screen4x3"/>
  <p:notesSz cx="6797675" cy="9926638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74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AC1AE2-C63F-4473-A82E-DC9DB6C54B6F}" type="doc">
      <dgm:prSet loTypeId="urn:microsoft.com/office/officeart/2005/8/layout/matrix1" loCatId="matrix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0AECD0E-365D-4F3F-9399-216F086ADA0C}">
      <dgm:prSet phldrT="[Text]"/>
      <dgm:spPr/>
      <dgm:t>
        <a:bodyPr/>
        <a:lstStyle/>
        <a:p>
          <a:r>
            <a:rPr lang="en-GB" dirty="0"/>
            <a:t>ELT - ESOL?</a:t>
          </a:r>
        </a:p>
      </dgm:t>
    </dgm:pt>
    <dgm:pt modelId="{8E3900A2-3FA2-4EFB-A0B6-80E8A5EDF425}" type="parTrans" cxnId="{8120FA9B-A1E5-4DFE-8C92-953739903E63}">
      <dgm:prSet/>
      <dgm:spPr/>
      <dgm:t>
        <a:bodyPr/>
        <a:lstStyle/>
        <a:p>
          <a:endParaRPr lang="en-GB"/>
        </a:p>
      </dgm:t>
    </dgm:pt>
    <dgm:pt modelId="{0FA123FF-43DD-4530-A83D-41449FCD9C93}" type="sibTrans" cxnId="{8120FA9B-A1E5-4DFE-8C92-953739903E63}">
      <dgm:prSet/>
      <dgm:spPr/>
      <dgm:t>
        <a:bodyPr/>
        <a:lstStyle/>
        <a:p>
          <a:endParaRPr lang="en-GB"/>
        </a:p>
      </dgm:t>
    </dgm:pt>
    <dgm:pt modelId="{C85EB105-0363-4EBA-A5EC-81DA33E5CB3E}">
      <dgm:prSet phldrT="[Text]" custT="1"/>
      <dgm:spPr/>
      <dgm:t>
        <a:bodyPr/>
        <a:lstStyle/>
        <a:p>
          <a:endParaRPr lang="en-GB" sz="2800" dirty="0"/>
        </a:p>
        <a:p>
          <a:endParaRPr lang="en-GB" sz="2800" dirty="0"/>
        </a:p>
        <a:p>
          <a:r>
            <a:rPr lang="en-GB" sz="2800" dirty="0"/>
            <a:t>EFL or EIL?</a:t>
          </a:r>
        </a:p>
        <a:p>
          <a:r>
            <a:rPr lang="en-GB" sz="2000" dirty="0"/>
            <a:t>- Learning English as language of ‘other’ countries – for travel</a:t>
          </a:r>
        </a:p>
        <a:p>
          <a:r>
            <a:rPr lang="en-GB" sz="2000" dirty="0"/>
            <a:t>- English as international language</a:t>
          </a:r>
        </a:p>
        <a:p>
          <a:endParaRPr lang="en-GB" sz="2000" dirty="0"/>
        </a:p>
        <a:p>
          <a:endParaRPr lang="en-GB" sz="2000" dirty="0"/>
        </a:p>
      </dgm:t>
    </dgm:pt>
    <dgm:pt modelId="{CA267CCD-79CD-4074-9481-E988B2474BA4}" type="parTrans" cxnId="{F82B1440-2E3E-4E1B-B394-77681DDC07CA}">
      <dgm:prSet/>
      <dgm:spPr/>
      <dgm:t>
        <a:bodyPr/>
        <a:lstStyle/>
        <a:p>
          <a:endParaRPr lang="en-GB"/>
        </a:p>
      </dgm:t>
    </dgm:pt>
    <dgm:pt modelId="{05870A01-9EFB-48D9-944C-1FBA1DBF10B9}" type="sibTrans" cxnId="{F82B1440-2E3E-4E1B-B394-77681DDC07CA}">
      <dgm:prSet/>
      <dgm:spPr/>
      <dgm:t>
        <a:bodyPr/>
        <a:lstStyle/>
        <a:p>
          <a:endParaRPr lang="en-GB"/>
        </a:p>
      </dgm:t>
    </dgm:pt>
    <dgm:pt modelId="{B4A70322-A436-4B05-B533-B2ACF4FF7DF7}">
      <dgm:prSet phldrT="[Text]" custT="1"/>
      <dgm:spPr/>
      <dgm:t>
        <a:bodyPr/>
        <a:lstStyle/>
        <a:p>
          <a:r>
            <a:rPr lang="en-GB" sz="2800" dirty="0"/>
            <a:t>ESP?</a:t>
          </a:r>
        </a:p>
        <a:p>
          <a:r>
            <a:rPr lang="en-GB" sz="2000" dirty="0"/>
            <a:t>- Learning for a specific/special purpose, </a:t>
          </a:r>
          <a:r>
            <a:rPr lang="en-GB" sz="2000" dirty="0" err="1"/>
            <a:t>i.e</a:t>
          </a:r>
          <a:r>
            <a:rPr lang="en-GB" sz="2000" dirty="0"/>
            <a:t> a specific job (nursing, tourism, business)</a:t>
          </a:r>
        </a:p>
      </dgm:t>
    </dgm:pt>
    <dgm:pt modelId="{5334D9A1-5BB8-457D-B5A1-65B48CDAFA95}" type="parTrans" cxnId="{4A146278-3585-49A2-B95C-4132BB6213D6}">
      <dgm:prSet/>
      <dgm:spPr/>
      <dgm:t>
        <a:bodyPr/>
        <a:lstStyle/>
        <a:p>
          <a:endParaRPr lang="en-GB"/>
        </a:p>
      </dgm:t>
    </dgm:pt>
    <dgm:pt modelId="{6A6B261F-2BB2-4194-9BF2-9CB28AB2732B}" type="sibTrans" cxnId="{4A146278-3585-49A2-B95C-4132BB6213D6}">
      <dgm:prSet/>
      <dgm:spPr/>
      <dgm:t>
        <a:bodyPr/>
        <a:lstStyle/>
        <a:p>
          <a:endParaRPr lang="en-GB"/>
        </a:p>
      </dgm:t>
    </dgm:pt>
    <dgm:pt modelId="{0A55D3D3-ECC8-46CC-A251-89C7F58B0A9B}">
      <dgm:prSet phldrT="[Text]" custT="1"/>
      <dgm:spPr/>
      <dgm:t>
        <a:bodyPr/>
        <a:lstStyle/>
        <a:p>
          <a:r>
            <a:rPr lang="en-GB" sz="2800" dirty="0"/>
            <a:t>EAP?</a:t>
          </a:r>
        </a:p>
        <a:p>
          <a:r>
            <a:rPr lang="en-GB" sz="2000" dirty="0"/>
            <a:t>- Learning in order to study through English</a:t>
          </a:r>
        </a:p>
        <a:p>
          <a:r>
            <a:rPr lang="en-GB" sz="2000" dirty="0"/>
            <a:t>- Using English in the academic context</a:t>
          </a:r>
        </a:p>
        <a:p>
          <a:endParaRPr lang="en-GB" sz="2000" dirty="0"/>
        </a:p>
        <a:p>
          <a:endParaRPr lang="en-GB" sz="2000" dirty="0"/>
        </a:p>
      </dgm:t>
    </dgm:pt>
    <dgm:pt modelId="{A033D593-7579-45C7-A759-B9BE0436741C}" type="parTrans" cxnId="{EF64566C-B86B-49CE-8E9D-2CA463239ADA}">
      <dgm:prSet/>
      <dgm:spPr/>
      <dgm:t>
        <a:bodyPr/>
        <a:lstStyle/>
        <a:p>
          <a:endParaRPr lang="en-GB"/>
        </a:p>
      </dgm:t>
    </dgm:pt>
    <dgm:pt modelId="{08E23AD2-07FF-46CF-A183-7F5711AF1B28}" type="sibTrans" cxnId="{EF64566C-B86B-49CE-8E9D-2CA463239ADA}">
      <dgm:prSet/>
      <dgm:spPr/>
      <dgm:t>
        <a:bodyPr/>
        <a:lstStyle/>
        <a:p>
          <a:endParaRPr lang="en-GB"/>
        </a:p>
      </dgm:t>
    </dgm:pt>
    <dgm:pt modelId="{B054A705-C66B-419C-A4A4-E675E053A8E2}">
      <dgm:prSet phldrT="[Text]" custT="1"/>
      <dgm:spPr/>
      <dgm:t>
        <a:bodyPr/>
        <a:lstStyle/>
        <a:p>
          <a:endParaRPr lang="en-GB" sz="2800" dirty="0"/>
        </a:p>
        <a:p>
          <a:endParaRPr lang="en-GB" sz="2800" dirty="0"/>
        </a:p>
        <a:p>
          <a:endParaRPr lang="en-GB" sz="2800" dirty="0"/>
        </a:p>
        <a:p>
          <a:r>
            <a:rPr lang="en-GB" sz="2800" dirty="0"/>
            <a:t>ESL or EAL?</a:t>
          </a:r>
        </a:p>
        <a:p>
          <a:r>
            <a:rPr lang="en-GB" sz="2000" dirty="0"/>
            <a:t>- Learning English as a second/additional language</a:t>
          </a:r>
        </a:p>
        <a:p>
          <a:r>
            <a:rPr lang="en-GB" sz="2000" dirty="0"/>
            <a:t>- Living in English lang. environment, needs are different</a:t>
          </a:r>
        </a:p>
        <a:p>
          <a:endParaRPr lang="en-GB" sz="2000" dirty="0"/>
        </a:p>
        <a:p>
          <a:endParaRPr lang="en-GB" sz="2000" dirty="0"/>
        </a:p>
        <a:p>
          <a:endParaRPr lang="en-GB" sz="1600" dirty="0"/>
        </a:p>
        <a:p>
          <a:endParaRPr lang="en-GB" sz="1600" dirty="0"/>
        </a:p>
        <a:p>
          <a:endParaRPr lang="en-GB" sz="1600" dirty="0"/>
        </a:p>
        <a:p>
          <a:endParaRPr lang="en-GB" sz="1600" dirty="0"/>
        </a:p>
      </dgm:t>
    </dgm:pt>
    <dgm:pt modelId="{313C0B96-8214-4EA0-98C8-F15238EA3934}" type="parTrans" cxnId="{7E243A38-FF8C-43B1-A5DF-29CA6636C4F4}">
      <dgm:prSet/>
      <dgm:spPr/>
      <dgm:t>
        <a:bodyPr/>
        <a:lstStyle/>
        <a:p>
          <a:endParaRPr lang="en-GB"/>
        </a:p>
      </dgm:t>
    </dgm:pt>
    <dgm:pt modelId="{BD52EEC4-2F18-433F-9C1B-9CA6A7A6AC00}" type="sibTrans" cxnId="{7E243A38-FF8C-43B1-A5DF-29CA6636C4F4}">
      <dgm:prSet/>
      <dgm:spPr/>
      <dgm:t>
        <a:bodyPr/>
        <a:lstStyle/>
        <a:p>
          <a:endParaRPr lang="en-GB"/>
        </a:p>
      </dgm:t>
    </dgm:pt>
    <dgm:pt modelId="{8D282F14-BC72-4318-92A2-8B87FC901771}" type="pres">
      <dgm:prSet presAssocID="{70AC1AE2-C63F-4473-A82E-DC9DB6C54B6F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176CD82E-6647-4079-9E92-74E32EE00B3F}" type="pres">
      <dgm:prSet presAssocID="{70AC1AE2-C63F-4473-A82E-DC9DB6C54B6F}" presName="matrix" presStyleCnt="0"/>
      <dgm:spPr/>
    </dgm:pt>
    <dgm:pt modelId="{6841F692-5E8A-4285-8F80-3B4FE580EB41}" type="pres">
      <dgm:prSet presAssocID="{70AC1AE2-C63F-4473-A82E-DC9DB6C54B6F}" presName="tile1" presStyleLbl="node1" presStyleIdx="0" presStyleCnt="4"/>
      <dgm:spPr/>
    </dgm:pt>
    <dgm:pt modelId="{ACC82C17-DCD3-4440-BFD8-72665A009617}" type="pres">
      <dgm:prSet presAssocID="{70AC1AE2-C63F-4473-A82E-DC9DB6C54B6F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BA2B3DC-5B72-449F-A0DE-99700EA77936}" type="pres">
      <dgm:prSet presAssocID="{70AC1AE2-C63F-4473-A82E-DC9DB6C54B6F}" presName="tile2" presStyleLbl="node1" presStyleIdx="1" presStyleCnt="4" custLinFactNeighborX="744" custLinFactNeighborY="-808"/>
      <dgm:spPr/>
    </dgm:pt>
    <dgm:pt modelId="{B3466222-202E-4E0F-82D7-67EE40F0EAF7}" type="pres">
      <dgm:prSet presAssocID="{70AC1AE2-C63F-4473-A82E-DC9DB6C54B6F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DF62C37-67EC-46D4-A736-CD2DD51AF9C5}" type="pres">
      <dgm:prSet presAssocID="{70AC1AE2-C63F-4473-A82E-DC9DB6C54B6F}" presName="tile3" presStyleLbl="node1" presStyleIdx="2" presStyleCnt="4"/>
      <dgm:spPr/>
    </dgm:pt>
    <dgm:pt modelId="{F57832F9-3017-430E-B4A8-9311D563A281}" type="pres">
      <dgm:prSet presAssocID="{70AC1AE2-C63F-4473-A82E-DC9DB6C54B6F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5D0F48A-FC39-4E13-AA5B-5EB33D71770F}" type="pres">
      <dgm:prSet presAssocID="{70AC1AE2-C63F-4473-A82E-DC9DB6C54B6F}" presName="tile4" presStyleLbl="node1" presStyleIdx="3" presStyleCnt="4"/>
      <dgm:spPr/>
    </dgm:pt>
    <dgm:pt modelId="{090DD152-BFEB-47E7-AA3F-46333BA32C3E}" type="pres">
      <dgm:prSet presAssocID="{70AC1AE2-C63F-4473-A82E-DC9DB6C54B6F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FB7DF2F-BC7C-451D-A9B7-387FEA45DBD3}" type="pres">
      <dgm:prSet presAssocID="{70AC1AE2-C63F-4473-A82E-DC9DB6C54B6F}" presName="centerTile" presStyleLbl="fgShp" presStyleIdx="0" presStyleCnt="1" custScaleX="75832" custScaleY="76745">
        <dgm:presLayoutVars>
          <dgm:chMax val="0"/>
          <dgm:chPref val="0"/>
        </dgm:presLayoutVars>
      </dgm:prSet>
      <dgm:spPr/>
    </dgm:pt>
  </dgm:ptLst>
  <dgm:cxnLst>
    <dgm:cxn modelId="{439AD90C-ED43-4510-9277-B2FC5F9A816C}" type="presOf" srcId="{0A55D3D3-ECC8-46CC-A251-89C7F58B0A9B}" destId="{5DF62C37-67EC-46D4-A736-CD2DD51AF9C5}" srcOrd="0" destOrd="0" presId="urn:microsoft.com/office/officeart/2005/8/layout/matrix1"/>
    <dgm:cxn modelId="{DDC1900E-EA7E-4009-9AC5-FD7B7D07D740}" type="presOf" srcId="{B4A70322-A436-4B05-B533-B2ACF4FF7DF7}" destId="{9BA2B3DC-5B72-449F-A0DE-99700EA77936}" srcOrd="0" destOrd="0" presId="urn:microsoft.com/office/officeart/2005/8/layout/matrix1"/>
    <dgm:cxn modelId="{7E243A38-FF8C-43B1-A5DF-29CA6636C4F4}" srcId="{90AECD0E-365D-4F3F-9399-216F086ADA0C}" destId="{B054A705-C66B-419C-A4A4-E675E053A8E2}" srcOrd="3" destOrd="0" parTransId="{313C0B96-8214-4EA0-98C8-F15238EA3934}" sibTransId="{BD52EEC4-2F18-433F-9C1B-9CA6A7A6AC00}"/>
    <dgm:cxn modelId="{CB5C7138-544A-4749-8A72-EAD8D970B7CE}" type="presOf" srcId="{C85EB105-0363-4EBA-A5EC-81DA33E5CB3E}" destId="{6841F692-5E8A-4285-8F80-3B4FE580EB41}" srcOrd="0" destOrd="0" presId="urn:microsoft.com/office/officeart/2005/8/layout/matrix1"/>
    <dgm:cxn modelId="{550E623C-37F3-4963-9BCB-3F8F14A0E240}" type="presOf" srcId="{B054A705-C66B-419C-A4A4-E675E053A8E2}" destId="{090DD152-BFEB-47E7-AA3F-46333BA32C3E}" srcOrd="1" destOrd="0" presId="urn:microsoft.com/office/officeart/2005/8/layout/matrix1"/>
    <dgm:cxn modelId="{F82B1440-2E3E-4E1B-B394-77681DDC07CA}" srcId="{90AECD0E-365D-4F3F-9399-216F086ADA0C}" destId="{C85EB105-0363-4EBA-A5EC-81DA33E5CB3E}" srcOrd="0" destOrd="0" parTransId="{CA267CCD-79CD-4074-9481-E988B2474BA4}" sibTransId="{05870A01-9EFB-48D9-944C-1FBA1DBF10B9}"/>
    <dgm:cxn modelId="{2356B65C-CB43-4186-9BFE-25C6F11A12BA}" type="presOf" srcId="{70AC1AE2-C63F-4473-A82E-DC9DB6C54B6F}" destId="{8D282F14-BC72-4318-92A2-8B87FC901771}" srcOrd="0" destOrd="0" presId="urn:microsoft.com/office/officeart/2005/8/layout/matrix1"/>
    <dgm:cxn modelId="{EF64566C-B86B-49CE-8E9D-2CA463239ADA}" srcId="{90AECD0E-365D-4F3F-9399-216F086ADA0C}" destId="{0A55D3D3-ECC8-46CC-A251-89C7F58B0A9B}" srcOrd="2" destOrd="0" parTransId="{A033D593-7579-45C7-A759-B9BE0436741C}" sibTransId="{08E23AD2-07FF-46CF-A183-7F5711AF1B28}"/>
    <dgm:cxn modelId="{F08EE270-CA8A-42A1-B14E-81514DF88914}" type="presOf" srcId="{B4A70322-A436-4B05-B533-B2ACF4FF7DF7}" destId="{B3466222-202E-4E0F-82D7-67EE40F0EAF7}" srcOrd="1" destOrd="0" presId="urn:microsoft.com/office/officeart/2005/8/layout/matrix1"/>
    <dgm:cxn modelId="{4A146278-3585-49A2-B95C-4132BB6213D6}" srcId="{90AECD0E-365D-4F3F-9399-216F086ADA0C}" destId="{B4A70322-A436-4B05-B533-B2ACF4FF7DF7}" srcOrd="1" destOrd="0" parTransId="{5334D9A1-5BB8-457D-B5A1-65B48CDAFA95}" sibTransId="{6A6B261F-2BB2-4194-9BF2-9CB28AB2732B}"/>
    <dgm:cxn modelId="{8120FA9B-A1E5-4DFE-8C92-953739903E63}" srcId="{70AC1AE2-C63F-4473-A82E-DC9DB6C54B6F}" destId="{90AECD0E-365D-4F3F-9399-216F086ADA0C}" srcOrd="0" destOrd="0" parTransId="{8E3900A2-3FA2-4EFB-A0B6-80E8A5EDF425}" sibTransId="{0FA123FF-43DD-4530-A83D-41449FCD9C93}"/>
    <dgm:cxn modelId="{7EDA9BC1-6D40-42ED-AB77-B401191E5850}" type="presOf" srcId="{0A55D3D3-ECC8-46CC-A251-89C7F58B0A9B}" destId="{F57832F9-3017-430E-B4A8-9311D563A281}" srcOrd="1" destOrd="0" presId="urn:microsoft.com/office/officeart/2005/8/layout/matrix1"/>
    <dgm:cxn modelId="{BD3921C8-27A4-4CFD-8D39-0014029AB606}" type="presOf" srcId="{C85EB105-0363-4EBA-A5EC-81DA33E5CB3E}" destId="{ACC82C17-DCD3-4440-BFD8-72665A009617}" srcOrd="1" destOrd="0" presId="urn:microsoft.com/office/officeart/2005/8/layout/matrix1"/>
    <dgm:cxn modelId="{27F994D4-9224-42A8-AFA9-9406FF4AA4E5}" type="presOf" srcId="{90AECD0E-365D-4F3F-9399-216F086ADA0C}" destId="{2FB7DF2F-BC7C-451D-A9B7-387FEA45DBD3}" srcOrd="0" destOrd="0" presId="urn:microsoft.com/office/officeart/2005/8/layout/matrix1"/>
    <dgm:cxn modelId="{297939ED-3423-4AF9-9E98-CC074C46C8F5}" type="presOf" srcId="{B054A705-C66B-419C-A4A4-E675E053A8E2}" destId="{25D0F48A-FC39-4E13-AA5B-5EB33D71770F}" srcOrd="0" destOrd="0" presId="urn:microsoft.com/office/officeart/2005/8/layout/matrix1"/>
    <dgm:cxn modelId="{EA8D17FA-1507-4ED3-B910-C39BF2932B08}" type="presParOf" srcId="{8D282F14-BC72-4318-92A2-8B87FC901771}" destId="{176CD82E-6647-4079-9E92-74E32EE00B3F}" srcOrd="0" destOrd="0" presId="urn:microsoft.com/office/officeart/2005/8/layout/matrix1"/>
    <dgm:cxn modelId="{41B150A2-8538-465E-88EF-260AA3E09750}" type="presParOf" srcId="{176CD82E-6647-4079-9E92-74E32EE00B3F}" destId="{6841F692-5E8A-4285-8F80-3B4FE580EB41}" srcOrd="0" destOrd="0" presId="urn:microsoft.com/office/officeart/2005/8/layout/matrix1"/>
    <dgm:cxn modelId="{F595A881-93B1-4DBD-B282-1C718470196B}" type="presParOf" srcId="{176CD82E-6647-4079-9E92-74E32EE00B3F}" destId="{ACC82C17-DCD3-4440-BFD8-72665A009617}" srcOrd="1" destOrd="0" presId="urn:microsoft.com/office/officeart/2005/8/layout/matrix1"/>
    <dgm:cxn modelId="{FF58D587-6CCE-4175-9EE7-01A598C876DD}" type="presParOf" srcId="{176CD82E-6647-4079-9E92-74E32EE00B3F}" destId="{9BA2B3DC-5B72-449F-A0DE-99700EA77936}" srcOrd="2" destOrd="0" presId="urn:microsoft.com/office/officeart/2005/8/layout/matrix1"/>
    <dgm:cxn modelId="{70AAA506-BBDE-476D-BA0C-DE230CF26919}" type="presParOf" srcId="{176CD82E-6647-4079-9E92-74E32EE00B3F}" destId="{B3466222-202E-4E0F-82D7-67EE40F0EAF7}" srcOrd="3" destOrd="0" presId="urn:microsoft.com/office/officeart/2005/8/layout/matrix1"/>
    <dgm:cxn modelId="{D0F195F1-E0CA-4CFC-83B9-9552ECB01A85}" type="presParOf" srcId="{176CD82E-6647-4079-9E92-74E32EE00B3F}" destId="{5DF62C37-67EC-46D4-A736-CD2DD51AF9C5}" srcOrd="4" destOrd="0" presId="urn:microsoft.com/office/officeart/2005/8/layout/matrix1"/>
    <dgm:cxn modelId="{7FEE2C7D-B74A-47E9-8EA5-C6DA16239FB6}" type="presParOf" srcId="{176CD82E-6647-4079-9E92-74E32EE00B3F}" destId="{F57832F9-3017-430E-B4A8-9311D563A281}" srcOrd="5" destOrd="0" presId="urn:microsoft.com/office/officeart/2005/8/layout/matrix1"/>
    <dgm:cxn modelId="{17D5E76D-B4EA-477B-89A3-1584E68629C8}" type="presParOf" srcId="{176CD82E-6647-4079-9E92-74E32EE00B3F}" destId="{25D0F48A-FC39-4E13-AA5B-5EB33D71770F}" srcOrd="6" destOrd="0" presId="urn:microsoft.com/office/officeart/2005/8/layout/matrix1"/>
    <dgm:cxn modelId="{77EAF1D3-3D07-4D63-B33A-C3714D178258}" type="presParOf" srcId="{176CD82E-6647-4079-9E92-74E32EE00B3F}" destId="{090DD152-BFEB-47E7-AA3F-46333BA32C3E}" srcOrd="7" destOrd="0" presId="urn:microsoft.com/office/officeart/2005/8/layout/matrix1"/>
    <dgm:cxn modelId="{41636A04-3FBE-462E-BC6D-F7034851A712}" type="presParOf" srcId="{8D282F14-BC72-4318-92A2-8B87FC901771}" destId="{2FB7DF2F-BC7C-451D-A9B7-387FEA45DBD3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FE098B-529E-4F6F-A2CD-3D927AC60C93}" type="doc">
      <dgm:prSet loTypeId="urn:microsoft.com/office/officeart/2005/8/layout/radial4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8FBAA3C-E0F3-4073-AD9F-9FC3488297FD}">
      <dgm:prSet phldrT="[Text]"/>
      <dgm:spPr/>
      <dgm:t>
        <a:bodyPr/>
        <a:lstStyle/>
        <a:p>
          <a:r>
            <a:rPr lang="en-GB" dirty="0"/>
            <a:t>A need to learn English</a:t>
          </a:r>
        </a:p>
      </dgm:t>
    </dgm:pt>
    <dgm:pt modelId="{A1AD0BD0-655B-44B7-94CC-1968403634A7}" type="parTrans" cxnId="{ED19CDAF-469B-4248-9703-D5D42C89589B}">
      <dgm:prSet/>
      <dgm:spPr/>
      <dgm:t>
        <a:bodyPr/>
        <a:lstStyle/>
        <a:p>
          <a:endParaRPr lang="en-GB"/>
        </a:p>
      </dgm:t>
    </dgm:pt>
    <dgm:pt modelId="{9816CA5C-611B-4C9C-AA8B-B639373B3855}" type="sibTrans" cxnId="{ED19CDAF-469B-4248-9703-D5D42C89589B}">
      <dgm:prSet/>
      <dgm:spPr/>
      <dgm:t>
        <a:bodyPr/>
        <a:lstStyle/>
        <a:p>
          <a:endParaRPr lang="en-GB"/>
        </a:p>
      </dgm:t>
    </dgm:pt>
    <dgm:pt modelId="{A70A1AFB-D05D-4B2D-B3EC-22F77A5C4C60}">
      <dgm:prSet phldrT="[Text]"/>
      <dgm:spPr/>
      <dgm:t>
        <a:bodyPr/>
        <a:lstStyle/>
        <a:p>
          <a:r>
            <a:rPr lang="en-GB" dirty="0"/>
            <a:t>For study</a:t>
          </a:r>
        </a:p>
        <a:p>
          <a:r>
            <a:rPr lang="en-GB" dirty="0"/>
            <a:t>EAP</a:t>
          </a:r>
        </a:p>
      </dgm:t>
    </dgm:pt>
    <dgm:pt modelId="{5D28F85F-9BA5-4679-A094-779DCC705DC4}" type="parTrans" cxnId="{4C5F37CB-79EC-4A25-B296-92F3009A19D7}">
      <dgm:prSet/>
      <dgm:spPr/>
      <dgm:t>
        <a:bodyPr/>
        <a:lstStyle/>
        <a:p>
          <a:endParaRPr lang="en-GB"/>
        </a:p>
      </dgm:t>
    </dgm:pt>
    <dgm:pt modelId="{A7CCDA7F-845B-4318-9FDC-4B1C76F9CCD5}" type="sibTrans" cxnId="{4C5F37CB-79EC-4A25-B296-92F3009A19D7}">
      <dgm:prSet/>
      <dgm:spPr/>
      <dgm:t>
        <a:bodyPr/>
        <a:lstStyle/>
        <a:p>
          <a:endParaRPr lang="en-GB"/>
        </a:p>
      </dgm:t>
    </dgm:pt>
    <dgm:pt modelId="{EE9613E5-0FE7-4C72-B335-147D7D0C725C}">
      <dgm:prSet phldrT="[Text]"/>
      <dgm:spPr/>
      <dgm:t>
        <a:bodyPr/>
        <a:lstStyle/>
        <a:p>
          <a:r>
            <a:rPr lang="en-GB" dirty="0"/>
            <a:t>For work/life</a:t>
          </a:r>
        </a:p>
        <a:p>
          <a:r>
            <a:rPr lang="en-GB" dirty="0"/>
            <a:t>ESL</a:t>
          </a:r>
        </a:p>
      </dgm:t>
    </dgm:pt>
    <dgm:pt modelId="{AB3F1C01-0259-450C-B9DC-D270E2BD0C81}" type="parTrans" cxnId="{6E6321A7-7A1E-4E5E-8C80-8F45211CDB39}">
      <dgm:prSet/>
      <dgm:spPr/>
      <dgm:t>
        <a:bodyPr/>
        <a:lstStyle/>
        <a:p>
          <a:endParaRPr lang="en-GB"/>
        </a:p>
      </dgm:t>
    </dgm:pt>
    <dgm:pt modelId="{BC611F97-4F89-46DF-AD7B-055502428E13}" type="sibTrans" cxnId="{6E6321A7-7A1E-4E5E-8C80-8F45211CDB39}">
      <dgm:prSet/>
      <dgm:spPr/>
      <dgm:t>
        <a:bodyPr/>
        <a:lstStyle/>
        <a:p>
          <a:endParaRPr lang="en-GB"/>
        </a:p>
      </dgm:t>
    </dgm:pt>
    <dgm:pt modelId="{0E9CCA22-D3EC-4646-8C85-6DC0BFFBEE18}">
      <dgm:prSet phldrT="[Text]"/>
      <dgm:spPr/>
      <dgm:t>
        <a:bodyPr/>
        <a:lstStyle/>
        <a:p>
          <a:r>
            <a:rPr lang="en-GB" dirty="0"/>
            <a:t>For travel and cultural exchange</a:t>
          </a:r>
        </a:p>
        <a:p>
          <a:r>
            <a:rPr lang="en-GB" dirty="0"/>
            <a:t>EFL/EIL</a:t>
          </a:r>
        </a:p>
      </dgm:t>
    </dgm:pt>
    <dgm:pt modelId="{C1E67FE7-9723-4338-90F9-1DD9F174638A}" type="parTrans" cxnId="{DDA2D683-C3A2-4672-9647-BA9CB492F8AD}">
      <dgm:prSet/>
      <dgm:spPr/>
      <dgm:t>
        <a:bodyPr/>
        <a:lstStyle/>
        <a:p>
          <a:endParaRPr lang="en-GB"/>
        </a:p>
      </dgm:t>
    </dgm:pt>
    <dgm:pt modelId="{AA4B2DC2-AF2C-466B-881E-02954768AD83}" type="sibTrans" cxnId="{DDA2D683-C3A2-4672-9647-BA9CB492F8AD}">
      <dgm:prSet/>
      <dgm:spPr/>
      <dgm:t>
        <a:bodyPr/>
        <a:lstStyle/>
        <a:p>
          <a:endParaRPr lang="en-GB"/>
        </a:p>
      </dgm:t>
    </dgm:pt>
    <dgm:pt modelId="{1C96F545-231F-42D1-8D0B-C99A3C8AD0E3}" type="pres">
      <dgm:prSet presAssocID="{C3FE098B-529E-4F6F-A2CD-3D927AC60C93}" presName="cycle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C4BAB37C-DDFC-46AF-A812-BCBBA13770B9}" type="pres">
      <dgm:prSet presAssocID="{88FBAA3C-E0F3-4073-AD9F-9FC3488297FD}" presName="centerShape" presStyleLbl="node0" presStyleIdx="0" presStyleCnt="1"/>
      <dgm:spPr/>
    </dgm:pt>
    <dgm:pt modelId="{6D83E304-8792-4247-A643-65F2DCDB3255}" type="pres">
      <dgm:prSet presAssocID="{5D28F85F-9BA5-4679-A094-779DCC705DC4}" presName="parTrans" presStyleLbl="bgSibTrans2D1" presStyleIdx="0" presStyleCnt="3" custAng="11218211" custLinFactNeighborX="5237" custLinFactNeighborY="-2420"/>
      <dgm:spPr/>
    </dgm:pt>
    <dgm:pt modelId="{15DDF45E-998D-4E21-A0FB-E7E34C57860B}" type="pres">
      <dgm:prSet presAssocID="{A70A1AFB-D05D-4B2D-B3EC-22F77A5C4C60}" presName="node" presStyleLbl="node1" presStyleIdx="0" presStyleCnt="3">
        <dgm:presLayoutVars>
          <dgm:bulletEnabled val="1"/>
        </dgm:presLayoutVars>
      </dgm:prSet>
      <dgm:spPr/>
    </dgm:pt>
    <dgm:pt modelId="{86D90724-9600-41B3-9EBB-99A5AAA11F65}" type="pres">
      <dgm:prSet presAssocID="{AB3F1C01-0259-450C-B9DC-D270E2BD0C81}" presName="parTrans" presStyleLbl="bgSibTrans2D1" presStyleIdx="1" presStyleCnt="3" custAng="10800000"/>
      <dgm:spPr/>
    </dgm:pt>
    <dgm:pt modelId="{E8884019-7B87-43CF-A263-7B5AF3E1E487}" type="pres">
      <dgm:prSet presAssocID="{EE9613E5-0FE7-4C72-B335-147D7D0C725C}" presName="node" presStyleLbl="node1" presStyleIdx="1" presStyleCnt="3">
        <dgm:presLayoutVars>
          <dgm:bulletEnabled val="1"/>
        </dgm:presLayoutVars>
      </dgm:prSet>
      <dgm:spPr/>
    </dgm:pt>
    <dgm:pt modelId="{77F50597-AC13-45A9-96C2-CE311F4E4872}" type="pres">
      <dgm:prSet presAssocID="{C1E67FE7-9723-4338-90F9-1DD9F174638A}" presName="parTrans" presStyleLbl="bgSibTrans2D1" presStyleIdx="2" presStyleCnt="3" custAng="10532361"/>
      <dgm:spPr/>
    </dgm:pt>
    <dgm:pt modelId="{740C7653-7BBC-457F-81A9-893B64D5625F}" type="pres">
      <dgm:prSet presAssocID="{0E9CCA22-D3EC-4646-8C85-6DC0BFFBEE18}" presName="node" presStyleLbl="node1" presStyleIdx="2" presStyleCnt="3">
        <dgm:presLayoutVars>
          <dgm:bulletEnabled val="1"/>
        </dgm:presLayoutVars>
      </dgm:prSet>
      <dgm:spPr/>
    </dgm:pt>
  </dgm:ptLst>
  <dgm:cxnLst>
    <dgm:cxn modelId="{F5AC782E-A744-4C63-A7C9-35CF9B7D807D}" type="presOf" srcId="{AB3F1C01-0259-450C-B9DC-D270E2BD0C81}" destId="{86D90724-9600-41B3-9EBB-99A5AAA11F65}" srcOrd="0" destOrd="0" presId="urn:microsoft.com/office/officeart/2005/8/layout/radial4"/>
    <dgm:cxn modelId="{D435483A-CE92-401F-AE4F-287864D1B07F}" type="presOf" srcId="{88FBAA3C-E0F3-4073-AD9F-9FC3488297FD}" destId="{C4BAB37C-DDFC-46AF-A812-BCBBA13770B9}" srcOrd="0" destOrd="0" presId="urn:microsoft.com/office/officeart/2005/8/layout/radial4"/>
    <dgm:cxn modelId="{FD73DA5A-BAD1-4BE0-A98D-2C5A495D21A2}" type="presOf" srcId="{0E9CCA22-D3EC-4646-8C85-6DC0BFFBEE18}" destId="{740C7653-7BBC-457F-81A9-893B64D5625F}" srcOrd="0" destOrd="0" presId="urn:microsoft.com/office/officeart/2005/8/layout/radial4"/>
    <dgm:cxn modelId="{DDA2D683-C3A2-4672-9647-BA9CB492F8AD}" srcId="{88FBAA3C-E0F3-4073-AD9F-9FC3488297FD}" destId="{0E9CCA22-D3EC-4646-8C85-6DC0BFFBEE18}" srcOrd="2" destOrd="0" parTransId="{C1E67FE7-9723-4338-90F9-1DD9F174638A}" sibTransId="{AA4B2DC2-AF2C-466B-881E-02954768AD83}"/>
    <dgm:cxn modelId="{C75DE886-E392-493F-B20F-698F9AAD23A9}" type="presOf" srcId="{5D28F85F-9BA5-4679-A094-779DCC705DC4}" destId="{6D83E304-8792-4247-A643-65F2DCDB3255}" srcOrd="0" destOrd="0" presId="urn:microsoft.com/office/officeart/2005/8/layout/radial4"/>
    <dgm:cxn modelId="{CDE10395-E9F8-469D-AA83-8B9BEAC4E593}" type="presOf" srcId="{EE9613E5-0FE7-4C72-B335-147D7D0C725C}" destId="{E8884019-7B87-43CF-A263-7B5AF3E1E487}" srcOrd="0" destOrd="0" presId="urn:microsoft.com/office/officeart/2005/8/layout/radial4"/>
    <dgm:cxn modelId="{6E6321A7-7A1E-4E5E-8C80-8F45211CDB39}" srcId="{88FBAA3C-E0F3-4073-AD9F-9FC3488297FD}" destId="{EE9613E5-0FE7-4C72-B335-147D7D0C725C}" srcOrd="1" destOrd="0" parTransId="{AB3F1C01-0259-450C-B9DC-D270E2BD0C81}" sibTransId="{BC611F97-4F89-46DF-AD7B-055502428E13}"/>
    <dgm:cxn modelId="{ED19CDAF-469B-4248-9703-D5D42C89589B}" srcId="{C3FE098B-529E-4F6F-A2CD-3D927AC60C93}" destId="{88FBAA3C-E0F3-4073-AD9F-9FC3488297FD}" srcOrd="0" destOrd="0" parTransId="{A1AD0BD0-655B-44B7-94CC-1968403634A7}" sibTransId="{9816CA5C-611B-4C9C-AA8B-B639373B3855}"/>
    <dgm:cxn modelId="{71E073B2-5058-4CBE-A425-F634BF01BB71}" type="presOf" srcId="{C3FE098B-529E-4F6F-A2CD-3D927AC60C93}" destId="{1C96F545-231F-42D1-8D0B-C99A3C8AD0E3}" srcOrd="0" destOrd="0" presId="urn:microsoft.com/office/officeart/2005/8/layout/radial4"/>
    <dgm:cxn modelId="{97B4A6C0-346D-44C0-8F7E-F9E67AF31DFD}" type="presOf" srcId="{A70A1AFB-D05D-4B2D-B3EC-22F77A5C4C60}" destId="{15DDF45E-998D-4E21-A0FB-E7E34C57860B}" srcOrd="0" destOrd="0" presId="urn:microsoft.com/office/officeart/2005/8/layout/radial4"/>
    <dgm:cxn modelId="{4C5F37CB-79EC-4A25-B296-92F3009A19D7}" srcId="{88FBAA3C-E0F3-4073-AD9F-9FC3488297FD}" destId="{A70A1AFB-D05D-4B2D-B3EC-22F77A5C4C60}" srcOrd="0" destOrd="0" parTransId="{5D28F85F-9BA5-4679-A094-779DCC705DC4}" sibTransId="{A7CCDA7F-845B-4318-9FDC-4B1C76F9CCD5}"/>
    <dgm:cxn modelId="{E2C07EFD-4D73-40CD-9586-D3419587EA09}" type="presOf" srcId="{C1E67FE7-9723-4338-90F9-1DD9F174638A}" destId="{77F50597-AC13-45A9-96C2-CE311F4E4872}" srcOrd="0" destOrd="0" presId="urn:microsoft.com/office/officeart/2005/8/layout/radial4"/>
    <dgm:cxn modelId="{4AF56464-C4C2-4BFC-B82B-16AA05932363}" type="presParOf" srcId="{1C96F545-231F-42D1-8D0B-C99A3C8AD0E3}" destId="{C4BAB37C-DDFC-46AF-A812-BCBBA13770B9}" srcOrd="0" destOrd="0" presId="urn:microsoft.com/office/officeart/2005/8/layout/radial4"/>
    <dgm:cxn modelId="{2A7E1BE7-86E0-4022-A23E-CFF50D9C7E7D}" type="presParOf" srcId="{1C96F545-231F-42D1-8D0B-C99A3C8AD0E3}" destId="{6D83E304-8792-4247-A643-65F2DCDB3255}" srcOrd="1" destOrd="0" presId="urn:microsoft.com/office/officeart/2005/8/layout/radial4"/>
    <dgm:cxn modelId="{75F9BE80-89B7-4AE3-A54E-EDE9A4E4BCCE}" type="presParOf" srcId="{1C96F545-231F-42D1-8D0B-C99A3C8AD0E3}" destId="{15DDF45E-998D-4E21-A0FB-E7E34C57860B}" srcOrd="2" destOrd="0" presId="urn:microsoft.com/office/officeart/2005/8/layout/radial4"/>
    <dgm:cxn modelId="{BE318E82-D3DC-4DD8-9DE7-4C6C3D348D8C}" type="presParOf" srcId="{1C96F545-231F-42D1-8D0B-C99A3C8AD0E3}" destId="{86D90724-9600-41B3-9EBB-99A5AAA11F65}" srcOrd="3" destOrd="0" presId="urn:microsoft.com/office/officeart/2005/8/layout/radial4"/>
    <dgm:cxn modelId="{6796590E-74CE-441D-983F-D22B6EA9DEEC}" type="presParOf" srcId="{1C96F545-231F-42D1-8D0B-C99A3C8AD0E3}" destId="{E8884019-7B87-43CF-A263-7B5AF3E1E487}" srcOrd="4" destOrd="0" presId="urn:microsoft.com/office/officeart/2005/8/layout/radial4"/>
    <dgm:cxn modelId="{72D9C857-043A-43D8-B1AA-ACF82E1B92A4}" type="presParOf" srcId="{1C96F545-231F-42D1-8D0B-C99A3C8AD0E3}" destId="{77F50597-AC13-45A9-96C2-CE311F4E4872}" srcOrd="5" destOrd="0" presId="urn:microsoft.com/office/officeart/2005/8/layout/radial4"/>
    <dgm:cxn modelId="{5C8B1C71-DB5F-4B51-99F9-96E25839DAB8}" type="presParOf" srcId="{1C96F545-231F-42D1-8D0B-C99A3C8AD0E3}" destId="{740C7653-7BBC-457F-81A9-893B64D5625F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841F692-5E8A-4285-8F80-3B4FE580EB41}">
      <dsp:nvSpPr>
        <dsp:cNvPr id="0" name=""/>
        <dsp:cNvSpPr/>
      </dsp:nvSpPr>
      <dsp:spPr>
        <a:xfrm rot="16200000">
          <a:off x="966477" y="-966477"/>
          <a:ext cx="2212677" cy="4145632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EFL or EIL?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Learning English as language of ‘other’ countries – for travel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English as international language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 rot="5400000">
        <a:off x="-1" y="1"/>
        <a:ext cx="4145632" cy="1659508"/>
      </dsp:txXfrm>
    </dsp:sp>
    <dsp:sp modelId="{9BA2B3DC-5B72-449F-A0DE-99700EA77936}">
      <dsp:nvSpPr>
        <dsp:cNvPr id="0" name=""/>
        <dsp:cNvSpPr/>
      </dsp:nvSpPr>
      <dsp:spPr>
        <a:xfrm>
          <a:off x="4145632" y="0"/>
          <a:ext cx="4145632" cy="2212677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ESP?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Learning for a specific/special purpose, </a:t>
          </a:r>
          <a:r>
            <a:rPr lang="en-GB" sz="2000" kern="1200" dirty="0" err="1"/>
            <a:t>i.e</a:t>
          </a:r>
          <a:r>
            <a:rPr lang="en-GB" sz="2000" kern="1200" dirty="0"/>
            <a:t> a specific job (nursing, tourism, business)</a:t>
          </a:r>
        </a:p>
      </dsp:txBody>
      <dsp:txXfrm>
        <a:off x="4145632" y="0"/>
        <a:ext cx="4145632" cy="1659508"/>
      </dsp:txXfrm>
    </dsp:sp>
    <dsp:sp modelId="{5DF62C37-67EC-46D4-A736-CD2DD51AF9C5}">
      <dsp:nvSpPr>
        <dsp:cNvPr id="0" name=""/>
        <dsp:cNvSpPr/>
      </dsp:nvSpPr>
      <dsp:spPr>
        <a:xfrm rot="10800000">
          <a:off x="0" y="2212677"/>
          <a:ext cx="4145632" cy="2212677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EAP?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Learning in order to study through English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Using English in the academic context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</dsp:txBody>
      <dsp:txXfrm rot="10800000">
        <a:off x="0" y="2765846"/>
        <a:ext cx="4145632" cy="1659508"/>
      </dsp:txXfrm>
    </dsp:sp>
    <dsp:sp modelId="{25D0F48A-FC39-4E13-AA5B-5EB33D71770F}">
      <dsp:nvSpPr>
        <dsp:cNvPr id="0" name=""/>
        <dsp:cNvSpPr/>
      </dsp:nvSpPr>
      <dsp:spPr>
        <a:xfrm rot="5400000">
          <a:off x="5112109" y="1246200"/>
          <a:ext cx="2212677" cy="4145632"/>
        </a:xfrm>
        <a:prstGeom prst="round1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8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ESL or EAL?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Learning English as a second/additional language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- Living in English lang. environment, needs are different</a:t>
          </a:r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0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kern="1200" dirty="0"/>
        </a:p>
      </dsp:txBody>
      <dsp:txXfrm rot="-5400000">
        <a:off x="4145631" y="2765846"/>
        <a:ext cx="4145632" cy="1659508"/>
      </dsp:txXfrm>
    </dsp:sp>
    <dsp:sp modelId="{2FB7DF2F-BC7C-451D-A9B7-387FEA45DBD3}">
      <dsp:nvSpPr>
        <dsp:cNvPr id="0" name=""/>
        <dsp:cNvSpPr/>
      </dsp:nvSpPr>
      <dsp:spPr>
        <a:xfrm>
          <a:off x="3202517" y="1788147"/>
          <a:ext cx="1886229" cy="849059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ELT - ESOL?</a:t>
          </a:r>
        </a:p>
      </dsp:txBody>
      <dsp:txXfrm>
        <a:off x="3243965" y="1829595"/>
        <a:ext cx="1803333" cy="7661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BAB37C-DDFC-46AF-A812-BCBBA13770B9}">
      <dsp:nvSpPr>
        <dsp:cNvPr id="0" name=""/>
        <dsp:cNvSpPr/>
      </dsp:nvSpPr>
      <dsp:spPr>
        <a:xfrm>
          <a:off x="2727089" y="2186276"/>
          <a:ext cx="1835620" cy="183562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A need to learn English</a:t>
          </a:r>
        </a:p>
      </dsp:txBody>
      <dsp:txXfrm>
        <a:off x="2995909" y="2455096"/>
        <a:ext cx="1297980" cy="1297980"/>
      </dsp:txXfrm>
    </dsp:sp>
    <dsp:sp modelId="{6D83E304-8792-4247-A643-65F2DCDB3255}">
      <dsp:nvSpPr>
        <dsp:cNvPr id="0" name=""/>
        <dsp:cNvSpPr/>
      </dsp:nvSpPr>
      <dsp:spPr>
        <a:xfrm rot="2518211">
          <a:off x="1620741" y="1853230"/>
          <a:ext cx="1406076" cy="523151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DDF45E-998D-4E21-A0FB-E7E34C57860B}">
      <dsp:nvSpPr>
        <dsp:cNvPr id="0" name=""/>
        <dsp:cNvSpPr/>
      </dsp:nvSpPr>
      <dsp:spPr>
        <a:xfrm>
          <a:off x="802328" y="1026685"/>
          <a:ext cx="1743839" cy="13950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For study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EAP</a:t>
          </a:r>
        </a:p>
      </dsp:txBody>
      <dsp:txXfrm>
        <a:off x="843188" y="1067545"/>
        <a:ext cx="1662119" cy="1313351"/>
      </dsp:txXfrm>
    </dsp:sp>
    <dsp:sp modelId="{86D90724-9600-41B3-9EBB-99A5AAA11F65}">
      <dsp:nvSpPr>
        <dsp:cNvPr id="0" name=""/>
        <dsp:cNvSpPr/>
      </dsp:nvSpPr>
      <dsp:spPr>
        <a:xfrm rot="5400000">
          <a:off x="2941861" y="1139826"/>
          <a:ext cx="1406076" cy="523151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884019-7B87-43CF-A263-7B5AF3E1E487}">
      <dsp:nvSpPr>
        <dsp:cNvPr id="0" name=""/>
        <dsp:cNvSpPr/>
      </dsp:nvSpPr>
      <dsp:spPr>
        <a:xfrm>
          <a:off x="2772980" y="828"/>
          <a:ext cx="1743839" cy="13950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For work/life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ESL</a:t>
          </a:r>
        </a:p>
      </dsp:txBody>
      <dsp:txXfrm>
        <a:off x="2813840" y="41688"/>
        <a:ext cx="1662119" cy="1313351"/>
      </dsp:txXfrm>
    </dsp:sp>
    <dsp:sp modelId="{77F50597-AC13-45A9-96C2-CE311F4E4872}">
      <dsp:nvSpPr>
        <dsp:cNvPr id="0" name=""/>
        <dsp:cNvSpPr/>
      </dsp:nvSpPr>
      <dsp:spPr>
        <a:xfrm rot="8432361">
          <a:off x="4336618" y="1865891"/>
          <a:ext cx="1406076" cy="523151"/>
        </a:xfrm>
        <a:prstGeom prst="lef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0C7653-7BBC-457F-81A9-893B64D5625F}">
      <dsp:nvSpPr>
        <dsp:cNvPr id="0" name=""/>
        <dsp:cNvSpPr/>
      </dsp:nvSpPr>
      <dsp:spPr>
        <a:xfrm>
          <a:off x="4743632" y="1026685"/>
          <a:ext cx="1743839" cy="139507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For travel and cultural exchange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EFL/EIL</a:t>
          </a:r>
        </a:p>
      </dsp:txBody>
      <dsp:txXfrm>
        <a:off x="4784492" y="1067545"/>
        <a:ext cx="1662119" cy="13133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46E466E-545B-4512-BAA1-402051182F25}" type="datetimeFigureOut">
              <a:rPr lang="en-GB" smtClean="0"/>
              <a:t>22/09/2021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7A672A-7B40-4DA6-8B21-86E74A5C01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289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438305-D70D-41DE-9D08-E7CE044404AA}" type="datetimeFigureOut">
              <a:rPr lang="en-GB" smtClean="0"/>
              <a:pPr/>
              <a:t>22/09/2021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F185B9-7763-4714-827C-80FF92CBD36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81820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Harmer,</a:t>
            </a:r>
            <a:r>
              <a:rPr lang="en-GB" baseline="0" dirty="0"/>
              <a:t> J (2013) The Practice of English Language Teaching, Essex: Pearson</a:t>
            </a:r>
          </a:p>
          <a:p>
            <a:r>
              <a:rPr lang="en-GB" baseline="0" dirty="0" err="1"/>
              <a:t>Rubdy</a:t>
            </a:r>
            <a:r>
              <a:rPr lang="en-GB" baseline="0" dirty="0"/>
              <a:t>, R &amp; </a:t>
            </a:r>
            <a:r>
              <a:rPr lang="en-GB" baseline="0" dirty="0" err="1"/>
              <a:t>Saraceni</a:t>
            </a:r>
            <a:r>
              <a:rPr lang="en-GB" baseline="0" dirty="0"/>
              <a:t>, M (2006) English in the world: Global Rules, Global Roles, London: Continuum in Ur, P (2012) A Course in English Language Teaching, Cambridge: CUP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F185B9-7763-4714-827C-80FF92CBD36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2538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F185B9-7763-4714-827C-80FF92CBD36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3246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9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D68989E6-29E4-A644-8F64-6B631AF04365}" type="datetime1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5481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875F3-891C-344C-A591-3A884BE2954B}" type="datetime1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465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Freeform 10"/>
          <p:cNvSpPr/>
          <p:nvPr/>
        </p:nvSpPr>
        <p:spPr>
          <a:xfrm>
            <a:off x="4762" y="0"/>
            <a:ext cx="9139239" cy="4572001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4D2E4-4153-3640-AE1B-3199DE84A8B6}" type="datetime1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60737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33A5C-D329-FA40-8D6B-0B80ACB4E772}" type="datetime1">
              <a:rPr lang="en-GB" smtClean="0"/>
              <a:t>22/09/2021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3172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C5CE0-16CE-C044-8852-659D60D4B29A}" type="datetime1">
              <a:rPr lang="en-GB" smtClean="0"/>
              <a:t>22/09/2021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19687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38EDF-95CE-9042-80F5-49DF2FB5AAE1}" type="datetime1">
              <a:rPr lang="en-GB" smtClean="0"/>
              <a:t>22/09/2021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7068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D6C578-7F43-0543-A13A-2C3BB2A11FB3}" type="datetime1">
              <a:rPr lang="en-GB" smtClean="0"/>
              <a:t>22/09/2021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2006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73A20C-BCE3-A544-8685-635CE55A48B2}" type="datetime1">
              <a:rPr lang="en-GB" smtClean="0"/>
              <a:t>22/09/2021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88952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 anchor="ctr">
            <a:normAutofit/>
          </a:bodyPr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06F67-F6FF-614B-B169-5D0EA709BC68}" type="datetime1">
              <a:rPr lang="en-GB" smtClean="0"/>
              <a:t>22/09/2021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6290132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14758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F0A7C1-2498-A941-9A57-E54AB2B182B4}" type="datetime1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40257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98C23-AA4D-6A4E-AA93-D3A9A4276430}" type="datetime1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7543800" y="173563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6644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286000"/>
            <a:ext cx="7290055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8097" y="6470704"/>
            <a:ext cx="161560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A962D67-C631-3E4C-B581-726D27C464CE}" type="datetime1">
              <a:rPr lang="en-GB" smtClean="0"/>
              <a:t>22/09/2021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32200" y="6470704"/>
            <a:ext cx="4426094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28000" y="6470704"/>
            <a:ext cx="73025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F5CE9834-EF13-4BBD-B4E9-42E9657A68E2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5715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00442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5">
                    <a:lumMod val="50000"/>
                  </a:schemeClr>
                </a:solidFill>
              </a:rPr>
              <a:t>Teaching EFL</a:t>
            </a:r>
            <a:br>
              <a:rPr lang="en-GB" dirty="0">
                <a:solidFill>
                  <a:schemeClr val="accent5">
                    <a:lumMod val="50000"/>
                  </a:schemeClr>
                </a:solidFill>
              </a:rPr>
            </a:br>
            <a:endParaRPr lang="en-GB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chemeClr val="accent5">
                    <a:lumMod val="50000"/>
                  </a:schemeClr>
                </a:solidFill>
              </a:rPr>
              <a:t>`The learner and ELT contexts’</a:t>
            </a:r>
          </a:p>
          <a:p>
            <a:r>
              <a:rPr lang="en-GB" dirty="0"/>
              <a:t>Semester 1 </a:t>
            </a:r>
          </a:p>
          <a:p>
            <a:r>
              <a:rPr lang="en-GB" sz="1400" dirty="0"/>
              <a:t>Dr Jessica Clapham</a:t>
            </a:r>
          </a:p>
          <a:p>
            <a:r>
              <a:rPr lang="en-GB" sz="1400" dirty="0"/>
              <a:t>HPEN7024  Teaching EFL Semester 1 and 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1004690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dirty="0"/>
              <a:t>Content of this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An overview of the module &amp; teaching practice obligations</a:t>
            </a:r>
          </a:p>
          <a:p>
            <a:r>
              <a:rPr lang="en-GB" sz="2400" dirty="0"/>
              <a:t>A brief overview of ELT contexts</a:t>
            </a:r>
          </a:p>
          <a:p>
            <a:r>
              <a:rPr lang="en-GB" sz="2400" dirty="0"/>
              <a:t>How learners’ EL needs vary and the impact on English teaching &amp; learning</a:t>
            </a:r>
          </a:p>
          <a:p>
            <a:r>
              <a:rPr lang="en-GB" sz="2400" dirty="0"/>
              <a:t>The teacher role – numerous facets</a:t>
            </a:r>
          </a:p>
          <a:p>
            <a:r>
              <a:rPr lang="en-GB" sz="2400" dirty="0"/>
              <a:t>Preparing to meet your learner group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Structure: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228" y="1556792"/>
            <a:ext cx="8453259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/>
              <a:t>2 Semester Module : </a:t>
            </a:r>
          </a:p>
          <a:p>
            <a:r>
              <a:rPr lang="en-GB" sz="2000" dirty="0"/>
              <a:t>Semester 1 – 6 lectures / 3 seminars (one assignment Dec 10</a:t>
            </a:r>
            <a:r>
              <a:rPr lang="en-GB" sz="2000" baseline="30000" dirty="0"/>
              <a:t>th</a:t>
            </a:r>
            <a:r>
              <a:rPr lang="en-GB" sz="2000" dirty="0"/>
              <a:t>)</a:t>
            </a:r>
          </a:p>
          <a:p>
            <a:r>
              <a:rPr lang="en-GB" sz="2000" dirty="0"/>
              <a:t>Semester 2 – 5 lectures / 2 seminars (one assignment end April)</a:t>
            </a:r>
          </a:p>
          <a:p>
            <a:pPr marL="0" indent="0">
              <a:buNone/>
            </a:pPr>
            <a:r>
              <a:rPr lang="en-GB" sz="2000" dirty="0"/>
              <a:t>Teaching Groups –  3 module students per group</a:t>
            </a:r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Observations</a:t>
            </a:r>
            <a:r>
              <a:rPr lang="en-GB" sz="2000" dirty="0"/>
              <a:t> X3 per teaching group</a:t>
            </a:r>
          </a:p>
          <a:p>
            <a:pPr marL="0" indent="0">
              <a:buNone/>
            </a:pPr>
            <a:r>
              <a:rPr lang="en-GB" sz="2000" dirty="0"/>
              <a:t>	begin mid-October – finish mid-December</a:t>
            </a:r>
          </a:p>
          <a:p>
            <a:pPr marL="0" indent="0">
              <a:buNone/>
            </a:pPr>
            <a:r>
              <a:rPr lang="en-GB" sz="2000" b="1" dirty="0"/>
              <a:t>Teaching Practice </a:t>
            </a:r>
            <a:r>
              <a:rPr lang="en-GB" sz="2000" dirty="0"/>
              <a:t>X3 per student</a:t>
            </a:r>
          </a:p>
          <a:p>
            <a:pPr marL="0" indent="0">
              <a:buNone/>
            </a:pPr>
            <a:r>
              <a:rPr lang="en-GB" sz="2000" dirty="0"/>
              <a:t>	Peer teaching x 1 – during lecture or seminar</a:t>
            </a:r>
          </a:p>
          <a:p>
            <a:pPr marL="0" indent="0">
              <a:buNone/>
            </a:pPr>
            <a:r>
              <a:rPr lang="en-GB" sz="2000" dirty="0"/>
              <a:t>	Learner teaching x2 – outside of module including *assessment </a:t>
            </a:r>
          </a:p>
          <a:p>
            <a:pPr marL="0" indent="0">
              <a:buNone/>
            </a:pPr>
            <a:r>
              <a:rPr lang="en-GB" sz="2000" dirty="0"/>
              <a:t>	[*Teaching Assessment to be completed by April 3</a:t>
            </a:r>
            <a:r>
              <a:rPr lang="en-GB" sz="2000" baseline="30000" dirty="0"/>
              <a:t>rd</a:t>
            </a:r>
            <a:r>
              <a:rPr lang="en-GB" sz="2000" dirty="0"/>
              <a:t>, 2022.]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242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The ELT World – ELT/ESOL</a:t>
            </a:r>
            <a:br>
              <a:rPr lang="en-GB" dirty="0">
                <a:solidFill>
                  <a:schemeClr val="accent2">
                    <a:lumMod val="75000"/>
                  </a:schemeClr>
                </a:solidFill>
              </a:rPr>
            </a:br>
            <a:r>
              <a:rPr lang="en-GB" dirty="0"/>
              <a:t>EFL/EAP/ESP/ESL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9685129"/>
              </p:ext>
            </p:extLst>
          </p:nvPr>
        </p:nvGraphicFramePr>
        <p:xfrm>
          <a:off x="395536" y="1700808"/>
          <a:ext cx="8291264" cy="44253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ELF – English as Lingua Franca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259633" y="2133600"/>
            <a:ext cx="7274768" cy="424772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How many international students/non-native English speakers do you regularly communicate with?</a:t>
            </a:r>
          </a:p>
          <a:p>
            <a:r>
              <a:rPr lang="en-GB" dirty="0"/>
              <a:t>How do you ‘see’ the teaching of English - English is a ‘foreign’ language / as an ‘international’ language?</a:t>
            </a:r>
          </a:p>
          <a:p>
            <a:r>
              <a:rPr lang="en-GB" dirty="0"/>
              <a:t>How can we tell when communication is successful?</a:t>
            </a:r>
          </a:p>
          <a:p>
            <a:r>
              <a:rPr lang="en-GB" dirty="0"/>
              <a:t>What does ‘negotiating meaning’ mean in the context of language use?</a:t>
            </a:r>
          </a:p>
          <a:p>
            <a:r>
              <a:rPr lang="en-GB" dirty="0"/>
              <a:t>How does ELF impact on ELT? Some comments:</a:t>
            </a:r>
          </a:p>
          <a:p>
            <a:pPr marL="457200" lvl="1" indent="0">
              <a:buNone/>
            </a:pPr>
            <a:r>
              <a:rPr lang="en-GB" sz="1600" dirty="0"/>
              <a:t>- Jenkins, J. (2006) Current perspectives on teaching World </a:t>
            </a:r>
            <a:r>
              <a:rPr lang="en-GB" sz="1600" dirty="0" err="1"/>
              <a:t>Englishes</a:t>
            </a:r>
            <a:r>
              <a:rPr lang="en-GB" sz="1600" dirty="0"/>
              <a:t> and English as a lingua franca. </a:t>
            </a:r>
            <a:r>
              <a:rPr lang="en-GB" sz="1600" i="1" dirty="0"/>
              <a:t>TESOL Quarterly</a:t>
            </a:r>
            <a:r>
              <a:rPr lang="en-GB" sz="1600" dirty="0"/>
              <a:t>, </a:t>
            </a:r>
            <a:r>
              <a:rPr lang="en-GB" sz="1600" dirty="0" err="1"/>
              <a:t>Vol</a:t>
            </a:r>
            <a:r>
              <a:rPr lang="en-GB" sz="1600" dirty="0"/>
              <a:t> 40 (1). </a:t>
            </a:r>
          </a:p>
          <a:p>
            <a:pPr marL="457200" lvl="1" indent="0">
              <a:buNone/>
            </a:pPr>
            <a:r>
              <a:rPr lang="en-GB" sz="1600" dirty="0"/>
              <a:t>- </a:t>
            </a:r>
            <a:r>
              <a:rPr lang="en-GB" sz="1600" dirty="0" err="1"/>
              <a:t>Kuo</a:t>
            </a:r>
            <a:r>
              <a:rPr lang="en-GB" sz="1600" dirty="0"/>
              <a:t>, I-C V (2006) Addressing the issue of teaching English as a lingua franca. </a:t>
            </a:r>
            <a:r>
              <a:rPr lang="en-GB" sz="1600" i="1" dirty="0"/>
              <a:t>ELT Journal </a:t>
            </a:r>
            <a:r>
              <a:rPr lang="en-GB" sz="1600" dirty="0"/>
              <a:t>Vol 60(3).</a:t>
            </a:r>
          </a:p>
          <a:p>
            <a:pPr marL="0" indent="0">
              <a:buNone/>
            </a:pPr>
            <a:r>
              <a:rPr lang="en-GB" sz="1600" dirty="0"/>
              <a:t>	-  </a:t>
            </a:r>
            <a:r>
              <a:rPr lang="en-GB" sz="1600" dirty="0" err="1"/>
              <a:t>Bruthiaux</a:t>
            </a:r>
            <a:r>
              <a:rPr lang="en-GB" sz="1600" dirty="0"/>
              <a:t> P. (2010) World </a:t>
            </a:r>
            <a:r>
              <a:rPr lang="en-GB" sz="1600" dirty="0" err="1"/>
              <a:t>Englishes</a:t>
            </a:r>
            <a:r>
              <a:rPr lang="en-GB" sz="1600" dirty="0"/>
              <a:t> and the Classroom: An EFL 	Perspective. 	</a:t>
            </a:r>
            <a:r>
              <a:rPr lang="en-GB" sz="1600" i="1" dirty="0"/>
              <a:t>TESOL Quarterly</a:t>
            </a:r>
            <a:r>
              <a:rPr lang="en-GB" sz="1600" dirty="0"/>
              <a:t>, Vol 44 (2)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457200" lvl="1" indent="0">
              <a:buNone/>
            </a:pPr>
            <a:endParaRPr lang="en-GB" sz="1600" dirty="0"/>
          </a:p>
          <a:p>
            <a:pPr marL="457200" lvl="1" indent="0">
              <a:buNone/>
            </a:pPr>
            <a:endParaRPr lang="en-GB" sz="16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67288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75657" y="260648"/>
            <a:ext cx="7272807" cy="164435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3200" dirty="0"/>
              <a:t>Students’ Needs</a:t>
            </a:r>
            <a:br>
              <a:rPr lang="en-GB" sz="3200" dirty="0"/>
            </a:br>
            <a:r>
              <a:rPr lang="en-GB" sz="3200" dirty="0"/>
              <a:t>How do you think students’ needs differ?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6129666"/>
              </p:ext>
            </p:extLst>
          </p:nvPr>
        </p:nvGraphicFramePr>
        <p:xfrm>
          <a:off x="768350" y="2286000"/>
          <a:ext cx="7289800" cy="40227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332656"/>
            <a:ext cx="6589200" cy="1572344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dirty="0"/>
              <a:t>English learning purpose → English learning context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Liu Wang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Chinese Mandarin speaker – plans to study English in UK HE college</a:t>
            </a:r>
          </a:p>
          <a:p>
            <a:r>
              <a:rPr lang="en-GB" dirty="0"/>
              <a:t>Needs to take IELTS exam</a:t>
            </a:r>
          </a:p>
          <a:p>
            <a:r>
              <a:rPr lang="en-GB" dirty="0"/>
              <a:t>Needs to read/write academic English </a:t>
            </a:r>
          </a:p>
          <a:p>
            <a:r>
              <a:rPr lang="en-GB" dirty="0"/>
              <a:t>Aims to study Business in a UK university</a:t>
            </a:r>
          </a:p>
          <a:p>
            <a:r>
              <a:rPr lang="en-GB" dirty="0"/>
              <a:t>Will live in the UK for 3 years (BA degree study)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Nicole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French business woman -uses English to communicate with business colleagues (Middle East) – email, telephone and skype</a:t>
            </a:r>
          </a:p>
          <a:p>
            <a:r>
              <a:rPr lang="en-GB" dirty="0"/>
              <a:t>Would like to work in London</a:t>
            </a:r>
          </a:p>
          <a:p>
            <a:r>
              <a:rPr lang="en-GB" dirty="0"/>
              <a:t>Travels a lot</a:t>
            </a:r>
          </a:p>
          <a:p>
            <a:r>
              <a:rPr lang="en-GB" dirty="0"/>
              <a:t>One-to-one classes in Paris (business English)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624110"/>
            <a:ext cx="6589200" cy="788666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And…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Mohammed</a:t>
            </a:r>
          </a:p>
          <a:p>
            <a:r>
              <a:rPr lang="en-GB" dirty="0"/>
              <a:t>Asylum seeker in Canada – speaks Kurdish and Arabic</a:t>
            </a:r>
          </a:p>
          <a:p>
            <a:r>
              <a:rPr lang="en-GB" dirty="0"/>
              <a:t>Wants to settle in Canada</a:t>
            </a:r>
          </a:p>
          <a:p>
            <a:r>
              <a:rPr lang="en-GB" dirty="0"/>
              <a:t>Takes free classes for asylum seekers from various countries</a:t>
            </a:r>
          </a:p>
          <a:p>
            <a:r>
              <a:rPr lang="en-GB" dirty="0"/>
              <a:t>Needs to be able to integrate into the society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 err="1"/>
              <a:t>Davorka</a:t>
            </a:r>
            <a:endParaRPr lang="en-GB" b="1" dirty="0"/>
          </a:p>
          <a:p>
            <a:r>
              <a:rPr lang="en-GB" dirty="0"/>
              <a:t>Lives and works in Ireland</a:t>
            </a:r>
          </a:p>
          <a:p>
            <a:r>
              <a:rPr lang="en-GB" dirty="0"/>
              <a:t>Speaks Croatian and Italian</a:t>
            </a:r>
          </a:p>
          <a:p>
            <a:r>
              <a:rPr lang="en-GB" dirty="0"/>
              <a:t>Learned English at school</a:t>
            </a:r>
          </a:p>
          <a:p>
            <a:r>
              <a:rPr lang="en-GB" dirty="0"/>
              <a:t>Picks up English through speaking with work colleagues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9784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Teaching is….?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42415" y="2133600"/>
            <a:ext cx="7201585" cy="47244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7634" y="2468405"/>
            <a:ext cx="3446512" cy="3108011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593511" y="3333760"/>
            <a:ext cx="27363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does this image mean to you in the context of ‘teaching’?</a:t>
            </a:r>
          </a:p>
        </p:txBody>
      </p:sp>
    </p:spTree>
    <p:extLst>
      <p:ext uri="{BB962C8B-B14F-4D97-AF65-F5344CB8AC3E}">
        <p14:creationId xmlns:p14="http://schemas.microsoft.com/office/powerpoint/2010/main" val="3267928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Language learning is …. ?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Draw your own image to illustrate what language learning means to you………………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10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1289" y="3703186"/>
            <a:ext cx="2747797" cy="206084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1989" y="5151108"/>
            <a:ext cx="2347342" cy="1520227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72200" y="3413330"/>
            <a:ext cx="2057400" cy="2057400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4736" y="3339954"/>
            <a:ext cx="2441848" cy="1448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417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dirty="0"/>
              <a:t>Teacher Roles – what do learners expect?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Our own language learning experience – school, FL (foreign language)classes, later in life...</a:t>
            </a:r>
          </a:p>
          <a:p>
            <a:r>
              <a:rPr lang="en-GB" dirty="0"/>
              <a:t>How did you view your FL teacher?</a:t>
            </a:r>
          </a:p>
          <a:p>
            <a:r>
              <a:rPr lang="en-GB" dirty="0"/>
              <a:t>What would you emulate in your teaching?</a:t>
            </a:r>
          </a:p>
          <a:p>
            <a:r>
              <a:rPr lang="en-GB" dirty="0"/>
              <a:t>How would you differ?</a:t>
            </a:r>
          </a:p>
          <a:p>
            <a:r>
              <a:rPr lang="en-GB" dirty="0"/>
              <a:t>What is our role in the classroom?</a:t>
            </a:r>
          </a:p>
          <a:p>
            <a:r>
              <a:rPr lang="en-GB" dirty="0"/>
              <a:t>How do cultural differences impact?</a:t>
            </a:r>
          </a:p>
          <a:p>
            <a:pPr>
              <a:buNone/>
            </a:pPr>
            <a:r>
              <a:rPr lang="en-GB" sz="1800" dirty="0"/>
              <a:t>Readings: 	</a:t>
            </a:r>
          </a:p>
          <a:p>
            <a:pPr>
              <a:buAutoNum type="arabicPeriod"/>
            </a:pPr>
            <a:r>
              <a:rPr lang="en-GB" sz="1200" dirty="0"/>
              <a:t>de Guerrero M.C.M. &amp; </a:t>
            </a:r>
            <a:r>
              <a:rPr lang="en-GB" sz="1200" dirty="0" err="1"/>
              <a:t>Villamil</a:t>
            </a:r>
            <a:r>
              <a:rPr lang="en-GB" sz="1200" dirty="0"/>
              <a:t>, O.S. (2000) ESL Teachers’ Roles through Metaphor Analysis, </a:t>
            </a:r>
            <a:r>
              <a:rPr lang="en-GB" sz="1200" i="1" dirty="0"/>
              <a:t>TESOL Quarterly</a:t>
            </a:r>
            <a:r>
              <a:rPr lang="en-GB" sz="1200" dirty="0"/>
              <a:t>, </a:t>
            </a:r>
            <a:r>
              <a:rPr lang="en-GB" sz="1200" dirty="0" err="1"/>
              <a:t>Vol</a:t>
            </a:r>
            <a:r>
              <a:rPr lang="en-GB" sz="1200" dirty="0"/>
              <a:t> 34., No2., pp.341-	351</a:t>
            </a:r>
          </a:p>
          <a:p>
            <a:pPr>
              <a:buAutoNum type="arabicPeriod"/>
            </a:pPr>
            <a:r>
              <a:rPr lang="en-GB" sz="1200" dirty="0"/>
              <a:t>Simpson, S.T. (2008) Western EFL Teachers and East-West Classroom-Culture Conflicts, </a:t>
            </a:r>
            <a:r>
              <a:rPr lang="en-GB" sz="1200" i="1" dirty="0"/>
              <a:t>RELC</a:t>
            </a:r>
            <a:r>
              <a:rPr lang="en-GB" sz="1200" dirty="0"/>
              <a:t>, </a:t>
            </a:r>
            <a:r>
              <a:rPr lang="en-GB" sz="1200" dirty="0" err="1"/>
              <a:t>Vol</a:t>
            </a:r>
            <a:r>
              <a:rPr lang="en-GB" sz="1200" dirty="0"/>
              <a:t> 39(3), pp.381-394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2732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0" y="404664"/>
            <a:ext cx="6589200" cy="1656184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GB" dirty="0"/>
              <a:t>What do we need to know about our class groups and their lessons?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- about the learners?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Group of 10 international students:</a:t>
            </a:r>
          </a:p>
          <a:p>
            <a:r>
              <a:rPr lang="en-GB" dirty="0"/>
              <a:t>Where are they from?</a:t>
            </a:r>
          </a:p>
          <a:p>
            <a:r>
              <a:rPr lang="en-GB" dirty="0"/>
              <a:t>How do they differ culturally?</a:t>
            </a:r>
          </a:p>
          <a:p>
            <a:r>
              <a:rPr lang="en-GB" dirty="0"/>
              <a:t>How old are they, gender?</a:t>
            </a:r>
          </a:p>
          <a:p>
            <a:r>
              <a:rPr lang="en-GB" dirty="0"/>
              <a:t>Needs and demands?</a:t>
            </a:r>
          </a:p>
          <a:p>
            <a:r>
              <a:rPr lang="en-GB" dirty="0"/>
              <a:t>Motivation &amp; character?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- about the lessons?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33715" y="2799660"/>
            <a:ext cx="3195680" cy="36536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Regular 3 hour mornings of English:</a:t>
            </a:r>
          </a:p>
          <a:p>
            <a:r>
              <a:rPr lang="en-GB" dirty="0"/>
              <a:t>Length of each lesson</a:t>
            </a:r>
          </a:p>
          <a:p>
            <a:r>
              <a:rPr lang="en-GB" dirty="0"/>
              <a:t>The focus of learning – language form &amp; function</a:t>
            </a:r>
          </a:p>
          <a:p>
            <a:r>
              <a:rPr lang="en-GB" dirty="0"/>
              <a:t>Classroom organisation</a:t>
            </a:r>
          </a:p>
          <a:p>
            <a:r>
              <a:rPr lang="en-GB" dirty="0"/>
              <a:t>Materials</a:t>
            </a:r>
          </a:p>
          <a:p>
            <a:r>
              <a:rPr lang="en-GB" dirty="0"/>
              <a:t>Institutional &amp; other outside demands</a:t>
            </a:r>
          </a:p>
          <a:p>
            <a:pPr marL="0" indent="0">
              <a:buNone/>
            </a:pPr>
            <a:r>
              <a:rPr lang="en-GB" dirty="0"/>
              <a:t>	</a:t>
            </a:r>
          </a:p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4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4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4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5201" y="624110"/>
            <a:ext cx="6589199" cy="932682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en-GB" dirty="0"/>
              <a:t>In conclusion…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1475657" y="2133600"/>
            <a:ext cx="7058744" cy="4103712"/>
          </a:xfrm>
        </p:spPr>
        <p:txBody>
          <a:bodyPr>
            <a:normAutofit/>
          </a:bodyPr>
          <a:lstStyle/>
          <a:p>
            <a:r>
              <a:rPr lang="en-GB" dirty="0"/>
              <a:t>Learners have specific goals and </a:t>
            </a:r>
            <a:r>
              <a:rPr lang="en-GB" b="1" i="1" dirty="0"/>
              <a:t>expectations</a:t>
            </a:r>
          </a:p>
          <a:p>
            <a:pPr lvl="1"/>
            <a:r>
              <a:rPr lang="en-GB" dirty="0"/>
              <a:t>Expectations (learner/tutor) impact on learning &amp; </a:t>
            </a:r>
            <a:r>
              <a:rPr lang="en-GB" i="1" dirty="0"/>
              <a:t>prior experience</a:t>
            </a:r>
            <a:r>
              <a:rPr lang="en-GB" dirty="0"/>
              <a:t> may dictate expectations</a:t>
            </a:r>
          </a:p>
          <a:p>
            <a:pPr lvl="1"/>
            <a:r>
              <a:rPr lang="en-GB" dirty="0"/>
              <a:t>Goals can motivate learning and dictate the kind of ELT needed</a:t>
            </a:r>
          </a:p>
          <a:p>
            <a:pPr marL="457200" lvl="1" indent="0">
              <a:buNone/>
            </a:pPr>
            <a:r>
              <a:rPr lang="en-GB" dirty="0"/>
              <a:t>NOTE: </a:t>
            </a:r>
          </a:p>
          <a:p>
            <a:pPr marL="457200" lvl="1" indent="0">
              <a:buNone/>
            </a:pPr>
            <a:r>
              <a:rPr lang="en-GB" dirty="0"/>
              <a:t>ELT is multifarious and takes place in numerous contexts, with individuals who come from different language backgrounds, different educational backgrounds and different cultural backgrounds.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Get to know as much about your students </a:t>
            </a:r>
          </a:p>
          <a:p>
            <a:pPr marL="0" indent="0" algn="ctr">
              <a:buNone/>
            </a:pP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as possible, before you begin!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CE9834-EF13-4BBD-B4E9-42E9657A68E2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8710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420</TotalTime>
  <Words>1012</Words>
  <Application>Microsoft Office PowerPoint</Application>
  <PresentationFormat>On-screen Show (4:3)</PresentationFormat>
  <Paragraphs>144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Calibri</vt:lpstr>
      <vt:lpstr>Tw Cen MT</vt:lpstr>
      <vt:lpstr>Tw Cen MT Condensed</vt:lpstr>
      <vt:lpstr>Wingdings 3</vt:lpstr>
      <vt:lpstr>Integral</vt:lpstr>
      <vt:lpstr>Teaching EFL </vt:lpstr>
      <vt:lpstr>Content of this session</vt:lpstr>
      <vt:lpstr>Module Structure:</vt:lpstr>
      <vt:lpstr>The ELT World – ELT/ESOL EFL/EAP/ESP/ESL</vt:lpstr>
      <vt:lpstr>ELF – English as Lingua Franca</vt:lpstr>
      <vt:lpstr>Students’ Needs How do you think students’ needs differ?</vt:lpstr>
      <vt:lpstr>English learning purpose → English learning context</vt:lpstr>
      <vt:lpstr>And…</vt:lpstr>
      <vt:lpstr>Teaching is….?</vt:lpstr>
      <vt:lpstr>Language learning is …. ?</vt:lpstr>
      <vt:lpstr>Teacher Roles – what do learners expect?</vt:lpstr>
      <vt:lpstr>What do we need to know about our class groups and their lessons?</vt:lpstr>
      <vt:lpstr>In conclusion…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Teaching EFL</dc:title>
  <dc:creator>CHRISTOFF</dc:creator>
  <cp:lastModifiedBy>Jessica Clapham</cp:lastModifiedBy>
  <cp:revision>39</cp:revision>
  <cp:lastPrinted>2018-09-24T10:33:14Z</cp:lastPrinted>
  <dcterms:created xsi:type="dcterms:W3CDTF">2015-01-25T22:18:20Z</dcterms:created>
  <dcterms:modified xsi:type="dcterms:W3CDTF">2021-09-22T15:30:48Z</dcterms:modified>
</cp:coreProperties>
</file>