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502" autoAdjust="0"/>
  </p:normalViewPr>
  <p:slideViewPr>
    <p:cSldViewPr snapToGrid="0">
      <p:cViewPr varScale="1">
        <p:scale>
          <a:sx n="65" d="100"/>
          <a:sy n="65" d="100"/>
        </p:scale>
        <p:origin x="135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_rels/data1.xml.rels><?xml version="1.0" encoding="UTF-8" standalone="yes"?>
<Relationships xmlns="http://schemas.openxmlformats.org/package/2006/relationships"><Relationship Id="rId8" Type="http://schemas.openxmlformats.org/officeDocument/2006/relationships/image" Target="../media/image10.svg" /><Relationship Id="rId13" Type="http://schemas.openxmlformats.org/officeDocument/2006/relationships/image" Target="../media/image15.png" /><Relationship Id="rId3" Type="http://schemas.openxmlformats.org/officeDocument/2006/relationships/image" Target="../media/image5.png" /><Relationship Id="rId7" Type="http://schemas.openxmlformats.org/officeDocument/2006/relationships/image" Target="../media/image9.png" /><Relationship Id="rId12" Type="http://schemas.openxmlformats.org/officeDocument/2006/relationships/image" Target="../media/image14.svg" /><Relationship Id="rId2" Type="http://schemas.openxmlformats.org/officeDocument/2006/relationships/image" Target="../media/image4.svg" /><Relationship Id="rId16" Type="http://schemas.openxmlformats.org/officeDocument/2006/relationships/image" Target="../media/image18.svg" /><Relationship Id="rId1" Type="http://schemas.openxmlformats.org/officeDocument/2006/relationships/image" Target="../media/image3.png" /><Relationship Id="rId6" Type="http://schemas.openxmlformats.org/officeDocument/2006/relationships/image" Target="../media/image8.svg" /><Relationship Id="rId11" Type="http://schemas.openxmlformats.org/officeDocument/2006/relationships/image" Target="../media/image13.png" /><Relationship Id="rId5" Type="http://schemas.openxmlformats.org/officeDocument/2006/relationships/image" Target="../media/image7.png" /><Relationship Id="rId15" Type="http://schemas.openxmlformats.org/officeDocument/2006/relationships/image" Target="../media/image17.png" /><Relationship Id="rId10" Type="http://schemas.openxmlformats.org/officeDocument/2006/relationships/image" Target="../media/image12.svg" /><Relationship Id="rId4" Type="http://schemas.openxmlformats.org/officeDocument/2006/relationships/image" Target="../media/image6.svg" /><Relationship Id="rId9" Type="http://schemas.openxmlformats.org/officeDocument/2006/relationships/image" Target="../media/image11.png" /><Relationship Id="rId14" Type="http://schemas.openxmlformats.org/officeDocument/2006/relationships/image" Target="../media/image16.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 /><Relationship Id="rId13" Type="http://schemas.openxmlformats.org/officeDocument/2006/relationships/image" Target="../media/image15.png" /><Relationship Id="rId3" Type="http://schemas.openxmlformats.org/officeDocument/2006/relationships/image" Target="../media/image5.png" /><Relationship Id="rId7" Type="http://schemas.openxmlformats.org/officeDocument/2006/relationships/image" Target="../media/image9.png" /><Relationship Id="rId12" Type="http://schemas.openxmlformats.org/officeDocument/2006/relationships/image" Target="../media/image14.svg" /><Relationship Id="rId2" Type="http://schemas.openxmlformats.org/officeDocument/2006/relationships/image" Target="../media/image4.svg" /><Relationship Id="rId16" Type="http://schemas.openxmlformats.org/officeDocument/2006/relationships/image" Target="../media/image18.svg" /><Relationship Id="rId1" Type="http://schemas.openxmlformats.org/officeDocument/2006/relationships/image" Target="../media/image3.png" /><Relationship Id="rId6" Type="http://schemas.openxmlformats.org/officeDocument/2006/relationships/image" Target="../media/image8.svg" /><Relationship Id="rId11" Type="http://schemas.openxmlformats.org/officeDocument/2006/relationships/image" Target="../media/image13.png" /><Relationship Id="rId5" Type="http://schemas.openxmlformats.org/officeDocument/2006/relationships/image" Target="../media/image7.png" /><Relationship Id="rId15" Type="http://schemas.openxmlformats.org/officeDocument/2006/relationships/image" Target="../media/image17.png" /><Relationship Id="rId10" Type="http://schemas.openxmlformats.org/officeDocument/2006/relationships/image" Target="../media/image12.svg" /><Relationship Id="rId4" Type="http://schemas.openxmlformats.org/officeDocument/2006/relationships/image" Target="../media/image6.svg" /><Relationship Id="rId9" Type="http://schemas.openxmlformats.org/officeDocument/2006/relationships/image" Target="../media/image11.png" /><Relationship Id="rId14" Type="http://schemas.openxmlformats.org/officeDocument/2006/relationships/image" Target="../media/image16.svg"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8A1AFC-D79D-4CD5-94A0-F6313D1CBD40}" type="doc">
      <dgm:prSet loTypeId="urn:microsoft.com/office/officeart/2018/2/layout/IconVerticalSolidList" loCatId="icon" qsTypeId="urn:microsoft.com/office/officeart/2005/8/quickstyle/simple1" qsCatId="simple" csTypeId="urn:microsoft.com/office/officeart/2005/8/colors/colorful4" csCatId="colorful" phldr="1"/>
      <dgm:spPr/>
      <dgm:t>
        <a:bodyPr/>
        <a:lstStyle/>
        <a:p>
          <a:endParaRPr lang="en-US"/>
        </a:p>
      </dgm:t>
    </dgm:pt>
    <dgm:pt modelId="{B9FD05B0-B392-4A18-A48C-62679208C72A}">
      <dgm:prSet/>
      <dgm:spPr/>
      <dgm:t>
        <a:bodyPr/>
        <a:lstStyle/>
        <a:p>
          <a:pPr>
            <a:lnSpc>
              <a:spcPct val="100000"/>
            </a:lnSpc>
          </a:pPr>
          <a:r>
            <a:rPr lang="en-US" b="1" dirty="0">
              <a:latin typeface="Amasis MT Pro Medium" panose="02040604050005020304" pitchFamily="18" charset="0"/>
            </a:rPr>
            <a:t>Recruitment</a:t>
          </a:r>
          <a:r>
            <a:rPr lang="en-US" dirty="0">
              <a:latin typeface="Amasis MT Pro Medium" panose="02040604050005020304" pitchFamily="18" charset="0"/>
            </a:rPr>
            <a:t> = the process of attracting, selecting &amp; appointing qualified talent (Armstrong, 2020)</a:t>
          </a:r>
        </a:p>
      </dgm:t>
    </dgm:pt>
    <dgm:pt modelId="{E4928892-4792-49F1-9ECC-F476CBF3162A}" type="parTrans" cxnId="{54D265E4-FDC6-48BE-9433-0A07B9E40405}">
      <dgm:prSet/>
      <dgm:spPr/>
      <dgm:t>
        <a:bodyPr/>
        <a:lstStyle/>
        <a:p>
          <a:endParaRPr lang="en-US">
            <a:latin typeface="Amasis MT Pro Medium" panose="02040604050005020304" pitchFamily="18" charset="0"/>
          </a:endParaRPr>
        </a:p>
      </dgm:t>
    </dgm:pt>
    <dgm:pt modelId="{5C0F8D4D-7EFF-4833-BE66-DC80CB299601}" type="sibTrans" cxnId="{54D265E4-FDC6-48BE-9433-0A07B9E40405}">
      <dgm:prSet/>
      <dgm:spPr/>
      <dgm:t>
        <a:bodyPr/>
        <a:lstStyle/>
        <a:p>
          <a:endParaRPr lang="en-US">
            <a:latin typeface="Amasis MT Pro Medium" panose="02040604050005020304" pitchFamily="18" charset="0"/>
          </a:endParaRPr>
        </a:p>
      </dgm:t>
    </dgm:pt>
    <dgm:pt modelId="{6C8A5195-D721-42E8-AA43-7BE5F986D06A}">
      <dgm:prSet/>
      <dgm:spPr/>
      <dgm:t>
        <a:bodyPr/>
        <a:lstStyle/>
        <a:p>
          <a:pPr>
            <a:lnSpc>
              <a:spcPct val="100000"/>
            </a:lnSpc>
          </a:pPr>
          <a:r>
            <a:rPr lang="en-US">
              <a:latin typeface="Amasis MT Pro Medium" panose="02040604050005020304" pitchFamily="18" charset="0"/>
            </a:rPr>
            <a:t>Ensures Hilton hires people who match its service culture and strategic goals</a:t>
          </a:r>
        </a:p>
      </dgm:t>
    </dgm:pt>
    <dgm:pt modelId="{3A5369CF-A7F3-483E-B041-D31DB743D347}" type="parTrans" cxnId="{7358C976-AC41-445C-9490-99870D28C40B}">
      <dgm:prSet/>
      <dgm:spPr/>
      <dgm:t>
        <a:bodyPr/>
        <a:lstStyle/>
        <a:p>
          <a:endParaRPr lang="en-US">
            <a:latin typeface="Amasis MT Pro Medium" panose="02040604050005020304" pitchFamily="18" charset="0"/>
          </a:endParaRPr>
        </a:p>
      </dgm:t>
    </dgm:pt>
    <dgm:pt modelId="{443B6BE3-7A8A-4000-802E-D3535E5BA3FE}" type="sibTrans" cxnId="{7358C976-AC41-445C-9490-99870D28C40B}">
      <dgm:prSet/>
      <dgm:spPr/>
      <dgm:t>
        <a:bodyPr/>
        <a:lstStyle/>
        <a:p>
          <a:endParaRPr lang="en-US">
            <a:latin typeface="Amasis MT Pro Medium" panose="02040604050005020304" pitchFamily="18" charset="0"/>
          </a:endParaRPr>
        </a:p>
      </dgm:t>
    </dgm:pt>
    <dgm:pt modelId="{599F2798-8001-4EA0-BA30-568866D06D65}">
      <dgm:prSet/>
      <dgm:spPr/>
      <dgm:t>
        <a:bodyPr/>
        <a:lstStyle/>
        <a:p>
          <a:pPr>
            <a:lnSpc>
              <a:spcPct val="100000"/>
            </a:lnSpc>
          </a:pPr>
          <a:r>
            <a:rPr lang="en-US" b="1">
              <a:latin typeface="Amasis MT Pro Medium" panose="02040604050005020304" pitchFamily="18" charset="0"/>
            </a:rPr>
            <a:t>Job Analysis</a:t>
          </a:r>
          <a:r>
            <a:rPr lang="en-US">
              <a:latin typeface="Amasis MT Pro Medium" panose="02040604050005020304" pitchFamily="18" charset="0"/>
            </a:rPr>
            <a:t> – identify essential tasks, duties &amp; responsibilities for each role</a:t>
          </a:r>
        </a:p>
      </dgm:t>
    </dgm:pt>
    <dgm:pt modelId="{4B5131A3-986A-470B-AE60-D19FABACB3C0}" type="parTrans" cxnId="{3774B788-6A85-44FE-9E18-088E0E73EC67}">
      <dgm:prSet/>
      <dgm:spPr/>
      <dgm:t>
        <a:bodyPr/>
        <a:lstStyle/>
        <a:p>
          <a:endParaRPr lang="en-US">
            <a:latin typeface="Amasis MT Pro Medium" panose="02040604050005020304" pitchFamily="18" charset="0"/>
          </a:endParaRPr>
        </a:p>
      </dgm:t>
    </dgm:pt>
    <dgm:pt modelId="{66F1E9DD-7994-494A-A8E7-3F07FB71500B}" type="sibTrans" cxnId="{3774B788-6A85-44FE-9E18-088E0E73EC67}">
      <dgm:prSet/>
      <dgm:spPr/>
      <dgm:t>
        <a:bodyPr/>
        <a:lstStyle/>
        <a:p>
          <a:endParaRPr lang="en-US">
            <a:latin typeface="Amasis MT Pro Medium" panose="02040604050005020304" pitchFamily="18" charset="0"/>
          </a:endParaRPr>
        </a:p>
      </dgm:t>
    </dgm:pt>
    <dgm:pt modelId="{5AB1A1F3-ED94-4288-B8DF-652F973D98AF}">
      <dgm:prSet/>
      <dgm:spPr/>
      <dgm:t>
        <a:bodyPr/>
        <a:lstStyle/>
        <a:p>
          <a:pPr>
            <a:lnSpc>
              <a:spcPct val="100000"/>
            </a:lnSpc>
          </a:pPr>
          <a:r>
            <a:rPr lang="en-US" b="1" dirty="0">
              <a:latin typeface="Amasis MT Pro Medium" panose="02040604050005020304" pitchFamily="18" charset="0"/>
            </a:rPr>
            <a:t>Job Description</a:t>
          </a:r>
          <a:r>
            <a:rPr lang="en-US" dirty="0">
              <a:latin typeface="Amasis MT Pro Medium" panose="02040604050005020304" pitchFamily="18" charset="0"/>
            </a:rPr>
            <a:t> – define scope, reporting lines &amp; key performance objectives</a:t>
          </a:r>
        </a:p>
      </dgm:t>
    </dgm:pt>
    <dgm:pt modelId="{54E6F942-DB8D-4F8E-A81B-3C43068C6772}" type="parTrans" cxnId="{A331A9FE-528F-44EC-BEA3-E8F06D643354}">
      <dgm:prSet/>
      <dgm:spPr/>
      <dgm:t>
        <a:bodyPr/>
        <a:lstStyle/>
        <a:p>
          <a:endParaRPr lang="en-US">
            <a:latin typeface="Amasis MT Pro Medium" panose="02040604050005020304" pitchFamily="18" charset="0"/>
          </a:endParaRPr>
        </a:p>
      </dgm:t>
    </dgm:pt>
    <dgm:pt modelId="{FE9D322C-C496-43F9-8232-0F6031B19BA2}" type="sibTrans" cxnId="{A331A9FE-528F-44EC-BEA3-E8F06D643354}">
      <dgm:prSet/>
      <dgm:spPr/>
      <dgm:t>
        <a:bodyPr/>
        <a:lstStyle/>
        <a:p>
          <a:endParaRPr lang="en-US">
            <a:latin typeface="Amasis MT Pro Medium" panose="02040604050005020304" pitchFamily="18" charset="0"/>
          </a:endParaRPr>
        </a:p>
      </dgm:t>
    </dgm:pt>
    <dgm:pt modelId="{D8C20FA3-A7CB-4005-BACF-26D78A715080}">
      <dgm:prSet/>
      <dgm:spPr/>
      <dgm:t>
        <a:bodyPr/>
        <a:lstStyle/>
        <a:p>
          <a:pPr>
            <a:lnSpc>
              <a:spcPct val="100000"/>
            </a:lnSpc>
          </a:pPr>
          <a:r>
            <a:rPr lang="en-US" b="1">
              <a:latin typeface="Amasis MT Pro Medium" panose="02040604050005020304" pitchFamily="18" charset="0"/>
            </a:rPr>
            <a:t>Person Specification</a:t>
          </a:r>
          <a:r>
            <a:rPr lang="en-US">
              <a:latin typeface="Amasis MT Pro Medium" panose="02040604050005020304" pitchFamily="18" charset="0"/>
            </a:rPr>
            <a:t> – outline required skills, experience &amp; behavioural traits</a:t>
          </a:r>
        </a:p>
      </dgm:t>
    </dgm:pt>
    <dgm:pt modelId="{9B5EC9CB-8C91-44A1-9C71-327297046F59}" type="parTrans" cxnId="{9FD707E2-3DC0-4297-89C1-46834577FAF1}">
      <dgm:prSet/>
      <dgm:spPr/>
      <dgm:t>
        <a:bodyPr/>
        <a:lstStyle/>
        <a:p>
          <a:endParaRPr lang="en-US">
            <a:latin typeface="Amasis MT Pro Medium" panose="02040604050005020304" pitchFamily="18" charset="0"/>
          </a:endParaRPr>
        </a:p>
      </dgm:t>
    </dgm:pt>
    <dgm:pt modelId="{0A52360E-058C-4CE7-8FE1-415B06802A80}" type="sibTrans" cxnId="{9FD707E2-3DC0-4297-89C1-46834577FAF1}">
      <dgm:prSet/>
      <dgm:spPr/>
      <dgm:t>
        <a:bodyPr/>
        <a:lstStyle/>
        <a:p>
          <a:endParaRPr lang="en-US">
            <a:latin typeface="Amasis MT Pro Medium" panose="02040604050005020304" pitchFamily="18" charset="0"/>
          </a:endParaRPr>
        </a:p>
      </dgm:t>
    </dgm:pt>
    <dgm:pt modelId="{1E7F9DCC-B3F1-4467-977D-08D5C103E777}">
      <dgm:prSet/>
      <dgm:spPr/>
      <dgm:t>
        <a:bodyPr/>
        <a:lstStyle/>
        <a:p>
          <a:pPr>
            <a:lnSpc>
              <a:spcPct val="100000"/>
            </a:lnSpc>
          </a:pPr>
          <a:r>
            <a:rPr lang="en-US" b="1">
              <a:latin typeface="Amasis MT Pro Medium" panose="02040604050005020304" pitchFamily="18" charset="0"/>
            </a:rPr>
            <a:t>Attraction &amp; Shortlisting</a:t>
          </a:r>
          <a:r>
            <a:rPr lang="en-US">
              <a:latin typeface="Amasis MT Pro Medium" panose="02040604050005020304" pitchFamily="18" charset="0"/>
            </a:rPr>
            <a:t> – advertise vacancies &amp; filter suitable applicants</a:t>
          </a:r>
        </a:p>
      </dgm:t>
    </dgm:pt>
    <dgm:pt modelId="{F7F4BEEC-421E-4A3A-84B0-7065535580C2}" type="parTrans" cxnId="{2B40A016-E613-4C68-9B1B-2B720E25B0D1}">
      <dgm:prSet/>
      <dgm:spPr/>
      <dgm:t>
        <a:bodyPr/>
        <a:lstStyle/>
        <a:p>
          <a:endParaRPr lang="en-US">
            <a:latin typeface="Amasis MT Pro Medium" panose="02040604050005020304" pitchFamily="18" charset="0"/>
          </a:endParaRPr>
        </a:p>
      </dgm:t>
    </dgm:pt>
    <dgm:pt modelId="{0EF36170-EF6A-40C8-8B32-8B4D396BFE8D}" type="sibTrans" cxnId="{2B40A016-E613-4C68-9B1B-2B720E25B0D1}">
      <dgm:prSet/>
      <dgm:spPr/>
      <dgm:t>
        <a:bodyPr/>
        <a:lstStyle/>
        <a:p>
          <a:endParaRPr lang="en-US">
            <a:latin typeface="Amasis MT Pro Medium" panose="02040604050005020304" pitchFamily="18" charset="0"/>
          </a:endParaRPr>
        </a:p>
      </dgm:t>
    </dgm:pt>
    <dgm:pt modelId="{6F82ABDF-1F26-4F50-A6FB-05E130B98EB1}">
      <dgm:prSet/>
      <dgm:spPr/>
      <dgm:t>
        <a:bodyPr/>
        <a:lstStyle/>
        <a:p>
          <a:pPr>
            <a:lnSpc>
              <a:spcPct val="100000"/>
            </a:lnSpc>
          </a:pPr>
          <a:r>
            <a:rPr lang="en-US" b="1">
              <a:latin typeface="Amasis MT Pro Medium" panose="02040604050005020304" pitchFamily="18" charset="0"/>
            </a:rPr>
            <a:t>Interview &amp; Selection</a:t>
          </a:r>
          <a:r>
            <a:rPr lang="en-US">
              <a:latin typeface="Amasis MT Pro Medium" panose="02040604050005020304" pitchFamily="18" charset="0"/>
            </a:rPr>
            <a:t> – assess competence &amp; cultural fit to Hilton values (Adrian Smith, 2003)</a:t>
          </a:r>
        </a:p>
      </dgm:t>
    </dgm:pt>
    <dgm:pt modelId="{D11F46CF-F0BF-400B-B3F9-F24B16BB5E5D}" type="parTrans" cxnId="{053124DE-8F0A-429F-91DE-07BEDA18A588}">
      <dgm:prSet/>
      <dgm:spPr/>
      <dgm:t>
        <a:bodyPr/>
        <a:lstStyle/>
        <a:p>
          <a:endParaRPr lang="en-US">
            <a:latin typeface="Amasis MT Pro Medium" panose="02040604050005020304" pitchFamily="18" charset="0"/>
          </a:endParaRPr>
        </a:p>
      </dgm:t>
    </dgm:pt>
    <dgm:pt modelId="{CEA9C26C-0D4A-480E-AA5B-6F9CEDA20E53}" type="sibTrans" cxnId="{053124DE-8F0A-429F-91DE-07BEDA18A588}">
      <dgm:prSet/>
      <dgm:spPr/>
      <dgm:t>
        <a:bodyPr/>
        <a:lstStyle/>
        <a:p>
          <a:endParaRPr lang="en-US">
            <a:latin typeface="Amasis MT Pro Medium" panose="02040604050005020304" pitchFamily="18" charset="0"/>
          </a:endParaRPr>
        </a:p>
      </dgm:t>
    </dgm:pt>
    <dgm:pt modelId="{EE24495C-BB07-41D8-B470-2D9BBE51529A}">
      <dgm:prSet/>
      <dgm:spPr/>
      <dgm:t>
        <a:bodyPr/>
        <a:lstStyle/>
        <a:p>
          <a:pPr>
            <a:lnSpc>
              <a:spcPct val="100000"/>
            </a:lnSpc>
          </a:pPr>
          <a:r>
            <a:rPr lang="en-US" b="1">
              <a:latin typeface="Amasis MT Pro Medium" panose="02040604050005020304" pitchFamily="18" charset="0"/>
            </a:rPr>
            <a:t>Post-Hire Evaluation</a:t>
          </a:r>
          <a:r>
            <a:rPr lang="en-US">
              <a:latin typeface="Amasis MT Pro Medium" panose="02040604050005020304" pitchFamily="18" charset="0"/>
            </a:rPr>
            <a:t> – review recruitment success &amp; continuous improvement (CIPD, 2024)</a:t>
          </a:r>
        </a:p>
      </dgm:t>
    </dgm:pt>
    <dgm:pt modelId="{3D22599F-7690-4136-A002-2AEAB29E3F84}" type="parTrans" cxnId="{E747C0F4-656B-4116-AFC5-4AE2C6B2226F}">
      <dgm:prSet/>
      <dgm:spPr/>
      <dgm:t>
        <a:bodyPr/>
        <a:lstStyle/>
        <a:p>
          <a:endParaRPr lang="en-US">
            <a:latin typeface="Amasis MT Pro Medium" panose="02040604050005020304" pitchFamily="18" charset="0"/>
          </a:endParaRPr>
        </a:p>
      </dgm:t>
    </dgm:pt>
    <dgm:pt modelId="{4BF8674A-1230-475E-98FD-73743DE4BDD0}" type="sibTrans" cxnId="{E747C0F4-656B-4116-AFC5-4AE2C6B2226F}">
      <dgm:prSet/>
      <dgm:spPr/>
      <dgm:t>
        <a:bodyPr/>
        <a:lstStyle/>
        <a:p>
          <a:endParaRPr lang="en-US">
            <a:latin typeface="Amasis MT Pro Medium" panose="02040604050005020304" pitchFamily="18" charset="0"/>
          </a:endParaRPr>
        </a:p>
      </dgm:t>
    </dgm:pt>
    <dgm:pt modelId="{819F727C-912D-46BA-B5A6-C33CDB2CD133}" type="pres">
      <dgm:prSet presAssocID="{7F8A1AFC-D79D-4CD5-94A0-F6313D1CBD40}" presName="root" presStyleCnt="0">
        <dgm:presLayoutVars>
          <dgm:dir/>
          <dgm:resizeHandles val="exact"/>
        </dgm:presLayoutVars>
      </dgm:prSet>
      <dgm:spPr/>
    </dgm:pt>
    <dgm:pt modelId="{BF9E257E-28A9-4852-9C4D-545FB08788D5}" type="pres">
      <dgm:prSet presAssocID="{B9FD05B0-B392-4A18-A48C-62679208C72A}" presName="compNode" presStyleCnt="0"/>
      <dgm:spPr/>
    </dgm:pt>
    <dgm:pt modelId="{887055FE-588E-43BF-B8C6-4B491FE74AF8}" type="pres">
      <dgm:prSet presAssocID="{B9FD05B0-B392-4A18-A48C-62679208C72A}" presName="bgRect" presStyleLbl="bgShp" presStyleIdx="0" presStyleCnt="8"/>
      <dgm:spPr/>
    </dgm:pt>
    <dgm:pt modelId="{93681B71-7956-4A27-922E-9DC1B82BFEA5}" type="pres">
      <dgm:prSet presAssocID="{B9FD05B0-B392-4A18-A48C-62679208C72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stronaut"/>
        </a:ext>
      </dgm:extLst>
    </dgm:pt>
    <dgm:pt modelId="{26147FD1-5781-4F27-A99C-3470FFCB9C6E}" type="pres">
      <dgm:prSet presAssocID="{B9FD05B0-B392-4A18-A48C-62679208C72A}" presName="spaceRect" presStyleCnt="0"/>
      <dgm:spPr/>
    </dgm:pt>
    <dgm:pt modelId="{E6E609FE-34BC-410A-99C1-E08F3875FFEA}" type="pres">
      <dgm:prSet presAssocID="{B9FD05B0-B392-4A18-A48C-62679208C72A}" presName="parTx" presStyleLbl="revTx" presStyleIdx="0" presStyleCnt="8">
        <dgm:presLayoutVars>
          <dgm:chMax val="0"/>
          <dgm:chPref val="0"/>
        </dgm:presLayoutVars>
      </dgm:prSet>
      <dgm:spPr/>
    </dgm:pt>
    <dgm:pt modelId="{4AB917F9-5DD0-4BD3-81E1-0F103B4D321E}" type="pres">
      <dgm:prSet presAssocID="{5C0F8D4D-7EFF-4833-BE66-DC80CB299601}" presName="sibTrans" presStyleCnt="0"/>
      <dgm:spPr/>
    </dgm:pt>
    <dgm:pt modelId="{40461D5B-3543-477D-A98F-0208685C0670}" type="pres">
      <dgm:prSet presAssocID="{6C8A5195-D721-42E8-AA43-7BE5F986D06A}" presName="compNode" presStyleCnt="0"/>
      <dgm:spPr/>
    </dgm:pt>
    <dgm:pt modelId="{F7E0EAA9-6858-43C0-9A5B-A0A6161721DD}" type="pres">
      <dgm:prSet presAssocID="{6C8A5195-D721-42E8-AA43-7BE5F986D06A}" presName="bgRect" presStyleLbl="bgShp" presStyleIdx="1" presStyleCnt="8"/>
      <dgm:spPr/>
    </dgm:pt>
    <dgm:pt modelId="{C1D3DCF3-EA75-4A04-9C3D-41DBDAAD0C3D}" type="pres">
      <dgm:prSet presAssocID="{6C8A5195-D721-42E8-AA43-7BE5F986D06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7B18CD24-3F9B-4874-9D97-1C90CCFC8EAF}" type="pres">
      <dgm:prSet presAssocID="{6C8A5195-D721-42E8-AA43-7BE5F986D06A}" presName="spaceRect" presStyleCnt="0"/>
      <dgm:spPr/>
    </dgm:pt>
    <dgm:pt modelId="{45383904-AFA2-4F4D-AC43-EB96A110EDE3}" type="pres">
      <dgm:prSet presAssocID="{6C8A5195-D721-42E8-AA43-7BE5F986D06A}" presName="parTx" presStyleLbl="revTx" presStyleIdx="1" presStyleCnt="8">
        <dgm:presLayoutVars>
          <dgm:chMax val="0"/>
          <dgm:chPref val="0"/>
        </dgm:presLayoutVars>
      </dgm:prSet>
      <dgm:spPr/>
    </dgm:pt>
    <dgm:pt modelId="{A426FF45-4A00-4922-8E89-95EC0F10FEA5}" type="pres">
      <dgm:prSet presAssocID="{443B6BE3-7A8A-4000-802E-D3535E5BA3FE}" presName="sibTrans" presStyleCnt="0"/>
      <dgm:spPr/>
    </dgm:pt>
    <dgm:pt modelId="{8696EF6F-731F-46F0-826A-E30E15687D4C}" type="pres">
      <dgm:prSet presAssocID="{599F2798-8001-4EA0-BA30-568866D06D65}" presName="compNode" presStyleCnt="0"/>
      <dgm:spPr/>
    </dgm:pt>
    <dgm:pt modelId="{671548C4-4092-4BF7-9DE4-FBC48B66A0A6}" type="pres">
      <dgm:prSet presAssocID="{599F2798-8001-4EA0-BA30-568866D06D65}" presName="bgRect" presStyleLbl="bgShp" presStyleIdx="2" presStyleCnt="8"/>
      <dgm:spPr/>
    </dgm:pt>
    <dgm:pt modelId="{096E2ACA-066D-4F0B-8D01-9B4695FF9A6F}" type="pres">
      <dgm:prSet presAssocID="{599F2798-8001-4EA0-BA30-568866D06D6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704211B8-96CB-49C8-8705-9D6FC8716243}" type="pres">
      <dgm:prSet presAssocID="{599F2798-8001-4EA0-BA30-568866D06D65}" presName="spaceRect" presStyleCnt="0"/>
      <dgm:spPr/>
    </dgm:pt>
    <dgm:pt modelId="{0AF95483-65B6-41DE-9645-6E40644524C8}" type="pres">
      <dgm:prSet presAssocID="{599F2798-8001-4EA0-BA30-568866D06D65}" presName="parTx" presStyleLbl="revTx" presStyleIdx="2" presStyleCnt="8">
        <dgm:presLayoutVars>
          <dgm:chMax val="0"/>
          <dgm:chPref val="0"/>
        </dgm:presLayoutVars>
      </dgm:prSet>
      <dgm:spPr/>
    </dgm:pt>
    <dgm:pt modelId="{DBCB4E56-0E49-40C4-B704-5878E49357DD}" type="pres">
      <dgm:prSet presAssocID="{66F1E9DD-7994-494A-A8E7-3F07FB71500B}" presName="sibTrans" presStyleCnt="0"/>
      <dgm:spPr/>
    </dgm:pt>
    <dgm:pt modelId="{DE6B3B70-B59E-486E-833A-790FD572FA83}" type="pres">
      <dgm:prSet presAssocID="{5AB1A1F3-ED94-4288-B8DF-652F973D98AF}" presName="compNode" presStyleCnt="0"/>
      <dgm:spPr/>
    </dgm:pt>
    <dgm:pt modelId="{3ACDA432-F0CE-4F18-81B2-F6D413C32A07}" type="pres">
      <dgm:prSet presAssocID="{5AB1A1F3-ED94-4288-B8DF-652F973D98AF}" presName="bgRect" presStyleLbl="bgShp" presStyleIdx="3" presStyleCnt="8"/>
      <dgm:spPr/>
    </dgm:pt>
    <dgm:pt modelId="{38394250-FD38-4018-8B49-AAB7EB3070ED}" type="pres">
      <dgm:prSet presAssocID="{5AB1A1F3-ED94-4288-B8DF-652F973D98AF}"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E0D65503-FE2D-427F-AE1B-3DAA78AF6A16}" type="pres">
      <dgm:prSet presAssocID="{5AB1A1F3-ED94-4288-B8DF-652F973D98AF}" presName="spaceRect" presStyleCnt="0"/>
      <dgm:spPr/>
    </dgm:pt>
    <dgm:pt modelId="{0AC594AF-D2B0-4CCB-A3EF-9C491AF7C43C}" type="pres">
      <dgm:prSet presAssocID="{5AB1A1F3-ED94-4288-B8DF-652F973D98AF}" presName="parTx" presStyleLbl="revTx" presStyleIdx="3" presStyleCnt="8">
        <dgm:presLayoutVars>
          <dgm:chMax val="0"/>
          <dgm:chPref val="0"/>
        </dgm:presLayoutVars>
      </dgm:prSet>
      <dgm:spPr/>
    </dgm:pt>
    <dgm:pt modelId="{8FD9913D-76BE-4EE7-8640-4B9AEAA4BCAD}" type="pres">
      <dgm:prSet presAssocID="{FE9D322C-C496-43F9-8232-0F6031B19BA2}" presName="sibTrans" presStyleCnt="0"/>
      <dgm:spPr/>
    </dgm:pt>
    <dgm:pt modelId="{097C78AA-4638-4FDC-9732-329D86EF630C}" type="pres">
      <dgm:prSet presAssocID="{D8C20FA3-A7CB-4005-BACF-26D78A715080}" presName="compNode" presStyleCnt="0"/>
      <dgm:spPr/>
    </dgm:pt>
    <dgm:pt modelId="{BB684EEC-1E9A-4461-9C10-3C9D3D705F5A}" type="pres">
      <dgm:prSet presAssocID="{D8C20FA3-A7CB-4005-BACF-26D78A715080}" presName="bgRect" presStyleLbl="bgShp" presStyleIdx="4" presStyleCnt="8"/>
      <dgm:spPr/>
    </dgm:pt>
    <dgm:pt modelId="{426F6BF4-FFDB-476C-8A41-C042D001A6F9}" type="pres">
      <dgm:prSet presAssocID="{D8C20FA3-A7CB-4005-BACF-26D78A715080}"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ployee Badge"/>
        </a:ext>
      </dgm:extLst>
    </dgm:pt>
    <dgm:pt modelId="{43A247DF-2180-4FD4-A9A6-1B2EB14D534D}" type="pres">
      <dgm:prSet presAssocID="{D8C20FA3-A7CB-4005-BACF-26D78A715080}" presName="spaceRect" presStyleCnt="0"/>
      <dgm:spPr/>
    </dgm:pt>
    <dgm:pt modelId="{DC2A4ECB-AA75-4894-AA0B-088E0EF80896}" type="pres">
      <dgm:prSet presAssocID="{D8C20FA3-A7CB-4005-BACF-26D78A715080}" presName="parTx" presStyleLbl="revTx" presStyleIdx="4" presStyleCnt="8">
        <dgm:presLayoutVars>
          <dgm:chMax val="0"/>
          <dgm:chPref val="0"/>
        </dgm:presLayoutVars>
      </dgm:prSet>
      <dgm:spPr/>
    </dgm:pt>
    <dgm:pt modelId="{EF352632-1E5F-4894-A97A-C575C455CE9F}" type="pres">
      <dgm:prSet presAssocID="{0A52360E-058C-4CE7-8FE1-415B06802A80}" presName="sibTrans" presStyleCnt="0"/>
      <dgm:spPr/>
    </dgm:pt>
    <dgm:pt modelId="{3B3086A7-FABE-4807-8D2C-186BCD7F3E81}" type="pres">
      <dgm:prSet presAssocID="{1E7F9DCC-B3F1-4467-977D-08D5C103E777}" presName="compNode" presStyleCnt="0"/>
      <dgm:spPr/>
    </dgm:pt>
    <dgm:pt modelId="{CA023433-A8C4-49C9-B804-0FBE2F0EEB37}" type="pres">
      <dgm:prSet presAssocID="{1E7F9DCC-B3F1-4467-977D-08D5C103E777}" presName="bgRect" presStyleLbl="bgShp" presStyleIdx="5" presStyleCnt="8"/>
      <dgm:spPr/>
    </dgm:pt>
    <dgm:pt modelId="{B558F740-A787-4670-96A5-D434A5E7A28E}" type="pres">
      <dgm:prSet presAssocID="{1E7F9DCC-B3F1-4467-977D-08D5C103E77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Filter"/>
        </a:ext>
      </dgm:extLst>
    </dgm:pt>
    <dgm:pt modelId="{3D38DF26-25F7-46C4-9C71-C8F01D2731D1}" type="pres">
      <dgm:prSet presAssocID="{1E7F9DCC-B3F1-4467-977D-08D5C103E777}" presName="spaceRect" presStyleCnt="0"/>
      <dgm:spPr/>
    </dgm:pt>
    <dgm:pt modelId="{AB2E82B0-6D5A-4431-9994-09BF9715A0C2}" type="pres">
      <dgm:prSet presAssocID="{1E7F9DCC-B3F1-4467-977D-08D5C103E777}" presName="parTx" presStyleLbl="revTx" presStyleIdx="5" presStyleCnt="8">
        <dgm:presLayoutVars>
          <dgm:chMax val="0"/>
          <dgm:chPref val="0"/>
        </dgm:presLayoutVars>
      </dgm:prSet>
      <dgm:spPr/>
    </dgm:pt>
    <dgm:pt modelId="{C06F4119-823E-4818-BCCC-0D085884D956}" type="pres">
      <dgm:prSet presAssocID="{0EF36170-EF6A-40C8-8B32-8B4D396BFE8D}" presName="sibTrans" presStyleCnt="0"/>
      <dgm:spPr/>
    </dgm:pt>
    <dgm:pt modelId="{C3EE1D14-4D68-4010-97A2-EFF076CD2F78}" type="pres">
      <dgm:prSet presAssocID="{6F82ABDF-1F26-4F50-A6FB-05E130B98EB1}" presName="compNode" presStyleCnt="0"/>
      <dgm:spPr/>
    </dgm:pt>
    <dgm:pt modelId="{17DF4AFC-F500-4364-968D-45BF81CD7CB3}" type="pres">
      <dgm:prSet presAssocID="{6F82ABDF-1F26-4F50-A6FB-05E130B98EB1}" presName="bgRect" presStyleLbl="bgShp" presStyleIdx="6" presStyleCnt="8"/>
      <dgm:spPr/>
    </dgm:pt>
    <dgm:pt modelId="{AF5337AD-88E4-4C86-AFEF-8BF9391B05C7}" type="pres">
      <dgm:prSet presAssocID="{6F82ABDF-1F26-4F50-A6FB-05E130B98EB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Pilot"/>
        </a:ext>
      </dgm:extLst>
    </dgm:pt>
    <dgm:pt modelId="{55B2872B-5FE7-4BAA-A993-B6601D8F4CA6}" type="pres">
      <dgm:prSet presAssocID="{6F82ABDF-1F26-4F50-A6FB-05E130B98EB1}" presName="spaceRect" presStyleCnt="0"/>
      <dgm:spPr/>
    </dgm:pt>
    <dgm:pt modelId="{555D74EF-B795-4EAA-BF55-FA41254961A4}" type="pres">
      <dgm:prSet presAssocID="{6F82ABDF-1F26-4F50-A6FB-05E130B98EB1}" presName="parTx" presStyleLbl="revTx" presStyleIdx="6" presStyleCnt="8">
        <dgm:presLayoutVars>
          <dgm:chMax val="0"/>
          <dgm:chPref val="0"/>
        </dgm:presLayoutVars>
      </dgm:prSet>
      <dgm:spPr/>
    </dgm:pt>
    <dgm:pt modelId="{3265094E-458A-4EE6-A927-2E70A15A958C}" type="pres">
      <dgm:prSet presAssocID="{CEA9C26C-0D4A-480E-AA5B-6F9CEDA20E53}" presName="sibTrans" presStyleCnt="0"/>
      <dgm:spPr/>
    </dgm:pt>
    <dgm:pt modelId="{5D32DC44-17CA-4945-9017-2D3340C3989C}" type="pres">
      <dgm:prSet presAssocID="{EE24495C-BB07-41D8-B470-2D9BBE51529A}" presName="compNode" presStyleCnt="0"/>
      <dgm:spPr/>
    </dgm:pt>
    <dgm:pt modelId="{53513BC2-484F-429B-8160-A70624B8913C}" type="pres">
      <dgm:prSet presAssocID="{EE24495C-BB07-41D8-B470-2D9BBE51529A}" presName="bgRect" presStyleLbl="bgShp" presStyleIdx="7" presStyleCnt="8"/>
      <dgm:spPr/>
    </dgm:pt>
    <dgm:pt modelId="{553B7A40-FF5F-4E40-9453-33A81521F940}" type="pres">
      <dgm:prSet presAssocID="{EE24495C-BB07-41D8-B470-2D9BBE51529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Cheers"/>
        </a:ext>
      </dgm:extLst>
    </dgm:pt>
    <dgm:pt modelId="{EE67BD3E-6238-4331-BE64-DC73AA03EA14}" type="pres">
      <dgm:prSet presAssocID="{EE24495C-BB07-41D8-B470-2D9BBE51529A}" presName="spaceRect" presStyleCnt="0"/>
      <dgm:spPr/>
    </dgm:pt>
    <dgm:pt modelId="{5F012DAA-F589-40E3-BFF8-8123C411CAFC}" type="pres">
      <dgm:prSet presAssocID="{EE24495C-BB07-41D8-B470-2D9BBE51529A}" presName="parTx" presStyleLbl="revTx" presStyleIdx="7" presStyleCnt="8">
        <dgm:presLayoutVars>
          <dgm:chMax val="0"/>
          <dgm:chPref val="0"/>
        </dgm:presLayoutVars>
      </dgm:prSet>
      <dgm:spPr/>
    </dgm:pt>
  </dgm:ptLst>
  <dgm:cxnLst>
    <dgm:cxn modelId="{F39AD903-940A-4E7C-9A32-3CBC1496988C}" type="presOf" srcId="{D8C20FA3-A7CB-4005-BACF-26D78A715080}" destId="{DC2A4ECB-AA75-4894-AA0B-088E0EF80896}" srcOrd="0" destOrd="0" presId="urn:microsoft.com/office/officeart/2018/2/layout/IconVerticalSolidList"/>
    <dgm:cxn modelId="{6BD63310-B471-437B-9BDF-F58AD5E3A43C}" type="presOf" srcId="{1E7F9DCC-B3F1-4467-977D-08D5C103E777}" destId="{AB2E82B0-6D5A-4431-9994-09BF9715A0C2}" srcOrd="0" destOrd="0" presId="urn:microsoft.com/office/officeart/2018/2/layout/IconVerticalSolidList"/>
    <dgm:cxn modelId="{2B40A016-E613-4C68-9B1B-2B720E25B0D1}" srcId="{7F8A1AFC-D79D-4CD5-94A0-F6313D1CBD40}" destId="{1E7F9DCC-B3F1-4467-977D-08D5C103E777}" srcOrd="5" destOrd="0" parTransId="{F7F4BEEC-421E-4A3A-84B0-7065535580C2}" sibTransId="{0EF36170-EF6A-40C8-8B32-8B4D396BFE8D}"/>
    <dgm:cxn modelId="{1888C75D-859E-40FC-BFA7-776AF40FF2C7}" type="presOf" srcId="{B9FD05B0-B392-4A18-A48C-62679208C72A}" destId="{E6E609FE-34BC-410A-99C1-E08F3875FFEA}" srcOrd="0" destOrd="0" presId="urn:microsoft.com/office/officeart/2018/2/layout/IconVerticalSolidList"/>
    <dgm:cxn modelId="{A26CC966-F510-4DC3-A29D-CBC542526FFC}" type="presOf" srcId="{6F82ABDF-1F26-4F50-A6FB-05E130B98EB1}" destId="{555D74EF-B795-4EAA-BF55-FA41254961A4}" srcOrd="0" destOrd="0" presId="urn:microsoft.com/office/officeart/2018/2/layout/IconVerticalSolidList"/>
    <dgm:cxn modelId="{7358C976-AC41-445C-9490-99870D28C40B}" srcId="{7F8A1AFC-D79D-4CD5-94A0-F6313D1CBD40}" destId="{6C8A5195-D721-42E8-AA43-7BE5F986D06A}" srcOrd="1" destOrd="0" parTransId="{3A5369CF-A7F3-483E-B041-D31DB743D347}" sibTransId="{443B6BE3-7A8A-4000-802E-D3535E5BA3FE}"/>
    <dgm:cxn modelId="{4D3E1E83-4EB2-4020-ADFD-27DB6FC48580}" type="presOf" srcId="{5AB1A1F3-ED94-4288-B8DF-652F973D98AF}" destId="{0AC594AF-D2B0-4CCB-A3EF-9C491AF7C43C}" srcOrd="0" destOrd="0" presId="urn:microsoft.com/office/officeart/2018/2/layout/IconVerticalSolidList"/>
    <dgm:cxn modelId="{3774B788-6A85-44FE-9E18-088E0E73EC67}" srcId="{7F8A1AFC-D79D-4CD5-94A0-F6313D1CBD40}" destId="{599F2798-8001-4EA0-BA30-568866D06D65}" srcOrd="2" destOrd="0" parTransId="{4B5131A3-986A-470B-AE60-D19FABACB3C0}" sibTransId="{66F1E9DD-7994-494A-A8E7-3F07FB71500B}"/>
    <dgm:cxn modelId="{8642A5AE-96AE-40CE-91DC-654FDCD576BE}" type="presOf" srcId="{599F2798-8001-4EA0-BA30-568866D06D65}" destId="{0AF95483-65B6-41DE-9645-6E40644524C8}" srcOrd="0" destOrd="0" presId="urn:microsoft.com/office/officeart/2018/2/layout/IconVerticalSolidList"/>
    <dgm:cxn modelId="{8AC120BB-A367-4BC9-9202-41305F1F1E79}" type="presOf" srcId="{6C8A5195-D721-42E8-AA43-7BE5F986D06A}" destId="{45383904-AFA2-4F4D-AC43-EB96A110EDE3}" srcOrd="0" destOrd="0" presId="urn:microsoft.com/office/officeart/2018/2/layout/IconVerticalSolidList"/>
    <dgm:cxn modelId="{441E53D5-43D4-4389-BBCC-CAD47EF24ADF}" type="presOf" srcId="{7F8A1AFC-D79D-4CD5-94A0-F6313D1CBD40}" destId="{819F727C-912D-46BA-B5A6-C33CDB2CD133}" srcOrd="0" destOrd="0" presId="urn:microsoft.com/office/officeart/2018/2/layout/IconVerticalSolidList"/>
    <dgm:cxn modelId="{8970B8DB-80ED-4C38-9210-296ECBC9FB36}" type="presOf" srcId="{EE24495C-BB07-41D8-B470-2D9BBE51529A}" destId="{5F012DAA-F589-40E3-BFF8-8123C411CAFC}" srcOrd="0" destOrd="0" presId="urn:microsoft.com/office/officeart/2018/2/layout/IconVerticalSolidList"/>
    <dgm:cxn modelId="{053124DE-8F0A-429F-91DE-07BEDA18A588}" srcId="{7F8A1AFC-D79D-4CD5-94A0-F6313D1CBD40}" destId="{6F82ABDF-1F26-4F50-A6FB-05E130B98EB1}" srcOrd="6" destOrd="0" parTransId="{D11F46CF-F0BF-400B-B3F9-F24B16BB5E5D}" sibTransId="{CEA9C26C-0D4A-480E-AA5B-6F9CEDA20E53}"/>
    <dgm:cxn modelId="{9FD707E2-3DC0-4297-89C1-46834577FAF1}" srcId="{7F8A1AFC-D79D-4CD5-94A0-F6313D1CBD40}" destId="{D8C20FA3-A7CB-4005-BACF-26D78A715080}" srcOrd="4" destOrd="0" parTransId="{9B5EC9CB-8C91-44A1-9C71-327297046F59}" sibTransId="{0A52360E-058C-4CE7-8FE1-415B06802A80}"/>
    <dgm:cxn modelId="{54D265E4-FDC6-48BE-9433-0A07B9E40405}" srcId="{7F8A1AFC-D79D-4CD5-94A0-F6313D1CBD40}" destId="{B9FD05B0-B392-4A18-A48C-62679208C72A}" srcOrd="0" destOrd="0" parTransId="{E4928892-4792-49F1-9ECC-F476CBF3162A}" sibTransId="{5C0F8D4D-7EFF-4833-BE66-DC80CB299601}"/>
    <dgm:cxn modelId="{E747C0F4-656B-4116-AFC5-4AE2C6B2226F}" srcId="{7F8A1AFC-D79D-4CD5-94A0-F6313D1CBD40}" destId="{EE24495C-BB07-41D8-B470-2D9BBE51529A}" srcOrd="7" destOrd="0" parTransId="{3D22599F-7690-4136-A002-2AEAB29E3F84}" sibTransId="{4BF8674A-1230-475E-98FD-73743DE4BDD0}"/>
    <dgm:cxn modelId="{A331A9FE-528F-44EC-BEA3-E8F06D643354}" srcId="{7F8A1AFC-D79D-4CD5-94A0-F6313D1CBD40}" destId="{5AB1A1F3-ED94-4288-B8DF-652F973D98AF}" srcOrd="3" destOrd="0" parTransId="{54E6F942-DB8D-4F8E-A81B-3C43068C6772}" sibTransId="{FE9D322C-C496-43F9-8232-0F6031B19BA2}"/>
    <dgm:cxn modelId="{EDCBB792-BE2F-4D46-987F-A8D4AF9419D6}" type="presParOf" srcId="{819F727C-912D-46BA-B5A6-C33CDB2CD133}" destId="{BF9E257E-28A9-4852-9C4D-545FB08788D5}" srcOrd="0" destOrd="0" presId="urn:microsoft.com/office/officeart/2018/2/layout/IconVerticalSolidList"/>
    <dgm:cxn modelId="{2106182E-B88D-46B9-8B5A-5A5D47092011}" type="presParOf" srcId="{BF9E257E-28A9-4852-9C4D-545FB08788D5}" destId="{887055FE-588E-43BF-B8C6-4B491FE74AF8}" srcOrd="0" destOrd="0" presId="urn:microsoft.com/office/officeart/2018/2/layout/IconVerticalSolidList"/>
    <dgm:cxn modelId="{8368852F-D9D3-4F72-AB3C-B7D4D7DC5FA7}" type="presParOf" srcId="{BF9E257E-28A9-4852-9C4D-545FB08788D5}" destId="{93681B71-7956-4A27-922E-9DC1B82BFEA5}" srcOrd="1" destOrd="0" presId="urn:microsoft.com/office/officeart/2018/2/layout/IconVerticalSolidList"/>
    <dgm:cxn modelId="{480F0BC9-1B2C-4E6B-A61C-79F794167AF2}" type="presParOf" srcId="{BF9E257E-28A9-4852-9C4D-545FB08788D5}" destId="{26147FD1-5781-4F27-A99C-3470FFCB9C6E}" srcOrd="2" destOrd="0" presId="urn:microsoft.com/office/officeart/2018/2/layout/IconVerticalSolidList"/>
    <dgm:cxn modelId="{63707F8A-1B9F-4212-B774-AC5227719910}" type="presParOf" srcId="{BF9E257E-28A9-4852-9C4D-545FB08788D5}" destId="{E6E609FE-34BC-410A-99C1-E08F3875FFEA}" srcOrd="3" destOrd="0" presId="urn:microsoft.com/office/officeart/2018/2/layout/IconVerticalSolidList"/>
    <dgm:cxn modelId="{55688574-7BD3-42AA-A30C-C9721A25BF87}" type="presParOf" srcId="{819F727C-912D-46BA-B5A6-C33CDB2CD133}" destId="{4AB917F9-5DD0-4BD3-81E1-0F103B4D321E}" srcOrd="1" destOrd="0" presId="urn:microsoft.com/office/officeart/2018/2/layout/IconVerticalSolidList"/>
    <dgm:cxn modelId="{270422B4-638D-427C-8613-ED5FA928A1D6}" type="presParOf" srcId="{819F727C-912D-46BA-B5A6-C33CDB2CD133}" destId="{40461D5B-3543-477D-A98F-0208685C0670}" srcOrd="2" destOrd="0" presId="urn:microsoft.com/office/officeart/2018/2/layout/IconVerticalSolidList"/>
    <dgm:cxn modelId="{26C13FD5-0F2B-41DF-AFC2-49049A9AE015}" type="presParOf" srcId="{40461D5B-3543-477D-A98F-0208685C0670}" destId="{F7E0EAA9-6858-43C0-9A5B-A0A6161721DD}" srcOrd="0" destOrd="0" presId="urn:microsoft.com/office/officeart/2018/2/layout/IconVerticalSolidList"/>
    <dgm:cxn modelId="{02F226FA-2C98-417B-98A0-E73AA0572FEB}" type="presParOf" srcId="{40461D5B-3543-477D-A98F-0208685C0670}" destId="{C1D3DCF3-EA75-4A04-9C3D-41DBDAAD0C3D}" srcOrd="1" destOrd="0" presId="urn:microsoft.com/office/officeart/2018/2/layout/IconVerticalSolidList"/>
    <dgm:cxn modelId="{42EDA1D5-F322-4322-80D7-C8A61C5B5FDF}" type="presParOf" srcId="{40461D5B-3543-477D-A98F-0208685C0670}" destId="{7B18CD24-3F9B-4874-9D97-1C90CCFC8EAF}" srcOrd="2" destOrd="0" presId="urn:microsoft.com/office/officeart/2018/2/layout/IconVerticalSolidList"/>
    <dgm:cxn modelId="{E258CBFA-F83B-4643-B771-49874C1C26B9}" type="presParOf" srcId="{40461D5B-3543-477D-A98F-0208685C0670}" destId="{45383904-AFA2-4F4D-AC43-EB96A110EDE3}" srcOrd="3" destOrd="0" presId="urn:microsoft.com/office/officeart/2018/2/layout/IconVerticalSolidList"/>
    <dgm:cxn modelId="{71F133F4-D136-43DA-B8F9-B81516AD813C}" type="presParOf" srcId="{819F727C-912D-46BA-B5A6-C33CDB2CD133}" destId="{A426FF45-4A00-4922-8E89-95EC0F10FEA5}" srcOrd="3" destOrd="0" presId="urn:microsoft.com/office/officeart/2018/2/layout/IconVerticalSolidList"/>
    <dgm:cxn modelId="{57494734-D79E-4F89-BE9D-F992163265D7}" type="presParOf" srcId="{819F727C-912D-46BA-B5A6-C33CDB2CD133}" destId="{8696EF6F-731F-46F0-826A-E30E15687D4C}" srcOrd="4" destOrd="0" presId="urn:microsoft.com/office/officeart/2018/2/layout/IconVerticalSolidList"/>
    <dgm:cxn modelId="{1C39D3BE-4536-4BB7-9FA0-9ADAEBFD0FDA}" type="presParOf" srcId="{8696EF6F-731F-46F0-826A-E30E15687D4C}" destId="{671548C4-4092-4BF7-9DE4-FBC48B66A0A6}" srcOrd="0" destOrd="0" presId="urn:microsoft.com/office/officeart/2018/2/layout/IconVerticalSolidList"/>
    <dgm:cxn modelId="{DFB85FE2-E75E-48FF-A35C-3E25CDE7189E}" type="presParOf" srcId="{8696EF6F-731F-46F0-826A-E30E15687D4C}" destId="{096E2ACA-066D-4F0B-8D01-9B4695FF9A6F}" srcOrd="1" destOrd="0" presId="urn:microsoft.com/office/officeart/2018/2/layout/IconVerticalSolidList"/>
    <dgm:cxn modelId="{E4DB0244-53DC-47E2-A450-7E1D2524AB97}" type="presParOf" srcId="{8696EF6F-731F-46F0-826A-E30E15687D4C}" destId="{704211B8-96CB-49C8-8705-9D6FC8716243}" srcOrd="2" destOrd="0" presId="urn:microsoft.com/office/officeart/2018/2/layout/IconVerticalSolidList"/>
    <dgm:cxn modelId="{3C889881-A65E-45FB-BA1E-0E052827BCEF}" type="presParOf" srcId="{8696EF6F-731F-46F0-826A-E30E15687D4C}" destId="{0AF95483-65B6-41DE-9645-6E40644524C8}" srcOrd="3" destOrd="0" presId="urn:microsoft.com/office/officeart/2018/2/layout/IconVerticalSolidList"/>
    <dgm:cxn modelId="{12DDEFDF-7813-451D-BADC-2D53153364CC}" type="presParOf" srcId="{819F727C-912D-46BA-B5A6-C33CDB2CD133}" destId="{DBCB4E56-0E49-40C4-B704-5878E49357DD}" srcOrd="5" destOrd="0" presId="urn:microsoft.com/office/officeart/2018/2/layout/IconVerticalSolidList"/>
    <dgm:cxn modelId="{0471E0A4-F70A-4316-AFAF-87264FABBFCC}" type="presParOf" srcId="{819F727C-912D-46BA-B5A6-C33CDB2CD133}" destId="{DE6B3B70-B59E-486E-833A-790FD572FA83}" srcOrd="6" destOrd="0" presId="urn:microsoft.com/office/officeart/2018/2/layout/IconVerticalSolidList"/>
    <dgm:cxn modelId="{E086B0B3-00EF-4E23-834F-5CA7C7048E11}" type="presParOf" srcId="{DE6B3B70-B59E-486E-833A-790FD572FA83}" destId="{3ACDA432-F0CE-4F18-81B2-F6D413C32A07}" srcOrd="0" destOrd="0" presId="urn:microsoft.com/office/officeart/2018/2/layout/IconVerticalSolidList"/>
    <dgm:cxn modelId="{5D97107B-E472-4923-AA30-667F3033F387}" type="presParOf" srcId="{DE6B3B70-B59E-486E-833A-790FD572FA83}" destId="{38394250-FD38-4018-8B49-AAB7EB3070ED}" srcOrd="1" destOrd="0" presId="urn:microsoft.com/office/officeart/2018/2/layout/IconVerticalSolidList"/>
    <dgm:cxn modelId="{3D83C5CE-3E34-418E-9E4F-3721B3B41C90}" type="presParOf" srcId="{DE6B3B70-B59E-486E-833A-790FD572FA83}" destId="{E0D65503-FE2D-427F-AE1B-3DAA78AF6A16}" srcOrd="2" destOrd="0" presId="urn:microsoft.com/office/officeart/2018/2/layout/IconVerticalSolidList"/>
    <dgm:cxn modelId="{8FAED656-F3A2-4822-99C0-CA3179FB9685}" type="presParOf" srcId="{DE6B3B70-B59E-486E-833A-790FD572FA83}" destId="{0AC594AF-D2B0-4CCB-A3EF-9C491AF7C43C}" srcOrd="3" destOrd="0" presId="urn:microsoft.com/office/officeart/2018/2/layout/IconVerticalSolidList"/>
    <dgm:cxn modelId="{E29A131C-3451-4FEE-B506-C8E2AF458948}" type="presParOf" srcId="{819F727C-912D-46BA-B5A6-C33CDB2CD133}" destId="{8FD9913D-76BE-4EE7-8640-4B9AEAA4BCAD}" srcOrd="7" destOrd="0" presId="urn:microsoft.com/office/officeart/2018/2/layout/IconVerticalSolidList"/>
    <dgm:cxn modelId="{14538132-0A81-467A-9643-91C816EF77B7}" type="presParOf" srcId="{819F727C-912D-46BA-B5A6-C33CDB2CD133}" destId="{097C78AA-4638-4FDC-9732-329D86EF630C}" srcOrd="8" destOrd="0" presId="urn:microsoft.com/office/officeart/2018/2/layout/IconVerticalSolidList"/>
    <dgm:cxn modelId="{9AF95F3D-30AD-4953-B910-18CCC75E963F}" type="presParOf" srcId="{097C78AA-4638-4FDC-9732-329D86EF630C}" destId="{BB684EEC-1E9A-4461-9C10-3C9D3D705F5A}" srcOrd="0" destOrd="0" presId="urn:microsoft.com/office/officeart/2018/2/layout/IconVerticalSolidList"/>
    <dgm:cxn modelId="{E0617F92-B6F4-4681-8A4E-DE8D7AC0FA15}" type="presParOf" srcId="{097C78AA-4638-4FDC-9732-329D86EF630C}" destId="{426F6BF4-FFDB-476C-8A41-C042D001A6F9}" srcOrd="1" destOrd="0" presId="urn:microsoft.com/office/officeart/2018/2/layout/IconVerticalSolidList"/>
    <dgm:cxn modelId="{462B213C-A0D3-45D8-839A-148487B4B150}" type="presParOf" srcId="{097C78AA-4638-4FDC-9732-329D86EF630C}" destId="{43A247DF-2180-4FD4-A9A6-1B2EB14D534D}" srcOrd="2" destOrd="0" presId="urn:microsoft.com/office/officeart/2018/2/layout/IconVerticalSolidList"/>
    <dgm:cxn modelId="{90E861C5-24EA-4EFF-A68D-99B6B05CC65A}" type="presParOf" srcId="{097C78AA-4638-4FDC-9732-329D86EF630C}" destId="{DC2A4ECB-AA75-4894-AA0B-088E0EF80896}" srcOrd="3" destOrd="0" presId="urn:microsoft.com/office/officeart/2018/2/layout/IconVerticalSolidList"/>
    <dgm:cxn modelId="{CDD46C6B-2A5C-438E-B527-18822562E60C}" type="presParOf" srcId="{819F727C-912D-46BA-B5A6-C33CDB2CD133}" destId="{EF352632-1E5F-4894-A97A-C575C455CE9F}" srcOrd="9" destOrd="0" presId="urn:microsoft.com/office/officeart/2018/2/layout/IconVerticalSolidList"/>
    <dgm:cxn modelId="{FADA24A3-7E20-4F67-B834-E739F7846A92}" type="presParOf" srcId="{819F727C-912D-46BA-B5A6-C33CDB2CD133}" destId="{3B3086A7-FABE-4807-8D2C-186BCD7F3E81}" srcOrd="10" destOrd="0" presId="urn:microsoft.com/office/officeart/2018/2/layout/IconVerticalSolidList"/>
    <dgm:cxn modelId="{A6C3F46C-257D-411A-A5FA-450472633033}" type="presParOf" srcId="{3B3086A7-FABE-4807-8D2C-186BCD7F3E81}" destId="{CA023433-A8C4-49C9-B804-0FBE2F0EEB37}" srcOrd="0" destOrd="0" presId="urn:microsoft.com/office/officeart/2018/2/layout/IconVerticalSolidList"/>
    <dgm:cxn modelId="{87A5EE31-9AF0-4BBF-A420-A575FFCDF729}" type="presParOf" srcId="{3B3086A7-FABE-4807-8D2C-186BCD7F3E81}" destId="{B558F740-A787-4670-96A5-D434A5E7A28E}" srcOrd="1" destOrd="0" presId="urn:microsoft.com/office/officeart/2018/2/layout/IconVerticalSolidList"/>
    <dgm:cxn modelId="{9D06FC03-E0AF-4397-915F-27F9871E93E9}" type="presParOf" srcId="{3B3086A7-FABE-4807-8D2C-186BCD7F3E81}" destId="{3D38DF26-25F7-46C4-9C71-C8F01D2731D1}" srcOrd="2" destOrd="0" presId="urn:microsoft.com/office/officeart/2018/2/layout/IconVerticalSolidList"/>
    <dgm:cxn modelId="{9FCDE551-8701-498A-90DC-74AE952C57CE}" type="presParOf" srcId="{3B3086A7-FABE-4807-8D2C-186BCD7F3E81}" destId="{AB2E82B0-6D5A-4431-9994-09BF9715A0C2}" srcOrd="3" destOrd="0" presId="urn:microsoft.com/office/officeart/2018/2/layout/IconVerticalSolidList"/>
    <dgm:cxn modelId="{504C8EAE-4214-492A-A63B-24B4523A50C8}" type="presParOf" srcId="{819F727C-912D-46BA-B5A6-C33CDB2CD133}" destId="{C06F4119-823E-4818-BCCC-0D085884D956}" srcOrd="11" destOrd="0" presId="urn:microsoft.com/office/officeart/2018/2/layout/IconVerticalSolidList"/>
    <dgm:cxn modelId="{F8E128A7-ECC3-4142-8A17-2B0F04F6B0C2}" type="presParOf" srcId="{819F727C-912D-46BA-B5A6-C33CDB2CD133}" destId="{C3EE1D14-4D68-4010-97A2-EFF076CD2F78}" srcOrd="12" destOrd="0" presId="urn:microsoft.com/office/officeart/2018/2/layout/IconVerticalSolidList"/>
    <dgm:cxn modelId="{BFAA5A06-DA0F-4CB7-8881-D8F62FFBD2B2}" type="presParOf" srcId="{C3EE1D14-4D68-4010-97A2-EFF076CD2F78}" destId="{17DF4AFC-F500-4364-968D-45BF81CD7CB3}" srcOrd="0" destOrd="0" presId="urn:microsoft.com/office/officeart/2018/2/layout/IconVerticalSolidList"/>
    <dgm:cxn modelId="{0583D267-F517-40EC-A2B7-23FE155D4ABF}" type="presParOf" srcId="{C3EE1D14-4D68-4010-97A2-EFF076CD2F78}" destId="{AF5337AD-88E4-4C86-AFEF-8BF9391B05C7}" srcOrd="1" destOrd="0" presId="urn:microsoft.com/office/officeart/2018/2/layout/IconVerticalSolidList"/>
    <dgm:cxn modelId="{DD49C219-654C-4BF9-A2BF-D198CBC6394E}" type="presParOf" srcId="{C3EE1D14-4D68-4010-97A2-EFF076CD2F78}" destId="{55B2872B-5FE7-4BAA-A993-B6601D8F4CA6}" srcOrd="2" destOrd="0" presId="urn:microsoft.com/office/officeart/2018/2/layout/IconVerticalSolidList"/>
    <dgm:cxn modelId="{833A10D9-E5AE-4932-8DB0-E848C1B18AF0}" type="presParOf" srcId="{C3EE1D14-4D68-4010-97A2-EFF076CD2F78}" destId="{555D74EF-B795-4EAA-BF55-FA41254961A4}" srcOrd="3" destOrd="0" presId="urn:microsoft.com/office/officeart/2018/2/layout/IconVerticalSolidList"/>
    <dgm:cxn modelId="{37D9FA3B-5F51-45C0-9225-B8CB28865C6B}" type="presParOf" srcId="{819F727C-912D-46BA-B5A6-C33CDB2CD133}" destId="{3265094E-458A-4EE6-A927-2E70A15A958C}" srcOrd="13" destOrd="0" presId="urn:microsoft.com/office/officeart/2018/2/layout/IconVerticalSolidList"/>
    <dgm:cxn modelId="{72ACEAB4-25AD-4AFB-9EF8-5CFCDA2C2EFF}" type="presParOf" srcId="{819F727C-912D-46BA-B5A6-C33CDB2CD133}" destId="{5D32DC44-17CA-4945-9017-2D3340C3989C}" srcOrd="14" destOrd="0" presId="urn:microsoft.com/office/officeart/2018/2/layout/IconVerticalSolidList"/>
    <dgm:cxn modelId="{DD1B24C2-A4C6-458A-A0C9-B7201F8EA3E5}" type="presParOf" srcId="{5D32DC44-17CA-4945-9017-2D3340C3989C}" destId="{53513BC2-484F-429B-8160-A70624B8913C}" srcOrd="0" destOrd="0" presId="urn:microsoft.com/office/officeart/2018/2/layout/IconVerticalSolidList"/>
    <dgm:cxn modelId="{774DB056-5BD9-4494-B6F4-4897F1C57C16}" type="presParOf" srcId="{5D32DC44-17CA-4945-9017-2D3340C3989C}" destId="{553B7A40-FF5F-4E40-9453-33A81521F940}" srcOrd="1" destOrd="0" presId="urn:microsoft.com/office/officeart/2018/2/layout/IconVerticalSolidList"/>
    <dgm:cxn modelId="{551A95A5-C0A8-4BEB-BE8D-E68685E55973}" type="presParOf" srcId="{5D32DC44-17CA-4945-9017-2D3340C3989C}" destId="{EE67BD3E-6238-4331-BE64-DC73AA03EA14}" srcOrd="2" destOrd="0" presId="urn:microsoft.com/office/officeart/2018/2/layout/IconVerticalSolidList"/>
    <dgm:cxn modelId="{4F3A48EC-C02D-40FA-AD43-D612A98A08C0}" type="presParOf" srcId="{5D32DC44-17CA-4945-9017-2D3340C3989C}" destId="{5F012DAA-F589-40E3-BFF8-8123C411CAF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B214BF-631E-4A30-944A-9407A90054A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ADF97FE-CCC5-45BB-AAC9-8075FF4AF70E}">
      <dgm:prSet/>
      <dgm:spPr/>
      <dgm:t>
        <a:bodyPr/>
        <a:lstStyle/>
        <a:p>
          <a:r>
            <a:rPr lang="en-US" b="1" dirty="0">
              <a:latin typeface="Amasis MT Pro Medium" panose="02040604050005020304" pitchFamily="18" charset="0"/>
            </a:rPr>
            <a:t>Panel Interview</a:t>
          </a:r>
          <a:r>
            <a:rPr lang="en-US" dirty="0">
              <a:latin typeface="Amasis MT Pro Medium" panose="02040604050005020304" pitchFamily="18" charset="0"/>
            </a:rPr>
            <a:t> – conducted by several interviewers from different departments (CIPD, 2024)</a:t>
          </a:r>
        </a:p>
      </dgm:t>
    </dgm:pt>
    <dgm:pt modelId="{836D070A-F8FB-43FE-86C5-217BB0013201}" type="parTrans" cxnId="{91A3B7FA-8E50-4DEE-8FCD-314469F928B3}">
      <dgm:prSet/>
      <dgm:spPr/>
      <dgm:t>
        <a:bodyPr/>
        <a:lstStyle/>
        <a:p>
          <a:endParaRPr lang="en-US">
            <a:latin typeface="Amasis MT Pro Medium" panose="02040604050005020304" pitchFamily="18" charset="0"/>
          </a:endParaRPr>
        </a:p>
      </dgm:t>
    </dgm:pt>
    <dgm:pt modelId="{0E33ABDF-1B2D-400D-87A0-4C550C5168CD}" type="sibTrans" cxnId="{91A3B7FA-8E50-4DEE-8FCD-314469F928B3}">
      <dgm:prSet/>
      <dgm:spPr/>
      <dgm:t>
        <a:bodyPr/>
        <a:lstStyle/>
        <a:p>
          <a:endParaRPr lang="en-US">
            <a:latin typeface="Amasis MT Pro Medium" panose="02040604050005020304" pitchFamily="18" charset="0"/>
          </a:endParaRPr>
        </a:p>
      </dgm:t>
    </dgm:pt>
    <dgm:pt modelId="{5A7DACD8-53A8-434E-B1D1-EFC701728CD5}">
      <dgm:prSet/>
      <dgm:spPr/>
      <dgm:t>
        <a:bodyPr/>
        <a:lstStyle/>
        <a:p>
          <a:r>
            <a:rPr lang="en-US" dirty="0">
              <a:latin typeface="Amasis MT Pro Medium" panose="02040604050005020304" pitchFamily="18" charset="0"/>
            </a:rPr>
            <a:t>Commonly includes HR, Finance, and Operations managers</a:t>
          </a:r>
        </a:p>
      </dgm:t>
    </dgm:pt>
    <dgm:pt modelId="{D6A03C32-55CE-4DE7-A1AA-F92B20479A2E}" type="parTrans" cxnId="{1EC5DB46-E77E-4552-BF1F-0F41AF49D108}">
      <dgm:prSet/>
      <dgm:spPr/>
      <dgm:t>
        <a:bodyPr/>
        <a:lstStyle/>
        <a:p>
          <a:endParaRPr lang="en-US">
            <a:latin typeface="Amasis MT Pro Medium" panose="02040604050005020304" pitchFamily="18" charset="0"/>
          </a:endParaRPr>
        </a:p>
      </dgm:t>
    </dgm:pt>
    <dgm:pt modelId="{18E43660-46D7-4C24-9E2E-023652007D47}" type="sibTrans" cxnId="{1EC5DB46-E77E-4552-BF1F-0F41AF49D108}">
      <dgm:prSet/>
      <dgm:spPr/>
      <dgm:t>
        <a:bodyPr/>
        <a:lstStyle/>
        <a:p>
          <a:endParaRPr lang="en-US">
            <a:latin typeface="Amasis MT Pro Medium" panose="02040604050005020304" pitchFamily="18" charset="0"/>
          </a:endParaRPr>
        </a:p>
      </dgm:t>
    </dgm:pt>
    <dgm:pt modelId="{395ADD7A-2297-428E-8DED-E786962CD278}">
      <dgm:prSet/>
      <dgm:spPr/>
      <dgm:t>
        <a:bodyPr/>
        <a:lstStyle/>
        <a:p>
          <a:r>
            <a:rPr lang="en-US">
              <a:latin typeface="Amasis MT Pro Medium" panose="02040604050005020304" pitchFamily="18" charset="0"/>
            </a:rPr>
            <a:t>Evaluates communication skills, leadership presence, and cultural alignment</a:t>
          </a:r>
        </a:p>
      </dgm:t>
    </dgm:pt>
    <dgm:pt modelId="{E71FA75A-E499-4A2C-9BEE-52242DFDB951}" type="parTrans" cxnId="{732DC711-5D10-4313-94D8-96E1C86D3F3B}">
      <dgm:prSet/>
      <dgm:spPr/>
      <dgm:t>
        <a:bodyPr/>
        <a:lstStyle/>
        <a:p>
          <a:endParaRPr lang="en-US">
            <a:latin typeface="Amasis MT Pro Medium" panose="02040604050005020304" pitchFamily="18" charset="0"/>
          </a:endParaRPr>
        </a:p>
      </dgm:t>
    </dgm:pt>
    <dgm:pt modelId="{BE260277-0911-480A-96BD-0650CA63989F}" type="sibTrans" cxnId="{732DC711-5D10-4313-94D8-96E1C86D3F3B}">
      <dgm:prSet/>
      <dgm:spPr/>
      <dgm:t>
        <a:bodyPr/>
        <a:lstStyle/>
        <a:p>
          <a:endParaRPr lang="en-US">
            <a:latin typeface="Amasis MT Pro Medium" panose="02040604050005020304" pitchFamily="18" charset="0"/>
          </a:endParaRPr>
        </a:p>
      </dgm:t>
    </dgm:pt>
    <dgm:pt modelId="{11366D37-AF34-473D-9C6F-578D320E59F9}">
      <dgm:prSet/>
      <dgm:spPr/>
      <dgm:t>
        <a:bodyPr/>
        <a:lstStyle/>
        <a:p>
          <a:r>
            <a:rPr lang="en-US" b="1">
              <a:latin typeface="Amasis MT Pro Medium" panose="02040604050005020304" pitchFamily="18" charset="0"/>
            </a:rPr>
            <a:t>Each panel member</a:t>
          </a:r>
          <a:r>
            <a:rPr lang="en-US">
              <a:latin typeface="Amasis MT Pro Medium" panose="02040604050005020304" pitchFamily="18" charset="0"/>
            </a:rPr>
            <a:t> scores candidates using standard assessment criteria</a:t>
          </a:r>
        </a:p>
      </dgm:t>
    </dgm:pt>
    <dgm:pt modelId="{BB7258FA-9974-49F3-B0C8-F4A76364159C}" type="parTrans" cxnId="{0EAED8B8-630C-4C63-B8FF-FFD93DDF3F13}">
      <dgm:prSet/>
      <dgm:spPr/>
      <dgm:t>
        <a:bodyPr/>
        <a:lstStyle/>
        <a:p>
          <a:endParaRPr lang="en-US">
            <a:latin typeface="Amasis MT Pro Medium" panose="02040604050005020304" pitchFamily="18" charset="0"/>
          </a:endParaRPr>
        </a:p>
      </dgm:t>
    </dgm:pt>
    <dgm:pt modelId="{2F75039D-EBB5-48F6-A3F3-B305EE4A0790}" type="sibTrans" cxnId="{0EAED8B8-630C-4C63-B8FF-FFD93DDF3F13}">
      <dgm:prSet/>
      <dgm:spPr/>
      <dgm:t>
        <a:bodyPr/>
        <a:lstStyle/>
        <a:p>
          <a:endParaRPr lang="en-US">
            <a:latin typeface="Amasis MT Pro Medium" panose="02040604050005020304" pitchFamily="18" charset="0"/>
          </a:endParaRPr>
        </a:p>
      </dgm:t>
    </dgm:pt>
    <dgm:pt modelId="{73BCE087-8EC7-4F15-B7AD-115B555434A4}">
      <dgm:prSet/>
      <dgm:spPr/>
      <dgm:t>
        <a:bodyPr/>
        <a:lstStyle/>
        <a:p>
          <a:r>
            <a:rPr lang="en-US" b="1">
              <a:latin typeface="Amasis MT Pro Medium" panose="02040604050005020304" pitchFamily="18" charset="0"/>
            </a:rPr>
            <a:t>Example Hilton Panel Setup:</a:t>
          </a:r>
          <a:endParaRPr lang="en-US">
            <a:latin typeface="Amasis MT Pro Medium" panose="02040604050005020304" pitchFamily="18" charset="0"/>
          </a:endParaRPr>
        </a:p>
      </dgm:t>
    </dgm:pt>
    <dgm:pt modelId="{ED33369E-5FAA-4CF5-9894-04B141D7AD83}" type="parTrans" cxnId="{334DE2AD-9B36-40DD-935B-76A3DB5B8170}">
      <dgm:prSet/>
      <dgm:spPr/>
      <dgm:t>
        <a:bodyPr/>
        <a:lstStyle/>
        <a:p>
          <a:endParaRPr lang="en-US">
            <a:latin typeface="Amasis MT Pro Medium" panose="02040604050005020304" pitchFamily="18" charset="0"/>
          </a:endParaRPr>
        </a:p>
      </dgm:t>
    </dgm:pt>
    <dgm:pt modelId="{2A04AC92-7BB6-488E-9F20-ADAE07977A2F}" type="sibTrans" cxnId="{334DE2AD-9B36-40DD-935B-76A3DB5B8170}">
      <dgm:prSet/>
      <dgm:spPr/>
      <dgm:t>
        <a:bodyPr/>
        <a:lstStyle/>
        <a:p>
          <a:endParaRPr lang="en-US">
            <a:latin typeface="Amasis MT Pro Medium" panose="02040604050005020304" pitchFamily="18" charset="0"/>
          </a:endParaRPr>
        </a:p>
      </dgm:t>
    </dgm:pt>
    <dgm:pt modelId="{2F13ED6A-FB0A-459E-9E56-6B1E68884DE0}">
      <dgm:prSet/>
      <dgm:spPr/>
      <dgm:t>
        <a:bodyPr/>
        <a:lstStyle/>
        <a:p>
          <a:r>
            <a:rPr lang="en-US">
              <a:latin typeface="Amasis MT Pro Medium" panose="02040604050005020304" pitchFamily="18" charset="0"/>
            </a:rPr>
            <a:t>HR Director – behavioural competencies</a:t>
          </a:r>
        </a:p>
      </dgm:t>
    </dgm:pt>
    <dgm:pt modelId="{CB21F238-9724-4B3B-8E2E-D6BE4779A9FB}" type="parTrans" cxnId="{E2C8598E-8CBF-4AE7-A533-68C5F33A7749}">
      <dgm:prSet/>
      <dgm:spPr/>
      <dgm:t>
        <a:bodyPr/>
        <a:lstStyle/>
        <a:p>
          <a:endParaRPr lang="en-US">
            <a:latin typeface="Amasis MT Pro Medium" panose="02040604050005020304" pitchFamily="18" charset="0"/>
          </a:endParaRPr>
        </a:p>
      </dgm:t>
    </dgm:pt>
    <dgm:pt modelId="{5ED70DB4-A6E0-4E11-A545-35897771D8B4}" type="sibTrans" cxnId="{E2C8598E-8CBF-4AE7-A533-68C5F33A7749}">
      <dgm:prSet/>
      <dgm:spPr/>
      <dgm:t>
        <a:bodyPr/>
        <a:lstStyle/>
        <a:p>
          <a:endParaRPr lang="en-US">
            <a:latin typeface="Amasis MT Pro Medium" panose="02040604050005020304" pitchFamily="18" charset="0"/>
          </a:endParaRPr>
        </a:p>
      </dgm:t>
    </dgm:pt>
    <dgm:pt modelId="{CDCB4732-BFA8-473A-B473-78EA1DF01EB6}">
      <dgm:prSet/>
      <dgm:spPr/>
      <dgm:t>
        <a:bodyPr/>
        <a:lstStyle/>
        <a:p>
          <a:r>
            <a:rPr lang="en-US">
              <a:latin typeface="Amasis MT Pro Medium" panose="02040604050005020304" pitchFamily="18" charset="0"/>
            </a:rPr>
            <a:t>Operations Manager – leadership &amp; teamwork</a:t>
          </a:r>
        </a:p>
      </dgm:t>
    </dgm:pt>
    <dgm:pt modelId="{C1DB5463-2E3A-4E24-B51B-AD68A3168BC3}" type="parTrans" cxnId="{E478686E-CC74-47FF-8C27-DAD05CA45D99}">
      <dgm:prSet/>
      <dgm:spPr/>
      <dgm:t>
        <a:bodyPr/>
        <a:lstStyle/>
        <a:p>
          <a:endParaRPr lang="en-US">
            <a:latin typeface="Amasis MT Pro Medium" panose="02040604050005020304" pitchFamily="18" charset="0"/>
          </a:endParaRPr>
        </a:p>
      </dgm:t>
    </dgm:pt>
    <dgm:pt modelId="{ACCF9A3E-10CE-4803-ACAF-FF5A341DB1BB}" type="sibTrans" cxnId="{E478686E-CC74-47FF-8C27-DAD05CA45D99}">
      <dgm:prSet/>
      <dgm:spPr/>
      <dgm:t>
        <a:bodyPr/>
        <a:lstStyle/>
        <a:p>
          <a:endParaRPr lang="en-US">
            <a:latin typeface="Amasis MT Pro Medium" panose="02040604050005020304" pitchFamily="18" charset="0"/>
          </a:endParaRPr>
        </a:p>
      </dgm:t>
    </dgm:pt>
    <dgm:pt modelId="{646DF61B-4751-4144-A268-FEA8437F3F8E}">
      <dgm:prSet/>
      <dgm:spPr/>
      <dgm:t>
        <a:bodyPr/>
        <a:lstStyle/>
        <a:p>
          <a:r>
            <a:rPr lang="en-US">
              <a:latin typeface="Amasis MT Pro Medium" panose="02040604050005020304" pitchFamily="18" charset="0"/>
            </a:rPr>
            <a:t>Project Sponsor – project strategy &amp; innovation</a:t>
          </a:r>
        </a:p>
      </dgm:t>
    </dgm:pt>
    <dgm:pt modelId="{0E6AD001-B030-40E7-A495-DA826F78244E}" type="parTrans" cxnId="{CA7AC74F-2BF6-4D63-8970-1B0D118B5C2A}">
      <dgm:prSet/>
      <dgm:spPr/>
      <dgm:t>
        <a:bodyPr/>
        <a:lstStyle/>
        <a:p>
          <a:endParaRPr lang="en-US">
            <a:latin typeface="Amasis MT Pro Medium" panose="02040604050005020304" pitchFamily="18" charset="0"/>
          </a:endParaRPr>
        </a:p>
      </dgm:t>
    </dgm:pt>
    <dgm:pt modelId="{E47C20D8-0C9F-4B8F-90B3-CC35DB02F0CC}" type="sibTrans" cxnId="{CA7AC74F-2BF6-4D63-8970-1B0D118B5C2A}">
      <dgm:prSet/>
      <dgm:spPr/>
      <dgm:t>
        <a:bodyPr/>
        <a:lstStyle/>
        <a:p>
          <a:endParaRPr lang="en-US">
            <a:latin typeface="Amasis MT Pro Medium" panose="02040604050005020304" pitchFamily="18" charset="0"/>
          </a:endParaRPr>
        </a:p>
      </dgm:t>
    </dgm:pt>
    <dgm:pt modelId="{A3DC418A-845E-489E-9F55-0C779C319122}">
      <dgm:prSet/>
      <dgm:spPr/>
      <dgm:t>
        <a:bodyPr/>
        <a:lstStyle/>
        <a:p>
          <a:r>
            <a:rPr lang="en-US" b="1" dirty="0">
              <a:latin typeface="Amasis MT Pro Medium" panose="02040604050005020304" pitchFamily="18" charset="0"/>
            </a:rPr>
            <a:t>Advantages:</a:t>
          </a:r>
          <a:r>
            <a:rPr lang="en-US" dirty="0">
              <a:latin typeface="Amasis MT Pro Medium" panose="02040604050005020304" pitchFamily="18" charset="0"/>
            </a:rPr>
            <a:t> balanced evaluation, reduces bias, and promotes fairness</a:t>
          </a:r>
        </a:p>
      </dgm:t>
    </dgm:pt>
    <dgm:pt modelId="{D6186D3B-80D5-4631-B3C2-F35AA48CA89B}" type="parTrans" cxnId="{907413C9-2A75-4217-A6A8-761D1F2E846E}">
      <dgm:prSet/>
      <dgm:spPr/>
      <dgm:t>
        <a:bodyPr/>
        <a:lstStyle/>
        <a:p>
          <a:endParaRPr lang="en-US">
            <a:latin typeface="Amasis MT Pro Medium" panose="02040604050005020304" pitchFamily="18" charset="0"/>
          </a:endParaRPr>
        </a:p>
      </dgm:t>
    </dgm:pt>
    <dgm:pt modelId="{73679312-C4CD-4E04-8310-0A4DFA438DF2}" type="sibTrans" cxnId="{907413C9-2A75-4217-A6A8-761D1F2E846E}">
      <dgm:prSet/>
      <dgm:spPr/>
      <dgm:t>
        <a:bodyPr/>
        <a:lstStyle/>
        <a:p>
          <a:endParaRPr lang="en-US">
            <a:latin typeface="Amasis MT Pro Medium" panose="02040604050005020304" pitchFamily="18" charset="0"/>
          </a:endParaRPr>
        </a:p>
      </dgm:t>
    </dgm:pt>
    <dgm:pt modelId="{05B43865-5984-4FD3-975B-B70E21BB0D48}">
      <dgm:prSet/>
      <dgm:spPr/>
      <dgm:t>
        <a:bodyPr/>
        <a:lstStyle/>
        <a:p>
          <a:r>
            <a:rPr lang="en-US" b="1">
              <a:latin typeface="Amasis MT Pro Medium" panose="02040604050005020304" pitchFamily="18" charset="0"/>
            </a:rPr>
            <a:t>Disadvantage:</a:t>
          </a:r>
          <a:r>
            <a:rPr lang="en-US">
              <a:latin typeface="Amasis MT Pro Medium" panose="02040604050005020304" pitchFamily="18" charset="0"/>
            </a:rPr>
            <a:t> may cause candidate stress or intimidation (Armstrong, 2020)</a:t>
          </a:r>
        </a:p>
      </dgm:t>
    </dgm:pt>
    <dgm:pt modelId="{8B996ADB-7C49-4EA1-9E69-B88EDAABF126}" type="parTrans" cxnId="{32A07F5A-A1BF-4D00-9E16-5825BA614C16}">
      <dgm:prSet/>
      <dgm:spPr/>
      <dgm:t>
        <a:bodyPr/>
        <a:lstStyle/>
        <a:p>
          <a:endParaRPr lang="en-US">
            <a:latin typeface="Amasis MT Pro Medium" panose="02040604050005020304" pitchFamily="18" charset="0"/>
          </a:endParaRPr>
        </a:p>
      </dgm:t>
    </dgm:pt>
    <dgm:pt modelId="{2611F7AD-1420-4552-8A12-011BD4D62DC8}" type="sibTrans" cxnId="{32A07F5A-A1BF-4D00-9E16-5825BA614C16}">
      <dgm:prSet/>
      <dgm:spPr/>
      <dgm:t>
        <a:bodyPr/>
        <a:lstStyle/>
        <a:p>
          <a:endParaRPr lang="en-US">
            <a:latin typeface="Amasis MT Pro Medium" panose="02040604050005020304" pitchFamily="18" charset="0"/>
          </a:endParaRPr>
        </a:p>
      </dgm:t>
    </dgm:pt>
    <dgm:pt modelId="{E1F63C69-412C-4201-8B6D-0FA308C56A29}" type="pres">
      <dgm:prSet presAssocID="{6BB214BF-631E-4A30-944A-9407A90054A8}" presName="linear" presStyleCnt="0">
        <dgm:presLayoutVars>
          <dgm:animLvl val="lvl"/>
          <dgm:resizeHandles val="exact"/>
        </dgm:presLayoutVars>
      </dgm:prSet>
      <dgm:spPr/>
    </dgm:pt>
    <dgm:pt modelId="{C6096988-D0B7-4A76-925F-C047CC8A67E2}" type="pres">
      <dgm:prSet presAssocID="{3ADF97FE-CCC5-45BB-AAC9-8075FF4AF70E}" presName="parentText" presStyleLbl="node1" presStyleIdx="0" presStyleCnt="7">
        <dgm:presLayoutVars>
          <dgm:chMax val="0"/>
          <dgm:bulletEnabled val="1"/>
        </dgm:presLayoutVars>
      </dgm:prSet>
      <dgm:spPr/>
    </dgm:pt>
    <dgm:pt modelId="{4C9CE85B-2567-48FA-98FD-FF7A00AEFB64}" type="pres">
      <dgm:prSet presAssocID="{0E33ABDF-1B2D-400D-87A0-4C550C5168CD}" presName="spacer" presStyleCnt="0"/>
      <dgm:spPr/>
    </dgm:pt>
    <dgm:pt modelId="{4AAB9B75-5D10-4824-AFE7-301A24D8078E}" type="pres">
      <dgm:prSet presAssocID="{5A7DACD8-53A8-434E-B1D1-EFC701728CD5}" presName="parentText" presStyleLbl="node1" presStyleIdx="1" presStyleCnt="7">
        <dgm:presLayoutVars>
          <dgm:chMax val="0"/>
          <dgm:bulletEnabled val="1"/>
        </dgm:presLayoutVars>
      </dgm:prSet>
      <dgm:spPr/>
    </dgm:pt>
    <dgm:pt modelId="{FCA2D3C5-4A8A-4221-80B5-2BED3BD47919}" type="pres">
      <dgm:prSet presAssocID="{18E43660-46D7-4C24-9E2E-023652007D47}" presName="spacer" presStyleCnt="0"/>
      <dgm:spPr/>
    </dgm:pt>
    <dgm:pt modelId="{7417989B-BFA0-4BA5-A0BE-DE21C77B756B}" type="pres">
      <dgm:prSet presAssocID="{395ADD7A-2297-428E-8DED-E786962CD278}" presName="parentText" presStyleLbl="node1" presStyleIdx="2" presStyleCnt="7">
        <dgm:presLayoutVars>
          <dgm:chMax val="0"/>
          <dgm:bulletEnabled val="1"/>
        </dgm:presLayoutVars>
      </dgm:prSet>
      <dgm:spPr/>
    </dgm:pt>
    <dgm:pt modelId="{13B21223-5C89-419D-84D1-F6B9C2BEEDC6}" type="pres">
      <dgm:prSet presAssocID="{BE260277-0911-480A-96BD-0650CA63989F}" presName="spacer" presStyleCnt="0"/>
      <dgm:spPr/>
    </dgm:pt>
    <dgm:pt modelId="{16760A08-0D88-4375-BDAA-CCFEB833F9F9}" type="pres">
      <dgm:prSet presAssocID="{11366D37-AF34-473D-9C6F-578D320E59F9}" presName="parentText" presStyleLbl="node1" presStyleIdx="3" presStyleCnt="7">
        <dgm:presLayoutVars>
          <dgm:chMax val="0"/>
          <dgm:bulletEnabled val="1"/>
        </dgm:presLayoutVars>
      </dgm:prSet>
      <dgm:spPr/>
    </dgm:pt>
    <dgm:pt modelId="{60E4D15F-AAEB-4C4E-A44D-111BC95AD2F8}" type="pres">
      <dgm:prSet presAssocID="{2F75039D-EBB5-48F6-A3F3-B305EE4A0790}" presName="spacer" presStyleCnt="0"/>
      <dgm:spPr/>
    </dgm:pt>
    <dgm:pt modelId="{F32E2EA0-B828-4F3B-8E13-D0170835D43F}" type="pres">
      <dgm:prSet presAssocID="{73BCE087-8EC7-4F15-B7AD-115B555434A4}" presName="parentText" presStyleLbl="node1" presStyleIdx="4" presStyleCnt="7">
        <dgm:presLayoutVars>
          <dgm:chMax val="0"/>
          <dgm:bulletEnabled val="1"/>
        </dgm:presLayoutVars>
      </dgm:prSet>
      <dgm:spPr/>
    </dgm:pt>
    <dgm:pt modelId="{C74A4AF9-4E6D-4B99-ACB8-EFF4B08D7AB0}" type="pres">
      <dgm:prSet presAssocID="{73BCE087-8EC7-4F15-B7AD-115B555434A4}" presName="childText" presStyleLbl="revTx" presStyleIdx="0" presStyleCnt="1">
        <dgm:presLayoutVars>
          <dgm:bulletEnabled val="1"/>
        </dgm:presLayoutVars>
      </dgm:prSet>
      <dgm:spPr/>
    </dgm:pt>
    <dgm:pt modelId="{59CA9012-EE27-4875-8F77-FE9728953464}" type="pres">
      <dgm:prSet presAssocID="{A3DC418A-845E-489E-9F55-0C779C319122}" presName="parentText" presStyleLbl="node1" presStyleIdx="5" presStyleCnt="7">
        <dgm:presLayoutVars>
          <dgm:chMax val="0"/>
          <dgm:bulletEnabled val="1"/>
        </dgm:presLayoutVars>
      </dgm:prSet>
      <dgm:spPr/>
    </dgm:pt>
    <dgm:pt modelId="{94D60F3D-A544-47D2-B940-BC8DD345A619}" type="pres">
      <dgm:prSet presAssocID="{73679312-C4CD-4E04-8310-0A4DFA438DF2}" presName="spacer" presStyleCnt="0"/>
      <dgm:spPr/>
    </dgm:pt>
    <dgm:pt modelId="{931E62F0-16F7-42B6-A645-C0356DFDDAE6}" type="pres">
      <dgm:prSet presAssocID="{05B43865-5984-4FD3-975B-B70E21BB0D48}" presName="parentText" presStyleLbl="node1" presStyleIdx="6" presStyleCnt="7">
        <dgm:presLayoutVars>
          <dgm:chMax val="0"/>
          <dgm:bulletEnabled val="1"/>
        </dgm:presLayoutVars>
      </dgm:prSet>
      <dgm:spPr/>
    </dgm:pt>
  </dgm:ptLst>
  <dgm:cxnLst>
    <dgm:cxn modelId="{42852109-0ACC-44D4-AB2C-3FC9F7CB569F}" type="presOf" srcId="{A3DC418A-845E-489E-9F55-0C779C319122}" destId="{59CA9012-EE27-4875-8F77-FE9728953464}" srcOrd="0" destOrd="0" presId="urn:microsoft.com/office/officeart/2005/8/layout/vList2"/>
    <dgm:cxn modelId="{732DC711-5D10-4313-94D8-96E1C86D3F3B}" srcId="{6BB214BF-631E-4A30-944A-9407A90054A8}" destId="{395ADD7A-2297-428E-8DED-E786962CD278}" srcOrd="2" destOrd="0" parTransId="{E71FA75A-E499-4A2C-9BEE-52242DFDB951}" sibTransId="{BE260277-0911-480A-96BD-0650CA63989F}"/>
    <dgm:cxn modelId="{9054182A-8116-4B41-94FA-3B82E4F3D309}" type="presOf" srcId="{2F13ED6A-FB0A-459E-9E56-6B1E68884DE0}" destId="{C74A4AF9-4E6D-4B99-ACB8-EFF4B08D7AB0}" srcOrd="0" destOrd="0" presId="urn:microsoft.com/office/officeart/2005/8/layout/vList2"/>
    <dgm:cxn modelId="{C250F25C-237C-414C-80ED-DC1E3FF0BF34}" type="presOf" srcId="{3ADF97FE-CCC5-45BB-AAC9-8075FF4AF70E}" destId="{C6096988-D0B7-4A76-925F-C047CC8A67E2}" srcOrd="0" destOrd="0" presId="urn:microsoft.com/office/officeart/2005/8/layout/vList2"/>
    <dgm:cxn modelId="{1EC5DB46-E77E-4552-BF1F-0F41AF49D108}" srcId="{6BB214BF-631E-4A30-944A-9407A90054A8}" destId="{5A7DACD8-53A8-434E-B1D1-EFC701728CD5}" srcOrd="1" destOrd="0" parTransId="{D6A03C32-55CE-4DE7-A1AA-F92B20479A2E}" sibTransId="{18E43660-46D7-4C24-9E2E-023652007D47}"/>
    <dgm:cxn modelId="{84DCB46B-3F15-45E8-A9EE-A2D2AEAF7A96}" type="presOf" srcId="{CDCB4732-BFA8-473A-B473-78EA1DF01EB6}" destId="{C74A4AF9-4E6D-4B99-ACB8-EFF4B08D7AB0}" srcOrd="0" destOrd="1" presId="urn:microsoft.com/office/officeart/2005/8/layout/vList2"/>
    <dgm:cxn modelId="{E478686E-CC74-47FF-8C27-DAD05CA45D99}" srcId="{73BCE087-8EC7-4F15-B7AD-115B555434A4}" destId="{CDCB4732-BFA8-473A-B473-78EA1DF01EB6}" srcOrd="1" destOrd="0" parTransId="{C1DB5463-2E3A-4E24-B51B-AD68A3168BC3}" sibTransId="{ACCF9A3E-10CE-4803-ACAF-FF5A341DB1BB}"/>
    <dgm:cxn modelId="{CA7AC74F-2BF6-4D63-8970-1B0D118B5C2A}" srcId="{73BCE087-8EC7-4F15-B7AD-115B555434A4}" destId="{646DF61B-4751-4144-A268-FEA8437F3F8E}" srcOrd="2" destOrd="0" parTransId="{0E6AD001-B030-40E7-A495-DA826F78244E}" sibTransId="{E47C20D8-0C9F-4B8F-90B3-CC35DB02F0CC}"/>
    <dgm:cxn modelId="{32A07F5A-A1BF-4D00-9E16-5825BA614C16}" srcId="{6BB214BF-631E-4A30-944A-9407A90054A8}" destId="{05B43865-5984-4FD3-975B-B70E21BB0D48}" srcOrd="6" destOrd="0" parTransId="{8B996ADB-7C49-4EA1-9E69-B88EDAABF126}" sibTransId="{2611F7AD-1420-4552-8A12-011BD4D62DC8}"/>
    <dgm:cxn modelId="{94DD1E86-7802-4A83-BF6B-71F29589A9F6}" type="presOf" srcId="{73BCE087-8EC7-4F15-B7AD-115B555434A4}" destId="{F32E2EA0-B828-4F3B-8E13-D0170835D43F}" srcOrd="0" destOrd="0" presId="urn:microsoft.com/office/officeart/2005/8/layout/vList2"/>
    <dgm:cxn modelId="{E2C8598E-8CBF-4AE7-A533-68C5F33A7749}" srcId="{73BCE087-8EC7-4F15-B7AD-115B555434A4}" destId="{2F13ED6A-FB0A-459E-9E56-6B1E68884DE0}" srcOrd="0" destOrd="0" parTransId="{CB21F238-9724-4B3B-8E2E-D6BE4779A9FB}" sibTransId="{5ED70DB4-A6E0-4E11-A545-35897771D8B4}"/>
    <dgm:cxn modelId="{AEA93895-A501-4565-8869-C5349CA6C256}" type="presOf" srcId="{6BB214BF-631E-4A30-944A-9407A90054A8}" destId="{E1F63C69-412C-4201-8B6D-0FA308C56A29}" srcOrd="0" destOrd="0" presId="urn:microsoft.com/office/officeart/2005/8/layout/vList2"/>
    <dgm:cxn modelId="{334DE2AD-9B36-40DD-935B-76A3DB5B8170}" srcId="{6BB214BF-631E-4A30-944A-9407A90054A8}" destId="{73BCE087-8EC7-4F15-B7AD-115B555434A4}" srcOrd="4" destOrd="0" parTransId="{ED33369E-5FAA-4CF5-9894-04B141D7AD83}" sibTransId="{2A04AC92-7BB6-488E-9F20-ADAE07977A2F}"/>
    <dgm:cxn modelId="{0EAED8B8-630C-4C63-B8FF-FFD93DDF3F13}" srcId="{6BB214BF-631E-4A30-944A-9407A90054A8}" destId="{11366D37-AF34-473D-9C6F-578D320E59F9}" srcOrd="3" destOrd="0" parTransId="{BB7258FA-9974-49F3-B0C8-F4A76364159C}" sibTransId="{2F75039D-EBB5-48F6-A3F3-B305EE4A0790}"/>
    <dgm:cxn modelId="{907413C9-2A75-4217-A6A8-761D1F2E846E}" srcId="{6BB214BF-631E-4A30-944A-9407A90054A8}" destId="{A3DC418A-845E-489E-9F55-0C779C319122}" srcOrd="5" destOrd="0" parTransId="{D6186D3B-80D5-4631-B3C2-F35AA48CA89B}" sibTransId="{73679312-C4CD-4E04-8310-0A4DFA438DF2}"/>
    <dgm:cxn modelId="{044B2BE9-F790-4779-9F99-2E1AF2941775}" type="presOf" srcId="{395ADD7A-2297-428E-8DED-E786962CD278}" destId="{7417989B-BFA0-4BA5-A0BE-DE21C77B756B}" srcOrd="0" destOrd="0" presId="urn:microsoft.com/office/officeart/2005/8/layout/vList2"/>
    <dgm:cxn modelId="{AACCC0F2-C46F-48C1-A781-C0A6676C8112}" type="presOf" srcId="{11366D37-AF34-473D-9C6F-578D320E59F9}" destId="{16760A08-0D88-4375-BDAA-CCFEB833F9F9}" srcOrd="0" destOrd="0" presId="urn:microsoft.com/office/officeart/2005/8/layout/vList2"/>
    <dgm:cxn modelId="{113178F9-596F-4E3D-B05E-1C5B7F05E194}" type="presOf" srcId="{5A7DACD8-53A8-434E-B1D1-EFC701728CD5}" destId="{4AAB9B75-5D10-4824-AFE7-301A24D8078E}" srcOrd="0" destOrd="0" presId="urn:microsoft.com/office/officeart/2005/8/layout/vList2"/>
    <dgm:cxn modelId="{9B024DFA-F583-4B67-AA71-18D6D3719829}" type="presOf" srcId="{05B43865-5984-4FD3-975B-B70E21BB0D48}" destId="{931E62F0-16F7-42B6-A645-C0356DFDDAE6}" srcOrd="0" destOrd="0" presId="urn:microsoft.com/office/officeart/2005/8/layout/vList2"/>
    <dgm:cxn modelId="{200897FA-B341-41F3-B679-848ABBB4D913}" type="presOf" srcId="{646DF61B-4751-4144-A268-FEA8437F3F8E}" destId="{C74A4AF9-4E6D-4B99-ACB8-EFF4B08D7AB0}" srcOrd="0" destOrd="2" presId="urn:microsoft.com/office/officeart/2005/8/layout/vList2"/>
    <dgm:cxn modelId="{91A3B7FA-8E50-4DEE-8FCD-314469F928B3}" srcId="{6BB214BF-631E-4A30-944A-9407A90054A8}" destId="{3ADF97FE-CCC5-45BB-AAC9-8075FF4AF70E}" srcOrd="0" destOrd="0" parTransId="{836D070A-F8FB-43FE-86C5-217BB0013201}" sibTransId="{0E33ABDF-1B2D-400D-87A0-4C550C5168CD}"/>
    <dgm:cxn modelId="{CD1765F1-5B19-4ABF-9C17-6A7A0AD3D620}" type="presParOf" srcId="{E1F63C69-412C-4201-8B6D-0FA308C56A29}" destId="{C6096988-D0B7-4A76-925F-C047CC8A67E2}" srcOrd="0" destOrd="0" presId="urn:microsoft.com/office/officeart/2005/8/layout/vList2"/>
    <dgm:cxn modelId="{31B87BBD-94DE-4202-B879-728A300244C6}" type="presParOf" srcId="{E1F63C69-412C-4201-8B6D-0FA308C56A29}" destId="{4C9CE85B-2567-48FA-98FD-FF7A00AEFB64}" srcOrd="1" destOrd="0" presId="urn:microsoft.com/office/officeart/2005/8/layout/vList2"/>
    <dgm:cxn modelId="{4F8314CB-BAA7-4666-A44B-B4992002D832}" type="presParOf" srcId="{E1F63C69-412C-4201-8B6D-0FA308C56A29}" destId="{4AAB9B75-5D10-4824-AFE7-301A24D8078E}" srcOrd="2" destOrd="0" presId="urn:microsoft.com/office/officeart/2005/8/layout/vList2"/>
    <dgm:cxn modelId="{90E10400-94FD-4032-84EB-9E055F482F1C}" type="presParOf" srcId="{E1F63C69-412C-4201-8B6D-0FA308C56A29}" destId="{FCA2D3C5-4A8A-4221-80B5-2BED3BD47919}" srcOrd="3" destOrd="0" presId="urn:microsoft.com/office/officeart/2005/8/layout/vList2"/>
    <dgm:cxn modelId="{B203A7C8-64C7-4097-9115-1CD971730EE9}" type="presParOf" srcId="{E1F63C69-412C-4201-8B6D-0FA308C56A29}" destId="{7417989B-BFA0-4BA5-A0BE-DE21C77B756B}" srcOrd="4" destOrd="0" presId="urn:microsoft.com/office/officeart/2005/8/layout/vList2"/>
    <dgm:cxn modelId="{70704631-ECBA-407D-9680-5BD3578FCB79}" type="presParOf" srcId="{E1F63C69-412C-4201-8B6D-0FA308C56A29}" destId="{13B21223-5C89-419D-84D1-F6B9C2BEEDC6}" srcOrd="5" destOrd="0" presId="urn:microsoft.com/office/officeart/2005/8/layout/vList2"/>
    <dgm:cxn modelId="{5D167E11-86E1-497A-9461-51AEF2C87A77}" type="presParOf" srcId="{E1F63C69-412C-4201-8B6D-0FA308C56A29}" destId="{16760A08-0D88-4375-BDAA-CCFEB833F9F9}" srcOrd="6" destOrd="0" presId="urn:microsoft.com/office/officeart/2005/8/layout/vList2"/>
    <dgm:cxn modelId="{FD445D20-CF5C-4632-983F-906024039EF9}" type="presParOf" srcId="{E1F63C69-412C-4201-8B6D-0FA308C56A29}" destId="{60E4D15F-AAEB-4C4E-A44D-111BC95AD2F8}" srcOrd="7" destOrd="0" presId="urn:microsoft.com/office/officeart/2005/8/layout/vList2"/>
    <dgm:cxn modelId="{E609BFE4-66DC-48C4-BDF6-71A452B1D75E}" type="presParOf" srcId="{E1F63C69-412C-4201-8B6D-0FA308C56A29}" destId="{F32E2EA0-B828-4F3B-8E13-D0170835D43F}" srcOrd="8" destOrd="0" presId="urn:microsoft.com/office/officeart/2005/8/layout/vList2"/>
    <dgm:cxn modelId="{3C8FB317-0412-4F86-A0CD-99B73B7F1B79}" type="presParOf" srcId="{E1F63C69-412C-4201-8B6D-0FA308C56A29}" destId="{C74A4AF9-4E6D-4B99-ACB8-EFF4B08D7AB0}" srcOrd="9" destOrd="0" presId="urn:microsoft.com/office/officeart/2005/8/layout/vList2"/>
    <dgm:cxn modelId="{D6B859DA-DFF5-4F0B-8575-76DE464CF0EC}" type="presParOf" srcId="{E1F63C69-412C-4201-8B6D-0FA308C56A29}" destId="{59CA9012-EE27-4875-8F77-FE9728953464}" srcOrd="10" destOrd="0" presId="urn:microsoft.com/office/officeart/2005/8/layout/vList2"/>
    <dgm:cxn modelId="{83DD5E37-D625-4128-A8D4-3A67BDD03C95}" type="presParOf" srcId="{E1F63C69-412C-4201-8B6D-0FA308C56A29}" destId="{94D60F3D-A544-47D2-B940-BC8DD345A619}" srcOrd="11" destOrd="0" presId="urn:microsoft.com/office/officeart/2005/8/layout/vList2"/>
    <dgm:cxn modelId="{7C72829D-5DB0-4625-8884-E8FE2F8CEAEE}" type="presParOf" srcId="{E1F63C69-412C-4201-8B6D-0FA308C56A29}" destId="{931E62F0-16F7-42B6-A645-C0356DFDDAE6}"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055FE-588E-43BF-B8C6-4B491FE74AF8}">
      <dsp:nvSpPr>
        <dsp:cNvPr id="0" name=""/>
        <dsp:cNvSpPr/>
      </dsp:nvSpPr>
      <dsp:spPr>
        <a:xfrm>
          <a:off x="0" y="3170"/>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681B71-7956-4A27-922E-9DC1B82BFEA5}">
      <dsp:nvSpPr>
        <dsp:cNvPr id="0" name=""/>
        <dsp:cNvSpPr/>
      </dsp:nvSpPr>
      <dsp:spPr>
        <a:xfrm>
          <a:off x="156114" y="119288"/>
          <a:ext cx="284122" cy="283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E609FE-34BC-410A-99C1-E08F3875FFEA}">
      <dsp:nvSpPr>
        <dsp:cNvPr id="0" name=""/>
        <dsp:cNvSpPr/>
      </dsp:nvSpPr>
      <dsp:spPr>
        <a:xfrm>
          <a:off x="596352" y="3170"/>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masis MT Pro Medium" panose="02040604050005020304" pitchFamily="18" charset="0"/>
            </a:rPr>
            <a:t>Recruitment</a:t>
          </a:r>
          <a:r>
            <a:rPr lang="en-US" sz="1400" kern="1200" dirty="0">
              <a:latin typeface="Amasis MT Pro Medium" panose="02040604050005020304" pitchFamily="18" charset="0"/>
            </a:rPr>
            <a:t> = the process of attracting, selecting &amp; appointing qualified talent (Armstrong, 2020)</a:t>
          </a:r>
        </a:p>
      </dsp:txBody>
      <dsp:txXfrm>
        <a:off x="596352" y="3170"/>
        <a:ext cx="6287631" cy="532209"/>
      </dsp:txXfrm>
    </dsp:sp>
    <dsp:sp modelId="{F7E0EAA9-6858-43C0-9A5B-A0A6161721DD}">
      <dsp:nvSpPr>
        <dsp:cNvPr id="0" name=""/>
        <dsp:cNvSpPr/>
      </dsp:nvSpPr>
      <dsp:spPr>
        <a:xfrm>
          <a:off x="0" y="668432"/>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3DCF3-EA75-4A04-9C3D-41DBDAAD0C3D}">
      <dsp:nvSpPr>
        <dsp:cNvPr id="0" name=""/>
        <dsp:cNvSpPr/>
      </dsp:nvSpPr>
      <dsp:spPr>
        <a:xfrm>
          <a:off x="156114" y="784550"/>
          <a:ext cx="284122" cy="283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83904-AFA2-4F4D-AC43-EB96A110EDE3}">
      <dsp:nvSpPr>
        <dsp:cNvPr id="0" name=""/>
        <dsp:cNvSpPr/>
      </dsp:nvSpPr>
      <dsp:spPr>
        <a:xfrm>
          <a:off x="596352" y="668432"/>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kern="1200">
              <a:latin typeface="Amasis MT Pro Medium" panose="02040604050005020304" pitchFamily="18" charset="0"/>
            </a:rPr>
            <a:t>Ensures Hilton hires people who match its service culture and strategic goals</a:t>
          </a:r>
        </a:p>
      </dsp:txBody>
      <dsp:txXfrm>
        <a:off x="596352" y="668432"/>
        <a:ext cx="6287631" cy="532209"/>
      </dsp:txXfrm>
    </dsp:sp>
    <dsp:sp modelId="{671548C4-4092-4BF7-9DE4-FBC48B66A0A6}">
      <dsp:nvSpPr>
        <dsp:cNvPr id="0" name=""/>
        <dsp:cNvSpPr/>
      </dsp:nvSpPr>
      <dsp:spPr>
        <a:xfrm>
          <a:off x="0" y="1333694"/>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E2ACA-066D-4F0B-8D01-9B4695FF9A6F}">
      <dsp:nvSpPr>
        <dsp:cNvPr id="0" name=""/>
        <dsp:cNvSpPr/>
      </dsp:nvSpPr>
      <dsp:spPr>
        <a:xfrm>
          <a:off x="156114" y="1449812"/>
          <a:ext cx="284122" cy="283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F95483-65B6-41DE-9645-6E40644524C8}">
      <dsp:nvSpPr>
        <dsp:cNvPr id="0" name=""/>
        <dsp:cNvSpPr/>
      </dsp:nvSpPr>
      <dsp:spPr>
        <a:xfrm>
          <a:off x="596352" y="1333694"/>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a:latin typeface="Amasis MT Pro Medium" panose="02040604050005020304" pitchFamily="18" charset="0"/>
            </a:rPr>
            <a:t>Job Analysis</a:t>
          </a:r>
          <a:r>
            <a:rPr lang="en-US" sz="1400" kern="1200">
              <a:latin typeface="Amasis MT Pro Medium" panose="02040604050005020304" pitchFamily="18" charset="0"/>
            </a:rPr>
            <a:t> – identify essential tasks, duties &amp; responsibilities for each role</a:t>
          </a:r>
        </a:p>
      </dsp:txBody>
      <dsp:txXfrm>
        <a:off x="596352" y="1333694"/>
        <a:ext cx="6287631" cy="532209"/>
      </dsp:txXfrm>
    </dsp:sp>
    <dsp:sp modelId="{3ACDA432-F0CE-4F18-81B2-F6D413C32A07}">
      <dsp:nvSpPr>
        <dsp:cNvPr id="0" name=""/>
        <dsp:cNvSpPr/>
      </dsp:nvSpPr>
      <dsp:spPr>
        <a:xfrm>
          <a:off x="0" y="1998955"/>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94250-FD38-4018-8B49-AAB7EB3070ED}">
      <dsp:nvSpPr>
        <dsp:cNvPr id="0" name=""/>
        <dsp:cNvSpPr/>
      </dsp:nvSpPr>
      <dsp:spPr>
        <a:xfrm>
          <a:off x="156114" y="2115074"/>
          <a:ext cx="284122" cy="2838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594AF-D2B0-4CCB-A3EF-9C491AF7C43C}">
      <dsp:nvSpPr>
        <dsp:cNvPr id="0" name=""/>
        <dsp:cNvSpPr/>
      </dsp:nvSpPr>
      <dsp:spPr>
        <a:xfrm>
          <a:off x="596352" y="1998955"/>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masis MT Pro Medium" panose="02040604050005020304" pitchFamily="18" charset="0"/>
            </a:rPr>
            <a:t>Job Description</a:t>
          </a:r>
          <a:r>
            <a:rPr lang="en-US" sz="1400" kern="1200" dirty="0">
              <a:latin typeface="Amasis MT Pro Medium" panose="02040604050005020304" pitchFamily="18" charset="0"/>
            </a:rPr>
            <a:t> – define scope, reporting lines &amp; key performance objectives</a:t>
          </a:r>
        </a:p>
      </dsp:txBody>
      <dsp:txXfrm>
        <a:off x="596352" y="1998955"/>
        <a:ext cx="6287631" cy="532209"/>
      </dsp:txXfrm>
    </dsp:sp>
    <dsp:sp modelId="{BB684EEC-1E9A-4461-9C10-3C9D3D705F5A}">
      <dsp:nvSpPr>
        <dsp:cNvPr id="0" name=""/>
        <dsp:cNvSpPr/>
      </dsp:nvSpPr>
      <dsp:spPr>
        <a:xfrm>
          <a:off x="0" y="2664217"/>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F6BF4-FFDB-476C-8A41-C042D001A6F9}">
      <dsp:nvSpPr>
        <dsp:cNvPr id="0" name=""/>
        <dsp:cNvSpPr/>
      </dsp:nvSpPr>
      <dsp:spPr>
        <a:xfrm>
          <a:off x="156114" y="2780336"/>
          <a:ext cx="284122" cy="2838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2A4ECB-AA75-4894-AA0B-088E0EF80896}">
      <dsp:nvSpPr>
        <dsp:cNvPr id="0" name=""/>
        <dsp:cNvSpPr/>
      </dsp:nvSpPr>
      <dsp:spPr>
        <a:xfrm>
          <a:off x="596352" y="2664217"/>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a:latin typeface="Amasis MT Pro Medium" panose="02040604050005020304" pitchFamily="18" charset="0"/>
            </a:rPr>
            <a:t>Person Specification</a:t>
          </a:r>
          <a:r>
            <a:rPr lang="en-US" sz="1400" kern="1200">
              <a:latin typeface="Amasis MT Pro Medium" panose="02040604050005020304" pitchFamily="18" charset="0"/>
            </a:rPr>
            <a:t> – outline required skills, experience &amp; behavioural traits</a:t>
          </a:r>
        </a:p>
      </dsp:txBody>
      <dsp:txXfrm>
        <a:off x="596352" y="2664217"/>
        <a:ext cx="6287631" cy="532209"/>
      </dsp:txXfrm>
    </dsp:sp>
    <dsp:sp modelId="{CA023433-A8C4-49C9-B804-0FBE2F0EEB37}">
      <dsp:nvSpPr>
        <dsp:cNvPr id="0" name=""/>
        <dsp:cNvSpPr/>
      </dsp:nvSpPr>
      <dsp:spPr>
        <a:xfrm>
          <a:off x="0" y="3329479"/>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8F740-A787-4670-96A5-D434A5E7A28E}">
      <dsp:nvSpPr>
        <dsp:cNvPr id="0" name=""/>
        <dsp:cNvSpPr/>
      </dsp:nvSpPr>
      <dsp:spPr>
        <a:xfrm>
          <a:off x="156114" y="3445597"/>
          <a:ext cx="284122" cy="2838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E82B0-6D5A-4431-9994-09BF9715A0C2}">
      <dsp:nvSpPr>
        <dsp:cNvPr id="0" name=""/>
        <dsp:cNvSpPr/>
      </dsp:nvSpPr>
      <dsp:spPr>
        <a:xfrm>
          <a:off x="596352" y="3329479"/>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a:latin typeface="Amasis MT Pro Medium" panose="02040604050005020304" pitchFamily="18" charset="0"/>
            </a:rPr>
            <a:t>Attraction &amp; Shortlisting</a:t>
          </a:r>
          <a:r>
            <a:rPr lang="en-US" sz="1400" kern="1200">
              <a:latin typeface="Amasis MT Pro Medium" panose="02040604050005020304" pitchFamily="18" charset="0"/>
            </a:rPr>
            <a:t> – advertise vacancies &amp; filter suitable applicants</a:t>
          </a:r>
        </a:p>
      </dsp:txBody>
      <dsp:txXfrm>
        <a:off x="596352" y="3329479"/>
        <a:ext cx="6287631" cy="532209"/>
      </dsp:txXfrm>
    </dsp:sp>
    <dsp:sp modelId="{17DF4AFC-F500-4364-968D-45BF81CD7CB3}">
      <dsp:nvSpPr>
        <dsp:cNvPr id="0" name=""/>
        <dsp:cNvSpPr/>
      </dsp:nvSpPr>
      <dsp:spPr>
        <a:xfrm>
          <a:off x="0" y="3994741"/>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337AD-88E4-4C86-AFEF-8BF9391B05C7}">
      <dsp:nvSpPr>
        <dsp:cNvPr id="0" name=""/>
        <dsp:cNvSpPr/>
      </dsp:nvSpPr>
      <dsp:spPr>
        <a:xfrm>
          <a:off x="156114" y="4110859"/>
          <a:ext cx="284122" cy="28384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5D74EF-B795-4EAA-BF55-FA41254961A4}">
      <dsp:nvSpPr>
        <dsp:cNvPr id="0" name=""/>
        <dsp:cNvSpPr/>
      </dsp:nvSpPr>
      <dsp:spPr>
        <a:xfrm>
          <a:off x="596352" y="3994741"/>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a:latin typeface="Amasis MT Pro Medium" panose="02040604050005020304" pitchFamily="18" charset="0"/>
            </a:rPr>
            <a:t>Interview &amp; Selection</a:t>
          </a:r>
          <a:r>
            <a:rPr lang="en-US" sz="1400" kern="1200">
              <a:latin typeface="Amasis MT Pro Medium" panose="02040604050005020304" pitchFamily="18" charset="0"/>
            </a:rPr>
            <a:t> – assess competence &amp; cultural fit to Hilton values (Adrian Smith, 2003)</a:t>
          </a:r>
        </a:p>
      </dsp:txBody>
      <dsp:txXfrm>
        <a:off x="596352" y="3994741"/>
        <a:ext cx="6287631" cy="532209"/>
      </dsp:txXfrm>
    </dsp:sp>
    <dsp:sp modelId="{53513BC2-484F-429B-8160-A70624B8913C}">
      <dsp:nvSpPr>
        <dsp:cNvPr id="0" name=""/>
        <dsp:cNvSpPr/>
      </dsp:nvSpPr>
      <dsp:spPr>
        <a:xfrm>
          <a:off x="0" y="4660003"/>
          <a:ext cx="6893168" cy="516081"/>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B7A40-FF5F-4E40-9453-33A81521F940}">
      <dsp:nvSpPr>
        <dsp:cNvPr id="0" name=""/>
        <dsp:cNvSpPr/>
      </dsp:nvSpPr>
      <dsp:spPr>
        <a:xfrm>
          <a:off x="156114" y="4776121"/>
          <a:ext cx="284122" cy="28384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12DAA-F589-40E3-BFF8-8123C411CAFC}">
      <dsp:nvSpPr>
        <dsp:cNvPr id="0" name=""/>
        <dsp:cNvSpPr/>
      </dsp:nvSpPr>
      <dsp:spPr>
        <a:xfrm>
          <a:off x="596352" y="4660003"/>
          <a:ext cx="6287631" cy="532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326" tIns="56326" rIns="56326" bIns="56326" numCol="1" spcCol="1270" anchor="ctr" anchorCtr="0">
          <a:noAutofit/>
        </a:bodyPr>
        <a:lstStyle/>
        <a:p>
          <a:pPr marL="0" lvl="0" indent="0" algn="l" defTabSz="622300">
            <a:lnSpc>
              <a:spcPct val="100000"/>
            </a:lnSpc>
            <a:spcBef>
              <a:spcPct val="0"/>
            </a:spcBef>
            <a:spcAft>
              <a:spcPct val="35000"/>
            </a:spcAft>
            <a:buNone/>
          </a:pPr>
          <a:r>
            <a:rPr lang="en-US" sz="1400" b="1" kern="1200">
              <a:latin typeface="Amasis MT Pro Medium" panose="02040604050005020304" pitchFamily="18" charset="0"/>
            </a:rPr>
            <a:t>Post-Hire Evaluation</a:t>
          </a:r>
          <a:r>
            <a:rPr lang="en-US" sz="1400" kern="1200">
              <a:latin typeface="Amasis MT Pro Medium" panose="02040604050005020304" pitchFamily="18" charset="0"/>
            </a:rPr>
            <a:t> – review recruitment success &amp; continuous improvement (CIPD, 2024)</a:t>
          </a:r>
        </a:p>
      </dsp:txBody>
      <dsp:txXfrm>
        <a:off x="596352" y="4660003"/>
        <a:ext cx="6287631" cy="532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96988-D0B7-4A76-925F-C047CC8A67E2}">
      <dsp:nvSpPr>
        <dsp:cNvPr id="0" name=""/>
        <dsp:cNvSpPr/>
      </dsp:nvSpPr>
      <dsp:spPr>
        <a:xfrm>
          <a:off x="0" y="135133"/>
          <a:ext cx="6867689" cy="556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latin typeface="Amasis MT Pro Medium" panose="02040604050005020304" pitchFamily="18" charset="0"/>
            </a:rPr>
            <a:t>Panel Interview</a:t>
          </a:r>
          <a:r>
            <a:rPr lang="en-US" sz="1400" kern="1200" dirty="0">
              <a:latin typeface="Amasis MT Pro Medium" panose="02040604050005020304" pitchFamily="18" charset="0"/>
            </a:rPr>
            <a:t> – conducted by several interviewers from different departments (CIPD, 2024)</a:t>
          </a:r>
        </a:p>
      </dsp:txBody>
      <dsp:txXfrm>
        <a:off x="27187" y="162320"/>
        <a:ext cx="6813315" cy="502546"/>
      </dsp:txXfrm>
    </dsp:sp>
    <dsp:sp modelId="{4AAB9B75-5D10-4824-AFE7-301A24D8078E}">
      <dsp:nvSpPr>
        <dsp:cNvPr id="0" name=""/>
        <dsp:cNvSpPr/>
      </dsp:nvSpPr>
      <dsp:spPr>
        <a:xfrm>
          <a:off x="0" y="732373"/>
          <a:ext cx="6867689" cy="556920"/>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masis MT Pro Medium" panose="02040604050005020304" pitchFamily="18" charset="0"/>
            </a:rPr>
            <a:t>Commonly includes HR, Finance, and Operations managers</a:t>
          </a:r>
        </a:p>
      </dsp:txBody>
      <dsp:txXfrm>
        <a:off x="27187" y="759560"/>
        <a:ext cx="6813315" cy="502546"/>
      </dsp:txXfrm>
    </dsp:sp>
    <dsp:sp modelId="{7417989B-BFA0-4BA5-A0BE-DE21C77B756B}">
      <dsp:nvSpPr>
        <dsp:cNvPr id="0" name=""/>
        <dsp:cNvSpPr/>
      </dsp:nvSpPr>
      <dsp:spPr>
        <a:xfrm>
          <a:off x="0" y="1329613"/>
          <a:ext cx="6867689" cy="55692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latin typeface="Amasis MT Pro Medium" panose="02040604050005020304" pitchFamily="18" charset="0"/>
            </a:rPr>
            <a:t>Evaluates communication skills, leadership presence, and cultural alignment</a:t>
          </a:r>
        </a:p>
      </dsp:txBody>
      <dsp:txXfrm>
        <a:off x="27187" y="1356800"/>
        <a:ext cx="6813315" cy="502546"/>
      </dsp:txXfrm>
    </dsp:sp>
    <dsp:sp modelId="{16760A08-0D88-4375-BDAA-CCFEB833F9F9}">
      <dsp:nvSpPr>
        <dsp:cNvPr id="0" name=""/>
        <dsp:cNvSpPr/>
      </dsp:nvSpPr>
      <dsp:spPr>
        <a:xfrm>
          <a:off x="0" y="1926853"/>
          <a:ext cx="6867689" cy="5569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Amasis MT Pro Medium" panose="02040604050005020304" pitchFamily="18" charset="0"/>
            </a:rPr>
            <a:t>Each panel member</a:t>
          </a:r>
          <a:r>
            <a:rPr lang="en-US" sz="1400" kern="1200">
              <a:latin typeface="Amasis MT Pro Medium" panose="02040604050005020304" pitchFamily="18" charset="0"/>
            </a:rPr>
            <a:t> scores candidates using standard assessment criteria</a:t>
          </a:r>
        </a:p>
      </dsp:txBody>
      <dsp:txXfrm>
        <a:off x="27187" y="1954040"/>
        <a:ext cx="6813315" cy="502546"/>
      </dsp:txXfrm>
    </dsp:sp>
    <dsp:sp modelId="{F32E2EA0-B828-4F3B-8E13-D0170835D43F}">
      <dsp:nvSpPr>
        <dsp:cNvPr id="0" name=""/>
        <dsp:cNvSpPr/>
      </dsp:nvSpPr>
      <dsp:spPr>
        <a:xfrm>
          <a:off x="0" y="2524093"/>
          <a:ext cx="6867689" cy="55692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Amasis MT Pro Medium" panose="02040604050005020304" pitchFamily="18" charset="0"/>
            </a:rPr>
            <a:t>Example Hilton Panel Setup:</a:t>
          </a:r>
          <a:endParaRPr lang="en-US" sz="1400" kern="1200">
            <a:latin typeface="Amasis MT Pro Medium" panose="02040604050005020304" pitchFamily="18" charset="0"/>
          </a:endParaRPr>
        </a:p>
      </dsp:txBody>
      <dsp:txXfrm>
        <a:off x="27187" y="2551280"/>
        <a:ext cx="6813315" cy="502546"/>
      </dsp:txXfrm>
    </dsp:sp>
    <dsp:sp modelId="{C74A4AF9-4E6D-4B99-ACB8-EFF4B08D7AB0}">
      <dsp:nvSpPr>
        <dsp:cNvPr id="0" name=""/>
        <dsp:cNvSpPr/>
      </dsp:nvSpPr>
      <dsp:spPr>
        <a:xfrm>
          <a:off x="0" y="3081013"/>
          <a:ext cx="6867689" cy="565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049"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latin typeface="Amasis MT Pro Medium" panose="02040604050005020304" pitchFamily="18" charset="0"/>
            </a:rPr>
            <a:t>HR Director – behavioural competencies</a:t>
          </a:r>
        </a:p>
        <a:p>
          <a:pPr marL="57150" lvl="1" indent="-57150" algn="l" defTabSz="488950">
            <a:lnSpc>
              <a:spcPct val="90000"/>
            </a:lnSpc>
            <a:spcBef>
              <a:spcPct val="0"/>
            </a:spcBef>
            <a:spcAft>
              <a:spcPct val="20000"/>
            </a:spcAft>
            <a:buChar char="•"/>
          </a:pPr>
          <a:r>
            <a:rPr lang="en-US" sz="1100" kern="1200">
              <a:latin typeface="Amasis MT Pro Medium" panose="02040604050005020304" pitchFamily="18" charset="0"/>
            </a:rPr>
            <a:t>Operations Manager – leadership &amp; teamwork</a:t>
          </a:r>
        </a:p>
        <a:p>
          <a:pPr marL="57150" lvl="1" indent="-57150" algn="l" defTabSz="488950">
            <a:lnSpc>
              <a:spcPct val="90000"/>
            </a:lnSpc>
            <a:spcBef>
              <a:spcPct val="0"/>
            </a:spcBef>
            <a:spcAft>
              <a:spcPct val="20000"/>
            </a:spcAft>
            <a:buChar char="•"/>
          </a:pPr>
          <a:r>
            <a:rPr lang="en-US" sz="1100" kern="1200">
              <a:latin typeface="Amasis MT Pro Medium" panose="02040604050005020304" pitchFamily="18" charset="0"/>
            </a:rPr>
            <a:t>Project Sponsor – project strategy &amp; innovation</a:t>
          </a:r>
        </a:p>
      </dsp:txBody>
      <dsp:txXfrm>
        <a:off x="0" y="3081013"/>
        <a:ext cx="6867689" cy="565110"/>
      </dsp:txXfrm>
    </dsp:sp>
    <dsp:sp modelId="{59CA9012-EE27-4875-8F77-FE9728953464}">
      <dsp:nvSpPr>
        <dsp:cNvPr id="0" name=""/>
        <dsp:cNvSpPr/>
      </dsp:nvSpPr>
      <dsp:spPr>
        <a:xfrm>
          <a:off x="0" y="3646123"/>
          <a:ext cx="6867689" cy="556920"/>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latin typeface="Amasis MT Pro Medium" panose="02040604050005020304" pitchFamily="18" charset="0"/>
            </a:rPr>
            <a:t>Advantages:</a:t>
          </a:r>
          <a:r>
            <a:rPr lang="en-US" sz="1400" kern="1200" dirty="0">
              <a:latin typeface="Amasis MT Pro Medium" panose="02040604050005020304" pitchFamily="18" charset="0"/>
            </a:rPr>
            <a:t> balanced evaluation, reduces bias, and promotes fairness</a:t>
          </a:r>
        </a:p>
      </dsp:txBody>
      <dsp:txXfrm>
        <a:off x="27187" y="3673310"/>
        <a:ext cx="6813315" cy="502546"/>
      </dsp:txXfrm>
    </dsp:sp>
    <dsp:sp modelId="{931E62F0-16F7-42B6-A645-C0356DFDDAE6}">
      <dsp:nvSpPr>
        <dsp:cNvPr id="0" name=""/>
        <dsp:cNvSpPr/>
      </dsp:nvSpPr>
      <dsp:spPr>
        <a:xfrm>
          <a:off x="0" y="4243363"/>
          <a:ext cx="6867689" cy="556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Amasis MT Pro Medium" panose="02040604050005020304" pitchFamily="18" charset="0"/>
            </a:rPr>
            <a:t>Disadvantage:</a:t>
          </a:r>
          <a:r>
            <a:rPr lang="en-US" sz="1400" kern="1200">
              <a:latin typeface="Amasis MT Pro Medium" panose="02040604050005020304" pitchFamily="18" charset="0"/>
            </a:rPr>
            <a:t> may cause candidate stress or intimidation (Armstrong, 2020)</a:t>
          </a:r>
        </a:p>
      </dsp:txBody>
      <dsp:txXfrm>
        <a:off x="27187" y="4270550"/>
        <a:ext cx="6813315" cy="5025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03CEED-EB92-4872-A3EC-A0F96F55E59E}"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699F8-ED2F-403E-9499-AFD44D0EC3E6}" type="slidenum">
              <a:rPr lang="en-US" smtClean="0"/>
              <a:t>‹#›</a:t>
            </a:fld>
            <a:endParaRPr lang="en-US"/>
          </a:p>
        </p:txBody>
      </p:sp>
    </p:spTree>
    <p:extLst>
      <p:ext uri="{BB962C8B-B14F-4D97-AF65-F5344CB8AC3E}">
        <p14:creationId xmlns:p14="http://schemas.microsoft.com/office/powerpoint/2010/main" val="1454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1</a:t>
            </a:fld>
            <a:endParaRPr lang="en-US"/>
          </a:p>
        </p:txBody>
      </p:sp>
    </p:spTree>
    <p:extLst>
      <p:ext uri="{BB962C8B-B14F-4D97-AF65-F5344CB8AC3E}">
        <p14:creationId xmlns:p14="http://schemas.microsoft.com/office/powerpoint/2010/main" val="4123673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2</a:t>
            </a:fld>
            <a:endParaRPr lang="en-US"/>
          </a:p>
        </p:txBody>
      </p:sp>
    </p:spTree>
    <p:extLst>
      <p:ext uri="{BB962C8B-B14F-4D97-AF65-F5344CB8AC3E}">
        <p14:creationId xmlns:p14="http://schemas.microsoft.com/office/powerpoint/2010/main" val="78559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Hilton has a vision of filling the earth with light and warmth of hospitality (Hilton, 2025). This quote </a:t>
            </a:r>
            <a:r>
              <a:rPr lang="en-US" sz="1800" kern="100" dirty="0" err="1">
                <a:effectLst/>
                <a:latin typeface="Arial" panose="020B0604020202020204" pitchFamily="34" charset="0"/>
                <a:ea typeface="Calibri" panose="020F0502020204030204" pitchFamily="34" charset="0"/>
                <a:cs typeface="Vrinda" panose="020B0502040204020203" pitchFamily="34" charset="0"/>
              </a:rPr>
              <a:t>emphasises</a:t>
            </a:r>
            <a:r>
              <a:rPr lang="en-US" sz="1800" kern="100" dirty="0">
                <a:effectLst/>
                <a:latin typeface="Arial" panose="020B0604020202020204" pitchFamily="34" charset="0"/>
                <a:ea typeface="Calibri" panose="020F0502020204030204" pitchFamily="34" charset="0"/>
                <a:cs typeface="Vrinda" panose="020B0502040204020203" pitchFamily="34" charset="0"/>
              </a:rPr>
              <a:t> the fact that individuals are central to the success of Hilton. Hiring the appropriate Project Manager is thus important to lead it in transformation project. The position requires a great leader, effective communication, and strong knowledge of the Hilton culture of excellence. According to Armstrong (2020), the proper recruitment will make sure that personal talent is able to enhance </a:t>
            </a:r>
            <a:r>
              <a:rPr lang="en-US" sz="1800" kern="100" dirty="0" err="1">
                <a:effectLst/>
                <a:latin typeface="Arial" panose="020B0604020202020204" pitchFamily="34" charset="0"/>
                <a:ea typeface="Calibri" panose="020F0502020204030204" pitchFamily="34" charset="0"/>
                <a:cs typeface="Vrinda" panose="020B0502040204020203" pitchFamily="34" charset="0"/>
              </a:rPr>
              <a:t>organisation</a:t>
            </a:r>
            <a:r>
              <a:rPr lang="en-US" sz="1800" kern="100" dirty="0">
                <a:effectLst/>
                <a:latin typeface="Arial" panose="020B0604020202020204" pitchFamily="34" charset="0"/>
                <a:ea typeface="Calibri" panose="020F0502020204030204" pitchFamily="34" charset="0"/>
                <a:cs typeface="Vrinda" panose="020B0502040204020203" pitchFamily="34" charset="0"/>
              </a:rPr>
              <a:t> strategy. The choice of an individual will, in turn, assist Hilton in enhancing innovation, service standards, and preserving its image as one of the most reliable brands in the world of hospitality.</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3</a:t>
            </a:fld>
            <a:endParaRPr lang="en-US"/>
          </a:p>
        </p:txBody>
      </p:sp>
    </p:spTree>
    <p:extLst>
      <p:ext uri="{BB962C8B-B14F-4D97-AF65-F5344CB8AC3E}">
        <p14:creationId xmlns:p14="http://schemas.microsoft.com/office/powerpoint/2010/main" val="1116142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Hilton uses a competency-based model in hiring all its new employees to ensure that it represents its culture of service excellence (CIPD, 2024). According to Armstrong (2020), the process of recruitment has to be systematic, fair and transparent. The respective stages of job analysis, job description and person specification are used to assist the HR to understand what the </a:t>
            </a:r>
            <a:r>
              <a:rPr lang="en-US" sz="1800" kern="100" dirty="0" err="1">
                <a:effectLst/>
                <a:latin typeface="Arial" panose="020B0604020202020204" pitchFamily="34" charset="0"/>
                <a:ea typeface="Calibri" panose="020F0502020204030204" pitchFamily="34" charset="0"/>
                <a:cs typeface="Vrinda" panose="020B0502040204020203" pitchFamily="34" charset="0"/>
              </a:rPr>
              <a:t>organisation</a:t>
            </a:r>
            <a:r>
              <a:rPr lang="en-US" sz="1800" kern="100" dirty="0">
                <a:effectLst/>
                <a:latin typeface="Arial" panose="020B0604020202020204" pitchFamily="34" charset="0"/>
                <a:ea typeface="Calibri" panose="020F0502020204030204" pitchFamily="34" charset="0"/>
                <a:cs typeface="Vrinda" panose="020B0502040204020203" pitchFamily="34" charset="0"/>
              </a:rPr>
              <a:t> really requires. In the case of the Project Manager position, Hilton HR department liaises with the operational executives to formulate both </a:t>
            </a:r>
            <a:r>
              <a:rPr lang="en-US" sz="1800" kern="100" dirty="0" err="1">
                <a:effectLst/>
                <a:latin typeface="Arial" panose="020B0604020202020204" pitchFamily="34" charset="0"/>
                <a:ea typeface="Calibri" panose="020F0502020204030204" pitchFamily="34" charset="0"/>
                <a:cs typeface="Vrinda" panose="020B0502040204020203" pitchFamily="34" charset="0"/>
              </a:rPr>
              <a:t>behavioural</a:t>
            </a:r>
            <a:r>
              <a:rPr lang="en-US" sz="1800" kern="100" dirty="0">
                <a:effectLst/>
                <a:latin typeface="Arial" panose="020B0604020202020204" pitchFamily="34" charset="0"/>
                <a:ea typeface="Calibri" panose="020F0502020204030204" pitchFamily="34" charset="0"/>
                <a:cs typeface="Vrinda" panose="020B0502040204020203" pitchFamily="34" charset="0"/>
              </a:rPr>
              <a:t> and technical expectations. After short listing, formal interviewing processes not only evaluate the capability of the candidates in management attributes but also the compatibility to the hospitality ethos of Hilton (Adrian Smith, 2003). This simple, stepwise approach will assist in achieving success in the planning of the workforce, enhance the retention of its personnel, and make sure that Hilton does not lose its reputation as a quality and professional enterprise on an international scale.</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4</a:t>
            </a:fld>
            <a:endParaRPr lang="en-US"/>
          </a:p>
        </p:txBody>
      </p:sp>
    </p:spTree>
    <p:extLst>
      <p:ext uri="{BB962C8B-B14F-4D97-AF65-F5344CB8AC3E}">
        <p14:creationId xmlns:p14="http://schemas.microsoft.com/office/powerpoint/2010/main" val="2217603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At Hilton, role definition starts with job analysis that determines the work, duties and skills required to achieve transformation objectives (Armstrong, 2020). In the case of the post of Project Manager, it would be the control of digital innovation, the enhancement of sustainability, and the development of team cooperation (</a:t>
            </a:r>
            <a:r>
              <a:rPr lang="en-US" sz="1800" kern="100" dirty="0" err="1">
                <a:effectLst/>
                <a:latin typeface="Arial" panose="020B0604020202020204" pitchFamily="34" charset="0"/>
                <a:ea typeface="Calibri" panose="020F0502020204030204" pitchFamily="34" charset="0"/>
                <a:cs typeface="Vrinda" panose="020B0502040204020203" pitchFamily="34" charset="0"/>
              </a:rPr>
              <a:t>Portny</a:t>
            </a:r>
            <a:r>
              <a:rPr lang="en-US" sz="1800" kern="100" dirty="0">
                <a:effectLst/>
                <a:latin typeface="Arial" panose="020B0604020202020204" pitchFamily="34" charset="0"/>
                <a:ea typeface="Calibri" panose="020F0502020204030204" pitchFamily="34" charset="0"/>
                <a:cs typeface="Vrinda" panose="020B0502040204020203" pitchFamily="34" charset="0"/>
              </a:rPr>
              <a:t>, 2020). The job description is used to make expectations clear including leadership, project control, and strategic communication. In the meantime, the individual specification defines the qualification and </a:t>
            </a:r>
            <a:r>
              <a:rPr lang="en-US" sz="1800" kern="100" dirty="0" err="1">
                <a:effectLst/>
                <a:latin typeface="Arial" panose="020B0604020202020204" pitchFamily="34" charset="0"/>
                <a:ea typeface="Calibri" panose="020F0502020204030204" pitchFamily="34" charset="0"/>
                <a:cs typeface="Vrinda" panose="020B0502040204020203" pitchFamily="34" charset="0"/>
              </a:rPr>
              <a:t>behaviours</a:t>
            </a:r>
            <a:r>
              <a:rPr lang="en-US" sz="1800" kern="100" dirty="0">
                <a:effectLst/>
                <a:latin typeface="Arial" panose="020B0604020202020204" pitchFamily="34" charset="0"/>
                <a:ea typeface="Calibri" panose="020F0502020204030204" pitchFamily="34" charset="0"/>
                <a:cs typeface="Vrinda" panose="020B0502040204020203" pitchFamily="34" charset="0"/>
              </a:rPr>
              <a:t> that are in line with the culture of excellence at Hilton. CIPD (2023) notes that an effective role definition is associated with equitable recruitment and enhanced performance results. The connection of this process to the mission of Hilton will guarantee that the </a:t>
            </a:r>
            <a:r>
              <a:rPr lang="en-US" sz="1800" kern="100" dirty="0" err="1">
                <a:effectLst/>
                <a:latin typeface="Arial" panose="020B0604020202020204" pitchFamily="34" charset="0"/>
                <a:ea typeface="Calibri" panose="020F0502020204030204" pitchFamily="34" charset="0"/>
                <a:cs typeface="Vrinda" panose="020B0502040204020203" pitchFamily="34" charset="0"/>
              </a:rPr>
              <a:t>organisation</a:t>
            </a:r>
            <a:r>
              <a:rPr lang="en-US" sz="1800" kern="100" dirty="0">
                <a:effectLst/>
                <a:latin typeface="Arial" panose="020B0604020202020204" pitchFamily="34" charset="0"/>
                <a:ea typeface="Calibri" panose="020F0502020204030204" pitchFamily="34" charset="0"/>
                <a:cs typeface="Vrinda" panose="020B0502040204020203" pitchFamily="34" charset="0"/>
              </a:rPr>
              <a:t> recruits people who can bring positive change to the </a:t>
            </a:r>
            <a:r>
              <a:rPr lang="en-US" sz="1800" kern="100" dirty="0" err="1">
                <a:effectLst/>
                <a:latin typeface="Arial" panose="020B0604020202020204" pitchFamily="34" charset="0"/>
                <a:ea typeface="Calibri" panose="020F0502020204030204" pitchFamily="34" charset="0"/>
                <a:cs typeface="Vrinda" panose="020B0502040204020203" pitchFamily="34" charset="0"/>
              </a:rPr>
              <a:t>organisation</a:t>
            </a:r>
            <a:r>
              <a:rPr lang="en-US" sz="1800" kern="100" dirty="0">
                <a:effectLst/>
                <a:latin typeface="Arial" panose="020B0604020202020204" pitchFamily="34" charset="0"/>
                <a:ea typeface="Calibri" panose="020F0502020204030204" pitchFamily="34" charset="0"/>
                <a:cs typeface="Vrinda" panose="020B0502040204020203" pitchFamily="34" charset="0"/>
              </a:rPr>
              <a:t> and keep its service standards on the world level.</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5</a:t>
            </a:fld>
            <a:endParaRPr lang="en-US"/>
          </a:p>
        </p:txBody>
      </p:sp>
    </p:spTree>
    <p:extLst>
      <p:ext uri="{BB962C8B-B14F-4D97-AF65-F5344CB8AC3E}">
        <p14:creationId xmlns:p14="http://schemas.microsoft.com/office/powerpoint/2010/main" val="3892701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One of the most accurate evaluation instruments applied by Hilton to hire project managers is structured interviews. They will make sure that every candidate receives the same questionnaire, which will permit a fair and quantifiable comparison (Dessler, 2020). This is a way through which bias is eliminated thus keeping it consistent, particularly leadership positions. The designed interviews at Hilton are usually scenario-driven, and targeted at leadership, plan development, and coordination of work at the team level. According to CIPD (2023), structured formats enhance validity through association of questions with job competencies. In a Project Manager position, this approach facilitates in the justification of decision-making, time management, and interpersonal skills- qualities that are necessary during the management of the current business transformation in Hilton.</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6</a:t>
            </a:fld>
            <a:endParaRPr lang="en-US"/>
          </a:p>
        </p:txBody>
      </p:sp>
    </p:spTree>
    <p:extLst>
      <p:ext uri="{BB962C8B-B14F-4D97-AF65-F5344CB8AC3E}">
        <p14:creationId xmlns:p14="http://schemas.microsoft.com/office/powerpoint/2010/main" val="650745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Hilton is one of the companies that have employed competency based interviews to evaluate how an individual past experiences reveal their potential to handle future job demands. As CIPD (2023) asserts, the approach allows to gain more insight into </a:t>
            </a:r>
            <a:r>
              <a:rPr lang="en-US" sz="1800" kern="100" dirty="0" err="1">
                <a:effectLst/>
                <a:latin typeface="Arial" panose="020B0604020202020204" pitchFamily="34" charset="0"/>
                <a:ea typeface="Calibri" panose="020F0502020204030204" pitchFamily="34" charset="0"/>
                <a:cs typeface="Vrinda" panose="020B0502040204020203" pitchFamily="34" charset="0"/>
              </a:rPr>
              <a:t>behaviour</a:t>
            </a:r>
            <a:r>
              <a:rPr lang="en-US" sz="1800" kern="100" dirty="0">
                <a:effectLst/>
                <a:latin typeface="Arial" panose="020B0604020202020204" pitchFamily="34" charset="0"/>
                <a:ea typeface="Calibri" panose="020F0502020204030204" pitchFamily="34" charset="0"/>
                <a:cs typeface="Vrinda" panose="020B0502040204020203" pitchFamily="34" charset="0"/>
              </a:rPr>
              <a:t> and skill implementation, particularly, in the context of leadership and problem-solving. The application of the STAR approach, which is Situation, Task, Action, and Result, can assist the interviewers to gauge the effectiveness of the candidates in solving the real life situations. In the case of the Project Manager position at Hilton, the approach is the best because it </a:t>
            </a:r>
            <a:r>
              <a:rPr lang="en-US" sz="1800" kern="100" dirty="0" err="1">
                <a:effectLst/>
                <a:latin typeface="Arial" panose="020B0604020202020204" pitchFamily="34" charset="0"/>
                <a:ea typeface="Calibri" panose="020F0502020204030204" pitchFamily="34" charset="0"/>
                <a:cs typeface="Vrinda" panose="020B0502040204020203" pitchFamily="34" charset="0"/>
              </a:rPr>
              <a:t>emphasises</a:t>
            </a:r>
            <a:r>
              <a:rPr lang="en-US" sz="1800" kern="100" dirty="0">
                <a:effectLst/>
                <a:latin typeface="Arial" panose="020B0604020202020204" pitchFamily="34" charset="0"/>
                <a:ea typeface="Calibri" panose="020F0502020204030204" pitchFamily="34" charset="0"/>
                <a:cs typeface="Vrinda" panose="020B0502040204020203" pitchFamily="34" charset="0"/>
              </a:rPr>
              <a:t> flexibility, communication and ability to perform under pressure. It indicates the dynamic nature of Hilton, in which effective leaders have to inspire their teams, welcome change, and manage performance through service excellence values of the company.</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7</a:t>
            </a:fld>
            <a:endParaRPr lang="en-US"/>
          </a:p>
        </p:txBody>
      </p:sp>
    </p:spTree>
    <p:extLst>
      <p:ext uri="{BB962C8B-B14F-4D97-AF65-F5344CB8AC3E}">
        <p14:creationId xmlns:p14="http://schemas.microsoft.com/office/powerpoint/2010/main" val="1768572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One of the methods that are popular at Hilton when recruiting candidates to fill the vacancies of leadership or project management positions is panel interviews. This structure will make sure that the various departmental views are taken into account during the process of evaluation (CIPD, 2024). All the interviewers target a particular area; the HR looks at </a:t>
            </a:r>
            <a:r>
              <a:rPr lang="en-US" sz="1800" kern="100" dirty="0" err="1">
                <a:effectLst/>
                <a:latin typeface="Arial" panose="020B0604020202020204" pitchFamily="34" charset="0"/>
                <a:ea typeface="Calibri" panose="020F0502020204030204" pitchFamily="34" charset="0"/>
                <a:cs typeface="Vrinda" panose="020B0502040204020203" pitchFamily="34" charset="0"/>
              </a:rPr>
              <a:t>behaviour</a:t>
            </a:r>
            <a:r>
              <a:rPr lang="en-US" sz="1800" kern="100" dirty="0">
                <a:effectLst/>
                <a:latin typeface="Arial" panose="020B0604020202020204" pitchFamily="34" charset="0"/>
                <a:ea typeface="Calibri" panose="020F0502020204030204" pitchFamily="34" charset="0"/>
                <a:cs typeface="Vrinda" panose="020B0502040204020203" pitchFamily="34" charset="0"/>
              </a:rPr>
              <a:t>, the Operations looks at teamwork and leadership, and the Project Sponsor looks at strategic thinking. Multi-assessor interviews enhance the reliability of decisions and reduce the bias of individuals as Armstrong (2020) explains. In the case of Hilton Project Manager job, this would be the best strategy as it would provide a balanced and fair judgement that would be compatible with the Hilton collaborative culture. Though this can be an awkward experience where some candidates will be nervous with more than two people during the interview, the panel is diverse and gives a more in-depth and objective decision of employment.</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8</a:t>
            </a:fld>
            <a:endParaRPr lang="en-US"/>
          </a:p>
        </p:txBody>
      </p:sp>
    </p:spTree>
    <p:extLst>
      <p:ext uri="{BB962C8B-B14F-4D97-AF65-F5344CB8AC3E}">
        <p14:creationId xmlns:p14="http://schemas.microsoft.com/office/powerpoint/2010/main" val="487208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Hilton’s interviewers use various questioning techniques to understand how candidates think, act, and solve problems. </a:t>
            </a:r>
            <a:r>
              <a:rPr lang="en-US" sz="1800" b="1" kern="100" dirty="0">
                <a:effectLst/>
                <a:latin typeface="Arial" panose="020B0604020202020204" pitchFamily="34" charset="0"/>
                <a:ea typeface="Calibri" panose="020F0502020204030204" pitchFamily="34" charset="0"/>
                <a:cs typeface="Vrinda" panose="020B0502040204020203" pitchFamily="34" charset="0"/>
              </a:rPr>
              <a:t>Probing questions</a:t>
            </a:r>
            <a:r>
              <a:rPr lang="en-US" sz="1800" kern="100" dirty="0">
                <a:effectLst/>
                <a:latin typeface="Arial" panose="020B0604020202020204" pitchFamily="34" charset="0"/>
                <a:ea typeface="Calibri" panose="020F0502020204030204" pitchFamily="34" charset="0"/>
                <a:cs typeface="Vrinda" panose="020B0502040204020203" pitchFamily="34" charset="0"/>
              </a:rPr>
              <a:t> help reveal a candidate’s reasoning process and clarify vague answers (Armstrong, 2020). </a:t>
            </a:r>
            <a:r>
              <a:rPr lang="en-US" sz="1800" b="1" kern="100" dirty="0">
                <a:effectLst/>
                <a:latin typeface="Arial" panose="020B0604020202020204" pitchFamily="34" charset="0"/>
                <a:ea typeface="Calibri" panose="020F0502020204030204" pitchFamily="34" charset="0"/>
                <a:cs typeface="Vrinda" panose="020B0502040204020203" pitchFamily="34" charset="0"/>
              </a:rPr>
              <a:t>Leading questions</a:t>
            </a:r>
            <a:r>
              <a:rPr lang="en-US" sz="1800" kern="100" dirty="0">
                <a:effectLst/>
                <a:latin typeface="Arial" panose="020B0604020202020204" pitchFamily="34" charset="0"/>
                <a:ea typeface="Calibri" panose="020F0502020204030204" pitchFamily="34" charset="0"/>
                <a:cs typeface="Vrinda" panose="020B0502040204020203" pitchFamily="34" charset="0"/>
              </a:rPr>
              <a:t>, while useful for confirming details, are used sparingly to avoid bias. </a:t>
            </a:r>
            <a:r>
              <a:rPr lang="en-US" sz="1800" b="1" kern="100" dirty="0">
                <a:effectLst/>
                <a:latin typeface="Arial" panose="020B0604020202020204" pitchFamily="34" charset="0"/>
                <a:ea typeface="Calibri" panose="020F0502020204030204" pitchFamily="34" charset="0"/>
                <a:cs typeface="Vrinda" panose="020B0502040204020203" pitchFamily="34" charset="0"/>
              </a:rPr>
              <a:t>Socratic questions</a:t>
            </a:r>
            <a:r>
              <a:rPr lang="en-US" sz="1800" kern="100" dirty="0">
                <a:effectLst/>
                <a:latin typeface="Arial" panose="020B0604020202020204" pitchFamily="34" charset="0"/>
                <a:ea typeface="Calibri" panose="020F0502020204030204" pitchFamily="34" charset="0"/>
                <a:cs typeface="Vrinda" panose="020B0502040204020203" pitchFamily="34" charset="0"/>
              </a:rPr>
              <a:t> encourage candidates to reflect on their choices and demonstrate self-awareness (CIPD, 2024). For example, asking “Why do you think your approach succeeded?” helps assess a candidate’s analytical and communication skills. At Hilton, probing and Socratic questioning are most valuable for project management roles as they reveal how effectively a person can lead teams, handle pressure, and align decisions with Hilton’s values of excellence and innovation.</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9</a:t>
            </a:fld>
            <a:endParaRPr lang="en-US"/>
          </a:p>
        </p:txBody>
      </p:sp>
    </p:spTree>
    <p:extLst>
      <p:ext uri="{BB962C8B-B14F-4D97-AF65-F5344CB8AC3E}">
        <p14:creationId xmlns:p14="http://schemas.microsoft.com/office/powerpoint/2010/main" val="2461726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Hilton has changed the recruitment process by using an integrated strategy since the COVID-19 pandemic, which has been able to provide efficiency and fairness in the hiring system. The face-to-face interviews would still be useful in evaluating the body language, confidence, and interpersonal skills which are important in leadership. But with online interviews through Zoom or Teams, one can enjoy flexibility, save money, and can schedule the interview faster- particularly when the job seeker is located outside the country (CIPD, 2024). This notwithstanding, there are technical problems that may influence the performance and consistency of candidates. That is why Hilton suggests that the initial screening to be performed online and the final face-to-face interview to be carried out in case of senior positions is the best solution. This is to guarantee inclusiveness and viability and still guarantee high standards of professionalism, fairness and cultural fit that Hilton maintains in its global hospitality network. </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10</a:t>
            </a:fld>
            <a:endParaRPr lang="en-US"/>
          </a:p>
        </p:txBody>
      </p:sp>
    </p:spTree>
    <p:extLst>
      <p:ext uri="{BB962C8B-B14F-4D97-AF65-F5344CB8AC3E}">
        <p14:creationId xmlns:p14="http://schemas.microsoft.com/office/powerpoint/2010/main" val="7602237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Vrinda" panose="020B0502040204020203" pitchFamily="34" charset="0"/>
              </a:rPr>
              <a:t>The recruitment strategy of Hilton should be quite consistent with its mission of excellence and continuous change. Through thorough job analysis, the company can have definite roles and expectations of the various positions. The structured and competency-based interview ensures that there is fairness and consistency as well as thoroughness of candidate potential. The use of probing and Socratic questions will enable interviewers to determine reasoning and leadership attributes. In the era of the digital world, hybrid interviews are efficient and provide personal interaction to favor a just worldwide recruitment system. In total, all these can improve the quality of teams, build leadership capabilities, and make projects successful throughout the Hilton international business.</a:t>
            </a:r>
            <a:endParaRPr lang="en-US" sz="1800" kern="100" dirty="0">
              <a:effectLst/>
              <a:latin typeface="Calibri" panose="020F0502020204030204" pitchFamily="34"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11</a:t>
            </a:fld>
            <a:endParaRPr lang="en-US"/>
          </a:p>
        </p:txBody>
      </p:sp>
    </p:spTree>
    <p:extLst>
      <p:ext uri="{BB962C8B-B14F-4D97-AF65-F5344CB8AC3E}">
        <p14:creationId xmlns:p14="http://schemas.microsoft.com/office/powerpoint/2010/main" val="3453375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699F8-ED2F-403E-9499-AFD44D0EC3E6}" type="slidenum">
              <a:rPr lang="en-US" smtClean="0"/>
              <a:t>12</a:t>
            </a:fld>
            <a:endParaRPr lang="en-US"/>
          </a:p>
        </p:txBody>
      </p:sp>
    </p:spTree>
    <p:extLst>
      <p:ext uri="{BB962C8B-B14F-4D97-AF65-F5344CB8AC3E}">
        <p14:creationId xmlns:p14="http://schemas.microsoft.com/office/powerpoint/2010/main" val="870563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510F-BCC6-0122-BACA-CA79E44033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EAC3892-00B7-AA56-29CC-275FEC34F0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406B7E9-376D-62B3-1AE8-C374F58AEAEC}"/>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5" name="Footer Placeholder 4">
            <a:extLst>
              <a:ext uri="{FF2B5EF4-FFF2-40B4-BE49-F238E27FC236}">
                <a16:creationId xmlns:a16="http://schemas.microsoft.com/office/drawing/2014/main" id="{C97D947F-7952-F306-64B1-9A027D6E7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F4F3CF-B962-FD6E-F17E-B500A8EFA917}"/>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2079901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6CE41-BE8B-EFFB-CDE5-BC1AD45A0A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B69849-AF32-D253-EA16-62E43700B1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91917A-3F0A-15BD-CFD0-4C04765D4B21}"/>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5" name="Footer Placeholder 4">
            <a:extLst>
              <a:ext uri="{FF2B5EF4-FFF2-40B4-BE49-F238E27FC236}">
                <a16:creationId xmlns:a16="http://schemas.microsoft.com/office/drawing/2014/main" id="{48F7AAA7-7650-F65F-4900-34326C5090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CF59F2-3B39-4153-0D1B-214B101B02D4}"/>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98203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D0AD-EA26-488C-DDC9-F638F00FA7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B362D89-A72F-9D31-F5EE-68B07A0328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99BA6B-6BAC-B4BE-B91B-09070F6DCD3A}"/>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5" name="Footer Placeholder 4">
            <a:extLst>
              <a:ext uri="{FF2B5EF4-FFF2-40B4-BE49-F238E27FC236}">
                <a16:creationId xmlns:a16="http://schemas.microsoft.com/office/drawing/2014/main" id="{BDDEF36D-0665-95DC-F055-882965AA22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C26E0-2F5A-EB12-9F91-EDF8764E5E06}"/>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3941132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45CE-FC12-0D95-196E-80D2E427EB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8F9330-1B89-1B63-86F4-3818729B06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9EC164-9617-2E38-4655-6CECC52B30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18CAEB-986B-5915-DDB4-E44A5A5AAD0E}"/>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6" name="Footer Placeholder 5">
            <a:extLst>
              <a:ext uri="{FF2B5EF4-FFF2-40B4-BE49-F238E27FC236}">
                <a16:creationId xmlns:a16="http://schemas.microsoft.com/office/drawing/2014/main" id="{7325424D-2D81-6284-C233-8F03F09206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F0BA2F-5DAE-CB8C-0DD6-983D9ACFC146}"/>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3471831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20E1-DD05-95F6-450F-0C474CBC487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FCCE58-29F2-0370-C3C2-2BCD8AD2BA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1A3E43-A4E9-F6A8-00EA-26E418457C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52E895-8ED8-81EF-AA5A-AFD89F33A2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E9BBEA-4591-81BE-E0E9-29F7F20723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34CB8E3-1FCE-F562-1DB7-244F67ACDBDE}"/>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8" name="Footer Placeholder 7">
            <a:extLst>
              <a:ext uri="{FF2B5EF4-FFF2-40B4-BE49-F238E27FC236}">
                <a16:creationId xmlns:a16="http://schemas.microsoft.com/office/drawing/2014/main" id="{9235342A-8B19-4149-E02E-D4537E0F31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538D66-B987-1F16-0D48-CEE51552D0D7}"/>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435954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23F16-4321-19B5-7B9D-B79ADA7A53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B4ECB26-BF54-DF1F-9465-16955BB7B03E}"/>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4" name="Footer Placeholder 3">
            <a:extLst>
              <a:ext uri="{FF2B5EF4-FFF2-40B4-BE49-F238E27FC236}">
                <a16:creationId xmlns:a16="http://schemas.microsoft.com/office/drawing/2014/main" id="{8D4F90A0-8BC4-CDB5-8CBB-718C75CC4BA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207DE3B-BD21-17D1-EF07-ABA96C42C2A9}"/>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1121931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EB072-0EDE-9963-251E-E56F9C2615FE}"/>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3" name="Footer Placeholder 2">
            <a:extLst>
              <a:ext uri="{FF2B5EF4-FFF2-40B4-BE49-F238E27FC236}">
                <a16:creationId xmlns:a16="http://schemas.microsoft.com/office/drawing/2014/main" id="{689F6622-D4E0-7CA5-23D3-12A98939C2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640DB1F-CCA0-B962-F0EF-C10B914407C5}"/>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122186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7C56-803A-A923-8740-BDCE2C69FF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2DF51D1-22E4-457A-E2FB-FAAD30A27E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DAAE90-462B-822E-8BAF-638426836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818AFA-857B-8F90-F827-B8CD28C752A3}"/>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6" name="Footer Placeholder 5">
            <a:extLst>
              <a:ext uri="{FF2B5EF4-FFF2-40B4-BE49-F238E27FC236}">
                <a16:creationId xmlns:a16="http://schemas.microsoft.com/office/drawing/2014/main" id="{392E6D06-BCD7-D20B-0D84-F939D564FE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849648-83CB-7FD2-C1F7-9B721857361B}"/>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2715814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1047E-81BC-D6D0-1154-9F5F5E8220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20F6A84-75D4-46A5-DB3E-A3F9475928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D73BBE-03F7-1566-884E-B4523B54AF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24FC28-8266-BB67-44AF-3BBD67168CB0}"/>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6" name="Footer Placeholder 5">
            <a:extLst>
              <a:ext uri="{FF2B5EF4-FFF2-40B4-BE49-F238E27FC236}">
                <a16:creationId xmlns:a16="http://schemas.microsoft.com/office/drawing/2014/main" id="{3BCB185C-FE08-9DB8-1302-40A092784E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01C54E-DA70-FDA4-2765-94C995E59DE5}"/>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1352836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105DC-2170-9D25-D0BC-3D03390C4E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F99B32-26CD-BF8E-2626-220BBEDDF3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EDF566-5C91-5CA6-FC0A-634BFFD66CBF}"/>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5" name="Footer Placeholder 4">
            <a:extLst>
              <a:ext uri="{FF2B5EF4-FFF2-40B4-BE49-F238E27FC236}">
                <a16:creationId xmlns:a16="http://schemas.microsoft.com/office/drawing/2014/main" id="{6BAB508B-2A17-EE1C-5B82-F42C43C142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544B7-667D-1B5E-955B-885379C364F0}"/>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412395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8AEFA6-850B-6FD3-0CA1-5D5B0703FDD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7E7DC28-5188-1089-19CB-5201E616A7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B00F2-6748-7734-936E-4CE0821C06E8}"/>
              </a:ext>
            </a:extLst>
          </p:cNvPr>
          <p:cNvSpPr>
            <a:spLocks noGrp="1"/>
          </p:cNvSpPr>
          <p:nvPr>
            <p:ph type="dt" sz="half" idx="10"/>
          </p:nvPr>
        </p:nvSpPr>
        <p:spPr/>
        <p:txBody>
          <a:bodyPr/>
          <a:lstStyle/>
          <a:p>
            <a:fld id="{D23728FE-EB89-4446-A660-28262BC87234}" type="datetimeFigureOut">
              <a:rPr lang="en-US" smtClean="0"/>
              <a:t>11/11/2025</a:t>
            </a:fld>
            <a:endParaRPr lang="en-US"/>
          </a:p>
        </p:txBody>
      </p:sp>
      <p:sp>
        <p:nvSpPr>
          <p:cNvPr id="5" name="Footer Placeholder 4">
            <a:extLst>
              <a:ext uri="{FF2B5EF4-FFF2-40B4-BE49-F238E27FC236}">
                <a16:creationId xmlns:a16="http://schemas.microsoft.com/office/drawing/2014/main" id="{3BF6846B-60BB-4899-D3D9-FC48AEB8A8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C67A2F-32A1-52AB-A507-717DE66223DF}"/>
              </a:ext>
            </a:extLst>
          </p:cNvPr>
          <p:cNvSpPr>
            <a:spLocks noGrp="1"/>
          </p:cNvSpPr>
          <p:nvPr>
            <p:ph type="sldNum" sz="quarter" idx="12"/>
          </p:nvPr>
        </p:nvSpPr>
        <p:spPr/>
        <p:txBody>
          <a:bodyPr/>
          <a:lstStyle/>
          <a:p>
            <a:fld id="{011E75E6-60A5-447E-80F8-FBC85369357F}" type="slidenum">
              <a:rPr lang="en-US" smtClean="0"/>
              <a:t>‹#›</a:t>
            </a:fld>
            <a:endParaRPr lang="en-US"/>
          </a:p>
        </p:txBody>
      </p:sp>
    </p:spTree>
    <p:extLst>
      <p:ext uri="{BB962C8B-B14F-4D97-AF65-F5344CB8AC3E}">
        <p14:creationId xmlns:p14="http://schemas.microsoft.com/office/powerpoint/2010/main" val="1018351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AEBF36-0108-29AF-6A93-4A003E4329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E2C1F1F-8088-512C-78C8-AB36725E90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2358DE-BDD6-2765-8A23-E149069E46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3728FE-EB89-4446-A660-28262BC87234}" type="datetimeFigureOut">
              <a:rPr lang="en-US" smtClean="0"/>
              <a:t>11/11/2025</a:t>
            </a:fld>
            <a:endParaRPr lang="en-US"/>
          </a:p>
        </p:txBody>
      </p:sp>
      <p:sp>
        <p:nvSpPr>
          <p:cNvPr id="5" name="Footer Placeholder 4">
            <a:extLst>
              <a:ext uri="{FF2B5EF4-FFF2-40B4-BE49-F238E27FC236}">
                <a16:creationId xmlns:a16="http://schemas.microsoft.com/office/drawing/2014/main" id="{877AF643-25CE-1957-5E52-2B155FA629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88BD385-62D2-D869-51D6-042845E509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1E75E6-60A5-447E-80F8-FBC85369357F}" type="slidenum">
              <a:rPr lang="en-US" smtClean="0"/>
              <a:t>‹#›</a:t>
            </a:fld>
            <a:endParaRPr lang="en-US"/>
          </a:p>
        </p:txBody>
      </p:sp>
    </p:spTree>
    <p:extLst>
      <p:ext uri="{BB962C8B-B14F-4D97-AF65-F5344CB8AC3E}">
        <p14:creationId xmlns:p14="http://schemas.microsoft.com/office/powerpoint/2010/main" val="2432408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19.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2.jp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23.jpg" /><Relationship Id="rId7" Type="http://schemas.openxmlformats.org/officeDocument/2006/relationships/diagramColors" Target="../diagrams/colors2.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9.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25.jp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hotel with palm trees and a building&#10;&#10;AI-generated content may be incorrect.">
            <a:extLst>
              <a:ext uri="{FF2B5EF4-FFF2-40B4-BE49-F238E27FC236}">
                <a16:creationId xmlns:a16="http://schemas.microsoft.com/office/drawing/2014/main" id="{5B6D590D-1933-5A8A-9A75-7EB6D415F4E0}"/>
              </a:ext>
            </a:extLst>
          </p:cNvPr>
          <p:cNvPicPr>
            <a:picLocks noChangeAspect="1"/>
          </p:cNvPicPr>
          <p:nvPr/>
        </p:nvPicPr>
        <p:blipFill>
          <a:blip r:embed="rId3">
            <a:extLst>
              <a:ext uri="{28A0092B-C50C-407E-A947-70E740481C1C}">
                <a14:useLocalDpi xmlns:a14="http://schemas.microsoft.com/office/drawing/2010/main" val="0"/>
              </a:ext>
            </a:extLst>
          </a:blip>
          <a:srcRect l="11171" r="-1" b="-1"/>
          <a:stretch>
            <a:fillRect/>
          </a:stretch>
        </p:blipFill>
        <p:spPr>
          <a:xfrm>
            <a:off x="2522358"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889203-2C4F-B592-1960-3E3EF5D6304C}"/>
              </a:ext>
            </a:extLst>
          </p:cNvPr>
          <p:cNvSpPr>
            <a:spLocks noGrp="1"/>
          </p:cNvSpPr>
          <p:nvPr>
            <p:ph type="ctrTitle"/>
          </p:nvPr>
        </p:nvSpPr>
        <p:spPr>
          <a:xfrm>
            <a:off x="952228" y="321419"/>
            <a:ext cx="3973385" cy="3277568"/>
          </a:xfrm>
          <a:noFill/>
        </p:spPr>
        <p:txBody>
          <a:bodyPr>
            <a:normAutofit/>
          </a:bodyPr>
          <a:lstStyle/>
          <a:p>
            <a:pPr algn="l"/>
            <a:r>
              <a:rPr lang="en-US" sz="4400" dirty="0">
                <a:solidFill>
                  <a:schemeClr val="bg1"/>
                </a:solidFill>
              </a:rPr>
              <a:t>Recruitment and Selection of a Project Manager for Hilton International</a:t>
            </a:r>
          </a:p>
        </p:txBody>
      </p:sp>
      <p:sp>
        <p:nvSpPr>
          <p:cNvPr id="3" name="Subtitle 2">
            <a:extLst>
              <a:ext uri="{FF2B5EF4-FFF2-40B4-BE49-F238E27FC236}">
                <a16:creationId xmlns:a16="http://schemas.microsoft.com/office/drawing/2014/main" id="{E0F868D0-3ADF-28E1-D0D1-BA097D47F3BF}"/>
              </a:ext>
            </a:extLst>
          </p:cNvPr>
          <p:cNvSpPr>
            <a:spLocks noGrp="1"/>
          </p:cNvSpPr>
          <p:nvPr>
            <p:ph type="subTitle" idx="1"/>
          </p:nvPr>
        </p:nvSpPr>
        <p:spPr>
          <a:xfrm>
            <a:off x="952227" y="4021015"/>
            <a:ext cx="5741649" cy="2743200"/>
          </a:xfrm>
          <a:noFill/>
        </p:spPr>
        <p:txBody>
          <a:bodyPr>
            <a:normAutofit/>
          </a:bodyPr>
          <a:lstStyle/>
          <a:p>
            <a:pPr algn="l"/>
            <a:r>
              <a:rPr lang="en-US" dirty="0">
                <a:solidFill>
                  <a:schemeClr val="bg1"/>
                </a:solidFill>
              </a:rPr>
              <a:t>Student Name: </a:t>
            </a:r>
            <a:r>
              <a:rPr lang="en-US" dirty="0">
                <a:solidFill>
                  <a:schemeClr val="bg1">
                    <a:lumMod val="95000"/>
                  </a:schemeClr>
                </a:solidFill>
              </a:rPr>
              <a:t>Moazzem Hossain</a:t>
            </a:r>
          </a:p>
          <a:p>
            <a:pPr algn="l"/>
            <a:r>
              <a:rPr lang="en-US" dirty="0">
                <a:solidFill>
                  <a:schemeClr val="bg1"/>
                </a:solidFill>
              </a:rPr>
              <a:t>Student ID: 2416062</a:t>
            </a:r>
          </a:p>
          <a:p>
            <a:pPr algn="l"/>
            <a:r>
              <a:rPr lang="en-US" dirty="0">
                <a:solidFill>
                  <a:schemeClr val="bg1"/>
                </a:solidFill>
              </a:rPr>
              <a:t>Module LCLM5002</a:t>
            </a:r>
          </a:p>
          <a:p>
            <a:pPr algn="l"/>
            <a:r>
              <a:rPr lang="en-US" dirty="0">
                <a:solidFill>
                  <a:schemeClr val="bg1"/>
                </a:solidFill>
              </a:rPr>
              <a:t>Lecture: Dr Toyin Adisa</a:t>
            </a:r>
          </a:p>
          <a:p>
            <a:pPr algn="l"/>
            <a:r>
              <a:rPr lang="en-US" dirty="0">
                <a:solidFill>
                  <a:schemeClr val="bg1"/>
                </a:solidFill>
              </a:rPr>
              <a:t>Submition date: 12 November 2025</a:t>
            </a:r>
          </a:p>
        </p:txBody>
      </p:sp>
    </p:spTree>
    <p:extLst>
      <p:ext uri="{BB962C8B-B14F-4D97-AF65-F5344CB8AC3E}">
        <p14:creationId xmlns:p14="http://schemas.microsoft.com/office/powerpoint/2010/main" val="3191783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and person sitting at a table&#10;&#10;AI-generated content may be incorrect.">
            <a:extLst>
              <a:ext uri="{FF2B5EF4-FFF2-40B4-BE49-F238E27FC236}">
                <a16:creationId xmlns:a16="http://schemas.microsoft.com/office/drawing/2014/main" id="{7A3322D4-B04B-C8C6-4C28-6DC69C9AD596}"/>
              </a:ext>
            </a:extLst>
          </p:cNvPr>
          <p:cNvPicPr>
            <a:picLocks noChangeAspect="1"/>
          </p:cNvPicPr>
          <p:nvPr/>
        </p:nvPicPr>
        <p:blipFill>
          <a:blip r:embed="rId3">
            <a:extLst>
              <a:ext uri="{28A0092B-C50C-407E-A947-70E740481C1C}">
                <a14:useLocalDpi xmlns:a14="http://schemas.microsoft.com/office/drawing/2010/main" val="0"/>
              </a:ext>
            </a:extLst>
          </a:blip>
          <a:srcRect r="6237"/>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7033DF-8A36-3E9C-1E95-D2A90A831B88}"/>
              </a:ext>
            </a:extLst>
          </p:cNvPr>
          <p:cNvSpPr>
            <a:spLocks noGrp="1"/>
          </p:cNvSpPr>
          <p:nvPr>
            <p:ph type="title"/>
          </p:nvPr>
        </p:nvSpPr>
        <p:spPr>
          <a:xfrm>
            <a:off x="5861537" y="232976"/>
            <a:ext cx="5492262" cy="1899912"/>
          </a:xfrm>
        </p:spPr>
        <p:txBody>
          <a:bodyPr>
            <a:normAutofit/>
          </a:bodyPr>
          <a:lstStyle/>
          <a:p>
            <a:pPr algn="ctr"/>
            <a:r>
              <a:rPr lang="en-US" sz="4000" dirty="0">
                <a:latin typeface="Algerian" panose="04020705040A02060702" pitchFamily="82" charset="0"/>
              </a:rPr>
              <a:t>Table of Contents</a:t>
            </a:r>
          </a:p>
        </p:txBody>
      </p:sp>
      <p:sp>
        <p:nvSpPr>
          <p:cNvPr id="4" name="Rectangle 1">
            <a:extLst>
              <a:ext uri="{FF2B5EF4-FFF2-40B4-BE49-F238E27FC236}">
                <a16:creationId xmlns:a16="http://schemas.microsoft.com/office/drawing/2014/main" id="{51D2A26D-8F51-CE14-3003-000DA4A9D16F}"/>
              </a:ext>
            </a:extLst>
          </p:cNvPr>
          <p:cNvSpPr>
            <a:spLocks noGrp="1" noChangeArrowheads="1"/>
          </p:cNvSpPr>
          <p:nvPr>
            <p:ph idx="1"/>
          </p:nvPr>
        </p:nvSpPr>
        <p:spPr bwMode="auto">
          <a:xfrm>
            <a:off x="6424246" y="1863969"/>
            <a:ext cx="4929553" cy="431299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Introduction to Hilton International</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Recruitment Process</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Job Analysis and Description</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Interview Type 1: Structured Interview</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Interview Type 2: Competency-Based Interview</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Interview Type 3: Panel Interview</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Questioning Techniques</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Face-to-Face vs Online Interview</a:t>
            </a:r>
          </a:p>
          <a:p>
            <a:pPr>
              <a:spcAft>
                <a:spcPts val="800"/>
              </a:spcAft>
            </a:pP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Conclusion</a:t>
            </a:r>
          </a:p>
          <a:p>
            <a:pPr>
              <a:spcAft>
                <a:spcPts val="800"/>
              </a:spcAft>
            </a:pPr>
            <a:r>
              <a:rPr lang="en-US" sz="1600" kern="100" dirty="0">
                <a:latin typeface="Amasis MT Pro Medium" panose="02040604050005020304" pitchFamily="18" charset="0"/>
                <a:ea typeface="Calibri" panose="020F0502020204030204" pitchFamily="34" charset="0"/>
                <a:cs typeface="Arial" panose="020B0604020202020204" pitchFamily="34" charset="0"/>
              </a:rPr>
              <a:t>R</a:t>
            </a:r>
            <a:r>
              <a:rPr lang="en-US" sz="1600" kern="100" dirty="0">
                <a:effectLst/>
                <a:latin typeface="Amasis MT Pro Medium" panose="02040604050005020304" pitchFamily="18" charset="0"/>
                <a:ea typeface="Calibri" panose="020F0502020204030204" pitchFamily="34" charset="0"/>
                <a:cs typeface="Arial" panose="020B0604020202020204" pitchFamily="34" charset="0"/>
              </a:rPr>
              <a:t>eferences</a:t>
            </a:r>
          </a:p>
        </p:txBody>
      </p:sp>
    </p:spTree>
    <p:extLst>
      <p:ext uri="{BB962C8B-B14F-4D97-AF65-F5344CB8AC3E}">
        <p14:creationId xmlns:p14="http://schemas.microsoft.com/office/powerpoint/2010/main" val="1494976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771AA-F5EF-20C4-B074-8352FE637D41}"/>
              </a:ext>
            </a:extLst>
          </p:cNvPr>
          <p:cNvSpPr>
            <a:spLocks noGrp="1"/>
          </p:cNvSpPr>
          <p:nvPr>
            <p:ph type="title"/>
          </p:nvPr>
        </p:nvSpPr>
        <p:spPr>
          <a:xfrm>
            <a:off x="795528" y="386930"/>
            <a:ext cx="10141799" cy="1008116"/>
          </a:xfrm>
        </p:spPr>
        <p:txBody>
          <a:bodyPr anchor="b">
            <a:normAutofit/>
          </a:bodyPr>
          <a:lstStyle/>
          <a:p>
            <a:pPr algn="ctr"/>
            <a:r>
              <a:rPr lang="en-US" sz="4000" dirty="0">
                <a:effectLst/>
                <a:latin typeface="Algerian" panose="04020705040A02060702" pitchFamily="82" charset="0"/>
                <a:ea typeface="Calibri" panose="020F0502020204030204" pitchFamily="34" charset="0"/>
              </a:rPr>
              <a:t>Introduction to Hilton International</a:t>
            </a:r>
            <a:endParaRPr lang="en-US" sz="4000" dirty="0">
              <a:latin typeface="Algerian" panose="04020705040A02060702" pitchFamily="82" charset="0"/>
            </a:endParaRPr>
          </a:p>
        </p:txBody>
      </p:sp>
      <p:sp>
        <p:nvSpPr>
          <p:cNvPr id="62" name="Rectangle 6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otel with palm trees and a building&#10;&#10;AI-generated content may be incorrect.">
            <a:extLst>
              <a:ext uri="{FF2B5EF4-FFF2-40B4-BE49-F238E27FC236}">
                <a16:creationId xmlns:a16="http://schemas.microsoft.com/office/drawing/2014/main" id="{890BADA2-99E9-B876-C410-3BD59CF0F49E}"/>
              </a:ext>
            </a:extLst>
          </p:cNvPr>
          <p:cNvPicPr>
            <a:picLocks noChangeAspect="1"/>
          </p:cNvPicPr>
          <p:nvPr/>
        </p:nvPicPr>
        <p:blipFill>
          <a:blip r:embed="rId3">
            <a:extLst>
              <a:ext uri="{28A0092B-C50C-407E-A947-70E740481C1C}">
                <a14:useLocalDpi xmlns:a14="http://schemas.microsoft.com/office/drawing/2010/main" val="0"/>
              </a:ext>
            </a:extLst>
          </a:blip>
          <a:srcRect l="12642"/>
          <a:stretch>
            <a:fillRect/>
          </a:stretch>
        </p:blipFill>
        <p:spPr>
          <a:xfrm>
            <a:off x="271880" y="2524715"/>
            <a:ext cx="5150277" cy="3714244"/>
          </a:xfrm>
          <a:prstGeom prst="rect">
            <a:avLst/>
          </a:prstGeom>
        </p:spPr>
      </p:pic>
      <p:sp>
        <p:nvSpPr>
          <p:cNvPr id="3" name="Content Placeholder 2">
            <a:extLst>
              <a:ext uri="{FF2B5EF4-FFF2-40B4-BE49-F238E27FC236}">
                <a16:creationId xmlns:a16="http://schemas.microsoft.com/office/drawing/2014/main" id="{59248CB7-82D5-7323-1AD3-A1E18DCA1B3E}"/>
              </a:ext>
            </a:extLst>
          </p:cNvPr>
          <p:cNvSpPr>
            <a:spLocks noGrp="1"/>
          </p:cNvSpPr>
          <p:nvPr>
            <p:ph idx="1"/>
          </p:nvPr>
        </p:nvSpPr>
        <p:spPr>
          <a:xfrm>
            <a:off x="5694037" y="2524715"/>
            <a:ext cx="5524948" cy="3714244"/>
          </a:xfrm>
        </p:spPr>
        <p:txBody>
          <a:bodyPr anchor="ctr">
            <a:normAutofit fontScale="92500"/>
          </a:bodyPr>
          <a:lstStyle/>
          <a:p>
            <a:pPr marL="342900" marR="0" lvl="0" indent="-342900" algn="just">
              <a:spcAft>
                <a:spcPts val="800"/>
              </a:spcAft>
              <a:buSzPts val="1000"/>
              <a:buFont typeface="Symbol" panose="05050102010706020507" pitchFamily="18" charset="2"/>
              <a:buChar char=""/>
              <a:tabLst>
                <a:tab pos="457200" algn="l"/>
              </a:tabLst>
            </a:pPr>
            <a:r>
              <a:rPr lang="en-US" sz="1400" b="1" kern="100" dirty="0">
                <a:effectLst/>
                <a:latin typeface="Amasis MT Pro Medium" panose="02040604050005020304" pitchFamily="18" charset="0"/>
                <a:ea typeface="Calibri" panose="020F0502020204030204" pitchFamily="34" charset="0"/>
                <a:cs typeface="Vrinda" panose="020B0502040204020203" pitchFamily="34" charset="0"/>
              </a:rPr>
              <a:t>Founded in 1919 </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operates 7,000+ hotels in 120+ countries (Hilton, 2025)</a:t>
            </a:r>
          </a:p>
          <a:p>
            <a:pPr marL="342900" marR="0" lvl="0" indent="-342900" algn="just">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Global leader in luxury hospitality and exceptional guest service</a:t>
            </a:r>
          </a:p>
          <a:p>
            <a:pPr marL="342900" marR="0" lvl="0" indent="-342900" algn="just">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Hilton London Metropole and Hilton Park Lane – UK flagship hotels</a:t>
            </a:r>
          </a:p>
          <a:p>
            <a:pPr marL="342900" marR="0" lvl="0" indent="-342900" algn="just">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Currently driving a Business Transformation Project to enhance:</a:t>
            </a:r>
          </a:p>
          <a:p>
            <a:pPr marL="742950" marR="0" lvl="1" indent="-285750" algn="just">
              <a:spcAft>
                <a:spcPts val="800"/>
              </a:spcAft>
              <a:buSzPts val="1000"/>
              <a:buFont typeface="Courier New" panose="02070309020205020404" pitchFamily="49" charset="0"/>
              <a:buChar char="o"/>
              <a:tabLst>
                <a:tab pos="914400" algn="l"/>
              </a:tabLst>
            </a:pPr>
            <a:r>
              <a:rPr lang="en-US" sz="1400" kern="100" dirty="0">
                <a:effectLst/>
                <a:latin typeface="Amasis MT Pro Medium" panose="02040604050005020304" pitchFamily="18" charset="0"/>
                <a:ea typeface="Calibri" panose="020F0502020204030204" pitchFamily="34" charset="0"/>
                <a:cs typeface="Times New Roman" panose="02020603050405020304" pitchFamily="18" charset="0"/>
              </a:rPr>
              <a:t>Digital systems and sustainability practices</a:t>
            </a:r>
          </a:p>
          <a:p>
            <a:pPr marL="742950" marR="0" lvl="1" indent="-285750" algn="just">
              <a:spcAft>
                <a:spcPts val="800"/>
              </a:spcAft>
              <a:buSzPts val="1000"/>
              <a:buFont typeface="Courier New" panose="02070309020205020404" pitchFamily="49" charset="0"/>
              <a:buChar char="o"/>
              <a:tabLst>
                <a:tab pos="914400" algn="l"/>
              </a:tabLst>
            </a:pPr>
            <a:r>
              <a:rPr lang="en-US" sz="1400" kern="100" dirty="0">
                <a:effectLst/>
                <a:latin typeface="Amasis MT Pro Medium" panose="02040604050005020304" pitchFamily="18" charset="0"/>
                <a:ea typeface="Calibri" panose="020F0502020204030204" pitchFamily="34" charset="0"/>
                <a:cs typeface="Times New Roman" panose="02020603050405020304" pitchFamily="18" charset="0"/>
              </a:rPr>
              <a:t>Staff productivity and service efficiency</a:t>
            </a:r>
          </a:p>
          <a:p>
            <a:pPr marL="342900" marR="0" lvl="0" indent="-342900" algn="just">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Recruiting a Project Manager to lead, coordinate, and deliver innovation</a:t>
            </a:r>
          </a:p>
          <a:p>
            <a:pPr marL="342900" marR="0" lvl="0" indent="-342900" algn="just">
              <a:spcAft>
                <a:spcPts val="800"/>
              </a:spcAft>
              <a:buSzPts val="1000"/>
              <a:buFont typeface="Symbol" panose="05050102010706020507" pitchFamily="18" charset="2"/>
              <a:buChar char=""/>
              <a:tabLst>
                <a:tab pos="457200" algn="l"/>
              </a:tabLst>
            </a:pPr>
            <a:r>
              <a:rPr lang="en-US" sz="1400" b="1" kern="100" dirty="0">
                <a:effectLst/>
                <a:latin typeface="Amasis MT Pro Medium" panose="02040604050005020304" pitchFamily="18" charset="0"/>
                <a:ea typeface="Calibri" panose="020F0502020204030204" pitchFamily="34" charset="0"/>
                <a:cs typeface="Vrinda" panose="020B0502040204020203" pitchFamily="34" charset="0"/>
              </a:rPr>
              <a:t>Goal </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align recruitment with Hilton’s long-term strategy and service values (Armstrong, 2020)</a:t>
            </a:r>
          </a:p>
        </p:txBody>
      </p:sp>
      <p:sp>
        <p:nvSpPr>
          <p:cNvPr id="66" name="Rectangle 6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9751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38052-7EE4-27B6-6DA1-D316151BDED4}"/>
              </a:ext>
            </a:extLst>
          </p:cNvPr>
          <p:cNvSpPr>
            <a:spLocks noGrp="1"/>
          </p:cNvSpPr>
          <p:nvPr>
            <p:ph type="title"/>
          </p:nvPr>
        </p:nvSpPr>
        <p:spPr>
          <a:xfrm>
            <a:off x="1040250" y="91712"/>
            <a:ext cx="5323715" cy="1479180"/>
          </a:xfrm>
        </p:spPr>
        <p:txBody>
          <a:bodyPr anchor="b">
            <a:normAutofit/>
          </a:bodyPr>
          <a:lstStyle/>
          <a:p>
            <a:pPr algn="ctr"/>
            <a:r>
              <a:rPr lang="en-US" sz="4000" b="1" dirty="0">
                <a:effectLst/>
                <a:latin typeface="Algerian" panose="04020705040A02060702" pitchFamily="82" charset="0"/>
                <a:ea typeface="Calibri" panose="020F0502020204030204" pitchFamily="34" charset="0"/>
              </a:rPr>
              <a:t>Recruitment Process Overview</a:t>
            </a:r>
            <a:endParaRPr lang="en-US" sz="4000" b="1" dirty="0">
              <a:latin typeface="Algerian" panose="04020705040A02060702" pitchFamily="82" charset="0"/>
            </a:endParaRPr>
          </a:p>
        </p:txBody>
      </p:sp>
      <p:graphicFrame>
        <p:nvGraphicFramePr>
          <p:cNvPr id="91" name="Content Placeholder 2">
            <a:extLst>
              <a:ext uri="{FF2B5EF4-FFF2-40B4-BE49-F238E27FC236}">
                <a16:creationId xmlns:a16="http://schemas.microsoft.com/office/drawing/2014/main" id="{AE304710-6FE0-F6E1-5047-4F5DBFE5722A}"/>
              </a:ext>
            </a:extLst>
          </p:cNvPr>
          <p:cNvGraphicFramePr>
            <a:graphicFrameLocks noGrp="1"/>
          </p:cNvGraphicFramePr>
          <p:nvPr>
            <p:ph idx="1"/>
            <p:extLst>
              <p:ext uri="{D42A27DB-BD31-4B8C-83A1-F6EECF244321}">
                <p14:modId xmlns:p14="http://schemas.microsoft.com/office/powerpoint/2010/main" val="893736583"/>
              </p:ext>
            </p:extLst>
          </p:nvPr>
        </p:nvGraphicFramePr>
        <p:xfrm>
          <a:off x="328247" y="1662604"/>
          <a:ext cx="6893168" cy="5195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3" name="Rectangle 8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8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diagram of a company's recruitment framework&#10;&#10;AI-generated content may be incorrect.">
            <a:extLst>
              <a:ext uri="{FF2B5EF4-FFF2-40B4-BE49-F238E27FC236}">
                <a16:creationId xmlns:a16="http://schemas.microsoft.com/office/drawing/2014/main" id="{7084ABB9-70AC-B117-5798-990B5AE369B5}"/>
              </a:ext>
            </a:extLst>
          </p:cNvPr>
          <p:cNvPicPr>
            <a:picLocks noChangeAspect="1"/>
          </p:cNvPicPr>
          <p:nvPr/>
        </p:nvPicPr>
        <p:blipFill>
          <a:blip r:embed="rId8">
            <a:extLst>
              <a:ext uri="{28A0092B-C50C-407E-A947-70E740481C1C}">
                <a14:useLocalDpi xmlns:a14="http://schemas.microsoft.com/office/drawing/2010/main" val="0"/>
              </a:ext>
            </a:extLst>
          </a:blip>
          <a:srcRect l="-9250" t="-52017" r="-2018" b="-37884"/>
          <a:stretch/>
        </p:blipFill>
        <p:spPr>
          <a:xfrm>
            <a:off x="7075967" y="1042676"/>
            <a:ext cx="4170530" cy="4804540"/>
          </a:xfrm>
          <a:prstGeom prst="rect">
            <a:avLst/>
          </a:prstGeom>
        </p:spPr>
      </p:pic>
    </p:spTree>
    <p:extLst>
      <p:ext uri="{BB962C8B-B14F-4D97-AF65-F5344CB8AC3E}">
        <p14:creationId xmlns:p14="http://schemas.microsoft.com/office/powerpoint/2010/main" val="1519540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7C7A6-064E-01C5-8BD2-BCBD86B754DC}"/>
              </a:ext>
            </a:extLst>
          </p:cNvPr>
          <p:cNvSpPr>
            <a:spLocks noGrp="1"/>
          </p:cNvSpPr>
          <p:nvPr>
            <p:ph type="title"/>
          </p:nvPr>
        </p:nvSpPr>
        <p:spPr>
          <a:xfrm>
            <a:off x="679939" y="502020"/>
            <a:ext cx="5780174" cy="1642970"/>
          </a:xfrm>
        </p:spPr>
        <p:txBody>
          <a:bodyPr anchor="b">
            <a:normAutofit/>
          </a:bodyPr>
          <a:lstStyle/>
          <a:p>
            <a:pPr algn="ctr"/>
            <a:r>
              <a:rPr lang="en-US" sz="3100" b="1" kern="100" dirty="0">
                <a:effectLst/>
                <a:latin typeface="Algerian" panose="04020705040A02060702" pitchFamily="82" charset="0"/>
                <a:ea typeface="Calibri" panose="020F0502020204030204" pitchFamily="34" charset="0"/>
                <a:cs typeface="Vrinda" panose="020B0502040204020203" pitchFamily="34" charset="0"/>
              </a:rPr>
              <a:t>Job Analysis, Description, and Person Specification</a:t>
            </a:r>
            <a:br>
              <a:rPr lang="en-US" sz="3100" kern="100" dirty="0">
                <a:effectLst/>
                <a:latin typeface="Algerian" panose="04020705040A02060702" pitchFamily="82" charset="0"/>
                <a:ea typeface="Calibri" panose="020F0502020204030204" pitchFamily="34" charset="0"/>
                <a:cs typeface="Vrinda" panose="020B0502040204020203" pitchFamily="34" charset="0"/>
              </a:rPr>
            </a:br>
            <a:endParaRPr lang="en-US" sz="3100" dirty="0">
              <a:latin typeface="Algerian" panose="04020705040A02060702" pitchFamily="82" charset="0"/>
            </a:endParaRPr>
          </a:p>
        </p:txBody>
      </p:sp>
      <p:sp>
        <p:nvSpPr>
          <p:cNvPr id="3" name="Content Placeholder 2">
            <a:extLst>
              <a:ext uri="{FF2B5EF4-FFF2-40B4-BE49-F238E27FC236}">
                <a16:creationId xmlns:a16="http://schemas.microsoft.com/office/drawing/2014/main" id="{5934340C-D13D-84EA-FC8D-372F55177313}"/>
              </a:ext>
            </a:extLst>
          </p:cNvPr>
          <p:cNvSpPr>
            <a:spLocks noGrp="1"/>
          </p:cNvSpPr>
          <p:nvPr>
            <p:ph idx="1"/>
          </p:nvPr>
        </p:nvSpPr>
        <p:spPr>
          <a:xfrm>
            <a:off x="293077" y="2344615"/>
            <a:ext cx="6553200" cy="4302369"/>
          </a:xfrm>
        </p:spPr>
        <p:txBody>
          <a:bodyPr anchor="t">
            <a:normAutofit lnSpcReduction="10000"/>
          </a:bodyPr>
          <a:lstStyle/>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200" b="1" kern="100" dirty="0">
                <a:effectLst/>
                <a:latin typeface="Amasis MT Pro Medium" panose="02040604050005020304" pitchFamily="18" charset="0"/>
                <a:ea typeface="Calibri" panose="020F0502020204030204" pitchFamily="34" charset="0"/>
                <a:cs typeface="Vrinda" panose="020B0502040204020203" pitchFamily="34" charset="0"/>
              </a:rPr>
              <a:t>Job Analysis</a:t>
            </a:r>
            <a:r>
              <a:rPr lang="en-US" sz="1200" kern="100" dirty="0">
                <a:effectLst/>
                <a:latin typeface="Amasis MT Pro Medium" panose="02040604050005020304" pitchFamily="18" charset="0"/>
                <a:ea typeface="Calibri" panose="020F0502020204030204" pitchFamily="34" charset="0"/>
                <a:cs typeface="Vrinda" panose="020B0502040204020203" pitchFamily="34" charset="0"/>
              </a:rPr>
              <a:t> – identifies essential functions &amp; challenges in Hilton’s transformation (Armstrong, 2020)</a:t>
            </a:r>
          </a:p>
          <a:p>
            <a:pPr lvl="1" algn="just">
              <a:lnSpc>
                <a:spcPct val="100000"/>
              </a:lnSpc>
              <a:spcAft>
                <a:spcPts val="800"/>
              </a:spcAft>
              <a:buSzPts val="1000"/>
              <a:buFont typeface="Courier New" panose="02070309020205020404" pitchFamily="49" charset="0"/>
              <a:buChar char="o"/>
              <a:tabLst>
                <a:tab pos="685800" algn="l"/>
              </a:tabLst>
            </a:pPr>
            <a:r>
              <a:rPr lang="en-US" sz="1200" kern="100" dirty="0">
                <a:effectLst/>
                <a:latin typeface="Amasis MT Pro Medium" panose="02040604050005020304" pitchFamily="18" charset="0"/>
                <a:ea typeface="Calibri" panose="020F0502020204030204" pitchFamily="34" charset="0"/>
                <a:cs typeface="Vrinda" panose="020B0502040204020203" pitchFamily="34" charset="0"/>
              </a:rPr>
              <a:t>Focus on innovation, leadership, and digital integration across departments</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200" b="1" kern="100" dirty="0">
                <a:effectLst/>
                <a:latin typeface="Amasis MT Pro Medium" panose="02040604050005020304" pitchFamily="18" charset="0"/>
                <a:ea typeface="Calibri" panose="020F0502020204030204" pitchFamily="34" charset="0"/>
                <a:cs typeface="Vrinda" panose="020B0502040204020203" pitchFamily="34" charset="0"/>
              </a:rPr>
              <a:t>Job Description:</a:t>
            </a:r>
            <a:endParaRPr lang="en-US" sz="1200" kern="100" dirty="0">
              <a:effectLst/>
              <a:latin typeface="Amasis MT Pro Medium" panose="02040604050005020304" pitchFamily="18" charset="0"/>
              <a:ea typeface="Calibri" panose="020F0502020204030204" pitchFamily="34" charset="0"/>
              <a:cs typeface="Vrinda" panose="020B0502040204020203" pitchFamily="34" charset="0"/>
            </a:endParaRP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Manage digital innovation &amp; sustainability projects</a:t>
            </a: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Supervise multi-departmental teams &amp; monitor workflows</a:t>
            </a: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Control project timelines, budgets, and deliverables</a:t>
            </a: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Report progress to senior leadership regularly</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200" b="1" kern="100" dirty="0">
                <a:effectLst/>
                <a:latin typeface="Amasis MT Pro Medium" panose="02040604050005020304" pitchFamily="18" charset="0"/>
                <a:ea typeface="Calibri" panose="020F0502020204030204" pitchFamily="34" charset="0"/>
                <a:cs typeface="Vrinda" panose="020B0502040204020203" pitchFamily="34" charset="0"/>
              </a:rPr>
              <a:t>Person Specification:</a:t>
            </a:r>
            <a:endParaRPr lang="en-US" sz="1200" kern="100" dirty="0">
              <a:effectLst/>
              <a:latin typeface="Amasis MT Pro Medium" panose="02040604050005020304" pitchFamily="18" charset="0"/>
              <a:ea typeface="Calibri" panose="020F0502020204030204" pitchFamily="34" charset="0"/>
              <a:cs typeface="Vrinda" panose="020B0502040204020203" pitchFamily="34" charset="0"/>
            </a:endParaRP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Degree in Management or related discipline</a:t>
            </a: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3–5 years in hospitality or project management (</a:t>
            </a:r>
            <a:r>
              <a:rPr lang="en-US" sz="1200" kern="100" dirty="0" err="1">
                <a:effectLst/>
                <a:latin typeface="Amasis MT Pro Medium" panose="02040604050005020304" pitchFamily="18" charset="0"/>
                <a:ea typeface="Calibri" panose="020F0502020204030204" pitchFamily="34" charset="0"/>
                <a:cs typeface="Times New Roman" panose="02020603050405020304" pitchFamily="18" charset="0"/>
              </a:rPr>
              <a:t>Portny</a:t>
            </a: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 2020)</a:t>
            </a: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Strong leadership, communication &amp; analytical ability</a:t>
            </a:r>
          </a:p>
          <a:p>
            <a:pPr marL="742950" marR="0" lvl="1" indent="-285750" algn="just">
              <a:lnSpc>
                <a:spcPct val="100000"/>
              </a:lnSpc>
              <a:spcAft>
                <a:spcPts val="800"/>
              </a:spcAft>
              <a:buSzPts val="1000"/>
              <a:buFont typeface="Courier New" panose="02070309020205020404" pitchFamily="49" charset="0"/>
              <a:buChar char="o"/>
              <a:tabLst>
                <a:tab pos="914400" algn="l"/>
              </a:tabLst>
            </a:pPr>
            <a:r>
              <a:rPr lang="en-US" sz="1200" kern="100" dirty="0">
                <a:effectLst/>
                <a:latin typeface="Amasis MT Pro Medium" panose="02040604050005020304" pitchFamily="18" charset="0"/>
                <a:ea typeface="Calibri" panose="020F0502020204030204" pitchFamily="34" charset="0"/>
                <a:cs typeface="Times New Roman" panose="02020603050405020304" pitchFamily="18" charset="0"/>
              </a:rPr>
              <a:t>Problem-solving mindset aligned with Hilton values (CIPD, 2024)</a:t>
            </a:r>
          </a:p>
          <a:p>
            <a:pPr algn="just">
              <a:lnSpc>
                <a:spcPct val="100000"/>
              </a:lnSpc>
            </a:pPr>
            <a:endParaRPr lang="en-US" sz="1200" dirty="0">
              <a:latin typeface="Amasis MT Pro Medium" panose="02040604050005020304" pitchFamily="18" charset="0"/>
            </a:endParaRPr>
          </a:p>
        </p:txBody>
      </p:sp>
      <p:sp>
        <p:nvSpPr>
          <p:cNvPr id="45" name="Rectangle 4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magnifying glass over a graph&#10;&#10;AI-generated content may be incorrect.">
            <a:extLst>
              <a:ext uri="{FF2B5EF4-FFF2-40B4-BE49-F238E27FC236}">
                <a16:creationId xmlns:a16="http://schemas.microsoft.com/office/drawing/2014/main" id="{BC1C83D9-5FC3-8B87-C951-C08A6F86FF47}"/>
              </a:ext>
            </a:extLst>
          </p:cNvPr>
          <p:cNvPicPr>
            <a:picLocks noChangeAspect="1"/>
          </p:cNvPicPr>
          <p:nvPr/>
        </p:nvPicPr>
        <p:blipFill>
          <a:blip r:embed="rId3">
            <a:extLst>
              <a:ext uri="{28A0092B-C50C-407E-A947-70E740481C1C}">
                <a14:useLocalDpi xmlns:a14="http://schemas.microsoft.com/office/drawing/2010/main" val="0"/>
              </a:ext>
            </a:extLst>
          </a:blip>
          <a:srcRect l="17396" r="21426"/>
          <a:stretch>
            <a:fillRect/>
          </a:stretch>
        </p:blipFill>
        <p:spPr>
          <a:xfrm>
            <a:off x="7075967" y="1783293"/>
            <a:ext cx="4170530" cy="3323307"/>
          </a:xfrm>
          <a:prstGeom prst="rect">
            <a:avLst/>
          </a:prstGeom>
        </p:spPr>
      </p:pic>
    </p:spTree>
    <p:extLst>
      <p:ext uri="{BB962C8B-B14F-4D97-AF65-F5344CB8AC3E}">
        <p14:creationId xmlns:p14="http://schemas.microsoft.com/office/powerpoint/2010/main" val="1753120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20720-4379-46AB-FC2E-D698CCFF9737}"/>
              </a:ext>
            </a:extLst>
          </p:cNvPr>
          <p:cNvSpPr>
            <a:spLocks noGrp="1"/>
          </p:cNvSpPr>
          <p:nvPr>
            <p:ph type="title"/>
          </p:nvPr>
        </p:nvSpPr>
        <p:spPr>
          <a:xfrm>
            <a:off x="679939" y="502020"/>
            <a:ext cx="5780174" cy="1281286"/>
          </a:xfrm>
        </p:spPr>
        <p:txBody>
          <a:bodyPr anchor="b">
            <a:normAutofit fontScale="90000"/>
          </a:bodyPr>
          <a:lstStyle/>
          <a:p>
            <a:pPr algn="ctr"/>
            <a:r>
              <a:rPr lang="en-US" sz="4000" b="1" dirty="0">
                <a:effectLst/>
                <a:latin typeface="Algerian" panose="04020705040A02060702" pitchFamily="82" charset="0"/>
                <a:ea typeface="Calibri" panose="020F0502020204030204" pitchFamily="34" charset="0"/>
              </a:rPr>
              <a:t>Interview Type 1: Structured Interview</a:t>
            </a:r>
            <a:endParaRPr lang="en-US" sz="4000" dirty="0">
              <a:latin typeface="Algerian" panose="04020705040A02060702" pitchFamily="82" charset="0"/>
            </a:endParaRPr>
          </a:p>
        </p:txBody>
      </p:sp>
      <p:sp>
        <p:nvSpPr>
          <p:cNvPr id="3" name="Content Placeholder 2">
            <a:extLst>
              <a:ext uri="{FF2B5EF4-FFF2-40B4-BE49-F238E27FC236}">
                <a16:creationId xmlns:a16="http://schemas.microsoft.com/office/drawing/2014/main" id="{903C0BB7-66FD-2E63-FCB2-DC58FD4EB5D7}"/>
              </a:ext>
            </a:extLst>
          </p:cNvPr>
          <p:cNvSpPr>
            <a:spLocks noGrp="1"/>
          </p:cNvSpPr>
          <p:nvPr>
            <p:ph idx="1"/>
          </p:nvPr>
        </p:nvSpPr>
        <p:spPr>
          <a:xfrm>
            <a:off x="257909" y="2016369"/>
            <a:ext cx="6564922" cy="4712677"/>
          </a:xfrm>
        </p:spPr>
        <p:txBody>
          <a:bodyPr anchor="t">
            <a:normAutofit lnSpcReduction="10000"/>
          </a:bodyPr>
          <a:lstStyle/>
          <a:p>
            <a:pPr marL="342900" marR="0" lvl="0" indent="-342900">
              <a:spcAft>
                <a:spcPts val="800"/>
              </a:spcAft>
              <a:buSzPts val="1000"/>
              <a:buFont typeface="Symbol" panose="05050102010706020507" pitchFamily="18" charset="2"/>
              <a:buChar char=""/>
              <a:tabLst>
                <a:tab pos="457200" algn="l"/>
              </a:tabLst>
            </a:pP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Structured Interview</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 same set of pre-planned questions for all candidates (Dessler, 2020)</a:t>
            </a:r>
          </a:p>
          <a:p>
            <a:pPr marL="342900" marR="0" lvl="0" indent="-342900">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Ensures fairness, consistency, and equal opportunity in assessment</a:t>
            </a:r>
          </a:p>
          <a:p>
            <a:pPr marL="342900" marR="0" lvl="0" indent="-342900">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Focuses on evaluating measurable competencies – leadership, teamwork &amp; planning</a:t>
            </a:r>
          </a:p>
          <a:p>
            <a:pPr marL="342900" marR="0" lvl="0" indent="-342900">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a:t>
            </a: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Example Hilton Questions:</a:t>
            </a:r>
            <a:endParaRPr lang="en-US" sz="1600" kern="100" dirty="0">
              <a:effectLst/>
              <a:latin typeface="Amasis MT Pro Medium" panose="02040604050005020304" pitchFamily="18" charset="0"/>
              <a:ea typeface="Calibri" panose="020F0502020204030204" pitchFamily="34" charset="0"/>
              <a:cs typeface="Vrinda" panose="020B0502040204020203" pitchFamily="34" charset="0"/>
            </a:endParaRPr>
          </a:p>
          <a:p>
            <a:pPr marL="742950" marR="0" lvl="1" indent="-285750">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“Describe a time you delivered a project under pressure.”</a:t>
            </a:r>
          </a:p>
          <a:p>
            <a:pPr marL="742950" marR="0" lvl="1" indent="-285750">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“How do you motivate diverse teams in the hospitality sector?”</a:t>
            </a:r>
          </a:p>
          <a:p>
            <a:pPr marL="342900" marR="0" lvl="0" indent="-342900">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Enables clear comparison between applicants</a:t>
            </a:r>
          </a:p>
          <a:p>
            <a:pPr marL="342900" marR="0" lvl="0" indent="-342900">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Suitable for roles requiring analytical and </a:t>
            </a:r>
            <a:r>
              <a:rPr lang="en-US" sz="1600" kern="100" dirty="0" err="1">
                <a:effectLst/>
                <a:latin typeface="Amasis MT Pro Medium" panose="02040604050005020304" pitchFamily="18" charset="0"/>
                <a:ea typeface="Calibri" panose="020F0502020204030204" pitchFamily="34" charset="0"/>
                <a:cs typeface="Vrinda" panose="020B0502040204020203" pitchFamily="34" charset="0"/>
              </a:rPr>
              <a:t>organisational</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skills</a:t>
            </a:r>
          </a:p>
          <a:p>
            <a:pPr marL="342900" marR="0" lvl="0" indent="-342900">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Promotes objectivity and reduces interviewer bias (CIPD, 2024)</a:t>
            </a:r>
          </a:p>
          <a:p>
            <a:endParaRPr lang="en-US" sz="1600" dirty="0">
              <a:latin typeface="Amasis MT Pro Medium" panose="02040604050005020304" pitchFamily="18" charset="0"/>
            </a:endParaRPr>
          </a:p>
        </p:txBody>
      </p:sp>
      <p:sp>
        <p:nvSpPr>
          <p:cNvPr id="53" name="Rectangle 5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sitting at a table with a tablet and a person talking&#10;&#10;AI-generated content may be incorrect.">
            <a:extLst>
              <a:ext uri="{FF2B5EF4-FFF2-40B4-BE49-F238E27FC236}">
                <a16:creationId xmlns:a16="http://schemas.microsoft.com/office/drawing/2014/main" id="{83B3B6BF-FE07-CCAF-62E7-E29A99658E5F}"/>
              </a:ext>
            </a:extLst>
          </p:cNvPr>
          <p:cNvPicPr>
            <a:picLocks noChangeAspect="1"/>
          </p:cNvPicPr>
          <p:nvPr/>
        </p:nvPicPr>
        <p:blipFill>
          <a:blip r:embed="rId3">
            <a:extLst>
              <a:ext uri="{28A0092B-C50C-407E-A947-70E740481C1C}">
                <a14:useLocalDpi xmlns:a14="http://schemas.microsoft.com/office/drawing/2010/main" val="0"/>
              </a:ext>
            </a:extLst>
          </a:blip>
          <a:srcRect l="16233" r="-3" b="-3"/>
          <a:stretch>
            <a:fillRect/>
          </a:stretch>
        </p:blipFill>
        <p:spPr>
          <a:xfrm>
            <a:off x="7075967" y="1783306"/>
            <a:ext cx="4170530" cy="3323280"/>
          </a:xfrm>
          <a:prstGeom prst="rect">
            <a:avLst/>
          </a:prstGeom>
        </p:spPr>
      </p:pic>
    </p:spTree>
    <p:extLst>
      <p:ext uri="{BB962C8B-B14F-4D97-AF65-F5344CB8AC3E}">
        <p14:creationId xmlns:p14="http://schemas.microsoft.com/office/powerpoint/2010/main" val="4100673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9A0F7-8E59-CDD5-5150-4BCBC2CC283F}"/>
              </a:ext>
            </a:extLst>
          </p:cNvPr>
          <p:cNvSpPr>
            <a:spLocks noGrp="1"/>
          </p:cNvSpPr>
          <p:nvPr>
            <p:ph type="title"/>
          </p:nvPr>
        </p:nvSpPr>
        <p:spPr>
          <a:xfrm>
            <a:off x="457201" y="502021"/>
            <a:ext cx="6161566" cy="1150934"/>
          </a:xfrm>
        </p:spPr>
        <p:txBody>
          <a:bodyPr anchor="b">
            <a:normAutofit fontScale="90000"/>
          </a:bodyPr>
          <a:lstStyle/>
          <a:p>
            <a:pPr algn="ctr"/>
            <a:r>
              <a:rPr lang="en-US" sz="3200" b="1" dirty="0">
                <a:effectLst/>
                <a:latin typeface="Algerian" panose="04020705040A02060702" pitchFamily="82" charset="0"/>
                <a:ea typeface="Calibri" panose="020F0502020204030204" pitchFamily="34" charset="0"/>
              </a:rPr>
              <a:t>Interview Type 2: Competency-Based Interview</a:t>
            </a:r>
            <a:endParaRPr lang="en-US" sz="3200" dirty="0">
              <a:latin typeface="Algerian" panose="04020705040A02060702" pitchFamily="82" charset="0"/>
            </a:endParaRPr>
          </a:p>
        </p:txBody>
      </p:sp>
      <p:sp>
        <p:nvSpPr>
          <p:cNvPr id="3" name="Content Placeholder 2">
            <a:extLst>
              <a:ext uri="{FF2B5EF4-FFF2-40B4-BE49-F238E27FC236}">
                <a16:creationId xmlns:a16="http://schemas.microsoft.com/office/drawing/2014/main" id="{06CCDBDC-F73C-38C7-09EF-85C0F6202084}"/>
              </a:ext>
            </a:extLst>
          </p:cNvPr>
          <p:cNvSpPr>
            <a:spLocks noGrp="1"/>
          </p:cNvSpPr>
          <p:nvPr>
            <p:ph idx="1"/>
          </p:nvPr>
        </p:nvSpPr>
        <p:spPr>
          <a:xfrm>
            <a:off x="246185" y="2144990"/>
            <a:ext cx="6600092" cy="4572333"/>
          </a:xfrm>
        </p:spPr>
        <p:txBody>
          <a:bodyPr anchor="t">
            <a:normAutofit fontScale="92500" lnSpcReduction="10000"/>
          </a:bodyPr>
          <a:lstStyle/>
          <a:p>
            <a:pPr marL="0" marR="0">
              <a:lnSpc>
                <a:spcPct val="110000"/>
              </a:lnSpc>
              <a:spcAft>
                <a:spcPts val="800"/>
              </a:spcAft>
              <a:buNone/>
            </a:pP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Competency-Based Interview</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 focuses on how past </a:t>
            </a:r>
            <a:r>
              <a:rPr lang="en-US" sz="1600" kern="100" dirty="0" err="1">
                <a:effectLst/>
                <a:latin typeface="Amasis MT Pro Medium" panose="02040604050005020304" pitchFamily="18" charset="0"/>
                <a:ea typeface="Calibri" panose="020F0502020204030204" pitchFamily="34" charset="0"/>
                <a:cs typeface="Vrinda" panose="020B0502040204020203" pitchFamily="34" charset="0"/>
              </a:rPr>
              <a:t>behaviour</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predicts future success (CIPD, 2024)</a:t>
            </a:r>
          </a:p>
          <a:p>
            <a:pPr marL="342900" marR="0" lvl="0" indent="-342900">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Based on practical examples rather than hypothetical answers</a:t>
            </a:r>
          </a:p>
          <a:p>
            <a:pPr marL="457200" marR="0">
              <a:lnSpc>
                <a:spcPct val="110000"/>
              </a:lnSpc>
              <a:spcAft>
                <a:spcPts val="800"/>
              </a:spcAft>
              <a:buNone/>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Evaluates leadership, communication, teamwork, and adaptability</a:t>
            </a:r>
          </a:p>
          <a:p>
            <a:pPr marL="342900" marR="0" lvl="0" indent="-342900">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a:t>
            </a: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Example Hilton Questions:</a:t>
            </a:r>
            <a:endParaRPr lang="en-US" sz="1600" kern="100" dirty="0">
              <a:effectLst/>
              <a:latin typeface="Amasis MT Pro Medium" panose="02040604050005020304" pitchFamily="18" charset="0"/>
              <a:ea typeface="Calibri" panose="020F0502020204030204" pitchFamily="34" charset="0"/>
              <a:cs typeface="Vrinda" panose="020B0502040204020203" pitchFamily="34" charset="0"/>
            </a:endParaRPr>
          </a:p>
          <a:p>
            <a:pPr marL="742950" marR="0" lvl="1" indent="-285750">
              <a:lnSpc>
                <a:spcPct val="110000"/>
              </a:lnSpc>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“Tell me about a time you resolved a project conflict.”</a:t>
            </a:r>
          </a:p>
          <a:p>
            <a:pPr marL="742950" marR="0" lvl="1" indent="-285750">
              <a:lnSpc>
                <a:spcPct val="110000"/>
              </a:lnSpc>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“Describe a project where you implemented change successfully.”</a:t>
            </a:r>
          </a:p>
          <a:p>
            <a:pPr marL="342900" marR="0" lvl="0" indent="-342900">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Uses the </a:t>
            </a: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STAR Method</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 </a:t>
            </a:r>
            <a:r>
              <a:rPr lang="en-US" sz="1600" i="1" kern="100" dirty="0">
                <a:effectLst/>
                <a:latin typeface="Amasis MT Pro Medium" panose="02040604050005020304" pitchFamily="18" charset="0"/>
                <a:ea typeface="Calibri" panose="020F0502020204030204" pitchFamily="34" charset="0"/>
                <a:cs typeface="Vrinda" panose="020B0502040204020203" pitchFamily="34" charset="0"/>
              </a:rPr>
              <a:t>Situation, Task, Action, Result</a:t>
            </a:r>
            <a:endParaRPr lang="en-US" sz="1600" kern="100" dirty="0">
              <a:effectLst/>
              <a:latin typeface="Amasis MT Pro Medium" panose="02040604050005020304" pitchFamily="18" charset="0"/>
              <a:ea typeface="Calibri" panose="020F0502020204030204" pitchFamily="34" charset="0"/>
              <a:cs typeface="Vrinda" panose="020B0502040204020203" pitchFamily="34" charset="0"/>
            </a:endParaRPr>
          </a:p>
          <a:p>
            <a:pPr marL="342900" marR="0" lvl="0" indent="-342900">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Helps identify candidates who take initiative and manage change effectively</a:t>
            </a:r>
          </a:p>
          <a:p>
            <a:pPr marL="342900" marR="0" lvl="0" indent="-342900">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Reveals real-world problem-solving and interpersonal skills essential for Hilton’s Project Manager role</a:t>
            </a:r>
          </a:p>
        </p:txBody>
      </p:sp>
      <p:sp>
        <p:nvSpPr>
          <p:cNvPr id="38" name="Rectangle 3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and person sitting at a table&#10;&#10;AI-generated content may be incorrect.">
            <a:extLst>
              <a:ext uri="{FF2B5EF4-FFF2-40B4-BE49-F238E27FC236}">
                <a16:creationId xmlns:a16="http://schemas.microsoft.com/office/drawing/2014/main" id="{4B316F17-9F2C-EFB2-D8EF-5AA271E303DE}"/>
              </a:ext>
            </a:extLst>
          </p:cNvPr>
          <p:cNvPicPr>
            <a:picLocks noChangeAspect="1"/>
          </p:cNvPicPr>
          <p:nvPr/>
        </p:nvPicPr>
        <p:blipFill>
          <a:blip r:embed="rId3">
            <a:extLst>
              <a:ext uri="{28A0092B-C50C-407E-A947-70E740481C1C}">
                <a14:useLocalDpi xmlns:a14="http://schemas.microsoft.com/office/drawing/2010/main" val="0"/>
              </a:ext>
            </a:extLst>
          </a:blip>
          <a:srcRect l="13093" t="-1180" r="3136" b="1177"/>
          <a:stretch/>
        </p:blipFill>
        <p:spPr>
          <a:xfrm>
            <a:off x="7075967" y="1783327"/>
            <a:ext cx="4170530" cy="3323239"/>
          </a:xfrm>
          <a:prstGeom prst="rect">
            <a:avLst/>
          </a:prstGeom>
        </p:spPr>
      </p:pic>
    </p:spTree>
    <p:extLst>
      <p:ext uri="{BB962C8B-B14F-4D97-AF65-F5344CB8AC3E}">
        <p14:creationId xmlns:p14="http://schemas.microsoft.com/office/powerpoint/2010/main" val="1720603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AI-generated content may be incorrect.">
            <a:extLst>
              <a:ext uri="{FF2B5EF4-FFF2-40B4-BE49-F238E27FC236}">
                <a16:creationId xmlns:a16="http://schemas.microsoft.com/office/drawing/2014/main" id="{C85FA1D1-D958-C2AF-0A04-CA39FC527D68}"/>
              </a:ext>
            </a:extLst>
          </p:cNvPr>
          <p:cNvPicPr>
            <a:picLocks noChangeAspect="1"/>
          </p:cNvPicPr>
          <p:nvPr/>
        </p:nvPicPr>
        <p:blipFill>
          <a:blip r:embed="rId3">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AF9BE6-0FF3-B341-8EB0-D9837364CD30}"/>
              </a:ext>
            </a:extLst>
          </p:cNvPr>
          <p:cNvSpPr>
            <a:spLocks noGrp="1"/>
          </p:cNvSpPr>
          <p:nvPr>
            <p:ph type="title"/>
          </p:nvPr>
        </p:nvSpPr>
        <p:spPr>
          <a:xfrm>
            <a:off x="5713086" y="0"/>
            <a:ext cx="5691553" cy="1899912"/>
          </a:xfrm>
        </p:spPr>
        <p:txBody>
          <a:bodyPr>
            <a:normAutofit/>
          </a:bodyPr>
          <a:lstStyle/>
          <a:p>
            <a:pPr algn="ctr"/>
            <a:r>
              <a:rPr lang="en-US" sz="4000" b="1" dirty="0">
                <a:effectLst/>
                <a:latin typeface="Algerian" panose="04020705040A02060702" pitchFamily="82" charset="0"/>
                <a:ea typeface="Calibri" panose="020F0502020204030204" pitchFamily="34" charset="0"/>
              </a:rPr>
              <a:t>Interview Type 3: Panel Interview</a:t>
            </a:r>
            <a:endParaRPr lang="en-US" sz="4000" dirty="0">
              <a:latin typeface="Algerian" panose="04020705040A02060702" pitchFamily="82" charset="0"/>
            </a:endParaRPr>
          </a:p>
        </p:txBody>
      </p:sp>
      <p:graphicFrame>
        <p:nvGraphicFramePr>
          <p:cNvPr id="32" name="Content Placeholder 2">
            <a:extLst>
              <a:ext uri="{FF2B5EF4-FFF2-40B4-BE49-F238E27FC236}">
                <a16:creationId xmlns:a16="http://schemas.microsoft.com/office/drawing/2014/main" id="{E5AAE514-F7AE-0915-88DF-E3EAC6C2C5BB}"/>
              </a:ext>
            </a:extLst>
          </p:cNvPr>
          <p:cNvGraphicFramePr>
            <a:graphicFrameLocks noGrp="1"/>
          </p:cNvGraphicFramePr>
          <p:nvPr>
            <p:ph idx="1"/>
            <p:extLst>
              <p:ext uri="{D42A27DB-BD31-4B8C-83A1-F6EECF244321}">
                <p14:modId xmlns:p14="http://schemas.microsoft.com/office/powerpoint/2010/main" val="2638315857"/>
              </p:ext>
            </p:extLst>
          </p:nvPr>
        </p:nvGraphicFramePr>
        <p:xfrm>
          <a:off x="5125019" y="1735015"/>
          <a:ext cx="6867689" cy="49354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5131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846E3-A194-8A4D-484C-008846B27C93}"/>
              </a:ext>
            </a:extLst>
          </p:cNvPr>
          <p:cNvSpPr>
            <a:spLocks noGrp="1"/>
          </p:cNvSpPr>
          <p:nvPr>
            <p:ph type="title"/>
          </p:nvPr>
        </p:nvSpPr>
        <p:spPr>
          <a:xfrm>
            <a:off x="298547" y="502020"/>
            <a:ext cx="6161566" cy="1127488"/>
          </a:xfrm>
        </p:spPr>
        <p:txBody>
          <a:bodyPr anchor="b">
            <a:normAutofit/>
          </a:bodyPr>
          <a:lstStyle/>
          <a:p>
            <a:pPr algn="ctr"/>
            <a:r>
              <a:rPr lang="en-US" sz="3600" b="1" dirty="0">
                <a:effectLst/>
                <a:latin typeface="Algerian" panose="04020705040A02060702" pitchFamily="82" charset="0"/>
                <a:ea typeface="Calibri" panose="020F0502020204030204" pitchFamily="34" charset="0"/>
              </a:rPr>
              <a:t>Questioning Techniques</a:t>
            </a:r>
            <a:endParaRPr lang="en-US" sz="3600" dirty="0">
              <a:latin typeface="Algerian" panose="04020705040A02060702" pitchFamily="82" charset="0"/>
            </a:endParaRPr>
          </a:p>
        </p:txBody>
      </p:sp>
      <p:sp>
        <p:nvSpPr>
          <p:cNvPr id="3" name="Content Placeholder 2">
            <a:extLst>
              <a:ext uri="{FF2B5EF4-FFF2-40B4-BE49-F238E27FC236}">
                <a16:creationId xmlns:a16="http://schemas.microsoft.com/office/drawing/2014/main" id="{5415889C-1A21-9FF3-E3BF-7F9AD6E4DA37}"/>
              </a:ext>
            </a:extLst>
          </p:cNvPr>
          <p:cNvSpPr>
            <a:spLocks noGrp="1"/>
          </p:cNvSpPr>
          <p:nvPr>
            <p:ph idx="1"/>
          </p:nvPr>
        </p:nvSpPr>
        <p:spPr>
          <a:xfrm>
            <a:off x="457201" y="1969477"/>
            <a:ext cx="6161566" cy="4759569"/>
          </a:xfrm>
        </p:spPr>
        <p:txBody>
          <a:bodyPr anchor="t">
            <a:normAutofit fontScale="92500" lnSpcReduction="10000"/>
          </a:bodyPr>
          <a:lstStyle/>
          <a:p>
            <a:pPr marL="342900" marR="0" lvl="0" indent="-342900" algn="just">
              <a:lnSpc>
                <a:spcPct val="110000"/>
              </a:lnSpc>
              <a:spcAft>
                <a:spcPts val="800"/>
              </a:spcAft>
              <a:buSzPts val="1000"/>
              <a:buFont typeface="Symbol" panose="05050102010706020507" pitchFamily="18" charset="2"/>
              <a:buChar char=""/>
              <a:tabLst>
                <a:tab pos="457200" algn="l"/>
              </a:tabLst>
            </a:pP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Probing Questions</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 used to explore deeper understanding and reasoning (Armstrong, 2020)</a:t>
            </a:r>
          </a:p>
          <a:p>
            <a:pPr marL="742950" marR="0" lvl="1" indent="-285750" algn="just">
              <a:lnSpc>
                <a:spcPct val="110000"/>
              </a:lnSpc>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Example: “Can you explain how you handled stakeholder conflict?”</a:t>
            </a:r>
          </a:p>
          <a:p>
            <a:pPr marL="342900" marR="0" lvl="0" indent="-342900" algn="just">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a:t>
            </a: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Leading Questions</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 guide candidates toward specific viewpoints</a:t>
            </a:r>
          </a:p>
          <a:p>
            <a:pPr marL="742950" marR="0" lvl="1" indent="-285750" algn="just">
              <a:lnSpc>
                <a:spcPct val="110000"/>
              </a:lnSpc>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Example: “You prefer teamwork over solo work, right?”</a:t>
            </a:r>
          </a:p>
          <a:p>
            <a:pPr marL="342900" marR="0" lvl="0" indent="-342900" algn="just">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a:t>
            </a: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Socratic Questions</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 encourage reflection and critical thinking (CIPD, 2024)</a:t>
            </a:r>
          </a:p>
          <a:p>
            <a:pPr marL="742950" marR="0" lvl="1" indent="-285750" algn="just">
              <a:lnSpc>
                <a:spcPct val="110000"/>
              </a:lnSpc>
              <a:spcAft>
                <a:spcPts val="800"/>
              </a:spcAft>
              <a:buSzPts val="1000"/>
              <a:buFont typeface="Courier New" panose="02070309020205020404" pitchFamily="49" charset="0"/>
              <a:buChar char="o"/>
              <a:tabLst>
                <a:tab pos="914400" algn="l"/>
              </a:tabLst>
            </a:pPr>
            <a:r>
              <a:rPr lang="en-US" sz="1600" kern="100" dirty="0">
                <a:effectLst/>
                <a:latin typeface="Amasis MT Pro Medium" panose="02040604050005020304" pitchFamily="18" charset="0"/>
                <a:ea typeface="Calibri" panose="020F0502020204030204" pitchFamily="34" charset="0"/>
                <a:cs typeface="Times New Roman" panose="02020603050405020304" pitchFamily="18" charset="0"/>
              </a:rPr>
              <a:t>Example: “Why do you think your approach succeeded?”</a:t>
            </a:r>
          </a:p>
          <a:p>
            <a:pPr marL="342900" marR="0" lvl="0" indent="-342900" algn="just">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These techniques assess clarity, confidence, and communication</a:t>
            </a:r>
          </a:p>
          <a:p>
            <a:pPr marL="342900" marR="0" lvl="0" indent="-342900" algn="just">
              <a:lnSpc>
                <a:spcPct val="110000"/>
              </a:lnSpc>
              <a:spcAft>
                <a:spcPts val="800"/>
              </a:spcAft>
              <a:buSzPts val="1000"/>
              <a:buFont typeface="Symbol" panose="05050102010706020507" pitchFamily="18" charset="2"/>
              <a:buChar char=""/>
              <a:tabLst>
                <a:tab pos="457200" algn="l"/>
              </a:tabLst>
            </a:pP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Hilton interviewers use a </a:t>
            </a:r>
            <a:r>
              <a:rPr lang="en-US" sz="1600" b="1" kern="100" dirty="0">
                <a:effectLst/>
                <a:latin typeface="Amasis MT Pro Medium" panose="02040604050005020304" pitchFamily="18" charset="0"/>
                <a:ea typeface="Calibri" panose="020F0502020204030204" pitchFamily="34" charset="0"/>
                <a:cs typeface="Vrinda" panose="020B0502040204020203" pitchFamily="34" charset="0"/>
              </a:rPr>
              <a:t>mix of probing and Socratic questions</a:t>
            </a:r>
            <a:r>
              <a:rPr lang="en-US" sz="1600" kern="100" dirty="0">
                <a:effectLst/>
                <a:latin typeface="Amasis MT Pro Medium" panose="02040604050005020304" pitchFamily="18" charset="0"/>
                <a:ea typeface="Calibri" panose="020F0502020204030204" pitchFamily="34" charset="0"/>
                <a:cs typeface="Vrinda" panose="020B0502040204020203" pitchFamily="34" charset="0"/>
              </a:rPr>
              <a:t> to evaluate leadership and decision-making in project managers</a:t>
            </a:r>
          </a:p>
          <a:p>
            <a:pPr algn="just">
              <a:lnSpc>
                <a:spcPct val="110000"/>
              </a:lnSpc>
            </a:pPr>
            <a:endParaRPr lang="en-US" sz="1600" dirty="0">
              <a:latin typeface="Amasis MT Pro Medium" panose="02040604050005020304" pitchFamily="18" charset="0"/>
            </a:endParaRPr>
          </a:p>
        </p:txBody>
      </p:sp>
      <p:sp>
        <p:nvSpPr>
          <p:cNvPr id="34" name="Rectangle 3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magnifying glass with question marks&#10;&#10;AI-generated content may be incorrect.">
            <a:extLst>
              <a:ext uri="{FF2B5EF4-FFF2-40B4-BE49-F238E27FC236}">
                <a16:creationId xmlns:a16="http://schemas.microsoft.com/office/drawing/2014/main" id="{BFC994D6-776C-D6D6-1286-A575720D50D2}"/>
              </a:ext>
            </a:extLst>
          </p:cNvPr>
          <p:cNvPicPr>
            <a:picLocks noChangeAspect="1"/>
          </p:cNvPicPr>
          <p:nvPr/>
        </p:nvPicPr>
        <p:blipFill>
          <a:blip r:embed="rId3">
            <a:extLst>
              <a:ext uri="{28A0092B-C50C-407E-A947-70E740481C1C}">
                <a14:useLocalDpi xmlns:a14="http://schemas.microsoft.com/office/drawing/2010/main" val="0"/>
              </a:ext>
            </a:extLst>
          </a:blip>
          <a:srcRect l="18210" r="16119" b="7"/>
          <a:stretch>
            <a:fillRect/>
          </a:stretch>
        </p:blipFill>
        <p:spPr>
          <a:xfrm>
            <a:off x="7075967" y="1783312"/>
            <a:ext cx="4170530" cy="3323269"/>
          </a:xfrm>
          <a:prstGeom prst="rect">
            <a:avLst/>
          </a:prstGeom>
        </p:spPr>
      </p:pic>
    </p:spTree>
    <p:extLst>
      <p:ext uri="{BB962C8B-B14F-4D97-AF65-F5344CB8AC3E}">
        <p14:creationId xmlns:p14="http://schemas.microsoft.com/office/powerpoint/2010/main" val="1173359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0E30E7-B314-6856-31AD-98A488424508}"/>
              </a:ext>
            </a:extLst>
          </p:cNvPr>
          <p:cNvSpPr>
            <a:spLocks noGrp="1"/>
          </p:cNvSpPr>
          <p:nvPr>
            <p:ph type="title"/>
          </p:nvPr>
        </p:nvSpPr>
        <p:spPr>
          <a:xfrm>
            <a:off x="1371597" y="348865"/>
            <a:ext cx="10044023" cy="877729"/>
          </a:xfrm>
        </p:spPr>
        <p:txBody>
          <a:bodyPr anchor="ctr">
            <a:normAutofit/>
          </a:bodyPr>
          <a:lstStyle/>
          <a:p>
            <a:r>
              <a:rPr lang="en-US" sz="4000" b="1" dirty="0">
                <a:solidFill>
                  <a:srgbClr val="FFFFFF"/>
                </a:solidFill>
                <a:effectLst/>
                <a:latin typeface="Algerian" panose="04020705040A02060702" pitchFamily="82" charset="0"/>
                <a:ea typeface="Calibri" panose="020F0502020204030204" pitchFamily="34" charset="0"/>
              </a:rPr>
              <a:t>Face-to-Face vs Online Interview</a:t>
            </a:r>
            <a:endParaRPr lang="en-US" sz="4000" dirty="0">
              <a:solidFill>
                <a:srgbClr val="FFFFFF"/>
              </a:solidFill>
              <a:latin typeface="Algerian" panose="04020705040A02060702" pitchFamily="82" charset="0"/>
            </a:endParaRPr>
          </a:p>
        </p:txBody>
      </p:sp>
      <p:graphicFrame>
        <p:nvGraphicFramePr>
          <p:cNvPr id="4" name="Content Placeholder 3">
            <a:extLst>
              <a:ext uri="{FF2B5EF4-FFF2-40B4-BE49-F238E27FC236}">
                <a16:creationId xmlns:a16="http://schemas.microsoft.com/office/drawing/2014/main" id="{397A8087-316F-9C67-356B-7D30666DC22B}"/>
              </a:ext>
            </a:extLst>
          </p:cNvPr>
          <p:cNvGraphicFramePr>
            <a:graphicFrameLocks noGrp="1"/>
          </p:cNvGraphicFramePr>
          <p:nvPr>
            <p:ph idx="1"/>
            <p:extLst>
              <p:ext uri="{D42A27DB-BD31-4B8C-83A1-F6EECF244321}">
                <p14:modId xmlns:p14="http://schemas.microsoft.com/office/powerpoint/2010/main" val="401149660"/>
              </p:ext>
            </p:extLst>
          </p:nvPr>
        </p:nvGraphicFramePr>
        <p:xfrm>
          <a:off x="1568889" y="2112578"/>
          <a:ext cx="9462526" cy="4288218"/>
        </p:xfrm>
        <a:graphic>
          <a:graphicData uri="http://schemas.openxmlformats.org/drawingml/2006/table">
            <a:tbl>
              <a:tblPr firstRow="1" firstCol="1" bandRow="1">
                <a:tableStyleId>{5C22544A-7EE6-4342-B048-85BDC9FD1C3A}</a:tableStyleId>
              </a:tblPr>
              <a:tblGrid>
                <a:gridCol w="2397182">
                  <a:extLst>
                    <a:ext uri="{9D8B030D-6E8A-4147-A177-3AD203B41FA5}">
                      <a16:colId xmlns:a16="http://schemas.microsoft.com/office/drawing/2014/main" val="3398095756"/>
                    </a:ext>
                  </a:extLst>
                </a:gridCol>
                <a:gridCol w="3474416">
                  <a:extLst>
                    <a:ext uri="{9D8B030D-6E8A-4147-A177-3AD203B41FA5}">
                      <a16:colId xmlns:a16="http://schemas.microsoft.com/office/drawing/2014/main" val="1980045536"/>
                    </a:ext>
                  </a:extLst>
                </a:gridCol>
                <a:gridCol w="3590928">
                  <a:extLst>
                    <a:ext uri="{9D8B030D-6E8A-4147-A177-3AD203B41FA5}">
                      <a16:colId xmlns:a16="http://schemas.microsoft.com/office/drawing/2014/main" val="4083411961"/>
                    </a:ext>
                  </a:extLst>
                </a:gridCol>
              </a:tblGrid>
              <a:tr h="336636">
                <a:tc>
                  <a:txBody>
                    <a:bodyPr/>
                    <a:lstStyle/>
                    <a:p>
                      <a:pPr marL="0" marR="0">
                        <a:lnSpc>
                          <a:spcPct val="115000"/>
                        </a:lnSpc>
                        <a:spcAft>
                          <a:spcPts val="800"/>
                        </a:spcAft>
                        <a:buNone/>
                      </a:pPr>
                      <a:r>
                        <a:rPr lang="en-US" sz="1800" kern="100">
                          <a:effectLst/>
                          <a:latin typeface="Amasis MT Pro Medium" panose="02040604050005020304" pitchFamily="18" charset="0"/>
                        </a:rPr>
                        <a:t>Criteria</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Face-to-Face</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Online (e.g., Zoom, Teams)</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extLst>
                  <a:ext uri="{0D108BD9-81ED-4DB2-BD59-A6C34878D82A}">
                    <a16:rowId xmlns:a16="http://schemas.microsoft.com/office/drawing/2014/main" val="4007881934"/>
                  </a:ext>
                </a:extLst>
              </a:tr>
              <a:tr h="658597">
                <a:tc>
                  <a:txBody>
                    <a:bodyPr/>
                    <a:lstStyle/>
                    <a:p>
                      <a:pPr marL="0" marR="0">
                        <a:lnSpc>
                          <a:spcPct val="115000"/>
                        </a:lnSpc>
                        <a:spcAft>
                          <a:spcPts val="800"/>
                        </a:spcAft>
                        <a:buNone/>
                      </a:pPr>
                      <a:r>
                        <a:rPr lang="en-US" sz="1800" kern="100">
                          <a:effectLst/>
                          <a:latin typeface="Amasis MT Pro Medium" panose="02040604050005020304" pitchFamily="18" charset="0"/>
                        </a:rPr>
                        <a:t> Interaction</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Strong personal engagement &amp; rapport</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Convenient but less personal connection</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extLst>
                  <a:ext uri="{0D108BD9-81ED-4DB2-BD59-A6C34878D82A}">
                    <a16:rowId xmlns:a16="http://schemas.microsoft.com/office/drawing/2014/main" val="3069514366"/>
                  </a:ext>
                </a:extLst>
              </a:tr>
              <a:tr h="658597">
                <a:tc>
                  <a:txBody>
                    <a:bodyPr/>
                    <a:lstStyle/>
                    <a:p>
                      <a:pPr marL="0" marR="0">
                        <a:lnSpc>
                          <a:spcPct val="115000"/>
                        </a:lnSpc>
                        <a:spcAft>
                          <a:spcPts val="800"/>
                        </a:spcAft>
                        <a:buNone/>
                      </a:pPr>
                      <a:r>
                        <a:rPr lang="en-US" sz="1800" kern="100">
                          <a:effectLst/>
                          <a:latin typeface="Amasis MT Pro Medium" panose="02040604050005020304" pitchFamily="18" charset="0"/>
                        </a:rPr>
                        <a:t> Cost</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Higher – venue, travel &amp; scheduling</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Lower – no travel or venue costs</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extLst>
                  <a:ext uri="{0D108BD9-81ED-4DB2-BD59-A6C34878D82A}">
                    <a16:rowId xmlns:a16="http://schemas.microsoft.com/office/drawing/2014/main" val="714366697"/>
                  </a:ext>
                </a:extLst>
              </a:tr>
              <a:tr h="658597">
                <a:tc>
                  <a:txBody>
                    <a:bodyPr/>
                    <a:lstStyle/>
                    <a:p>
                      <a:pPr marL="0" marR="0">
                        <a:lnSpc>
                          <a:spcPct val="115000"/>
                        </a:lnSpc>
                        <a:spcAft>
                          <a:spcPts val="800"/>
                        </a:spcAft>
                        <a:buNone/>
                      </a:pPr>
                      <a:r>
                        <a:rPr lang="en-US" sz="1800" kern="100" dirty="0">
                          <a:effectLst/>
                          <a:latin typeface="Amasis MT Pro Medium" panose="02040604050005020304" pitchFamily="18" charset="0"/>
                        </a:rPr>
                        <a:t> Technology</a:t>
                      </a:r>
                      <a:endParaRPr lang="en-US" sz="1800" kern="100" dirty="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No tech required</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Needs stable internet &amp; camera setup</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extLst>
                  <a:ext uri="{0D108BD9-81ED-4DB2-BD59-A6C34878D82A}">
                    <a16:rowId xmlns:a16="http://schemas.microsoft.com/office/drawing/2014/main" val="1491714976"/>
                  </a:ext>
                </a:extLst>
              </a:tr>
              <a:tr h="658597">
                <a:tc>
                  <a:txBody>
                    <a:bodyPr/>
                    <a:lstStyle/>
                    <a:p>
                      <a:pPr marL="0" marR="0">
                        <a:lnSpc>
                          <a:spcPct val="115000"/>
                        </a:lnSpc>
                        <a:spcAft>
                          <a:spcPts val="800"/>
                        </a:spcAft>
                        <a:buNone/>
                      </a:pPr>
                      <a:r>
                        <a:rPr lang="en-US" sz="1800" kern="100">
                          <a:effectLst/>
                          <a:latin typeface="Amasis MT Pro Medium" panose="02040604050005020304" pitchFamily="18" charset="0"/>
                        </a:rPr>
                        <a:t>Candidate Comfort</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Natural conversation &amp; body language</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Possible technical or environmental issues</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extLst>
                  <a:ext uri="{0D108BD9-81ED-4DB2-BD59-A6C34878D82A}">
                    <a16:rowId xmlns:a16="http://schemas.microsoft.com/office/drawing/2014/main" val="2354741799"/>
                  </a:ext>
                </a:extLst>
              </a:tr>
              <a:tr h="658597">
                <a:tc>
                  <a:txBody>
                    <a:bodyPr/>
                    <a:lstStyle/>
                    <a:p>
                      <a:pPr marL="0" marR="0">
                        <a:lnSpc>
                          <a:spcPct val="115000"/>
                        </a:lnSpc>
                        <a:spcAft>
                          <a:spcPts val="800"/>
                        </a:spcAft>
                        <a:buNone/>
                      </a:pPr>
                      <a:r>
                        <a:rPr lang="en-US" sz="1800" kern="100">
                          <a:effectLst/>
                          <a:latin typeface="Amasis MT Pro Medium" panose="02040604050005020304" pitchFamily="18" charset="0"/>
                        </a:rPr>
                        <a:t> Fairness</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Enables full body language assessment</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Risk of network bias or interruptions</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extLst>
                  <a:ext uri="{0D108BD9-81ED-4DB2-BD59-A6C34878D82A}">
                    <a16:rowId xmlns:a16="http://schemas.microsoft.com/office/drawing/2014/main" val="1343456381"/>
                  </a:ext>
                </a:extLst>
              </a:tr>
              <a:tr h="658597">
                <a:tc>
                  <a:txBody>
                    <a:bodyPr/>
                    <a:lstStyle/>
                    <a:p>
                      <a:pPr marL="0" marR="0">
                        <a:lnSpc>
                          <a:spcPct val="115000"/>
                        </a:lnSpc>
                        <a:spcAft>
                          <a:spcPts val="800"/>
                        </a:spcAft>
                        <a:buNone/>
                      </a:pPr>
                      <a:r>
                        <a:rPr lang="en-US" sz="1800" kern="100">
                          <a:effectLst/>
                          <a:latin typeface="Amasis MT Pro Medium" panose="02040604050005020304" pitchFamily="18" charset="0"/>
                        </a:rPr>
                        <a:t>Hilton Practice</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pPr marL="0" marR="0">
                        <a:lnSpc>
                          <a:spcPct val="115000"/>
                        </a:lnSpc>
                        <a:spcAft>
                          <a:spcPts val="800"/>
                        </a:spcAft>
                        <a:buNone/>
                      </a:pPr>
                      <a:r>
                        <a:rPr lang="en-US" sz="1800" kern="100">
                          <a:effectLst/>
                          <a:latin typeface="Amasis MT Pro Medium" panose="02040604050005020304" pitchFamily="18" charset="0"/>
                        </a:rPr>
                        <a:t>Combines both for efficiency &amp; inclusivity (CIPD, 2024)</a:t>
                      </a:r>
                      <a:endParaRPr lang="en-US" sz="1800" kern="100">
                        <a:effectLst/>
                        <a:latin typeface="Amasis MT Pro Medium" panose="02040604050005020304" pitchFamily="18" charset="0"/>
                        <a:ea typeface="Calibri" panose="020F0502020204030204" pitchFamily="34" charset="0"/>
                        <a:cs typeface="Vrinda" panose="020B0502040204020203" pitchFamily="34" charset="0"/>
                      </a:endParaRPr>
                    </a:p>
                  </a:txBody>
                  <a:tcPr marL="96917" marR="96917" marT="0" marB="0"/>
                </a:tc>
                <a:tc>
                  <a:txBody>
                    <a:bodyPr/>
                    <a:lstStyle/>
                    <a:p>
                      <a:endParaRPr lang="en-US" sz="1800" kern="100" dirty="0">
                        <a:effectLst/>
                        <a:latin typeface="Amasis MT Pro Medium" panose="02040604050005020304" pitchFamily="18" charset="0"/>
                        <a:cs typeface="Vrinda" panose="020B0502040204020203" pitchFamily="34" charset="0"/>
                      </a:endParaRPr>
                    </a:p>
                  </a:txBody>
                  <a:tcPr marL="96917" marR="96917" marT="0" marB="0"/>
                </a:tc>
                <a:extLst>
                  <a:ext uri="{0D108BD9-81ED-4DB2-BD59-A6C34878D82A}">
                    <a16:rowId xmlns:a16="http://schemas.microsoft.com/office/drawing/2014/main" val="275153524"/>
                  </a:ext>
                </a:extLst>
              </a:tr>
            </a:tbl>
          </a:graphicData>
        </a:graphic>
      </p:graphicFrame>
    </p:spTree>
    <p:extLst>
      <p:ext uri="{BB962C8B-B14F-4D97-AF65-F5344CB8AC3E}">
        <p14:creationId xmlns:p14="http://schemas.microsoft.com/office/powerpoint/2010/main" val="3706345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B158C-2DB5-30AD-5B56-BD8525028061}"/>
              </a:ext>
            </a:extLst>
          </p:cNvPr>
          <p:cNvSpPr>
            <a:spLocks noGrp="1"/>
          </p:cNvSpPr>
          <p:nvPr>
            <p:ph type="title"/>
          </p:nvPr>
        </p:nvSpPr>
        <p:spPr>
          <a:xfrm>
            <a:off x="1136397" y="502020"/>
            <a:ext cx="5323715" cy="986851"/>
          </a:xfrm>
        </p:spPr>
        <p:txBody>
          <a:bodyPr anchor="b">
            <a:normAutofit/>
          </a:bodyPr>
          <a:lstStyle/>
          <a:p>
            <a:pPr algn="ctr"/>
            <a:r>
              <a:rPr lang="en-US" sz="4000" b="1" dirty="0">
                <a:effectLst/>
                <a:latin typeface="Algerian" panose="04020705040A02060702" pitchFamily="82" charset="0"/>
                <a:ea typeface="Calibri" panose="020F0502020204030204" pitchFamily="34" charset="0"/>
              </a:rPr>
              <a:t>Conclusion</a:t>
            </a:r>
            <a:endParaRPr lang="en-US" sz="4000" dirty="0">
              <a:latin typeface="Algerian" panose="04020705040A02060702" pitchFamily="82" charset="0"/>
            </a:endParaRPr>
          </a:p>
        </p:txBody>
      </p:sp>
      <p:sp>
        <p:nvSpPr>
          <p:cNvPr id="3" name="Content Placeholder 2">
            <a:extLst>
              <a:ext uri="{FF2B5EF4-FFF2-40B4-BE49-F238E27FC236}">
                <a16:creationId xmlns:a16="http://schemas.microsoft.com/office/drawing/2014/main" id="{797B1A4A-6293-F1D2-E782-BDFF06F140CB}"/>
              </a:ext>
            </a:extLst>
          </p:cNvPr>
          <p:cNvSpPr>
            <a:spLocks noGrp="1"/>
          </p:cNvSpPr>
          <p:nvPr>
            <p:ph idx="1"/>
          </p:nvPr>
        </p:nvSpPr>
        <p:spPr>
          <a:xfrm>
            <a:off x="457201" y="1783316"/>
            <a:ext cx="6002912" cy="4157661"/>
          </a:xfrm>
        </p:spPr>
        <p:txBody>
          <a:bodyPr anchor="t">
            <a:normAutofit lnSpcReduction="10000"/>
          </a:bodyPr>
          <a:lstStyle/>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Recruitment must align with Hilton’s culture, mission, and transformation goals </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Job analysis ensures clear understanding of duties and performance expectations</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Structured and competency-based interviews provide fairness, depth, and reliability </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Probing and Socratic questions uncover reasoning, judgement, and leadership ability</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Hybrid interviews mix online convenience with personal interaction for best results</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Effective recruitment leads to high-performing teams and stronger </a:t>
            </a:r>
            <a:r>
              <a:rPr lang="en-US" sz="1400" kern="100" dirty="0" err="1">
                <a:effectLst/>
                <a:latin typeface="Amasis MT Pro Medium" panose="02040604050005020304" pitchFamily="18" charset="0"/>
                <a:ea typeface="Calibri" panose="020F0502020204030204" pitchFamily="34" charset="0"/>
                <a:cs typeface="Vrinda" panose="020B0502040204020203" pitchFamily="34" charset="0"/>
              </a:rPr>
              <a:t>organisational</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outcomes</a:t>
            </a:r>
          </a:p>
          <a:p>
            <a:pPr marL="342900" marR="0" lvl="0" indent="-342900" algn="just">
              <a:lnSpc>
                <a:spcPct val="100000"/>
              </a:lnSpc>
              <a:spcAft>
                <a:spcPts val="800"/>
              </a:spcAft>
              <a:buSzPts val="1000"/>
              <a:buFont typeface="Symbol" panose="05050102010706020507" pitchFamily="18" charset="2"/>
              <a:buChar char=""/>
              <a:tabLst>
                <a:tab pos="457200" algn="l"/>
              </a:tabLst>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Continuous improvement in hiring practices supports Hilton’s long-term global success</a:t>
            </a:r>
          </a:p>
        </p:txBody>
      </p:sp>
      <p:sp>
        <p:nvSpPr>
          <p:cNvPr id="29" name="Rectangle 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up of a person shaking hands&#10;&#10;AI-generated content may be incorrect.">
            <a:extLst>
              <a:ext uri="{FF2B5EF4-FFF2-40B4-BE49-F238E27FC236}">
                <a16:creationId xmlns:a16="http://schemas.microsoft.com/office/drawing/2014/main" id="{1C616680-0E32-2E1A-9874-E5D442FEF806}"/>
              </a:ext>
            </a:extLst>
          </p:cNvPr>
          <p:cNvPicPr>
            <a:picLocks noChangeAspect="1"/>
          </p:cNvPicPr>
          <p:nvPr/>
        </p:nvPicPr>
        <p:blipFill>
          <a:blip r:embed="rId3">
            <a:extLst>
              <a:ext uri="{28A0092B-C50C-407E-A947-70E740481C1C}">
                <a14:useLocalDpi xmlns:a14="http://schemas.microsoft.com/office/drawing/2010/main" val="0"/>
              </a:ext>
            </a:extLst>
          </a:blip>
          <a:srcRect l="8952" r="20457"/>
          <a:stretch>
            <a:fillRect/>
          </a:stretch>
        </p:blipFill>
        <p:spPr>
          <a:xfrm>
            <a:off x="7075967" y="1783316"/>
            <a:ext cx="4170530" cy="3323261"/>
          </a:xfrm>
          <a:prstGeom prst="rect">
            <a:avLst/>
          </a:prstGeom>
        </p:spPr>
      </p:pic>
    </p:spTree>
    <p:extLst>
      <p:ext uri="{BB962C8B-B14F-4D97-AF65-F5344CB8AC3E}">
        <p14:creationId xmlns:p14="http://schemas.microsoft.com/office/powerpoint/2010/main" val="1192762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3417E-701D-C97C-FE40-12A7DF24D5B4}"/>
              </a:ext>
            </a:extLst>
          </p:cNvPr>
          <p:cNvSpPr>
            <a:spLocks noGrp="1"/>
          </p:cNvSpPr>
          <p:nvPr>
            <p:ph type="title"/>
          </p:nvPr>
        </p:nvSpPr>
        <p:spPr>
          <a:xfrm>
            <a:off x="1148022" y="563763"/>
            <a:ext cx="9895951" cy="1033669"/>
          </a:xfrm>
        </p:spPr>
        <p:txBody>
          <a:bodyPr>
            <a:normAutofit/>
          </a:bodyPr>
          <a:lstStyle/>
          <a:p>
            <a:pPr algn="ctr"/>
            <a:r>
              <a:rPr lang="en-US" sz="3400" b="1" kern="100" dirty="0">
                <a:solidFill>
                  <a:srgbClr val="FFFFFF"/>
                </a:solidFill>
                <a:effectLst/>
                <a:latin typeface="Algerian" panose="04020705040A02060702" pitchFamily="82" charset="0"/>
                <a:ea typeface="Calibri" panose="020F0502020204030204" pitchFamily="34" charset="0"/>
                <a:cs typeface="Vrinda" panose="020B0502040204020203" pitchFamily="34" charset="0"/>
              </a:rPr>
              <a:t>Reference list</a:t>
            </a:r>
            <a:br>
              <a:rPr lang="en-US" sz="3400" kern="100" dirty="0">
                <a:solidFill>
                  <a:srgbClr val="FFFFFF"/>
                </a:solidFill>
                <a:effectLst/>
                <a:latin typeface="Calibri" panose="020F0502020204030204" pitchFamily="34" charset="0"/>
                <a:ea typeface="Calibri" panose="020F0502020204030204" pitchFamily="34" charset="0"/>
                <a:cs typeface="Vrinda" panose="020B0502040204020203" pitchFamily="34" charset="0"/>
              </a:rPr>
            </a:br>
            <a:endParaRPr lang="en-US" sz="3400" dirty="0">
              <a:solidFill>
                <a:srgbClr val="FFFFFF"/>
              </a:solidFill>
            </a:endParaRPr>
          </a:p>
        </p:txBody>
      </p:sp>
      <p:sp>
        <p:nvSpPr>
          <p:cNvPr id="3" name="Content Placeholder 2">
            <a:extLst>
              <a:ext uri="{FF2B5EF4-FFF2-40B4-BE49-F238E27FC236}">
                <a16:creationId xmlns:a16="http://schemas.microsoft.com/office/drawing/2014/main" id="{3B6A50D3-4EBB-5432-939C-390FB6E529BC}"/>
              </a:ext>
            </a:extLst>
          </p:cNvPr>
          <p:cNvSpPr>
            <a:spLocks noGrp="1"/>
          </p:cNvSpPr>
          <p:nvPr>
            <p:ph idx="1"/>
          </p:nvPr>
        </p:nvSpPr>
        <p:spPr>
          <a:xfrm>
            <a:off x="1371599" y="2318197"/>
            <a:ext cx="8452339" cy="3683358"/>
          </a:xfrm>
        </p:spPr>
        <p:txBody>
          <a:bodyPr anchor="ctr">
            <a:normAutofit fontScale="85000" lnSpcReduction="20000"/>
          </a:bodyPr>
          <a:lstStyle/>
          <a:p>
            <a:pPr marL="0" marR="0" algn="just">
              <a:lnSpc>
                <a:spcPct val="110000"/>
              </a:lnSpc>
              <a:spcAft>
                <a:spcPts val="800"/>
              </a:spcAft>
              <a:buNone/>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Adrian Smith, A.L. (2003). Effective interviewing for selection.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Managing Staff in Early Years Settings</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78(6), pp.117–137. </a:t>
            </a:r>
            <a:r>
              <a:rPr lang="en-US" sz="1400" kern="100" dirty="0" err="1">
                <a:effectLst/>
                <a:latin typeface="Amasis MT Pro Medium" panose="02040604050005020304" pitchFamily="18" charset="0"/>
                <a:ea typeface="Calibri" panose="020F0502020204030204" pitchFamily="34" charset="0"/>
                <a:cs typeface="Vrinda" panose="020B0502040204020203" pitchFamily="34" charset="0"/>
              </a:rPr>
              <a:t>doi:https</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://doi.org/10.4324/9780203448892-15.</a:t>
            </a:r>
          </a:p>
          <a:p>
            <a:pPr marL="0" marR="0" algn="just">
              <a:lnSpc>
                <a:spcPct val="110000"/>
              </a:lnSpc>
              <a:spcAft>
                <a:spcPts val="800"/>
              </a:spcAft>
              <a:buNone/>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Armstrong, M. and Taylor, S. (2020).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Armstrong’s Handbook of Human Resource Management Practice</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16th ed. London ; Philadelphia: Kogan Page.</a:t>
            </a:r>
          </a:p>
          <a:p>
            <a:pPr marL="0" marR="0" algn="just">
              <a:lnSpc>
                <a:spcPct val="110000"/>
              </a:lnSpc>
              <a:spcAft>
                <a:spcPts val="800"/>
              </a:spcAft>
              <a:buNone/>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CIPD (2024).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CIPD | Recruitment Process Overview | Factsheets</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[online] CIPD. Available at: https://www.cipd.org/en/knowledge/factsheets/recruitment-factsheet/.</a:t>
            </a:r>
          </a:p>
          <a:p>
            <a:pPr marL="0" marR="0" algn="just">
              <a:lnSpc>
                <a:spcPct val="110000"/>
              </a:lnSpc>
              <a:spcAft>
                <a:spcPts val="800"/>
              </a:spcAft>
              <a:buNone/>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Conrad, R. and Arzana (2024).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Travel with Purpose 2024 Report</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[online] Available at: https://travelwithpurpose.hilton.com/wp-content/uploads/sites/4/2025/06/2024Report.pdf.</a:t>
            </a:r>
          </a:p>
          <a:p>
            <a:pPr marL="0" marR="0" algn="just">
              <a:lnSpc>
                <a:spcPct val="110000"/>
              </a:lnSpc>
              <a:spcAft>
                <a:spcPts val="800"/>
              </a:spcAft>
              <a:buNone/>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Dessler, G. (2020).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Human resource management</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16th ed. Harlow, England Pearson.</a:t>
            </a:r>
          </a:p>
          <a:p>
            <a:pPr marL="0" marR="0" algn="just">
              <a:lnSpc>
                <a:spcPct val="110000"/>
              </a:lnSpc>
              <a:spcAft>
                <a:spcPts val="800"/>
              </a:spcAft>
              <a:buNone/>
            </a:pP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Hilton (2025).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Hilton Brands | Global Hospitality Company</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[online] Hilton.com. Available at: https://www.hilton.com/en/corporate/.</a:t>
            </a:r>
          </a:p>
          <a:p>
            <a:pPr marL="0" marR="0" indent="0" algn="just">
              <a:lnSpc>
                <a:spcPct val="110000"/>
              </a:lnSpc>
              <a:spcAft>
                <a:spcPts val="800"/>
              </a:spcAft>
              <a:buNone/>
            </a:pPr>
            <a:r>
              <a:rPr lang="en-US" sz="1400" kern="100" dirty="0" err="1">
                <a:effectLst/>
                <a:latin typeface="Amasis MT Pro Medium" panose="02040604050005020304" pitchFamily="18" charset="0"/>
                <a:ea typeface="Calibri" panose="020F0502020204030204" pitchFamily="34" charset="0"/>
                <a:cs typeface="Vrinda" panose="020B0502040204020203" pitchFamily="34" charset="0"/>
              </a:rPr>
              <a:t>Portny</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S. (2020). </a:t>
            </a:r>
            <a:r>
              <a:rPr lang="en-US" sz="1400" i="1" kern="100" dirty="0">
                <a:effectLst/>
                <a:latin typeface="Amasis MT Pro Medium" panose="02040604050005020304" pitchFamily="18" charset="0"/>
                <a:ea typeface="Calibri" panose="020F0502020204030204" pitchFamily="34" charset="0"/>
                <a:cs typeface="Vrinda" panose="020B0502040204020203" pitchFamily="34" charset="0"/>
              </a:rPr>
              <a:t>Project Management </a:t>
            </a:r>
            <a:r>
              <a:rPr lang="en-US" sz="1400" kern="100" dirty="0">
                <a:effectLst/>
                <a:latin typeface="Amasis MT Pro Medium" panose="02040604050005020304" pitchFamily="18" charset="0"/>
                <a:ea typeface="Calibri" panose="020F0502020204030204" pitchFamily="34" charset="0"/>
                <a:cs typeface="Vrinda" panose="020B0502040204020203" pitchFamily="34" charset="0"/>
              </a:rPr>
              <a:t>. 5th ed. Hoboken, Nj: John Wiley &amp; Sons, Inc.</a:t>
            </a:r>
          </a:p>
          <a:p>
            <a:pPr algn="just">
              <a:lnSpc>
                <a:spcPct val="110000"/>
              </a:lnSpc>
            </a:pPr>
            <a:endParaRPr lang="en-US" sz="1400" dirty="0">
              <a:latin typeface="Amasis MT Pro Medium" panose="02040604050005020304" pitchFamily="18" charset="0"/>
            </a:endParaRPr>
          </a:p>
        </p:txBody>
      </p:sp>
    </p:spTree>
    <p:extLst>
      <p:ext uri="{BB962C8B-B14F-4D97-AF65-F5344CB8AC3E}">
        <p14:creationId xmlns:p14="http://schemas.microsoft.com/office/powerpoint/2010/main" val="319369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TotalTime>
  <Words>2533</Words>
  <Application>Microsoft Office PowerPoint</Application>
  <PresentationFormat>Widescreen</PresentationFormat>
  <Paragraphs>146</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Recruitment and Selection of a Project Manager for Hilton International</vt:lpstr>
      <vt:lpstr>Table of Contents</vt:lpstr>
      <vt:lpstr>Introduction to Hilton International</vt:lpstr>
      <vt:lpstr>Recruitment Process Overview</vt:lpstr>
      <vt:lpstr>Job Analysis, Description, and Person Specification </vt:lpstr>
      <vt:lpstr>Interview Type 1: Structured Interview</vt:lpstr>
      <vt:lpstr>Interview Type 2: Competency-Based Interview</vt:lpstr>
      <vt:lpstr>Interview Type 3: Panel Interview</vt:lpstr>
      <vt:lpstr>Questioning Techniques</vt:lpstr>
      <vt:lpstr>Face-to-Face vs Online Interview</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Selection of a Project Manager for Hilton International</dc:title>
  <dc:creator>User090673</dc:creator>
  <cp:lastModifiedBy>m hossain</cp:lastModifiedBy>
  <cp:revision>7</cp:revision>
  <dcterms:created xsi:type="dcterms:W3CDTF">2025-10-23T12:58:04Z</dcterms:created>
  <dcterms:modified xsi:type="dcterms:W3CDTF">2025-11-11T23:21:16Z</dcterms:modified>
</cp:coreProperties>
</file>