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93" r:id="rId3"/>
    <p:sldId id="295" r:id="rId4"/>
    <p:sldId id="259" r:id="rId5"/>
    <p:sldId id="296" r:id="rId6"/>
    <p:sldId id="297" r:id="rId7"/>
    <p:sldId id="298" r:id="rId8"/>
    <p:sldId id="277" r:id="rId9"/>
    <p:sldId id="275" r:id="rId10"/>
    <p:sldId id="304" r:id="rId11"/>
    <p:sldId id="279" r:id="rId12"/>
    <p:sldId id="276" r:id="rId13"/>
    <p:sldId id="303" r:id="rId14"/>
    <p:sldId id="285" r:id="rId15"/>
    <p:sldId id="280" r:id="rId16"/>
    <p:sldId id="281" r:id="rId17"/>
    <p:sldId id="282" r:id="rId18"/>
    <p:sldId id="283" r:id="rId19"/>
    <p:sldId id="284" r:id="rId20"/>
    <p:sldId id="305" r:id="rId21"/>
    <p:sldId id="310" r:id="rId22"/>
    <p:sldId id="306" r:id="rId23"/>
    <p:sldId id="307" r:id="rId24"/>
    <p:sldId id="262" r:id="rId25"/>
    <p:sldId id="308" r:id="rId26"/>
    <p:sldId id="287" r:id="rId27"/>
    <p:sldId id="261" r:id="rId2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454C80"/>
    <a:srgbClr val="41497A"/>
    <a:srgbClr val="C8CACA"/>
    <a:srgbClr val="C6CBCC"/>
    <a:srgbClr val="D1D1D1"/>
    <a:srgbClr val="C0C0C0"/>
    <a:srgbClr val="DDDDDD"/>
    <a:srgbClr val="CCCCFF"/>
    <a:srgbClr val="FF0000"/>
    <a:srgbClr val="00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7ACEEE-10D7-496F-8DA9-B134A6BED67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8D4C5D-AB48-4FE5-A7D9-22EBCC794F4C}">
      <dgm:prSet phldrT="[Text]" custT="1"/>
      <dgm:spPr/>
      <dgm:t>
        <a:bodyPr/>
        <a:lstStyle/>
        <a:p>
          <a:r>
            <a:rPr lang="en-GB" sz="24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IDENTIFY</a:t>
          </a:r>
          <a:endParaRPr lang="en-GB" sz="24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F0696002-DB07-4882-8199-5537DA06B5A7}" type="parTrans" cxnId="{C56037D9-C82E-41AF-A693-9DDF4B851554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CFDC6AA-C852-4458-AB0E-7F071B322F72}" type="sibTrans" cxnId="{C56037D9-C82E-41AF-A693-9DDF4B851554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289AD7A-A585-45D0-9C0C-84FF422F020E}">
      <dgm:prSet phldrT="[Text]" custT="1"/>
      <dgm:spPr/>
      <dgm:t>
        <a:bodyPr/>
        <a:lstStyle/>
        <a:p>
          <a:r>
            <a:rPr lang="en-GB" sz="24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RECORD</a:t>
          </a:r>
          <a:endParaRPr lang="en-GB" sz="24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529769E4-F12D-4C27-AC9E-39D16AD465AA}" type="parTrans" cxnId="{4752448B-DFC7-4E88-A7D0-067D5407629F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D4208DA-A580-47E2-803E-A6348A60FCE5}" type="sibTrans" cxnId="{4752448B-DFC7-4E88-A7D0-067D5407629F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3B34DFA-5A98-4CA6-9468-CDC06C727749}">
      <dgm:prSet phldrT="[Text]" custT="1"/>
      <dgm:spPr/>
      <dgm:t>
        <a:bodyPr/>
        <a:lstStyle/>
        <a:p>
          <a:r>
            <a:rPr lang="en-GB" sz="24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ANALYSE</a:t>
          </a:r>
          <a:endParaRPr lang="en-GB" sz="24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48761CDE-8085-466C-93E9-DFB61430B3D7}" type="parTrans" cxnId="{C78F70F4-50C9-457B-8649-F5E7453D4C45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B283C59-E0C4-4C0C-8344-FF0C7E3370E3}" type="sibTrans" cxnId="{C78F70F4-50C9-457B-8649-F5E7453D4C45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D919BC4-05B5-4E0A-B908-14A8CDF71E6B}">
      <dgm:prSet phldrT="[Text]" custT="1"/>
      <dgm:spPr/>
      <dgm:t>
        <a:bodyPr/>
        <a:lstStyle/>
        <a:p>
          <a:r>
            <a:rPr lang="en-GB" sz="24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REPORT</a:t>
          </a:r>
          <a:endParaRPr lang="en-GB" sz="24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26BF3F3-7F4E-411C-888E-0B838DEF4785}" type="parTrans" cxnId="{789DC7C2-D648-4392-BEFE-DE5A8001679B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A446879-D887-4FDA-8ABA-169EE3475105}" type="sibTrans" cxnId="{789DC7C2-D648-4392-BEFE-DE5A8001679B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92D485E-4BEB-41DC-917B-9FD4C80237B1}" type="pres">
      <dgm:prSet presAssocID="{677ACEEE-10D7-496F-8DA9-B134A6BED673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9F04DB-F517-4F8A-89E7-FC8878C3FF08}" type="pres">
      <dgm:prSet presAssocID="{677ACEEE-10D7-496F-8DA9-B134A6BED673}" presName="arrow" presStyleLbl="bgShp" presStyleIdx="0" presStyleCnt="1" custScaleX="113234"/>
      <dgm:spPr/>
    </dgm:pt>
    <dgm:pt modelId="{0E0B0BA0-583B-42DC-A0E1-548493C25946}" type="pres">
      <dgm:prSet presAssocID="{677ACEEE-10D7-496F-8DA9-B134A6BED673}" presName="linearProcess" presStyleCnt="0"/>
      <dgm:spPr/>
    </dgm:pt>
    <dgm:pt modelId="{11B96EE2-FB64-4DEB-B5FC-1412F56B8C33}" type="pres">
      <dgm:prSet presAssocID="{908D4C5D-AB48-4FE5-A7D9-22EBCC794F4C}" presName="textNode" presStyleLbl="node1" presStyleIdx="0" presStyleCnt="4" custScaleX="64169" custScaleY="797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554DB06-E9B9-4421-B1B0-66F4C5A4C3D2}" type="pres">
      <dgm:prSet presAssocID="{9CFDC6AA-C852-4458-AB0E-7F071B322F72}" presName="sibTrans" presStyleCnt="0"/>
      <dgm:spPr/>
    </dgm:pt>
    <dgm:pt modelId="{FA65D857-44A5-40DF-919C-8F8A98952FFA}" type="pres">
      <dgm:prSet presAssocID="{0289AD7A-A585-45D0-9C0C-84FF422F020E}" presName="textNode" presStyleLbl="node1" presStyleIdx="1" presStyleCnt="4" custScaleX="64165" custScaleY="797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D0202F-9F0C-4BF6-BACD-647A42944AEA}" type="pres">
      <dgm:prSet presAssocID="{9D4208DA-A580-47E2-803E-A6348A60FCE5}" presName="sibTrans" presStyleCnt="0"/>
      <dgm:spPr/>
    </dgm:pt>
    <dgm:pt modelId="{97A27B3F-C958-4DCB-96F2-FDA4A5AAE622}" type="pres">
      <dgm:prSet presAssocID="{63B34DFA-5A98-4CA6-9468-CDC06C727749}" presName="textNode" presStyleLbl="node1" presStyleIdx="2" presStyleCnt="4" custScaleX="64998" custScaleY="797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34170BE-DCFF-48AD-9DCD-DAD835E914EF}" type="pres">
      <dgm:prSet presAssocID="{0B283C59-E0C4-4C0C-8344-FF0C7E3370E3}" presName="sibTrans" presStyleCnt="0"/>
      <dgm:spPr/>
    </dgm:pt>
    <dgm:pt modelId="{3F8C0F29-9C3C-4563-B090-D5C2FB8AF451}" type="pres">
      <dgm:prSet presAssocID="{DD919BC4-05B5-4E0A-B908-14A8CDF71E6B}" presName="textNode" presStyleLbl="node1" presStyleIdx="3" presStyleCnt="4" custScaleX="64169" custScaleY="797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6B52355-B9F8-40BE-9A7F-EEBECE20BCD8}" type="presOf" srcId="{DD919BC4-05B5-4E0A-B908-14A8CDF71E6B}" destId="{3F8C0F29-9C3C-4563-B090-D5C2FB8AF451}" srcOrd="0" destOrd="0" presId="urn:microsoft.com/office/officeart/2005/8/layout/hProcess9"/>
    <dgm:cxn modelId="{4752448B-DFC7-4E88-A7D0-067D5407629F}" srcId="{677ACEEE-10D7-496F-8DA9-B134A6BED673}" destId="{0289AD7A-A585-45D0-9C0C-84FF422F020E}" srcOrd="1" destOrd="0" parTransId="{529769E4-F12D-4C27-AC9E-39D16AD465AA}" sibTransId="{9D4208DA-A580-47E2-803E-A6348A60FCE5}"/>
    <dgm:cxn modelId="{C56037D9-C82E-41AF-A693-9DDF4B851554}" srcId="{677ACEEE-10D7-496F-8DA9-B134A6BED673}" destId="{908D4C5D-AB48-4FE5-A7D9-22EBCC794F4C}" srcOrd="0" destOrd="0" parTransId="{F0696002-DB07-4882-8199-5537DA06B5A7}" sibTransId="{9CFDC6AA-C852-4458-AB0E-7F071B322F72}"/>
    <dgm:cxn modelId="{1EC0524F-F540-4EA8-9157-50053B637FF6}" type="presOf" srcId="{0289AD7A-A585-45D0-9C0C-84FF422F020E}" destId="{FA65D857-44A5-40DF-919C-8F8A98952FFA}" srcOrd="0" destOrd="0" presId="urn:microsoft.com/office/officeart/2005/8/layout/hProcess9"/>
    <dgm:cxn modelId="{D318FB57-FA63-4030-B696-378AABD7F682}" type="presOf" srcId="{63B34DFA-5A98-4CA6-9468-CDC06C727749}" destId="{97A27B3F-C958-4DCB-96F2-FDA4A5AAE622}" srcOrd="0" destOrd="0" presId="urn:microsoft.com/office/officeart/2005/8/layout/hProcess9"/>
    <dgm:cxn modelId="{789DC7C2-D648-4392-BEFE-DE5A8001679B}" srcId="{677ACEEE-10D7-496F-8DA9-B134A6BED673}" destId="{DD919BC4-05B5-4E0A-B908-14A8CDF71E6B}" srcOrd="3" destOrd="0" parTransId="{126BF3F3-7F4E-411C-888E-0B838DEF4785}" sibTransId="{CA446879-D887-4FDA-8ABA-169EE3475105}"/>
    <dgm:cxn modelId="{1FEF77BE-5EB7-43D5-B145-CC8DD7842E11}" type="presOf" srcId="{908D4C5D-AB48-4FE5-A7D9-22EBCC794F4C}" destId="{11B96EE2-FB64-4DEB-B5FC-1412F56B8C33}" srcOrd="0" destOrd="0" presId="urn:microsoft.com/office/officeart/2005/8/layout/hProcess9"/>
    <dgm:cxn modelId="{C78F70F4-50C9-457B-8649-F5E7453D4C45}" srcId="{677ACEEE-10D7-496F-8DA9-B134A6BED673}" destId="{63B34DFA-5A98-4CA6-9468-CDC06C727749}" srcOrd="2" destOrd="0" parTransId="{48761CDE-8085-466C-93E9-DFB61430B3D7}" sibTransId="{0B283C59-E0C4-4C0C-8344-FF0C7E3370E3}"/>
    <dgm:cxn modelId="{22E60DEC-BD6A-471A-B150-0C552510CB24}" type="presOf" srcId="{677ACEEE-10D7-496F-8DA9-B134A6BED673}" destId="{C92D485E-4BEB-41DC-917B-9FD4C80237B1}" srcOrd="0" destOrd="0" presId="urn:microsoft.com/office/officeart/2005/8/layout/hProcess9"/>
    <dgm:cxn modelId="{0D993A11-E78F-4AE9-B8DA-E68A4E02783E}" type="presParOf" srcId="{C92D485E-4BEB-41DC-917B-9FD4C80237B1}" destId="{069F04DB-F517-4F8A-89E7-FC8878C3FF08}" srcOrd="0" destOrd="0" presId="urn:microsoft.com/office/officeart/2005/8/layout/hProcess9"/>
    <dgm:cxn modelId="{7A78D3EA-14A0-4518-8730-7B1BFE0614E2}" type="presParOf" srcId="{C92D485E-4BEB-41DC-917B-9FD4C80237B1}" destId="{0E0B0BA0-583B-42DC-A0E1-548493C25946}" srcOrd="1" destOrd="0" presId="urn:microsoft.com/office/officeart/2005/8/layout/hProcess9"/>
    <dgm:cxn modelId="{71115B78-DD03-447E-B0B7-DE67E1EEF9DA}" type="presParOf" srcId="{0E0B0BA0-583B-42DC-A0E1-548493C25946}" destId="{11B96EE2-FB64-4DEB-B5FC-1412F56B8C33}" srcOrd="0" destOrd="0" presId="urn:microsoft.com/office/officeart/2005/8/layout/hProcess9"/>
    <dgm:cxn modelId="{C4A89C1C-3857-4E86-A90D-C18EF641AF18}" type="presParOf" srcId="{0E0B0BA0-583B-42DC-A0E1-548493C25946}" destId="{9554DB06-E9B9-4421-B1B0-66F4C5A4C3D2}" srcOrd="1" destOrd="0" presId="urn:microsoft.com/office/officeart/2005/8/layout/hProcess9"/>
    <dgm:cxn modelId="{19DBC6F1-830C-48A0-A80A-9253AEED8B6A}" type="presParOf" srcId="{0E0B0BA0-583B-42DC-A0E1-548493C25946}" destId="{FA65D857-44A5-40DF-919C-8F8A98952FFA}" srcOrd="2" destOrd="0" presId="urn:microsoft.com/office/officeart/2005/8/layout/hProcess9"/>
    <dgm:cxn modelId="{40DE629F-8A91-4E60-A3ED-666728FD02A0}" type="presParOf" srcId="{0E0B0BA0-583B-42DC-A0E1-548493C25946}" destId="{3FD0202F-9F0C-4BF6-BACD-647A42944AEA}" srcOrd="3" destOrd="0" presId="urn:microsoft.com/office/officeart/2005/8/layout/hProcess9"/>
    <dgm:cxn modelId="{A801D66E-700D-4FAB-9FA1-B408932EB6E1}" type="presParOf" srcId="{0E0B0BA0-583B-42DC-A0E1-548493C25946}" destId="{97A27B3F-C958-4DCB-96F2-FDA4A5AAE622}" srcOrd="4" destOrd="0" presId="urn:microsoft.com/office/officeart/2005/8/layout/hProcess9"/>
    <dgm:cxn modelId="{83D9A449-DE05-4C3F-BD89-EC76E6B506DC}" type="presParOf" srcId="{0E0B0BA0-583B-42DC-A0E1-548493C25946}" destId="{134170BE-DCFF-48AD-9DCD-DAD835E914EF}" srcOrd="5" destOrd="0" presId="urn:microsoft.com/office/officeart/2005/8/layout/hProcess9"/>
    <dgm:cxn modelId="{01A79B49-2479-45C8-BB2A-7F7EACE35BA8}" type="presParOf" srcId="{0E0B0BA0-583B-42DC-A0E1-548493C25946}" destId="{3F8C0F29-9C3C-4563-B090-D5C2FB8AF451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69F04DB-F517-4F8A-89E7-FC8878C3FF08}">
      <dsp:nvSpPr>
        <dsp:cNvPr id="0" name=""/>
        <dsp:cNvSpPr/>
      </dsp:nvSpPr>
      <dsp:spPr>
        <a:xfrm>
          <a:off x="154350" y="0"/>
          <a:ext cx="7920899" cy="45259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96EE2-FB64-4DEB-B5FC-1412F56B8C33}">
      <dsp:nvSpPr>
        <dsp:cNvPr id="0" name=""/>
        <dsp:cNvSpPr/>
      </dsp:nvSpPr>
      <dsp:spPr>
        <a:xfrm>
          <a:off x="2905" y="1540773"/>
          <a:ext cx="1760375" cy="1444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IDENTIFY</a:t>
          </a:r>
          <a:endParaRPr lang="en-GB" sz="24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2905" y="1540773"/>
        <a:ext cx="1760375" cy="1444415"/>
      </dsp:txXfrm>
    </dsp:sp>
    <dsp:sp modelId="{FA65D857-44A5-40DF-919C-8F8A98952FFA}">
      <dsp:nvSpPr>
        <dsp:cNvPr id="0" name=""/>
        <dsp:cNvSpPr/>
      </dsp:nvSpPr>
      <dsp:spPr>
        <a:xfrm>
          <a:off x="2149832" y="1540773"/>
          <a:ext cx="1760265" cy="1444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RECORD</a:t>
          </a:r>
          <a:endParaRPr lang="en-GB" sz="24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2149832" y="1540773"/>
        <a:ext cx="1760265" cy="1444415"/>
      </dsp:txXfrm>
    </dsp:sp>
    <dsp:sp modelId="{97A27B3F-C958-4DCB-96F2-FDA4A5AAE622}">
      <dsp:nvSpPr>
        <dsp:cNvPr id="0" name=""/>
        <dsp:cNvSpPr/>
      </dsp:nvSpPr>
      <dsp:spPr>
        <a:xfrm>
          <a:off x="4296649" y="1540773"/>
          <a:ext cx="1783117" cy="1444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ANALYSE</a:t>
          </a:r>
          <a:endParaRPr lang="en-GB" sz="24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4296649" y="1540773"/>
        <a:ext cx="1783117" cy="1444415"/>
      </dsp:txXfrm>
    </dsp:sp>
    <dsp:sp modelId="{3F8C0F29-9C3C-4563-B090-D5C2FB8AF451}">
      <dsp:nvSpPr>
        <dsp:cNvPr id="0" name=""/>
        <dsp:cNvSpPr/>
      </dsp:nvSpPr>
      <dsp:spPr>
        <a:xfrm>
          <a:off x="6466318" y="1540773"/>
          <a:ext cx="1760375" cy="1444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REPORT</a:t>
          </a:r>
          <a:endParaRPr lang="en-GB" sz="24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6466318" y="1540773"/>
        <a:ext cx="1760375" cy="1444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FDF6337-1354-4182-AA60-6E3DF6887F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894918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8A744B-DF6D-49B7-93A5-186F165A4ADB}" type="slidenum">
              <a:rPr lang="en-GB"/>
              <a:pPr/>
              <a:t>3</a:t>
            </a:fld>
            <a:endParaRPr lang="en-GB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674873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37B1C8-934B-4923-86E8-BBEF0BD69EA5}" type="slidenum">
              <a:rPr lang="en-GB"/>
              <a:pPr/>
              <a:t>5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111627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37B1C8-934B-4923-86E8-BBEF0BD69EA5}" type="slidenum">
              <a:rPr lang="en-GB"/>
              <a:pPr/>
              <a:t>6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24682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37B1C8-934B-4923-86E8-BBEF0BD69EA5}" type="slidenum">
              <a:rPr lang="en-GB"/>
              <a:pPr/>
              <a:t>7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50923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EAB56F-F725-45CF-9467-F61BB2632DD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72C5C1-6ADF-42E4-AC1A-894460DFEA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7C37FB-CAA9-4272-972B-82B482717B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9D07A6-0EED-4CF0-A79A-2B50B40F9D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F7A0A3-6045-4DC8-8F32-CD6A756336C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AD298E-FBC3-43FA-9451-3C870CB3E9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A9C6FC-4F95-4715-87C8-07D449A3489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AD9851-6123-4308-83F6-ED4FA5781C4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22B0E7-FB11-4335-A7B2-71EBE288B7F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60E272-B233-4812-B66E-9F338E93BC5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6B3397-A815-4614-A3E0-529DD90930C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342473A-E915-406C-9854-5B65E130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A252CBD-A058-4698-BAA4-27B3F29E858B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imaglobal.com/" TargetMode="External"/><Relationship Id="rId3" Type="http://schemas.openxmlformats.org/officeDocument/2006/relationships/hyperlink" Target="http://www.bized.co.uk/" TargetMode="External"/><Relationship Id="rId7" Type="http://schemas.openxmlformats.org/officeDocument/2006/relationships/hyperlink" Target="http://www.accaglobal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escott.com/" TargetMode="External"/><Relationship Id="rId5" Type="http://schemas.openxmlformats.org/officeDocument/2006/relationships/hyperlink" Target="http://www.ft.com/" TargetMode="External"/><Relationship Id="rId10" Type="http://schemas.openxmlformats.org/officeDocument/2006/relationships/hyperlink" Target="http://www.baa.group,shef.ac.uk/" TargetMode="External"/><Relationship Id="rId4" Type="http://schemas.openxmlformats.org/officeDocument/2006/relationships/hyperlink" Target="http://www.ftmanagement.com/" TargetMode="External"/><Relationship Id="rId9" Type="http://schemas.openxmlformats.org/officeDocument/2006/relationships/hyperlink" Target="http://www.fma.org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feature=endscreen&amp;v=SKAmExkJZF4&amp;NR=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feature=endscreen&amp;v=SKAmExkJZF4&amp;NR=1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HkPk54Kaeg" TargetMode="External"/><Relationship Id="rId2" Type="http://schemas.openxmlformats.org/officeDocument/2006/relationships/hyperlink" Target="http://www.youtube.com/watch?v=_btal7Fr3Gw&amp;NR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611560" y="2276872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57201" y="313935"/>
            <a:ext cx="820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Financial Management MBA Module</a:t>
            </a:r>
            <a:endParaRPr lang="en-GB" sz="3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44824"/>
            <a:ext cx="8439261" cy="33681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431800"/>
          </a:xfrm>
        </p:spPr>
        <p:txBody>
          <a:bodyPr/>
          <a:lstStyle/>
          <a:p>
            <a:r>
              <a:rPr lang="en-GB" sz="4000" dirty="0" smtClean="0"/>
              <a:t>Financial Management</a:t>
            </a:r>
            <a:endParaRPr lang="en-GB" sz="4000" dirty="0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467544" y="1052736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Introductions - ALL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dirty="0"/>
              <a:t>Timetable &amp; format for the </a:t>
            </a:r>
            <a:r>
              <a:rPr lang="en-GB" dirty="0" smtClean="0"/>
              <a:t>module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Module structure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Literature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Module Assessment</a:t>
            </a:r>
            <a:endParaRPr lang="en-GB" dirty="0"/>
          </a:p>
          <a:p>
            <a:pPr>
              <a:lnSpc>
                <a:spcPct val="90000"/>
              </a:lnSpc>
              <a:buFontTx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dirty="0"/>
              <a:t>Course introduction &amp; warm-up </a:t>
            </a:r>
            <a:r>
              <a:rPr lang="en-GB" dirty="0" smtClean="0"/>
              <a:t>exercises</a:t>
            </a:r>
            <a:endParaRPr lang="en-GB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764704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b="1" u="sng" dirty="0" smtClean="0"/>
              <a:t>Learning outcomes </a:t>
            </a:r>
            <a:r>
              <a:rPr lang="en-GB" b="1" u="sng" dirty="0"/>
              <a:t>of the </a:t>
            </a:r>
            <a:r>
              <a:rPr lang="en-GB" b="1" u="sng" dirty="0" smtClean="0"/>
              <a:t>Module </a:t>
            </a:r>
            <a:endParaRPr lang="en-GB" b="1" u="sng" dirty="0"/>
          </a:p>
          <a:p>
            <a:endParaRPr lang="en-GB" sz="2400" dirty="0" smtClean="0"/>
          </a:p>
          <a:p>
            <a:r>
              <a:rPr lang="en-GB" sz="2400" dirty="0" smtClean="0"/>
              <a:t>Research, apply and evaluate a variety of financial assessment techniques for application to a case study. </a:t>
            </a:r>
            <a:endParaRPr lang="en-GB" sz="2000" dirty="0" smtClean="0"/>
          </a:p>
          <a:p>
            <a:r>
              <a:rPr lang="en-GB" sz="2400" dirty="0" smtClean="0"/>
              <a:t>Research, evaluate and critically discuss various issues and theoretical frameworks used in the management and control of financial resources.</a:t>
            </a:r>
          </a:p>
          <a:p>
            <a:r>
              <a:rPr lang="en-GB" sz="2400" dirty="0" smtClean="0"/>
              <a:t>Hand in: </a:t>
            </a:r>
            <a:r>
              <a:rPr lang="en-GB" sz="2400" dirty="0" smtClean="0"/>
              <a:t>12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January</a:t>
            </a:r>
            <a:r>
              <a:rPr lang="en-GB" sz="2400" dirty="0" smtClean="0"/>
              <a:t>, </a:t>
            </a:r>
            <a:r>
              <a:rPr lang="en-GB" sz="2400" dirty="0" smtClean="0"/>
              <a:t>2018</a:t>
            </a:r>
            <a:endParaRPr lang="en-GB" sz="2400" dirty="0" smtClean="0"/>
          </a:p>
          <a:p>
            <a:endParaRPr lang="en-GB" sz="2400" dirty="0" smtClean="0"/>
          </a:p>
          <a:p>
            <a:pPr lvl="1">
              <a:buFont typeface="Wingdings" pitchFamily="2" charset="2"/>
              <a:buChar char="Ø"/>
            </a:pPr>
            <a:r>
              <a:rPr lang="en-GB" sz="2000" dirty="0" smtClean="0">
                <a:solidFill>
                  <a:srgbClr val="FF0000"/>
                </a:solidFill>
              </a:rPr>
              <a:t>Assessed by 5000 word assignment</a:t>
            </a:r>
          </a:p>
          <a:p>
            <a:pPr lvl="1">
              <a:buFont typeface="Wingdings" pitchFamily="2" charset="2"/>
              <a:buChar char="Ø"/>
            </a:pPr>
            <a:endParaRPr lang="en-GB" sz="2000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rgbClr val="FF0000"/>
              </a:solidFill>
            </a:endParaRPr>
          </a:p>
          <a:p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68055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431800"/>
          </a:xfrm>
        </p:spPr>
        <p:txBody>
          <a:bodyPr/>
          <a:lstStyle/>
          <a:p>
            <a:r>
              <a:rPr lang="en-US" sz="2400" dirty="0" smtClean="0"/>
              <a:t>Key Topics Covered</a:t>
            </a:r>
            <a:endParaRPr lang="en-GB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539552" y="908720"/>
            <a:ext cx="81472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Financial Statements – analysis &amp; interpretation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	The Balance Sheet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	The Profit &amp; Loss Account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	The Cash Flow Statement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</a:t>
            </a:r>
            <a:r>
              <a:rPr lang="en-US" dirty="0" smtClean="0"/>
              <a:t>Ratios</a:t>
            </a:r>
          </a:p>
          <a:p>
            <a:endParaRPr lang="en-US" dirty="0"/>
          </a:p>
          <a:p>
            <a:r>
              <a:rPr lang="en-US" dirty="0" smtClean="0"/>
              <a:t>Capital Appraisal &amp; Rationing</a:t>
            </a:r>
          </a:p>
          <a:p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	NPV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</a:t>
            </a:r>
            <a:r>
              <a:rPr lang="en-US" dirty="0" smtClean="0"/>
              <a:t>IRR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</a:t>
            </a:r>
            <a:r>
              <a:rPr lang="en-US" dirty="0" smtClean="0"/>
              <a:t>Discounted Payback</a:t>
            </a:r>
          </a:p>
          <a:p>
            <a:endParaRPr lang="en-US" dirty="0"/>
          </a:p>
          <a:p>
            <a:r>
              <a:rPr lang="en-US" dirty="0" smtClean="0"/>
              <a:t>Corporate Failure Prediction</a:t>
            </a:r>
          </a:p>
          <a:p>
            <a:endParaRPr lang="en-US" dirty="0"/>
          </a:p>
          <a:p>
            <a:r>
              <a:rPr lang="en-US" dirty="0" smtClean="0"/>
              <a:t>Working Capital Management</a:t>
            </a:r>
          </a:p>
          <a:p>
            <a:endParaRPr lang="en-US" dirty="0"/>
          </a:p>
          <a:p>
            <a:r>
              <a:rPr lang="en-US" dirty="0" smtClean="0"/>
              <a:t>Sources of Finance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404664"/>
            <a:ext cx="8435975" cy="4525962"/>
          </a:xfrm>
        </p:spPr>
        <p:txBody>
          <a:bodyPr/>
          <a:lstStyle/>
          <a:p>
            <a:pPr>
              <a:buFontTx/>
              <a:buNone/>
            </a:pPr>
            <a:r>
              <a:rPr lang="en-GB" b="1" u="sng" dirty="0" smtClean="0"/>
              <a:t>Essential text</a:t>
            </a:r>
            <a:endParaRPr lang="en-GB" b="1" u="sng" dirty="0"/>
          </a:p>
          <a:p>
            <a:endParaRPr lang="en-GB" sz="2400" dirty="0"/>
          </a:p>
          <a:p>
            <a:r>
              <a:rPr lang="en-GB" sz="2400" b="1" dirty="0"/>
              <a:t>Accounting &amp; Finance for Non-Specialists </a:t>
            </a:r>
          </a:p>
          <a:p>
            <a:pPr>
              <a:buFontTx/>
              <a:buNone/>
            </a:pPr>
            <a:r>
              <a:rPr lang="en-GB" sz="2400" b="1" dirty="0"/>
              <a:t>	Authors: Peter </a:t>
            </a:r>
            <a:r>
              <a:rPr lang="en-GB" sz="2400" b="1" dirty="0" err="1"/>
              <a:t>Atrill</a:t>
            </a:r>
            <a:r>
              <a:rPr lang="en-GB" sz="2400" b="1" dirty="0"/>
              <a:t> &amp; Eddie </a:t>
            </a:r>
            <a:r>
              <a:rPr lang="en-GB" sz="2400" b="1" dirty="0" err="1"/>
              <a:t>McLaney</a:t>
            </a:r>
            <a:endParaRPr lang="en-GB" sz="2400" b="1" dirty="0"/>
          </a:p>
          <a:p>
            <a:pPr>
              <a:buFontTx/>
              <a:buNone/>
            </a:pPr>
            <a:r>
              <a:rPr lang="en-GB" sz="2400" b="1" dirty="0"/>
              <a:t>	</a:t>
            </a:r>
            <a:r>
              <a:rPr lang="en-GB" sz="1200" b="1" dirty="0"/>
              <a:t>(Note: each chapter contains review questions and exercises, for which many have answers in the relevant appendices)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Edition 9 is out but older versions are still suitable</a:t>
            </a:r>
          </a:p>
          <a:p>
            <a:pPr>
              <a:buNone/>
            </a:pPr>
            <a:endParaRPr lang="en-GB" sz="2400" b="1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789040"/>
            <a:ext cx="2016224" cy="2470961"/>
          </a:xfrm>
          <a:prstGeom prst="rect">
            <a:avLst/>
          </a:prstGeom>
          <a:noFill/>
          <a:ln w="1">
            <a:noFill/>
            <a:miter lim="800000"/>
            <a:headEnd/>
            <a:tailEnd type="none" w="med" len="med"/>
          </a:ln>
          <a:effectLst/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3789040"/>
            <a:ext cx="2016224" cy="2465383"/>
          </a:xfrm>
          <a:prstGeom prst="rect">
            <a:avLst/>
          </a:prstGeom>
          <a:noFill/>
          <a:ln w="1">
            <a:noFill/>
            <a:miter lim="800000"/>
            <a:headEnd/>
            <a:tailEnd type="none" w="med" len="med"/>
          </a:ln>
          <a:effectLst/>
        </p:spPr>
      </p:pic>
    </p:spTree>
    <p:extLst>
      <p:ext uri="{BB962C8B-B14F-4D97-AF65-F5344CB8AC3E}">
        <p14:creationId xmlns="" xmlns:p14="http://schemas.microsoft.com/office/powerpoint/2010/main" val="203533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4301" y="0"/>
            <a:ext cx="8576171" cy="5949280"/>
          </a:xfrm>
        </p:spPr>
        <p:txBody>
          <a:bodyPr/>
          <a:lstStyle/>
          <a:p>
            <a:pPr>
              <a:buFontTx/>
              <a:buNone/>
            </a:pPr>
            <a:r>
              <a:rPr lang="en-GB" b="1" u="sng" dirty="0" smtClean="0"/>
              <a:t>Supporting texts &amp; resources</a:t>
            </a:r>
            <a:endParaRPr lang="en-GB" b="1" u="sng" dirty="0"/>
          </a:p>
          <a:p>
            <a:endParaRPr lang="en-GB" sz="2400" dirty="0"/>
          </a:p>
          <a:p>
            <a:pPr marL="0" indent="0">
              <a:buNone/>
            </a:pPr>
            <a:r>
              <a:rPr lang="en-GB" sz="2400" b="1" dirty="0" smtClean="0"/>
              <a:t>Background reading:</a:t>
            </a:r>
          </a:p>
          <a:p>
            <a:endParaRPr lang="en-GB" sz="2400" b="1" dirty="0" smtClean="0"/>
          </a:p>
          <a:p>
            <a:r>
              <a:rPr lang="en-GB" sz="1100" dirty="0" smtClean="0"/>
              <a:t>Arnold, G . (2013) </a:t>
            </a:r>
            <a:r>
              <a:rPr lang="en-GB" sz="1100" u="sng" dirty="0" smtClean="0"/>
              <a:t>Essentials of Corporate Financial Management,, </a:t>
            </a:r>
            <a:r>
              <a:rPr lang="en-GB" sz="1100" dirty="0" smtClean="0"/>
              <a:t>(2nd Ed). Pearson</a:t>
            </a:r>
          </a:p>
          <a:p>
            <a:pPr>
              <a:buNone/>
            </a:pPr>
            <a:r>
              <a:rPr lang="en-GB" sz="1100" dirty="0" smtClean="0"/>
              <a:t> </a:t>
            </a:r>
          </a:p>
          <a:p>
            <a:r>
              <a:rPr lang="en-GB" sz="1100" dirty="0" err="1" smtClean="0"/>
              <a:t>Atrill</a:t>
            </a:r>
            <a:r>
              <a:rPr lang="en-GB" sz="1100" dirty="0" smtClean="0"/>
              <a:t>, P. (2014) </a:t>
            </a:r>
            <a:r>
              <a:rPr lang="en-GB" sz="1100" u="sng" dirty="0" smtClean="0"/>
              <a:t>Financial Management for Decision Makers, </a:t>
            </a:r>
            <a:r>
              <a:rPr lang="en-GB" sz="1100" dirty="0" smtClean="0"/>
              <a:t>(7th Ed), Financial Times/Prentice Hall</a:t>
            </a:r>
          </a:p>
          <a:p>
            <a:pPr>
              <a:buNone/>
            </a:pPr>
            <a:r>
              <a:rPr lang="en-GB" sz="1100" dirty="0" smtClean="0"/>
              <a:t> </a:t>
            </a:r>
          </a:p>
          <a:p>
            <a:r>
              <a:rPr lang="en-GB" sz="1100" dirty="0" err="1" smtClean="0"/>
              <a:t>Mclaney</a:t>
            </a:r>
            <a:r>
              <a:rPr lang="en-GB" sz="1100" dirty="0" smtClean="0"/>
              <a:t>, E.I. (2014) </a:t>
            </a:r>
            <a:r>
              <a:rPr lang="en-GB" sz="1100" u="sng" dirty="0" smtClean="0"/>
              <a:t>Business Finance Theory and Practice, </a:t>
            </a:r>
            <a:r>
              <a:rPr lang="en-GB" sz="1100" dirty="0" smtClean="0"/>
              <a:t>(10</a:t>
            </a:r>
            <a:r>
              <a:rPr lang="en-GB" sz="1100" baseline="30000" dirty="0" smtClean="0"/>
              <a:t>th</a:t>
            </a:r>
            <a:r>
              <a:rPr lang="en-GB" sz="1100" dirty="0" smtClean="0"/>
              <a:t> Ed). Financial Times/Prentice Hall</a:t>
            </a:r>
          </a:p>
          <a:p>
            <a:pPr>
              <a:buNone/>
            </a:pPr>
            <a:r>
              <a:rPr lang="en-GB" sz="1100" b="1" dirty="0" smtClean="0"/>
              <a:t> </a:t>
            </a:r>
            <a:endParaRPr lang="en-GB" sz="1100" dirty="0" smtClean="0"/>
          </a:p>
          <a:p>
            <a:r>
              <a:rPr lang="en-GB" sz="1100" dirty="0" smtClean="0"/>
              <a:t>Collier</a:t>
            </a:r>
            <a:r>
              <a:rPr lang="en-GB" sz="1100" dirty="0"/>
              <a:t>, Paul M. (2013), Accounting for Managers, 5th Edition, </a:t>
            </a:r>
            <a:r>
              <a:rPr lang="en-GB" sz="1100" dirty="0" smtClean="0"/>
              <a:t>Wiley</a:t>
            </a:r>
          </a:p>
          <a:p>
            <a:endParaRPr lang="en-GB" sz="1100" dirty="0"/>
          </a:p>
          <a:p>
            <a:r>
              <a:rPr lang="en-GB" sz="1100" dirty="0"/>
              <a:t>Davies, T. and Crawford, I. (2011) Business Accounting and Finance, FT Prentice </a:t>
            </a:r>
            <a:r>
              <a:rPr lang="en-GB" sz="1100" dirty="0" smtClean="0"/>
              <a:t>Hall</a:t>
            </a:r>
          </a:p>
          <a:p>
            <a:endParaRPr lang="en-GB" sz="1100" dirty="0"/>
          </a:p>
          <a:p>
            <a:r>
              <a:rPr lang="en-GB" sz="1100" dirty="0"/>
              <a:t>Dyson, R, (2010), Accounting for Non-Accounting Students, 8th Edition, </a:t>
            </a:r>
            <a:r>
              <a:rPr lang="en-GB" sz="1100" dirty="0" smtClean="0"/>
              <a:t>Pearson</a:t>
            </a:r>
          </a:p>
          <a:p>
            <a:endParaRPr lang="en-GB" sz="1100" dirty="0"/>
          </a:p>
          <a:p>
            <a:r>
              <a:rPr lang="en-GB" sz="1100" dirty="0" err="1"/>
              <a:t>Weetman</a:t>
            </a:r>
            <a:r>
              <a:rPr lang="en-GB" sz="1100" dirty="0"/>
              <a:t>, P.  ( 2011), Financial and Management Accounting,   5th Edition  FT Prentice Hall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95439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404664"/>
            <a:ext cx="8435975" cy="4525962"/>
          </a:xfrm>
        </p:spPr>
        <p:txBody>
          <a:bodyPr/>
          <a:lstStyle/>
          <a:p>
            <a:pPr>
              <a:buFontTx/>
              <a:buNone/>
            </a:pPr>
            <a:r>
              <a:rPr lang="en-GB" b="1" u="sng" dirty="0" smtClean="0"/>
              <a:t>Supporting texts &amp; resources</a:t>
            </a:r>
            <a:endParaRPr lang="en-GB" b="1" u="sng" dirty="0"/>
          </a:p>
          <a:p>
            <a:pPr>
              <a:buNone/>
            </a:pPr>
            <a:endParaRPr lang="en-GB" sz="1100" dirty="0" smtClean="0"/>
          </a:p>
          <a:p>
            <a:pPr>
              <a:buNone/>
            </a:pPr>
            <a:r>
              <a:rPr lang="en-GB" sz="2400" b="1" dirty="0" smtClean="0"/>
              <a:t>Journals</a:t>
            </a:r>
            <a:r>
              <a:rPr lang="en-GB" sz="2400" dirty="0" smtClean="0"/>
              <a:t>:</a:t>
            </a:r>
          </a:p>
          <a:p>
            <a:pPr>
              <a:buNone/>
            </a:pPr>
            <a:r>
              <a:rPr lang="en-GB" sz="1100" dirty="0" smtClean="0"/>
              <a:t> </a:t>
            </a:r>
          </a:p>
          <a:p>
            <a:r>
              <a:rPr lang="en-GB" sz="1100" dirty="0" smtClean="0"/>
              <a:t>Accounting</a:t>
            </a:r>
          </a:p>
          <a:p>
            <a:r>
              <a:rPr lang="en-GB" sz="1100" dirty="0" smtClean="0"/>
              <a:t>Accounting and Business</a:t>
            </a:r>
          </a:p>
          <a:p>
            <a:r>
              <a:rPr lang="en-GB" sz="1100" dirty="0" smtClean="0"/>
              <a:t>Accounting and Business Research</a:t>
            </a:r>
          </a:p>
          <a:p>
            <a:r>
              <a:rPr lang="en-GB" sz="1100" dirty="0" smtClean="0"/>
              <a:t>Harvard Business Review</a:t>
            </a:r>
          </a:p>
          <a:p>
            <a:r>
              <a:rPr lang="en-GB" sz="1100" dirty="0" smtClean="0"/>
              <a:t>Financial Management</a:t>
            </a:r>
          </a:p>
          <a:p>
            <a:r>
              <a:rPr lang="en-GB" sz="1100" dirty="0" smtClean="0"/>
              <a:t>The British Accounting Review</a:t>
            </a:r>
          </a:p>
          <a:p>
            <a:r>
              <a:rPr lang="en-GB" sz="1100" dirty="0" smtClean="0"/>
              <a:t>International Financial Management and Accounting</a:t>
            </a:r>
          </a:p>
          <a:p>
            <a:r>
              <a:rPr lang="en-GB" sz="1100" dirty="0" smtClean="0"/>
              <a:t>Accounting and Finance</a:t>
            </a:r>
          </a:p>
          <a:p>
            <a:r>
              <a:rPr lang="en-GB" sz="1100" dirty="0" smtClean="0"/>
              <a:t>Business Finance and Accounting</a:t>
            </a:r>
          </a:p>
          <a:p>
            <a:pPr>
              <a:buNone/>
            </a:pPr>
            <a:r>
              <a:rPr lang="en-GB" sz="1100" dirty="0" smtClean="0"/>
              <a:t> </a:t>
            </a:r>
          </a:p>
          <a:p>
            <a:pPr>
              <a:buNone/>
            </a:pPr>
            <a:r>
              <a:rPr lang="en-GB" sz="2400" b="1" dirty="0" smtClean="0"/>
              <a:t>Useful Websites:</a:t>
            </a:r>
            <a:r>
              <a:rPr lang="en-GB" sz="2400" dirty="0" smtClean="0"/>
              <a:t>	</a:t>
            </a:r>
          </a:p>
          <a:p>
            <a:pPr>
              <a:buNone/>
            </a:pPr>
            <a:r>
              <a:rPr lang="en-GB" sz="1100" dirty="0" smtClean="0"/>
              <a:t> </a:t>
            </a:r>
          </a:p>
          <a:p>
            <a:r>
              <a:rPr lang="en-GB" sz="1100" u="sng" dirty="0" err="1" smtClean="0">
                <a:hlinkClick r:id="rId3"/>
              </a:rPr>
              <a:t>www.bized.co.uk</a:t>
            </a:r>
            <a:endParaRPr lang="en-GB" sz="1100" dirty="0" smtClean="0"/>
          </a:p>
          <a:p>
            <a:r>
              <a:rPr lang="en-GB" sz="1100" u="sng" dirty="0" err="1" smtClean="0">
                <a:hlinkClick r:id="rId4"/>
              </a:rPr>
              <a:t>www.ftmanagement.com</a:t>
            </a:r>
            <a:endParaRPr lang="en-GB" sz="1100" dirty="0" smtClean="0"/>
          </a:p>
          <a:p>
            <a:r>
              <a:rPr lang="en-GB" sz="1100" u="sng" dirty="0" err="1" smtClean="0">
                <a:hlinkClick r:id="rId5"/>
              </a:rPr>
              <a:t>www.ft.com</a:t>
            </a:r>
            <a:endParaRPr lang="en-GB" sz="1100" dirty="0" smtClean="0"/>
          </a:p>
          <a:p>
            <a:r>
              <a:rPr lang="en-GB" sz="1100" u="sng" dirty="0" err="1" smtClean="0">
                <a:hlinkClick r:id="rId6"/>
              </a:rPr>
              <a:t>www.hescott.com</a:t>
            </a:r>
            <a:endParaRPr lang="en-GB" sz="1100" dirty="0" smtClean="0"/>
          </a:p>
          <a:p>
            <a:r>
              <a:rPr lang="en-GB" sz="1100" u="sng" dirty="0" err="1" smtClean="0">
                <a:hlinkClick r:id="rId7"/>
              </a:rPr>
              <a:t>www.accaglobal.com</a:t>
            </a:r>
            <a:endParaRPr lang="en-GB" sz="1100" dirty="0" smtClean="0"/>
          </a:p>
          <a:p>
            <a:r>
              <a:rPr lang="en-GB" sz="1100" u="sng" dirty="0" err="1" smtClean="0">
                <a:hlinkClick r:id="rId8"/>
              </a:rPr>
              <a:t>www.cimaglobal.com</a:t>
            </a:r>
            <a:endParaRPr lang="en-GB" sz="1100" dirty="0" smtClean="0"/>
          </a:p>
          <a:p>
            <a:r>
              <a:rPr lang="en-GB" sz="1100" u="sng" dirty="0" err="1" smtClean="0">
                <a:hlinkClick r:id="rId9"/>
              </a:rPr>
              <a:t>www.fma.org</a:t>
            </a:r>
            <a:endParaRPr lang="en-GB" sz="1100" dirty="0" smtClean="0"/>
          </a:p>
          <a:p>
            <a:r>
              <a:rPr lang="en-GB" sz="1100" u="sng" dirty="0" err="1" smtClean="0">
                <a:hlinkClick r:id="rId10"/>
              </a:rPr>
              <a:t>www.baa.group,shef.ac.uk</a:t>
            </a:r>
            <a:r>
              <a:rPr lang="en-GB" sz="1100" dirty="0" smtClean="0"/>
              <a:t> </a:t>
            </a:r>
          </a:p>
          <a:p>
            <a:endParaRPr lang="en-GB" sz="1100" dirty="0" smtClean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9991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836712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b="1" dirty="0" smtClean="0"/>
              <a:t>ACCOUNTANCY IS ONE OF FIVE VITAL OPERATIONS WITHIN AN ORGANISATION</a:t>
            </a:r>
            <a:endParaRPr lang="en-GB" sz="2400" b="1" dirty="0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endParaRPr lang="en-GB" sz="24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PRODUCTION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Goods produced efficiently &amp; </a:t>
            </a:r>
            <a:r>
              <a:rPr lang="en-GB" sz="1800" b="1" dirty="0" smtClean="0"/>
              <a:t>effectively</a:t>
            </a:r>
          </a:p>
          <a:p>
            <a:pPr lvl="1">
              <a:lnSpc>
                <a:spcPct val="80000"/>
              </a:lnSpc>
            </a:pPr>
            <a:endParaRPr lang="en-GB" sz="18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MARKETING 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Promotes product or </a:t>
            </a:r>
            <a:r>
              <a:rPr lang="en-GB" sz="1800" b="1" dirty="0" smtClean="0"/>
              <a:t>service</a:t>
            </a:r>
          </a:p>
          <a:p>
            <a:pPr lvl="1">
              <a:lnSpc>
                <a:spcPct val="80000"/>
              </a:lnSpc>
            </a:pPr>
            <a:endParaRPr lang="en-GB" sz="18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DISTRIBUTION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Transportation of products / Channels to </a:t>
            </a:r>
            <a:r>
              <a:rPr lang="en-GB" sz="1800" b="1" dirty="0" smtClean="0"/>
              <a:t>market</a:t>
            </a:r>
          </a:p>
          <a:p>
            <a:pPr lvl="1">
              <a:lnSpc>
                <a:spcPct val="80000"/>
              </a:lnSpc>
            </a:pPr>
            <a:endParaRPr lang="en-GB" sz="18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HUMAN RESOURCES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Recruits, disciplines and trains </a:t>
            </a:r>
            <a:r>
              <a:rPr lang="en-GB" sz="1800" b="1" dirty="0" smtClean="0"/>
              <a:t>employees</a:t>
            </a:r>
          </a:p>
          <a:p>
            <a:pPr lvl="1">
              <a:lnSpc>
                <a:spcPct val="80000"/>
              </a:lnSpc>
            </a:pPr>
            <a:endParaRPr lang="en-GB" sz="18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ACCOUNTANCY 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Whole process is economically viable and profitable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939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229600" cy="4525963"/>
          </a:xfrm>
        </p:spPr>
        <p:txBody>
          <a:bodyPr/>
          <a:lstStyle/>
          <a:p>
            <a:pPr algn="ctr">
              <a:buFontTx/>
              <a:buNone/>
            </a:pPr>
            <a:endParaRPr lang="en-GB" sz="2000" b="1" dirty="0"/>
          </a:p>
          <a:p>
            <a:r>
              <a:rPr lang="en-GB" sz="2000" b="1" dirty="0"/>
              <a:t>What is Accounting</a:t>
            </a:r>
            <a:r>
              <a:rPr lang="en-GB" sz="2000" b="1" dirty="0" smtClean="0"/>
              <a:t>?</a:t>
            </a:r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dirty="0" smtClean="0"/>
              <a:t>Accounting</a:t>
            </a:r>
            <a:endParaRPr lang="en-GB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pic>
        <p:nvPicPr>
          <p:cNvPr id="8" name="Picture 7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4201" y="2276872"/>
            <a:ext cx="288246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 of recording business or private transactions and reporting the results over a period of time.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3586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2800" dirty="0" smtClean="0"/>
              <a:t>What functions do accountants perform?</a:t>
            </a:r>
            <a:endParaRPr lang="en-GB" sz="2800" dirty="0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23850" y="14128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endParaRPr lang="en-GB" sz="2800" dirty="0"/>
          </a:p>
          <a:p>
            <a:r>
              <a:rPr lang="en-GB" dirty="0"/>
              <a:t>RECORDING</a:t>
            </a:r>
          </a:p>
          <a:p>
            <a:r>
              <a:rPr lang="en-GB" dirty="0"/>
              <a:t>ANALYSING &amp; CALCULATING</a:t>
            </a:r>
          </a:p>
          <a:p>
            <a:r>
              <a:rPr lang="en-GB" dirty="0" smtClean="0"/>
              <a:t>PRESENTING</a:t>
            </a:r>
            <a:endParaRPr lang="en-GB" dirty="0"/>
          </a:p>
          <a:p>
            <a:r>
              <a:rPr lang="en-GB" dirty="0"/>
              <a:t>DECISION-MAKING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endParaRPr lang="en-GB" sz="2800" b="1" dirty="0"/>
          </a:p>
          <a:p>
            <a:r>
              <a:rPr lang="en-GB" b="1" dirty="0" smtClean="0"/>
              <a:t>Operate </a:t>
            </a:r>
            <a:r>
              <a:rPr lang="en-GB" b="1" dirty="0"/>
              <a:t>to produce revenues</a:t>
            </a:r>
          </a:p>
          <a:p>
            <a:r>
              <a:rPr lang="en-GB" b="1" dirty="0" smtClean="0"/>
              <a:t>Invest </a:t>
            </a:r>
            <a:r>
              <a:rPr lang="en-GB" b="1" dirty="0"/>
              <a:t>in productive resources</a:t>
            </a:r>
          </a:p>
          <a:p>
            <a:r>
              <a:rPr lang="en-GB" b="1" dirty="0" smtClean="0"/>
              <a:t>Raise </a:t>
            </a:r>
            <a:r>
              <a:rPr lang="en-GB" b="1" dirty="0"/>
              <a:t>finances</a:t>
            </a:r>
          </a:p>
          <a:p>
            <a:r>
              <a:rPr lang="en-GB" b="1" dirty="0" smtClean="0"/>
              <a:t>Finance </a:t>
            </a:r>
            <a:r>
              <a:rPr lang="en-GB" b="1" dirty="0"/>
              <a:t>investments</a:t>
            </a:r>
          </a:p>
          <a:p>
            <a:r>
              <a:rPr lang="en-GB" b="1" dirty="0" smtClean="0"/>
              <a:t>Make </a:t>
            </a:r>
            <a:r>
              <a:rPr lang="en-GB" b="1" dirty="0"/>
              <a:t>relevant decisions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23528" y="692696"/>
            <a:ext cx="8589640" cy="1143000"/>
          </a:xfrm>
        </p:spPr>
        <p:txBody>
          <a:bodyPr/>
          <a:lstStyle/>
          <a:p>
            <a:r>
              <a:rPr lang="en-GB" sz="2400" b="1" dirty="0" smtClean="0"/>
              <a:t>AN ORGANISATION WILL PERFORM FIVE FUNCTIONS....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939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229600" cy="4525963"/>
          </a:xfrm>
        </p:spPr>
        <p:txBody>
          <a:bodyPr/>
          <a:lstStyle/>
          <a:p>
            <a:pPr algn="ctr">
              <a:buFontTx/>
              <a:buNone/>
            </a:pPr>
            <a:endParaRPr lang="en-GB" sz="2000" b="1" dirty="0"/>
          </a:p>
          <a:p>
            <a:r>
              <a:rPr lang="en-GB" sz="2000" b="1" dirty="0" smtClean="0"/>
              <a:t>What are the differences between Management </a:t>
            </a:r>
            <a:r>
              <a:rPr lang="en-GB" sz="2000" b="1" dirty="0"/>
              <a:t>&amp; Financial </a:t>
            </a:r>
            <a:r>
              <a:rPr lang="en-GB" sz="2000" b="1" dirty="0" smtClean="0"/>
              <a:t>Accounting?</a:t>
            </a:r>
            <a:endParaRPr lang="en-GB" sz="2000" b="1" dirty="0"/>
          </a:p>
          <a:p>
            <a:endParaRPr lang="en-GB" sz="2000" b="1" dirty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dirty="0" smtClean="0"/>
              <a:t>Accounting</a:t>
            </a:r>
            <a:endParaRPr lang="en-GB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pic>
        <p:nvPicPr>
          <p:cNvPr id="8" name="Picture 7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3425" y="2873678"/>
            <a:ext cx="2733237" cy="3129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80391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u="sng" dirty="0" smtClean="0"/>
              <a:t>Financial &amp; Management Accounting </a:t>
            </a:r>
            <a:endParaRPr lang="en-GB" sz="2800" b="1" u="sng" dirty="0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268413"/>
            <a:ext cx="8291512" cy="452596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sz="2000" b="1" dirty="0" smtClean="0"/>
              <a:t>(</a:t>
            </a:r>
            <a:r>
              <a:rPr lang="en-GB" sz="2000" b="1" dirty="0"/>
              <a:t>What are the key differences?)</a:t>
            </a:r>
          </a:p>
          <a:p>
            <a:pPr algn="ctr">
              <a:buFontTx/>
              <a:buNone/>
            </a:pPr>
            <a:endParaRPr lang="en-GB" sz="2000" b="1" dirty="0"/>
          </a:p>
          <a:p>
            <a:pPr>
              <a:buFontTx/>
              <a:buNone/>
            </a:pPr>
            <a:endParaRPr lang="en-GB" sz="2800" b="1" dirty="0"/>
          </a:p>
          <a:p>
            <a:pPr algn="ctr">
              <a:buFontTx/>
              <a:buNone/>
            </a:pPr>
            <a:endParaRPr lang="en-GB" sz="2800" b="1" dirty="0"/>
          </a:p>
        </p:txBody>
      </p:sp>
      <p:graphicFrame>
        <p:nvGraphicFramePr>
          <p:cNvPr id="36915" name="Group 5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="" xmlns:p14="http://schemas.microsoft.com/office/powerpoint/2010/main" val="2101771484"/>
              </p:ext>
            </p:extLst>
          </p:nvPr>
        </p:nvGraphicFramePr>
        <p:xfrm>
          <a:off x="467544" y="1763714"/>
          <a:ext cx="8353425" cy="3956630"/>
        </p:xfrm>
        <a:graphic>
          <a:graphicData uri="http://schemas.openxmlformats.org/drawingml/2006/table">
            <a:tbl>
              <a:tblPr/>
              <a:tblGrid>
                <a:gridCol w="2786062"/>
                <a:gridCol w="2781300"/>
                <a:gridCol w="2786063"/>
              </a:tblGrid>
              <a:tr h="5131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Financial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Users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External users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Internal users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Time Horizon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Historic information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Generally Annual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Recent Past; Present; Future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Depends on managers requirements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Focus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Position of all of business – verifiable evidence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Position on part of, or specific aspect of business – financial and non-financial information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9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Regulation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Compliance required to Companies Acts and Reporting Standards etc.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Internal use so unregulated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25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Reporting Criteria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Audited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Compliance to standards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Internal use so no compliance required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473A-E915-406C-9854-5B65E130F2BF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marL="609600" indent="-609600"/>
            <a:r>
              <a:rPr lang="en-GB" sz="3600" b="1" u="sng" dirty="0" smtClean="0"/>
              <a:t>Exercise</a:t>
            </a:r>
            <a:endParaRPr lang="en-GB" sz="3600" b="1" u="sng" dirty="0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arenR"/>
            </a:pPr>
            <a:r>
              <a:rPr lang="en-GB" sz="2400" b="1" dirty="0" smtClean="0"/>
              <a:t>Discuss </a:t>
            </a:r>
            <a:r>
              <a:rPr lang="en-GB" sz="2400" b="1" dirty="0"/>
              <a:t>three internal &amp; three external users of accounting </a:t>
            </a:r>
            <a:r>
              <a:rPr lang="en-GB" sz="2400" b="1" dirty="0" smtClean="0"/>
              <a:t>information</a:t>
            </a:r>
            <a:endParaRPr lang="en-GB" sz="2400" b="1" dirty="0"/>
          </a:p>
          <a:p>
            <a:pPr marL="609600" indent="-609600">
              <a:buFontTx/>
              <a:buAutoNum type="arabicParenR"/>
            </a:pPr>
            <a:r>
              <a:rPr lang="en-GB" sz="2400" b="1" dirty="0"/>
              <a:t>Discuss three business objectives of a </a:t>
            </a:r>
            <a:r>
              <a:rPr lang="en-GB" sz="2400" b="1" dirty="0" smtClean="0"/>
              <a:t>company</a:t>
            </a:r>
          </a:p>
          <a:p>
            <a:pPr marL="609600" indent="-609600">
              <a:buFontTx/>
              <a:buAutoNum type="arabicParenR"/>
            </a:pPr>
            <a:r>
              <a:rPr lang="en-GB" sz="2400" b="1" dirty="0" smtClean="0"/>
              <a:t>Discuss the qualities associated with good financial information</a:t>
            </a:r>
            <a:endParaRPr lang="en-GB" sz="2400" b="1" dirty="0"/>
          </a:p>
          <a:p>
            <a:pPr marL="609600" indent="-609600" algn="ctr">
              <a:buFontTx/>
              <a:buNone/>
            </a:pPr>
            <a:endParaRPr lang="en-GB" sz="2400" b="1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933056"/>
            <a:ext cx="1673928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 smtClean="0"/>
              <a:t>INTERNAL USERS</a:t>
            </a:r>
            <a:endParaRPr lang="en-GB" sz="3600" b="1" u="sng" dirty="0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sz="2800" b="1" u="sng" dirty="0"/>
          </a:p>
          <a:p>
            <a:r>
              <a:rPr lang="en-GB" sz="2800" b="1" dirty="0"/>
              <a:t>Management</a:t>
            </a:r>
          </a:p>
          <a:p>
            <a:r>
              <a:rPr lang="en-GB" sz="2800" b="1" dirty="0"/>
              <a:t>Employees</a:t>
            </a:r>
          </a:p>
          <a:p>
            <a:r>
              <a:rPr lang="en-GB" sz="2800" b="1" dirty="0"/>
              <a:t>Trade Unions</a:t>
            </a:r>
          </a:p>
          <a:p>
            <a:r>
              <a:rPr lang="en-GB" sz="2800" b="1" dirty="0"/>
              <a:t>Shareholders</a:t>
            </a:r>
          </a:p>
          <a:p>
            <a:r>
              <a:rPr lang="en-GB" sz="2800" b="1" dirty="0"/>
              <a:t>Internal Auditors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 smtClean="0"/>
              <a:t>EXTERNAL USERS</a:t>
            </a:r>
            <a:endParaRPr lang="en-GB" sz="3600" b="1" u="sng" dirty="0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dirty="0" smtClean="0"/>
              <a:t>Competitors</a:t>
            </a:r>
            <a:endParaRPr lang="en-GB" sz="2800" b="1" dirty="0"/>
          </a:p>
          <a:p>
            <a:pPr>
              <a:lnSpc>
                <a:spcPct val="90000"/>
              </a:lnSpc>
            </a:pPr>
            <a:r>
              <a:rPr lang="en-GB" sz="2800" b="1" dirty="0"/>
              <a:t>Customers 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Suppliers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Lenders Of Finance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Government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HM Revenue &amp; Customs  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Auditors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Public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 smtClean="0"/>
              <a:t>BUSINESS OBJECTIVES</a:t>
            </a:r>
            <a:endParaRPr lang="en-GB" sz="3600" b="1" u="sng" dirty="0"/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dirty="0" smtClean="0"/>
              <a:t>Maximise </a:t>
            </a:r>
            <a:r>
              <a:rPr lang="en-GB" sz="2800" b="1" dirty="0"/>
              <a:t>shareholders wealth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Maximise profits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Maximise revenues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Control costs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Growth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Stability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Survival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Stakeholder satisfaction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b="1" u="sng" dirty="0" smtClean="0"/>
              <a:t>QUALITIES OF GOOD INFORMATION</a:t>
            </a:r>
            <a:endParaRPr lang="en-GB" sz="2800" b="1" u="sng" dirty="0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GB" sz="2800" b="1" u="sng" dirty="0"/>
          </a:p>
          <a:p>
            <a:pPr>
              <a:lnSpc>
                <a:spcPct val="80000"/>
              </a:lnSpc>
            </a:pPr>
            <a:r>
              <a:rPr lang="en-GB" sz="2800" b="1" dirty="0"/>
              <a:t>RELEVANT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COMPLETE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SUFFICIENTLY ACCURATE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CONFIDENCE (UNDERSTANDABLE)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TIMELY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COMMUNICATED TO RELEVANT USERS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MANAGEABLE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OBJECTIVE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en-GB" sz="28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800" dirty="0" smtClean="0"/>
              <a:t>Accounting as an Information System</a:t>
            </a:r>
            <a:endParaRPr lang="en-GB" sz="38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29084633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8601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4000" b="1" u="sng" dirty="0" smtClean="0"/>
              <a:t>The Financial Statements</a:t>
            </a:r>
            <a:endParaRPr lang="en-GB" sz="4000" b="1" u="sng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21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929187"/>
          </a:xfrm>
        </p:spPr>
        <p:txBody>
          <a:bodyPr/>
          <a:lstStyle/>
          <a:p>
            <a:pPr indent="0">
              <a:lnSpc>
                <a:spcPct val="90000"/>
              </a:lnSpc>
              <a:buNone/>
            </a:pPr>
            <a:r>
              <a:rPr lang="en-GB" sz="2800" b="1" dirty="0" smtClean="0"/>
              <a:t>Financial statements measure the financial health of the organisation:</a:t>
            </a:r>
          </a:p>
          <a:p>
            <a:pPr indent="0">
              <a:lnSpc>
                <a:spcPct val="90000"/>
              </a:lnSpc>
              <a:buNone/>
            </a:pPr>
            <a:endParaRPr lang="en-GB" sz="2800" b="1" dirty="0" smtClean="0"/>
          </a:p>
          <a:p>
            <a:pPr>
              <a:lnSpc>
                <a:spcPct val="90000"/>
              </a:lnSpc>
            </a:pPr>
            <a:r>
              <a:rPr lang="en-GB" sz="2800" b="1" dirty="0" smtClean="0">
                <a:solidFill>
                  <a:srgbClr val="FF0000"/>
                </a:solidFill>
              </a:rPr>
              <a:t>Balance Sheet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 b="1" dirty="0">
                <a:solidFill>
                  <a:srgbClr val="FF0000"/>
                </a:solidFill>
              </a:rPr>
              <a:t>Profit &amp; Loss </a:t>
            </a:r>
            <a:r>
              <a:rPr lang="en-GB" sz="2800" b="1" dirty="0" smtClean="0">
                <a:solidFill>
                  <a:srgbClr val="FF0000"/>
                </a:solidFill>
              </a:rPr>
              <a:t>Account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 b="1" dirty="0">
                <a:solidFill>
                  <a:srgbClr val="FF0000"/>
                </a:solidFill>
              </a:rPr>
              <a:t>Cash Flow Statement</a:t>
            </a:r>
            <a:r>
              <a:rPr lang="en-GB" sz="2800" b="1" dirty="0"/>
              <a:t> </a:t>
            </a:r>
            <a:r>
              <a:rPr lang="en-GB" sz="1600" b="1" dirty="0"/>
              <a:t>(FRS1 - Financial Reporting Standard 1)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 smtClean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800" b="1" dirty="0" smtClean="0"/>
              <a:t>There are others which we’ll consider next time</a:t>
            </a:r>
            <a:endParaRPr lang="en-GB" sz="2800" b="1" dirty="0"/>
          </a:p>
        </p:txBody>
      </p:sp>
    </p:spTree>
    <p:extLst>
      <p:ext uri="{BB962C8B-B14F-4D97-AF65-F5344CB8AC3E}">
        <p14:creationId xmlns="" xmlns:p14="http://schemas.microsoft.com/office/powerpoint/2010/main" val="296600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4847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‘A resource held by a business’</a:t>
            </a:r>
          </a:p>
          <a:p>
            <a:pPr marL="0" indent="0">
              <a:buNone/>
            </a:pPr>
            <a:r>
              <a:rPr lang="en-GB" dirty="0" smtClean="0"/>
              <a:t>All 4 conditions must apply to be an ‘asset’</a:t>
            </a:r>
          </a:p>
          <a:p>
            <a:r>
              <a:rPr lang="en-GB" sz="2400" dirty="0" smtClean="0"/>
              <a:t>A probable future economic benefit with some monetary value</a:t>
            </a:r>
          </a:p>
          <a:p>
            <a:r>
              <a:rPr lang="en-GB" sz="2400" dirty="0" smtClean="0"/>
              <a:t>The benefit must arise from some past transaction or event</a:t>
            </a:r>
          </a:p>
          <a:p>
            <a:r>
              <a:rPr lang="en-GB" sz="2400" dirty="0" smtClean="0"/>
              <a:t>The business must have the right to control the resource</a:t>
            </a:r>
          </a:p>
          <a:p>
            <a:r>
              <a:rPr lang="en-GB" sz="2400" dirty="0" smtClean="0"/>
              <a:t>The asset must be capable of measurement in monetary terms</a:t>
            </a:r>
          </a:p>
          <a:p>
            <a:pPr marL="0" indent="0">
              <a:buNone/>
            </a:pPr>
            <a:r>
              <a:rPr lang="en-GB" dirty="0" smtClean="0"/>
              <a:t>Does not have to be physical – can be non physical: - tangible or non-tangible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92862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Two main types: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Equity – sometimes referred to as owners capital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Liabilities - claims </a:t>
            </a:r>
            <a:r>
              <a:rPr lang="en-GB" dirty="0"/>
              <a:t>of individuals and organisations</a:t>
            </a:r>
            <a:r>
              <a:rPr lang="en-GB" dirty="0" smtClean="0"/>
              <a:t> on the business e.g. supply of goods or lending money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0786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412776"/>
            <a:ext cx="8229600" cy="4929188"/>
          </a:xfrm>
        </p:spPr>
        <p:txBody>
          <a:bodyPr/>
          <a:lstStyle/>
          <a:p>
            <a:pPr indent="0">
              <a:buFontTx/>
              <a:buNone/>
            </a:pPr>
            <a:r>
              <a:rPr lang="en-GB" dirty="0" smtClean="0"/>
              <a:t>In the context of household finance management give examples of:</a:t>
            </a:r>
          </a:p>
          <a:p>
            <a:pPr indent="0">
              <a:buFontTx/>
              <a:buNone/>
            </a:pP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/>
              <a:t>		</a:t>
            </a:r>
            <a:r>
              <a:rPr lang="en-GB" dirty="0" smtClean="0"/>
              <a:t>Assets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 typeface="Wingdings" pitchFamily="2" charset="2"/>
              <a:buChar char="§"/>
            </a:pPr>
            <a:r>
              <a:rPr lang="en-GB" dirty="0"/>
              <a:t>		Liabilities</a:t>
            </a:r>
          </a:p>
          <a:p>
            <a:pPr lvl="1">
              <a:buNone/>
            </a:pPr>
            <a:endParaRPr lang="en-GB" dirty="0"/>
          </a:p>
          <a:p>
            <a:pPr algn="ctr">
              <a:buFontTx/>
              <a:buNone/>
            </a:pPr>
            <a:endParaRPr lang="en-GB" dirty="0">
              <a:solidFill>
                <a:srgbClr val="FF0000"/>
              </a:solidFill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2800" b="1" dirty="0" smtClean="0"/>
              <a:t>Class exercise on household finance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Assets and Liabilities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Assets	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Property</a:t>
            </a:r>
          </a:p>
          <a:p>
            <a:r>
              <a:rPr lang="en-GB" dirty="0" smtClean="0"/>
              <a:t>Plant &amp; equipment</a:t>
            </a:r>
          </a:p>
          <a:p>
            <a:r>
              <a:rPr lang="en-GB" dirty="0" smtClean="0"/>
              <a:t>Fixtures </a:t>
            </a:r>
            <a:r>
              <a:rPr lang="en-GB" dirty="0"/>
              <a:t>and </a:t>
            </a:r>
            <a:r>
              <a:rPr lang="en-GB" dirty="0" smtClean="0"/>
              <a:t>fittings</a:t>
            </a:r>
          </a:p>
          <a:p>
            <a:r>
              <a:rPr lang="en-GB" dirty="0" smtClean="0"/>
              <a:t>Patents </a:t>
            </a:r>
            <a:r>
              <a:rPr lang="en-GB" dirty="0"/>
              <a:t>and </a:t>
            </a:r>
            <a:r>
              <a:rPr lang="en-GB" dirty="0" smtClean="0"/>
              <a:t>trademarks</a:t>
            </a:r>
          </a:p>
          <a:p>
            <a:r>
              <a:rPr lang="en-GB" dirty="0" smtClean="0"/>
              <a:t>Debtors (those who owe the business – trade receivables), and</a:t>
            </a:r>
          </a:p>
          <a:p>
            <a:r>
              <a:rPr lang="en-GB" dirty="0" smtClean="0"/>
              <a:t>Investments</a:t>
            </a: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Bank loan or overdraft</a:t>
            </a:r>
          </a:p>
          <a:p>
            <a:r>
              <a:rPr lang="en-GB" dirty="0" smtClean="0"/>
              <a:t>Creditors (trade payables)</a:t>
            </a:r>
          </a:p>
          <a:p>
            <a:r>
              <a:rPr lang="en-GB" dirty="0" smtClean="0"/>
              <a:t>Mortgage</a:t>
            </a:r>
          </a:p>
          <a:p>
            <a:r>
              <a:rPr lang="en-GB" dirty="0" smtClean="0"/>
              <a:t>HP or Lease agreements</a:t>
            </a:r>
          </a:p>
          <a:p>
            <a:r>
              <a:rPr lang="en-GB" dirty="0" smtClean="0"/>
              <a:t>Owners capital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2575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476673"/>
            <a:ext cx="8229600" cy="5768552"/>
          </a:xfrm>
        </p:spPr>
        <p:txBody>
          <a:bodyPr/>
          <a:lstStyle/>
          <a:p>
            <a:pPr algn="ctr">
              <a:buFontTx/>
              <a:buNone/>
            </a:pPr>
            <a:endParaRPr lang="en-GB" dirty="0">
              <a:solidFill>
                <a:srgbClr val="FF0000"/>
              </a:solidFill>
            </a:endParaRPr>
          </a:p>
          <a:p>
            <a:pPr algn="ctr">
              <a:buFontTx/>
              <a:buNone/>
            </a:pP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Assets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– Liabilities = Equity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26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907704" y="692696"/>
            <a:ext cx="51395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FontTx/>
              <a:buNone/>
            </a:pPr>
            <a:r>
              <a:rPr lang="en-GB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The Balance Sheet Equation:</a:t>
            </a:r>
            <a:endParaRPr lang="en-GB" sz="2800" b="1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81134" y="1852129"/>
            <a:ext cx="6192688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1835696" y="5445224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The balance sheet will always balance!!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79512" y="404664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548680"/>
            <a:ext cx="8229600" cy="4929188"/>
          </a:xfrm>
        </p:spPr>
        <p:txBody>
          <a:bodyPr/>
          <a:lstStyle/>
          <a:p>
            <a:r>
              <a:rPr lang="en-GB" dirty="0"/>
              <a:t>Preparation for </a:t>
            </a:r>
            <a:r>
              <a:rPr lang="en-GB" dirty="0" smtClean="0"/>
              <a:t>next session</a:t>
            </a:r>
          </a:p>
          <a:p>
            <a:endParaRPr lang="en-GB" dirty="0"/>
          </a:p>
          <a:p>
            <a:pPr lvl="1"/>
            <a:r>
              <a:rPr lang="en-GB" dirty="0" smtClean="0"/>
              <a:t>Familiarise </a:t>
            </a:r>
            <a:r>
              <a:rPr lang="en-GB" dirty="0"/>
              <a:t>yourselves with Chapters 1 &amp; 2 of </a:t>
            </a:r>
            <a:r>
              <a:rPr lang="en-GB" dirty="0" err="1"/>
              <a:t>Atrill</a:t>
            </a:r>
            <a:r>
              <a:rPr lang="en-GB" dirty="0"/>
              <a:t> &amp; </a:t>
            </a:r>
            <a:r>
              <a:rPr lang="en-GB" dirty="0" err="1" smtClean="0"/>
              <a:t>McLaney</a:t>
            </a:r>
            <a:endParaRPr lang="en-GB" dirty="0" smtClean="0"/>
          </a:p>
          <a:p>
            <a:pPr lvl="1"/>
            <a:endParaRPr lang="en-GB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1600" b="1" u="sng" dirty="0" smtClean="0"/>
              <a:t>Useful Resources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600" b="1" dirty="0" smtClean="0"/>
          </a:p>
          <a:p>
            <a:pPr>
              <a:lnSpc>
                <a:spcPct val="80000"/>
              </a:lnSpc>
            </a:pPr>
            <a:r>
              <a:rPr lang="en-GB" sz="1600" b="1" dirty="0" smtClean="0"/>
              <a:t>Videos on Balance Sheet</a:t>
            </a:r>
          </a:p>
          <a:p>
            <a:pPr lvl="1">
              <a:lnSpc>
                <a:spcPct val="80000"/>
              </a:lnSpc>
            </a:pPr>
            <a:r>
              <a:rPr lang="en-GB" sz="1600" b="1" dirty="0" smtClean="0">
                <a:hlinkClick r:id="rId2"/>
              </a:rPr>
              <a:t>You Tube - lecture 1: balance sheets part 1</a:t>
            </a:r>
            <a:endParaRPr lang="en-GB" sz="1400" b="1" dirty="0" smtClean="0"/>
          </a:p>
          <a:p>
            <a:pPr lvl="1">
              <a:lnSpc>
                <a:spcPct val="80000"/>
              </a:lnSpc>
            </a:pPr>
            <a:r>
              <a:rPr lang="en-GB" sz="1600" b="1" dirty="0" smtClean="0">
                <a:hlinkClick r:id="rId3"/>
              </a:rPr>
              <a:t>You Tube - lecture 2: balance sheets part 2 </a:t>
            </a:r>
            <a:endParaRPr lang="en-GB" sz="1400" b="1" dirty="0" smtClean="0"/>
          </a:p>
          <a:p>
            <a:pPr lvl="1"/>
            <a:endParaRPr lang="en-GB" dirty="0"/>
          </a:p>
          <a:p>
            <a:pPr lvl="1">
              <a:buFontTx/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ridgend College Master Slide">
  <a:themeElements>
    <a:clrScheme name="Bridgend College Master Slid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ridgend College Master Slid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ridgend College Master Slid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3261</TotalTime>
  <Words>769</Words>
  <Application>Microsoft Office PowerPoint</Application>
  <PresentationFormat>On-screen Show (4:3)</PresentationFormat>
  <Paragraphs>312</Paragraphs>
  <Slides>27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Bridgend College Master Slide</vt:lpstr>
      <vt:lpstr>Slide 1</vt:lpstr>
      <vt:lpstr>Financial Management</vt:lpstr>
      <vt:lpstr>Slide 3</vt:lpstr>
      <vt:lpstr>Key Topics Covered</vt:lpstr>
      <vt:lpstr>Slide 5</vt:lpstr>
      <vt:lpstr>Slide 6</vt:lpstr>
      <vt:lpstr>Slide 7</vt:lpstr>
      <vt:lpstr>ACCOUNTANCY IS ONE OF FIVE VITAL OPERATIONS WITHIN AN ORGANISATION</vt:lpstr>
      <vt:lpstr>Accounting</vt:lpstr>
      <vt:lpstr>Slide 10</vt:lpstr>
      <vt:lpstr>What functions do accountants perform?</vt:lpstr>
      <vt:lpstr>AN ORGANISATION WILL PERFORM FIVE FUNCTIONS.... </vt:lpstr>
      <vt:lpstr>Accounting</vt:lpstr>
      <vt:lpstr>Financial &amp; Management Accounting </vt:lpstr>
      <vt:lpstr>Exercise</vt:lpstr>
      <vt:lpstr>INTERNAL USERS</vt:lpstr>
      <vt:lpstr>EXTERNAL USERS</vt:lpstr>
      <vt:lpstr>BUSINESS OBJECTIVES</vt:lpstr>
      <vt:lpstr>QUALITIES OF GOOD INFORMATION</vt:lpstr>
      <vt:lpstr>Accounting as an Information System</vt:lpstr>
      <vt:lpstr>The Financial Statements</vt:lpstr>
      <vt:lpstr>Characteristics of Assets</vt:lpstr>
      <vt:lpstr>Liabilities</vt:lpstr>
      <vt:lpstr>Class exercise on household finance</vt:lpstr>
      <vt:lpstr>Assets and Liabilities</vt:lpstr>
      <vt:lpstr>Slide 26</vt:lpstr>
      <vt:lpstr>Slide 27</vt:lpstr>
    </vt:vector>
  </TitlesOfParts>
  <Company>3M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Administrator</cp:lastModifiedBy>
  <cp:revision>123</cp:revision>
  <dcterms:created xsi:type="dcterms:W3CDTF">2011-01-21T19:00:12Z</dcterms:created>
  <dcterms:modified xsi:type="dcterms:W3CDTF">2017-09-20T10:19:06Z</dcterms:modified>
</cp:coreProperties>
</file>