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61"/>
  </p:notesMasterIdLst>
  <p:handoutMasterIdLst>
    <p:handoutMasterId r:id="rId62"/>
  </p:handoutMasterIdLst>
  <p:sldIdLst>
    <p:sldId id="257" r:id="rId5"/>
    <p:sldId id="479" r:id="rId6"/>
    <p:sldId id="492" r:id="rId7"/>
    <p:sldId id="487" r:id="rId8"/>
    <p:sldId id="493" r:id="rId9"/>
    <p:sldId id="495" r:id="rId10"/>
    <p:sldId id="476" r:id="rId11"/>
    <p:sldId id="477" r:id="rId12"/>
    <p:sldId id="499" r:id="rId13"/>
    <p:sldId id="498" r:id="rId14"/>
    <p:sldId id="497" r:id="rId15"/>
    <p:sldId id="363" r:id="rId16"/>
    <p:sldId id="343" r:id="rId17"/>
    <p:sldId id="383" r:id="rId18"/>
    <p:sldId id="351" r:id="rId19"/>
    <p:sldId id="352" r:id="rId20"/>
    <p:sldId id="461" r:id="rId21"/>
    <p:sldId id="462" r:id="rId22"/>
    <p:sldId id="415" r:id="rId23"/>
    <p:sldId id="416" r:id="rId24"/>
    <p:sldId id="417" r:id="rId25"/>
    <p:sldId id="418" r:id="rId26"/>
    <p:sldId id="459" r:id="rId27"/>
    <p:sldId id="460" r:id="rId28"/>
    <p:sldId id="419" r:id="rId29"/>
    <p:sldId id="480" r:id="rId30"/>
    <p:sldId id="481" r:id="rId31"/>
    <p:sldId id="420" r:id="rId32"/>
    <p:sldId id="421" r:id="rId33"/>
    <p:sldId id="422" r:id="rId34"/>
    <p:sldId id="500" r:id="rId35"/>
    <p:sldId id="484" r:id="rId36"/>
    <p:sldId id="451" r:id="rId37"/>
    <p:sldId id="379" r:id="rId38"/>
    <p:sldId id="454" r:id="rId39"/>
    <p:sldId id="465" r:id="rId40"/>
    <p:sldId id="485" r:id="rId41"/>
    <p:sldId id="433" r:id="rId42"/>
    <p:sldId id="501" r:id="rId43"/>
    <p:sldId id="434" r:id="rId44"/>
    <p:sldId id="400" r:id="rId45"/>
    <p:sldId id="452" r:id="rId46"/>
    <p:sldId id="453" r:id="rId47"/>
    <p:sldId id="401" r:id="rId48"/>
    <p:sldId id="369" r:id="rId49"/>
    <p:sldId id="370" r:id="rId50"/>
    <p:sldId id="330" r:id="rId51"/>
    <p:sldId id="373" r:id="rId52"/>
    <p:sldId id="372" r:id="rId53"/>
    <p:sldId id="380" r:id="rId54"/>
    <p:sldId id="368" r:id="rId55"/>
    <p:sldId id="327" r:id="rId56"/>
    <p:sldId id="332" r:id="rId57"/>
    <p:sldId id="318" r:id="rId58"/>
    <p:sldId id="336" r:id="rId59"/>
    <p:sldId id="308"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EDA9B7A-3A8C-D942-B372-047EFDBCAA8F}">
          <p14:sldIdLst>
            <p14:sldId id="257"/>
            <p14:sldId id="479"/>
            <p14:sldId id="492"/>
            <p14:sldId id="487"/>
            <p14:sldId id="493"/>
            <p14:sldId id="495"/>
            <p14:sldId id="476"/>
            <p14:sldId id="477"/>
            <p14:sldId id="499"/>
            <p14:sldId id="498"/>
            <p14:sldId id="497"/>
            <p14:sldId id="363"/>
            <p14:sldId id="343"/>
            <p14:sldId id="383"/>
            <p14:sldId id="351"/>
            <p14:sldId id="352"/>
            <p14:sldId id="461"/>
            <p14:sldId id="462"/>
            <p14:sldId id="415"/>
            <p14:sldId id="416"/>
            <p14:sldId id="417"/>
            <p14:sldId id="418"/>
            <p14:sldId id="459"/>
            <p14:sldId id="460"/>
            <p14:sldId id="419"/>
            <p14:sldId id="480"/>
            <p14:sldId id="481"/>
            <p14:sldId id="420"/>
            <p14:sldId id="421"/>
            <p14:sldId id="422"/>
            <p14:sldId id="500"/>
            <p14:sldId id="484"/>
            <p14:sldId id="451"/>
            <p14:sldId id="379"/>
            <p14:sldId id="454"/>
            <p14:sldId id="465"/>
            <p14:sldId id="485"/>
            <p14:sldId id="433"/>
            <p14:sldId id="501"/>
            <p14:sldId id="434"/>
            <p14:sldId id="400"/>
            <p14:sldId id="452"/>
            <p14:sldId id="453"/>
            <p14:sldId id="401"/>
            <p14:sldId id="369"/>
            <p14:sldId id="370"/>
            <p14:sldId id="330"/>
          </p14:sldIdLst>
        </p14:section>
        <p14:section name="Untitled Section" id="{D6209C5A-9D0F-A748-97F3-FC97DC5696EE}">
          <p14:sldIdLst>
            <p14:sldId id="373"/>
            <p14:sldId id="372"/>
            <p14:sldId id="380"/>
            <p14:sldId id="368"/>
            <p14:sldId id="327"/>
            <p14:sldId id="332"/>
            <p14:sldId id="318"/>
            <p14:sldId id="336"/>
            <p14:sldId id="30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321AD-0D78-742D-E303-B1A7330BB859}" v="8" dt="2026-10-08T17:03:09.6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8514" autoAdjust="0"/>
  </p:normalViewPr>
  <p:slideViewPr>
    <p:cSldViewPr snapToGrid="0">
      <p:cViewPr varScale="1">
        <p:scale>
          <a:sx n="80" d="100"/>
          <a:sy n="80" d="100"/>
        </p:scale>
        <p:origin x="1110" y="4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0546C-25D5-441B-A719-570C871FDDA2}" type="datetimeFigureOut">
              <a:rPr lang="en-GB" smtClean="0"/>
              <a:t>08/10/2026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heguardian.com/football/2017/jun/27/fifa-secret-report-world-cup-2022-leaked"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mirror.co.uk/sport/other-sports/athletics/olympic-stadiums-ruins-how-former-8567479"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politics and major events?</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404113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761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85644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1995975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E650F32C-ADAF-483E-A658-017644FD47CB}" type="slidenum">
              <a:rPr lang="en-GB" smtClean="0">
                <a:latin typeface="Calibri" pitchFamily="34" charset="0"/>
              </a:rPr>
              <a:pPr fontAlgn="base">
                <a:spcBef>
                  <a:spcPct val="0"/>
                </a:spcBef>
                <a:spcAft>
                  <a:spcPct val="0"/>
                </a:spcAft>
              </a:pPr>
              <a:t>13</a:t>
            </a:fld>
            <a:endParaRPr lang="en-GB">
              <a:latin typeface="Calibri" pitchFamily="34" charset="0"/>
            </a:endParaRPr>
          </a:p>
        </p:txBody>
      </p:sp>
    </p:spTree>
    <p:extLst>
      <p:ext uri="{BB962C8B-B14F-4D97-AF65-F5344CB8AC3E}">
        <p14:creationId xmlns:p14="http://schemas.microsoft.com/office/powerpoint/2010/main" val="2458752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Politics has</a:t>
            </a:r>
            <a:r>
              <a:rPr lang="en-GB" baseline="0" dirty="0"/>
              <a:t> always been associated with mega events</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358358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Lenin.</a:t>
            </a:r>
            <a:r>
              <a:rPr lang="en-GB" baseline="0"/>
              <a:t>  Moscow 1980.  Western Boycott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1210487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Mandela showed is political</a:t>
            </a:r>
            <a:r>
              <a:rPr lang="en-GB" baseline="0" dirty="0"/>
              <a:t> astuteness, seized the opportunity to unite Black and White South Africa, by wearing the symbolic Springbok jersey.  Could argue that the RWC was the best possible stage.  </a:t>
            </a:r>
          </a:p>
          <a:p>
            <a:endParaRPr lang="en-GB" baseline="0" dirty="0"/>
          </a:p>
          <a:p>
            <a:r>
              <a:rPr lang="en-GB" baseline="0" dirty="0"/>
              <a:t>Unifying nature of sport – also all Ireland rugby.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2807396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France WC success </a:t>
            </a:r>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236400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updating of your global image, however, can hit some obstacles. Both Russia and Qatar are hoping they will end up projecting an image of modern and advancing nation-states, but for now they are still saddled with the negative impression created by </a:t>
            </a:r>
            <a:r>
              <a:rPr lang="en-GB" dirty="0">
                <a:hlinkClick r:id="rId3"/>
              </a:rPr>
              <a:t>corruption and bribery accusations</a:t>
            </a:r>
            <a:r>
              <a:rPr lang="en-GB" dirty="0"/>
              <a:t>”, </a:t>
            </a:r>
            <a:r>
              <a:rPr lang="en-GB" dirty="0" err="1"/>
              <a:t>Varano</a:t>
            </a:r>
            <a:r>
              <a:rPr lang="en-GB" dirty="0"/>
              <a:t> (2017, no page).</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1301996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Life after oil  - tourism</a:t>
            </a:r>
            <a:r>
              <a:rPr lang="en-GB" baseline="0"/>
              <a:t> and events?  Sports tourism.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48572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20021932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12410346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3103415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The problem is that developers, property owners and middle class consumers become the key sectional interest represented.</a:t>
            </a:r>
          </a:p>
          <a:p>
            <a:pPr eaLnBrk="1" hangingPunct="1">
              <a:spcBef>
                <a:spcPct val="0"/>
              </a:spcBef>
            </a:pPr>
            <a:endParaRPr lang="en-GB" dirty="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BDC33E70-1A36-4AF0-81FC-6BBFFC39C242}" type="slidenum">
              <a:rPr lang="en-GB" smtClean="0">
                <a:latin typeface="Calibri" pitchFamily="34" charset="0"/>
              </a:rPr>
              <a:pPr fontAlgn="base">
                <a:spcBef>
                  <a:spcPct val="0"/>
                </a:spcBef>
                <a:spcAft>
                  <a:spcPct val="0"/>
                </a:spcAft>
              </a:pPr>
              <a:t>32</a:t>
            </a:fld>
            <a:endParaRPr lang="en-GB">
              <a:latin typeface="Calibri" pitchFamily="34" charset="0"/>
            </a:endParaRPr>
          </a:p>
        </p:txBody>
      </p:sp>
    </p:spTree>
    <p:extLst>
      <p:ext uri="{BB962C8B-B14F-4D97-AF65-F5344CB8AC3E}">
        <p14:creationId xmlns:p14="http://schemas.microsoft.com/office/powerpoint/2010/main" val="81576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Grix</a:t>
            </a:r>
            <a:r>
              <a:rPr lang="en-GB" dirty="0"/>
              <a:t> reviewed a range of literature</a:t>
            </a:r>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2328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a:p>
            <a:pPr marL="57150" lvl="1" indent="0">
              <a:buClr>
                <a:schemeClr val="tx1"/>
              </a:buClr>
              <a:buFont typeface="Arial" panose="020B0604020202020204" pitchFamily="34" charset="0"/>
              <a:buNone/>
            </a:pPr>
            <a:r>
              <a:rPr lang="en-GB" dirty="0"/>
              <a:t>Cornelissen (2004, p 44) </a:t>
            </a:r>
            <a:r>
              <a:rPr lang="en-GB" u="sng" dirty="0"/>
              <a:t>estimated</a:t>
            </a:r>
            <a:r>
              <a:rPr lang="en-GB" dirty="0"/>
              <a:t> that hosting the world cup would generate an additional tax income of US$550 million, and contribute to 2% to GDP, creating 129,000 jobs, 60% would be permanent.</a:t>
            </a:r>
          </a:p>
          <a:p>
            <a:pPr marL="57150" lvl="1" indent="0">
              <a:buClr>
                <a:schemeClr val="tx1"/>
              </a:buClr>
              <a:buFont typeface="Arial" panose="020B0604020202020204" pitchFamily="34" charset="0"/>
              <a:buNone/>
            </a:pPr>
            <a:r>
              <a:rPr lang="en-GB" dirty="0"/>
              <a:t>But …..</a:t>
            </a:r>
          </a:p>
          <a:p>
            <a:pPr eaLnBrk="1" hangingPunct="1">
              <a:spcBef>
                <a:spcPct val="0"/>
              </a:spcBef>
            </a:pPr>
            <a:endParaRPr lang="en-GB" dirty="0"/>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Cover this more in legacy </a:t>
            </a:r>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5B06F92A-7356-448E-B9E1-B563989AC85A}" type="slidenum">
              <a:rPr lang="en-GB" smtClean="0">
                <a:latin typeface="Calibri" pitchFamily="34" charset="0"/>
              </a:rPr>
              <a:pPr fontAlgn="base">
                <a:spcBef>
                  <a:spcPct val="0"/>
                </a:spcBef>
                <a:spcAft>
                  <a:spcPct val="0"/>
                </a:spcAft>
              </a:pPr>
              <a:t>34</a:t>
            </a:fld>
            <a:endParaRPr lang="en-GB">
              <a:latin typeface="Calibri" pitchFamily="34" charset="0"/>
            </a:endParaRPr>
          </a:p>
        </p:txBody>
      </p:sp>
    </p:spTree>
    <p:extLst>
      <p:ext uri="{BB962C8B-B14F-4D97-AF65-F5344CB8AC3E}">
        <p14:creationId xmlns:p14="http://schemas.microsoft.com/office/powerpoint/2010/main" val="3898940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a:t>
            </a:r>
            <a:r>
              <a:rPr lang="en-GB" baseline="0" dirty="0"/>
              <a:t> to invest much more in infrastructure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3860343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https://youtu.be/BCzEJvH0p5I</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10217950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2537780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20143447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Business Secretary </a:t>
            </a:r>
          </a:p>
          <a:p>
            <a:endParaRPr lang="en-GB"/>
          </a:p>
          <a:p>
            <a:r>
              <a:rPr lang="en-GB"/>
              <a:t>So what does the</a:t>
            </a:r>
            <a:r>
              <a:rPr lang="en-GB" baseline="0"/>
              <a:t> UK Government think?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3310438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what they notice</a:t>
            </a:r>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3537741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Fragility of economies after the global financial crisis, and the growing inequality in the distribution of wealth and income… brings increased cynicism around major sporting projects which need vast funding, and this is particularly true when there is no genuine guarantee of substantial, discernible benefits for taxpayers. </a:t>
            </a:r>
          </a:p>
          <a:p>
            <a:r>
              <a:rPr lang="en-GB" dirty="0"/>
              <a:t>It used to be that everyone was playing the same game; countries would compete for the bragging rights and pay little attention to economic rationality or </a:t>
            </a:r>
            <a:r>
              <a:rPr lang="en-GB" dirty="0">
                <a:hlinkClick r:id="rId3"/>
              </a:rPr>
              <a:t>infrastructure legacy</a:t>
            </a:r>
            <a:r>
              <a:rPr lang="en-GB" dirty="0"/>
              <a:t>. But now, the countries that can most easily justify the risk are those with the most to gain on the world stage, rather than those with the deepest pockets. Russia and Qatar do not need to turn a profit, but they do want a stronger voice in global affairs. </a:t>
            </a:r>
          </a:p>
          <a:p>
            <a:pPr marL="0" indent="0">
              <a:buNone/>
            </a:pPr>
            <a:r>
              <a:rPr lang="en-GB" dirty="0" err="1"/>
              <a:t>Varano</a:t>
            </a:r>
            <a:r>
              <a:rPr lang="en-GB" dirty="0"/>
              <a:t> (2017)</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286117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Good summary  </a:t>
            </a:r>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2097969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1698143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https://www.youtube.com/watch?v=oq5U_73lTCw</a:t>
            </a:r>
            <a:endParaRPr lang="en-US" dirty="0"/>
          </a:p>
          <a:p>
            <a:endParaRPr lang="en-GB" dirty="0"/>
          </a:p>
          <a:p>
            <a:r>
              <a:rPr lang="en-GB" dirty="0"/>
              <a:t>Lord Coe recapping the period between Athens 2004 and the successful bid in 2005.</a:t>
            </a:r>
          </a:p>
          <a:p>
            <a:endParaRPr lang="en-GB" dirty="0"/>
          </a:p>
          <a:p>
            <a:r>
              <a:rPr lang="en-GB" dirty="0"/>
              <a:t>Really insightful – no one single factor.  Have to reflect on the “totality,” including political buy in from London Mayor for example. </a:t>
            </a:r>
          </a:p>
        </p:txBody>
      </p:sp>
      <p:sp>
        <p:nvSpPr>
          <p:cNvPr id="4" name="Slide Number Placeholder 3"/>
          <p:cNvSpPr>
            <a:spLocks noGrp="1"/>
          </p:cNvSpPr>
          <p:nvPr>
            <p:ph type="sldNum" sz="quarter" idx="10"/>
          </p:nvPr>
        </p:nvSpPr>
        <p:spPr/>
        <p:txBody>
          <a:bodyPr/>
          <a:lstStyle/>
          <a:p>
            <a:fld id="{3C171C0A-326B-4BAC-8D4C-CD9A33E84532}" type="slidenum">
              <a:rPr lang="en-GB" smtClean="0"/>
              <a:pPr/>
              <a:t>47</a:t>
            </a:fld>
            <a:endParaRPr lang="en-GB"/>
          </a:p>
        </p:txBody>
      </p:sp>
    </p:spTree>
    <p:extLst>
      <p:ext uri="{BB962C8B-B14F-4D97-AF65-F5344CB8AC3E}">
        <p14:creationId xmlns:p14="http://schemas.microsoft.com/office/powerpoint/2010/main" val="31804900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Cornelissen (2004 p.44) – Economic and Developmental Objectives were the key principal components of bid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Cornelissen (2004 p. 47) “FIFA politics have become increasingly defined in terms of the interests of confederations, or of separate groupings within confederations, as well as rivalries between, and alliances among, confederations.”</a:t>
            </a:r>
          </a:p>
          <a:p>
            <a:pPr eaLnBrk="1" hangingPunct="1">
              <a:spcBef>
                <a:spcPct val="0"/>
              </a:spcBef>
            </a:pPr>
            <a:endParaRPr lang="en-GB" dirty="0"/>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4D10D31A-3A4F-4EEF-B7CB-6ED038D84D2C}" type="slidenum">
              <a:rPr lang="en-GB" smtClean="0">
                <a:latin typeface="Calibri" pitchFamily="34" charset="0"/>
              </a:rPr>
              <a:pPr fontAlgn="base">
                <a:spcBef>
                  <a:spcPct val="0"/>
                </a:spcBef>
                <a:spcAft>
                  <a:spcPct val="0"/>
                </a:spcAft>
              </a:pPr>
              <a:t>48</a:t>
            </a:fld>
            <a:endParaRPr lang="en-GB">
              <a:latin typeface="Calibri" pitchFamily="34" charset="0"/>
            </a:endParaRPr>
          </a:p>
        </p:txBody>
      </p:sp>
    </p:spTree>
    <p:extLst>
      <p:ext uri="{BB962C8B-B14F-4D97-AF65-F5344CB8AC3E}">
        <p14:creationId xmlns:p14="http://schemas.microsoft.com/office/powerpoint/2010/main" val="5947403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93415636-5E01-44F9-89BC-CB316E50CFC1}" type="slidenum">
              <a:rPr lang="en-GB" smtClean="0">
                <a:latin typeface="Calibri" pitchFamily="34" charset="0"/>
              </a:rPr>
              <a:pPr fontAlgn="base">
                <a:spcBef>
                  <a:spcPct val="0"/>
                </a:spcBef>
                <a:spcAft>
                  <a:spcPct val="0"/>
                </a:spcAft>
              </a:pPr>
              <a:t>49</a:t>
            </a:fld>
            <a:endParaRPr lang="en-GB">
              <a:latin typeface="Calibri" pitchFamily="34" charset="0"/>
            </a:endParaRPr>
          </a:p>
        </p:txBody>
      </p:sp>
    </p:spTree>
    <p:extLst>
      <p:ext uri="{BB962C8B-B14F-4D97-AF65-F5344CB8AC3E}">
        <p14:creationId xmlns:p14="http://schemas.microsoft.com/office/powerpoint/2010/main" val="3966963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https://youtu.be/fmKGl6mxOzg</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38596595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C1010C1-892D-C746-BFBA-E176A5C0514E}"/>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6387" name="Rectangle 3">
            <a:extLst>
              <a:ext uri="{FF2B5EF4-FFF2-40B4-BE49-F238E27FC236}">
                <a16:creationId xmlns:a16="http://schemas.microsoft.com/office/drawing/2014/main" id="{7037A0C2-11D4-3940-9FCE-2C05B6141097}"/>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13007BAA-69CA-544B-BC26-E9F0B0D12614}" type="datetime1">
              <a:rPr lang="en-GB" altLang="en-US">
                <a:latin typeface="Arial" panose="020B0604020202020204" pitchFamily="34" charset="0"/>
              </a:rPr>
              <a:pPr algn="r" eaLnBrk="1" hangingPunct="1">
                <a:spcBef>
                  <a:spcPct val="0"/>
                </a:spcBef>
              </a:pPr>
              <a:t>08/10/2026</a:t>
            </a:fld>
            <a:endParaRPr lang="en-GB" altLang="en-US">
              <a:latin typeface="Arial" panose="020B0604020202020204" pitchFamily="34" charset="0"/>
            </a:endParaRPr>
          </a:p>
        </p:txBody>
      </p:sp>
      <p:sp>
        <p:nvSpPr>
          <p:cNvPr id="16388" name="Rectangle 6">
            <a:extLst>
              <a:ext uri="{FF2B5EF4-FFF2-40B4-BE49-F238E27FC236}">
                <a16:creationId xmlns:a16="http://schemas.microsoft.com/office/drawing/2014/main" id="{3B2EBC38-47F9-FF48-95F5-74D55A62DD42}"/>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6389" name="Rectangle 7">
            <a:extLst>
              <a:ext uri="{FF2B5EF4-FFF2-40B4-BE49-F238E27FC236}">
                <a16:creationId xmlns:a16="http://schemas.microsoft.com/office/drawing/2014/main" id="{756A49DE-F528-4744-883E-9346DCBD3B1D}"/>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F329FB1-602D-E640-B430-0CBAC6E650E1}" type="slidenum">
              <a:rPr lang="en-GB" altLang="en-US">
                <a:latin typeface="Arial" panose="020B0604020202020204" pitchFamily="34" charset="0"/>
              </a:rPr>
              <a:pPr algn="r" eaLnBrk="1" hangingPunct="1">
                <a:spcBef>
                  <a:spcPct val="0"/>
                </a:spcBef>
              </a:pPr>
              <a:t>52</a:t>
            </a:fld>
            <a:endParaRPr lang="en-GB" altLang="en-US">
              <a:latin typeface="Arial" panose="020B0604020202020204" pitchFamily="34" charset="0"/>
            </a:endParaRPr>
          </a:p>
        </p:txBody>
      </p:sp>
      <p:sp>
        <p:nvSpPr>
          <p:cNvPr id="16390" name="Rectangle 2">
            <a:extLst>
              <a:ext uri="{FF2B5EF4-FFF2-40B4-BE49-F238E27FC236}">
                <a16:creationId xmlns:a16="http://schemas.microsoft.com/office/drawing/2014/main" id="{72265936-0D2E-7F45-8E5E-64FF32AB1C7A}"/>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3">
            <a:extLst>
              <a:ext uri="{FF2B5EF4-FFF2-40B4-BE49-F238E27FC236}">
                <a16:creationId xmlns:a16="http://schemas.microsoft.com/office/drawing/2014/main" id="{12D4E4BA-C40C-B740-B3EC-911CC263AE54}"/>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90E0DE4-DEC3-1140-8B20-0B5A8C834599}"/>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8435" name="Rectangle 3">
            <a:extLst>
              <a:ext uri="{FF2B5EF4-FFF2-40B4-BE49-F238E27FC236}">
                <a16:creationId xmlns:a16="http://schemas.microsoft.com/office/drawing/2014/main" id="{E86011DF-83CA-4240-B2E1-9E7508D41FCF}"/>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EF1069A-02D7-0042-B7EB-8CAFF3751540}" type="datetime1">
              <a:rPr lang="en-GB" altLang="en-US">
                <a:latin typeface="Arial" panose="020B0604020202020204" pitchFamily="34" charset="0"/>
              </a:rPr>
              <a:pPr algn="r" eaLnBrk="1" hangingPunct="1">
                <a:spcBef>
                  <a:spcPct val="0"/>
                </a:spcBef>
              </a:pPr>
              <a:t>08/10/2026</a:t>
            </a:fld>
            <a:endParaRPr lang="en-GB" altLang="en-US">
              <a:latin typeface="Arial" panose="020B0604020202020204" pitchFamily="34" charset="0"/>
            </a:endParaRPr>
          </a:p>
        </p:txBody>
      </p:sp>
      <p:sp>
        <p:nvSpPr>
          <p:cNvPr id="18436" name="Rectangle 6">
            <a:extLst>
              <a:ext uri="{FF2B5EF4-FFF2-40B4-BE49-F238E27FC236}">
                <a16:creationId xmlns:a16="http://schemas.microsoft.com/office/drawing/2014/main" id="{A123AB1B-D25E-9147-A186-AB2BF8F8CD79}"/>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8437" name="Rectangle 7">
            <a:extLst>
              <a:ext uri="{FF2B5EF4-FFF2-40B4-BE49-F238E27FC236}">
                <a16:creationId xmlns:a16="http://schemas.microsoft.com/office/drawing/2014/main" id="{C5EDA523-4F5B-E64D-929A-E9F0DE1EF50B}"/>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D19301A1-6A8D-9441-B751-39BAD2190433}" type="slidenum">
              <a:rPr lang="en-GB" altLang="en-US">
                <a:latin typeface="Arial" panose="020B0604020202020204" pitchFamily="34" charset="0"/>
              </a:rPr>
              <a:pPr algn="r" eaLnBrk="1" hangingPunct="1">
                <a:spcBef>
                  <a:spcPct val="0"/>
                </a:spcBef>
              </a:pPr>
              <a:t>53</a:t>
            </a:fld>
            <a:endParaRPr lang="en-GB" altLang="en-US">
              <a:latin typeface="Arial" panose="020B0604020202020204" pitchFamily="34" charset="0"/>
            </a:endParaRPr>
          </a:p>
        </p:txBody>
      </p:sp>
      <p:sp>
        <p:nvSpPr>
          <p:cNvPr id="18438" name="Rectangle 2">
            <a:extLst>
              <a:ext uri="{FF2B5EF4-FFF2-40B4-BE49-F238E27FC236}">
                <a16:creationId xmlns:a16="http://schemas.microsoft.com/office/drawing/2014/main" id="{903B8FB2-006A-A744-B354-D9B3C3577E5E}"/>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3">
            <a:extLst>
              <a:ext uri="{FF2B5EF4-FFF2-40B4-BE49-F238E27FC236}">
                <a16:creationId xmlns:a16="http://schemas.microsoft.com/office/drawing/2014/main" id="{955929FD-B6D0-4246-A921-528C6DC9CCB8}"/>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6129224-399F-DC43-A609-D6A78E802968}"/>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5603" name="Rectangle 3">
            <a:extLst>
              <a:ext uri="{FF2B5EF4-FFF2-40B4-BE49-F238E27FC236}">
                <a16:creationId xmlns:a16="http://schemas.microsoft.com/office/drawing/2014/main" id="{4DFFEEEE-13EE-CD4C-95FA-EF04C0FF3F3E}"/>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19CDB95-B125-F84C-9D34-74F340A62D29}" type="datetime1">
              <a:rPr lang="en-GB" altLang="en-US">
                <a:latin typeface="Arial" panose="020B0604020202020204" pitchFamily="34" charset="0"/>
              </a:rPr>
              <a:pPr algn="r" eaLnBrk="1" hangingPunct="1">
                <a:spcBef>
                  <a:spcPct val="0"/>
                </a:spcBef>
              </a:pPr>
              <a:t>08/10/2026</a:t>
            </a:fld>
            <a:endParaRPr lang="en-GB" altLang="en-US">
              <a:latin typeface="Arial" panose="020B0604020202020204" pitchFamily="34" charset="0"/>
            </a:endParaRPr>
          </a:p>
        </p:txBody>
      </p:sp>
      <p:sp>
        <p:nvSpPr>
          <p:cNvPr id="25604" name="Rectangle 6">
            <a:extLst>
              <a:ext uri="{FF2B5EF4-FFF2-40B4-BE49-F238E27FC236}">
                <a16:creationId xmlns:a16="http://schemas.microsoft.com/office/drawing/2014/main" id="{5110FE9E-9E3F-074C-9482-BA6C71FEBE1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5605" name="Rectangle 7">
            <a:extLst>
              <a:ext uri="{FF2B5EF4-FFF2-40B4-BE49-F238E27FC236}">
                <a16:creationId xmlns:a16="http://schemas.microsoft.com/office/drawing/2014/main" id="{25B79678-CC10-B648-9283-40745FF422C8}"/>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0B086A3-5841-1541-8156-66B7ECC5CEE3}" type="slidenum">
              <a:rPr lang="en-GB" altLang="en-US">
                <a:latin typeface="Arial" panose="020B0604020202020204" pitchFamily="34" charset="0"/>
              </a:rPr>
              <a:pPr algn="r" eaLnBrk="1" hangingPunct="1">
                <a:spcBef>
                  <a:spcPct val="0"/>
                </a:spcBef>
              </a:pPr>
              <a:t>55</a:t>
            </a:fld>
            <a:endParaRPr lang="en-GB" altLang="en-US">
              <a:latin typeface="Arial" panose="020B0604020202020204" pitchFamily="34" charset="0"/>
            </a:endParaRPr>
          </a:p>
        </p:txBody>
      </p:sp>
      <p:sp>
        <p:nvSpPr>
          <p:cNvPr id="25606" name="Rectangle 2">
            <a:extLst>
              <a:ext uri="{FF2B5EF4-FFF2-40B4-BE49-F238E27FC236}">
                <a16:creationId xmlns:a16="http://schemas.microsoft.com/office/drawing/2014/main" id="{4A7A11A6-3770-E24E-B54C-806902D7027B}"/>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7" name="Rectangle 3">
            <a:extLst>
              <a:ext uri="{FF2B5EF4-FFF2-40B4-BE49-F238E27FC236}">
                <a16:creationId xmlns:a16="http://schemas.microsoft.com/office/drawing/2014/main" id="{407924F0-D6DB-4A45-8720-46D6A22613CD}"/>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56</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cimspa.co.uk/news-blog/news/2024/election-2024-manifesto-pledg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oq5U_73lTCw"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hyperlink" Target="http://www.bing.com/videos/search?q=Lord+Coe+Olympic+Bid+Speech&amp;&amp;view=detail&amp;mid=DFB915E05CD1F7E82171DFB915E05CD1F7E82171&amp;rvsmid=DFB915E05CD1F7E82171DFB915E05CD1F7E82171&amp;fsscr=0&amp;FORM=VDFSRV"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MA8X3Hz-_n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olympic.org/content/the-ioc/bidding-for-the-games/past-bid-processes/2020-bid-proce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olympic.org/assets/osc%20section/pdf/qr_8e.pdf"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99760"/>
          </a:xfrm>
          <a:prstGeom prst="rect">
            <a:avLst/>
          </a:prstGeom>
        </p:spPr>
      </p:pic>
      <p:sp>
        <p:nvSpPr>
          <p:cNvPr id="2" name="Title 1"/>
          <p:cNvSpPr>
            <a:spLocks noGrp="1"/>
          </p:cNvSpPr>
          <p:nvPr>
            <p:ph type="title"/>
          </p:nvPr>
        </p:nvSpPr>
        <p:spPr>
          <a:xfrm>
            <a:off x="457200" y="1124744"/>
            <a:ext cx="8229600" cy="1143000"/>
          </a:xfrm>
        </p:spPr>
        <p:txBody>
          <a:bodyPr>
            <a:noAutofit/>
          </a:bodyPr>
          <a:lstStyle/>
          <a:p>
            <a:br>
              <a:rPr lang="en-GB" sz="6000" b="1" dirty="0"/>
            </a:br>
            <a:r>
              <a:rPr lang="en-GB" sz="6000" b="1" dirty="0">
                <a:solidFill>
                  <a:schemeClr val="bg1"/>
                </a:solidFill>
              </a:rPr>
              <a:t>Strategic Sports Events Management</a:t>
            </a:r>
            <a:br>
              <a:rPr lang="en-GB" sz="6000" b="1" dirty="0">
                <a:solidFill>
                  <a:schemeClr val="bg1"/>
                </a:solidFill>
              </a:rPr>
            </a:br>
            <a:r>
              <a:rPr lang="en-GB" sz="6000" b="1" dirty="0">
                <a:solidFill>
                  <a:schemeClr val="bg1"/>
                </a:solidFill>
              </a:rPr>
              <a:t>BMSM6006</a:t>
            </a:r>
          </a:p>
        </p:txBody>
      </p:sp>
      <p:sp>
        <p:nvSpPr>
          <p:cNvPr id="3" name="Content Placeholder 2"/>
          <p:cNvSpPr>
            <a:spLocks noGrp="1"/>
          </p:cNvSpPr>
          <p:nvPr>
            <p:ph idx="1"/>
          </p:nvPr>
        </p:nvSpPr>
        <p:spPr>
          <a:xfrm>
            <a:off x="572834" y="4475624"/>
            <a:ext cx="7998332" cy="1224136"/>
          </a:xfrm>
        </p:spPr>
        <p:txBody>
          <a:bodyPr>
            <a:normAutofit/>
          </a:bodyPr>
          <a:lstStyle/>
          <a:p>
            <a:pPr marL="0" indent="0" algn="ctr">
              <a:buNone/>
            </a:pPr>
            <a:r>
              <a:rPr lang="en-GB" b="1" dirty="0">
                <a:solidFill>
                  <a:schemeClr val="bg1"/>
                </a:solidFill>
              </a:rPr>
              <a:t>Lecture 2 – Politics, Feasibility and the Bidding Process </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Lecture Overview</a:t>
            </a:r>
          </a:p>
        </p:txBody>
      </p:sp>
      <p:sp>
        <p:nvSpPr>
          <p:cNvPr id="4" name="Rectangle 2"/>
          <p:cNvSpPr>
            <a:spLocks noGrp="1" noChangeArrowheads="1"/>
          </p:cNvSpPr>
          <p:nvPr>
            <p:ph idx="1"/>
          </p:nvPr>
        </p:nvSpPr>
        <p:spPr>
          <a:xfrm>
            <a:off x="342645" y="1025059"/>
            <a:ext cx="8633254" cy="4412872"/>
          </a:xfrm>
        </p:spPr>
        <p:txBody>
          <a:bodyPr vert="horz" lIns="91440" tIns="45720" rIns="91440" bIns="45720" rtlCol="0" anchor="t">
            <a:normAutofit fontScale="77500" lnSpcReduction="20000"/>
          </a:bodyPr>
          <a:lstStyle/>
          <a:p>
            <a:pPr marL="514350" indent="-514350">
              <a:lnSpc>
                <a:spcPct val="80000"/>
              </a:lnSpc>
              <a:buFont typeface="+mj-lt"/>
              <a:buAutoNum type="arabicPeriod"/>
            </a:pPr>
            <a:r>
              <a:rPr lang="en-GB" altLang="en-US" b="1" dirty="0"/>
              <a:t>Recap</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a:t>Independent Study Task- Event Wales</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r>
              <a:rPr lang="en-GB" altLang="en-US" b="1" dirty="0"/>
              <a:t>4.    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a:t>
            </a:r>
          </a:p>
          <a:p>
            <a:pPr marL="0" indent="0">
              <a:lnSpc>
                <a:spcPct val="80000"/>
              </a:lnSpc>
              <a:buNone/>
            </a:pPr>
            <a:endParaRPr lang="en-GB" altLang="en-US" dirty="0"/>
          </a:p>
        </p:txBody>
      </p:sp>
    </p:spTree>
    <p:extLst>
      <p:ext uri="{BB962C8B-B14F-4D97-AF65-F5344CB8AC3E}">
        <p14:creationId xmlns:p14="http://schemas.microsoft.com/office/powerpoint/2010/main" val="150224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dirty="0"/>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dirty="0"/>
              <a:t>Learning &amp; Teaching Strategy:</a:t>
            </a:r>
          </a:p>
        </p:txBody>
      </p:sp>
      <p:graphicFrame>
        <p:nvGraphicFramePr>
          <p:cNvPr id="4" name="Table 3"/>
          <p:cNvGraphicFramePr>
            <a:graphicFrameLocks noGrp="1"/>
          </p:cNvGraphicFramePr>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dirty="0">
                          <a:solidFill>
                            <a:schemeClr val="tx1"/>
                          </a:solidFill>
                          <a:effectLst/>
                        </a:rPr>
                        <a:t>Activity type</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dirty="0">
                          <a:solidFill>
                            <a:schemeClr val="tx1"/>
                          </a:solidFill>
                          <a:effectLst/>
                        </a:rPr>
                        <a:t>Scheduled learning</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latin typeface="+mn-lt"/>
                          <a:ea typeface="+mn-ea"/>
                        </a:rPr>
                        <a:t>48</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24%</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dirty="0">
                          <a:solidFill>
                            <a:srgbClr val="FF0000"/>
                          </a:solidFill>
                          <a:effectLst/>
                        </a:rPr>
                        <a:t>Independent learning</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152</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76% !!</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dirty="0">
                          <a:solidFill>
                            <a:schemeClr val="tx1"/>
                          </a:solidFill>
                          <a:effectLst/>
                        </a:rPr>
                        <a:t>TOTAL</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100%</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816637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1x Written Exam (Online)</a:t>
            </a:r>
          </a:p>
          <a:p>
            <a:pPr marL="0" indent="0">
              <a:buNone/>
            </a:pPr>
            <a:r>
              <a:rPr lang="en-GB" sz="2700" dirty="0"/>
              <a:t>		- 2 hours</a:t>
            </a:r>
          </a:p>
          <a:p>
            <a:pPr marL="0" indent="0">
              <a:buNone/>
            </a:pPr>
            <a:r>
              <a:rPr lang="en-GB" sz="2700" dirty="0"/>
              <a:t>		</a:t>
            </a: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162936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MAJOR</a:t>
            </a:r>
          </a:p>
          <a:p>
            <a:pPr algn="ctr" eaLnBrk="1" hangingPunct="1">
              <a:spcBef>
                <a:spcPct val="50000"/>
              </a:spcBef>
              <a:buFontTx/>
              <a:buNone/>
            </a:pPr>
            <a:r>
              <a:rPr lang="en-GB" altLang="en-US" sz="1400" dirty="0"/>
              <a:t>Attracting large audiences, high status and prestige, wide media attention, possible tradition, incorporating other ancillary events, expensive to stage, possible legacies.</a:t>
            </a:r>
            <a:endParaRPr lang="en-US" altLang="en-US" sz="1400" dirty="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MINOR</a:t>
            </a:r>
          </a:p>
          <a:p>
            <a:pPr algn="ctr" eaLnBrk="1" hangingPunct="1">
              <a:spcBef>
                <a:spcPct val="50000"/>
              </a:spcBef>
              <a:buFontTx/>
              <a:buNone/>
            </a:pPr>
            <a:r>
              <a:rPr lang="en-GB" altLang="en-US" sz="1400" dirty="0"/>
              <a:t>Attracting small or no audiences. Local interest, possible tradition.</a:t>
            </a:r>
          </a:p>
          <a:p>
            <a:pPr algn="ctr" eaLnBrk="1" hangingPunct="1">
              <a:spcBef>
                <a:spcPct val="50000"/>
              </a:spcBef>
              <a:buFontTx/>
              <a:buNone/>
            </a:pPr>
            <a:endParaRPr lang="en-US" altLang="en-US" sz="1400" dirty="0"/>
          </a:p>
          <a:p>
            <a:pPr algn="ctr" eaLnBrk="1" hangingPunct="1">
              <a:spcBef>
                <a:spcPct val="50000"/>
              </a:spcBef>
              <a:buFontTx/>
              <a:buNone/>
            </a:pPr>
            <a:endParaRPr lang="en-US" altLang="en-US" sz="1400" dirty="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HALLMARK</a:t>
            </a:r>
          </a:p>
          <a:p>
            <a:pPr algn="ctr" eaLnBrk="1" hangingPunct="1">
              <a:spcBef>
                <a:spcPct val="50000"/>
              </a:spcBef>
              <a:buFontTx/>
              <a:buNone/>
            </a:pPr>
            <a:r>
              <a:rPr lang="en-GB" altLang="en-US" sz="1400" dirty="0"/>
              <a:t>Infrequent, international profile, permanent location </a:t>
            </a:r>
            <a:endParaRPr lang="en-US" altLang="en-US" sz="1400" dirty="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MEGA</a:t>
            </a:r>
          </a:p>
          <a:p>
            <a:pPr algn="ctr" eaLnBrk="1" hangingPunct="1">
              <a:spcBef>
                <a:spcPct val="50000"/>
              </a:spcBef>
              <a:buFontTx/>
              <a:buNone/>
            </a:pPr>
            <a:r>
              <a:rPr lang="en-GB" altLang="en-US" sz="1400" dirty="0"/>
              <a:t>Transient, international profile, changing location </a:t>
            </a:r>
            <a:endParaRPr lang="en-US" altLang="en-US" sz="1400" dirty="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dirty="0" err="1"/>
              <a:t>Jago</a:t>
            </a:r>
            <a:r>
              <a:rPr lang="en-GB" altLang="en-US" sz="1800" b="1" i="1" dirty="0"/>
              <a:t> and Shaw (1998) in </a:t>
            </a:r>
            <a:r>
              <a:rPr lang="en-GB" altLang="en-US" sz="1800" b="1" i="1" dirty="0" err="1"/>
              <a:t>Masterman</a:t>
            </a:r>
            <a:r>
              <a:rPr lang="en-GB" altLang="en-US" sz="1800" b="1" i="1" dirty="0"/>
              <a:t> (2009)</a:t>
            </a:r>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2274" y="114408"/>
            <a:ext cx="2194866" cy="934860"/>
          </a:xfrm>
          <a:prstGeom prst="rect">
            <a:avLst/>
          </a:prstGeom>
        </p:spPr>
      </p:pic>
    </p:spTree>
    <p:extLst>
      <p:ext uri="{BB962C8B-B14F-4D97-AF65-F5344CB8AC3E}">
        <p14:creationId xmlns:p14="http://schemas.microsoft.com/office/powerpoint/2010/main" val="223440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5576"/>
          </a:xfrm>
        </p:spPr>
        <p:txBody>
          <a:bodyPr/>
          <a:lstStyle/>
          <a:p>
            <a:r>
              <a:rPr lang="en-GB" b="1" u="sng" dirty="0"/>
              <a:t>Alternative Typology</a:t>
            </a:r>
          </a:p>
        </p:txBody>
      </p:sp>
      <p:sp>
        <p:nvSpPr>
          <p:cNvPr id="4" name="Content Placeholder 2"/>
          <p:cNvSpPr>
            <a:spLocks noGrp="1"/>
          </p:cNvSpPr>
          <p:nvPr>
            <p:ph idx="1"/>
          </p:nvPr>
        </p:nvSpPr>
        <p:spPr>
          <a:xfrm>
            <a:off x="616688" y="1031359"/>
            <a:ext cx="8229600" cy="4640780"/>
          </a:xfrm>
        </p:spPr>
        <p:txBody>
          <a:bodyPr>
            <a:normAutofit lnSpcReduction="10000"/>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a:t>
            </a:r>
            <a:r>
              <a:rPr lang="en-GB" sz="2000" dirty="0" err="1"/>
              <a:t>Gratton</a:t>
            </a:r>
            <a:r>
              <a:rPr lang="en-GB" sz="2000" dirty="0"/>
              <a:t> (2010)</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29823" y="4929599"/>
            <a:ext cx="2194866" cy="934860"/>
          </a:xfrm>
          <a:prstGeom prst="rect">
            <a:avLst/>
          </a:prstGeom>
        </p:spPr>
      </p:pic>
    </p:spTree>
    <p:extLst>
      <p:ext uri="{BB962C8B-B14F-4D97-AF65-F5344CB8AC3E}">
        <p14:creationId xmlns:p14="http://schemas.microsoft.com/office/powerpoint/2010/main" val="212182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a:xfrm>
            <a:off x="571500" y="1417638"/>
            <a:ext cx="8229600" cy="3917032"/>
          </a:xfrm>
        </p:spPr>
        <p:txBody>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dirty="0"/>
              <a:t>HM Government (2015) Sporting Future: A New Strategy for an Active Nation (p. 48).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9051" y="4649246"/>
            <a:ext cx="2283374" cy="972558"/>
          </a:xfrm>
          <a:prstGeom prst="rect">
            <a:avLst/>
          </a:prstGeom>
        </p:spPr>
      </p:pic>
    </p:spTree>
    <p:extLst>
      <p:ext uri="{BB962C8B-B14F-4D97-AF65-F5344CB8AC3E}">
        <p14:creationId xmlns:p14="http://schemas.microsoft.com/office/powerpoint/2010/main" val="105448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dirty="0"/>
              <a:t>“We want to strengthen Wales’ position as an events destination”. </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7999" y="2624173"/>
            <a:ext cx="6068001" cy="3889744"/>
          </a:xfrm>
          <a:prstGeom prst="rect">
            <a:avLst/>
          </a:prstGeom>
          <a:effectLst>
            <a:softEdge rad="1270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9051" y="413028"/>
            <a:ext cx="2283374" cy="972558"/>
          </a:xfrm>
          <a:prstGeom prst="rect">
            <a:avLst/>
          </a:prstGeom>
        </p:spPr>
      </p:pic>
    </p:spTree>
    <p:extLst>
      <p:ext uri="{BB962C8B-B14F-4D97-AF65-F5344CB8AC3E}">
        <p14:creationId xmlns:p14="http://schemas.microsoft.com/office/powerpoint/2010/main" val="207511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72748"/>
            <a:ext cx="9144000" cy="5518298"/>
          </a:xfrm>
          <a:solidFill>
            <a:schemeClr val="bg1"/>
          </a:solidFill>
        </p:spPr>
        <p:txBody>
          <a:bodyPr vert="horz" lIns="91440" tIns="45720" rIns="91440" bIns="45720" rtlCol="0" anchor="t">
            <a:normAutofit/>
          </a:bodyPr>
          <a:lstStyle/>
          <a:p>
            <a:pPr marL="0" indent="0" algn="ctr">
              <a:buNone/>
            </a:pPr>
            <a:r>
              <a:rPr lang="en-GB" sz="4200" dirty="0"/>
              <a:t>Event Wales Student Feedback</a:t>
            </a:r>
            <a:endParaRPr lang="en-US" dirty="0"/>
          </a:p>
          <a:p>
            <a:pPr marL="0" indent="0" algn="ctr">
              <a:buNone/>
            </a:pPr>
            <a:endParaRPr lang="en-GB"/>
          </a:p>
          <a:p>
            <a:pPr marL="0" indent="0" algn="ctr">
              <a:buNone/>
            </a:pPr>
            <a:r>
              <a:rPr lang="en-GB" dirty="0"/>
              <a:t>Students to presented findings in groups</a:t>
            </a:r>
          </a:p>
          <a:p>
            <a:pPr marL="0" indent="0" algn="ctr">
              <a:buNone/>
            </a:pPr>
            <a:endParaRPr lang="en-GB" dirty="0"/>
          </a:p>
          <a:p>
            <a:pPr marL="0" indent="0" algn="ctr">
              <a:buNone/>
            </a:pPr>
            <a:r>
              <a:rPr lang="en-GB" dirty="0"/>
              <a:t>We looked at the strategy taking us to 2030</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171634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a:bodyPr>
          <a:lstStyle/>
          <a:p>
            <a:pPr marL="0" indent="0" algn="ctr">
              <a:buNone/>
            </a:pPr>
            <a:endParaRPr lang="en-GB" dirty="0"/>
          </a:p>
          <a:p>
            <a:pPr marL="0" indent="0" algn="ctr">
              <a:buNone/>
            </a:pPr>
            <a:r>
              <a:rPr lang="en-GB" dirty="0"/>
              <a:t>Student task</a:t>
            </a:r>
          </a:p>
          <a:p>
            <a:pPr marL="0" indent="0" algn="ctr">
              <a:buNone/>
            </a:pPr>
            <a:endParaRPr lang="en-GB" dirty="0"/>
          </a:p>
          <a:p>
            <a:pPr marL="0" indent="0" algn="ctr">
              <a:buNone/>
            </a:pPr>
            <a:r>
              <a:rPr lang="en-GB" dirty="0"/>
              <a:t>List the types of events / give reason for why they would work in each city</a:t>
            </a:r>
          </a:p>
          <a:p>
            <a:pPr marL="0" indent="0" algn="ctr">
              <a:buNone/>
            </a:pPr>
            <a:endParaRPr lang="en-GB" dirty="0"/>
          </a:p>
          <a:p>
            <a:pPr marL="0" indent="0" algn="ctr">
              <a:buNone/>
            </a:pPr>
            <a:r>
              <a:rPr lang="en-GB" dirty="0"/>
              <a:t>Share your findings with the group</a:t>
            </a:r>
          </a:p>
          <a:p>
            <a:pPr marL="0" indent="0" algn="ctr">
              <a:buNone/>
            </a:pPr>
            <a:endParaRPr lang="en-GB" dirty="0"/>
          </a:p>
        </p:txBody>
      </p:sp>
    </p:spTree>
    <p:extLst>
      <p:ext uri="{BB962C8B-B14F-4D97-AF65-F5344CB8AC3E}">
        <p14:creationId xmlns:p14="http://schemas.microsoft.com/office/powerpoint/2010/main" val="277404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fontScale="92500" lnSpcReduction="10000"/>
          </a:bodyPr>
          <a:lstStyle/>
          <a:p>
            <a:pPr algn="ctr"/>
            <a:r>
              <a:rPr lang="en-GB" dirty="0"/>
              <a:t>Motor sports?  Rugby Sevens?</a:t>
            </a:r>
          </a:p>
          <a:p>
            <a:pPr algn="ctr"/>
            <a:r>
              <a:rPr lang="en-GB" dirty="0"/>
              <a:t>Water sports and beach championships?</a:t>
            </a:r>
          </a:p>
          <a:p>
            <a:pPr algn="ctr"/>
            <a:r>
              <a:rPr lang="en-GB" dirty="0"/>
              <a:t>Age grade World Championships?</a:t>
            </a:r>
          </a:p>
          <a:p>
            <a:pPr algn="ctr"/>
            <a:r>
              <a:rPr lang="en-GB" dirty="0"/>
              <a:t>Cycling Road Races?   Triathlons?</a:t>
            </a:r>
          </a:p>
          <a:p>
            <a:pPr algn="ctr"/>
            <a:r>
              <a:rPr lang="en-GB" dirty="0"/>
              <a:t>Student Games?  Disability Games?</a:t>
            </a:r>
          </a:p>
          <a:p>
            <a:pPr algn="ctr"/>
            <a:r>
              <a:rPr lang="en-GB" dirty="0"/>
              <a:t>Football Finals?  Women’s Sport? </a:t>
            </a:r>
          </a:p>
          <a:p>
            <a:pPr algn="ctr"/>
            <a:r>
              <a:rPr lang="en-GB" dirty="0"/>
              <a:t>Veterans and masters championships?</a:t>
            </a:r>
          </a:p>
          <a:p>
            <a:pPr algn="ctr"/>
            <a:r>
              <a:rPr lang="en-GB" dirty="0" err="1"/>
              <a:t>Esports</a:t>
            </a:r>
            <a:r>
              <a:rPr lang="en-GB" dirty="0"/>
              <a:t>?</a:t>
            </a:r>
          </a:p>
          <a:p>
            <a:pPr marL="0" indent="0" algn="ctr">
              <a:buNone/>
            </a:pPr>
            <a:endParaRPr lang="en-GB" dirty="0"/>
          </a:p>
        </p:txBody>
      </p:sp>
    </p:spTree>
    <p:extLst>
      <p:ext uri="{BB962C8B-B14F-4D97-AF65-F5344CB8AC3E}">
        <p14:creationId xmlns:p14="http://schemas.microsoft.com/office/powerpoint/2010/main" val="421961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1691639"/>
          </a:xfrm>
        </p:spPr>
        <p:txBody>
          <a:bodyPr>
            <a:noAutofit/>
          </a:bodyPr>
          <a:lstStyle/>
          <a:p>
            <a:pPr marL="0" indent="0">
              <a:buNone/>
            </a:pPr>
            <a:endParaRPr lang="en-GB" sz="2800" b="1" dirty="0"/>
          </a:p>
          <a:p>
            <a:pPr marL="0" indent="0">
              <a:buNone/>
            </a:pPr>
            <a:r>
              <a:rPr lang="en-GB" sz="2800" b="1" dirty="0"/>
              <a:t>In pairs Time: 15 mins. </a:t>
            </a:r>
          </a:p>
          <a:p>
            <a:pPr marL="0" indent="0" algn="r">
              <a:buNone/>
            </a:pPr>
            <a:endParaRPr lang="en-GB" sz="2800" b="1" dirty="0"/>
          </a:p>
          <a:p>
            <a:pPr marL="0" indent="0">
              <a:buNone/>
            </a:pPr>
            <a:r>
              <a:rPr lang="en-GB" sz="2800" b="1" i="1" dirty="0"/>
              <a:t>Consider political leaders motives for bringing major sports events to their countries and list what you think are the main ones. </a:t>
            </a:r>
          </a:p>
          <a:p>
            <a:pPr marL="0" indent="0">
              <a:buNone/>
            </a:pPr>
            <a:endParaRPr lang="en-GB" sz="2800" b="1" i="1" dirty="0"/>
          </a:p>
          <a:p>
            <a:pPr marL="0" indent="0">
              <a:buNone/>
            </a:pPr>
            <a:r>
              <a:rPr lang="en-GB" sz="2800" b="1" i="1" dirty="0"/>
              <a:t>Try to identify specific examples of events. </a:t>
            </a:r>
          </a:p>
          <a:p>
            <a:pPr marL="0" indent="0">
              <a:buNone/>
            </a:pPr>
            <a:endParaRPr lang="en-GB" sz="2800" b="1" i="1" dirty="0"/>
          </a:p>
          <a:p>
            <a:pPr marL="0" indent="0">
              <a:buNone/>
            </a:pPr>
            <a:endParaRPr lang="en-GB" sz="2800" b="1"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46101"/>
            <a:ext cx="1600200" cy="1600200"/>
          </a:xfrm>
          <a:prstGeom prst="rect">
            <a:avLst/>
          </a:prstGeom>
        </p:spPr>
      </p:pic>
    </p:spTree>
    <p:extLst>
      <p:ext uri="{BB962C8B-B14F-4D97-AF65-F5344CB8AC3E}">
        <p14:creationId xmlns:p14="http://schemas.microsoft.com/office/powerpoint/2010/main" val="3856883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a:t>Reasons for Bidding</a:t>
            </a:r>
          </a:p>
        </p:txBody>
      </p:sp>
      <p:sp>
        <p:nvSpPr>
          <p:cNvPr id="27650" name="Content Placeholder 2"/>
          <p:cNvSpPr>
            <a:spLocks noGrp="1"/>
          </p:cNvSpPr>
          <p:nvPr>
            <p:ph idx="1"/>
          </p:nvPr>
        </p:nvSpPr>
        <p:spPr/>
        <p:txBody>
          <a:bodyPr>
            <a:normAutofit fontScale="92500" lnSpcReduction="10000"/>
          </a:bodyPr>
          <a:lstStyle/>
          <a:p>
            <a:pPr eaLnBrk="1" hangingPunct="1"/>
            <a:r>
              <a:rPr lang="en-GB" b="1" dirty="0"/>
              <a:t>Economic boosts, </a:t>
            </a:r>
            <a:r>
              <a:rPr lang="en-GB" dirty="0"/>
              <a:t>particularly tourism. </a:t>
            </a:r>
            <a:r>
              <a:rPr lang="en-GB" sz="1800" dirty="0"/>
              <a:t>See </a:t>
            </a:r>
            <a:r>
              <a:rPr lang="en-GB" sz="1800" dirty="0" err="1"/>
              <a:t>Florek</a:t>
            </a:r>
            <a:r>
              <a:rPr lang="en-GB" sz="1800" dirty="0"/>
              <a:t> et al 2008 for an example of research which examines the effectiveness)</a:t>
            </a:r>
          </a:p>
          <a:p>
            <a:pPr eaLnBrk="1" hangingPunct="1"/>
            <a:r>
              <a:rPr lang="en-GB" b="1" dirty="0"/>
              <a:t>Rebranding and positioning </a:t>
            </a:r>
            <a:r>
              <a:rPr lang="en-GB" sz="2000" dirty="0"/>
              <a:t>(</a:t>
            </a:r>
            <a:r>
              <a:rPr lang="en-GB" sz="2000" dirty="0" err="1"/>
              <a:t>e.g</a:t>
            </a:r>
            <a:r>
              <a:rPr lang="en-GB" sz="2000" dirty="0"/>
              <a:t> Cornelissen (2004 p.44) noting how Atlanta used Olympics as the ‘Capital of the South’) </a:t>
            </a:r>
          </a:p>
          <a:p>
            <a:pPr eaLnBrk="1" hangingPunct="1"/>
            <a:r>
              <a:rPr lang="en-GB" b="1" dirty="0"/>
              <a:t>Nation-building – </a:t>
            </a:r>
            <a:r>
              <a:rPr lang="en-GB" dirty="0"/>
              <a:t>South Africa, Barcelona and Catalan identity</a:t>
            </a:r>
          </a:p>
          <a:p>
            <a:pPr eaLnBrk="1" hangingPunct="1"/>
            <a:r>
              <a:rPr lang="en-GB" b="1" dirty="0"/>
              <a:t>Status</a:t>
            </a:r>
            <a:r>
              <a:rPr lang="en-GB" dirty="0"/>
              <a:t> – Showcase country e.g. China </a:t>
            </a:r>
          </a:p>
          <a:p>
            <a:pPr eaLnBrk="1" hangingPunct="1"/>
            <a:r>
              <a:rPr lang="en-GB" b="1" dirty="0"/>
              <a:t>Development goals</a:t>
            </a:r>
            <a:r>
              <a:rPr lang="en-GB" dirty="0"/>
              <a:t> – Key driver for South Africa</a:t>
            </a:r>
          </a:p>
          <a:p>
            <a:pPr eaLnBrk="1" hangingPunct="1"/>
            <a:endParaRPr lang="en-GB" dirty="0"/>
          </a:p>
          <a:p>
            <a:pPr marL="0" indent="0" eaLnBrk="1" hangingPunct="1">
              <a:buNone/>
            </a:pPr>
            <a:endParaRPr lang="en-GB" dirty="0"/>
          </a:p>
        </p:txBody>
      </p:sp>
    </p:spTree>
    <p:extLst>
      <p:ext uri="{BB962C8B-B14F-4D97-AF65-F5344CB8AC3E}">
        <p14:creationId xmlns:p14="http://schemas.microsoft.com/office/powerpoint/2010/main" val="1263280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99" y="196261"/>
            <a:ext cx="8571000" cy="1143000"/>
          </a:xfrm>
        </p:spPr>
        <p:txBody>
          <a:bodyPr>
            <a:normAutofit/>
          </a:bodyPr>
          <a:lstStyle/>
          <a:p>
            <a:r>
              <a:rPr lang="en-GB" sz="3500" dirty="0"/>
              <a:t>Politics and Bidding for Events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9437" y="1189079"/>
            <a:ext cx="5925123" cy="4019316"/>
          </a:xfrm>
          <a:prstGeom prst="rect">
            <a:avLst/>
          </a:prstGeom>
        </p:spPr>
      </p:pic>
      <p:sp>
        <p:nvSpPr>
          <p:cNvPr id="5" name="Title 1"/>
          <p:cNvSpPr txBox="1">
            <a:spLocks/>
          </p:cNvSpPr>
          <p:nvPr/>
        </p:nvSpPr>
        <p:spPr>
          <a:xfrm>
            <a:off x="286499" y="5034382"/>
            <a:ext cx="8229600" cy="7921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a:t>The Coliseum circa AD 80</a:t>
            </a:r>
          </a:p>
        </p:txBody>
      </p:sp>
    </p:spTree>
    <p:extLst>
      <p:ext uri="{BB962C8B-B14F-4D97-AF65-F5344CB8AC3E}">
        <p14:creationId xmlns:p14="http://schemas.microsoft.com/office/powerpoint/2010/main" val="3486211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410" y="5100638"/>
            <a:ext cx="8229600" cy="792162"/>
          </a:xfrm>
        </p:spPr>
        <p:txBody>
          <a:bodyPr>
            <a:normAutofit/>
          </a:bodyPr>
          <a:lstStyle/>
          <a:p>
            <a:r>
              <a:rPr lang="en-GB" sz="2000" dirty="0"/>
              <a:t>Berlin Olympics 1936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2422" y="332795"/>
            <a:ext cx="6611577" cy="4960883"/>
          </a:xfrm>
        </p:spPr>
      </p:pic>
    </p:spTree>
    <p:extLst>
      <p:ext uri="{BB962C8B-B14F-4D97-AF65-F5344CB8AC3E}">
        <p14:creationId xmlns:p14="http://schemas.microsoft.com/office/powerpoint/2010/main" val="328415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760" y="4897438"/>
            <a:ext cx="8229600" cy="1015682"/>
          </a:xfrm>
        </p:spPr>
        <p:txBody>
          <a:bodyPr>
            <a:normAutofit/>
          </a:bodyPr>
          <a:lstStyle/>
          <a:p>
            <a:r>
              <a:rPr lang="en-GB" sz="2000" dirty="0"/>
              <a:t>Moscow Olympics 1980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160" y="396240"/>
            <a:ext cx="7162800" cy="4682046"/>
          </a:xfrm>
          <a:prstGeom prst="rect">
            <a:avLst/>
          </a:prstGeom>
        </p:spPr>
      </p:pic>
    </p:spTree>
    <p:extLst>
      <p:ext uri="{BB962C8B-B14F-4D97-AF65-F5344CB8AC3E}">
        <p14:creationId xmlns:p14="http://schemas.microsoft.com/office/powerpoint/2010/main" val="67515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55" y="4775518"/>
            <a:ext cx="8229600" cy="1143000"/>
          </a:xfrm>
        </p:spPr>
        <p:txBody>
          <a:bodyPr>
            <a:normAutofit/>
          </a:bodyPr>
          <a:lstStyle/>
          <a:p>
            <a:r>
              <a:rPr lang="en-GB" sz="2000" dirty="0"/>
              <a:t>Rugby World Cup 1995</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539" y="528320"/>
            <a:ext cx="6169233" cy="4460240"/>
          </a:xfrm>
        </p:spPr>
      </p:pic>
    </p:spTree>
    <p:extLst>
      <p:ext uri="{BB962C8B-B14F-4D97-AF65-F5344CB8AC3E}">
        <p14:creationId xmlns:p14="http://schemas.microsoft.com/office/powerpoint/2010/main" val="20483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480" y="4805680"/>
            <a:ext cx="8229600" cy="1143000"/>
          </a:xfrm>
        </p:spPr>
        <p:txBody>
          <a:bodyPr>
            <a:normAutofit/>
          </a:bodyPr>
          <a:lstStyle/>
          <a:p>
            <a:r>
              <a:rPr lang="en-GB" sz="2000" dirty="0"/>
              <a:t>France World Cup 1996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140" y="365986"/>
            <a:ext cx="7113479" cy="4632734"/>
          </a:xfrm>
          <a:prstGeom prst="rect">
            <a:avLst/>
          </a:prstGeom>
        </p:spPr>
      </p:pic>
    </p:spTree>
    <p:extLst>
      <p:ext uri="{BB962C8B-B14F-4D97-AF65-F5344CB8AC3E}">
        <p14:creationId xmlns:p14="http://schemas.microsoft.com/office/powerpoint/2010/main" val="229443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8043"/>
            <a:ext cx="8229600" cy="838517"/>
          </a:xfrm>
        </p:spPr>
        <p:txBody>
          <a:bodyPr>
            <a:normAutofit/>
          </a:bodyPr>
          <a:lstStyle/>
          <a:p>
            <a:r>
              <a:rPr lang="en-GB" sz="2000" dirty="0"/>
              <a:t>Beijing Olympics 2008</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27208" y="421640"/>
            <a:ext cx="6289584" cy="4394200"/>
          </a:xfrm>
        </p:spPr>
      </p:pic>
    </p:spTree>
    <p:extLst>
      <p:ext uri="{BB962C8B-B14F-4D97-AF65-F5344CB8AC3E}">
        <p14:creationId xmlns:p14="http://schemas.microsoft.com/office/powerpoint/2010/main" val="414218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760" y="452120"/>
            <a:ext cx="7071360" cy="5080000"/>
          </a:xfrm>
          <a:prstGeom prst="rect">
            <a:avLst/>
          </a:prstGeom>
        </p:spPr>
      </p:pic>
    </p:spTree>
    <p:extLst>
      <p:ext uri="{BB962C8B-B14F-4D97-AF65-F5344CB8AC3E}">
        <p14:creationId xmlns:p14="http://schemas.microsoft.com/office/powerpoint/2010/main" val="417306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4328478"/>
            <a:ext cx="8229600" cy="1143000"/>
          </a:xfrm>
        </p:spPr>
        <p:txBody>
          <a:bodyPr>
            <a:normAutofit/>
          </a:bodyPr>
          <a:lstStyle/>
          <a:p>
            <a:r>
              <a:rPr lang="en-GB" sz="2000" dirty="0"/>
              <a:t>Sochi Winter Olympics 2014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6040" y="523080"/>
            <a:ext cx="6350000" cy="4079399"/>
          </a:xfrm>
        </p:spPr>
      </p:pic>
    </p:spTree>
    <p:extLst>
      <p:ext uri="{BB962C8B-B14F-4D97-AF65-F5344CB8AC3E}">
        <p14:creationId xmlns:p14="http://schemas.microsoft.com/office/powerpoint/2010/main" val="381351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500" y="486410"/>
            <a:ext cx="7493000" cy="4991100"/>
          </a:xfrm>
          <a:prstGeom prst="rect">
            <a:avLst/>
          </a:prstGeom>
        </p:spPr>
      </p:pic>
    </p:spTree>
    <p:extLst>
      <p:ext uri="{BB962C8B-B14F-4D97-AF65-F5344CB8AC3E}">
        <p14:creationId xmlns:p14="http://schemas.microsoft.com/office/powerpoint/2010/main" val="2057030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ttp://i.telegraph.co.uk/multimedia/archive/02973/vlad-putin_2973768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75" y="503555"/>
            <a:ext cx="8032249" cy="5013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648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https://c.ndtvimg.com/iphme99k_world-cup,-putin_625x300_16_July_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09" y="124732"/>
            <a:ext cx="8892325" cy="554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754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4531678"/>
            <a:ext cx="8229600" cy="1143000"/>
          </a:xfrm>
        </p:spPr>
        <p:txBody>
          <a:bodyPr>
            <a:normAutofit/>
          </a:bodyPr>
          <a:lstStyle/>
          <a:p>
            <a:r>
              <a:rPr lang="en-GB" sz="2000"/>
              <a:t>Abu Dhabi Grand Prix (2009-)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240" y="543878"/>
            <a:ext cx="6786880" cy="4271962"/>
          </a:xfrm>
          <a:prstGeom prst="rect">
            <a:avLst/>
          </a:prstGeom>
        </p:spPr>
      </p:pic>
    </p:spTree>
    <p:extLst>
      <p:ext uri="{BB962C8B-B14F-4D97-AF65-F5344CB8AC3E}">
        <p14:creationId xmlns:p14="http://schemas.microsoft.com/office/powerpoint/2010/main" val="34559740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2" y="5238207"/>
            <a:ext cx="8229600" cy="409654"/>
          </a:xfrm>
        </p:spPr>
        <p:txBody>
          <a:bodyPr>
            <a:normAutofit fontScale="77500" lnSpcReduction="20000"/>
          </a:bodyPr>
          <a:lstStyle/>
          <a:p>
            <a:pPr marL="0" indent="0" algn="ctr">
              <a:buNone/>
            </a:pPr>
            <a:r>
              <a:rPr lang="en-GB" dirty="0"/>
              <a:t>Qatar 2022</a:t>
            </a:r>
          </a:p>
        </p:txBody>
      </p:sp>
      <p:pic>
        <p:nvPicPr>
          <p:cNvPr id="150530" name="Picture 2" descr="Qatar 2022 to keep things cool at FIFA World Cup - CN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90" y="274639"/>
            <a:ext cx="8242799" cy="496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866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51554" name="Picture 2" descr="Watch#~!@! IAAF World Athletics Championships Doha 2019 Live Online HD  ^#%@Full Games$!@@&lt; | by Solim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74637"/>
            <a:ext cx="8229600" cy="5242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002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989" y="274638"/>
            <a:ext cx="7189771" cy="4795521"/>
          </a:xfrm>
          <a:prstGeom prst="rect">
            <a:avLst/>
          </a:prstGeom>
        </p:spPr>
      </p:pic>
      <p:sp>
        <p:nvSpPr>
          <p:cNvPr id="5" name="Title 1"/>
          <p:cNvSpPr txBox="1">
            <a:spLocks/>
          </p:cNvSpPr>
          <p:nvPr/>
        </p:nvSpPr>
        <p:spPr>
          <a:xfrm>
            <a:off x="457200" y="477551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a:t>London 2012</a:t>
            </a:r>
          </a:p>
        </p:txBody>
      </p:sp>
    </p:spTree>
    <p:extLst>
      <p:ext uri="{BB962C8B-B14F-4D97-AF65-F5344CB8AC3E}">
        <p14:creationId xmlns:p14="http://schemas.microsoft.com/office/powerpoint/2010/main" val="489727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50" y="4745038"/>
            <a:ext cx="8229600" cy="1143000"/>
          </a:xfrm>
        </p:spPr>
        <p:txBody>
          <a:bodyPr>
            <a:normAutofit/>
          </a:bodyPr>
          <a:lstStyle/>
          <a:p>
            <a:r>
              <a:rPr lang="en-GB" sz="2000"/>
              <a:t>Wales Ryder Cup Newport 2010</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548639"/>
            <a:ext cx="6677660" cy="4451773"/>
          </a:xfrm>
          <a:prstGeom prst="rect">
            <a:avLst/>
          </a:prstGeom>
        </p:spPr>
      </p:pic>
    </p:spTree>
    <p:extLst>
      <p:ext uri="{BB962C8B-B14F-4D97-AF65-F5344CB8AC3E}">
        <p14:creationId xmlns:p14="http://schemas.microsoft.com/office/powerpoint/2010/main" val="3258373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78" y="4571682"/>
            <a:ext cx="8229600" cy="1143000"/>
          </a:xfrm>
        </p:spPr>
        <p:txBody>
          <a:bodyPr>
            <a:normAutofit/>
          </a:bodyPr>
          <a:lstStyle/>
          <a:p>
            <a:r>
              <a:rPr lang="en-GB" sz="2000"/>
              <a:t>Glasgow 2014 Commonwealth Games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240" y="556577"/>
            <a:ext cx="6017575" cy="4259263"/>
          </a:xfrm>
          <a:prstGeom prst="rect">
            <a:avLst/>
          </a:prstGeom>
        </p:spPr>
      </p:pic>
    </p:spTree>
    <p:extLst>
      <p:ext uri="{BB962C8B-B14F-4D97-AF65-F5344CB8AC3E}">
        <p14:creationId xmlns:p14="http://schemas.microsoft.com/office/powerpoint/2010/main" val="825180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2 FIFA World Cup - Wikipedia">
            <a:extLst>
              <a:ext uri="{FF2B5EF4-FFF2-40B4-BE49-F238E27FC236}">
                <a16:creationId xmlns:a16="http://schemas.microsoft.com/office/drawing/2014/main" id="{D52ABC66-D224-2794-D41B-2BD5DBEE504E}"/>
              </a:ext>
            </a:extLst>
          </p:cNvPr>
          <p:cNvPicPr>
            <a:picLocks noChangeAspect="1"/>
          </p:cNvPicPr>
          <p:nvPr/>
        </p:nvPicPr>
        <p:blipFill>
          <a:blip r:embed="rId3"/>
          <a:stretch>
            <a:fillRect/>
          </a:stretch>
        </p:blipFill>
        <p:spPr>
          <a:xfrm>
            <a:off x="196299" y="812389"/>
            <a:ext cx="3445039" cy="4143523"/>
          </a:xfrm>
          <a:prstGeom prst="rect">
            <a:avLst/>
          </a:prstGeom>
        </p:spPr>
      </p:pic>
      <p:pic>
        <p:nvPicPr>
          <p:cNvPr id="8" name="Picture 7">
            <a:extLst>
              <a:ext uri="{FF2B5EF4-FFF2-40B4-BE49-F238E27FC236}">
                <a16:creationId xmlns:a16="http://schemas.microsoft.com/office/drawing/2014/main" id="{FF26A88F-067E-E850-6E8D-19658D6F7D1F}"/>
              </a:ext>
            </a:extLst>
          </p:cNvPr>
          <p:cNvPicPr>
            <a:picLocks noChangeAspect="1"/>
          </p:cNvPicPr>
          <p:nvPr/>
        </p:nvPicPr>
        <p:blipFill>
          <a:blip r:embed="rId4"/>
          <a:stretch>
            <a:fillRect/>
          </a:stretch>
        </p:blipFill>
        <p:spPr>
          <a:xfrm>
            <a:off x="4065053" y="325564"/>
            <a:ext cx="4910754" cy="5105325"/>
          </a:xfrm>
          <a:prstGeom prst="rect">
            <a:avLst/>
          </a:prstGeom>
        </p:spPr>
      </p:pic>
    </p:spTree>
    <p:extLst>
      <p:ext uri="{BB962C8B-B14F-4D97-AF65-F5344CB8AC3E}">
        <p14:creationId xmlns:p14="http://schemas.microsoft.com/office/powerpoint/2010/main" val="132805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398"/>
            <a:ext cx="8229600" cy="868362"/>
          </a:xfrm>
        </p:spPr>
        <p:txBody>
          <a:bodyPr>
            <a:normAutofit/>
          </a:bodyPr>
          <a:lstStyle/>
          <a:p>
            <a:pPr eaLnBrk="1" fontAlgn="auto" hangingPunct="1">
              <a:spcAft>
                <a:spcPts val="0"/>
              </a:spcAft>
              <a:defRPr/>
            </a:pPr>
            <a:r>
              <a:rPr lang="en-GB" sz="3500" b="1" u="sng" dirty="0"/>
              <a:t>Why has bidding become so popular?</a:t>
            </a:r>
          </a:p>
        </p:txBody>
      </p:sp>
      <p:sp>
        <p:nvSpPr>
          <p:cNvPr id="25602" name="Content Placeholder 2"/>
          <p:cNvSpPr>
            <a:spLocks noGrp="1"/>
          </p:cNvSpPr>
          <p:nvPr>
            <p:ph idx="1"/>
          </p:nvPr>
        </p:nvSpPr>
        <p:spPr>
          <a:xfrm>
            <a:off x="457200" y="1127760"/>
            <a:ext cx="8229600" cy="5351417"/>
          </a:xfrm>
        </p:spPr>
        <p:txBody>
          <a:bodyPr>
            <a:noAutofit/>
          </a:bodyPr>
          <a:lstStyle/>
          <a:p>
            <a:pPr>
              <a:buFont typeface="Wingdings" panose="05000000000000000000" pitchFamily="2" charset="2"/>
              <a:buChar char="§"/>
            </a:pPr>
            <a:r>
              <a:rPr lang="en-GB" sz="2400" b="1" dirty="0">
                <a:solidFill>
                  <a:srgbClr val="FF0000"/>
                </a:solidFill>
              </a:rPr>
              <a:t>Entrepreneurial city - </a:t>
            </a:r>
            <a:r>
              <a:rPr lang="en-GB" sz="2400" dirty="0"/>
              <a:t>These places compete to offer incentives for private developers to try and bring investment, shopping and vitality back to decaying areas (Horne 2007). </a:t>
            </a:r>
          </a:p>
          <a:p>
            <a:pPr>
              <a:buFont typeface="Wingdings" panose="05000000000000000000" pitchFamily="2" charset="2"/>
              <a:buChar char="§"/>
            </a:pPr>
            <a:r>
              <a:rPr lang="en-GB" sz="2400" b="1" dirty="0">
                <a:solidFill>
                  <a:srgbClr val="FF0000"/>
                </a:solidFill>
              </a:rPr>
              <a:t>Benefits from the process </a:t>
            </a:r>
            <a:r>
              <a:rPr lang="en-GB" sz="2400" dirty="0"/>
              <a:t>– previous experience improving subsequent bids.  E.g. Manchester have gained </a:t>
            </a:r>
            <a:r>
              <a:rPr lang="en-GB" sz="2400" b="1" dirty="0">
                <a:solidFill>
                  <a:srgbClr val="FF0000"/>
                </a:solidFill>
              </a:rPr>
              <a:t>physical legacies </a:t>
            </a:r>
            <a:r>
              <a:rPr lang="en-GB" sz="2400" dirty="0"/>
              <a:t>as a result of bidding and losing – regeneration of East side of Manchester  and Sport City (Masterman, 2009). </a:t>
            </a:r>
          </a:p>
          <a:p>
            <a:pPr>
              <a:buFont typeface="Wingdings" panose="05000000000000000000" pitchFamily="2" charset="2"/>
              <a:buChar char="§"/>
            </a:pPr>
            <a:r>
              <a:rPr lang="en-GB" sz="2400" b="1" dirty="0">
                <a:solidFill>
                  <a:srgbClr val="FF0000"/>
                </a:solidFill>
              </a:rPr>
              <a:t>Political impact, develop business skills and demonstrate a commitment to staging sports events </a:t>
            </a:r>
            <a:r>
              <a:rPr lang="en-GB" sz="2400" dirty="0"/>
              <a:t>(Masterman, 2009). </a:t>
            </a:r>
          </a:p>
        </p:txBody>
      </p:sp>
    </p:spTree>
    <p:extLst>
      <p:ext uri="{BB962C8B-B14F-4D97-AF65-F5344CB8AC3E}">
        <p14:creationId xmlns:p14="http://schemas.microsoft.com/office/powerpoint/2010/main" val="113930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23" y="170135"/>
            <a:ext cx="8229600" cy="1143000"/>
          </a:xfrm>
        </p:spPr>
        <p:txBody>
          <a:bodyPr>
            <a:normAutofit/>
          </a:bodyPr>
          <a:lstStyle/>
          <a:p>
            <a:r>
              <a:rPr lang="en-GB" sz="3500" b="1" dirty="0"/>
              <a:t>Mega Events – 5 main benefits cited</a:t>
            </a:r>
          </a:p>
        </p:txBody>
      </p:sp>
      <p:sp>
        <p:nvSpPr>
          <p:cNvPr id="3" name="Content Placeholder 2"/>
          <p:cNvSpPr>
            <a:spLocks noGrp="1"/>
          </p:cNvSpPr>
          <p:nvPr>
            <p:ph idx="1"/>
          </p:nvPr>
        </p:nvSpPr>
        <p:spPr>
          <a:xfrm>
            <a:off x="548639" y="1064622"/>
            <a:ext cx="8229600" cy="4317273"/>
          </a:xfrm>
        </p:spPr>
        <p:txBody>
          <a:bodyPr>
            <a:noAutofit/>
          </a:bodyPr>
          <a:lstStyle/>
          <a:p>
            <a:pPr marL="457200" indent="-457200">
              <a:buFont typeface="+mj-lt"/>
              <a:buAutoNum type="arabicPeriod"/>
            </a:pPr>
            <a:r>
              <a:rPr lang="en-GB" sz="2400" dirty="0"/>
              <a:t>National </a:t>
            </a:r>
            <a:r>
              <a:rPr lang="en-GB" sz="2400" b="1" dirty="0"/>
              <a:t>elite sport success </a:t>
            </a:r>
            <a:r>
              <a:rPr lang="en-GB" sz="2400" dirty="0"/>
              <a:t>– can inspire the masses to take up sport thereby improving their health. </a:t>
            </a:r>
          </a:p>
          <a:p>
            <a:pPr marL="457200" indent="-457200">
              <a:buFont typeface="+mj-lt"/>
              <a:buAutoNum type="arabicPeriod"/>
            </a:pPr>
            <a:r>
              <a:rPr lang="en-GB" sz="2400" dirty="0"/>
              <a:t>Such events are </a:t>
            </a:r>
            <a:r>
              <a:rPr lang="en-GB" sz="2400" b="1" dirty="0"/>
              <a:t>economically lucrative</a:t>
            </a:r>
            <a:r>
              <a:rPr lang="en-GB" sz="2400" dirty="0"/>
              <a:t>, bringing revenue from, among others, increased tourism. </a:t>
            </a:r>
          </a:p>
          <a:p>
            <a:pPr marL="457200" indent="-457200">
              <a:buFont typeface="+mj-lt"/>
              <a:buAutoNum type="arabicPeriod"/>
            </a:pPr>
            <a:r>
              <a:rPr lang="en-GB" sz="2400" dirty="0"/>
              <a:t>Mega sporting events engender a ‘</a:t>
            </a:r>
            <a:r>
              <a:rPr lang="en-GB" sz="2400" b="1" dirty="0"/>
              <a:t>feel-good’ factor among citizens</a:t>
            </a:r>
            <a:r>
              <a:rPr lang="en-GB" sz="2400" dirty="0"/>
              <a:t>, which has knock-on effects for well-being. </a:t>
            </a:r>
          </a:p>
          <a:p>
            <a:pPr marL="457200" indent="-457200">
              <a:buFont typeface="+mj-lt"/>
              <a:buAutoNum type="arabicPeriod"/>
            </a:pPr>
            <a:r>
              <a:rPr lang="en-GB" sz="2400" dirty="0"/>
              <a:t>Much needed </a:t>
            </a:r>
            <a:r>
              <a:rPr lang="en-GB" sz="2400" b="1" dirty="0"/>
              <a:t>urban regeneration </a:t>
            </a:r>
            <a:r>
              <a:rPr lang="en-GB" sz="2400" dirty="0"/>
              <a:t>is accelerated. </a:t>
            </a:r>
          </a:p>
          <a:p>
            <a:pPr marL="457200" indent="-457200">
              <a:buFont typeface="+mj-lt"/>
              <a:buAutoNum type="arabicPeriod"/>
            </a:pPr>
            <a:r>
              <a:rPr lang="en-GB" sz="2400" dirty="0"/>
              <a:t>States benefit by showcasing themselves internationally – this leads to an increase in so-called ‘</a:t>
            </a:r>
            <a:r>
              <a:rPr lang="en-GB" sz="2400" b="1" dirty="0"/>
              <a:t>soft power</a:t>
            </a:r>
            <a:r>
              <a:rPr lang="en-GB" sz="2400" dirty="0"/>
              <a:t>’. </a:t>
            </a:r>
          </a:p>
          <a:p>
            <a:pPr marL="0" indent="0">
              <a:buNone/>
            </a:pPr>
            <a:r>
              <a:rPr lang="en-GB" sz="2400" dirty="0" err="1"/>
              <a:t>Grix</a:t>
            </a:r>
            <a:r>
              <a:rPr lang="en-GB" sz="2400" dirty="0"/>
              <a:t> (2012, no page)</a:t>
            </a:r>
          </a:p>
        </p:txBody>
      </p:sp>
    </p:spTree>
    <p:extLst>
      <p:ext uri="{BB962C8B-B14F-4D97-AF65-F5344CB8AC3E}">
        <p14:creationId xmlns:p14="http://schemas.microsoft.com/office/powerpoint/2010/main" val="311588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b="1" u="sng" dirty="0"/>
              <a:t>Remember the counter argument…</a:t>
            </a:r>
          </a:p>
        </p:txBody>
      </p:sp>
      <p:sp>
        <p:nvSpPr>
          <p:cNvPr id="34818" name="Content Placeholder 2"/>
          <p:cNvSpPr>
            <a:spLocks noGrp="1"/>
          </p:cNvSpPr>
          <p:nvPr>
            <p:ph idx="1"/>
          </p:nvPr>
        </p:nvSpPr>
        <p:spPr/>
        <p:txBody>
          <a:bodyPr>
            <a:normAutofit fontScale="85000" lnSpcReduction="10000"/>
          </a:bodyPr>
          <a:lstStyle/>
          <a:p>
            <a:pPr marL="57150" lvl="1" indent="0">
              <a:buClr>
                <a:schemeClr val="tx1"/>
              </a:buClr>
              <a:buNone/>
            </a:pPr>
            <a:r>
              <a:rPr lang="en-GB" sz="3200" i="1" dirty="0"/>
              <a:t>“With the respect to megaprojects there is a similar </a:t>
            </a:r>
            <a:r>
              <a:rPr lang="en-GB" sz="3200" b="1" i="1" dirty="0">
                <a:solidFill>
                  <a:srgbClr val="FF0000"/>
                </a:solidFill>
              </a:rPr>
              <a:t>fantasy world of underestimated costs, overestimated revenues</a:t>
            </a:r>
            <a:r>
              <a:rPr lang="en-GB" sz="3200" i="1" dirty="0"/>
              <a:t>, underestimated environmental impacts and over-valued economic developments”</a:t>
            </a:r>
            <a:r>
              <a:rPr lang="en-GB" sz="3200" dirty="0"/>
              <a:t> </a:t>
            </a:r>
            <a:r>
              <a:rPr lang="en-GB" sz="3200" i="1" dirty="0"/>
              <a:t>(Horne, 2007, p.84)</a:t>
            </a:r>
          </a:p>
          <a:p>
            <a:pPr marL="0" indent="0" eaLnBrk="1" hangingPunct="1">
              <a:buNone/>
            </a:pPr>
            <a:endParaRPr lang="en-GB" dirty="0"/>
          </a:p>
          <a:p>
            <a:pPr marL="0" indent="0">
              <a:buNone/>
            </a:pPr>
            <a:r>
              <a:rPr lang="en-GB" dirty="0"/>
              <a:t>(And, </a:t>
            </a:r>
            <a:r>
              <a:rPr lang="en-GB" b="1" dirty="0">
                <a:solidFill>
                  <a:srgbClr val="FF0000"/>
                </a:solidFill>
              </a:rPr>
              <a:t>opportunity cost </a:t>
            </a:r>
            <a:r>
              <a:rPr lang="en-GB" dirty="0"/>
              <a:t>of hosting is higher for developing countries, and economic impact is not as great as it is for developed countries).</a:t>
            </a:r>
          </a:p>
          <a:p>
            <a:pPr marL="0" indent="0" eaLnBrk="1" hangingPunct="1">
              <a:buNone/>
            </a:pPr>
            <a:endParaRPr lang="en-GB" dirty="0"/>
          </a:p>
        </p:txBody>
      </p:sp>
    </p:spTree>
    <p:extLst>
      <p:ext uri="{BB962C8B-B14F-4D97-AF65-F5344CB8AC3E}">
        <p14:creationId xmlns:p14="http://schemas.microsoft.com/office/powerpoint/2010/main" val="15471702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EFA Unveils the Official Logo for Euro 2028 - VERSUS">
            <a:extLst>
              <a:ext uri="{FF2B5EF4-FFF2-40B4-BE49-F238E27FC236}">
                <a16:creationId xmlns:a16="http://schemas.microsoft.com/office/drawing/2014/main" id="{8BAF21C3-D80B-8FD9-4917-707B8C2CD9F1}"/>
              </a:ext>
            </a:extLst>
          </p:cNvPr>
          <p:cNvPicPr>
            <a:picLocks noChangeAspect="1"/>
          </p:cNvPicPr>
          <p:nvPr/>
        </p:nvPicPr>
        <p:blipFill>
          <a:blip r:embed="rId2"/>
          <a:stretch>
            <a:fillRect/>
          </a:stretch>
        </p:blipFill>
        <p:spPr>
          <a:xfrm>
            <a:off x="-145826" y="191247"/>
            <a:ext cx="4116594" cy="5145742"/>
          </a:xfrm>
          <a:prstGeom prst="rect">
            <a:avLst/>
          </a:prstGeom>
        </p:spPr>
      </p:pic>
      <p:sp>
        <p:nvSpPr>
          <p:cNvPr id="3" name="Content Placeholder 2"/>
          <p:cNvSpPr>
            <a:spLocks noGrp="1"/>
          </p:cNvSpPr>
          <p:nvPr>
            <p:ph idx="1"/>
          </p:nvPr>
        </p:nvSpPr>
        <p:spPr>
          <a:xfrm>
            <a:off x="3518861" y="1228710"/>
            <a:ext cx="5434148" cy="3917032"/>
          </a:xfrm>
        </p:spPr>
        <p:txBody>
          <a:bodyPr>
            <a:normAutofit/>
          </a:bodyPr>
          <a:lstStyle/>
          <a:p>
            <a:pPr marL="0" indent="0" algn="r">
              <a:buNone/>
            </a:pPr>
            <a:r>
              <a:rPr lang="en-GB" sz="2000" dirty="0"/>
              <a:t>“Hosting an internationally prominent sporting event invites the global spotlight, provides an injection of tourism money, and a chance for a city or a country to rebuild or develop infrastructure. </a:t>
            </a:r>
            <a:r>
              <a:rPr lang="en-GB" sz="2000" u="sng" dirty="0"/>
              <a:t>However, it also brings an immense financial commitment and great risk</a:t>
            </a:r>
            <a:r>
              <a:rPr lang="en-GB" sz="2000" dirty="0"/>
              <a:t>,” </a:t>
            </a:r>
            <a:r>
              <a:rPr lang="en-GB" sz="2000" dirty="0" err="1"/>
              <a:t>Varano</a:t>
            </a:r>
            <a:r>
              <a:rPr lang="en-GB" sz="2000" dirty="0"/>
              <a:t> (2017, no page). </a:t>
            </a:r>
          </a:p>
        </p:txBody>
      </p:sp>
    </p:spTree>
    <p:extLst>
      <p:ext uri="{BB962C8B-B14F-4D97-AF65-F5344CB8AC3E}">
        <p14:creationId xmlns:p14="http://schemas.microsoft.com/office/powerpoint/2010/main" val="58795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074" y="920933"/>
            <a:ext cx="8229600" cy="3917032"/>
          </a:xfrm>
        </p:spPr>
        <p:txBody>
          <a:bodyPr>
            <a:normAutofit/>
          </a:bodyPr>
          <a:lstStyle/>
          <a:p>
            <a:pPr marL="0" indent="0">
              <a:buNone/>
            </a:pPr>
            <a:r>
              <a:rPr lang="en-GB" dirty="0"/>
              <a:t>“For </a:t>
            </a:r>
            <a:r>
              <a:rPr lang="en-GB" b="1" dirty="0"/>
              <a:t>developing economies</a:t>
            </a:r>
            <a:r>
              <a:rPr lang="en-GB" dirty="0"/>
              <a:t>, mega-event hosting is motivated by </a:t>
            </a:r>
            <a:r>
              <a:rPr lang="en-GB" b="1" dirty="0">
                <a:solidFill>
                  <a:srgbClr val="FF0000"/>
                </a:solidFill>
              </a:rPr>
              <a:t>globalisation and soft power.</a:t>
            </a:r>
            <a:r>
              <a:rPr lang="en-GB" dirty="0"/>
              <a:t> China and South Africa recently showed that it can be an exceptional opportunity to devise a new brand identity to both their local citizenry and global audience,”  </a:t>
            </a:r>
            <a:r>
              <a:rPr lang="en-GB" dirty="0" err="1"/>
              <a:t>Varano</a:t>
            </a:r>
            <a:r>
              <a:rPr lang="en-GB" dirty="0"/>
              <a:t> (2017, no page).  </a:t>
            </a:r>
          </a:p>
        </p:txBody>
      </p:sp>
    </p:spTree>
    <p:extLst>
      <p:ext uri="{BB962C8B-B14F-4D97-AF65-F5344CB8AC3E}">
        <p14:creationId xmlns:p14="http://schemas.microsoft.com/office/powerpoint/2010/main" val="1582387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63840" cy="762867"/>
          </a:xfrm>
        </p:spPr>
        <p:txBody>
          <a:bodyPr/>
          <a:lstStyle/>
          <a:p>
            <a:r>
              <a:rPr lang="en-GB" dirty="0"/>
              <a:t>“</a:t>
            </a:r>
            <a:r>
              <a:rPr lang="en-GB" dirty="0" err="1"/>
              <a:t>Sportswashing</a:t>
            </a:r>
            <a:r>
              <a:rPr lang="en-GB" dirty="0"/>
              <a:t>” ?</a:t>
            </a:r>
          </a:p>
        </p:txBody>
      </p:sp>
      <p:sp>
        <p:nvSpPr>
          <p:cNvPr id="3" name="Content Placeholder 2"/>
          <p:cNvSpPr>
            <a:spLocks noGrp="1"/>
          </p:cNvSpPr>
          <p:nvPr>
            <p:ph idx="1"/>
          </p:nvPr>
        </p:nvSpPr>
        <p:spPr>
          <a:xfrm>
            <a:off x="431074" y="1247504"/>
            <a:ext cx="8229600" cy="3917032"/>
          </a:xfrm>
        </p:spPr>
        <p:txBody>
          <a:bodyPr/>
          <a:lstStyle/>
          <a:p>
            <a:pPr marL="0" indent="0">
              <a:buNone/>
            </a:pPr>
            <a:endParaRPr lang="en-GB" dirty="0">
              <a:hlinkClick r:id="rId3"/>
            </a:endParaRPr>
          </a:p>
          <a:p>
            <a:pPr marL="0" indent="0">
              <a:buNone/>
            </a:pPr>
            <a:endParaRPr lang="en-GB" dirty="0">
              <a:hlinkClick r:id="rId3"/>
            </a:endParaRPr>
          </a:p>
          <a:p>
            <a:endParaRPr lang="en-GB" dirty="0"/>
          </a:p>
        </p:txBody>
      </p:sp>
      <p:pic>
        <p:nvPicPr>
          <p:cNvPr id="152578" name="Picture 2" descr="https://images.theconversation.com/files/228841/original/file-20180723-189332-15kxv7j.jpg?ixlib=rb-1.1.0&amp;q=45&amp;auto=format&amp;w=926&amp;fit=cli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7272" y="1906417"/>
            <a:ext cx="5126727" cy="29019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76072" y="4907288"/>
            <a:ext cx="7426095" cy="646331"/>
          </a:xfrm>
          <a:prstGeom prst="rect">
            <a:avLst/>
          </a:prstGeom>
          <a:noFill/>
        </p:spPr>
        <p:txBody>
          <a:bodyPr wrap="square" lIns="91440" tIns="45720" rIns="91440" bIns="45720" rtlCol="0" anchor="t">
            <a:spAutoFit/>
          </a:bodyPr>
          <a:lstStyle/>
          <a:p>
            <a:pPr algn="ctr"/>
            <a:r>
              <a:rPr lang="en-GB" dirty="0"/>
              <a:t>Using Sports to improve the reputation of a country / organisation / individual</a:t>
            </a:r>
          </a:p>
        </p:txBody>
      </p:sp>
      <p:pic>
        <p:nvPicPr>
          <p:cNvPr id="5" name="Picture 4" descr="Joshua v Ruiz II: 15,000-seat Diriyah Arena venue revealed - BBC Sport">
            <a:extLst>
              <a:ext uri="{FF2B5EF4-FFF2-40B4-BE49-F238E27FC236}">
                <a16:creationId xmlns:a16="http://schemas.microsoft.com/office/drawing/2014/main" id="{5DDFDCBF-4A63-FC96-1157-C907977EB785}"/>
              </a:ext>
            </a:extLst>
          </p:cNvPr>
          <p:cNvPicPr>
            <a:picLocks noChangeAspect="1"/>
          </p:cNvPicPr>
          <p:nvPr/>
        </p:nvPicPr>
        <p:blipFill>
          <a:blip r:embed="rId5"/>
          <a:stretch>
            <a:fillRect/>
          </a:stretch>
        </p:blipFill>
        <p:spPr>
          <a:xfrm>
            <a:off x="1" y="1244845"/>
            <a:ext cx="5492261" cy="3131526"/>
          </a:xfrm>
          <a:prstGeom prst="rect">
            <a:avLst/>
          </a:prstGeom>
        </p:spPr>
      </p:pic>
    </p:spTree>
    <p:extLst>
      <p:ext uri="{BB962C8B-B14F-4D97-AF65-F5344CB8AC3E}">
        <p14:creationId xmlns:p14="http://schemas.microsoft.com/office/powerpoint/2010/main" val="3218256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normAutofit/>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sz="2000" dirty="0"/>
              <a:t>DCMS (2015) Sporting Future: A New Strategy for an Active Nation (p. 48).   (</a:t>
            </a:r>
            <a:r>
              <a:rPr lang="en-GB" sz="2000" dirty="0" err="1"/>
              <a:t>n.b.</a:t>
            </a:r>
            <a:r>
              <a:rPr lang="en-GB" sz="2000" dirty="0"/>
              <a:t> Minister for Sport’s perspective)</a:t>
            </a:r>
          </a:p>
        </p:txBody>
      </p:sp>
    </p:spTree>
    <p:extLst>
      <p:ext uri="{BB962C8B-B14F-4D97-AF65-F5344CB8AC3E}">
        <p14:creationId xmlns:p14="http://schemas.microsoft.com/office/powerpoint/2010/main" val="32908191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2882"/>
            <a:ext cx="8229600" cy="1143000"/>
          </a:xfrm>
        </p:spPr>
        <p:txBody>
          <a:bodyPr/>
          <a:lstStyle/>
          <a:p>
            <a:r>
              <a:rPr lang="en-GB" b="1" u="sng" dirty="0"/>
              <a:t>UK Government Perspective</a:t>
            </a:r>
          </a:p>
        </p:txBody>
      </p:sp>
      <p:sp>
        <p:nvSpPr>
          <p:cNvPr id="3" name="Content Placeholder 2"/>
          <p:cNvSpPr>
            <a:spLocks noGrp="1"/>
          </p:cNvSpPr>
          <p:nvPr>
            <p:ph idx="1"/>
          </p:nvPr>
        </p:nvSpPr>
        <p:spPr>
          <a:xfrm>
            <a:off x="223520" y="878841"/>
            <a:ext cx="8229600" cy="3917032"/>
          </a:xfrm>
        </p:spPr>
        <p:txBody>
          <a:bodyPr>
            <a:normAutofit/>
          </a:bodyPr>
          <a:lstStyle/>
          <a:p>
            <a:pPr marL="0" indent="0">
              <a:buNone/>
            </a:pPr>
            <a:r>
              <a:rPr lang="en-GB" b="1" i="1" dirty="0">
                <a:hlinkClick r:id="rId3"/>
              </a:rPr>
              <a:t>https://www.cimspa.co.uk/news-blog/news/2024/election-2024-manifesto-pledges/</a:t>
            </a:r>
            <a:endParaRPr lang="en-GB" b="1" i="1" dirty="0"/>
          </a:p>
          <a:p>
            <a:pPr marL="0" indent="0">
              <a:buNone/>
            </a:pPr>
            <a:endParaRPr lang="en-GB" sz="2000" b="1" i="1" dirty="0"/>
          </a:p>
          <a:p>
            <a:pPr marL="0" indent="0">
              <a:buNone/>
            </a:pPr>
            <a:r>
              <a:rPr lang="en-GB" sz="2000" b="1" i="1" dirty="0"/>
              <a:t>Go to the labour manifesto. What does this mean for sport / sporting events in our country?</a:t>
            </a:r>
            <a:endParaRPr lang="en-GB" sz="2000" dirty="0"/>
          </a:p>
        </p:txBody>
      </p:sp>
      <p:pic>
        <p:nvPicPr>
          <p:cNvPr id="1026" name="Picture 2">
            <a:extLst>
              <a:ext uri="{FF2B5EF4-FFF2-40B4-BE49-F238E27FC236}">
                <a16:creationId xmlns:a16="http://schemas.microsoft.com/office/drawing/2014/main" id="{40BD760C-2E06-4B27-E498-95E795E731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429000"/>
            <a:ext cx="91440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52EA9C8-319B-3B61-6AF3-0D32FB24A9A0}"/>
              </a:ext>
            </a:extLst>
          </p:cNvPr>
          <p:cNvPicPr>
            <a:picLocks noChangeAspect="1"/>
          </p:cNvPicPr>
          <p:nvPr/>
        </p:nvPicPr>
        <p:blipFill>
          <a:blip r:embed="rId5"/>
          <a:stretch>
            <a:fillRect/>
          </a:stretch>
        </p:blipFill>
        <p:spPr>
          <a:xfrm>
            <a:off x="7079112" y="791157"/>
            <a:ext cx="1993768" cy="1958375"/>
          </a:xfrm>
          <a:prstGeom prst="rect">
            <a:avLst/>
          </a:prstGeom>
        </p:spPr>
      </p:pic>
    </p:spTree>
    <p:extLst>
      <p:ext uri="{BB962C8B-B14F-4D97-AF65-F5344CB8AC3E}">
        <p14:creationId xmlns:p14="http://schemas.microsoft.com/office/powerpoint/2010/main" val="4095261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3615" y="926498"/>
            <a:ext cx="8229600" cy="5650993"/>
          </a:xfrm>
        </p:spPr>
        <p:txBody>
          <a:bodyPr>
            <a:normAutofit fontScale="47500" lnSpcReduction="20000"/>
          </a:bodyPr>
          <a:lstStyle/>
          <a:p>
            <a:pPr marL="0" indent="0">
              <a:buNone/>
            </a:pPr>
            <a:r>
              <a:rPr lang="en-GB" sz="7600" i="1" dirty="0"/>
              <a:t>“</a:t>
            </a:r>
            <a:r>
              <a:rPr lang="en-GB" sz="9600" i="1" dirty="0"/>
              <a:t>Sport is big business, contributing tens of billions of pounds – from both domestic and international markets – to the British economy every year.” </a:t>
            </a:r>
            <a:endParaRPr lang="en-GB" sz="9600" dirty="0"/>
          </a:p>
          <a:p>
            <a:pPr marL="0" indent="0">
              <a:buNone/>
            </a:pPr>
            <a:r>
              <a:rPr lang="en-GB" sz="9600" i="1" dirty="0"/>
              <a:t>p. 57.</a:t>
            </a:r>
            <a:endParaRPr lang="en-GB" sz="9600" dirty="0"/>
          </a:p>
          <a:p>
            <a:pPr marL="0" indent="0">
              <a:buNone/>
            </a:pPr>
            <a:endParaRPr lang="en-GB" dirty="0"/>
          </a:p>
          <a:p>
            <a:pPr marL="0" indent="0">
              <a:buNone/>
            </a:pPr>
            <a:r>
              <a:rPr lang="en-GB" sz="3800" dirty="0"/>
              <a:t>Rt. Hon SAJID JAVID MP Secretary of State Department for Business, Innovation and Skills.  Source: Sporting Future: HM Government (2015), Sporting Future: A New Strategy for an Active Nation.</a:t>
            </a:r>
          </a:p>
        </p:txBody>
      </p:sp>
    </p:spTree>
    <p:extLst>
      <p:ext uri="{BB962C8B-B14F-4D97-AF65-F5344CB8AC3E}">
        <p14:creationId xmlns:p14="http://schemas.microsoft.com/office/powerpoint/2010/main" val="1696285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4220" y="1094873"/>
            <a:ext cx="6962423" cy="3916363"/>
          </a:xfrm>
        </p:spPr>
      </p:pic>
    </p:spTree>
    <p:extLst>
      <p:ext uri="{BB962C8B-B14F-4D97-AF65-F5344CB8AC3E}">
        <p14:creationId xmlns:p14="http://schemas.microsoft.com/office/powerpoint/2010/main" val="533606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466945"/>
            <a:ext cx="9144000" cy="1486479"/>
          </a:xfrm>
          <a:solidFill>
            <a:schemeClr val="bg1"/>
          </a:solidFill>
        </p:spPr>
        <p:txBody>
          <a:bodyPr/>
          <a:lstStyle/>
          <a:p>
            <a:pPr marL="0" indent="0" algn="ctr">
              <a:buNone/>
            </a:pPr>
            <a:r>
              <a:rPr lang="en-GB" dirty="0"/>
              <a:t>The number of applicant bids for the Olympic Games and FIFA World Cup (1968-2028). </a:t>
            </a:r>
          </a:p>
        </p:txBody>
      </p:sp>
      <p:pic>
        <p:nvPicPr>
          <p:cNvPr id="150530" name="Picture 2" descr="https://images.theconversation.com/files/181331/original/file-20170808-22975-1eyyj6j.PNG?ixlib=rb-1.1.0&amp;q=45&amp;auto=format&amp;w=1000&amp;fit=cl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9" y="274638"/>
            <a:ext cx="8686800" cy="5192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612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Why the recent decline in enthusiasm for hosting mega events?</a:t>
            </a:r>
          </a:p>
        </p:txBody>
      </p:sp>
      <p:sp>
        <p:nvSpPr>
          <p:cNvPr id="3" name="Content Placeholder 2"/>
          <p:cNvSpPr>
            <a:spLocks noGrp="1"/>
          </p:cNvSpPr>
          <p:nvPr>
            <p:ph idx="1"/>
          </p:nvPr>
        </p:nvSpPr>
        <p:spPr>
          <a:xfrm>
            <a:off x="457200" y="1613264"/>
            <a:ext cx="8229600" cy="3917032"/>
          </a:xfrm>
        </p:spPr>
        <p:txBody>
          <a:bodyPr>
            <a:normAutofit fontScale="85000" lnSpcReduction="20000"/>
          </a:bodyPr>
          <a:lstStyle/>
          <a:p>
            <a:r>
              <a:rPr lang="en-GB" dirty="0"/>
              <a:t>Fragility of economies after the </a:t>
            </a:r>
            <a:r>
              <a:rPr lang="en-GB" b="1" dirty="0">
                <a:solidFill>
                  <a:srgbClr val="FF0000"/>
                </a:solidFill>
              </a:rPr>
              <a:t>global financial crisis</a:t>
            </a:r>
            <a:r>
              <a:rPr lang="en-GB" dirty="0"/>
              <a:t>, and the growing inequality in the distribution of wealth and income… brings </a:t>
            </a:r>
            <a:r>
              <a:rPr lang="en-GB" b="1" dirty="0">
                <a:solidFill>
                  <a:srgbClr val="FF0000"/>
                </a:solidFill>
              </a:rPr>
              <a:t>increased cynicism </a:t>
            </a:r>
            <a:r>
              <a:rPr lang="en-GB" dirty="0"/>
              <a:t>around major sporting projects… when there is no genuine guarantee of substantial, discernible benefits for taxpayers. </a:t>
            </a:r>
          </a:p>
          <a:p>
            <a:r>
              <a:rPr lang="en-GB" dirty="0"/>
              <a:t>Now, </a:t>
            </a:r>
            <a:r>
              <a:rPr lang="en-GB" b="1" dirty="0">
                <a:solidFill>
                  <a:srgbClr val="FF0000"/>
                </a:solidFill>
              </a:rPr>
              <a:t>the countries that can most easily justify the risk are those with the most to gain on the world stage</a:t>
            </a:r>
            <a:r>
              <a:rPr lang="en-GB" dirty="0"/>
              <a:t>, rather than those with the deepest pockets. e.g.  Russia and Qatar. </a:t>
            </a:r>
          </a:p>
          <a:p>
            <a:pPr marL="0" indent="0">
              <a:buNone/>
            </a:pPr>
            <a:r>
              <a:rPr lang="en-GB" dirty="0" err="1"/>
              <a:t>Varano</a:t>
            </a:r>
            <a:r>
              <a:rPr lang="en-GB" dirty="0"/>
              <a:t> (2017)</a:t>
            </a:r>
          </a:p>
          <a:p>
            <a:endParaRPr lang="en-GB" dirty="0"/>
          </a:p>
        </p:txBody>
      </p:sp>
    </p:spTree>
    <p:extLst>
      <p:ext uri="{BB962C8B-B14F-4D97-AF65-F5344CB8AC3E}">
        <p14:creationId xmlns:p14="http://schemas.microsoft.com/office/powerpoint/2010/main" val="403181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837" y="-122404"/>
            <a:ext cx="8506326" cy="1143000"/>
          </a:xfrm>
        </p:spPr>
        <p:txBody>
          <a:bodyPr>
            <a:normAutofit fontScale="90000"/>
          </a:bodyPr>
          <a:lstStyle/>
          <a:p>
            <a:r>
              <a:rPr lang="en-GB" b="1" dirty="0"/>
              <a:t>Critical success factor examples:</a:t>
            </a:r>
          </a:p>
        </p:txBody>
      </p:sp>
      <p:sp>
        <p:nvSpPr>
          <p:cNvPr id="3" name="Content Placeholder 2"/>
          <p:cNvSpPr>
            <a:spLocks noGrp="1"/>
          </p:cNvSpPr>
          <p:nvPr>
            <p:ph idx="1"/>
          </p:nvPr>
        </p:nvSpPr>
        <p:spPr>
          <a:xfrm>
            <a:off x="457200" y="876217"/>
            <a:ext cx="8229600" cy="3917032"/>
          </a:xfrm>
        </p:spPr>
        <p:txBody>
          <a:bodyPr>
            <a:noAutofit/>
          </a:bodyPr>
          <a:lstStyle/>
          <a:p>
            <a:pPr>
              <a:buFont typeface="Wingdings" panose="05000000000000000000" pitchFamily="2" charset="2"/>
              <a:buChar char="§"/>
            </a:pPr>
            <a:r>
              <a:rPr lang="en-GB" sz="2100" dirty="0"/>
              <a:t>Previous experience/expertise</a:t>
            </a:r>
          </a:p>
          <a:p>
            <a:pPr>
              <a:buFont typeface="Wingdings" panose="05000000000000000000" pitchFamily="2" charset="2"/>
              <a:buChar char="§"/>
            </a:pPr>
            <a:r>
              <a:rPr lang="en-GB" sz="2100" dirty="0"/>
              <a:t>Detailed bid document e.g. World Gymnastics Champs 2015. </a:t>
            </a:r>
          </a:p>
          <a:p>
            <a:pPr>
              <a:buFont typeface="Wingdings" panose="05000000000000000000" pitchFamily="2" charset="2"/>
              <a:buChar char="§"/>
            </a:pPr>
            <a:r>
              <a:rPr lang="en-GB" sz="2100" dirty="0"/>
              <a:t>High level/international stakeholder engagement</a:t>
            </a:r>
          </a:p>
          <a:p>
            <a:pPr>
              <a:buFont typeface="Wingdings" panose="05000000000000000000" pitchFamily="2" charset="2"/>
              <a:buChar char="§"/>
            </a:pPr>
            <a:r>
              <a:rPr lang="en-GB" sz="2100" dirty="0"/>
              <a:t>Political support</a:t>
            </a:r>
          </a:p>
          <a:p>
            <a:pPr>
              <a:buFont typeface="Wingdings" panose="05000000000000000000" pitchFamily="2" charset="2"/>
              <a:buChar char="§"/>
            </a:pPr>
            <a:r>
              <a:rPr lang="en-GB" sz="2100" dirty="0"/>
              <a:t>Government guarantees e.g. taxation, losses.</a:t>
            </a:r>
          </a:p>
          <a:p>
            <a:pPr>
              <a:buFont typeface="Wingdings" panose="05000000000000000000" pitchFamily="2" charset="2"/>
              <a:buChar char="§"/>
            </a:pPr>
            <a:r>
              <a:rPr lang="en-GB" sz="2100" dirty="0"/>
              <a:t>Transparency</a:t>
            </a:r>
          </a:p>
          <a:p>
            <a:pPr>
              <a:buFont typeface="Wingdings" panose="05000000000000000000" pitchFamily="2" charset="2"/>
              <a:buChar char="§"/>
            </a:pPr>
            <a:r>
              <a:rPr lang="en-GB" sz="2100" dirty="0"/>
              <a:t>Legacy e.g. 2017 World Athletics Champs</a:t>
            </a:r>
          </a:p>
          <a:p>
            <a:pPr>
              <a:buFont typeface="Wingdings" panose="05000000000000000000" pitchFamily="2" charset="2"/>
              <a:buChar char="§"/>
            </a:pPr>
            <a:r>
              <a:rPr lang="en-GB" sz="2100" dirty="0"/>
              <a:t>Access to UK Sport Branding and equipment e.g. World Slalom Championships 2015. </a:t>
            </a:r>
          </a:p>
          <a:p>
            <a:pPr>
              <a:buFont typeface="Wingdings" panose="05000000000000000000" pitchFamily="2" charset="2"/>
              <a:buChar char="§"/>
            </a:pPr>
            <a:r>
              <a:rPr lang="en-GB" sz="2100" dirty="0"/>
              <a:t>Research – EI studies e.g. ITU Grand Final 2013.</a:t>
            </a:r>
          </a:p>
          <a:p>
            <a:pPr>
              <a:buFont typeface="Wingdings" panose="05000000000000000000" pitchFamily="2" charset="2"/>
              <a:buChar char="§"/>
            </a:pPr>
            <a:r>
              <a:rPr lang="en-GB" sz="2100" dirty="0"/>
              <a:t>Government advice, support and information sharing e.g. security. </a:t>
            </a:r>
          </a:p>
          <a:p>
            <a:pPr>
              <a:buFont typeface="Wingdings" panose="05000000000000000000" pitchFamily="2" charset="2"/>
              <a:buChar char="§"/>
            </a:pPr>
            <a:r>
              <a:rPr lang="en-GB" sz="2100" dirty="0"/>
              <a:t>Home Nation Support e.g. Welsh Government. </a:t>
            </a:r>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p:txBody>
      </p:sp>
    </p:spTree>
    <p:extLst>
      <p:ext uri="{BB962C8B-B14F-4D97-AF65-F5344CB8AC3E}">
        <p14:creationId xmlns:p14="http://schemas.microsoft.com/office/powerpoint/2010/main" val="321747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40944"/>
            <a:ext cx="7920880" cy="4824536"/>
          </a:xfrm>
        </p:spPr>
        <p:txBody>
          <a:bodyPr>
            <a:normAutofit fontScale="70000" lnSpcReduction="20000"/>
          </a:bodyPr>
          <a:lstStyle/>
          <a:p>
            <a:pPr marL="0" indent="0">
              <a:buNone/>
            </a:pPr>
            <a:r>
              <a:rPr lang="en-GB" dirty="0">
                <a:solidFill>
                  <a:srgbClr val="FF0000"/>
                </a:solidFill>
              </a:rPr>
              <a:t>Operational Factors </a:t>
            </a:r>
            <a:r>
              <a:rPr lang="en-GB" dirty="0"/>
              <a:t>(Ability to Organise &amp; Host)</a:t>
            </a:r>
          </a:p>
          <a:p>
            <a:r>
              <a:rPr lang="en-GB" dirty="0"/>
              <a:t>Political Support</a:t>
            </a:r>
          </a:p>
          <a:p>
            <a:r>
              <a:rPr lang="en-GB" dirty="0"/>
              <a:t>Infrastructure</a:t>
            </a:r>
          </a:p>
          <a:p>
            <a:r>
              <a:rPr lang="en-GB" dirty="0"/>
              <a:t>Existing Facilities</a:t>
            </a:r>
          </a:p>
          <a:p>
            <a:endParaRPr lang="en-GB" dirty="0"/>
          </a:p>
          <a:p>
            <a:pPr marL="0" indent="0">
              <a:buNone/>
            </a:pPr>
            <a:r>
              <a:rPr lang="en-GB" dirty="0">
                <a:solidFill>
                  <a:srgbClr val="FF0000"/>
                </a:solidFill>
              </a:rPr>
              <a:t>Supporting Factors</a:t>
            </a:r>
          </a:p>
          <a:p>
            <a:r>
              <a:rPr lang="en-GB" dirty="0"/>
              <a:t>Communication</a:t>
            </a:r>
          </a:p>
          <a:p>
            <a:r>
              <a:rPr lang="en-GB" dirty="0"/>
              <a:t>Exposure</a:t>
            </a:r>
          </a:p>
          <a:p>
            <a:r>
              <a:rPr lang="en-GB" dirty="0"/>
              <a:t>Stakeholders</a:t>
            </a:r>
          </a:p>
          <a:p>
            <a:r>
              <a:rPr lang="en-GB" dirty="0"/>
              <a:t>Communities</a:t>
            </a:r>
          </a:p>
          <a:p>
            <a:r>
              <a:rPr lang="en-GB" dirty="0"/>
              <a:t>Accountability</a:t>
            </a:r>
          </a:p>
          <a:p>
            <a:r>
              <a:rPr lang="en-GB" dirty="0"/>
              <a:t>Relationship Marketing</a:t>
            </a:r>
          </a:p>
          <a:p>
            <a:r>
              <a:rPr lang="en-GB" dirty="0"/>
              <a:t>Bid Team Composition</a:t>
            </a:r>
          </a:p>
          <a:p>
            <a:endParaRPr lang="en-GB" dirty="0"/>
          </a:p>
          <a:p>
            <a:endParaRPr lang="en-GB" dirty="0"/>
          </a:p>
        </p:txBody>
      </p:sp>
      <p:sp>
        <p:nvSpPr>
          <p:cNvPr id="2" name="Title 1"/>
          <p:cNvSpPr>
            <a:spLocks noGrp="1"/>
          </p:cNvSpPr>
          <p:nvPr>
            <p:ph type="title"/>
          </p:nvPr>
        </p:nvSpPr>
        <p:spPr>
          <a:xfrm>
            <a:off x="457200" y="203518"/>
            <a:ext cx="8229600" cy="846887"/>
          </a:xfrm>
        </p:spPr>
        <p:txBody>
          <a:bodyPr>
            <a:normAutofit/>
          </a:bodyPr>
          <a:lstStyle/>
          <a:p>
            <a:r>
              <a:rPr lang="en-GB" b="1" u="sng"/>
              <a:t>Criteria for Successful Bidding</a:t>
            </a:r>
          </a:p>
        </p:txBody>
      </p:sp>
    </p:spTree>
    <p:extLst>
      <p:ext uri="{BB962C8B-B14F-4D97-AF65-F5344CB8AC3E}">
        <p14:creationId xmlns:p14="http://schemas.microsoft.com/office/powerpoint/2010/main" val="114563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1092" y="1070919"/>
            <a:ext cx="5601730" cy="4708981"/>
          </a:xfrm>
          <a:prstGeom prst="rect">
            <a:avLst/>
          </a:prstGeom>
          <a:noFill/>
        </p:spPr>
        <p:txBody>
          <a:bodyPr wrap="square" rtlCol="0">
            <a:spAutoFit/>
          </a:bodyPr>
          <a:lstStyle/>
          <a:p>
            <a:pPr marL="285750" indent="-285750">
              <a:buFont typeface="Arial" panose="020B0604020202020204" pitchFamily="34" charset="0"/>
              <a:buChar char="•"/>
            </a:pPr>
            <a:r>
              <a:rPr lang="en-GB" sz="2500"/>
              <a:t>Stability</a:t>
            </a:r>
          </a:p>
          <a:p>
            <a:pPr marL="285750" indent="-285750">
              <a:buFont typeface="Arial" panose="020B0604020202020204" pitchFamily="34" charset="0"/>
              <a:buChar char="•"/>
            </a:pPr>
            <a:r>
              <a:rPr lang="en-GB" sz="2500"/>
              <a:t>Security</a:t>
            </a:r>
          </a:p>
          <a:p>
            <a:pPr marL="285750" indent="-285750">
              <a:buFont typeface="Arial" panose="020B0604020202020204" pitchFamily="34" charset="0"/>
              <a:buChar char="•"/>
            </a:pPr>
            <a:r>
              <a:rPr lang="en-GB" sz="2500"/>
              <a:t>Government Support</a:t>
            </a:r>
          </a:p>
          <a:p>
            <a:pPr marL="285750" indent="-285750">
              <a:buFont typeface="Arial" panose="020B0604020202020204" pitchFamily="34" charset="0"/>
              <a:buChar char="•"/>
            </a:pPr>
            <a:r>
              <a:rPr lang="en-GB" sz="2500"/>
              <a:t>Taxation for Athletes</a:t>
            </a:r>
          </a:p>
          <a:p>
            <a:pPr marL="285750" indent="-285750">
              <a:buFont typeface="Arial" panose="020B0604020202020204" pitchFamily="34" charset="0"/>
              <a:buChar char="•"/>
            </a:pPr>
            <a:r>
              <a:rPr lang="en-GB" sz="2500"/>
              <a:t>VAT on Sports Events</a:t>
            </a:r>
          </a:p>
          <a:p>
            <a:pPr marL="285750" indent="-285750">
              <a:buFont typeface="Arial" panose="020B0604020202020204" pitchFamily="34" charset="0"/>
              <a:buChar char="•"/>
            </a:pPr>
            <a:r>
              <a:rPr lang="en-GB" sz="2500"/>
              <a:t>Migration</a:t>
            </a:r>
          </a:p>
          <a:p>
            <a:pPr marL="285750" indent="-285750">
              <a:buFont typeface="Arial" panose="020B0604020202020204" pitchFamily="34" charset="0"/>
              <a:buChar char="•"/>
            </a:pPr>
            <a:r>
              <a:rPr lang="en-GB" sz="2500"/>
              <a:t>Cost of Bid</a:t>
            </a:r>
          </a:p>
          <a:p>
            <a:pPr marL="285750" indent="-285750">
              <a:buFont typeface="Arial" panose="020B0604020202020204" pitchFamily="34" charset="0"/>
              <a:buChar char="•"/>
            </a:pPr>
            <a:r>
              <a:rPr lang="en-GB" sz="2500"/>
              <a:t>Cost of Hosting the Event </a:t>
            </a:r>
          </a:p>
          <a:p>
            <a:pPr marL="285750" indent="-285750">
              <a:buFont typeface="Arial" panose="020B0604020202020204" pitchFamily="34" charset="0"/>
              <a:buChar char="•"/>
            </a:pPr>
            <a:r>
              <a:rPr lang="en-GB" sz="2500"/>
              <a:t>Commercial Sponsorship</a:t>
            </a:r>
          </a:p>
          <a:p>
            <a:pPr marL="285750" indent="-285750">
              <a:buFont typeface="Arial" panose="020B0604020202020204" pitchFamily="34" charset="0"/>
              <a:buChar char="•"/>
            </a:pPr>
            <a:r>
              <a:rPr lang="en-GB" sz="2500"/>
              <a:t>Competition</a:t>
            </a:r>
          </a:p>
          <a:p>
            <a:pPr marL="285750" indent="-285750">
              <a:buFont typeface="Arial" panose="020B0604020202020204" pitchFamily="34" charset="0"/>
              <a:buChar char="•"/>
            </a:pPr>
            <a:r>
              <a:rPr lang="en-GB" sz="2500"/>
              <a:t>Emerging Nations</a:t>
            </a:r>
          </a:p>
          <a:p>
            <a:pPr marL="285750" indent="-285750">
              <a:buFont typeface="Arial" panose="020B0604020202020204" pitchFamily="34" charset="0"/>
              <a:buChar char="•"/>
            </a:pPr>
            <a:r>
              <a:rPr lang="en-GB" sz="2500"/>
              <a:t>Sport Development</a:t>
            </a:r>
          </a:p>
        </p:txBody>
      </p:sp>
      <p:sp>
        <p:nvSpPr>
          <p:cNvPr id="5" name="TextBox 4"/>
          <p:cNvSpPr txBox="1"/>
          <p:nvPr/>
        </p:nvSpPr>
        <p:spPr>
          <a:xfrm>
            <a:off x="1037968" y="247135"/>
            <a:ext cx="6886832" cy="784830"/>
          </a:xfrm>
          <a:prstGeom prst="rect">
            <a:avLst/>
          </a:prstGeom>
          <a:noFill/>
        </p:spPr>
        <p:txBody>
          <a:bodyPr wrap="square" rtlCol="0">
            <a:spAutoFit/>
          </a:bodyPr>
          <a:lstStyle/>
          <a:p>
            <a:r>
              <a:rPr lang="en-GB" sz="4500" b="1" u="sng"/>
              <a:t>Additional Factors e.g.</a:t>
            </a:r>
            <a:endParaRPr lang="en-GB" sz="4500"/>
          </a:p>
        </p:txBody>
      </p:sp>
    </p:spTree>
    <p:extLst>
      <p:ext uri="{BB962C8B-B14F-4D97-AF65-F5344CB8AC3E}">
        <p14:creationId xmlns:p14="http://schemas.microsoft.com/office/powerpoint/2010/main" val="1769483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38" y="2229756"/>
            <a:ext cx="3439089" cy="1143000"/>
          </a:xfrm>
        </p:spPr>
        <p:txBody>
          <a:bodyPr>
            <a:normAutofit fontScale="90000"/>
          </a:bodyPr>
          <a:lstStyle/>
          <a:p>
            <a:pPr marL="114300" algn="l"/>
            <a:br>
              <a:rPr lang="en-GB" u="sng" dirty="0"/>
            </a:br>
            <a:br>
              <a:rPr lang="en-GB" u="sng" dirty="0"/>
            </a:br>
            <a:r>
              <a:rPr lang="en-GB" sz="2800" b="1" u="sng" dirty="0">
                <a:solidFill>
                  <a:schemeClr val="tx1">
                    <a:lumMod val="95000"/>
                    <a:lumOff val="5000"/>
                  </a:schemeClr>
                </a:solidFill>
              </a:rPr>
              <a:t>Task</a:t>
            </a:r>
            <a:br>
              <a:rPr lang="en-GB" sz="2800" dirty="0">
                <a:solidFill>
                  <a:schemeClr val="tx1">
                    <a:lumMod val="95000"/>
                    <a:lumOff val="5000"/>
                  </a:schemeClr>
                </a:solidFill>
              </a:rPr>
            </a:br>
            <a:r>
              <a:rPr lang="en-GB" sz="2800" dirty="0">
                <a:solidFill>
                  <a:schemeClr val="tx1">
                    <a:lumMod val="95000"/>
                    <a:lumOff val="5000"/>
                  </a:schemeClr>
                </a:solidFill>
              </a:rPr>
              <a:t>Watch this clip of Lord Coe –  recollecting the period leading up to the 2005 Olympic bid and make a note of the  factors he identifies as key to the bid’s success.</a:t>
            </a:r>
            <a:br>
              <a:rPr lang="en-GB" sz="2800" dirty="0">
                <a:solidFill>
                  <a:schemeClr val="tx1">
                    <a:lumMod val="95000"/>
                    <a:lumOff val="5000"/>
                  </a:schemeClr>
                </a:solidFill>
              </a:rPr>
            </a:br>
            <a:r>
              <a:rPr lang="en-GB" sz="1400" dirty="0">
                <a:ea typeface="+mj-lt"/>
                <a:cs typeface="+mj-lt"/>
                <a:hlinkClick r:id="rId3"/>
              </a:rPr>
              <a:t>https://www.youtube.com/watch?v=oq5U_73lTCw</a:t>
            </a:r>
            <a:br>
              <a:rPr lang="en-GB" sz="1400" dirty="0"/>
            </a:br>
            <a:br>
              <a:rPr lang="en-GB" sz="1400" u="sng" dirty="0"/>
            </a:br>
            <a:br>
              <a:rPr lang="en-GB" sz="1400" u="sng" dirty="0"/>
            </a:br>
            <a:endParaRPr lang="en-GB" sz="1400" u="sng"/>
          </a:p>
        </p:txBody>
      </p:sp>
      <p:pic>
        <p:nvPicPr>
          <p:cNvPr id="151554" name="Picture 2" descr="Seb Coe | Team GB">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40190" y="1103085"/>
            <a:ext cx="4529749" cy="33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220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42" y="-240632"/>
            <a:ext cx="8229600" cy="1143000"/>
          </a:xfrm>
        </p:spPr>
        <p:txBody>
          <a:bodyPr/>
          <a:lstStyle/>
          <a:p>
            <a:pPr eaLnBrk="1" fontAlgn="auto" hangingPunct="1">
              <a:spcAft>
                <a:spcPts val="0"/>
              </a:spcAft>
              <a:defRPr/>
            </a:pPr>
            <a:r>
              <a:rPr lang="en-GB" b="1" u="sng" dirty="0"/>
              <a:t>What Wins Bids</a:t>
            </a:r>
          </a:p>
        </p:txBody>
      </p:sp>
      <p:sp>
        <p:nvSpPr>
          <p:cNvPr id="3" name="Content Placeholder 2"/>
          <p:cNvSpPr>
            <a:spLocks noGrp="1"/>
          </p:cNvSpPr>
          <p:nvPr>
            <p:ph idx="1"/>
          </p:nvPr>
        </p:nvSpPr>
        <p:spPr>
          <a:xfrm>
            <a:off x="577516" y="794085"/>
            <a:ext cx="8229600" cy="5245768"/>
          </a:xfrm>
        </p:spPr>
        <p:txBody>
          <a:bodyPr rtlCol="0">
            <a:normAutofit fontScale="85000" lnSpcReduction="20000"/>
          </a:bodyPr>
          <a:lstStyle/>
          <a:p>
            <a:pPr eaLnBrk="1" fontAlgn="auto" hangingPunct="1">
              <a:spcAft>
                <a:spcPts val="0"/>
              </a:spcAft>
              <a:buFont typeface="Arial" pitchFamily="34" charset="0"/>
              <a:buChar char="•"/>
              <a:defRPr/>
            </a:pPr>
            <a:r>
              <a:rPr lang="en-GB" dirty="0"/>
              <a:t>Key personalities (Sepp Blatter, President of FIFA has played a significant role in bids, as in theory, with any tied bids, he would have the casting vote. Key Supporter of South Africa)</a:t>
            </a:r>
          </a:p>
          <a:p>
            <a:pPr eaLnBrk="1" fontAlgn="auto" hangingPunct="1">
              <a:spcAft>
                <a:spcPts val="0"/>
              </a:spcAft>
              <a:buFont typeface="Arial" pitchFamily="34" charset="0"/>
              <a:buChar char="•"/>
              <a:defRPr/>
            </a:pPr>
            <a:r>
              <a:rPr lang="en-GB" dirty="0"/>
              <a:t>Understanding the politics. </a:t>
            </a:r>
          </a:p>
          <a:p>
            <a:pPr eaLnBrk="1" fontAlgn="auto" hangingPunct="1">
              <a:spcAft>
                <a:spcPts val="0"/>
              </a:spcAft>
              <a:buFont typeface="Arial" pitchFamily="34" charset="0"/>
              <a:buChar char="•"/>
              <a:defRPr/>
            </a:pPr>
            <a:r>
              <a:rPr lang="en-GB" dirty="0"/>
              <a:t>Proving you can stage an event (e.g. South Africa staging the 2003 cricket world cup)</a:t>
            </a:r>
          </a:p>
          <a:p>
            <a:pPr eaLnBrk="1" fontAlgn="auto" hangingPunct="1">
              <a:spcAft>
                <a:spcPts val="0"/>
              </a:spcAft>
              <a:buFont typeface="Arial" pitchFamily="34" charset="0"/>
              <a:buChar char="•"/>
              <a:defRPr/>
            </a:pPr>
            <a:r>
              <a:rPr lang="en-GB" dirty="0"/>
              <a:t>Issues of security (impediment for other African and Asian countries).</a:t>
            </a:r>
          </a:p>
          <a:p>
            <a:pPr eaLnBrk="1" fontAlgn="auto" hangingPunct="1">
              <a:spcAft>
                <a:spcPts val="0"/>
              </a:spcAft>
              <a:buFont typeface="Arial" pitchFamily="34" charset="0"/>
              <a:buChar char="•"/>
              <a:defRPr/>
            </a:pPr>
            <a:r>
              <a:rPr lang="en-GB" dirty="0"/>
              <a:t>Infrastructure</a:t>
            </a:r>
          </a:p>
          <a:p>
            <a:pPr eaLnBrk="1" fontAlgn="auto" hangingPunct="1">
              <a:spcAft>
                <a:spcPts val="0"/>
              </a:spcAft>
              <a:buFont typeface="Arial" pitchFamily="34" charset="0"/>
              <a:buChar char="•"/>
              <a:defRPr/>
            </a:pPr>
            <a:r>
              <a:rPr lang="en-GB" dirty="0"/>
              <a:t>Emotions ( see London Olympic video)…….Which is the most important?</a:t>
            </a:r>
          </a:p>
          <a:p>
            <a:pPr marL="0" indent="0">
              <a:buNone/>
              <a:defRPr/>
            </a:pPr>
            <a:r>
              <a:rPr lang="en-GB" dirty="0">
                <a:hlinkClick r:id="rId3"/>
              </a:rPr>
              <a:t>https://www.youtube.com/watch?v=MA8X3Hz-_n0</a:t>
            </a:r>
            <a:endParaRPr lang="en-GB" dirty="0"/>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p:txBody>
      </p:sp>
    </p:spTree>
    <p:extLst>
      <p:ext uri="{BB962C8B-B14F-4D97-AF65-F5344CB8AC3E}">
        <p14:creationId xmlns:p14="http://schemas.microsoft.com/office/powerpoint/2010/main" val="4220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eaLnBrk="1" fontAlgn="auto" hangingPunct="1">
              <a:spcAft>
                <a:spcPts val="0"/>
              </a:spcAft>
              <a:defRPr/>
            </a:pPr>
            <a:r>
              <a:rPr lang="en-GB" b="1" u="sng" dirty="0"/>
              <a:t>Bids must be marketed</a:t>
            </a:r>
          </a:p>
        </p:txBody>
      </p:sp>
      <p:sp>
        <p:nvSpPr>
          <p:cNvPr id="40962" name="Content Placeholder 2"/>
          <p:cNvSpPr>
            <a:spLocks noGrp="1"/>
          </p:cNvSpPr>
          <p:nvPr>
            <p:ph idx="1"/>
          </p:nvPr>
        </p:nvSpPr>
        <p:spPr>
          <a:xfrm>
            <a:off x="457200" y="1142999"/>
            <a:ext cx="8229600" cy="4824663"/>
          </a:xfrm>
        </p:spPr>
        <p:txBody>
          <a:bodyPr>
            <a:normAutofit fontScale="85000" lnSpcReduction="20000"/>
          </a:bodyPr>
          <a:lstStyle/>
          <a:p>
            <a:pPr eaLnBrk="1" hangingPunct="1"/>
            <a:r>
              <a:rPr lang="en-GB" dirty="0"/>
              <a:t>Market/lobby key members</a:t>
            </a:r>
          </a:p>
          <a:p>
            <a:pPr eaLnBrk="1" hangingPunct="1"/>
            <a:r>
              <a:rPr lang="en-GB" dirty="0"/>
              <a:t>Stakeholders</a:t>
            </a:r>
          </a:p>
          <a:p>
            <a:pPr eaLnBrk="1" hangingPunct="1"/>
            <a:r>
              <a:rPr lang="en-GB" dirty="0"/>
              <a:t>Must be researched</a:t>
            </a:r>
          </a:p>
          <a:p>
            <a:pPr eaLnBrk="1" hangingPunct="1"/>
            <a:r>
              <a:rPr lang="en-GB" dirty="0"/>
              <a:t>It is however costly</a:t>
            </a:r>
          </a:p>
          <a:p>
            <a:pPr eaLnBrk="1" hangingPunct="1"/>
            <a:r>
              <a:rPr lang="en-GB" dirty="0"/>
              <a:t>Preserve of the rich and developed?</a:t>
            </a:r>
          </a:p>
          <a:p>
            <a:pPr marL="0" indent="0" eaLnBrk="1" hangingPunct="1">
              <a:buNone/>
            </a:pPr>
            <a:endParaRPr lang="en-GB" dirty="0"/>
          </a:p>
          <a:p>
            <a:pPr marL="0" indent="0" eaLnBrk="1" hangingPunct="1">
              <a:buNone/>
            </a:pPr>
            <a:r>
              <a:rPr lang="en-GB" dirty="0"/>
              <a:t>For further info on the bidding process lifecycle - How does the IOC choose? </a:t>
            </a:r>
            <a:r>
              <a:rPr lang="en-GB" dirty="0">
                <a:hlinkClick r:id="rId3"/>
              </a:rPr>
              <a:t>http://www.olympic.org/content/the-ioc/bidding-for-the-games/past-bid-processes/2020-bid-process/</a:t>
            </a:r>
            <a:endParaRPr lang="en-GB" dirty="0"/>
          </a:p>
          <a:p>
            <a:pPr marL="0" indent="0">
              <a:buNone/>
            </a:pPr>
            <a:r>
              <a:rPr lang="en-GB" dirty="0">
                <a:hlinkClick r:id="rId4"/>
              </a:rPr>
              <a:t>http://www.olympic.org/assets/osc%20section/pdf/qr_8e.pdf</a:t>
            </a:r>
            <a:endParaRPr lang="en-GB" dirty="0"/>
          </a:p>
          <a:p>
            <a:pPr marL="0" indent="0">
              <a:buNone/>
            </a:pPr>
            <a:endParaRPr lang="en-GB" dirty="0"/>
          </a:p>
          <a:p>
            <a:pPr eaLnBrk="1" hangingPunct="1"/>
            <a:endParaRPr lang="en-GB" dirty="0"/>
          </a:p>
        </p:txBody>
      </p:sp>
    </p:spTree>
    <p:extLst>
      <p:ext uri="{BB962C8B-B14F-4D97-AF65-F5344CB8AC3E}">
        <p14:creationId xmlns:p14="http://schemas.microsoft.com/office/powerpoint/2010/main" val="425379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1" y="0"/>
            <a:ext cx="8229600" cy="407338"/>
          </a:xfrm>
        </p:spPr>
        <p:txBody>
          <a:bodyPr>
            <a:normAutofit/>
          </a:bodyPr>
          <a:lstStyle/>
          <a:p>
            <a:pPr algn="l"/>
            <a:r>
              <a:rPr lang="en-GB" sz="2000" b="1" u="sng"/>
              <a:t>From Candidate to Host City   </a:t>
            </a:r>
            <a:r>
              <a:rPr lang="en-GB" sz="1400" b="1" u="sng"/>
              <a:t>https://www.olympic.org/host-city-election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315" y="407338"/>
            <a:ext cx="7777156" cy="62547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964165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9200"/>
            <a:ext cx="8229600" cy="1143000"/>
          </a:xfrm>
        </p:spPr>
        <p:txBody>
          <a:bodyPr/>
          <a:lstStyle/>
          <a:p>
            <a:r>
              <a:rPr lang="en-GB" b="1" u="sng" dirty="0"/>
              <a:t>London 2012 Highlights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So, was it worth it?</a:t>
            </a:r>
          </a:p>
          <a:p>
            <a:pPr marL="0" indent="0">
              <a:buNone/>
            </a:pPr>
            <a:endParaRPr lang="en-GB" dirty="0"/>
          </a:p>
          <a:p>
            <a:pPr marL="0" indent="0">
              <a:buNone/>
            </a:pPr>
            <a:endParaRPr lang="en-GB" dirty="0"/>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773" y="1930871"/>
            <a:ext cx="3179618" cy="3547690"/>
          </a:xfrm>
          <a:prstGeom prst="rect">
            <a:avLst/>
          </a:prstGeom>
        </p:spPr>
      </p:pic>
    </p:spTree>
    <p:extLst>
      <p:ext uri="{BB962C8B-B14F-4D97-AF65-F5344CB8AC3E}">
        <p14:creationId xmlns:p14="http://schemas.microsoft.com/office/powerpoint/2010/main" val="7852629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a:extLst>
              <a:ext uri="{FF2B5EF4-FFF2-40B4-BE49-F238E27FC236}">
                <a16:creationId xmlns:a16="http://schemas.microsoft.com/office/drawing/2014/main" id="{B221B23A-3001-1A4C-9781-070E7ED33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31388A30-EA14-784D-94CD-30B2D96CE268}"/>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5364" name="TextBox 7">
            <a:extLst>
              <a:ext uri="{FF2B5EF4-FFF2-40B4-BE49-F238E27FC236}">
                <a16:creationId xmlns:a16="http://schemas.microsoft.com/office/drawing/2014/main" id="{51882344-3CAE-614C-80B3-4D3928197426}"/>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4341" name="Text Box 9">
            <a:extLst>
              <a:ext uri="{FF2B5EF4-FFF2-40B4-BE49-F238E27FC236}">
                <a16:creationId xmlns:a16="http://schemas.microsoft.com/office/drawing/2014/main" id="{E0194611-B57F-4C49-8756-1D973A5BFDB5}"/>
              </a:ext>
            </a:extLst>
          </p:cNvPr>
          <p:cNvSpPr txBox="1">
            <a:spLocks noChangeArrowheads="1"/>
          </p:cNvSpPr>
          <p:nvPr/>
        </p:nvSpPr>
        <p:spPr bwMode="auto">
          <a:xfrm>
            <a:off x="1042988" y="1844675"/>
            <a:ext cx="7200900" cy="42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a:latin typeface="Comic Sans MS" charset="0"/>
              </a:rPr>
              <a:t>The Singapore promise 2005:</a:t>
            </a:r>
          </a:p>
          <a:p>
            <a:pPr eaLnBrk="1" hangingPunct="1">
              <a:spcBef>
                <a:spcPct val="50000"/>
              </a:spcBef>
              <a:buFontTx/>
              <a:buNone/>
              <a:defRPr/>
            </a:pPr>
            <a:endParaRPr lang="en-GB" altLang="en-US">
              <a:latin typeface="Comic Sans MS" charset="0"/>
            </a:endParaRPr>
          </a:p>
          <a:p>
            <a:pPr eaLnBrk="1" hangingPunct="1">
              <a:spcBef>
                <a:spcPct val="50000"/>
              </a:spcBef>
              <a:buFontTx/>
              <a:buNone/>
              <a:defRPr/>
            </a:pPr>
            <a:r>
              <a:rPr lang="en-GB" altLang="en-US"/>
              <a:t>London made a promise to the world that showed the commitment from London to use the power of the Games to inspire millions of Young People to choose sport </a:t>
            </a:r>
            <a:endParaRPr lang="en-GB" altLang="en-US">
              <a:latin typeface="Comic Sans MS" charset="0"/>
            </a:endParaRPr>
          </a:p>
          <a:p>
            <a:pPr eaLnBrk="1" hangingPunct="1">
              <a:spcBef>
                <a:spcPct val="50000"/>
              </a:spcBef>
              <a:buFontTx/>
              <a:buNone/>
              <a:defRPr/>
            </a:pPr>
            <a:endParaRPr lang="en-GB" altLang="en-US">
              <a:latin typeface="Comic Sans MS" charset="0"/>
            </a:endParaRPr>
          </a:p>
        </p:txBody>
      </p:sp>
      <p:pic>
        <p:nvPicPr>
          <p:cNvPr id="15366" name="Picture 1">
            <a:extLst>
              <a:ext uri="{FF2B5EF4-FFF2-40B4-BE49-F238E27FC236}">
                <a16:creationId xmlns:a16="http://schemas.microsoft.com/office/drawing/2014/main" id="{72AA1B39-D7C2-6B4F-BF2D-5F52F851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51513"/>
            <a:ext cx="2571750"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9">
            <a:extLst>
              <a:ext uri="{FF2B5EF4-FFF2-40B4-BE49-F238E27FC236}">
                <a16:creationId xmlns:a16="http://schemas.microsoft.com/office/drawing/2014/main" id="{31816789-0B05-2F49-8F4F-21DE48511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10E90545-ADC6-9B4F-9FE0-230C4198C37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7412" name="TextBox 7">
            <a:extLst>
              <a:ext uri="{FF2B5EF4-FFF2-40B4-BE49-F238E27FC236}">
                <a16:creationId xmlns:a16="http://schemas.microsoft.com/office/drawing/2014/main" id="{911DCBB8-C10B-E24E-957A-E9800EF6C6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7413" name="Text Box 9">
            <a:extLst>
              <a:ext uri="{FF2B5EF4-FFF2-40B4-BE49-F238E27FC236}">
                <a16:creationId xmlns:a16="http://schemas.microsoft.com/office/drawing/2014/main" id="{C3548BE5-E761-414A-A63C-893F2868D03A}"/>
              </a:ext>
            </a:extLst>
          </p:cNvPr>
          <p:cNvSpPr txBox="1">
            <a:spLocks noChangeArrowheads="1"/>
          </p:cNvSpPr>
          <p:nvPr/>
        </p:nvSpPr>
        <p:spPr bwMode="auto">
          <a:xfrm>
            <a:off x="1042988" y="1844675"/>
            <a:ext cx="7200900" cy="514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a:latin typeface="Comic Sans MS" panose="030F0902030302020204" pitchFamily="66" charset="0"/>
              </a:rPr>
              <a:t>Introduced to Wales in 2009 with the following outcomes:</a:t>
            </a:r>
          </a:p>
          <a:p>
            <a:pPr eaLnBrk="1" hangingPunct="1">
              <a:spcBef>
                <a:spcPct val="50000"/>
              </a:spcBef>
              <a:buFont typeface="Wingdings" pitchFamily="2" charset="2"/>
              <a:buChar char="ü"/>
            </a:pPr>
            <a:r>
              <a:rPr lang="en-GB" altLang="en-US" sz="1800" b="1"/>
              <a:t>Increase healthy lifestyles and participation in physical activity in their school.</a:t>
            </a:r>
          </a:p>
          <a:p>
            <a:pPr eaLnBrk="1" hangingPunct="1">
              <a:spcBef>
                <a:spcPct val="50000"/>
              </a:spcBef>
              <a:buFont typeface="Wingdings" pitchFamily="2" charset="2"/>
              <a:buChar char="ü"/>
            </a:pPr>
            <a:r>
              <a:rPr lang="en-GB" altLang="en-US" sz="1800" b="1"/>
              <a:t>To promote the positive values of sport in and through sport</a:t>
            </a:r>
          </a:p>
          <a:p>
            <a:pPr eaLnBrk="1" hangingPunct="1">
              <a:spcBef>
                <a:spcPct val="50000"/>
              </a:spcBef>
              <a:buFont typeface="Wingdings" pitchFamily="2" charset="2"/>
              <a:buChar char="ü"/>
            </a:pPr>
            <a:r>
              <a:rPr lang="en-GB" altLang="en-US" sz="1800" b="1"/>
              <a:t>To be an ambassador and role-model advocating PE and school sport</a:t>
            </a:r>
          </a:p>
          <a:p>
            <a:pPr eaLnBrk="1" hangingPunct="1">
              <a:spcBef>
                <a:spcPct val="50000"/>
              </a:spcBef>
              <a:buFont typeface="Wingdings" pitchFamily="2" charset="2"/>
              <a:buChar char="ü"/>
            </a:pPr>
            <a:r>
              <a:rPr lang="en-GB" altLang="en-US" sz="1800" b="1"/>
              <a:t>To be the young person's voice on PE and school sport in our schools and communities</a:t>
            </a:r>
          </a:p>
          <a:p>
            <a:pPr eaLnBrk="1" hangingPunct="1">
              <a:spcBef>
                <a:spcPct val="50000"/>
              </a:spcBef>
              <a:buFont typeface="Wingdings" pitchFamily="2" charset="2"/>
              <a:buChar char="ü"/>
            </a:pPr>
            <a:r>
              <a:rPr lang="en-GB" altLang="en-US" sz="1800" b="1"/>
              <a:t>Bring the inspiration of major sporting events to schools and communities e.g. London 2012, Glasgow 2014</a:t>
            </a:r>
          </a:p>
          <a:p>
            <a:pPr eaLnBrk="1" hangingPunct="1">
              <a:spcBef>
                <a:spcPct val="50000"/>
              </a:spcBef>
              <a:buFont typeface="Wingdings" pitchFamily="2" charset="2"/>
              <a:buChar char="ü"/>
            </a:pPr>
            <a:r>
              <a:rPr lang="en-GB" altLang="en-US" sz="1800" b="1"/>
              <a:t>To get every child hooked on sport for life!</a:t>
            </a:r>
            <a:endParaRPr lang="en-GB" altLang="en-US" sz="1800" b="1">
              <a:latin typeface="Comic Sans MS" panose="030F0902030302020204" pitchFamily="66" charset="0"/>
            </a:endParaRPr>
          </a:p>
          <a:p>
            <a:pPr eaLnBrk="1" hangingPunct="1">
              <a:spcBef>
                <a:spcPct val="50000"/>
              </a:spcBef>
              <a:buFontTx/>
              <a:buNone/>
            </a:pPr>
            <a:endParaRPr lang="en-GB" altLang="en-US">
              <a:latin typeface="Comic Sans MS" panose="030F0902030302020204" pitchFamily="66" charset="0"/>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00609E0F-9EE3-3E48-82A8-213B631BB6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0"/>
            <a:ext cx="71294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9">
            <a:extLst>
              <a:ext uri="{FF2B5EF4-FFF2-40B4-BE49-F238E27FC236}">
                <a16:creationId xmlns:a16="http://schemas.microsoft.com/office/drawing/2014/main" id="{CDA1C750-D540-274C-B17D-BFF97CEB9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42EB00E8-42AB-974E-BB12-242EB156775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4580" name="TextBox 7">
            <a:extLst>
              <a:ext uri="{FF2B5EF4-FFF2-40B4-BE49-F238E27FC236}">
                <a16:creationId xmlns:a16="http://schemas.microsoft.com/office/drawing/2014/main" id="{8E2874B4-B9F4-1C43-B0F4-CE596A7101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a:t>Bronze What can they do?</a:t>
            </a:r>
          </a:p>
          <a:p>
            <a:pPr eaLnBrk="1" hangingPunct="1"/>
            <a:endParaRPr lang="en-GB" altLang="en-US" sz="3600" u="sng"/>
          </a:p>
        </p:txBody>
      </p:sp>
      <p:sp>
        <p:nvSpPr>
          <p:cNvPr id="24581" name="Text Box 9">
            <a:extLst>
              <a:ext uri="{FF2B5EF4-FFF2-40B4-BE49-F238E27FC236}">
                <a16:creationId xmlns:a16="http://schemas.microsoft.com/office/drawing/2014/main" id="{0501940E-D895-B945-88C5-5E2EF1CEC100}"/>
              </a:ext>
            </a:extLst>
          </p:cNvPr>
          <p:cNvSpPr txBox="1">
            <a:spLocks noChangeArrowheads="1"/>
          </p:cNvSpPr>
          <p:nvPr/>
        </p:nvSpPr>
        <p:spPr bwMode="auto">
          <a:xfrm>
            <a:off x="971550" y="1844675"/>
            <a:ext cx="7200900" cy="5078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 typeface="Wingdings" pitchFamily="2" charset="2"/>
              <a:buChar char="ü"/>
            </a:pPr>
            <a:r>
              <a:rPr lang="en-GB" altLang="en-US" sz="2400">
                <a:latin typeface="Calibri" panose="020F0502020204030204" pitchFamily="34" charset="0"/>
              </a:rPr>
              <a:t>Be a voice for sport- promote sport</a:t>
            </a:r>
          </a:p>
          <a:p>
            <a:pPr eaLnBrk="1" hangingPunct="1">
              <a:spcBef>
                <a:spcPct val="50000"/>
              </a:spcBef>
              <a:buFont typeface="Wingdings" pitchFamily="2" charset="2"/>
              <a:buChar char="ü"/>
            </a:pPr>
            <a:r>
              <a:rPr lang="en-GB" altLang="en-US" sz="2400">
                <a:latin typeface="Calibri" panose="020F0502020204030204" pitchFamily="34" charset="0"/>
              </a:rPr>
              <a:t>Run their own lunchtime club</a:t>
            </a:r>
          </a:p>
          <a:p>
            <a:pPr eaLnBrk="1" hangingPunct="1">
              <a:spcBef>
                <a:spcPct val="50000"/>
              </a:spcBef>
              <a:buFont typeface="Wingdings" pitchFamily="2" charset="2"/>
              <a:buChar char="ü"/>
            </a:pPr>
            <a:r>
              <a:rPr lang="en-GB" altLang="en-US" sz="2400">
                <a:latin typeface="Calibri" panose="020F0502020204030204" pitchFamily="34" charset="0"/>
              </a:rPr>
              <a:t>Help out in PE / After school clubs</a:t>
            </a:r>
          </a:p>
          <a:p>
            <a:pPr eaLnBrk="1" hangingPunct="1">
              <a:spcBef>
                <a:spcPct val="50000"/>
              </a:spcBef>
              <a:buFont typeface="Wingdings" pitchFamily="2" charset="2"/>
              <a:buChar char="ü"/>
            </a:pPr>
            <a:r>
              <a:rPr lang="en-GB" altLang="en-US" sz="2400">
                <a:latin typeface="Calibri" panose="020F0502020204030204" pitchFamily="34" charset="0"/>
              </a:rPr>
              <a:t>Arrange taster sessions</a:t>
            </a:r>
          </a:p>
          <a:p>
            <a:pPr eaLnBrk="1" hangingPunct="1">
              <a:spcBef>
                <a:spcPct val="50000"/>
              </a:spcBef>
              <a:buFont typeface="Wingdings" pitchFamily="2" charset="2"/>
              <a:buChar char="ü"/>
            </a:pPr>
            <a:r>
              <a:rPr lang="en-GB" altLang="en-US" sz="2400">
                <a:latin typeface="Calibri" panose="020F0502020204030204" pitchFamily="34" charset="0"/>
              </a:rPr>
              <a:t>Festivals- sign up / create own</a:t>
            </a:r>
          </a:p>
          <a:p>
            <a:pPr eaLnBrk="1" hangingPunct="1">
              <a:spcBef>
                <a:spcPct val="50000"/>
              </a:spcBef>
              <a:buFont typeface="Wingdings" pitchFamily="2" charset="2"/>
              <a:buChar char="ü"/>
            </a:pPr>
            <a:r>
              <a:rPr lang="en-GB" altLang="en-US" sz="2400">
                <a:latin typeface="Calibri" panose="020F0502020204030204" pitchFamily="34" charset="0"/>
              </a:rPr>
              <a:t>Trips / visits </a:t>
            </a:r>
          </a:p>
          <a:p>
            <a:pPr eaLnBrk="1" hangingPunct="1">
              <a:spcBef>
                <a:spcPct val="50000"/>
              </a:spcBef>
              <a:buFont typeface="Wingdings" pitchFamily="2" charset="2"/>
              <a:buChar char="ü"/>
            </a:pPr>
            <a:r>
              <a:rPr lang="en-GB" altLang="en-US" sz="2400">
                <a:latin typeface="Calibri" panose="020F0502020204030204" pitchFamily="34" charset="0"/>
              </a:rPr>
              <a:t>Anything to inspire more people to be active</a:t>
            </a:r>
          </a:p>
          <a:p>
            <a:pPr eaLnBrk="1" hangingPunct="1">
              <a:spcBef>
                <a:spcPct val="50000"/>
              </a:spcBef>
              <a:buFont typeface="Wingdings" pitchFamily="2" charset="2"/>
              <a:buChar char="ü"/>
            </a:pPr>
            <a:r>
              <a:rPr lang="en-GB" altLang="en-US" sz="2400">
                <a:latin typeface="Calibri" panose="020F0502020204030204" pitchFamily="34" charset="0"/>
              </a:rPr>
              <a:t>Be a good role model </a:t>
            </a:r>
          </a:p>
          <a:p>
            <a:pPr eaLnBrk="1" hangingPunct="1">
              <a:spcBef>
                <a:spcPct val="50000"/>
              </a:spcBef>
            </a:pPr>
            <a:endParaRPr lang="en-GB" altLang="en-US" sz="3200">
              <a:latin typeface="Comic Sans MS" panose="030F0902030302020204" pitchFamily="66" charset="0"/>
            </a:endParaRPr>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Recommended Reading</a:t>
            </a:r>
          </a:p>
        </p:txBody>
      </p:sp>
      <p:sp>
        <p:nvSpPr>
          <p:cNvPr id="3" name="Content Placeholder 2"/>
          <p:cNvSpPr>
            <a:spLocks noGrp="1"/>
          </p:cNvSpPr>
          <p:nvPr>
            <p:ph idx="1"/>
          </p:nvPr>
        </p:nvSpPr>
        <p:spPr>
          <a:xfrm>
            <a:off x="457200" y="1310641"/>
            <a:ext cx="8229600" cy="3917032"/>
          </a:xfrm>
        </p:spPr>
        <p:txBody>
          <a:bodyPr vert="horz" lIns="91440" tIns="45720" rIns="91440" bIns="45720" rtlCol="0" anchor="t">
            <a:normAutofit fontScale="70000" lnSpcReduction="20000"/>
          </a:bodyPr>
          <a:lstStyle/>
          <a:p>
            <a:pPr marL="57150" indent="0">
              <a:buNone/>
            </a:pPr>
            <a:r>
              <a:rPr lang="en-GB"/>
              <a:t>Van der </a:t>
            </a:r>
            <a:r>
              <a:rPr lang="en-GB" err="1"/>
              <a:t>Wagen</a:t>
            </a:r>
            <a:r>
              <a:rPr lang="en-GB"/>
              <a:t> and White (2010) </a:t>
            </a:r>
            <a:r>
              <a:rPr lang="en-GB" b="1" i="1"/>
              <a:t>Events Management for tourism, cultural, business and sporting events </a:t>
            </a:r>
            <a:r>
              <a:rPr lang="en-GB"/>
              <a:t>(Ch25)</a:t>
            </a:r>
          </a:p>
          <a:p>
            <a:pPr marL="57150" indent="0">
              <a:buNone/>
            </a:pPr>
            <a:r>
              <a:rPr lang="en-GB"/>
              <a:t>Parent and Smith-Swan (2013) </a:t>
            </a:r>
            <a:r>
              <a:rPr lang="en-GB" b="1" i="1"/>
              <a:t>Managing Major Sports events</a:t>
            </a:r>
            <a:r>
              <a:rPr lang="en-GB"/>
              <a:t> (Ch2)</a:t>
            </a:r>
          </a:p>
          <a:p>
            <a:pPr marL="57150" indent="0">
              <a:buNone/>
            </a:pPr>
            <a:r>
              <a:rPr lang="en-GB"/>
              <a:t>Getz (2012) </a:t>
            </a:r>
            <a:r>
              <a:rPr lang="en-GB" b="1" i="1"/>
              <a:t>Event Studies </a:t>
            </a:r>
            <a:r>
              <a:rPr lang="en-GB"/>
              <a:t>(Ch9)</a:t>
            </a:r>
          </a:p>
          <a:p>
            <a:pPr marL="57150" indent="0">
              <a:buNone/>
            </a:pPr>
            <a:r>
              <a:rPr lang="en-GB" err="1"/>
              <a:t>Mallen</a:t>
            </a:r>
            <a:r>
              <a:rPr lang="en-GB"/>
              <a:t> and Adams (2008) </a:t>
            </a:r>
            <a:r>
              <a:rPr lang="en-GB" b="1" i="1"/>
              <a:t>Event Management in Sport Recreation and Tourism</a:t>
            </a:r>
            <a:r>
              <a:rPr lang="en-GB"/>
              <a:t> (Ch10)</a:t>
            </a:r>
          </a:p>
          <a:p>
            <a:pPr marL="0" indent="0">
              <a:buNone/>
            </a:pPr>
            <a:r>
              <a:rPr lang="en-GB" err="1"/>
              <a:t>Masterman</a:t>
            </a:r>
            <a:r>
              <a:rPr lang="en-GB"/>
              <a:t> (2009) Strategic Sports Event Management, Olympic Edition. Butterworth-Heinemann.</a:t>
            </a:r>
          </a:p>
          <a:p>
            <a:pPr marL="0" indent="0">
              <a:buNone/>
            </a:pPr>
            <a:r>
              <a:rPr lang="en-GB"/>
              <a:t>UK Sport DCMS (2015) Gold Framework – guidance on UK level support available when bidding for and staging major sport events.</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2789</Words>
  <Application>Microsoft Office PowerPoint</Application>
  <PresentationFormat>On-screen Show (4:3)</PresentationFormat>
  <Paragraphs>358</Paragraphs>
  <Slides>56</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Myriad Pro</vt:lpstr>
      <vt:lpstr>Arial</vt:lpstr>
      <vt:lpstr>Calibri</vt:lpstr>
      <vt:lpstr>Comic Sans MS</vt:lpstr>
      <vt:lpstr>Times New Roman</vt:lpstr>
      <vt:lpstr>Wingdings</vt:lpstr>
      <vt:lpstr>20140311PresentationUWTSDTemplate</vt:lpstr>
      <vt:lpstr> Strategic Sports Events Management BMSM6006</vt:lpstr>
      <vt:lpstr>Lecture Overview</vt:lpstr>
      <vt:lpstr>Module Overview</vt:lpstr>
      <vt:lpstr>Module Overview</vt:lpstr>
      <vt:lpstr>PowerPoint Presentation</vt:lpstr>
      <vt:lpstr>Alternative Typology</vt:lpstr>
      <vt:lpstr>UK Government Perspective</vt:lpstr>
      <vt:lpstr>PowerPoint Presentation</vt:lpstr>
      <vt:lpstr>PowerPoint Presentation</vt:lpstr>
      <vt:lpstr>What type of events could Cardiff or Swansea host? </vt:lpstr>
      <vt:lpstr>What type of events could Cardiff or Swansea host? </vt:lpstr>
      <vt:lpstr>TASK</vt:lpstr>
      <vt:lpstr>Reasons for Bidding</vt:lpstr>
      <vt:lpstr>Politics and Bidding for Events</vt:lpstr>
      <vt:lpstr>Berlin Olympics 1936</vt:lpstr>
      <vt:lpstr>Moscow Olympics 1980</vt:lpstr>
      <vt:lpstr>Rugby World Cup 1995</vt:lpstr>
      <vt:lpstr>France World Cup 1996</vt:lpstr>
      <vt:lpstr>Beijing Olympics 2008</vt:lpstr>
      <vt:lpstr>PowerPoint Presentation</vt:lpstr>
      <vt:lpstr>Sochi Winter Olympics 2014</vt:lpstr>
      <vt:lpstr>PowerPoint Presentation</vt:lpstr>
      <vt:lpstr>PowerPoint Presentation</vt:lpstr>
      <vt:lpstr>PowerPoint Presentation</vt:lpstr>
      <vt:lpstr>Abu Dhabi Grand Prix (2009-)</vt:lpstr>
      <vt:lpstr>PowerPoint Presentation</vt:lpstr>
      <vt:lpstr>PowerPoint Presentation</vt:lpstr>
      <vt:lpstr>PowerPoint Presentation</vt:lpstr>
      <vt:lpstr>Wales Ryder Cup Newport 2010</vt:lpstr>
      <vt:lpstr>Glasgow 2014 Commonwealth Games</vt:lpstr>
      <vt:lpstr>PowerPoint Presentation</vt:lpstr>
      <vt:lpstr>Why has bidding become so popular?</vt:lpstr>
      <vt:lpstr>Mega Events – 5 main benefits cited</vt:lpstr>
      <vt:lpstr>Remember the counter argument…</vt:lpstr>
      <vt:lpstr>PowerPoint Presentation</vt:lpstr>
      <vt:lpstr>PowerPoint Presentation</vt:lpstr>
      <vt:lpstr>“Sportswashing” ?</vt:lpstr>
      <vt:lpstr>UK Government Perspective</vt:lpstr>
      <vt:lpstr>UK Government Perspective</vt:lpstr>
      <vt:lpstr>PowerPoint Presentation</vt:lpstr>
      <vt:lpstr>PowerPoint Presentation</vt:lpstr>
      <vt:lpstr>PowerPoint Presentation</vt:lpstr>
      <vt:lpstr>Why the recent decline in enthusiasm for hosting mega events?</vt:lpstr>
      <vt:lpstr>Critical success factor examples:</vt:lpstr>
      <vt:lpstr>Criteria for Successful Bidding</vt:lpstr>
      <vt:lpstr>PowerPoint Presentation</vt:lpstr>
      <vt:lpstr>  Task Watch this clip of Lord Coe –  recollecting the period leading up to the 2005 Olympic bid and make a note of the  factors he identifies as key to the bid’s success. https://www.youtube.com/watch?v=oq5U_73lTCw   </vt:lpstr>
      <vt:lpstr>What Wins Bids</vt:lpstr>
      <vt:lpstr>Bids must be marketed</vt:lpstr>
      <vt:lpstr>From Candidate to Host City   https://www.olympic.org/host-city-election</vt:lpstr>
      <vt:lpstr>London 2012 Highlights</vt:lpstr>
      <vt:lpstr>PowerPoint Presentation</vt:lpstr>
      <vt:lpstr>PowerPoint Presentation</vt:lpstr>
      <vt:lpstr>PowerPoint Presentation</vt:lpstr>
      <vt:lpstr>PowerPoint Presentation</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119</cp:revision>
  <dcterms:modified xsi:type="dcterms:W3CDTF">2026-10-08T17:16:17Z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