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62" r:id="rId6"/>
    <p:sldId id="258" r:id="rId7"/>
    <p:sldId id="259" r:id="rId8"/>
    <p:sldId id="282" r:id="rId9"/>
    <p:sldId id="269" r:id="rId10"/>
    <p:sldId id="265" r:id="rId11"/>
    <p:sldId id="275" r:id="rId12"/>
    <p:sldId id="270" r:id="rId13"/>
    <p:sldId id="271" r:id="rId14"/>
    <p:sldId id="272" r:id="rId15"/>
    <p:sldId id="261" r:id="rId16"/>
    <p:sldId id="283" r:id="rId17"/>
    <p:sldId id="263" r:id="rId18"/>
    <p:sldId id="281" r:id="rId19"/>
    <p:sldId id="284" r:id="rId20"/>
    <p:sldId id="285" r:id="rId21"/>
    <p:sldId id="26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114" d="100"/>
          <a:sy n="114" d="100"/>
        </p:scale>
        <p:origin x="224"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a:t>
            </a:r>
            <a:r>
              <a:rPr lang="en-US">
                <a:cs typeface="Calibri"/>
              </a:rPr>
              <a:t>them</a:t>
            </a:r>
            <a:r>
              <a:rPr lang="en-US" dirty="0">
                <a:cs typeface="Calibri"/>
              </a:rPr>
              <a:t>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448592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9869281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Randall_Munroe"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library/"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mentimeter.com/s/2b074d328028df7fe5ee76149035d3d2/c5a0477c0193/edit"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mailto:evans@uwtsd.ac.uk" TargetMode="External"/><Relationship Id="rId7"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https://www.uwtsd.ac.uk/library/" TargetMode="External"/><Relationship Id="rId5" Type="http://schemas.openxmlformats.org/officeDocument/2006/relationships/hyperlink" Target="https://eur01.safelinks.protection.outlook.com/?url=https%3A%2F%2Fmoodle.uwtsd.ac.uk%2Fcourse%2Fview.php%3Fid%3D9500&amp;data=04%7C01%7C%7C9727ca0858af4e30e3db08d8a34f3995%7C4e0f11f9046e45059cb8db2152311e21%7C0%7C0%7C637438907944452289%7CUnknown%7CTWFpbGZsb3d8eyJWIjoiMC4wLjAwMDAiLCJQIjoiV2luMzIiLCJBTiI6Ik1haWwiLCJXVCI6Mn0%3D%7C1000&amp;sdata=QcaoICi5MIWEjdQImLl98Dtd%2F21%2B637iwQT4l%2F5GBfA%3D&amp;reserved=0" TargetMode="External"/><Relationship Id="rId4" Type="http://schemas.openxmlformats.org/officeDocument/2006/relationships/hyperlink" Target="mailto:Infoskills@uwtsd.ac.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dirty="0"/>
              <a:t>Emily Hywel</a:t>
            </a:r>
          </a:p>
          <a:p>
            <a:r>
              <a:rPr lang="en-GB" dirty="0"/>
              <a:t>Academic Liaison Librarian</a:t>
            </a:r>
          </a:p>
        </p:txBody>
      </p:sp>
      <p:sp>
        <p:nvSpPr>
          <p:cNvPr id="4" name="Title 3"/>
          <p:cNvSpPr>
            <a:spLocks noGrp="1"/>
          </p:cNvSpPr>
          <p:nvPr>
            <p:ph type="title"/>
          </p:nvPr>
        </p:nvSpPr>
        <p:spPr/>
        <p:txBody>
          <a:bodyPr/>
          <a:lstStyle/>
          <a:p>
            <a:r>
              <a:rPr lang="en-GB" dirty="0"/>
              <a:t>Referencing &amp;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we’ll look at today..</a:t>
            </a:r>
          </a:p>
        </p:txBody>
      </p:sp>
      <p:sp>
        <p:nvSpPr>
          <p:cNvPr id="3" name="Text Placeholder 2"/>
          <p:cNvSpPr>
            <a:spLocks noGrp="1"/>
          </p:cNvSpPr>
          <p:nvPr>
            <p:ph type="body" sz="half" idx="2"/>
          </p:nvPr>
        </p:nvSpPr>
        <p:spPr>
          <a:xfrm>
            <a:off x="1580972" y="2007978"/>
            <a:ext cx="9575858" cy="685717"/>
          </a:xfrm>
        </p:spPr>
        <p:txBody>
          <a:bodyPr/>
          <a:lstStyle/>
          <a:p>
            <a:r>
              <a:rPr lang="en-GB" dirty="0">
                <a:cs typeface="Calibri" panose="020F0502020204030204" pitchFamily="34" charset="0"/>
              </a:rPr>
              <a:t>Why</a:t>
            </a:r>
            <a:r>
              <a:rPr lang="en-GB" dirty="0"/>
              <a:t> referencing is important</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2" y="2958614"/>
            <a:ext cx="9575857" cy="685717"/>
          </a:xfrm>
        </p:spPr>
        <p:txBody>
          <a:bodyPr/>
          <a:lstStyle/>
          <a:p>
            <a:r>
              <a:rPr lang="en-GB" dirty="0"/>
              <a:t>When you need to reference</a:t>
            </a:r>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9575856" cy="685717"/>
          </a:xfrm>
        </p:spPr>
        <p:txBody>
          <a:bodyPr/>
          <a:lstStyle/>
          <a:p>
            <a:r>
              <a:rPr lang="en-GB" dirty="0"/>
              <a:t>How to construct references</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3" y="4846852"/>
            <a:ext cx="9575856" cy="685717"/>
          </a:xfrm>
        </p:spPr>
        <p:txBody>
          <a:bodyPr/>
          <a:lstStyle/>
          <a:p>
            <a:r>
              <a:rPr lang="en-GB" dirty="0"/>
              <a:t>How to avoid plagiarism</a:t>
            </a:r>
          </a:p>
        </p:txBody>
      </p:sp>
      <p:sp>
        <p:nvSpPr>
          <p:cNvPr id="10" name="Text Placeholder 9"/>
          <p:cNvSpPr>
            <a:spLocks noGrp="1"/>
          </p:cNvSpPr>
          <p:nvPr>
            <p:ph type="body" sz="quarter" idx="26"/>
          </p:nvPr>
        </p:nvSpPr>
        <p:spPr/>
        <p:txBody>
          <a:bodyPr/>
          <a:lstStyle/>
          <a:p>
            <a:r>
              <a:rPr lang="en-GB" dirty="0"/>
              <a:t>4</a:t>
            </a:r>
          </a:p>
        </p:txBody>
      </p:sp>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85000" lnSpcReduction="20000"/>
          </a:bodyPr>
          <a:lstStyle/>
          <a:p>
            <a:r>
              <a:rPr lang="en-GB" dirty="0"/>
              <a:t>Your references show you have read around the subject, and demonstrates your interest and the depth of your knowledge in your subject area</a:t>
            </a:r>
          </a:p>
          <a:p>
            <a:endParaRPr lang="en-GB" dirty="0"/>
          </a:p>
          <a:p>
            <a:r>
              <a:rPr lang="en-GB" dirty="0"/>
              <a:t>It signals when other people’s work has played a role in your assignments</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It allows your readers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169768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do you need to reference?</a:t>
            </a:r>
          </a:p>
        </p:txBody>
      </p:sp>
      <p:sp>
        <p:nvSpPr>
          <p:cNvPr id="3" name="Content Placeholder 2"/>
          <p:cNvSpPr>
            <a:spLocks noGrp="1"/>
          </p:cNvSpPr>
          <p:nvPr>
            <p:ph sz="quarter" idx="10"/>
          </p:nvPr>
        </p:nvSpPr>
        <p:spPr/>
        <p:txBody>
          <a:bodyPr>
            <a:normAutofit lnSpcReduction="10000"/>
          </a:bodyPr>
          <a:lstStyle/>
          <a:p>
            <a:pPr marL="0" indent="0">
              <a:buNone/>
            </a:pPr>
            <a:r>
              <a:rPr lang="en-GB" sz="2400" dirty="0"/>
              <a:t>Reference </a:t>
            </a:r>
            <a:r>
              <a:rPr lang="en-GB" sz="2400" b="1" dirty="0"/>
              <a:t>every time </a:t>
            </a:r>
            <a:r>
              <a:rPr lang="en-GB" sz="2400" dirty="0"/>
              <a:t> you quote, paraphrase or summarise somebody else’s ideas in your work.</a:t>
            </a:r>
          </a:p>
          <a:p>
            <a:pPr marL="0" indent="0">
              <a:buNone/>
            </a:pPr>
            <a:endParaRPr lang="en-GB" sz="2400" dirty="0"/>
          </a:p>
          <a:p>
            <a:pPr marL="0" indent="0">
              <a:buNone/>
            </a:pPr>
            <a:r>
              <a:rPr lang="en-GB" sz="2400" dirty="0"/>
              <a:t>You should also give credit whenever you include images or data – for example photographs, illustrations, diagrams, graphs and tables.</a:t>
            </a:r>
          </a:p>
          <a:p>
            <a:pPr marL="0" indent="0">
              <a:buNone/>
            </a:pPr>
            <a:endParaRPr lang="en-GB" sz="2400" b="1" dirty="0"/>
          </a:p>
          <a:p>
            <a:pPr marL="0" indent="0">
              <a:buNone/>
            </a:pPr>
            <a:r>
              <a:rPr lang="en-GB" sz="2400" b="1" dirty="0"/>
              <a:t>This is except for ‘Common Knowledge’ which includes:</a:t>
            </a:r>
            <a:endParaRPr lang="en-GB" sz="2400" dirty="0"/>
          </a:p>
          <a:p>
            <a:pPr marL="331788" lvl="1"/>
            <a:endParaRPr lang="en-GB" dirty="0"/>
          </a:p>
          <a:p>
            <a:pPr marL="103188" lvl="1" indent="0">
              <a:buNone/>
            </a:pPr>
            <a:r>
              <a:rPr lang="en-GB" dirty="0"/>
              <a:t>“Facts, dates, events and information widely known by the general public or someone studying or working in a particular subject field” </a:t>
            </a:r>
          </a:p>
          <a:p>
            <a:pPr marL="331788" lvl="1"/>
            <a:endParaRPr lang="en-GB" dirty="0"/>
          </a:p>
          <a:p>
            <a:pPr marL="103188" lvl="1" indent="0">
              <a:buNone/>
            </a:pPr>
            <a:r>
              <a:rPr lang="en-GB" dirty="0"/>
              <a:t>(Pears and Shields, 2016)</a:t>
            </a:r>
          </a:p>
        </p:txBody>
      </p:sp>
    </p:spTree>
    <p:extLst>
      <p:ext uri="{BB962C8B-B14F-4D97-AF65-F5344CB8AC3E}">
        <p14:creationId xmlns:p14="http://schemas.microsoft.com/office/powerpoint/2010/main" val="1602033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can you reference?</a:t>
            </a:r>
          </a:p>
        </p:txBody>
      </p:sp>
      <p:sp>
        <p:nvSpPr>
          <p:cNvPr id="3" name="Content Placeholder 2"/>
          <p:cNvSpPr>
            <a:spLocks noGrp="1"/>
          </p:cNvSpPr>
          <p:nvPr>
            <p:ph sz="quarter" idx="10"/>
          </p:nvPr>
        </p:nvSpPr>
        <p:spPr>
          <a:xfrm>
            <a:off x="698242" y="1592263"/>
            <a:ext cx="10981924" cy="4574040"/>
          </a:xfrm>
        </p:spPr>
        <p:txBody>
          <a:bodyPr>
            <a:normAutofit/>
          </a:bodyPr>
          <a:lstStyle/>
          <a:p>
            <a:pPr marL="0" indent="0">
              <a:buNone/>
            </a:pPr>
            <a:r>
              <a:rPr lang="en-GB" dirty="0"/>
              <a:t>As well as books and journal articles you can reference anything that informs your work, these can include:</a:t>
            </a:r>
          </a:p>
          <a:p>
            <a:pPr marL="0" indent="0">
              <a:buNone/>
            </a:pPr>
            <a:endParaRPr lang="en-GB" dirty="0"/>
          </a:p>
          <a:p>
            <a:pPr marL="0" indent="0">
              <a:buNone/>
            </a:pPr>
            <a:r>
              <a:rPr lang="en-GB" dirty="0"/>
              <a:t>Images, exhibitions, photographs</a:t>
            </a:r>
          </a:p>
          <a:p>
            <a:pPr marL="0" indent="0">
              <a:buNone/>
            </a:pPr>
            <a:r>
              <a:rPr lang="en-GB" dirty="0"/>
              <a:t>Dance performances, theatre shows</a:t>
            </a:r>
          </a:p>
          <a:p>
            <a:pPr marL="0" indent="0">
              <a:buNone/>
            </a:pPr>
            <a:r>
              <a:rPr lang="en-GB" dirty="0"/>
              <a:t>Video games, computer programs, mobile apps</a:t>
            </a:r>
          </a:p>
          <a:p>
            <a:pPr marL="0" indent="0">
              <a:buNone/>
            </a:pPr>
            <a:r>
              <a:rPr lang="en-GB" dirty="0"/>
              <a:t>Lectures, personal communications, emails, conversations</a:t>
            </a:r>
            <a:r>
              <a:rPr lang="en-GB"/>
              <a:t>… etc.</a:t>
            </a:r>
            <a:endParaRPr lang="en-GB" dirty="0"/>
          </a:p>
          <a:p>
            <a:pPr marL="0" indent="0">
              <a:buNone/>
            </a:pPr>
            <a:endParaRPr lang="en-GB" dirty="0"/>
          </a:p>
          <a:p>
            <a:pPr marL="0" indent="0">
              <a:buNone/>
            </a:pPr>
            <a:r>
              <a:rPr lang="en-GB" dirty="0"/>
              <a:t>Check ‘Cite them right’ or the </a:t>
            </a:r>
            <a:r>
              <a:rPr lang="en-GB" dirty="0">
                <a:hlinkClick r:id="rId2"/>
              </a:rPr>
              <a:t>UWTSD Referencing Guide </a:t>
            </a:r>
            <a:r>
              <a:rPr lang="en-GB" dirty="0"/>
              <a:t>for more guidance</a:t>
            </a:r>
          </a:p>
        </p:txBody>
      </p:sp>
    </p:spTree>
    <p:extLst>
      <p:ext uri="{BB962C8B-B14F-4D97-AF65-F5344CB8AC3E}">
        <p14:creationId xmlns:p14="http://schemas.microsoft.com/office/powerpoint/2010/main" val="1384228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455879" cy="727113"/>
          </a:xfrm>
        </p:spPr>
        <p:txBody>
          <a:bodyPr>
            <a:noAutofit/>
          </a:bodyPr>
          <a:lstStyle/>
          <a:p>
            <a:r>
              <a:rPr lang="en-GB" sz="4000" dirty="0"/>
              <a:t>What makes a good academic assignment?</a:t>
            </a:r>
          </a:p>
        </p:txBody>
      </p:sp>
      <p:sp>
        <p:nvSpPr>
          <p:cNvPr id="3" name="Text Placeholder 2"/>
          <p:cNvSpPr>
            <a:spLocks noGrp="1"/>
          </p:cNvSpPr>
          <p:nvPr>
            <p:ph type="body" sz="half" idx="2"/>
          </p:nvPr>
        </p:nvSpPr>
        <p:spPr>
          <a:xfrm>
            <a:off x="1580972" y="2007978"/>
            <a:ext cx="4710560" cy="685717"/>
          </a:xfrm>
        </p:spPr>
        <p:txBody>
          <a:bodyPr>
            <a:noAutofit/>
          </a:bodyPr>
          <a:lstStyle/>
          <a:p>
            <a:r>
              <a:rPr lang="en-US" sz="2000" dirty="0">
                <a:cs typeface="Calibri"/>
              </a:rPr>
              <a:t>Independent student research - lectures alone are not enough</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2" y="2871473"/>
            <a:ext cx="4710560" cy="929129"/>
          </a:xfrm>
        </p:spPr>
        <p:txBody>
          <a:bodyPr>
            <a:noAutofit/>
          </a:bodyPr>
          <a:lstStyle/>
          <a:p>
            <a:r>
              <a:rPr lang="en-US" sz="2000" dirty="0">
                <a:cs typeface="Calibri"/>
              </a:rPr>
              <a:t>Engagement with academic sources - using peer-reviewed journal articles/books</a:t>
            </a:r>
            <a:endParaRPr lang="en-GB" sz="2000" dirty="0"/>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4750815" cy="685717"/>
          </a:xfrm>
        </p:spPr>
        <p:txBody>
          <a:bodyPr>
            <a:normAutofit/>
          </a:bodyPr>
          <a:lstStyle/>
          <a:p>
            <a:r>
              <a:rPr lang="en-US" sz="2000" dirty="0">
                <a:cs typeface="Calibri"/>
              </a:rPr>
              <a:t>Reading a range of opinions on a subject - don't be reliant on any one source</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2" y="4838462"/>
            <a:ext cx="4710559" cy="771506"/>
          </a:xfrm>
        </p:spPr>
        <p:txBody>
          <a:bodyPr>
            <a:noAutofit/>
          </a:bodyPr>
          <a:lstStyle/>
          <a:p>
            <a:r>
              <a:rPr lang="en-US" sz="2000" dirty="0">
                <a:cs typeface="Calibri"/>
              </a:rPr>
              <a:t>Supporting your own views by reference to academic material - do your research before you form your opinions</a:t>
            </a:r>
          </a:p>
        </p:txBody>
      </p:sp>
      <p:sp>
        <p:nvSpPr>
          <p:cNvPr id="10" name="Text Placeholder 9"/>
          <p:cNvSpPr>
            <a:spLocks noGrp="1"/>
          </p:cNvSpPr>
          <p:nvPr>
            <p:ph type="body" sz="quarter" idx="26"/>
          </p:nvPr>
        </p:nvSpPr>
        <p:spPr/>
        <p:txBody>
          <a:bodyPr/>
          <a:lstStyle/>
          <a:p>
            <a:r>
              <a:rPr lang="en-GB" dirty="0"/>
              <a:t>4</a:t>
            </a: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291531" y="2516177"/>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dirty="0">
                <a:cs typeface="Calibri"/>
              </a:rPr>
              <a:t>https://pixabay.com/en/books-study-literature-learn-stack-2158737</a:t>
            </a:r>
            <a:endParaRPr lang="en-GB" sz="1200" dirty="0"/>
          </a:p>
        </p:txBody>
      </p:sp>
    </p:spTree>
    <p:extLst>
      <p:ext uri="{BB962C8B-B14F-4D97-AF65-F5344CB8AC3E}">
        <p14:creationId xmlns:p14="http://schemas.microsoft.com/office/powerpoint/2010/main" val="13764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242" y="494270"/>
            <a:ext cx="11010679" cy="613648"/>
          </a:xfrm>
        </p:spPr>
        <p:txBody>
          <a:bodyPr>
            <a:normAutofit/>
          </a:bodyPr>
          <a:lstStyle/>
          <a:p>
            <a:r>
              <a:rPr lang="en-US" sz="2800" dirty="0">
                <a:solidFill>
                  <a:srgbClr val="FFFFFF"/>
                </a:solidFill>
              </a:rPr>
              <a:t>How to use source material in your assignments</a:t>
            </a:r>
            <a:endParaRPr lang="en-GB" sz="2800" dirty="0"/>
          </a:p>
        </p:txBody>
      </p:sp>
      <p:sp>
        <p:nvSpPr>
          <p:cNvPr id="3" name="Content Placeholder 2"/>
          <p:cNvSpPr>
            <a:spLocks noGrp="1"/>
          </p:cNvSpPr>
          <p:nvPr>
            <p:ph sz="quarter" idx="10"/>
          </p:nvPr>
        </p:nvSpPr>
        <p:spPr>
          <a:xfrm>
            <a:off x="299049" y="1592263"/>
            <a:ext cx="5382883" cy="4676265"/>
          </a:xfrm>
        </p:spPr>
        <p:txBody>
          <a:bodyPr>
            <a:normAutofit fontScale="77500" lnSpcReduction="20000"/>
          </a:bodyPr>
          <a:lstStyle/>
          <a:p>
            <a:pPr marL="285750" indent="-285750">
              <a:buFont typeface="Arial"/>
              <a:buChar char="•"/>
            </a:pPr>
            <a:r>
              <a:rPr lang="en-US" dirty="0">
                <a:cs typeface="Calibri"/>
              </a:rPr>
              <a:t>Read a range of opinions and views, and demonstrate that you understand these views by paraphrasing or summarising ideas within your text.</a:t>
            </a:r>
          </a:p>
          <a:p>
            <a:pPr marL="285750" indent="-285750">
              <a:buFont typeface="Arial"/>
              <a:buChar char="•"/>
            </a:pPr>
            <a:endParaRPr lang="en-US" dirty="0">
              <a:cs typeface="Calibri"/>
            </a:endParaRPr>
          </a:p>
          <a:p>
            <a:pPr marL="285750" indent="-285750">
              <a:buFont typeface="Arial"/>
              <a:buChar char="•"/>
            </a:pPr>
            <a:r>
              <a:rPr lang="en-US" dirty="0">
                <a:cs typeface="Calibri"/>
              </a:rPr>
              <a:t>Show that you can think critically and evaluate different opinions.</a:t>
            </a:r>
          </a:p>
          <a:p>
            <a:pPr marL="285750" indent="-285750">
              <a:buFont typeface="Arial"/>
              <a:buChar char="•"/>
            </a:pPr>
            <a:endParaRPr lang="en-US" dirty="0">
              <a:cs typeface="Calibri"/>
            </a:endParaRPr>
          </a:p>
          <a:p>
            <a:pPr marL="285750" indent="-285750">
              <a:buFont typeface="Arial"/>
              <a:buChar char="•"/>
            </a:pPr>
            <a:r>
              <a:rPr lang="en-US" dirty="0">
                <a:cs typeface="Calibri"/>
              </a:rPr>
              <a:t>Use your evaluation of different opinions to support your own views and conclusions  - your own opinion is easy to disagree with, however an informed opinion is harder to destroy.</a:t>
            </a:r>
          </a:p>
          <a:p>
            <a:pPr marL="285750" indent="-285750">
              <a:buFont typeface="Arial"/>
              <a:buChar char="•"/>
            </a:pPr>
            <a:endParaRPr lang="en-US" dirty="0">
              <a:cs typeface="Calibri"/>
            </a:endParaRPr>
          </a:p>
          <a:p>
            <a:pPr marL="285750" indent="-285750">
              <a:buFont typeface="Arial"/>
              <a:buChar char="•"/>
            </a:pPr>
            <a:r>
              <a:rPr lang="en-US" dirty="0">
                <a:cs typeface="Calibri"/>
              </a:rPr>
              <a:t>Demonstrate your reading through your referencing.</a:t>
            </a:r>
          </a:p>
          <a:p>
            <a:pPr marL="285750" indent="-285750">
              <a:buFont typeface="Arial"/>
              <a:buChar char="•"/>
            </a:pPr>
            <a:endParaRPr lang="en-US" dirty="0">
              <a:cs typeface="Calibri"/>
            </a:endParaRPr>
          </a:p>
          <a:p>
            <a:pPr marL="285750" indent="-285750">
              <a:buFont typeface="Arial"/>
              <a:buChar char="•"/>
            </a:pPr>
            <a:endParaRPr lang="en-US" dirty="0">
              <a:cs typeface="Calibri"/>
            </a:endParaRPr>
          </a:p>
        </p:txBody>
      </p:sp>
      <p:pic>
        <p:nvPicPr>
          <p:cNvPr id="4" name="Picture 6" descr="A drawing of a person&#10;&#10;Description generated with high confidence">
            <a:extLst>
              <a:ext uri="{FF2B5EF4-FFF2-40B4-BE49-F238E27FC236}">
                <a16:creationId xmlns:a16="http://schemas.microsoft.com/office/drawing/2014/main" id="{6265465F-C586-4046-BF99-092A7DAA7B72}"/>
              </a:ext>
            </a:extLst>
          </p:cNvPr>
          <p:cNvPicPr>
            <a:picLocks noChangeAspect="1"/>
          </p:cNvPicPr>
          <p:nvPr/>
        </p:nvPicPr>
        <p:blipFill>
          <a:blip r:embed="rId2"/>
          <a:stretch>
            <a:fillRect/>
          </a:stretch>
        </p:blipFill>
        <p:spPr>
          <a:xfrm>
            <a:off x="5777971" y="1749862"/>
            <a:ext cx="6255177" cy="3217554"/>
          </a:xfrm>
          <a:prstGeom prst="rect">
            <a:avLst/>
          </a:prstGeom>
        </p:spPr>
      </p:pic>
      <p:sp>
        <p:nvSpPr>
          <p:cNvPr id="5" name="TextBox 4">
            <a:extLst>
              <a:ext uri="{FF2B5EF4-FFF2-40B4-BE49-F238E27FC236}">
                <a16:creationId xmlns:a16="http://schemas.microsoft.com/office/drawing/2014/main" id="{476A396B-1965-4FA4-8117-B35670F3D966}"/>
              </a:ext>
            </a:extLst>
          </p:cNvPr>
          <p:cNvSpPr txBox="1"/>
          <p:nvPr/>
        </p:nvSpPr>
        <p:spPr>
          <a:xfrm>
            <a:off x="5777971" y="5125015"/>
            <a:ext cx="5553857"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dirty="0" err="1"/>
              <a:t>Wikipedian</a:t>
            </a:r>
            <a:r>
              <a:rPr lang="en-US" sz="1100" i="1" dirty="0"/>
              <a:t> protester" by </a:t>
            </a:r>
            <a:r>
              <a:rPr lang="en-US" sz="1100" i="1" dirty="0">
                <a:hlinkClick r:id="rId3"/>
              </a:rPr>
              <a:t>Randall Munroe</a:t>
            </a:r>
            <a:r>
              <a:rPr lang="en-US" sz="1100" dirty="0"/>
              <a:t>    https://creativecommons.org/licenses/by/2.5</a:t>
            </a:r>
            <a:endParaRPr lang="en-US" sz="1100" dirty="0">
              <a:cs typeface="Calibri"/>
            </a:endParaRPr>
          </a:p>
        </p:txBody>
      </p:sp>
    </p:spTree>
    <p:extLst>
      <p:ext uri="{BB962C8B-B14F-4D97-AF65-F5344CB8AC3E}">
        <p14:creationId xmlns:p14="http://schemas.microsoft.com/office/powerpoint/2010/main" val="1804651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Bibliographies and reference lists</a:t>
            </a:r>
          </a:p>
        </p:txBody>
      </p:sp>
      <p:sp>
        <p:nvSpPr>
          <p:cNvPr id="3" name="Text Placeholder 2"/>
          <p:cNvSpPr>
            <a:spLocks noGrp="1"/>
          </p:cNvSpPr>
          <p:nvPr>
            <p:ph type="body" sz="quarter" idx="10"/>
          </p:nvPr>
        </p:nvSpPr>
        <p:spPr/>
        <p:txBody>
          <a:bodyPr>
            <a:normAutofit lnSpcReduction="10000"/>
          </a:bodyPr>
          <a:lstStyle/>
          <a:p>
            <a:pPr marL="0" indent="0">
              <a:buNone/>
            </a:pPr>
            <a:r>
              <a:rPr lang="en-US" sz="2400" b="1" dirty="0"/>
              <a:t>Reference lists</a:t>
            </a:r>
          </a:p>
          <a:p>
            <a:pPr marL="0" indent="0">
              <a:buNone/>
            </a:pPr>
            <a:r>
              <a:rPr lang="en-US" sz="2100" dirty="0">
                <a:cs typeface="Calibri"/>
              </a:rPr>
              <a:t>This contains the full bibliographical record of the references cited in your text.  It should enable any reader to locate your original source. A reference list is arranged in alphabetical order by the author’s family name or, if there is no author, by title, e.g. </a:t>
            </a:r>
          </a:p>
          <a:p>
            <a:pPr marL="0" indent="0">
              <a:buNone/>
            </a:pPr>
            <a:r>
              <a:rPr lang="en-US" sz="2100" dirty="0">
                <a:cs typeface="Calibri"/>
              </a:rPr>
              <a:t>Pears, R. and Shields, G. (2016) </a:t>
            </a:r>
            <a:r>
              <a:rPr lang="en-US" sz="2100" i="1" dirty="0">
                <a:cs typeface="Calibri"/>
              </a:rPr>
              <a:t>Cite them right: the essential referencing guide</a:t>
            </a:r>
            <a:r>
              <a:rPr lang="en-US" sz="2100" dirty="0">
                <a:cs typeface="Calibri"/>
              </a:rPr>
              <a:t>. 10th rev. </a:t>
            </a:r>
            <a:r>
              <a:rPr lang="en-US" sz="2100" dirty="0" err="1">
                <a:cs typeface="Calibri"/>
              </a:rPr>
              <a:t>edn</a:t>
            </a:r>
            <a:r>
              <a:rPr lang="en-US" sz="2100" dirty="0">
                <a:cs typeface="Calibri"/>
              </a:rPr>
              <a:t>. Basingstoke: Palgrave</a:t>
            </a:r>
            <a:r>
              <a:rPr lang="en-US" dirty="0">
                <a:cs typeface="Calibri"/>
              </a:rPr>
              <a:t>. </a:t>
            </a:r>
          </a:p>
          <a:p>
            <a:pPr marL="0" indent="0">
              <a:buNone/>
            </a:pPr>
            <a:r>
              <a:rPr lang="en-US" sz="2400" b="1" dirty="0"/>
              <a:t>Bibliographies</a:t>
            </a:r>
            <a:endParaRPr lang="en-US" sz="2400" b="1" dirty="0">
              <a:cs typeface="Calibri"/>
            </a:endParaRPr>
          </a:p>
          <a:p>
            <a:pPr marL="0" indent="0">
              <a:buNone/>
            </a:pPr>
            <a:r>
              <a:rPr lang="en-US" sz="1900" dirty="0">
                <a:cs typeface="Calibri"/>
              </a:rPr>
              <a:t>A bibliography is a list of all the sources you have read for your assignment, whether or not you have cited them in your text. </a:t>
            </a:r>
          </a:p>
          <a:p>
            <a:endParaRPr lang="en-GB" dirty="0"/>
          </a:p>
        </p:txBody>
      </p:sp>
      <p:sp>
        <p:nvSpPr>
          <p:cNvPr id="4" name="Text Placeholder 3"/>
          <p:cNvSpPr>
            <a:spLocks noGrp="1"/>
          </p:cNvSpPr>
          <p:nvPr>
            <p:ph type="body" sz="quarter" idx="11"/>
          </p:nvPr>
        </p:nvSpPr>
        <p:spPr>
          <a:xfrm>
            <a:off x="6349042" y="5710687"/>
            <a:ext cx="5144457" cy="322053"/>
          </a:xfrm>
        </p:spPr>
        <p:txBody>
          <a:bodyPr>
            <a:normAutofit fontScale="55000" lnSpcReduction="20000"/>
          </a:bodyPr>
          <a:lstStyle/>
          <a:p>
            <a:pPr marL="0" indent="0">
              <a:buNone/>
            </a:pPr>
            <a:r>
              <a:rPr lang="en-US" dirty="0"/>
              <a:t>https://pixabay.com/en/frog-figure-files-stack-1339892</a:t>
            </a:r>
            <a:endParaRPr lang="en-GB" dirty="0"/>
          </a:p>
          <a:p>
            <a:endParaRPr lang="en-GB" dirty="0"/>
          </a:p>
        </p:txBody>
      </p:sp>
      <p:pic>
        <p:nvPicPr>
          <p:cNvPr id="5" name="Picture 8" descr="A frog holding a toy&#10;&#10;Description generated with high confidence">
            <a:extLst>
              <a:ext uri="{FF2B5EF4-FFF2-40B4-BE49-F238E27FC236}">
                <a16:creationId xmlns:a16="http://schemas.microsoft.com/office/drawing/2014/main" id="{D82417A6-3EEB-436C-84B1-767B0AC0BDC6}"/>
              </a:ext>
            </a:extLst>
          </p:cNvPr>
          <p:cNvPicPr>
            <a:picLocks noChangeAspect="1"/>
          </p:cNvPicPr>
          <p:nvPr/>
        </p:nvPicPr>
        <p:blipFill>
          <a:blip r:embed="rId2"/>
          <a:stretch>
            <a:fillRect/>
          </a:stretch>
        </p:blipFill>
        <p:spPr>
          <a:xfrm>
            <a:off x="6292231" y="1670732"/>
            <a:ext cx="5338118" cy="3563327"/>
          </a:xfrm>
          <a:prstGeom prst="rect">
            <a:avLst/>
          </a:prstGeom>
        </p:spPr>
      </p:pic>
    </p:spTree>
    <p:extLst>
      <p:ext uri="{BB962C8B-B14F-4D97-AF65-F5344CB8AC3E}">
        <p14:creationId xmlns:p14="http://schemas.microsoft.com/office/powerpoint/2010/main" val="790083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book (with two authors)</a:t>
            </a:r>
          </a:p>
        </p:txBody>
      </p:sp>
      <p:sp>
        <p:nvSpPr>
          <p:cNvPr id="3" name="Content Placeholder 2"/>
          <p:cNvSpPr>
            <a:spLocks noGrp="1"/>
          </p:cNvSpPr>
          <p:nvPr>
            <p:ph sz="quarter" idx="10"/>
          </p:nvPr>
        </p:nvSpPr>
        <p:spPr>
          <a:xfrm>
            <a:off x="698242" y="1592263"/>
            <a:ext cx="10795518" cy="823133"/>
          </a:xfrm>
        </p:spPr>
        <p:txBody>
          <a:bodyPr>
            <a:normAutofit lnSpcReduction="10000"/>
          </a:bodyPr>
          <a:lstStyle/>
          <a:p>
            <a:pPr marL="0" indent="0">
              <a:buNone/>
            </a:pPr>
            <a:r>
              <a:rPr lang="en-US" dirty="0">
                <a:solidFill>
                  <a:schemeClr val="tx2"/>
                </a:solidFill>
              </a:rPr>
              <a:t>Pears, R. and Shield, G. J. (2010). </a:t>
            </a:r>
            <a:r>
              <a:rPr lang="en-US" i="1" dirty="0">
                <a:solidFill>
                  <a:schemeClr val="tx2"/>
                </a:solidFill>
              </a:rPr>
              <a:t>Cite them right: the essential referencing guide</a:t>
            </a:r>
            <a:r>
              <a:rPr lang="en-US" dirty="0">
                <a:solidFill>
                  <a:schemeClr val="tx2"/>
                </a:solidFill>
              </a:rPr>
              <a:t>. Basingstoke: Palgrave Macmillan. </a:t>
            </a:r>
            <a:endParaRPr lang="en-GB" dirty="0">
              <a:solidFill>
                <a:srgbClr val="000099"/>
              </a:solidFill>
            </a:endParaRPr>
          </a:p>
          <a:p>
            <a:endParaRPr lang="en-GB" dirty="0"/>
          </a:p>
        </p:txBody>
      </p:sp>
      <p:sp>
        <p:nvSpPr>
          <p:cNvPr id="4" name="TextBox 3"/>
          <p:cNvSpPr txBox="1"/>
          <p:nvPr/>
        </p:nvSpPr>
        <p:spPr>
          <a:xfrm>
            <a:off x="698242" y="3404092"/>
            <a:ext cx="10604739" cy="1938992"/>
          </a:xfrm>
          <a:prstGeom prst="rect">
            <a:avLst/>
          </a:prstGeom>
          <a:noFill/>
          <a:ln>
            <a:solidFill>
              <a:srgbClr val="FF0000"/>
            </a:solidFill>
          </a:ln>
        </p:spPr>
        <p:txBody>
          <a:bodyPr wrap="square" rtlCol="0">
            <a:spAutoFit/>
          </a:bodyPr>
          <a:lstStyle/>
          <a:p>
            <a:r>
              <a:rPr lang="en-US" sz="4000" dirty="0">
                <a:solidFill>
                  <a:srgbClr val="FF0000"/>
                </a:solidFill>
              </a:rPr>
              <a:t>Pears, R., and Shields, G. J. </a:t>
            </a:r>
            <a:r>
              <a:rPr lang="en-US" sz="4000" dirty="0">
                <a:solidFill>
                  <a:srgbClr val="00B050"/>
                </a:solidFill>
              </a:rPr>
              <a:t>(2010). </a:t>
            </a:r>
            <a:r>
              <a:rPr lang="en-US" sz="4000" i="1" dirty="0">
                <a:solidFill>
                  <a:srgbClr val="0070C0"/>
                </a:solidFill>
              </a:rPr>
              <a:t>Cite them right: the essential referencing guide</a:t>
            </a:r>
            <a:r>
              <a:rPr lang="en-US" sz="4000" dirty="0">
                <a:solidFill>
                  <a:srgbClr val="0070C0"/>
                </a:solidFill>
              </a:rPr>
              <a:t>.</a:t>
            </a:r>
            <a:r>
              <a:rPr lang="en-US" sz="4000" dirty="0">
                <a:solidFill>
                  <a:schemeClr val="tx2"/>
                </a:solidFill>
              </a:rPr>
              <a:t> </a:t>
            </a:r>
            <a:r>
              <a:rPr lang="en-US" sz="4000" dirty="0">
                <a:solidFill>
                  <a:srgbClr val="FFC000"/>
                </a:solidFill>
              </a:rPr>
              <a:t>Basingstoke:</a:t>
            </a:r>
            <a:r>
              <a:rPr lang="en-US" sz="4000" dirty="0">
                <a:solidFill>
                  <a:schemeClr val="tx2"/>
                </a:solidFill>
              </a:rPr>
              <a:t> </a:t>
            </a:r>
            <a:r>
              <a:rPr lang="en-US" sz="4000" dirty="0">
                <a:solidFill>
                  <a:srgbClr val="7030A0"/>
                </a:solidFill>
              </a:rPr>
              <a:t>Palgrave Macmillan. </a:t>
            </a:r>
            <a:endParaRPr lang="en-GB" sz="4000" dirty="0">
              <a:solidFill>
                <a:srgbClr val="7030A0"/>
              </a:solidFill>
            </a:endParaRPr>
          </a:p>
        </p:txBody>
      </p:sp>
      <p:sp>
        <p:nvSpPr>
          <p:cNvPr id="7" name="TextBox 6"/>
          <p:cNvSpPr txBox="1"/>
          <p:nvPr/>
        </p:nvSpPr>
        <p:spPr>
          <a:xfrm>
            <a:off x="698242" y="2507291"/>
            <a:ext cx="1293963" cy="461665"/>
          </a:xfrm>
          <a:prstGeom prst="rect">
            <a:avLst/>
          </a:prstGeom>
          <a:noFill/>
        </p:spPr>
        <p:txBody>
          <a:bodyPr wrap="square" rtlCol="0">
            <a:spAutoFit/>
          </a:bodyPr>
          <a:lstStyle/>
          <a:p>
            <a:r>
              <a:rPr lang="en-GB" sz="2400" dirty="0">
                <a:solidFill>
                  <a:srgbClr val="FF0000"/>
                </a:solidFill>
              </a:rPr>
              <a:t>Authors</a:t>
            </a:r>
          </a:p>
        </p:txBody>
      </p:sp>
      <p:cxnSp>
        <p:nvCxnSpPr>
          <p:cNvPr id="9" name="Straight Arrow Connector 8"/>
          <p:cNvCxnSpPr/>
          <p:nvPr/>
        </p:nvCxnSpPr>
        <p:spPr>
          <a:xfrm>
            <a:off x="1823049" y="2780227"/>
            <a:ext cx="690113" cy="7508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p:cNvSpPr txBox="1"/>
          <p:nvPr/>
        </p:nvSpPr>
        <p:spPr>
          <a:xfrm>
            <a:off x="5201229" y="2366979"/>
            <a:ext cx="2579797"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5" name="Straight Arrow Connector 14"/>
          <p:cNvCxnSpPr/>
          <p:nvPr/>
        </p:nvCxnSpPr>
        <p:spPr>
          <a:xfrm>
            <a:off x="6878128" y="2861327"/>
            <a:ext cx="34506" cy="6697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9466053" y="2448078"/>
            <a:ext cx="1886309" cy="461665"/>
          </a:xfrm>
          <a:prstGeom prst="rect">
            <a:avLst/>
          </a:prstGeom>
          <a:noFill/>
        </p:spPr>
        <p:txBody>
          <a:bodyPr wrap="square" rtlCol="0">
            <a:spAutoFit/>
          </a:bodyPr>
          <a:lstStyle/>
          <a:p>
            <a:r>
              <a:rPr lang="en-GB" sz="2400" dirty="0">
                <a:solidFill>
                  <a:srgbClr val="0070C0"/>
                </a:solidFill>
              </a:rPr>
              <a:t>Title in </a:t>
            </a:r>
            <a:r>
              <a:rPr lang="en-GB" sz="2400" i="1" dirty="0">
                <a:solidFill>
                  <a:srgbClr val="0070C0"/>
                </a:solidFill>
              </a:rPr>
              <a:t>italics</a:t>
            </a:r>
          </a:p>
        </p:txBody>
      </p:sp>
      <p:cxnSp>
        <p:nvCxnSpPr>
          <p:cNvPr id="20" name="Straight Arrow Connector 19"/>
          <p:cNvCxnSpPr>
            <a:stCxn id="18" idx="2"/>
          </p:cNvCxnSpPr>
          <p:nvPr/>
        </p:nvCxnSpPr>
        <p:spPr>
          <a:xfrm flipH="1">
            <a:off x="9793857" y="2909743"/>
            <a:ext cx="615351" cy="67309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p:cNvSpPr txBox="1"/>
          <p:nvPr/>
        </p:nvSpPr>
        <p:spPr>
          <a:xfrm>
            <a:off x="833888" y="5722189"/>
            <a:ext cx="1477992" cy="461665"/>
          </a:xfrm>
          <a:prstGeom prst="rect">
            <a:avLst/>
          </a:prstGeom>
          <a:noFill/>
        </p:spPr>
        <p:txBody>
          <a:bodyPr wrap="square" rtlCol="0">
            <a:spAutoFit/>
          </a:bodyPr>
          <a:lstStyle/>
          <a:p>
            <a:r>
              <a:rPr lang="en-GB" sz="2400" dirty="0">
                <a:solidFill>
                  <a:srgbClr val="7030A0"/>
                </a:solidFill>
              </a:rPr>
              <a:t>Publisher</a:t>
            </a:r>
          </a:p>
        </p:txBody>
      </p:sp>
      <p:cxnSp>
        <p:nvCxnSpPr>
          <p:cNvPr id="23" name="Straight Arrow Connector 22"/>
          <p:cNvCxnSpPr/>
          <p:nvPr/>
        </p:nvCxnSpPr>
        <p:spPr>
          <a:xfrm flipV="1">
            <a:off x="2191109" y="5244860"/>
            <a:ext cx="322053" cy="7188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6625086" y="5722189"/>
            <a:ext cx="3341299" cy="461665"/>
          </a:xfrm>
          <a:prstGeom prst="rect">
            <a:avLst/>
          </a:prstGeom>
          <a:noFill/>
        </p:spPr>
        <p:txBody>
          <a:bodyPr wrap="square" rtlCol="0">
            <a:spAutoFit/>
          </a:bodyPr>
          <a:lstStyle/>
          <a:p>
            <a:r>
              <a:rPr lang="en-GB" sz="2400" dirty="0">
                <a:solidFill>
                  <a:srgbClr val="FFC000"/>
                </a:solidFill>
              </a:rPr>
              <a:t>Place of publication</a:t>
            </a:r>
          </a:p>
        </p:txBody>
      </p:sp>
      <p:cxnSp>
        <p:nvCxnSpPr>
          <p:cNvPr id="26" name="Straight Arrow Connector 25"/>
          <p:cNvCxnSpPr/>
          <p:nvPr/>
        </p:nvCxnSpPr>
        <p:spPr>
          <a:xfrm flipH="1" flipV="1">
            <a:off x="8160589" y="4623758"/>
            <a:ext cx="764875" cy="10984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69529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journal article</a:t>
            </a:r>
          </a:p>
        </p:txBody>
      </p:sp>
      <p:sp>
        <p:nvSpPr>
          <p:cNvPr id="3" name="Content Placeholder 2"/>
          <p:cNvSpPr>
            <a:spLocks noGrp="1"/>
          </p:cNvSpPr>
          <p:nvPr>
            <p:ph sz="quarter" idx="10"/>
          </p:nvPr>
        </p:nvSpPr>
        <p:spPr>
          <a:xfrm>
            <a:off x="698242" y="1592263"/>
            <a:ext cx="10795518" cy="961156"/>
          </a:xfrm>
        </p:spPr>
        <p:txBody>
          <a:bodyPr/>
          <a:lstStyle/>
          <a:p>
            <a:pPr marL="0" indent="0">
              <a:buNone/>
            </a:pPr>
            <a:r>
              <a:rPr lang="en-GB" dirty="0"/>
              <a:t>Fletcher, Richard. (2019). Public libraries, arts and cultural policy in the UK. </a:t>
            </a:r>
            <a:r>
              <a:rPr lang="en-GB" i="1" dirty="0"/>
              <a:t>Library Management</a:t>
            </a:r>
            <a:r>
              <a:rPr lang="en-GB" dirty="0"/>
              <a:t>, </a:t>
            </a:r>
            <a:r>
              <a:rPr lang="en-GB" i="1" dirty="0"/>
              <a:t>40</a:t>
            </a:r>
            <a:r>
              <a:rPr lang="en-GB" dirty="0"/>
              <a:t>(8/9), 570–582.</a:t>
            </a:r>
          </a:p>
        </p:txBody>
      </p:sp>
      <p:sp>
        <p:nvSpPr>
          <p:cNvPr id="4" name="TextBox 3"/>
          <p:cNvSpPr txBox="1"/>
          <p:nvPr/>
        </p:nvSpPr>
        <p:spPr>
          <a:xfrm>
            <a:off x="540589" y="3490823"/>
            <a:ext cx="11565147" cy="1938992"/>
          </a:xfrm>
          <a:prstGeom prst="rect">
            <a:avLst/>
          </a:prstGeom>
          <a:noFill/>
        </p:spPr>
        <p:txBody>
          <a:bodyPr wrap="square" rtlCol="0">
            <a:spAutoFit/>
          </a:bodyPr>
          <a:lstStyle/>
          <a:p>
            <a:r>
              <a:rPr lang="en-GB" sz="4000" dirty="0">
                <a:solidFill>
                  <a:srgbClr val="FF0000"/>
                </a:solidFill>
              </a:rPr>
              <a:t>Fletcher, Richard. </a:t>
            </a:r>
            <a:r>
              <a:rPr lang="en-GB" sz="4000" dirty="0">
                <a:solidFill>
                  <a:srgbClr val="00B050"/>
                </a:solidFill>
              </a:rPr>
              <a:t>(2019). </a:t>
            </a:r>
            <a:r>
              <a:rPr lang="en-GB" sz="4000" dirty="0">
                <a:solidFill>
                  <a:srgbClr val="0070C0"/>
                </a:solidFill>
              </a:rPr>
              <a:t>Public libraries, arts and cultural policy in the UK.</a:t>
            </a:r>
            <a:r>
              <a:rPr lang="en-GB" sz="4000" dirty="0"/>
              <a:t> </a:t>
            </a:r>
            <a:r>
              <a:rPr lang="en-GB" sz="4000" i="1" dirty="0">
                <a:solidFill>
                  <a:srgbClr val="FFC000"/>
                </a:solidFill>
              </a:rPr>
              <a:t>Library Management</a:t>
            </a:r>
            <a:r>
              <a:rPr lang="en-GB" sz="4000" dirty="0">
                <a:solidFill>
                  <a:srgbClr val="FFC000"/>
                </a:solidFill>
              </a:rPr>
              <a:t>,</a:t>
            </a:r>
            <a:r>
              <a:rPr lang="en-GB" sz="4000" dirty="0"/>
              <a:t> </a:t>
            </a:r>
            <a:r>
              <a:rPr lang="en-GB" sz="4000" i="1" dirty="0">
                <a:solidFill>
                  <a:srgbClr val="7030A0"/>
                </a:solidFill>
              </a:rPr>
              <a:t>40</a:t>
            </a:r>
            <a:r>
              <a:rPr lang="en-GB" sz="4000" dirty="0">
                <a:solidFill>
                  <a:srgbClr val="7030A0"/>
                </a:solidFill>
              </a:rPr>
              <a:t>(8/9), </a:t>
            </a:r>
            <a:r>
              <a:rPr lang="en-GB" sz="4000" dirty="0">
                <a:solidFill>
                  <a:srgbClr val="002060"/>
                </a:solidFill>
              </a:rPr>
              <a:t>570–582.</a:t>
            </a:r>
          </a:p>
        </p:txBody>
      </p:sp>
      <p:sp>
        <p:nvSpPr>
          <p:cNvPr id="5" name="TextBox 4"/>
          <p:cNvSpPr txBox="1"/>
          <p:nvPr/>
        </p:nvSpPr>
        <p:spPr>
          <a:xfrm>
            <a:off x="782127" y="2658649"/>
            <a:ext cx="1322717" cy="461665"/>
          </a:xfrm>
          <a:prstGeom prst="rect">
            <a:avLst/>
          </a:prstGeom>
          <a:noFill/>
        </p:spPr>
        <p:txBody>
          <a:bodyPr wrap="square" rtlCol="0">
            <a:spAutoFit/>
          </a:bodyPr>
          <a:lstStyle/>
          <a:p>
            <a:r>
              <a:rPr lang="en-GB" sz="2400" dirty="0">
                <a:solidFill>
                  <a:srgbClr val="FF0000"/>
                </a:solidFill>
              </a:rPr>
              <a:t>Author</a:t>
            </a:r>
          </a:p>
        </p:txBody>
      </p:sp>
      <p:cxnSp>
        <p:nvCxnSpPr>
          <p:cNvPr id="7" name="Straight Arrow Connector 6"/>
          <p:cNvCxnSpPr/>
          <p:nvPr/>
        </p:nvCxnSpPr>
        <p:spPr>
          <a:xfrm>
            <a:off x="1765540" y="2990491"/>
            <a:ext cx="575094" cy="661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p:cNvSpPr txBox="1"/>
          <p:nvPr/>
        </p:nvSpPr>
        <p:spPr>
          <a:xfrm>
            <a:off x="3847381" y="2658649"/>
            <a:ext cx="2541917"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0" name="Straight Arrow Connector 9"/>
          <p:cNvCxnSpPr/>
          <p:nvPr/>
        </p:nvCxnSpPr>
        <p:spPr>
          <a:xfrm>
            <a:off x="4928558" y="3053751"/>
            <a:ext cx="143774" cy="59809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p:cNvSpPr txBox="1"/>
          <p:nvPr/>
        </p:nvSpPr>
        <p:spPr>
          <a:xfrm>
            <a:off x="7689012" y="2553419"/>
            <a:ext cx="1995578" cy="461665"/>
          </a:xfrm>
          <a:prstGeom prst="rect">
            <a:avLst/>
          </a:prstGeom>
          <a:noFill/>
        </p:spPr>
        <p:txBody>
          <a:bodyPr wrap="square" rtlCol="0">
            <a:spAutoFit/>
          </a:bodyPr>
          <a:lstStyle/>
          <a:p>
            <a:r>
              <a:rPr lang="en-GB" sz="2400" dirty="0">
                <a:solidFill>
                  <a:srgbClr val="0070C0"/>
                </a:solidFill>
              </a:rPr>
              <a:t>Title of article</a:t>
            </a:r>
          </a:p>
        </p:txBody>
      </p:sp>
      <p:cxnSp>
        <p:nvCxnSpPr>
          <p:cNvPr id="13" name="Straight Arrow Connector 12"/>
          <p:cNvCxnSpPr>
            <a:stCxn id="11" idx="2"/>
          </p:cNvCxnSpPr>
          <p:nvPr/>
        </p:nvCxnSpPr>
        <p:spPr>
          <a:xfrm flipH="1">
            <a:off x="8442386" y="3015084"/>
            <a:ext cx="244415" cy="6367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p:cNvSpPr txBox="1"/>
          <p:nvPr/>
        </p:nvSpPr>
        <p:spPr>
          <a:xfrm>
            <a:off x="5089586" y="5280175"/>
            <a:ext cx="1748286" cy="461665"/>
          </a:xfrm>
          <a:prstGeom prst="rect">
            <a:avLst/>
          </a:prstGeom>
          <a:noFill/>
        </p:spPr>
        <p:txBody>
          <a:bodyPr wrap="square" rtlCol="0">
            <a:spAutoFit/>
          </a:bodyPr>
          <a:lstStyle/>
          <a:p>
            <a:r>
              <a:rPr lang="en-GB" sz="2400" dirty="0">
                <a:solidFill>
                  <a:srgbClr val="FFC000"/>
                </a:solidFill>
              </a:rPr>
              <a:t>Journal title</a:t>
            </a:r>
          </a:p>
        </p:txBody>
      </p:sp>
      <p:cxnSp>
        <p:nvCxnSpPr>
          <p:cNvPr id="17" name="Straight Arrow Connector 16"/>
          <p:cNvCxnSpPr/>
          <p:nvPr/>
        </p:nvCxnSpPr>
        <p:spPr>
          <a:xfrm flipV="1">
            <a:off x="6636589" y="4704273"/>
            <a:ext cx="580845" cy="7255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p:cNvSpPr txBox="1"/>
          <p:nvPr/>
        </p:nvSpPr>
        <p:spPr>
          <a:xfrm>
            <a:off x="8934090" y="5511007"/>
            <a:ext cx="1716657" cy="369332"/>
          </a:xfrm>
          <a:prstGeom prst="rect">
            <a:avLst/>
          </a:prstGeom>
          <a:noFill/>
        </p:spPr>
        <p:txBody>
          <a:bodyPr wrap="square" rtlCol="0">
            <a:spAutoFit/>
          </a:bodyPr>
          <a:lstStyle/>
          <a:p>
            <a:r>
              <a:rPr lang="en-GB" dirty="0">
                <a:solidFill>
                  <a:srgbClr val="7030A0"/>
                </a:solidFill>
              </a:rPr>
              <a:t>Volume(Issue)</a:t>
            </a:r>
          </a:p>
        </p:txBody>
      </p:sp>
      <p:cxnSp>
        <p:nvCxnSpPr>
          <p:cNvPr id="21" name="Straight Arrow Connector 20"/>
          <p:cNvCxnSpPr/>
          <p:nvPr/>
        </p:nvCxnSpPr>
        <p:spPr>
          <a:xfrm flipV="1">
            <a:off x="10018145" y="4704273"/>
            <a:ext cx="632603" cy="8580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782127" y="5716438"/>
            <a:ext cx="2800711" cy="461665"/>
          </a:xfrm>
          <a:prstGeom prst="rect">
            <a:avLst/>
          </a:prstGeom>
          <a:noFill/>
        </p:spPr>
        <p:txBody>
          <a:bodyPr wrap="square" rtlCol="0">
            <a:spAutoFit/>
          </a:bodyPr>
          <a:lstStyle/>
          <a:p>
            <a:r>
              <a:rPr lang="en-GB" sz="2400" dirty="0">
                <a:solidFill>
                  <a:srgbClr val="002060"/>
                </a:solidFill>
              </a:rPr>
              <a:t>Page numbers</a:t>
            </a:r>
          </a:p>
        </p:txBody>
      </p:sp>
      <p:cxnSp>
        <p:nvCxnSpPr>
          <p:cNvPr id="26" name="Straight Arrow Connector 25"/>
          <p:cNvCxnSpPr/>
          <p:nvPr/>
        </p:nvCxnSpPr>
        <p:spPr>
          <a:xfrm flipH="1" flipV="1">
            <a:off x="1765540" y="5308121"/>
            <a:ext cx="143773" cy="50848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01446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website</a:t>
            </a:r>
          </a:p>
        </p:txBody>
      </p:sp>
      <p:sp>
        <p:nvSpPr>
          <p:cNvPr id="3" name="Content Placeholder 2"/>
          <p:cNvSpPr>
            <a:spLocks noGrp="1"/>
          </p:cNvSpPr>
          <p:nvPr>
            <p:ph sz="quarter" idx="10"/>
          </p:nvPr>
        </p:nvSpPr>
        <p:spPr>
          <a:xfrm>
            <a:off x="698242" y="1592263"/>
            <a:ext cx="11016430" cy="1145186"/>
          </a:xfrm>
        </p:spPr>
        <p:txBody>
          <a:bodyPr>
            <a:noAutofit/>
          </a:bodyPr>
          <a:lstStyle/>
          <a:p>
            <a:pPr marL="0" indent="0">
              <a:buNone/>
            </a:pPr>
            <a:r>
              <a:rPr lang="en-GB" dirty="0"/>
              <a:t>UWTSD (2021) </a:t>
            </a:r>
            <a:r>
              <a:rPr lang="en-GB" i="1" dirty="0"/>
              <a:t>Library and Learning Resources</a:t>
            </a:r>
            <a:r>
              <a:rPr lang="en-GB" dirty="0"/>
              <a:t>. </a:t>
            </a:r>
          </a:p>
          <a:p>
            <a:pPr marL="0" indent="0">
              <a:buNone/>
            </a:pPr>
            <a:r>
              <a:rPr lang="en-GB" dirty="0"/>
              <a:t>Available at: </a:t>
            </a:r>
            <a:r>
              <a:rPr lang="en-GB" dirty="0">
                <a:hlinkClick r:id="rId2"/>
              </a:rPr>
              <a:t>https://www.uwtsd.ac.uk/library/</a:t>
            </a:r>
            <a:r>
              <a:rPr lang="en-GB" dirty="0"/>
              <a:t> (Accessed: 8 February 2021)</a:t>
            </a:r>
          </a:p>
        </p:txBody>
      </p:sp>
      <p:sp>
        <p:nvSpPr>
          <p:cNvPr id="4" name="TextBox 3"/>
          <p:cNvSpPr txBox="1"/>
          <p:nvPr/>
        </p:nvSpPr>
        <p:spPr>
          <a:xfrm>
            <a:off x="1060552" y="3640347"/>
            <a:ext cx="9848988" cy="1938992"/>
          </a:xfrm>
          <a:prstGeom prst="rect">
            <a:avLst/>
          </a:prstGeom>
          <a:noFill/>
        </p:spPr>
        <p:txBody>
          <a:bodyPr wrap="square" rtlCol="0">
            <a:spAutoFit/>
          </a:bodyPr>
          <a:lstStyle/>
          <a:p>
            <a:r>
              <a:rPr lang="en-GB" sz="4000" dirty="0">
                <a:solidFill>
                  <a:srgbClr val="FF0000"/>
                </a:solidFill>
              </a:rPr>
              <a:t>UWTSD </a:t>
            </a:r>
            <a:r>
              <a:rPr lang="en-GB" sz="4000" dirty="0">
                <a:solidFill>
                  <a:srgbClr val="00B050"/>
                </a:solidFill>
              </a:rPr>
              <a:t>(2021) </a:t>
            </a:r>
            <a:r>
              <a:rPr lang="en-GB" sz="4000" i="1" dirty="0">
                <a:solidFill>
                  <a:srgbClr val="FFC000"/>
                </a:solidFill>
              </a:rPr>
              <a:t>Library and Learning Resources</a:t>
            </a:r>
            <a:r>
              <a:rPr lang="en-GB" sz="4000" dirty="0">
                <a:solidFill>
                  <a:srgbClr val="7030A0"/>
                </a:solidFill>
              </a:rPr>
              <a:t>. </a:t>
            </a:r>
          </a:p>
          <a:p>
            <a:r>
              <a:rPr lang="en-GB" sz="4000" dirty="0">
                <a:solidFill>
                  <a:srgbClr val="0070C0"/>
                </a:solidFill>
              </a:rPr>
              <a:t>Available at: </a:t>
            </a:r>
            <a:r>
              <a:rPr lang="en-GB" sz="4000" dirty="0">
                <a:solidFill>
                  <a:srgbClr val="0070C0"/>
                </a:solidFill>
                <a:hlinkClick r:id="rId2"/>
              </a:rPr>
              <a:t>https://www.uwtsd.ac.uk/library/</a:t>
            </a:r>
            <a:r>
              <a:rPr lang="en-GB" sz="4000" dirty="0">
                <a:solidFill>
                  <a:srgbClr val="0070C0"/>
                </a:solidFill>
              </a:rPr>
              <a:t> </a:t>
            </a:r>
            <a:r>
              <a:rPr lang="en-GB" sz="4000" dirty="0">
                <a:solidFill>
                  <a:srgbClr val="7030A0"/>
                </a:solidFill>
              </a:rPr>
              <a:t>(Accessed: 8 February 2021)</a:t>
            </a:r>
          </a:p>
        </p:txBody>
      </p:sp>
      <p:sp>
        <p:nvSpPr>
          <p:cNvPr id="5" name="TextBox 4"/>
          <p:cNvSpPr txBox="1"/>
          <p:nvPr/>
        </p:nvSpPr>
        <p:spPr>
          <a:xfrm>
            <a:off x="370439" y="2842679"/>
            <a:ext cx="2821335" cy="461665"/>
          </a:xfrm>
          <a:prstGeom prst="rect">
            <a:avLst/>
          </a:prstGeom>
          <a:noFill/>
        </p:spPr>
        <p:txBody>
          <a:bodyPr wrap="square" rtlCol="0">
            <a:spAutoFit/>
          </a:bodyPr>
          <a:lstStyle/>
          <a:p>
            <a:r>
              <a:rPr lang="en-GB" sz="2400" dirty="0">
                <a:solidFill>
                  <a:srgbClr val="FF0000"/>
                </a:solidFill>
              </a:rPr>
              <a:t>Author/organisation</a:t>
            </a:r>
          </a:p>
        </p:txBody>
      </p:sp>
      <p:cxnSp>
        <p:nvCxnSpPr>
          <p:cNvPr id="7" name="Straight Arrow Connector 6"/>
          <p:cNvCxnSpPr/>
          <p:nvPr/>
        </p:nvCxnSpPr>
        <p:spPr>
          <a:xfrm>
            <a:off x="1529751" y="3255034"/>
            <a:ext cx="442823" cy="54058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p:cNvSpPr txBox="1"/>
          <p:nvPr/>
        </p:nvSpPr>
        <p:spPr>
          <a:xfrm>
            <a:off x="3536830" y="2812702"/>
            <a:ext cx="3128514"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2" name="Straight Arrow Connector 11"/>
          <p:cNvCxnSpPr/>
          <p:nvPr/>
        </p:nvCxnSpPr>
        <p:spPr>
          <a:xfrm flipH="1">
            <a:off x="3847381" y="3274367"/>
            <a:ext cx="736121" cy="52125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Box 13"/>
          <p:cNvSpPr txBox="1"/>
          <p:nvPr/>
        </p:nvSpPr>
        <p:spPr>
          <a:xfrm>
            <a:off x="7073661" y="2812702"/>
            <a:ext cx="3559834" cy="461665"/>
          </a:xfrm>
          <a:prstGeom prst="rect">
            <a:avLst/>
          </a:prstGeom>
          <a:noFill/>
        </p:spPr>
        <p:txBody>
          <a:bodyPr wrap="square" rtlCol="0">
            <a:spAutoFit/>
          </a:bodyPr>
          <a:lstStyle/>
          <a:p>
            <a:r>
              <a:rPr lang="en-GB" sz="2400" dirty="0">
                <a:solidFill>
                  <a:srgbClr val="FFC000"/>
                </a:solidFill>
              </a:rPr>
              <a:t>Website title in </a:t>
            </a:r>
            <a:r>
              <a:rPr lang="en-GB" sz="2400" i="1" dirty="0">
                <a:solidFill>
                  <a:srgbClr val="FFC000"/>
                </a:solidFill>
              </a:rPr>
              <a:t>italics</a:t>
            </a:r>
          </a:p>
        </p:txBody>
      </p:sp>
      <p:cxnSp>
        <p:nvCxnSpPr>
          <p:cNvPr id="16" name="Straight Arrow Connector 15"/>
          <p:cNvCxnSpPr/>
          <p:nvPr/>
        </p:nvCxnSpPr>
        <p:spPr>
          <a:xfrm flipH="1">
            <a:off x="8177842" y="3255034"/>
            <a:ext cx="419818" cy="59234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8853578" y="5579339"/>
            <a:ext cx="3030747" cy="461665"/>
          </a:xfrm>
          <a:prstGeom prst="rect">
            <a:avLst/>
          </a:prstGeom>
          <a:noFill/>
        </p:spPr>
        <p:txBody>
          <a:bodyPr wrap="square" rtlCol="0">
            <a:spAutoFit/>
          </a:bodyPr>
          <a:lstStyle/>
          <a:p>
            <a:r>
              <a:rPr lang="en-GB" sz="2400" dirty="0">
                <a:solidFill>
                  <a:srgbClr val="0070C0"/>
                </a:solidFill>
              </a:rPr>
              <a:t>Available at: URL</a:t>
            </a:r>
          </a:p>
        </p:txBody>
      </p:sp>
      <p:cxnSp>
        <p:nvCxnSpPr>
          <p:cNvPr id="19" name="Straight Arrow Connector 18"/>
          <p:cNvCxnSpPr/>
          <p:nvPr/>
        </p:nvCxnSpPr>
        <p:spPr>
          <a:xfrm flipH="1" flipV="1">
            <a:off x="9149751" y="4957313"/>
            <a:ext cx="1023668" cy="5520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0" name="TextBox 19"/>
          <p:cNvSpPr txBox="1"/>
          <p:nvPr/>
        </p:nvSpPr>
        <p:spPr>
          <a:xfrm>
            <a:off x="1201947" y="5714486"/>
            <a:ext cx="3381555" cy="461665"/>
          </a:xfrm>
          <a:prstGeom prst="rect">
            <a:avLst/>
          </a:prstGeom>
          <a:noFill/>
        </p:spPr>
        <p:txBody>
          <a:bodyPr wrap="square" rtlCol="0">
            <a:spAutoFit/>
          </a:bodyPr>
          <a:lstStyle/>
          <a:p>
            <a:r>
              <a:rPr lang="en-GB" sz="2400" dirty="0">
                <a:solidFill>
                  <a:srgbClr val="7030A0"/>
                </a:solidFill>
              </a:rPr>
              <a:t>Accessed: date</a:t>
            </a:r>
          </a:p>
        </p:txBody>
      </p:sp>
      <p:cxnSp>
        <p:nvCxnSpPr>
          <p:cNvPr id="22" name="Straight Arrow Connector 21"/>
          <p:cNvCxnSpPr/>
          <p:nvPr/>
        </p:nvCxnSpPr>
        <p:spPr>
          <a:xfrm flipV="1">
            <a:off x="3145766" y="5509404"/>
            <a:ext cx="534839" cy="43591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82035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in-text citations</a:t>
            </a:r>
          </a:p>
        </p:txBody>
      </p:sp>
      <p:sp>
        <p:nvSpPr>
          <p:cNvPr id="3" name="Text Placeholder 2"/>
          <p:cNvSpPr>
            <a:spLocks noGrp="1"/>
          </p:cNvSpPr>
          <p:nvPr>
            <p:ph type="body" sz="quarter" idx="10"/>
          </p:nvPr>
        </p:nvSpPr>
        <p:spPr>
          <a:xfrm>
            <a:off x="423848" y="1265900"/>
            <a:ext cx="5666401" cy="1414040"/>
          </a:xfrm>
        </p:spPr>
        <p:txBody>
          <a:bodyPr>
            <a:noAutofit/>
          </a:bodyPr>
          <a:lstStyle/>
          <a:p>
            <a:pPr marL="0" indent="0">
              <a:buNone/>
            </a:pPr>
            <a:r>
              <a:rPr lang="en-GB" sz="1600" b="1" dirty="0"/>
              <a:t>Quoting</a:t>
            </a:r>
          </a:p>
          <a:p>
            <a:pPr marL="0" indent="0">
              <a:buNone/>
            </a:pPr>
            <a:r>
              <a:rPr lang="en-GB" sz="1600" dirty="0"/>
              <a:t>This means that you take the </a:t>
            </a:r>
            <a:r>
              <a:rPr lang="en-GB" sz="1600" b="1" dirty="0"/>
              <a:t>exact wording</a:t>
            </a:r>
            <a:r>
              <a:rPr lang="en-GB" sz="1600" dirty="0"/>
              <a:t> as used by another author and insert it into your work</a:t>
            </a:r>
          </a:p>
          <a:p>
            <a:pPr marL="0" indent="0">
              <a:buNone/>
            </a:pPr>
            <a:r>
              <a:rPr lang="en-GB" sz="1600" dirty="0"/>
              <a:t>Use quotations sparingly and only when they are relevant to the argument you are making in your work</a:t>
            </a:r>
          </a:p>
          <a:p>
            <a:pPr marL="0" indent="0">
              <a:buNone/>
            </a:pPr>
            <a:r>
              <a:rPr lang="en-GB" sz="2000" dirty="0"/>
              <a:t> </a:t>
            </a:r>
            <a:endParaRPr lang="en-US" sz="2000" dirty="0">
              <a:cs typeface="Calibri"/>
            </a:endParaRPr>
          </a:p>
        </p:txBody>
      </p:sp>
      <p:sp>
        <p:nvSpPr>
          <p:cNvPr id="4" name="Text Placeholder 3"/>
          <p:cNvSpPr>
            <a:spLocks noGrp="1"/>
          </p:cNvSpPr>
          <p:nvPr>
            <p:ph type="body" sz="quarter" idx="11"/>
          </p:nvPr>
        </p:nvSpPr>
        <p:spPr>
          <a:xfrm>
            <a:off x="416704" y="2806637"/>
            <a:ext cx="5758416" cy="994737"/>
          </a:xfrm>
        </p:spPr>
        <p:txBody>
          <a:bodyPr>
            <a:normAutofit/>
          </a:bodyPr>
          <a:lstStyle/>
          <a:p>
            <a:pPr marL="0" indent="0">
              <a:buNone/>
            </a:pPr>
            <a:r>
              <a:rPr lang="en-US" sz="1600" b="1" dirty="0">
                <a:cs typeface="Calibri"/>
              </a:rPr>
              <a:t>Paraphrasing</a:t>
            </a:r>
          </a:p>
          <a:p>
            <a:pPr marL="0" indent="0">
              <a:buNone/>
            </a:pPr>
            <a:r>
              <a:rPr lang="en-US" sz="1600" dirty="0">
                <a:cs typeface="Calibri"/>
              </a:rPr>
              <a:t>This is when you take the authors idea and put it into your own words, but make sure you don’t change the original meaning </a:t>
            </a:r>
          </a:p>
        </p:txBody>
      </p:sp>
      <p:sp>
        <p:nvSpPr>
          <p:cNvPr id="7" name="TextBox 6"/>
          <p:cNvSpPr txBox="1"/>
          <p:nvPr/>
        </p:nvSpPr>
        <p:spPr>
          <a:xfrm>
            <a:off x="420275" y="3801374"/>
            <a:ext cx="5673545" cy="1107996"/>
          </a:xfrm>
          <a:prstGeom prst="rect">
            <a:avLst/>
          </a:prstGeom>
          <a:noFill/>
        </p:spPr>
        <p:txBody>
          <a:bodyPr wrap="square" rtlCol="0">
            <a:spAutoFit/>
          </a:bodyPr>
          <a:lstStyle/>
          <a:p>
            <a:r>
              <a:rPr lang="en-GB" sz="1600" b="1" dirty="0"/>
              <a:t>Summarising</a:t>
            </a:r>
          </a:p>
          <a:p>
            <a:r>
              <a:rPr lang="en-GB" sz="1600" dirty="0"/>
              <a:t>This is when you provide a brief overview of an authors work</a:t>
            </a:r>
          </a:p>
          <a:p>
            <a:r>
              <a:rPr lang="en-GB" sz="1600" dirty="0"/>
              <a:t>You should use your own words and only present the most important information </a:t>
            </a: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468290" y="1490116"/>
            <a:ext cx="5025470" cy="3346391"/>
          </a:xfrm>
          <a:prstGeom prst="rect">
            <a:avLst/>
          </a:prstGeom>
        </p:spPr>
      </p:pic>
      <p:sp>
        <p:nvSpPr>
          <p:cNvPr id="9" name="Rectangle 8"/>
          <p:cNvSpPr/>
          <p:nvPr/>
        </p:nvSpPr>
        <p:spPr>
          <a:xfrm>
            <a:off x="6389298" y="4836507"/>
            <a:ext cx="6096000" cy="276999"/>
          </a:xfrm>
          <a:prstGeom prst="rect">
            <a:avLst/>
          </a:prstGeom>
        </p:spPr>
        <p:txBody>
          <a:bodyPr>
            <a:spAutoFit/>
          </a:bodyPr>
          <a:lstStyle/>
          <a:p>
            <a:r>
              <a:rPr lang="en-US" sz="1200" dirty="0"/>
              <a:t>https://pixabay.com/en/nelson-mandela-quote-mural-belfast-539834</a:t>
            </a:r>
            <a:endParaRPr lang="en-GB" sz="1200" dirty="0"/>
          </a:p>
        </p:txBody>
      </p:sp>
      <p:sp>
        <p:nvSpPr>
          <p:cNvPr id="5" name="TextBox 4"/>
          <p:cNvSpPr txBox="1"/>
          <p:nvPr/>
        </p:nvSpPr>
        <p:spPr>
          <a:xfrm>
            <a:off x="416704" y="5183029"/>
            <a:ext cx="9851368" cy="1077218"/>
          </a:xfrm>
          <a:prstGeom prst="rect">
            <a:avLst/>
          </a:prstGeom>
          <a:noFill/>
        </p:spPr>
        <p:txBody>
          <a:bodyPr wrap="square" rtlCol="0">
            <a:spAutoFit/>
          </a:bodyPr>
          <a:lstStyle/>
          <a:p>
            <a:r>
              <a:rPr lang="en-GB" sz="1600" dirty="0"/>
              <a:t>You should include the </a:t>
            </a:r>
            <a:r>
              <a:rPr lang="en-GB" sz="1600"/>
              <a:t>author surname and </a:t>
            </a:r>
            <a:r>
              <a:rPr lang="en-GB" sz="1600" dirty="0"/>
              <a:t>date of publication, and  sometimes pages numbers:</a:t>
            </a:r>
          </a:p>
          <a:p>
            <a:r>
              <a:rPr lang="en-GB" sz="1600" dirty="0">
                <a:solidFill>
                  <a:schemeClr val="accent1"/>
                </a:solidFill>
              </a:rPr>
              <a:t>	Brown (2007) states</a:t>
            </a:r>
            <a:br>
              <a:rPr lang="en-GB" sz="1600" dirty="0">
                <a:solidFill>
                  <a:schemeClr val="accent1"/>
                </a:solidFill>
              </a:rPr>
            </a:br>
            <a:r>
              <a:rPr lang="en-GB" sz="1600" dirty="0">
                <a:solidFill>
                  <a:schemeClr val="accent1"/>
                </a:solidFill>
              </a:rPr>
              <a:t>	(Brown and Smith, 2016)</a:t>
            </a:r>
            <a:br>
              <a:rPr lang="en-GB" sz="1600" dirty="0">
                <a:solidFill>
                  <a:schemeClr val="accent1"/>
                </a:solidFill>
              </a:rPr>
            </a:br>
            <a:r>
              <a:rPr lang="en-GB" sz="1600" dirty="0">
                <a:solidFill>
                  <a:schemeClr val="accent1"/>
                </a:solidFill>
              </a:rPr>
              <a:t>	(Brown et al., 2006)</a:t>
            </a:r>
          </a:p>
        </p:txBody>
      </p:sp>
    </p:spTree>
    <p:extLst>
      <p:ext uri="{BB962C8B-B14F-4D97-AF65-F5344CB8AC3E}">
        <p14:creationId xmlns:p14="http://schemas.microsoft.com/office/powerpoint/2010/main" val="2503986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referencing</a:t>
            </a:r>
          </a:p>
        </p:txBody>
      </p:sp>
      <p:sp>
        <p:nvSpPr>
          <p:cNvPr id="3" name="Text Placeholder 2"/>
          <p:cNvSpPr>
            <a:spLocks noGrp="1"/>
          </p:cNvSpPr>
          <p:nvPr>
            <p:ph type="body" sz="quarter" idx="10"/>
          </p:nvPr>
        </p:nvSpPr>
        <p:spPr/>
        <p:txBody>
          <a:bodyPr>
            <a:normAutofit/>
          </a:bodyPr>
          <a:lstStyle/>
          <a:p>
            <a:pPr marL="0" indent="0">
              <a:buNone/>
            </a:pPr>
            <a:r>
              <a:rPr lang="en-GB" sz="2400" dirty="0"/>
              <a:t>What is it?</a:t>
            </a:r>
          </a:p>
          <a:p>
            <a:pPr marL="0" indent="0">
              <a:buNone/>
            </a:pPr>
            <a:endParaRPr lang="en-GB" sz="2400" dirty="0"/>
          </a:p>
          <a:p>
            <a:r>
              <a:rPr lang="en-GB" sz="2400" dirty="0"/>
              <a:t>You may want to use a quotation or an idea from a source referenced in a work you have read</a:t>
            </a:r>
          </a:p>
          <a:p>
            <a:r>
              <a:rPr lang="en-GB" sz="2400" dirty="0"/>
              <a:t>You haven’t read the original, but have discovered it through a secondary source</a:t>
            </a:r>
          </a:p>
          <a:p>
            <a:r>
              <a:rPr lang="en-GB" sz="2400" dirty="0"/>
              <a:t>This is known as ‘secondary referencing’</a:t>
            </a:r>
          </a:p>
        </p:txBody>
      </p:sp>
      <p:sp>
        <p:nvSpPr>
          <p:cNvPr id="4" name="Text Placeholder 3"/>
          <p:cNvSpPr>
            <a:spLocks noGrp="1"/>
          </p:cNvSpPr>
          <p:nvPr>
            <p:ph type="body" sz="quarter" idx="11"/>
          </p:nvPr>
        </p:nvSpPr>
        <p:spPr/>
        <p:txBody>
          <a:bodyPr>
            <a:normAutofit/>
          </a:bodyPr>
          <a:lstStyle/>
          <a:p>
            <a:pPr marL="0" indent="0">
              <a:buNone/>
            </a:pPr>
            <a:r>
              <a:rPr lang="en-GB" sz="2400" dirty="0"/>
              <a:t>How do I do it?</a:t>
            </a:r>
          </a:p>
          <a:p>
            <a:pPr marL="0" indent="0">
              <a:buNone/>
            </a:pPr>
            <a:endParaRPr lang="en-GB" sz="2400" dirty="0"/>
          </a:p>
          <a:p>
            <a:r>
              <a:rPr lang="en-GB" sz="2400" dirty="0"/>
              <a:t>In-text citation: </a:t>
            </a:r>
            <a:r>
              <a:rPr lang="en-GB" sz="2400" dirty="0" err="1"/>
              <a:t>Bloggs</a:t>
            </a:r>
            <a:r>
              <a:rPr lang="en-GB" sz="2400" dirty="0"/>
              <a:t> (2004), cited in Smith (2007), loves chocolate.</a:t>
            </a:r>
          </a:p>
          <a:p>
            <a:endParaRPr lang="en-GB" sz="2400" dirty="0"/>
          </a:p>
          <a:p>
            <a:r>
              <a:rPr lang="en-GB" sz="2400" dirty="0"/>
              <a:t>Full reference: Smith, J. (2007). </a:t>
            </a:r>
            <a:r>
              <a:rPr lang="en-GB" sz="2400" i="1" dirty="0"/>
              <a:t>Musings from Chocolate Lovers.</a:t>
            </a:r>
            <a:r>
              <a:rPr lang="en-GB" sz="2400" dirty="0"/>
              <a:t> Bicester: JFJ Press.</a:t>
            </a:r>
          </a:p>
        </p:txBody>
      </p:sp>
    </p:spTree>
    <p:extLst>
      <p:ext uri="{BB962C8B-B14F-4D97-AF65-F5344CB8AC3E}">
        <p14:creationId xmlns:p14="http://schemas.microsoft.com/office/powerpoint/2010/main" val="1374417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Plagiarism and how to avoid it </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dirty="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dirty="0"/>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You can be penalised if you allow your work to be plagiarised by someone else.</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t>You can also self-</a:t>
            </a:r>
            <a:r>
              <a:rPr lang="en-US" dirty="0" err="1"/>
              <a:t>plagiarise</a:t>
            </a:r>
            <a:r>
              <a:rPr lang="en-US" dirty="0"/>
              <a:t>, this means submitting work that has already been marked for a previous assignment.</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You can also accidentally </a:t>
            </a:r>
            <a:r>
              <a:rPr lang="en-US" dirty="0" err="1">
                <a:cs typeface="Calibri"/>
              </a:rPr>
              <a:t>plagiarise</a:t>
            </a:r>
            <a:r>
              <a:rPr lang="en-US" dirty="0">
                <a:cs typeface="Calibri"/>
              </a:rPr>
              <a:t>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dirty="0"/>
              <a:t>http://ninapaley.com/mimiandeunice/wp-content/uploads/2010/07/ME_109_Thief.png</a:t>
            </a:r>
            <a:endParaRPr lang="en-US" sz="1400" dirty="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dirty="0"/>
              <a:t>To avoid plagiarism make sure you reference all your sources; use quotation marks if you are quoting; if you are paraphrasing or summarising, use your own words, but still reference the source. </a:t>
            </a:r>
            <a:endParaRPr lang="en-GB" dirty="0"/>
          </a:p>
        </p:txBody>
      </p:sp>
    </p:spTree>
    <p:extLst>
      <p:ext uri="{BB962C8B-B14F-4D97-AF65-F5344CB8AC3E}">
        <p14:creationId xmlns:p14="http://schemas.microsoft.com/office/powerpoint/2010/main" val="125410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quiz</a:t>
            </a:r>
          </a:p>
        </p:txBody>
      </p:sp>
      <p:sp>
        <p:nvSpPr>
          <p:cNvPr id="3" name="Content Placeholder 2"/>
          <p:cNvSpPr>
            <a:spLocks noGrp="1"/>
          </p:cNvSpPr>
          <p:nvPr>
            <p:ph sz="quarter" idx="10"/>
          </p:nvPr>
        </p:nvSpPr>
        <p:spPr>
          <a:xfrm>
            <a:off x="698242" y="1592263"/>
            <a:ext cx="10441335" cy="3365050"/>
          </a:xfrm>
        </p:spPr>
        <p:txBody>
          <a:bodyPr/>
          <a:lstStyle/>
          <a:p>
            <a:pPr marL="0" indent="0">
              <a:buNone/>
            </a:pPr>
            <a:endParaRPr lang="en-GB" dirty="0"/>
          </a:p>
          <a:p>
            <a:pPr marL="0" indent="0">
              <a:buNone/>
            </a:pPr>
            <a:r>
              <a:rPr lang="en-GB" dirty="0"/>
              <a:t>Now here’s a short quiz just to recap!</a:t>
            </a:r>
          </a:p>
          <a:p>
            <a:pPr marL="0" indent="0">
              <a:buNone/>
            </a:pPr>
            <a:r>
              <a:rPr lang="en-GB" dirty="0"/>
              <a:t>Go to the website menti.com and put in the 5 digit code shown on the screen</a:t>
            </a:r>
          </a:p>
          <a:p>
            <a:pPr marL="0" indent="0">
              <a:buNone/>
            </a:pPr>
            <a:endParaRPr lang="en-GB" dirty="0"/>
          </a:p>
          <a:p>
            <a:pPr marL="0" indent="0">
              <a:buNone/>
            </a:pPr>
            <a:r>
              <a:rPr lang="en-GB" dirty="0">
                <a:hlinkClick r:id="rId2"/>
              </a:rPr>
              <a:t>Menti.com</a:t>
            </a:r>
            <a:endParaRPr lang="en-GB" dirty="0"/>
          </a:p>
          <a:p>
            <a:pPr marL="0" indent="0">
              <a:buNone/>
            </a:pPr>
            <a:endParaRPr lang="en-GB" dirty="0"/>
          </a:p>
        </p:txBody>
      </p:sp>
    </p:spTree>
    <p:extLst>
      <p:ext uri="{BB962C8B-B14F-4D97-AF65-F5344CB8AC3E}">
        <p14:creationId xmlns:p14="http://schemas.microsoft.com/office/powerpoint/2010/main" val="1185749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dirty="0">
              <a:latin typeface="Calibri"/>
              <a:cs typeface="Calibri"/>
            </a:endParaRPr>
          </a:p>
          <a:p>
            <a:pPr marL="342900" indent="-342900">
              <a:lnSpc>
                <a:spcPct val="107000"/>
              </a:lnSpc>
              <a:spcBef>
                <a:spcPts val="0"/>
              </a:spcBef>
              <a:buFont typeface="Arial" panose="05000000000000000000" pitchFamily="2" charset="2"/>
              <a:buChar char="•"/>
            </a:pPr>
            <a:r>
              <a:rPr lang="en-GB" sz="2400" dirty="0">
                <a:latin typeface="Calibri"/>
                <a:cs typeface="Arial"/>
              </a:rPr>
              <a:t>Understand the basics before you begin</a:t>
            </a:r>
            <a:endParaRPr lang="en-GB" sz="2400" dirty="0">
              <a:latin typeface="Calibri"/>
              <a:ea typeface="+mn-lt"/>
              <a:cs typeface="Arial"/>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Keep a record of all sources as you use them</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Be consistent in the records you keep and in the way you reference </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Check your references before submitting your assignment</a:t>
            </a: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403821" y="2890"/>
            <a:ext cx="7595118" cy="1003916"/>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dirty="0">
                <a:latin typeface="Calibri"/>
                <a:cs typeface="Calibri"/>
              </a:rPr>
              <a:t>if you </a:t>
            </a:r>
            <a:r>
              <a:rPr lang="en-GB" sz="2400">
                <a:latin typeface="Calibri"/>
                <a:cs typeface="Calibri"/>
              </a:rPr>
              <a:t>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38214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9165" y="41018"/>
            <a:ext cx="10795518" cy="1003916"/>
          </a:xfrm>
        </p:spPr>
        <p:txBody>
          <a:bodyPr/>
          <a:lstStyle/>
          <a:p>
            <a:pPr algn="ctr"/>
            <a:r>
              <a:rPr lang="en-GB">
                <a:latin typeface="Calibri"/>
                <a:cs typeface="Calibri"/>
              </a:rPr>
              <a:t>Help is always available</a:t>
            </a:r>
            <a:endParaRPr lang="en-US"/>
          </a:p>
        </p:txBody>
      </p:sp>
      <p:sp>
        <p:nvSpPr>
          <p:cNvPr id="10" name="TextBox 9">
            <a:extLst>
              <a:ext uri="{FF2B5EF4-FFF2-40B4-BE49-F238E27FC236}">
                <a16:creationId xmlns:a16="http://schemas.microsoft.com/office/drawing/2014/main" id="{7D58A4BF-3DC1-4590-BE98-17229B6091CB}"/>
              </a:ext>
            </a:extLst>
          </p:cNvPr>
          <p:cNvSpPr txBox="1"/>
          <p:nvPr/>
        </p:nvSpPr>
        <p:spPr>
          <a:xfrm>
            <a:off x="4880264" y="4010611"/>
            <a:ext cx="715793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For personal reference and subject related help:</a:t>
            </a:r>
            <a:endParaRPr lang="en-GB" sz="2600" dirty="0">
              <a:ea typeface="+mn-lt"/>
              <a:cs typeface="+mn-lt"/>
            </a:endParaRPr>
          </a:p>
          <a:p>
            <a:endParaRPr lang="en-GB" sz="2600" b="1" dirty="0">
              <a:latin typeface="Calibri"/>
              <a:cs typeface="Calibri"/>
            </a:endParaRPr>
          </a:p>
          <a:p>
            <a:pPr marL="457200" indent="-457200">
              <a:buFont typeface="Arial"/>
              <a:buChar char="•"/>
            </a:pPr>
            <a:r>
              <a:rPr lang="en-GB" sz="2600" b="1" dirty="0">
                <a:latin typeface="Calibri"/>
                <a:cs typeface="Calibri"/>
              </a:rPr>
              <a:t>Emily Hywel  </a:t>
            </a:r>
            <a:r>
              <a:rPr lang="en-GB" sz="2600" dirty="0">
                <a:latin typeface="Calibri"/>
                <a:cs typeface="Calibri"/>
              </a:rPr>
              <a:t>Academic Liaison Librarian</a:t>
            </a:r>
            <a:endParaRPr lang="en-GB" sz="2600" dirty="0">
              <a:ea typeface="+mn-lt"/>
              <a:cs typeface="+mn-lt"/>
            </a:endParaRPr>
          </a:p>
          <a:p>
            <a:r>
              <a:rPr lang="en-GB" sz="2600" dirty="0">
                <a:latin typeface="Calibri"/>
                <a:ea typeface="+mn-lt"/>
                <a:cs typeface="Calibri"/>
              </a:rPr>
              <a:t>      </a:t>
            </a:r>
            <a:r>
              <a:rPr lang="en-GB" sz="2600" dirty="0" err="1">
                <a:latin typeface="Calibri"/>
                <a:ea typeface="+mn-lt"/>
                <a:cs typeface="Calibri"/>
                <a:hlinkClick r:id="rId3"/>
              </a:rPr>
              <a:t>emily</a:t>
            </a:r>
            <a:r>
              <a:rPr lang="en-GB" sz="2600" dirty="0">
                <a:latin typeface="Calibri"/>
                <a:ea typeface="+mn-lt"/>
                <a:cs typeface="Calibri"/>
                <a:hlinkClick r:id="rId3"/>
              </a:rPr>
              <a:t>,.hywel@uwtsd.ac.uk</a:t>
            </a:r>
            <a:r>
              <a:rPr lang="en-GB" sz="2600" dirty="0">
                <a:latin typeface="Calibri"/>
                <a:ea typeface="+mn-lt"/>
                <a:cs typeface="Calibri"/>
              </a:rPr>
              <a:t> </a:t>
            </a:r>
          </a:p>
          <a:p>
            <a:pPr marL="457200" indent="-457200">
              <a:buFont typeface="Arial"/>
              <a:buChar char="•"/>
            </a:pPr>
            <a:r>
              <a:rPr lang="en-GB" sz="2600" dirty="0">
                <a:latin typeface="Calibri"/>
                <a:ea typeface="+mn-lt"/>
                <a:cs typeface="Calibri"/>
                <a:hlinkClick r:id="rId4"/>
              </a:rPr>
              <a:t>infoskills@uwtsd.ac.uk</a:t>
            </a:r>
            <a:endParaRPr lang="en-GB" sz="2600" dirty="0">
              <a:latin typeface="Calibri"/>
              <a:ea typeface="+mn-lt"/>
              <a:cs typeface="Calibri"/>
            </a:endParaRPr>
          </a:p>
          <a:p>
            <a:endParaRPr lang="en-GB" sz="2600" dirty="0">
              <a:latin typeface="Calibri"/>
              <a:ea typeface="+mn-lt"/>
              <a:cs typeface="Calibri"/>
            </a:endParaRPr>
          </a:p>
        </p:txBody>
      </p:sp>
      <p:sp>
        <p:nvSpPr>
          <p:cNvPr id="4" name="TextBox 3">
            <a:extLst>
              <a:ext uri="{FF2B5EF4-FFF2-40B4-BE49-F238E27FC236}">
                <a16:creationId xmlns:a16="http://schemas.microsoft.com/office/drawing/2014/main" id="{134578A5-024E-4685-8863-6C722C43D67B}"/>
              </a:ext>
            </a:extLst>
          </p:cNvPr>
          <p:cNvSpPr txBox="1"/>
          <p:nvPr/>
        </p:nvSpPr>
        <p:spPr>
          <a:xfrm>
            <a:off x="4880264" y="1376218"/>
            <a:ext cx="715933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For online help with Harvard referencing:</a:t>
            </a:r>
          </a:p>
          <a:p>
            <a:endParaRPr lang="en-GB" sz="2600" dirty="0">
              <a:latin typeface="Calibri"/>
              <a:cs typeface="Calibri Light"/>
            </a:endParaRPr>
          </a:p>
          <a:p>
            <a:pPr marL="285750" indent="-285750">
              <a:buFont typeface="Arial"/>
              <a:buChar char="•"/>
            </a:pPr>
            <a:r>
              <a:rPr lang="en-GB" sz="2600" b="1" dirty="0">
                <a:latin typeface="Calibri"/>
                <a:cs typeface="Calibri"/>
              </a:rPr>
              <a:t>Moodle</a:t>
            </a:r>
            <a:r>
              <a:rPr lang="en-GB" sz="2600" dirty="0">
                <a:latin typeface="Calibri"/>
                <a:cs typeface="Calibri"/>
              </a:rPr>
              <a:t> – </a:t>
            </a:r>
            <a:r>
              <a:rPr lang="en-GB" sz="2600" dirty="0" err="1">
                <a:latin typeface="Calibri"/>
                <a:cs typeface="Calibri"/>
              </a:rPr>
              <a:t>Infoskills</a:t>
            </a:r>
            <a:r>
              <a:rPr lang="en-GB" sz="2600" dirty="0">
                <a:latin typeface="Calibri"/>
                <a:cs typeface="Calibri"/>
              </a:rPr>
              <a:t> Programme -  </a:t>
            </a:r>
            <a:r>
              <a:rPr lang="en-GB" sz="2600" dirty="0">
                <a:latin typeface="Calibri"/>
                <a:cs typeface="Calibri"/>
                <a:hlinkClick r:id="rId5"/>
              </a:rPr>
              <a:t>Online session</a:t>
            </a:r>
            <a:r>
              <a:rPr lang="en-GB" sz="2600" dirty="0">
                <a:latin typeface="Calibri Light"/>
                <a:cs typeface="Calibri Light"/>
              </a:rPr>
              <a:t> </a:t>
            </a:r>
            <a:endParaRPr lang="en-US" sz="2600" dirty="0">
              <a:ea typeface="+mn-lt"/>
              <a:cs typeface="+mn-lt"/>
            </a:endParaRPr>
          </a:p>
          <a:p>
            <a:endParaRPr lang="en-GB" sz="2600" dirty="0">
              <a:latin typeface="Calibri Light"/>
              <a:cs typeface="Calibri Light"/>
            </a:endParaRPr>
          </a:p>
          <a:p>
            <a:pPr marL="285750" indent="-285750">
              <a:buFont typeface="Arial"/>
              <a:buChar char="•"/>
            </a:pPr>
            <a:r>
              <a:rPr lang="en-GB" sz="2600" b="1" dirty="0">
                <a:latin typeface="Calibri"/>
                <a:cs typeface="Calibri Light"/>
                <a:hlinkClick r:id="rId6"/>
              </a:rPr>
              <a:t>Library web pages</a:t>
            </a:r>
            <a:r>
              <a:rPr lang="en-GB" sz="2600" dirty="0">
                <a:latin typeface="Calibri"/>
                <a:cs typeface="Calibri Light"/>
              </a:rPr>
              <a:t> - Student Essentials - Harvard Handbook and RefWorks</a:t>
            </a:r>
          </a:p>
        </p:txBody>
      </p:sp>
      <p:pic>
        <p:nvPicPr>
          <p:cNvPr id="8" name="Picture 8" descr="A picture containing table, person, indoor, computer&#10;&#10;Description automatically generated">
            <a:extLst>
              <a:ext uri="{FF2B5EF4-FFF2-40B4-BE49-F238E27FC236}">
                <a16:creationId xmlns:a16="http://schemas.microsoft.com/office/drawing/2014/main" id="{39BBB1BB-6561-4D49-9C7E-8EF682255B9B}"/>
              </a:ext>
            </a:extLst>
          </p:cNvPr>
          <p:cNvPicPr>
            <a:picLocks noGrp="1" noChangeAspect="1"/>
          </p:cNvPicPr>
          <p:nvPr>
            <p:ph type="pic" sz="quarter" idx="13"/>
          </p:nvPr>
        </p:nvPicPr>
        <p:blipFill rotWithShape="1">
          <a:blip r:embed="rId7"/>
          <a:srcRect l="11526" r="11526"/>
          <a:stretch/>
        </p:blipFill>
        <p:spPr>
          <a:xfrm>
            <a:off x="274204" y="1432792"/>
            <a:ext cx="4303829" cy="3751695"/>
          </a:xfrm>
        </p:spPr>
      </p:pic>
    </p:spTree>
    <p:extLst>
      <p:ext uri="{BB962C8B-B14F-4D97-AF65-F5344CB8AC3E}">
        <p14:creationId xmlns:p14="http://schemas.microsoft.com/office/powerpoint/2010/main" val="218956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Thanks for listening</a:t>
            </a:r>
          </a:p>
        </p:txBody>
      </p:sp>
      <p:sp>
        <p:nvSpPr>
          <p:cNvPr id="3" name="Content Placeholder 2"/>
          <p:cNvSpPr>
            <a:spLocks noGrp="1"/>
          </p:cNvSpPr>
          <p:nvPr>
            <p:ph sz="quarter" idx="10"/>
          </p:nvPr>
        </p:nvSpPr>
        <p:spPr/>
        <p:txBody>
          <a:bodyPr/>
          <a:lstStyle/>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Emily Hywel</a:t>
            </a: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Academic Liaison Librarian</a:t>
            </a: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emily.hywel@uwtsd.ac.uk</a:t>
            </a:r>
          </a:p>
          <a:p>
            <a:pPr marL="0" indent="0">
              <a:buNone/>
            </a:pPr>
            <a:endParaRPr lang="en-GB" dirty="0"/>
          </a:p>
        </p:txBody>
      </p:sp>
    </p:spTree>
    <p:extLst>
      <p:ext uri="{BB962C8B-B14F-4D97-AF65-F5344CB8AC3E}">
        <p14:creationId xmlns:p14="http://schemas.microsoft.com/office/powerpoint/2010/main" val="293541673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30C648-7CD5-45BF-BA1B-1B7A9E342E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d6763200-d287-43bd-9663-450c381dd6d6"/>
    <ds:schemaRef ds:uri="http://purl.org/dc/terms/"/>
    <ds:schemaRef ds:uri="http://schemas.openxmlformats.org/package/2006/metadata/core-properties"/>
    <ds:schemaRef ds:uri="http://schemas.microsoft.com/office/2006/documentManagement/types"/>
    <ds:schemaRef ds:uri="9c361958-d63d-4444-9986-5debd40b8faa"/>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916</TotalTime>
  <Words>1429</Words>
  <Application>Microsoft Macintosh PowerPoint</Application>
  <PresentationFormat>Widescreen</PresentationFormat>
  <Paragraphs>167</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Lucida Sans</vt:lpstr>
      <vt:lpstr>Segoe UI</vt:lpstr>
      <vt:lpstr>Wingdings</vt:lpstr>
      <vt:lpstr>Office Theme</vt:lpstr>
      <vt:lpstr>Referencing &amp; Plagiarism</vt:lpstr>
      <vt:lpstr>What we’ll look at today..</vt:lpstr>
      <vt:lpstr>Why is referencing important?</vt:lpstr>
      <vt:lpstr>When do you need to reference?</vt:lpstr>
      <vt:lpstr>What can you reference?</vt:lpstr>
      <vt:lpstr>What makes a good academic assignment?</vt:lpstr>
      <vt:lpstr>How to use source material in your assignments</vt:lpstr>
      <vt:lpstr>Bibliographies and reference lists</vt:lpstr>
      <vt:lpstr>Example of a book (with two authors)</vt:lpstr>
      <vt:lpstr>Example of a journal article</vt:lpstr>
      <vt:lpstr>Example of a website</vt:lpstr>
      <vt:lpstr>What are in-text citations</vt:lpstr>
      <vt:lpstr>Secondary referencing</vt:lpstr>
      <vt:lpstr>Plagiarism and how to avoid it </vt:lpstr>
      <vt:lpstr>Quick quiz</vt:lpstr>
      <vt:lpstr>Tips to improve your referencing</vt:lpstr>
      <vt:lpstr>Help is always available</vt:lpstr>
      <vt:lpstr>Thanks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lastModifiedBy>Lynne Seymour</cp:lastModifiedBy>
  <cp:revision>59</cp:revision>
  <dcterms:created xsi:type="dcterms:W3CDTF">2019-09-25T08:28:06Z</dcterms:created>
  <dcterms:modified xsi:type="dcterms:W3CDTF">2021-02-24T11:28:26Z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