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handoutMasterIdLst>
    <p:handoutMasterId r:id="rId66"/>
  </p:handoutMasterIdLst>
  <p:sldIdLst>
    <p:sldId id="258" r:id="rId5"/>
    <p:sldId id="370" r:id="rId6"/>
    <p:sldId id="369" r:id="rId7"/>
    <p:sldId id="259" r:id="rId8"/>
    <p:sldId id="367" r:id="rId9"/>
    <p:sldId id="276" r:id="rId10"/>
    <p:sldId id="287" r:id="rId11"/>
    <p:sldId id="371" r:id="rId12"/>
    <p:sldId id="368" r:id="rId13"/>
    <p:sldId id="418" r:id="rId14"/>
    <p:sldId id="419" r:id="rId15"/>
    <p:sldId id="420" r:id="rId16"/>
    <p:sldId id="421" r:id="rId17"/>
    <p:sldId id="441" r:id="rId18"/>
    <p:sldId id="273" r:id="rId19"/>
    <p:sldId id="274" r:id="rId20"/>
    <p:sldId id="296" r:id="rId21"/>
    <p:sldId id="282" r:id="rId22"/>
    <p:sldId id="286" r:id="rId23"/>
    <p:sldId id="422" r:id="rId24"/>
    <p:sldId id="417" r:id="rId25"/>
    <p:sldId id="271" r:id="rId26"/>
    <p:sldId id="305" r:id="rId27"/>
    <p:sldId id="423" r:id="rId28"/>
    <p:sldId id="424" r:id="rId29"/>
    <p:sldId id="425" r:id="rId30"/>
    <p:sldId id="426" r:id="rId31"/>
    <p:sldId id="427" r:id="rId32"/>
    <p:sldId id="428" r:id="rId33"/>
    <p:sldId id="429" r:id="rId34"/>
    <p:sldId id="430" r:id="rId35"/>
    <p:sldId id="431" r:id="rId36"/>
    <p:sldId id="432" r:id="rId37"/>
    <p:sldId id="433" r:id="rId38"/>
    <p:sldId id="434" r:id="rId39"/>
    <p:sldId id="435" r:id="rId40"/>
    <p:sldId id="436" r:id="rId41"/>
    <p:sldId id="437" r:id="rId42"/>
    <p:sldId id="438" r:id="rId43"/>
    <p:sldId id="439" r:id="rId44"/>
    <p:sldId id="260" r:id="rId45"/>
    <p:sldId id="284" r:id="rId46"/>
    <p:sldId id="285" r:id="rId47"/>
    <p:sldId id="264" r:id="rId48"/>
    <p:sldId id="442" r:id="rId49"/>
    <p:sldId id="443" r:id="rId50"/>
    <p:sldId id="444" r:id="rId51"/>
    <p:sldId id="445" r:id="rId52"/>
    <p:sldId id="447" r:id="rId53"/>
    <p:sldId id="448" r:id="rId54"/>
    <p:sldId id="449" r:id="rId55"/>
    <p:sldId id="450" r:id="rId56"/>
    <p:sldId id="451" r:id="rId57"/>
    <p:sldId id="452" r:id="rId58"/>
    <p:sldId id="446" r:id="rId59"/>
    <p:sldId id="266" r:id="rId60"/>
    <p:sldId id="263" r:id="rId61"/>
    <p:sldId id="409" r:id="rId62"/>
    <p:sldId id="416" r:id="rId63"/>
    <p:sldId id="453" r:id="rId64"/>
  </p:sldIdLst>
  <p:sldSz cx="9144000" cy="6858000" type="screen4x3"/>
  <p:notesSz cx="688181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guide id="3" orient="horz" pos="3151">
          <p15:clr>
            <a:srgbClr val="A4A3A4"/>
          </p15:clr>
        </p15:guide>
        <p15:guide id="4" pos="216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08" autoAdjust="0"/>
    <p:restoredTop sz="95552" autoAdjust="0"/>
  </p:normalViewPr>
  <p:slideViewPr>
    <p:cSldViewPr>
      <p:cViewPr varScale="1">
        <p:scale>
          <a:sx n="111" d="100"/>
          <a:sy n="111" d="100"/>
        </p:scale>
        <p:origin x="1608" y="108"/>
      </p:cViewPr>
      <p:guideLst>
        <p:guide orient="horz" pos="2160"/>
        <p:guide pos="2880"/>
      </p:guideLst>
    </p:cSldViewPr>
  </p:slideViewPr>
  <p:notesTextViewPr>
    <p:cViewPr>
      <p:scale>
        <a:sx n="1" d="1"/>
        <a:sy n="1" d="1"/>
      </p:scale>
      <p:origin x="0" y="0"/>
    </p:cViewPr>
  </p:notesTextViewPr>
  <p:sorterViewPr>
    <p:cViewPr>
      <p:scale>
        <a:sx n="100" d="100"/>
        <a:sy n="100" d="100"/>
      </p:scale>
      <p:origin x="0" y="-8856"/>
    </p:cViewPr>
  </p:sorterViewPr>
  <p:notesViewPr>
    <p:cSldViewPr>
      <p:cViewPr varScale="1">
        <p:scale>
          <a:sx n="82" d="100"/>
          <a:sy n="82" d="100"/>
        </p:scale>
        <p:origin x="3972" y="84"/>
      </p:cViewPr>
      <p:guideLst>
        <p:guide orient="horz" pos="3127"/>
        <p:guide pos="2141"/>
        <p:guide orient="horz" pos="3151"/>
        <p:guide pos="216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2309" tIns="46154" rIns="92309" bIns="46154" rtlCol="0"/>
          <a:lstStyle>
            <a:lvl1pPr algn="l">
              <a:defRPr sz="1200"/>
            </a:lvl1pPr>
          </a:lstStyle>
          <a:p>
            <a:endParaRPr lang="en-GB"/>
          </a:p>
        </p:txBody>
      </p:sp>
      <p:sp>
        <p:nvSpPr>
          <p:cNvPr id="3" name="Date Placeholder 2"/>
          <p:cNvSpPr>
            <a:spLocks noGrp="1"/>
          </p:cNvSpPr>
          <p:nvPr>
            <p:ph type="dt" sz="quarter" idx="1"/>
          </p:nvPr>
        </p:nvSpPr>
        <p:spPr>
          <a:xfrm>
            <a:off x="3898102" y="0"/>
            <a:ext cx="2982119" cy="500142"/>
          </a:xfrm>
          <a:prstGeom prst="rect">
            <a:avLst/>
          </a:prstGeom>
        </p:spPr>
        <p:txBody>
          <a:bodyPr vert="horz" lIns="92309" tIns="46154" rIns="92309" bIns="46154" rtlCol="0"/>
          <a:lstStyle>
            <a:lvl1pPr algn="r">
              <a:defRPr sz="1200"/>
            </a:lvl1pPr>
          </a:lstStyle>
          <a:p>
            <a:fld id="{96D292DE-8B7A-4254-AA83-74C1F4DD4AF0}" type="datetimeFigureOut">
              <a:rPr lang="en-GB" smtClean="0"/>
              <a:t>01/11/2016</a:t>
            </a:fld>
            <a:endParaRPr lang="en-GB"/>
          </a:p>
        </p:txBody>
      </p:sp>
      <p:sp>
        <p:nvSpPr>
          <p:cNvPr id="4" name="Footer Placeholder 3"/>
          <p:cNvSpPr>
            <a:spLocks noGrp="1"/>
          </p:cNvSpPr>
          <p:nvPr>
            <p:ph type="ftr" sz="quarter" idx="2"/>
          </p:nvPr>
        </p:nvSpPr>
        <p:spPr>
          <a:xfrm>
            <a:off x="0" y="9500960"/>
            <a:ext cx="2982119" cy="500142"/>
          </a:xfrm>
          <a:prstGeom prst="rect">
            <a:avLst/>
          </a:prstGeom>
        </p:spPr>
        <p:txBody>
          <a:bodyPr vert="horz" lIns="92309" tIns="46154" rIns="92309" bIns="46154" rtlCol="0" anchor="b"/>
          <a:lstStyle>
            <a:lvl1pPr algn="l">
              <a:defRPr sz="1200"/>
            </a:lvl1pPr>
          </a:lstStyle>
          <a:p>
            <a:endParaRPr lang="en-GB"/>
          </a:p>
        </p:txBody>
      </p:sp>
      <p:sp>
        <p:nvSpPr>
          <p:cNvPr id="5" name="Slide Number Placeholder 4"/>
          <p:cNvSpPr>
            <a:spLocks noGrp="1"/>
          </p:cNvSpPr>
          <p:nvPr>
            <p:ph type="sldNum" sz="quarter" idx="3"/>
          </p:nvPr>
        </p:nvSpPr>
        <p:spPr>
          <a:xfrm>
            <a:off x="3898102" y="9500960"/>
            <a:ext cx="2982119" cy="500142"/>
          </a:xfrm>
          <a:prstGeom prst="rect">
            <a:avLst/>
          </a:prstGeom>
        </p:spPr>
        <p:txBody>
          <a:bodyPr vert="horz" lIns="92309" tIns="46154" rIns="92309" bIns="46154"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2309" tIns="46154" rIns="92309" bIns="46154" rtlCol="0"/>
          <a:lstStyle>
            <a:lvl1pPr algn="l">
              <a:defRPr sz="1200"/>
            </a:lvl1pPr>
          </a:lstStyle>
          <a:p>
            <a:endParaRPr lang="en-GB"/>
          </a:p>
        </p:txBody>
      </p:sp>
      <p:sp>
        <p:nvSpPr>
          <p:cNvPr id="3" name="Date Placeholder 2"/>
          <p:cNvSpPr>
            <a:spLocks noGrp="1"/>
          </p:cNvSpPr>
          <p:nvPr>
            <p:ph type="dt" idx="1"/>
          </p:nvPr>
        </p:nvSpPr>
        <p:spPr>
          <a:xfrm>
            <a:off x="3898102" y="0"/>
            <a:ext cx="2982119" cy="500142"/>
          </a:xfrm>
          <a:prstGeom prst="rect">
            <a:avLst/>
          </a:prstGeom>
        </p:spPr>
        <p:txBody>
          <a:bodyPr vert="horz" lIns="92309" tIns="46154" rIns="92309" bIns="46154" rtlCol="0"/>
          <a:lstStyle>
            <a:lvl1pPr algn="r">
              <a:defRPr sz="1200"/>
            </a:lvl1pPr>
          </a:lstStyle>
          <a:p>
            <a:fld id="{7531DCF1-2867-4FFF-9837-71AAFE6A61B8}" type="datetimeFigureOut">
              <a:rPr lang="en-GB" smtClean="0"/>
              <a:t>01/11/2016</a:t>
            </a:fld>
            <a:endParaRPr lang="en-GB"/>
          </a:p>
        </p:txBody>
      </p:sp>
      <p:sp>
        <p:nvSpPr>
          <p:cNvPr id="4" name="Slide Image Placeholder 3"/>
          <p:cNvSpPr>
            <a:spLocks noGrp="1" noRot="1" noChangeAspect="1"/>
          </p:cNvSpPr>
          <p:nvPr>
            <p:ph type="sldImg" idx="2"/>
          </p:nvPr>
        </p:nvSpPr>
        <p:spPr>
          <a:xfrm>
            <a:off x="939800" y="750888"/>
            <a:ext cx="5002213" cy="3751262"/>
          </a:xfrm>
          <a:prstGeom prst="rect">
            <a:avLst/>
          </a:prstGeom>
          <a:noFill/>
          <a:ln w="12700">
            <a:solidFill>
              <a:prstClr val="black"/>
            </a:solidFill>
          </a:ln>
        </p:spPr>
        <p:txBody>
          <a:bodyPr vert="horz" lIns="92309" tIns="46154" rIns="92309" bIns="46154" rtlCol="0" anchor="ctr"/>
          <a:lstStyle/>
          <a:p>
            <a:endParaRPr lang="en-GB"/>
          </a:p>
        </p:txBody>
      </p:sp>
      <p:sp>
        <p:nvSpPr>
          <p:cNvPr id="5" name="Notes Placeholder 4"/>
          <p:cNvSpPr>
            <a:spLocks noGrp="1"/>
          </p:cNvSpPr>
          <p:nvPr>
            <p:ph type="body" sz="quarter" idx="3"/>
          </p:nvPr>
        </p:nvSpPr>
        <p:spPr>
          <a:xfrm>
            <a:off x="688182" y="4751349"/>
            <a:ext cx="5505450" cy="4501277"/>
          </a:xfrm>
          <a:prstGeom prst="rect">
            <a:avLst/>
          </a:prstGeom>
        </p:spPr>
        <p:txBody>
          <a:bodyPr vert="horz" lIns="92309" tIns="46154" rIns="92309" bIns="4615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500960"/>
            <a:ext cx="2982119" cy="500142"/>
          </a:xfrm>
          <a:prstGeom prst="rect">
            <a:avLst/>
          </a:prstGeom>
        </p:spPr>
        <p:txBody>
          <a:bodyPr vert="horz" lIns="92309" tIns="46154" rIns="92309" bIns="46154" rtlCol="0" anchor="b"/>
          <a:lstStyle>
            <a:lvl1pPr algn="l">
              <a:defRPr sz="1200"/>
            </a:lvl1pPr>
          </a:lstStyle>
          <a:p>
            <a:endParaRPr lang="en-GB"/>
          </a:p>
        </p:txBody>
      </p:sp>
      <p:sp>
        <p:nvSpPr>
          <p:cNvPr id="7" name="Slide Number Placeholder 6"/>
          <p:cNvSpPr>
            <a:spLocks noGrp="1"/>
          </p:cNvSpPr>
          <p:nvPr>
            <p:ph type="sldNum" sz="quarter" idx="5"/>
          </p:nvPr>
        </p:nvSpPr>
        <p:spPr>
          <a:xfrm>
            <a:off x="3898102" y="9500960"/>
            <a:ext cx="2982119" cy="500142"/>
          </a:xfrm>
          <a:prstGeom prst="rect">
            <a:avLst/>
          </a:prstGeom>
        </p:spPr>
        <p:txBody>
          <a:bodyPr vert="horz" lIns="92309" tIns="46154" rIns="92309" bIns="46154" rtlCol="0" anchor="b"/>
          <a:lstStyle>
            <a:lvl1pPr algn="r">
              <a:defRPr sz="1200"/>
            </a:lvl1pPr>
          </a:lstStyle>
          <a:p>
            <a:fld id="{576C5ECC-5BFB-40EB-825E-5B5FC7567EFE}" type="slidenum">
              <a:rPr lang="en-GB" smtClean="0"/>
              <a:t>‹#›</a:t>
            </a:fld>
            <a:endParaRPr lang="en-GB"/>
          </a:p>
        </p:txBody>
      </p:sp>
    </p:spTree>
    <p:extLst>
      <p:ext uri="{BB962C8B-B14F-4D97-AF65-F5344CB8AC3E}">
        <p14:creationId xmlns:p14="http://schemas.microsoft.com/office/powerpoint/2010/main" val="2364124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a:t>
            </a:fld>
            <a:endParaRPr lang="en-GB"/>
          </a:p>
        </p:txBody>
      </p:sp>
    </p:spTree>
    <p:extLst>
      <p:ext uri="{BB962C8B-B14F-4D97-AF65-F5344CB8AC3E}">
        <p14:creationId xmlns:p14="http://schemas.microsoft.com/office/powerpoint/2010/main" val="3122499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a:t>
            </a:fld>
            <a:endParaRPr lang="en-GB"/>
          </a:p>
        </p:txBody>
      </p:sp>
    </p:spTree>
    <p:extLst>
      <p:ext uri="{BB962C8B-B14F-4D97-AF65-F5344CB8AC3E}">
        <p14:creationId xmlns:p14="http://schemas.microsoft.com/office/powerpoint/2010/main" val="2584851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Choosing your search engine</a:t>
            </a:r>
          </a:p>
          <a:p>
            <a:r>
              <a:rPr lang="en-GB" dirty="0" smtClean="0"/>
              <a:t>For the more complex parts of Moodle</a:t>
            </a:r>
            <a:r>
              <a:rPr lang="en-GB" baseline="0" dirty="0" smtClean="0"/>
              <a:t> these are the recommended search engines</a:t>
            </a:r>
            <a:endParaRPr lang="en-GB" dirty="0"/>
          </a:p>
        </p:txBody>
      </p:sp>
      <p:sp>
        <p:nvSpPr>
          <p:cNvPr id="4" name="Slide Number Placeholder 3"/>
          <p:cNvSpPr>
            <a:spLocks noGrp="1"/>
          </p:cNvSpPr>
          <p:nvPr>
            <p:ph type="sldNum" sz="quarter" idx="10"/>
          </p:nvPr>
        </p:nvSpPr>
        <p:spPr/>
        <p:txBody>
          <a:bodyPr/>
          <a:lstStyle/>
          <a:p>
            <a:fld id="{BD0F9DFE-BD93-4046-9150-F2CEB352FAE4}" type="slidenum">
              <a:rPr lang="en-GB" smtClean="0"/>
              <a:t>8</a:t>
            </a:fld>
            <a:endParaRPr lang="en-GB"/>
          </a:p>
        </p:txBody>
      </p:sp>
    </p:spTree>
    <p:extLst>
      <p:ext uri="{BB962C8B-B14F-4D97-AF65-F5344CB8AC3E}">
        <p14:creationId xmlns:p14="http://schemas.microsoft.com/office/powerpoint/2010/main" val="2345895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15</a:t>
            </a:fld>
            <a:endParaRPr lang="en-GB"/>
          </a:p>
        </p:txBody>
      </p:sp>
    </p:spTree>
    <p:extLst>
      <p:ext uri="{BB962C8B-B14F-4D97-AF65-F5344CB8AC3E}">
        <p14:creationId xmlns:p14="http://schemas.microsoft.com/office/powerpoint/2010/main" val="731548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Collect questions from them all</a:t>
            </a: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16</a:t>
            </a:fld>
            <a:endParaRPr lang="en-GB"/>
          </a:p>
        </p:txBody>
      </p:sp>
    </p:spTree>
    <p:extLst>
      <p:ext uri="{BB962C8B-B14F-4D97-AF65-F5344CB8AC3E}">
        <p14:creationId xmlns:p14="http://schemas.microsoft.com/office/powerpoint/2010/main" val="2366928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22</a:t>
            </a:fld>
            <a:endParaRPr lang="en-GB"/>
          </a:p>
        </p:txBody>
      </p:sp>
    </p:spTree>
    <p:extLst>
      <p:ext uri="{BB962C8B-B14F-4D97-AF65-F5344CB8AC3E}">
        <p14:creationId xmlns:p14="http://schemas.microsoft.com/office/powerpoint/2010/main" val="3638014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23</a:t>
            </a:fld>
            <a:endParaRPr lang="en-GB"/>
          </a:p>
        </p:txBody>
      </p:sp>
    </p:spTree>
    <p:extLst>
      <p:ext uri="{BB962C8B-B14F-4D97-AF65-F5344CB8AC3E}">
        <p14:creationId xmlns:p14="http://schemas.microsoft.com/office/powerpoint/2010/main" val="18890372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300">
                <a:solidFill>
                  <a:schemeClr val="tx1"/>
                </a:solidFill>
                <a:latin typeface="Arial" charset="0"/>
                <a:ea typeface="ＭＳ Ｐゴシック" charset="-128"/>
              </a:defRPr>
            </a:lvl1pPr>
            <a:lvl2pPr marL="723606" indent="-278310">
              <a:defRPr sz="2300">
                <a:solidFill>
                  <a:schemeClr val="tx1"/>
                </a:solidFill>
                <a:latin typeface="Arial" charset="0"/>
                <a:ea typeface="ＭＳ Ｐゴシック" charset="-128"/>
              </a:defRPr>
            </a:lvl2pPr>
            <a:lvl3pPr marL="1113239" indent="-222648">
              <a:defRPr sz="2300">
                <a:solidFill>
                  <a:schemeClr val="tx1"/>
                </a:solidFill>
                <a:latin typeface="Arial" charset="0"/>
                <a:ea typeface="ＭＳ Ｐゴシック" charset="-128"/>
              </a:defRPr>
            </a:lvl3pPr>
            <a:lvl4pPr marL="1558536" indent="-222648">
              <a:defRPr sz="2300">
                <a:solidFill>
                  <a:schemeClr val="tx1"/>
                </a:solidFill>
                <a:latin typeface="Arial" charset="0"/>
                <a:ea typeface="ＭＳ Ｐゴシック" charset="-128"/>
              </a:defRPr>
            </a:lvl4pPr>
            <a:lvl5pPr marL="2003831" indent="-222648">
              <a:defRPr sz="2300">
                <a:solidFill>
                  <a:schemeClr val="tx1"/>
                </a:solidFill>
                <a:latin typeface="Arial" charset="0"/>
                <a:ea typeface="ＭＳ Ｐゴシック" charset="-128"/>
              </a:defRPr>
            </a:lvl5pPr>
            <a:lvl6pPr marL="2449127" indent="-222648" eaLnBrk="0" fontAlgn="base" hangingPunct="0">
              <a:spcBef>
                <a:spcPct val="0"/>
              </a:spcBef>
              <a:spcAft>
                <a:spcPct val="0"/>
              </a:spcAft>
              <a:defRPr sz="2300">
                <a:solidFill>
                  <a:schemeClr val="tx1"/>
                </a:solidFill>
                <a:latin typeface="Arial" charset="0"/>
                <a:ea typeface="ＭＳ Ｐゴシック" charset="-128"/>
              </a:defRPr>
            </a:lvl6pPr>
            <a:lvl7pPr marL="2894423" indent="-222648" eaLnBrk="0" fontAlgn="base" hangingPunct="0">
              <a:spcBef>
                <a:spcPct val="0"/>
              </a:spcBef>
              <a:spcAft>
                <a:spcPct val="0"/>
              </a:spcAft>
              <a:defRPr sz="2300">
                <a:solidFill>
                  <a:schemeClr val="tx1"/>
                </a:solidFill>
                <a:latin typeface="Arial" charset="0"/>
                <a:ea typeface="ＭＳ Ｐゴシック" charset="-128"/>
              </a:defRPr>
            </a:lvl7pPr>
            <a:lvl8pPr marL="3339719" indent="-222648" eaLnBrk="0" fontAlgn="base" hangingPunct="0">
              <a:spcBef>
                <a:spcPct val="0"/>
              </a:spcBef>
              <a:spcAft>
                <a:spcPct val="0"/>
              </a:spcAft>
              <a:defRPr sz="2300">
                <a:solidFill>
                  <a:schemeClr val="tx1"/>
                </a:solidFill>
                <a:latin typeface="Arial" charset="0"/>
                <a:ea typeface="ＭＳ Ｐゴシック" charset="-128"/>
              </a:defRPr>
            </a:lvl8pPr>
            <a:lvl9pPr marL="3785014" indent="-222648" eaLnBrk="0" fontAlgn="base" hangingPunct="0">
              <a:spcBef>
                <a:spcPct val="0"/>
              </a:spcBef>
              <a:spcAft>
                <a:spcPct val="0"/>
              </a:spcAft>
              <a:defRPr sz="2300">
                <a:solidFill>
                  <a:schemeClr val="tx1"/>
                </a:solidFill>
                <a:latin typeface="Arial" charset="0"/>
                <a:ea typeface="ＭＳ Ｐゴシック" charset="-128"/>
              </a:defRPr>
            </a:lvl9pPr>
          </a:lstStyle>
          <a:p>
            <a:fld id="{FAEF24FC-44E9-4EC0-BFA2-E16DC1FE46E7}" type="slidenum">
              <a:rPr lang="en-US" altLang="en-US" sz="1300"/>
              <a:pPr/>
              <a:t>26</a:t>
            </a:fld>
            <a:endParaRPr lang="en-US" altLang="en-US" sz="1300"/>
          </a:p>
        </p:txBody>
      </p:sp>
      <p:sp>
        <p:nvSpPr>
          <p:cNvPr id="13315" name="Rectangle 7"/>
          <p:cNvSpPr txBox="1">
            <a:spLocks noGrp="1" noChangeArrowheads="1"/>
          </p:cNvSpPr>
          <p:nvPr/>
        </p:nvSpPr>
        <p:spPr bwMode="auto">
          <a:xfrm>
            <a:off x="3899285" y="9503085"/>
            <a:ext cx="2982528" cy="499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69" tIns="48235" rIns="96469" bIns="48235" anchor="b"/>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algn="r"/>
            <a:fld id="{76E3A049-A426-43A5-97CD-9DAE6F83DA2F}" type="slidenum">
              <a:rPr lang="en-US" altLang="en-US" sz="1300">
                <a:latin typeface="Times" charset="0"/>
              </a:rPr>
              <a:pPr algn="r"/>
              <a:t>26</a:t>
            </a:fld>
            <a:endParaRPr lang="en-US" altLang="en-US" sz="1300">
              <a:latin typeface="Times" charset="0"/>
            </a:endParaRPr>
          </a:p>
        </p:txBody>
      </p:sp>
      <p:sp>
        <p:nvSpPr>
          <p:cNvPr id="13316" name="Rectangle 2"/>
          <p:cNvSpPr>
            <a:spLocks noGrp="1" noRot="1" noChangeAspect="1" noChangeArrowheads="1" noTextEdit="1"/>
          </p:cNvSpPr>
          <p:nvPr>
            <p:ph type="sldImg"/>
          </p:nvPr>
        </p:nvSpPr>
        <p:spPr>
          <a:ln/>
        </p:spPr>
      </p:sp>
      <p:sp>
        <p:nvSpPr>
          <p:cNvPr id="1331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charset="0"/>
            </a:endParaRPr>
          </a:p>
        </p:txBody>
      </p:sp>
    </p:spTree>
    <p:extLst>
      <p:ext uri="{BB962C8B-B14F-4D97-AF65-F5344CB8AC3E}">
        <p14:creationId xmlns:p14="http://schemas.microsoft.com/office/powerpoint/2010/main" val="38857463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41</a:t>
            </a:fld>
            <a:endParaRPr lang="en-GB"/>
          </a:p>
        </p:txBody>
      </p:sp>
    </p:spTree>
    <p:extLst>
      <p:ext uri="{BB962C8B-B14F-4D97-AF65-F5344CB8AC3E}">
        <p14:creationId xmlns:p14="http://schemas.microsoft.com/office/powerpoint/2010/main" val="514080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43</a:t>
            </a:fld>
            <a:endParaRPr lang="en-GB"/>
          </a:p>
        </p:txBody>
      </p:sp>
    </p:spTree>
    <p:extLst>
      <p:ext uri="{BB962C8B-B14F-4D97-AF65-F5344CB8AC3E}">
        <p14:creationId xmlns:p14="http://schemas.microsoft.com/office/powerpoint/2010/main" val="30699425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44</a:t>
            </a:fld>
            <a:endParaRPr lang="en-GB"/>
          </a:p>
        </p:txBody>
      </p:sp>
    </p:spTree>
    <p:extLst>
      <p:ext uri="{BB962C8B-B14F-4D97-AF65-F5344CB8AC3E}">
        <p14:creationId xmlns:p14="http://schemas.microsoft.com/office/powerpoint/2010/main" val="2213013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46</a:t>
            </a:fld>
            <a:endParaRPr lang="en-GB"/>
          </a:p>
        </p:txBody>
      </p:sp>
    </p:spTree>
    <p:extLst>
      <p:ext uri="{BB962C8B-B14F-4D97-AF65-F5344CB8AC3E}">
        <p14:creationId xmlns:p14="http://schemas.microsoft.com/office/powerpoint/2010/main" val="21304783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Session 3 </a:t>
            </a: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47</a:t>
            </a:fld>
            <a:endParaRPr lang="en-GB"/>
          </a:p>
        </p:txBody>
      </p:sp>
    </p:spTree>
    <p:extLst>
      <p:ext uri="{BB962C8B-B14F-4D97-AF65-F5344CB8AC3E}">
        <p14:creationId xmlns:p14="http://schemas.microsoft.com/office/powerpoint/2010/main" val="3747770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48</a:t>
            </a:fld>
            <a:endParaRPr lang="en-GB"/>
          </a:p>
        </p:txBody>
      </p:sp>
    </p:spTree>
    <p:extLst>
      <p:ext uri="{BB962C8B-B14F-4D97-AF65-F5344CB8AC3E}">
        <p14:creationId xmlns:p14="http://schemas.microsoft.com/office/powerpoint/2010/main" val="2276944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83887" indent="-301495">
              <a:defRPr>
                <a:solidFill>
                  <a:schemeClr val="tx1"/>
                </a:solidFill>
                <a:latin typeface="Arial" panose="020B0604020202020204" pitchFamily="34" charset="0"/>
              </a:defRPr>
            </a:lvl2pPr>
            <a:lvl3pPr marL="1205979" indent="-241196">
              <a:defRPr>
                <a:solidFill>
                  <a:schemeClr val="tx1"/>
                </a:solidFill>
                <a:latin typeface="Arial" panose="020B0604020202020204" pitchFamily="34" charset="0"/>
              </a:defRPr>
            </a:lvl3pPr>
            <a:lvl4pPr marL="1688371" indent="-241196">
              <a:defRPr>
                <a:solidFill>
                  <a:schemeClr val="tx1"/>
                </a:solidFill>
                <a:latin typeface="Arial" panose="020B0604020202020204" pitchFamily="34" charset="0"/>
              </a:defRPr>
            </a:lvl4pPr>
            <a:lvl5pPr marL="2170763" indent="-241196">
              <a:defRPr>
                <a:solidFill>
                  <a:schemeClr val="tx1"/>
                </a:solidFill>
                <a:latin typeface="Arial" panose="020B0604020202020204" pitchFamily="34" charset="0"/>
              </a:defRPr>
            </a:lvl5pPr>
            <a:lvl6pPr marL="2653154" indent="-241196" defTabSz="482392" fontAlgn="base">
              <a:spcBef>
                <a:spcPct val="0"/>
              </a:spcBef>
              <a:spcAft>
                <a:spcPct val="0"/>
              </a:spcAft>
              <a:defRPr>
                <a:solidFill>
                  <a:schemeClr val="tx1"/>
                </a:solidFill>
                <a:latin typeface="Arial" panose="020B0604020202020204" pitchFamily="34" charset="0"/>
              </a:defRPr>
            </a:lvl6pPr>
            <a:lvl7pPr marL="3135546" indent="-241196" defTabSz="482392" fontAlgn="base">
              <a:spcBef>
                <a:spcPct val="0"/>
              </a:spcBef>
              <a:spcAft>
                <a:spcPct val="0"/>
              </a:spcAft>
              <a:defRPr>
                <a:solidFill>
                  <a:schemeClr val="tx1"/>
                </a:solidFill>
                <a:latin typeface="Arial" panose="020B0604020202020204" pitchFamily="34" charset="0"/>
              </a:defRPr>
            </a:lvl7pPr>
            <a:lvl8pPr marL="3617938" indent="-241196" defTabSz="482392" fontAlgn="base">
              <a:spcBef>
                <a:spcPct val="0"/>
              </a:spcBef>
              <a:spcAft>
                <a:spcPct val="0"/>
              </a:spcAft>
              <a:defRPr>
                <a:solidFill>
                  <a:schemeClr val="tx1"/>
                </a:solidFill>
                <a:latin typeface="Arial" panose="020B0604020202020204" pitchFamily="34" charset="0"/>
              </a:defRPr>
            </a:lvl8pPr>
            <a:lvl9pPr marL="4100330" indent="-241196" defTabSz="482392"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1736806E-D8DE-47FB-AE12-AB0CD980A480}" type="slidenum">
              <a:rPr lang="en-GB" altLang="en-US">
                <a:ea typeface="ＭＳ Ｐゴシック" panose="020B0600070205080204" pitchFamily="34" charset="-128"/>
              </a:rPr>
              <a:pPr fontAlgn="base">
                <a:spcBef>
                  <a:spcPct val="0"/>
                </a:spcBef>
                <a:spcAft>
                  <a:spcPct val="0"/>
                </a:spcAft>
              </a:pPr>
              <a:t>49</a:t>
            </a:fld>
            <a:endParaRPr lang="en-GB" altLang="en-US">
              <a:ea typeface="ＭＳ Ｐゴシック" panose="020B0600070205080204" pitchFamily="34" charset="-128"/>
            </a:endParaRPr>
          </a:p>
        </p:txBody>
      </p:sp>
      <p:sp>
        <p:nvSpPr>
          <p:cNvPr id="1536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In this sense it simply isn’t enough to assess the learning that took place; that is how successful the children were; we have to look beyond this and consider what it was that we did, said conveyed.</a:t>
            </a:r>
          </a:p>
          <a:p>
            <a:pPr>
              <a:spcBef>
                <a:spcPct val="0"/>
              </a:spcBef>
            </a:pPr>
            <a:r>
              <a:rPr lang="en-GB" altLang="en-US" smtClean="0"/>
              <a:t>Effective teachers are able to reflect and that is how they improve.</a:t>
            </a:r>
          </a:p>
          <a:p>
            <a:pPr>
              <a:spcBef>
                <a:spcPct val="0"/>
              </a:spcBef>
            </a:pPr>
            <a:r>
              <a:rPr lang="en-GB" altLang="en-US" smtClean="0"/>
              <a:t>As a student teacher keeping a written record is an important tool in facilitating your analysis of how the lesson was delivered.</a:t>
            </a:r>
          </a:p>
          <a:p>
            <a:pPr>
              <a:spcBef>
                <a:spcPct val="0"/>
              </a:spcBef>
            </a:pPr>
            <a:r>
              <a:rPr lang="en-GB" altLang="en-US" smtClean="0"/>
              <a:t>You will be able to look back over a sequence of lessons and demonstrate that you are learning from both your success and your mistakes.</a:t>
            </a:r>
          </a:p>
        </p:txBody>
      </p:sp>
    </p:spTree>
    <p:extLst>
      <p:ext uri="{BB962C8B-B14F-4D97-AF65-F5344CB8AC3E}">
        <p14:creationId xmlns:p14="http://schemas.microsoft.com/office/powerpoint/2010/main" val="27922286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83887" indent="-301495">
              <a:defRPr>
                <a:solidFill>
                  <a:schemeClr val="tx1"/>
                </a:solidFill>
                <a:latin typeface="Arial" panose="020B0604020202020204" pitchFamily="34" charset="0"/>
              </a:defRPr>
            </a:lvl2pPr>
            <a:lvl3pPr marL="1205979" indent="-241196">
              <a:defRPr>
                <a:solidFill>
                  <a:schemeClr val="tx1"/>
                </a:solidFill>
                <a:latin typeface="Arial" panose="020B0604020202020204" pitchFamily="34" charset="0"/>
              </a:defRPr>
            </a:lvl3pPr>
            <a:lvl4pPr marL="1688371" indent="-241196">
              <a:defRPr>
                <a:solidFill>
                  <a:schemeClr val="tx1"/>
                </a:solidFill>
                <a:latin typeface="Arial" panose="020B0604020202020204" pitchFamily="34" charset="0"/>
              </a:defRPr>
            </a:lvl4pPr>
            <a:lvl5pPr marL="2170763" indent="-241196">
              <a:defRPr>
                <a:solidFill>
                  <a:schemeClr val="tx1"/>
                </a:solidFill>
                <a:latin typeface="Arial" panose="020B0604020202020204" pitchFamily="34" charset="0"/>
              </a:defRPr>
            </a:lvl5pPr>
            <a:lvl6pPr marL="2653154" indent="-241196" defTabSz="482392" fontAlgn="base">
              <a:spcBef>
                <a:spcPct val="0"/>
              </a:spcBef>
              <a:spcAft>
                <a:spcPct val="0"/>
              </a:spcAft>
              <a:defRPr>
                <a:solidFill>
                  <a:schemeClr val="tx1"/>
                </a:solidFill>
                <a:latin typeface="Arial" panose="020B0604020202020204" pitchFamily="34" charset="0"/>
              </a:defRPr>
            </a:lvl6pPr>
            <a:lvl7pPr marL="3135546" indent="-241196" defTabSz="482392" fontAlgn="base">
              <a:spcBef>
                <a:spcPct val="0"/>
              </a:spcBef>
              <a:spcAft>
                <a:spcPct val="0"/>
              </a:spcAft>
              <a:defRPr>
                <a:solidFill>
                  <a:schemeClr val="tx1"/>
                </a:solidFill>
                <a:latin typeface="Arial" panose="020B0604020202020204" pitchFamily="34" charset="0"/>
              </a:defRPr>
            </a:lvl7pPr>
            <a:lvl8pPr marL="3617938" indent="-241196" defTabSz="482392" fontAlgn="base">
              <a:spcBef>
                <a:spcPct val="0"/>
              </a:spcBef>
              <a:spcAft>
                <a:spcPct val="0"/>
              </a:spcAft>
              <a:defRPr>
                <a:solidFill>
                  <a:schemeClr val="tx1"/>
                </a:solidFill>
                <a:latin typeface="Arial" panose="020B0604020202020204" pitchFamily="34" charset="0"/>
              </a:defRPr>
            </a:lvl8pPr>
            <a:lvl9pPr marL="4100330" indent="-241196" defTabSz="482392"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1594B5B-A6DD-4A0A-AEE6-219A296368FC}" type="slidenum">
              <a:rPr lang="en-GB" altLang="en-US">
                <a:ea typeface="ＭＳ Ｐゴシック" panose="020B0600070205080204" pitchFamily="34" charset="-128"/>
              </a:rPr>
              <a:pPr fontAlgn="base">
                <a:spcBef>
                  <a:spcPct val="0"/>
                </a:spcBef>
                <a:spcAft>
                  <a:spcPct val="0"/>
                </a:spcAft>
              </a:pPr>
              <a:t>50</a:t>
            </a:fld>
            <a:endParaRPr lang="en-GB" altLang="en-US">
              <a:ea typeface="ＭＳ Ｐゴシック" panose="020B0600070205080204" pitchFamily="34" charset="-128"/>
            </a:endParaRPr>
          </a:p>
        </p:txBody>
      </p:sp>
      <p:sp>
        <p:nvSpPr>
          <p:cNvPr id="174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This is often done through questioning</a:t>
            </a:r>
          </a:p>
          <a:p>
            <a:pPr>
              <a:spcBef>
                <a:spcPct val="0"/>
              </a:spcBef>
            </a:pPr>
            <a:r>
              <a:rPr lang="en-GB" altLang="en-US" smtClean="0"/>
              <a:t>Did something happen that slowed down the pace of the lesson?</a:t>
            </a:r>
          </a:p>
          <a:p>
            <a:pPr>
              <a:spcBef>
                <a:spcPct val="0"/>
              </a:spcBef>
            </a:pPr>
            <a:r>
              <a:rPr lang="en-GB" altLang="en-US" smtClean="0"/>
              <a:t>What was the effect of this? Did it mean that some children became disengaged? Was it difficult to draw those children back into the lesson?</a:t>
            </a:r>
          </a:p>
          <a:p>
            <a:pPr>
              <a:spcBef>
                <a:spcPct val="0"/>
              </a:spcBef>
            </a:pPr>
            <a:r>
              <a:rPr lang="en-GB" altLang="en-US" smtClean="0"/>
              <a:t>Why did the pace of the lesson slow down? Was I unsure of what I was asking of the children? Was I distracted by a child misbehaving?did that mean I lost my focus? Was the chosen activity not suitable for the age / ability of the children?</a:t>
            </a:r>
          </a:p>
          <a:p>
            <a:pPr>
              <a:spcBef>
                <a:spcPct val="0"/>
              </a:spcBef>
            </a:pPr>
            <a:r>
              <a:rPr lang="en-GB" altLang="en-US" smtClean="0"/>
              <a:t>Should I have ignored this child? If I had then the lesson could have been severely disrupted rather than the pace slowed down. Should I have chosen an activity that was not as long? Was it the duration of the activity?</a:t>
            </a:r>
          </a:p>
          <a:p>
            <a:pPr>
              <a:spcBef>
                <a:spcPct val="0"/>
              </a:spcBef>
            </a:pPr>
            <a:r>
              <a:rPr lang="en-GB" altLang="en-US" smtClean="0"/>
              <a:t>Could I have have stopped the activity, brought the children together and reinforced the task? Could I have changed the activity? Shortened the duration? Could I have pre-empted the behaviour of a particular child and had a plan in place?</a:t>
            </a:r>
          </a:p>
          <a:p>
            <a:pPr>
              <a:spcBef>
                <a:spcPct val="0"/>
              </a:spcBef>
            </a:pPr>
            <a:r>
              <a:rPr lang="en-GB" altLang="en-US" smtClean="0"/>
              <a:t>Rather than trying to persevere with something that isn’t working and lose focus, could I have changed what I was doing?</a:t>
            </a:r>
          </a:p>
          <a:p>
            <a:pPr>
              <a:spcBef>
                <a:spcPct val="0"/>
              </a:spcBef>
            </a:pPr>
            <a:r>
              <a:rPr lang="en-GB" altLang="en-US" smtClean="0"/>
              <a:t>If I were to repeat this activity I would …</a:t>
            </a:r>
          </a:p>
        </p:txBody>
      </p:sp>
    </p:spTree>
    <p:extLst>
      <p:ext uri="{BB962C8B-B14F-4D97-AF65-F5344CB8AC3E}">
        <p14:creationId xmlns:p14="http://schemas.microsoft.com/office/powerpoint/2010/main" val="927031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83887" indent="-301495">
              <a:defRPr>
                <a:solidFill>
                  <a:schemeClr val="tx1"/>
                </a:solidFill>
                <a:latin typeface="Arial" panose="020B0604020202020204" pitchFamily="34" charset="0"/>
              </a:defRPr>
            </a:lvl2pPr>
            <a:lvl3pPr marL="1205979" indent="-241196">
              <a:defRPr>
                <a:solidFill>
                  <a:schemeClr val="tx1"/>
                </a:solidFill>
                <a:latin typeface="Arial" panose="020B0604020202020204" pitchFamily="34" charset="0"/>
              </a:defRPr>
            </a:lvl3pPr>
            <a:lvl4pPr marL="1688371" indent="-241196">
              <a:defRPr>
                <a:solidFill>
                  <a:schemeClr val="tx1"/>
                </a:solidFill>
                <a:latin typeface="Arial" panose="020B0604020202020204" pitchFamily="34" charset="0"/>
              </a:defRPr>
            </a:lvl4pPr>
            <a:lvl5pPr marL="2170763" indent="-241196">
              <a:defRPr>
                <a:solidFill>
                  <a:schemeClr val="tx1"/>
                </a:solidFill>
                <a:latin typeface="Arial" panose="020B0604020202020204" pitchFamily="34" charset="0"/>
              </a:defRPr>
            </a:lvl5pPr>
            <a:lvl6pPr marL="2653154" indent="-241196" defTabSz="482392" fontAlgn="base">
              <a:spcBef>
                <a:spcPct val="0"/>
              </a:spcBef>
              <a:spcAft>
                <a:spcPct val="0"/>
              </a:spcAft>
              <a:defRPr>
                <a:solidFill>
                  <a:schemeClr val="tx1"/>
                </a:solidFill>
                <a:latin typeface="Arial" panose="020B0604020202020204" pitchFamily="34" charset="0"/>
              </a:defRPr>
            </a:lvl6pPr>
            <a:lvl7pPr marL="3135546" indent="-241196" defTabSz="482392" fontAlgn="base">
              <a:spcBef>
                <a:spcPct val="0"/>
              </a:spcBef>
              <a:spcAft>
                <a:spcPct val="0"/>
              </a:spcAft>
              <a:defRPr>
                <a:solidFill>
                  <a:schemeClr val="tx1"/>
                </a:solidFill>
                <a:latin typeface="Arial" panose="020B0604020202020204" pitchFamily="34" charset="0"/>
              </a:defRPr>
            </a:lvl7pPr>
            <a:lvl8pPr marL="3617938" indent="-241196" defTabSz="482392" fontAlgn="base">
              <a:spcBef>
                <a:spcPct val="0"/>
              </a:spcBef>
              <a:spcAft>
                <a:spcPct val="0"/>
              </a:spcAft>
              <a:defRPr>
                <a:solidFill>
                  <a:schemeClr val="tx1"/>
                </a:solidFill>
                <a:latin typeface="Arial" panose="020B0604020202020204" pitchFamily="34" charset="0"/>
              </a:defRPr>
            </a:lvl8pPr>
            <a:lvl9pPr marL="4100330" indent="-241196" defTabSz="482392"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BA67257-D046-45A3-AD8B-FC23C8B0D935}" type="slidenum">
              <a:rPr lang="en-GB" altLang="en-US">
                <a:ea typeface="ＭＳ Ｐゴシック" panose="020B0600070205080204" pitchFamily="34" charset="-128"/>
              </a:rPr>
              <a:pPr fontAlgn="base">
                <a:spcBef>
                  <a:spcPct val="0"/>
                </a:spcBef>
                <a:spcAft>
                  <a:spcPct val="0"/>
                </a:spcAft>
              </a:pPr>
              <a:t>51</a:t>
            </a:fld>
            <a:endParaRPr lang="en-GB" altLang="en-US">
              <a:ea typeface="ＭＳ Ｐゴシック" panose="020B0600070205080204" pitchFamily="34" charset="-128"/>
            </a:endParaRPr>
          </a:p>
        </p:txBody>
      </p:sp>
      <p:sp>
        <p:nvSpPr>
          <p:cNvPr id="194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It’s easy to put down on this lesson went well because I planned an adult to work with orange group. How do you know this? Because the feedback from the TA emphasised that the group had engaged in much discussion using appropriate vocabulary relating to the topic and they finished their session wanting to find out and asking further questions such what if….</a:t>
            </a:r>
          </a:p>
          <a:p>
            <a:pPr>
              <a:spcBef>
                <a:spcPct val="0"/>
              </a:spcBef>
            </a:pPr>
            <a:r>
              <a:rPr lang="en-GB" altLang="en-US" smtClean="0"/>
              <a:t>What did</a:t>
            </a:r>
          </a:p>
        </p:txBody>
      </p:sp>
    </p:spTree>
    <p:extLst>
      <p:ext uri="{BB962C8B-B14F-4D97-AF65-F5344CB8AC3E}">
        <p14:creationId xmlns:p14="http://schemas.microsoft.com/office/powerpoint/2010/main" val="4156346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83887" indent="-301495">
              <a:defRPr>
                <a:solidFill>
                  <a:schemeClr val="tx1"/>
                </a:solidFill>
                <a:latin typeface="Arial" panose="020B0604020202020204" pitchFamily="34" charset="0"/>
              </a:defRPr>
            </a:lvl2pPr>
            <a:lvl3pPr marL="1205979" indent="-241196">
              <a:defRPr>
                <a:solidFill>
                  <a:schemeClr val="tx1"/>
                </a:solidFill>
                <a:latin typeface="Arial" panose="020B0604020202020204" pitchFamily="34" charset="0"/>
              </a:defRPr>
            </a:lvl3pPr>
            <a:lvl4pPr marL="1688371" indent="-241196">
              <a:defRPr>
                <a:solidFill>
                  <a:schemeClr val="tx1"/>
                </a:solidFill>
                <a:latin typeface="Arial" panose="020B0604020202020204" pitchFamily="34" charset="0"/>
              </a:defRPr>
            </a:lvl4pPr>
            <a:lvl5pPr marL="2170763" indent="-241196">
              <a:defRPr>
                <a:solidFill>
                  <a:schemeClr val="tx1"/>
                </a:solidFill>
                <a:latin typeface="Arial" panose="020B0604020202020204" pitchFamily="34" charset="0"/>
              </a:defRPr>
            </a:lvl5pPr>
            <a:lvl6pPr marL="2653154" indent="-241196" defTabSz="482392" fontAlgn="base">
              <a:spcBef>
                <a:spcPct val="0"/>
              </a:spcBef>
              <a:spcAft>
                <a:spcPct val="0"/>
              </a:spcAft>
              <a:defRPr>
                <a:solidFill>
                  <a:schemeClr val="tx1"/>
                </a:solidFill>
                <a:latin typeface="Arial" panose="020B0604020202020204" pitchFamily="34" charset="0"/>
              </a:defRPr>
            </a:lvl6pPr>
            <a:lvl7pPr marL="3135546" indent="-241196" defTabSz="482392" fontAlgn="base">
              <a:spcBef>
                <a:spcPct val="0"/>
              </a:spcBef>
              <a:spcAft>
                <a:spcPct val="0"/>
              </a:spcAft>
              <a:defRPr>
                <a:solidFill>
                  <a:schemeClr val="tx1"/>
                </a:solidFill>
                <a:latin typeface="Arial" panose="020B0604020202020204" pitchFamily="34" charset="0"/>
              </a:defRPr>
            </a:lvl7pPr>
            <a:lvl8pPr marL="3617938" indent="-241196" defTabSz="482392" fontAlgn="base">
              <a:spcBef>
                <a:spcPct val="0"/>
              </a:spcBef>
              <a:spcAft>
                <a:spcPct val="0"/>
              </a:spcAft>
              <a:defRPr>
                <a:solidFill>
                  <a:schemeClr val="tx1"/>
                </a:solidFill>
                <a:latin typeface="Arial" panose="020B0604020202020204" pitchFamily="34" charset="0"/>
              </a:defRPr>
            </a:lvl8pPr>
            <a:lvl9pPr marL="4100330" indent="-241196" defTabSz="482392"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0D5EFA6-1EDE-4D3A-8851-16D5F31C1F88}" type="slidenum">
              <a:rPr lang="en-GB" altLang="en-US">
                <a:ea typeface="ＭＳ Ｐゴシック" panose="020B0600070205080204" pitchFamily="34" charset="-128"/>
              </a:rPr>
              <a:pPr fontAlgn="base">
                <a:spcBef>
                  <a:spcPct val="0"/>
                </a:spcBef>
                <a:spcAft>
                  <a:spcPct val="0"/>
                </a:spcAft>
              </a:pPr>
              <a:t>52</a:t>
            </a:fld>
            <a:endParaRPr lang="en-GB" altLang="en-US">
              <a:ea typeface="ＭＳ Ｐゴシック" panose="020B0600070205080204" pitchFamily="34" charset="-128"/>
            </a:endParaRPr>
          </a:p>
        </p:txBody>
      </p:sp>
    </p:spTree>
    <p:extLst>
      <p:ext uri="{BB962C8B-B14F-4D97-AF65-F5344CB8AC3E}">
        <p14:creationId xmlns:p14="http://schemas.microsoft.com/office/powerpoint/2010/main" val="4244432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83887" indent="-301495">
              <a:defRPr>
                <a:solidFill>
                  <a:schemeClr val="tx1"/>
                </a:solidFill>
                <a:latin typeface="Arial" panose="020B0604020202020204" pitchFamily="34" charset="0"/>
              </a:defRPr>
            </a:lvl2pPr>
            <a:lvl3pPr marL="1205979" indent="-241196">
              <a:defRPr>
                <a:solidFill>
                  <a:schemeClr val="tx1"/>
                </a:solidFill>
                <a:latin typeface="Arial" panose="020B0604020202020204" pitchFamily="34" charset="0"/>
              </a:defRPr>
            </a:lvl3pPr>
            <a:lvl4pPr marL="1688371" indent="-241196">
              <a:defRPr>
                <a:solidFill>
                  <a:schemeClr val="tx1"/>
                </a:solidFill>
                <a:latin typeface="Arial" panose="020B0604020202020204" pitchFamily="34" charset="0"/>
              </a:defRPr>
            </a:lvl4pPr>
            <a:lvl5pPr marL="2170763" indent="-241196">
              <a:defRPr>
                <a:solidFill>
                  <a:schemeClr val="tx1"/>
                </a:solidFill>
                <a:latin typeface="Arial" panose="020B0604020202020204" pitchFamily="34" charset="0"/>
              </a:defRPr>
            </a:lvl5pPr>
            <a:lvl6pPr marL="2653154" indent="-241196" defTabSz="482392" fontAlgn="base">
              <a:spcBef>
                <a:spcPct val="0"/>
              </a:spcBef>
              <a:spcAft>
                <a:spcPct val="0"/>
              </a:spcAft>
              <a:defRPr>
                <a:solidFill>
                  <a:schemeClr val="tx1"/>
                </a:solidFill>
                <a:latin typeface="Arial" panose="020B0604020202020204" pitchFamily="34" charset="0"/>
              </a:defRPr>
            </a:lvl6pPr>
            <a:lvl7pPr marL="3135546" indent="-241196" defTabSz="482392" fontAlgn="base">
              <a:spcBef>
                <a:spcPct val="0"/>
              </a:spcBef>
              <a:spcAft>
                <a:spcPct val="0"/>
              </a:spcAft>
              <a:defRPr>
                <a:solidFill>
                  <a:schemeClr val="tx1"/>
                </a:solidFill>
                <a:latin typeface="Arial" panose="020B0604020202020204" pitchFamily="34" charset="0"/>
              </a:defRPr>
            </a:lvl7pPr>
            <a:lvl8pPr marL="3617938" indent="-241196" defTabSz="482392" fontAlgn="base">
              <a:spcBef>
                <a:spcPct val="0"/>
              </a:spcBef>
              <a:spcAft>
                <a:spcPct val="0"/>
              </a:spcAft>
              <a:defRPr>
                <a:solidFill>
                  <a:schemeClr val="tx1"/>
                </a:solidFill>
                <a:latin typeface="Arial" panose="020B0604020202020204" pitchFamily="34" charset="0"/>
              </a:defRPr>
            </a:lvl8pPr>
            <a:lvl9pPr marL="4100330" indent="-241196" defTabSz="482392"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ACFDA93-FD40-4882-A6B7-9A573E3C8925}" type="slidenum">
              <a:rPr lang="en-GB" altLang="en-US">
                <a:ea typeface="ＭＳ Ｐゴシック" panose="020B0600070205080204" pitchFamily="34" charset="-128"/>
              </a:rPr>
              <a:pPr fontAlgn="base">
                <a:spcBef>
                  <a:spcPct val="0"/>
                </a:spcBef>
                <a:spcAft>
                  <a:spcPct val="0"/>
                </a:spcAft>
              </a:pPr>
              <a:t>53</a:t>
            </a:fld>
            <a:endParaRPr lang="en-GB" altLang="en-US">
              <a:ea typeface="ＭＳ Ｐゴシック" panose="020B0600070205080204" pitchFamily="34" charset="-128"/>
            </a:endParaRPr>
          </a:p>
        </p:txBody>
      </p:sp>
      <p:sp>
        <p:nvSpPr>
          <p:cNvPr id="256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Effective teachers have or exhibit an impressive range of competencies</a:t>
            </a:r>
          </a:p>
          <a:p>
            <a:pPr>
              <a:spcBef>
                <a:spcPct val="0"/>
              </a:spcBef>
            </a:pPr>
            <a:r>
              <a:rPr lang="en-GB" altLang="en-US" smtClean="0"/>
              <a:t>CW - content of the teaching</a:t>
            </a:r>
          </a:p>
          <a:p>
            <a:pPr>
              <a:spcBef>
                <a:spcPct val="0"/>
              </a:spcBef>
            </a:pPr>
            <a:r>
              <a:rPr lang="en-GB" altLang="en-US" smtClean="0"/>
              <a:t>PW - skills of teaching in theory and application, presentation, organisation and management of learning.</a:t>
            </a:r>
          </a:p>
          <a:p>
            <a:pPr>
              <a:spcBef>
                <a:spcPct val="0"/>
              </a:spcBef>
            </a:pPr>
            <a:r>
              <a:rPr lang="en-GB" altLang="en-US" smtClean="0"/>
              <a:t>PsW - knowing children as individuals</a:t>
            </a:r>
          </a:p>
          <a:p>
            <a:pPr>
              <a:spcBef>
                <a:spcPct val="0"/>
              </a:spcBef>
            </a:pPr>
            <a:r>
              <a:rPr lang="en-GB" altLang="en-US" smtClean="0"/>
              <a:t>SW - nature of cultural and social groups</a:t>
            </a:r>
          </a:p>
          <a:p>
            <a:pPr>
              <a:spcBef>
                <a:spcPct val="0"/>
              </a:spcBef>
            </a:pPr>
            <a:r>
              <a:rPr lang="en-GB" altLang="en-US" smtClean="0"/>
              <a:t>ES - to assess children's learning and the effectiveness of their teaching</a:t>
            </a:r>
          </a:p>
          <a:p>
            <a:pPr>
              <a:spcBef>
                <a:spcPct val="0"/>
              </a:spcBef>
            </a:pPr>
            <a:r>
              <a:rPr lang="en-GB" altLang="en-US" smtClean="0"/>
              <a:t>ES</a:t>
            </a:r>
          </a:p>
        </p:txBody>
      </p:sp>
    </p:spTree>
    <p:extLst>
      <p:ext uri="{BB962C8B-B14F-4D97-AF65-F5344CB8AC3E}">
        <p14:creationId xmlns:p14="http://schemas.microsoft.com/office/powerpoint/2010/main" val="1610199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54</a:t>
            </a:fld>
            <a:endParaRPr lang="en-GB"/>
          </a:p>
        </p:txBody>
      </p:sp>
    </p:spTree>
    <p:extLst>
      <p:ext uri="{BB962C8B-B14F-4D97-AF65-F5344CB8AC3E}">
        <p14:creationId xmlns:p14="http://schemas.microsoft.com/office/powerpoint/2010/main" val="19830114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83887" indent="-301495">
              <a:defRPr>
                <a:solidFill>
                  <a:schemeClr val="tx1"/>
                </a:solidFill>
                <a:latin typeface="Arial" panose="020B0604020202020204" pitchFamily="34" charset="0"/>
              </a:defRPr>
            </a:lvl2pPr>
            <a:lvl3pPr marL="1205979" indent="-241196">
              <a:defRPr>
                <a:solidFill>
                  <a:schemeClr val="tx1"/>
                </a:solidFill>
                <a:latin typeface="Arial" panose="020B0604020202020204" pitchFamily="34" charset="0"/>
              </a:defRPr>
            </a:lvl3pPr>
            <a:lvl4pPr marL="1688371" indent="-241196">
              <a:defRPr>
                <a:solidFill>
                  <a:schemeClr val="tx1"/>
                </a:solidFill>
                <a:latin typeface="Arial" panose="020B0604020202020204" pitchFamily="34" charset="0"/>
              </a:defRPr>
            </a:lvl4pPr>
            <a:lvl5pPr marL="2170763" indent="-241196">
              <a:defRPr>
                <a:solidFill>
                  <a:schemeClr val="tx1"/>
                </a:solidFill>
                <a:latin typeface="Arial" panose="020B0604020202020204" pitchFamily="34" charset="0"/>
              </a:defRPr>
            </a:lvl5pPr>
            <a:lvl6pPr marL="2653154" indent="-241196" defTabSz="482392" fontAlgn="base">
              <a:spcBef>
                <a:spcPct val="0"/>
              </a:spcBef>
              <a:spcAft>
                <a:spcPct val="0"/>
              </a:spcAft>
              <a:defRPr>
                <a:solidFill>
                  <a:schemeClr val="tx1"/>
                </a:solidFill>
                <a:latin typeface="Arial" panose="020B0604020202020204" pitchFamily="34" charset="0"/>
              </a:defRPr>
            </a:lvl6pPr>
            <a:lvl7pPr marL="3135546" indent="-241196" defTabSz="482392" fontAlgn="base">
              <a:spcBef>
                <a:spcPct val="0"/>
              </a:spcBef>
              <a:spcAft>
                <a:spcPct val="0"/>
              </a:spcAft>
              <a:defRPr>
                <a:solidFill>
                  <a:schemeClr val="tx1"/>
                </a:solidFill>
                <a:latin typeface="Arial" panose="020B0604020202020204" pitchFamily="34" charset="0"/>
              </a:defRPr>
            </a:lvl7pPr>
            <a:lvl8pPr marL="3617938" indent="-241196" defTabSz="482392" fontAlgn="base">
              <a:spcBef>
                <a:spcPct val="0"/>
              </a:spcBef>
              <a:spcAft>
                <a:spcPct val="0"/>
              </a:spcAft>
              <a:defRPr>
                <a:solidFill>
                  <a:schemeClr val="tx1"/>
                </a:solidFill>
                <a:latin typeface="Arial" panose="020B0604020202020204" pitchFamily="34" charset="0"/>
              </a:defRPr>
            </a:lvl8pPr>
            <a:lvl9pPr marL="4100330" indent="-241196" defTabSz="482392"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D21AB68-ECED-4C65-9395-D858D8C8D162}" type="slidenum">
              <a:rPr lang="en-GB" altLang="en-US">
                <a:ea typeface="ＭＳ Ｐゴシック" panose="020B0600070205080204" pitchFamily="34" charset="-128"/>
              </a:rPr>
              <a:pPr fontAlgn="base">
                <a:spcBef>
                  <a:spcPct val="0"/>
                </a:spcBef>
                <a:spcAft>
                  <a:spcPct val="0"/>
                </a:spcAft>
              </a:pPr>
              <a:t>55</a:t>
            </a:fld>
            <a:endParaRPr lang="en-GB" altLang="en-US">
              <a:ea typeface="ＭＳ Ｐゴシック" panose="020B0600070205080204" pitchFamily="34" charset="-128"/>
            </a:endParaRPr>
          </a:p>
        </p:txBody>
      </p:sp>
      <p:sp>
        <p:nvSpPr>
          <p:cNvPr id="286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Evaluations form part of your lesson plan, these documents are open for many to view. </a:t>
            </a:r>
          </a:p>
          <a:p>
            <a:pPr>
              <a:spcBef>
                <a:spcPct val="0"/>
              </a:spcBef>
            </a:pPr>
            <a:r>
              <a:rPr lang="en-GB" altLang="en-US" dirty="0" smtClean="0"/>
              <a:t>Ensure your comments remain professional at all times.</a:t>
            </a:r>
          </a:p>
          <a:p>
            <a:pPr>
              <a:spcBef>
                <a:spcPct val="0"/>
              </a:spcBef>
            </a:pPr>
            <a:r>
              <a:rPr lang="en-GB" altLang="en-US" dirty="0" smtClean="0"/>
              <a:t>When tutors come in to observe and look through your files, they will read your evaluations. They provide valuable insight into how you are progressing and developing as a teacher as well as a learner. Tutors will look to see if you have identified something you want to improve and look to see if you have.</a:t>
            </a:r>
          </a:p>
          <a:p>
            <a:pPr>
              <a:spcBef>
                <a:spcPct val="0"/>
              </a:spcBef>
            </a:pPr>
            <a:r>
              <a:rPr lang="en-GB" altLang="en-US" dirty="0" smtClean="0"/>
              <a:t>There’s no point in engaging in the evaluative process if you intend to ignore the outcomes and do nothing.</a:t>
            </a:r>
          </a:p>
        </p:txBody>
      </p:sp>
    </p:spTree>
    <p:extLst>
      <p:ext uri="{BB962C8B-B14F-4D97-AF65-F5344CB8AC3E}">
        <p14:creationId xmlns:p14="http://schemas.microsoft.com/office/powerpoint/2010/main" val="23401723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56</a:t>
            </a:fld>
            <a:endParaRPr lang="en-GB"/>
          </a:p>
        </p:txBody>
      </p:sp>
    </p:spTree>
    <p:extLst>
      <p:ext uri="{BB962C8B-B14F-4D97-AF65-F5344CB8AC3E}">
        <p14:creationId xmlns:p14="http://schemas.microsoft.com/office/powerpoint/2010/main" val="30699425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57</a:t>
            </a:fld>
            <a:endParaRPr lang="en-GB"/>
          </a:p>
        </p:txBody>
      </p:sp>
    </p:spTree>
    <p:extLst>
      <p:ext uri="{BB962C8B-B14F-4D97-AF65-F5344CB8AC3E}">
        <p14:creationId xmlns:p14="http://schemas.microsoft.com/office/powerpoint/2010/main" val="3172742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edglossary.org/critical-friend/"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learning.gov.wales/docs/learningwales/publications/150921-leadership-milestone-matrix-cy.pdf" TargetMode="External"/><Relationship Id="rId2" Type="http://schemas.openxmlformats.org/officeDocument/2006/relationships/hyperlink" Target="http://learning.gov.wales/docs/learningwales/publications/150921-leadership-milestone-matrix-en.pdf"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 Target="slide47.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ncetm.org.uk/public/files/8038786/Professional+Learning+Journeys-Executive+Summary.pdf"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learning.gov.wales/yourcareer/?skip=1&amp;lang=cy" TargetMode="External"/><Relationship Id="rId3" Type="http://schemas.openxmlformats.org/officeDocument/2006/relationships/hyperlink" Target="http://learning.wales.gov.uk/resources/improvementareas/professional-learning/coaching-and-mentoring/?lang=en" TargetMode="External"/><Relationship Id="rId7" Type="http://schemas.openxmlformats.org/officeDocument/2006/relationships/hyperlink" Target="http://learning.gov.wales/yourcareer/?lang=en"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learning.wales.gov.uk/resources/improvementareas/professional-learning/effective-use-of-data/?lang=en" TargetMode="External"/><Relationship Id="rId5" Type="http://schemas.openxmlformats.org/officeDocument/2006/relationships/hyperlink" Target="http://learning.wales.gov.uk/resources/improvementareas/professional-learning/effective-collaboration/?lang=en" TargetMode="External"/><Relationship Id="rId10" Type="http://schemas.openxmlformats.org/officeDocument/2006/relationships/image" Target="../media/image9.png"/><Relationship Id="rId4" Type="http://schemas.openxmlformats.org/officeDocument/2006/relationships/hyperlink" Target="http://learning.wales.gov.uk/resources/improvementareas/professional-learning/reflectivepractice/?lang=en" TargetMode="External"/><Relationship Id="rId9" Type="http://schemas.openxmlformats.org/officeDocument/2006/relationships/image" Target="../media/image8.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learning.wales.gov.uk/yourcareer/leadershipdevelopment/?lang=en"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learning.gov.wales/yourcareer/leadershipdevelopment/?skip=1&amp;lang=cy" TargetMode="External"/><Relationship Id="rId2" Type="http://schemas.openxmlformats.org/officeDocument/2006/relationships/hyperlink" Target="http://learning.gov.wales/yourcareer/leadershipdevelopment/?lang=en" TargetMode="External"/><Relationship Id="rId1" Type="http://schemas.openxmlformats.org/officeDocument/2006/relationships/slideLayout" Target="../slideLayouts/slideLayout2.xml"/><Relationship Id="rId5" Type="http://schemas.openxmlformats.org/officeDocument/2006/relationships/hyperlink" Target="http://learning.gov.wales/yourcareer/leadershipdevelopment/individual-leadership-review/?skip=1&amp;lang=cy" TargetMode="External"/><Relationship Id="rId4" Type="http://schemas.openxmlformats.org/officeDocument/2006/relationships/hyperlink" Target="http://learning.gov.wales/yourcareer/leadershipdevelopment/individual-leadership-review/?lang=en"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www.gtcs.org.uk/professional-update/professional-learning-journey-using-evidence-of-impact.aspx"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moodle.swanseamet.uwtsd.ac.uk/course/view.php?id=221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learning.gov.wales/resources/browse-all/reflectivewriting/?lang=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learning.gov.wales/resources/browse-all/reflective-practice/?skip=1&amp;lang=en" TargetMode="External"/><Relationship Id="rId4" Type="http://schemas.openxmlformats.org/officeDocument/2006/relationships/hyperlink" Target="http://learning.gov.wales/resources/browse-all/reflective-practice-information-booklet/?lang=en"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hyperlink" Target="http://learning.wales.gov.uk/yourcareer/leadershipdevelopment/?lang=en"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052736"/>
            <a:ext cx="8208912" cy="1303734"/>
          </a:xfrm>
        </p:spPr>
        <p:txBody>
          <a:bodyPr>
            <a:normAutofit fontScale="90000"/>
          </a:bodyPr>
          <a:lstStyle/>
          <a:p>
            <a:pPr>
              <a:defRPr/>
            </a:pPr>
            <a:r>
              <a:rPr lang="en-GB" dirty="0" smtClean="0"/>
              <a:t>Graduate Certificate in Professional Learning: Leadership</a:t>
            </a:r>
            <a:endParaRPr lang="en-GB" dirty="0"/>
          </a:p>
        </p:txBody>
      </p:sp>
      <p:sp>
        <p:nvSpPr>
          <p:cNvPr id="7171" name="Subtitle 2"/>
          <p:cNvSpPr>
            <a:spLocks noGrp="1"/>
          </p:cNvSpPr>
          <p:nvPr>
            <p:ph type="subTitle" idx="1"/>
          </p:nvPr>
        </p:nvSpPr>
        <p:spPr>
          <a:xfrm>
            <a:off x="323528" y="4581128"/>
            <a:ext cx="4104456" cy="864096"/>
          </a:xfrm>
        </p:spPr>
        <p:txBody>
          <a:bodyPr/>
          <a:lstStyle/>
          <a:p>
            <a:r>
              <a:rPr lang="en-GB" altLang="en-US" dirty="0" smtClean="0"/>
              <a:t>University day 1</a:t>
            </a:r>
          </a:p>
        </p:txBody>
      </p:sp>
    </p:spTree>
    <p:extLst>
      <p:ext uri="{BB962C8B-B14F-4D97-AF65-F5344CB8AC3E}">
        <p14:creationId xmlns:p14="http://schemas.microsoft.com/office/powerpoint/2010/main" val="18609387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4000" dirty="0" smtClean="0"/>
              <a:t>Welcome         Croeso</a:t>
            </a:r>
            <a:endParaRPr lang="en-GB" sz="4000" dirty="0"/>
          </a:p>
        </p:txBody>
      </p:sp>
      <p:sp>
        <p:nvSpPr>
          <p:cNvPr id="3" name="Content Placeholder 2"/>
          <p:cNvSpPr>
            <a:spLocks noGrp="1"/>
          </p:cNvSpPr>
          <p:nvPr>
            <p:ph idx="1"/>
          </p:nvPr>
        </p:nvSpPr>
        <p:spPr>
          <a:xfrm>
            <a:off x="457200" y="1196752"/>
            <a:ext cx="8229600" cy="4320481"/>
          </a:xfrm>
        </p:spPr>
        <p:txBody>
          <a:bodyPr>
            <a:normAutofit/>
          </a:bodyPr>
          <a:lstStyle/>
          <a:p>
            <a:r>
              <a:rPr lang="en-GB" dirty="0" smtClean="0"/>
              <a:t>Housekeeping </a:t>
            </a:r>
          </a:p>
          <a:p>
            <a:endParaRPr lang="en-GB" dirty="0"/>
          </a:p>
          <a:p>
            <a:r>
              <a:rPr lang="en-GB" dirty="0" smtClean="0"/>
              <a:t>Delegate packs: module handbook</a:t>
            </a:r>
          </a:p>
          <a:p>
            <a:endParaRPr lang="en-GB" dirty="0" smtClean="0"/>
          </a:p>
          <a:p>
            <a:r>
              <a:rPr lang="en-GB" dirty="0" smtClean="0"/>
              <a:t>On-line: Moodle</a:t>
            </a:r>
          </a:p>
          <a:p>
            <a:pPr marL="0" indent="0">
              <a:buNone/>
            </a:pPr>
            <a:r>
              <a:rPr lang="en-GB" dirty="0" smtClean="0"/>
              <a:t>Programme of Study</a:t>
            </a:r>
          </a:p>
          <a:p>
            <a:pPr marL="0" indent="0">
              <a:buNone/>
            </a:pPr>
            <a:r>
              <a:rPr lang="en-GB" dirty="0" smtClean="0"/>
              <a:t>Student regulations</a:t>
            </a:r>
          </a:p>
          <a:p>
            <a:endParaRPr lang="en-GB" dirty="0"/>
          </a:p>
        </p:txBody>
      </p:sp>
    </p:spTree>
    <p:extLst>
      <p:ext uri="{BB962C8B-B14F-4D97-AF65-F5344CB8AC3E}">
        <p14:creationId xmlns:p14="http://schemas.microsoft.com/office/powerpoint/2010/main" val="30327074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1</a:t>
            </a:r>
            <a:endParaRPr lang="en-GB" dirty="0"/>
          </a:p>
        </p:txBody>
      </p:sp>
      <p:sp>
        <p:nvSpPr>
          <p:cNvPr id="3" name="Content Placeholder 2"/>
          <p:cNvSpPr>
            <a:spLocks noGrp="1"/>
          </p:cNvSpPr>
          <p:nvPr>
            <p:ph idx="1"/>
          </p:nvPr>
        </p:nvSpPr>
        <p:spPr/>
        <p:txBody>
          <a:bodyPr/>
          <a:lstStyle/>
          <a:p>
            <a:pPr marL="0" indent="0">
              <a:buNone/>
            </a:pPr>
            <a:r>
              <a:rPr lang="en-GB" dirty="0" smtClean="0"/>
              <a:t>Use the handbook:</a:t>
            </a:r>
          </a:p>
          <a:p>
            <a:r>
              <a:rPr lang="en-GB" dirty="0" smtClean="0"/>
              <a:t>Questions and notes</a:t>
            </a:r>
            <a:endParaRPr lang="en-GB" dirty="0"/>
          </a:p>
        </p:txBody>
      </p:sp>
    </p:spTree>
    <p:extLst>
      <p:ext uri="{BB962C8B-B14F-4D97-AF65-F5344CB8AC3E}">
        <p14:creationId xmlns:p14="http://schemas.microsoft.com/office/powerpoint/2010/main" val="8440863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a:xfrm>
            <a:off x="457200" y="476672"/>
            <a:ext cx="8229600" cy="5040561"/>
          </a:xfrm>
        </p:spPr>
        <p:txBody>
          <a:bodyPr/>
          <a:lstStyle/>
          <a:p>
            <a:pPr marL="0" indent="0">
              <a:buNone/>
            </a:pPr>
            <a:r>
              <a:rPr lang="en-GB" altLang="en-US" sz="3300" dirty="0" smtClean="0"/>
              <a:t>  </a:t>
            </a:r>
            <a:r>
              <a:rPr lang="en-GB" altLang="en-US" sz="3300" b="1" dirty="0" smtClean="0"/>
              <a:t>University</a:t>
            </a:r>
            <a:r>
              <a:rPr lang="en-GB" altLang="en-US" sz="3300" dirty="0" smtClean="0"/>
              <a:t> of Wales Trinity Saint David</a:t>
            </a:r>
          </a:p>
          <a:p>
            <a:pPr marL="0" indent="0">
              <a:buNone/>
            </a:pPr>
            <a:r>
              <a:rPr lang="en-GB" altLang="en-US" sz="3300" dirty="0" smtClean="0"/>
              <a:t>                  (UWTSD)</a:t>
            </a:r>
          </a:p>
          <a:p>
            <a:pPr marL="0" indent="0">
              <a:buNone/>
            </a:pPr>
            <a:r>
              <a:rPr lang="en-GB" altLang="en-US" sz="3300" dirty="0" smtClean="0"/>
              <a:t>   </a:t>
            </a:r>
            <a:r>
              <a:rPr lang="en-GB" altLang="en-US" sz="3300" b="1" dirty="0" smtClean="0"/>
              <a:t>Faculty</a:t>
            </a:r>
            <a:r>
              <a:rPr lang="en-GB" altLang="en-US" sz="3300" dirty="0" smtClean="0"/>
              <a:t> of Education and Communities</a:t>
            </a:r>
          </a:p>
          <a:p>
            <a:pPr marL="0" indent="0">
              <a:buNone/>
            </a:pPr>
            <a:r>
              <a:rPr lang="en-GB" altLang="en-US" sz="3300" dirty="0" smtClean="0"/>
              <a:t>   </a:t>
            </a:r>
            <a:r>
              <a:rPr lang="en-GB" altLang="en-US" sz="3300" b="1" dirty="0" smtClean="0"/>
              <a:t>School/ Centre:</a:t>
            </a:r>
            <a:r>
              <a:rPr lang="en-GB" altLang="en-US" sz="3300" dirty="0" smtClean="0"/>
              <a:t>         Yr Athrofa</a:t>
            </a:r>
          </a:p>
          <a:p>
            <a:pPr marL="0" indent="0">
              <a:buNone/>
            </a:pPr>
            <a:r>
              <a:rPr lang="en-GB" altLang="en-US" sz="3300" dirty="0" smtClean="0"/>
              <a:t>         Professional Learning</a:t>
            </a:r>
          </a:p>
          <a:p>
            <a:pPr marL="0" indent="0">
              <a:buNone/>
            </a:pPr>
            <a:r>
              <a:rPr lang="en-GB" altLang="en-US" sz="3300" b="1" dirty="0" smtClean="0"/>
              <a:t>Programme: </a:t>
            </a:r>
            <a:r>
              <a:rPr lang="en-GB" altLang="en-US" sz="3300" dirty="0" smtClean="0"/>
              <a:t>Graduate Certificate in Professional Learning: Leadership</a:t>
            </a:r>
          </a:p>
          <a:p>
            <a:pPr marL="0" indent="0">
              <a:buNone/>
            </a:pPr>
            <a:r>
              <a:rPr lang="en-GB" altLang="en-US" sz="3300" b="1" dirty="0" smtClean="0"/>
              <a:t>Module: </a:t>
            </a:r>
            <a:r>
              <a:rPr lang="en-GB" altLang="en-US" sz="3300" dirty="0" smtClean="0"/>
              <a:t>Professional Learning Journey</a:t>
            </a:r>
            <a:endParaRPr lang="en-GB" altLang="en-US" sz="3300" dirty="0"/>
          </a:p>
        </p:txBody>
      </p:sp>
    </p:spTree>
    <p:extLst>
      <p:ext uri="{BB962C8B-B14F-4D97-AF65-F5344CB8AC3E}">
        <p14:creationId xmlns:p14="http://schemas.microsoft.com/office/powerpoint/2010/main" val="29168446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Graduate Certificate in Professional Learning: Leadership</a:t>
            </a:r>
            <a:endParaRPr lang="en-GB" dirty="0"/>
          </a:p>
        </p:txBody>
      </p:sp>
      <p:sp>
        <p:nvSpPr>
          <p:cNvPr id="3" name="Content Placeholder 2"/>
          <p:cNvSpPr>
            <a:spLocks noGrp="1"/>
          </p:cNvSpPr>
          <p:nvPr>
            <p:ph idx="1"/>
          </p:nvPr>
        </p:nvSpPr>
        <p:spPr/>
        <p:txBody>
          <a:bodyPr/>
          <a:lstStyle/>
          <a:p>
            <a:r>
              <a:rPr lang="en-GB" dirty="0" smtClean="0"/>
              <a:t>Difference between undergraduate – graduand – graduate  - post-graduate</a:t>
            </a:r>
          </a:p>
          <a:p>
            <a:endParaRPr lang="en-GB" dirty="0"/>
          </a:p>
          <a:p>
            <a:r>
              <a:rPr lang="en-GB" dirty="0" smtClean="0"/>
              <a:t>Level 4     Level 5      Level 6      Level 7</a:t>
            </a:r>
            <a:endParaRPr lang="en-GB" dirty="0"/>
          </a:p>
        </p:txBody>
      </p:sp>
    </p:spTree>
    <p:extLst>
      <p:ext uri="{BB962C8B-B14F-4D97-AF65-F5344CB8AC3E}">
        <p14:creationId xmlns:p14="http://schemas.microsoft.com/office/powerpoint/2010/main" val="17075458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191000" cy="850106"/>
          </a:xfrm>
        </p:spPr>
        <p:txBody>
          <a:bodyPr>
            <a:noAutofit/>
          </a:bodyPr>
          <a:lstStyle/>
          <a:p>
            <a:r>
              <a:rPr lang="en-GB" sz="3600" dirty="0" smtClean="0"/>
              <a:t>Three modules</a:t>
            </a:r>
            <a:endParaRPr lang="en-GB" sz="3600" dirty="0"/>
          </a:p>
        </p:txBody>
      </p:sp>
      <p:sp>
        <p:nvSpPr>
          <p:cNvPr id="3" name="Content Placeholder 2"/>
          <p:cNvSpPr>
            <a:spLocks noGrp="1"/>
          </p:cNvSpPr>
          <p:nvPr>
            <p:ph sz="half" idx="1"/>
          </p:nvPr>
        </p:nvSpPr>
        <p:spPr/>
        <p:txBody>
          <a:bodyPr>
            <a:normAutofit fontScale="92500" lnSpcReduction="20000"/>
          </a:bodyPr>
          <a:lstStyle/>
          <a:p>
            <a:r>
              <a:rPr lang="en-GB" dirty="0" smtClean="0"/>
              <a:t>Professional Learning Journey</a:t>
            </a:r>
          </a:p>
          <a:p>
            <a:pPr marL="0" indent="0" algn="ctr">
              <a:buNone/>
            </a:pPr>
            <a:r>
              <a:rPr lang="en-GB" dirty="0" smtClean="0"/>
              <a:t>( 20 credits)</a:t>
            </a:r>
          </a:p>
          <a:p>
            <a:r>
              <a:rPr lang="en-GB" dirty="0" smtClean="0"/>
              <a:t>Creating a Strategic Direction</a:t>
            </a:r>
          </a:p>
          <a:p>
            <a:pPr marL="0" indent="0" algn="ctr">
              <a:buNone/>
            </a:pPr>
            <a:r>
              <a:rPr lang="en-GB" dirty="0"/>
              <a:t>( 20 credits)</a:t>
            </a:r>
          </a:p>
          <a:p>
            <a:r>
              <a:rPr lang="en-GB" dirty="0" smtClean="0"/>
              <a:t>Leading and Developing the School</a:t>
            </a:r>
          </a:p>
          <a:p>
            <a:pPr marL="0" indent="0" algn="ctr">
              <a:buNone/>
            </a:pPr>
            <a:r>
              <a:rPr lang="en-GB" dirty="0"/>
              <a:t>( 20 credits)</a:t>
            </a:r>
          </a:p>
        </p:txBody>
      </p:sp>
      <p:sp>
        <p:nvSpPr>
          <p:cNvPr id="4" name="Content Placeholder 3"/>
          <p:cNvSpPr>
            <a:spLocks noGrp="1"/>
          </p:cNvSpPr>
          <p:nvPr>
            <p:ph sz="half" idx="2"/>
          </p:nvPr>
        </p:nvSpPr>
        <p:spPr/>
        <p:txBody>
          <a:bodyPr>
            <a:normAutofit fontScale="92500" lnSpcReduction="20000"/>
          </a:bodyPr>
          <a:lstStyle/>
          <a:p>
            <a:r>
              <a:rPr lang="cy-GB" dirty="0"/>
              <a:t>Y Siwrne Ddysgu </a:t>
            </a:r>
            <a:r>
              <a:rPr lang="cy-GB" dirty="0" smtClean="0"/>
              <a:t>Broffesiynol</a:t>
            </a:r>
          </a:p>
          <a:p>
            <a:r>
              <a:rPr lang="cy-GB" dirty="0" smtClean="0"/>
              <a:t>(20 </a:t>
            </a:r>
            <a:r>
              <a:rPr lang="cy-GB" dirty="0"/>
              <a:t>g</a:t>
            </a:r>
            <a:r>
              <a:rPr lang="cy-GB" dirty="0" smtClean="0"/>
              <a:t>werth credyd)</a:t>
            </a:r>
          </a:p>
          <a:p>
            <a:r>
              <a:rPr lang="cy-GB" dirty="0" smtClean="0"/>
              <a:t>Creu </a:t>
            </a:r>
            <a:r>
              <a:rPr lang="cy-GB" dirty="0"/>
              <a:t>Cyfeiriad Strategol ar gyfer Gwella Ysgolion </a:t>
            </a:r>
            <a:endParaRPr lang="cy-GB" dirty="0" smtClean="0"/>
          </a:p>
          <a:p>
            <a:r>
              <a:rPr lang="cy-GB" dirty="0" smtClean="0"/>
              <a:t>(20 </a:t>
            </a:r>
            <a:r>
              <a:rPr lang="cy-GB" dirty="0"/>
              <a:t>gwerth credyd)</a:t>
            </a:r>
            <a:endParaRPr lang="cy-GB" dirty="0" smtClean="0"/>
          </a:p>
          <a:p>
            <a:r>
              <a:rPr lang="cy-GB" dirty="0"/>
              <a:t>Arwain a Datblygu’r </a:t>
            </a:r>
            <a:r>
              <a:rPr lang="cy-GB" dirty="0" smtClean="0"/>
              <a:t>Ysgol</a:t>
            </a:r>
          </a:p>
          <a:p>
            <a:r>
              <a:rPr lang="cy-GB" dirty="0"/>
              <a:t>(20 gwerth credyd)</a:t>
            </a:r>
            <a:endParaRPr lang="en-GB" dirty="0"/>
          </a:p>
        </p:txBody>
      </p:sp>
      <p:sp>
        <p:nvSpPr>
          <p:cNvPr id="5" name="TextBox 4"/>
          <p:cNvSpPr txBox="1"/>
          <p:nvPr/>
        </p:nvSpPr>
        <p:spPr>
          <a:xfrm>
            <a:off x="5292080" y="386971"/>
            <a:ext cx="2270686" cy="646331"/>
          </a:xfrm>
          <a:prstGeom prst="rect">
            <a:avLst/>
          </a:prstGeom>
          <a:noFill/>
        </p:spPr>
        <p:txBody>
          <a:bodyPr wrap="none" rtlCol="0">
            <a:spAutoFit/>
          </a:bodyPr>
          <a:lstStyle/>
          <a:p>
            <a:r>
              <a:rPr lang="en-GB" sz="3600" dirty="0" smtClean="0">
                <a:latin typeface="+mj-lt"/>
              </a:rPr>
              <a:t>Tri </a:t>
            </a:r>
            <a:r>
              <a:rPr lang="en-GB" sz="3600" dirty="0" err="1">
                <a:latin typeface="+mj-lt"/>
              </a:rPr>
              <a:t>modiwl</a:t>
            </a:r>
            <a:endParaRPr lang="en-GB" sz="3600" dirty="0">
              <a:latin typeface="+mj-lt"/>
            </a:endParaRPr>
          </a:p>
        </p:txBody>
      </p:sp>
    </p:spTree>
    <p:extLst>
      <p:ext uri="{BB962C8B-B14F-4D97-AF65-F5344CB8AC3E}">
        <p14:creationId xmlns:p14="http://schemas.microsoft.com/office/powerpoint/2010/main" val="3516467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522721042"/>
              </p:ext>
            </p:extLst>
          </p:nvPr>
        </p:nvGraphicFramePr>
        <p:xfrm>
          <a:off x="0" y="-2"/>
          <a:ext cx="9144000" cy="6583680"/>
        </p:xfrm>
        <a:graphic>
          <a:graphicData uri="http://schemas.openxmlformats.org/drawingml/2006/table">
            <a:tbl>
              <a:tblPr firstRow="1" firstCol="1" bandRow="1">
                <a:tableStyleId>{5C22544A-7EE6-4342-B048-85BDC9FD1C3A}</a:tableStyleId>
              </a:tblPr>
              <a:tblGrid>
                <a:gridCol w="2095017"/>
                <a:gridCol w="7048983"/>
              </a:tblGrid>
              <a:tr h="209676">
                <a:tc>
                  <a:txBody>
                    <a:bodyPr/>
                    <a:lstStyle/>
                    <a:p>
                      <a:pPr marL="0" marR="0">
                        <a:spcBef>
                          <a:spcPts val="0"/>
                        </a:spcBef>
                        <a:spcAft>
                          <a:spcPts val="0"/>
                        </a:spcAft>
                      </a:pPr>
                      <a:r>
                        <a:rPr lang="en-GB" sz="1600" dirty="0">
                          <a:effectLst/>
                        </a:rPr>
                        <a:t>Time</a:t>
                      </a:r>
                      <a:endParaRPr lang="en-GB" sz="1600" dirty="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a:effectLst/>
                        </a:rPr>
                        <a:t>Activity</a:t>
                      </a:r>
                      <a:endParaRPr lang="en-GB" sz="1600">
                        <a:effectLst/>
                        <a:latin typeface="Calibri"/>
                        <a:ea typeface="Times New Roman"/>
                        <a:cs typeface="Times New Roman"/>
                      </a:endParaRPr>
                    </a:p>
                  </a:txBody>
                  <a:tcPr marL="59339" marR="59339" marT="0" marB="0"/>
                </a:tc>
              </a:tr>
              <a:tr h="629028">
                <a:tc>
                  <a:txBody>
                    <a:bodyPr/>
                    <a:lstStyle/>
                    <a:p>
                      <a:pPr marL="0" marR="0">
                        <a:spcBef>
                          <a:spcPts val="0"/>
                        </a:spcBef>
                        <a:spcAft>
                          <a:spcPts val="0"/>
                        </a:spcAft>
                      </a:pPr>
                      <a:r>
                        <a:rPr lang="en-GB" sz="1600">
                          <a:effectLst/>
                        </a:rPr>
                        <a:t>9.30 – 10.00</a:t>
                      </a:r>
                      <a:endParaRPr lang="en-GB" sz="160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a:effectLst/>
                        </a:rPr>
                        <a:t> </a:t>
                      </a:r>
                    </a:p>
                    <a:p>
                      <a:pPr marL="0" marR="0">
                        <a:spcBef>
                          <a:spcPts val="0"/>
                        </a:spcBef>
                        <a:spcAft>
                          <a:spcPts val="0"/>
                        </a:spcAft>
                      </a:pPr>
                      <a:r>
                        <a:rPr lang="en-GB" sz="1600">
                          <a:effectLst/>
                        </a:rPr>
                        <a:t>Registration and coffee</a:t>
                      </a:r>
                    </a:p>
                    <a:p>
                      <a:pPr marL="0" marR="0">
                        <a:spcBef>
                          <a:spcPts val="0"/>
                        </a:spcBef>
                        <a:spcAft>
                          <a:spcPts val="0"/>
                        </a:spcAft>
                      </a:pPr>
                      <a:r>
                        <a:rPr lang="en-GB" sz="1600">
                          <a:effectLst/>
                        </a:rPr>
                        <a:t> </a:t>
                      </a:r>
                      <a:endParaRPr lang="en-GB" sz="1600">
                        <a:effectLst/>
                        <a:latin typeface="Calibri"/>
                        <a:ea typeface="Times New Roman"/>
                        <a:cs typeface="Times New Roman"/>
                      </a:endParaRPr>
                    </a:p>
                  </a:txBody>
                  <a:tcPr marL="59339" marR="59339" marT="0" marB="0"/>
                </a:tc>
              </a:tr>
              <a:tr h="629028">
                <a:tc>
                  <a:txBody>
                    <a:bodyPr/>
                    <a:lstStyle/>
                    <a:p>
                      <a:pPr marL="0" marR="0">
                        <a:spcBef>
                          <a:spcPts val="0"/>
                        </a:spcBef>
                        <a:spcAft>
                          <a:spcPts val="0"/>
                        </a:spcAft>
                      </a:pPr>
                      <a:r>
                        <a:rPr lang="en-GB" sz="1600">
                          <a:effectLst/>
                        </a:rPr>
                        <a:t>10.00 – 10.30</a:t>
                      </a:r>
                      <a:endParaRPr lang="en-GB" sz="160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a:effectLst/>
                        </a:rPr>
                        <a:t> </a:t>
                      </a:r>
                    </a:p>
                    <a:p>
                      <a:pPr marL="0" marR="0">
                        <a:spcBef>
                          <a:spcPts val="0"/>
                        </a:spcBef>
                        <a:spcAft>
                          <a:spcPts val="0"/>
                        </a:spcAft>
                      </a:pPr>
                      <a:r>
                        <a:rPr lang="en-GB" sz="1600">
                          <a:effectLst/>
                        </a:rPr>
                        <a:t>Welcome  - Sharon James</a:t>
                      </a:r>
                    </a:p>
                    <a:p>
                      <a:pPr marL="0" marR="0">
                        <a:spcBef>
                          <a:spcPts val="0"/>
                        </a:spcBef>
                        <a:spcAft>
                          <a:spcPts val="0"/>
                        </a:spcAft>
                      </a:pPr>
                      <a:r>
                        <a:rPr lang="en-GB" sz="1600">
                          <a:effectLst/>
                        </a:rPr>
                        <a:t> </a:t>
                      </a:r>
                      <a:endParaRPr lang="en-GB" sz="1600">
                        <a:effectLst/>
                        <a:latin typeface="Calibri"/>
                        <a:ea typeface="Times New Roman"/>
                        <a:cs typeface="Times New Roman"/>
                      </a:endParaRPr>
                    </a:p>
                  </a:txBody>
                  <a:tcPr marL="59339" marR="59339" marT="0" marB="0"/>
                </a:tc>
              </a:tr>
              <a:tr h="629028">
                <a:tc>
                  <a:txBody>
                    <a:bodyPr/>
                    <a:lstStyle/>
                    <a:p>
                      <a:pPr marL="0" marR="0">
                        <a:spcBef>
                          <a:spcPts val="0"/>
                        </a:spcBef>
                        <a:spcAft>
                          <a:spcPts val="0"/>
                        </a:spcAft>
                      </a:pPr>
                      <a:r>
                        <a:rPr lang="en-GB" sz="1600">
                          <a:effectLst/>
                        </a:rPr>
                        <a:t>10.30 – 11.15</a:t>
                      </a:r>
                      <a:endParaRPr lang="en-GB" sz="160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a:effectLst/>
                        </a:rPr>
                        <a:t> </a:t>
                      </a:r>
                    </a:p>
                    <a:p>
                      <a:pPr marL="0" marR="0">
                        <a:spcBef>
                          <a:spcPts val="0"/>
                        </a:spcBef>
                        <a:spcAft>
                          <a:spcPts val="0"/>
                        </a:spcAft>
                      </a:pPr>
                      <a:r>
                        <a:rPr lang="en-GB" sz="1600">
                          <a:effectLst/>
                        </a:rPr>
                        <a:t>Student Induction to electronic Moodle and other resources</a:t>
                      </a:r>
                    </a:p>
                    <a:p>
                      <a:pPr marL="0" marR="0">
                        <a:spcBef>
                          <a:spcPts val="0"/>
                        </a:spcBef>
                        <a:spcAft>
                          <a:spcPts val="0"/>
                        </a:spcAft>
                      </a:pPr>
                      <a:r>
                        <a:rPr lang="en-GB" sz="1600">
                          <a:effectLst/>
                        </a:rPr>
                        <a:t> </a:t>
                      </a:r>
                      <a:endParaRPr lang="en-GB" sz="1600">
                        <a:effectLst/>
                        <a:latin typeface="Calibri"/>
                        <a:ea typeface="Times New Roman"/>
                        <a:cs typeface="Times New Roman"/>
                      </a:endParaRPr>
                    </a:p>
                  </a:txBody>
                  <a:tcPr marL="59339" marR="59339" marT="0" marB="0"/>
                </a:tc>
              </a:tr>
              <a:tr h="838704">
                <a:tc>
                  <a:txBody>
                    <a:bodyPr/>
                    <a:lstStyle/>
                    <a:p>
                      <a:pPr marL="0" marR="0">
                        <a:spcBef>
                          <a:spcPts val="0"/>
                        </a:spcBef>
                        <a:spcAft>
                          <a:spcPts val="0"/>
                        </a:spcAft>
                      </a:pPr>
                      <a:r>
                        <a:rPr lang="en-GB" sz="1600">
                          <a:effectLst/>
                        </a:rPr>
                        <a:t>11.15 – 12.30</a:t>
                      </a:r>
                      <a:endParaRPr lang="en-GB" sz="160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a:effectLst/>
                        </a:rPr>
                        <a:t> </a:t>
                      </a:r>
                    </a:p>
                    <a:p>
                      <a:pPr marL="0" marR="0">
                        <a:spcBef>
                          <a:spcPts val="0"/>
                        </a:spcBef>
                        <a:spcAft>
                          <a:spcPts val="0"/>
                        </a:spcAft>
                      </a:pPr>
                      <a:r>
                        <a:rPr lang="en-GB" sz="1600">
                          <a:effectLst/>
                        </a:rPr>
                        <a:t>Introduction to the module – Sharon James</a:t>
                      </a:r>
                    </a:p>
                    <a:p>
                      <a:pPr marL="0" marR="0">
                        <a:spcBef>
                          <a:spcPts val="0"/>
                        </a:spcBef>
                        <a:spcAft>
                          <a:spcPts val="0"/>
                        </a:spcAft>
                      </a:pPr>
                      <a:r>
                        <a:rPr lang="en-GB" sz="1600">
                          <a:effectLst/>
                        </a:rPr>
                        <a:t>Trust groups and student reps</a:t>
                      </a:r>
                    </a:p>
                    <a:p>
                      <a:pPr marL="0" marR="0">
                        <a:spcBef>
                          <a:spcPts val="0"/>
                        </a:spcBef>
                        <a:spcAft>
                          <a:spcPts val="0"/>
                        </a:spcAft>
                      </a:pPr>
                      <a:r>
                        <a:rPr lang="en-GB" sz="1600">
                          <a:effectLst/>
                        </a:rPr>
                        <a:t> </a:t>
                      </a:r>
                      <a:endParaRPr lang="en-GB" sz="1600">
                        <a:effectLst/>
                        <a:latin typeface="Calibri"/>
                        <a:ea typeface="Times New Roman"/>
                        <a:cs typeface="Times New Roman"/>
                      </a:endParaRPr>
                    </a:p>
                  </a:txBody>
                  <a:tcPr marL="59339" marR="59339" marT="0" marB="0"/>
                </a:tc>
              </a:tr>
              <a:tr h="629028">
                <a:tc>
                  <a:txBody>
                    <a:bodyPr/>
                    <a:lstStyle/>
                    <a:p>
                      <a:pPr marL="0" marR="0">
                        <a:spcBef>
                          <a:spcPts val="0"/>
                        </a:spcBef>
                        <a:spcAft>
                          <a:spcPts val="0"/>
                        </a:spcAft>
                      </a:pPr>
                      <a:r>
                        <a:rPr lang="en-GB" sz="1600">
                          <a:effectLst/>
                        </a:rPr>
                        <a:t>12.30 - 1.30</a:t>
                      </a:r>
                      <a:endParaRPr lang="en-GB" sz="160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a:effectLst/>
                        </a:rPr>
                        <a:t> </a:t>
                      </a:r>
                    </a:p>
                    <a:p>
                      <a:pPr marL="0" marR="0">
                        <a:spcBef>
                          <a:spcPts val="0"/>
                        </a:spcBef>
                        <a:spcAft>
                          <a:spcPts val="0"/>
                        </a:spcAft>
                      </a:pPr>
                      <a:r>
                        <a:rPr lang="en-GB" sz="1600">
                          <a:effectLst/>
                        </a:rPr>
                        <a:t>Lunch</a:t>
                      </a:r>
                    </a:p>
                    <a:p>
                      <a:pPr marL="0" marR="0">
                        <a:spcBef>
                          <a:spcPts val="0"/>
                        </a:spcBef>
                        <a:spcAft>
                          <a:spcPts val="0"/>
                        </a:spcAft>
                      </a:pPr>
                      <a:r>
                        <a:rPr lang="en-GB" sz="1600">
                          <a:effectLst/>
                        </a:rPr>
                        <a:t> </a:t>
                      </a:r>
                      <a:endParaRPr lang="en-GB" sz="1600">
                        <a:effectLst/>
                        <a:latin typeface="Calibri"/>
                        <a:ea typeface="Times New Roman"/>
                        <a:cs typeface="Times New Roman"/>
                      </a:endParaRPr>
                    </a:p>
                  </a:txBody>
                  <a:tcPr marL="59339" marR="59339" marT="0" marB="0"/>
                </a:tc>
              </a:tr>
              <a:tr h="629028">
                <a:tc>
                  <a:txBody>
                    <a:bodyPr/>
                    <a:lstStyle/>
                    <a:p>
                      <a:pPr marL="0" marR="0">
                        <a:spcBef>
                          <a:spcPts val="0"/>
                        </a:spcBef>
                        <a:spcAft>
                          <a:spcPts val="0"/>
                        </a:spcAft>
                      </a:pPr>
                      <a:r>
                        <a:rPr lang="en-GB" sz="1600">
                          <a:effectLst/>
                        </a:rPr>
                        <a:t>1.30 – 2.00</a:t>
                      </a:r>
                      <a:endParaRPr lang="en-GB" sz="160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dirty="0">
                          <a:effectLst/>
                        </a:rPr>
                        <a:t> </a:t>
                      </a:r>
                    </a:p>
                    <a:p>
                      <a:pPr marL="0" marR="0">
                        <a:spcBef>
                          <a:spcPts val="0"/>
                        </a:spcBef>
                        <a:spcAft>
                          <a:spcPts val="0"/>
                        </a:spcAft>
                      </a:pPr>
                      <a:r>
                        <a:rPr lang="en-GB" sz="1600" dirty="0">
                          <a:effectLst/>
                        </a:rPr>
                        <a:t>Mini plenary</a:t>
                      </a:r>
                    </a:p>
                    <a:p>
                      <a:pPr marL="0" marR="0">
                        <a:spcBef>
                          <a:spcPts val="0"/>
                        </a:spcBef>
                        <a:spcAft>
                          <a:spcPts val="0"/>
                        </a:spcAft>
                      </a:pPr>
                      <a:r>
                        <a:rPr lang="en-GB" sz="1600" dirty="0">
                          <a:effectLst/>
                        </a:rPr>
                        <a:t> </a:t>
                      </a:r>
                      <a:endParaRPr lang="en-GB" sz="1600" dirty="0">
                        <a:effectLst/>
                        <a:latin typeface="Calibri"/>
                        <a:ea typeface="Times New Roman"/>
                        <a:cs typeface="Times New Roman"/>
                      </a:endParaRPr>
                    </a:p>
                  </a:txBody>
                  <a:tcPr marL="59339" marR="59339" marT="0" marB="0"/>
                </a:tc>
              </a:tr>
              <a:tr h="838704">
                <a:tc>
                  <a:txBody>
                    <a:bodyPr/>
                    <a:lstStyle/>
                    <a:p>
                      <a:pPr marL="0" marR="0">
                        <a:spcBef>
                          <a:spcPts val="0"/>
                        </a:spcBef>
                        <a:spcAft>
                          <a:spcPts val="0"/>
                        </a:spcAft>
                      </a:pPr>
                      <a:r>
                        <a:rPr lang="en-GB" sz="1600">
                          <a:effectLst/>
                        </a:rPr>
                        <a:t>2.00 – 3.30</a:t>
                      </a:r>
                      <a:endParaRPr lang="en-GB" sz="160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a:effectLst/>
                        </a:rPr>
                        <a:t> </a:t>
                      </a:r>
                    </a:p>
                    <a:p>
                      <a:pPr marL="0" marR="0">
                        <a:spcBef>
                          <a:spcPts val="0"/>
                        </a:spcBef>
                        <a:spcAft>
                          <a:spcPts val="0"/>
                        </a:spcAft>
                      </a:pPr>
                      <a:r>
                        <a:rPr lang="en-GB" sz="1600">
                          <a:effectLst/>
                        </a:rPr>
                        <a:t>Current educational priorities and implications for a middle leader: Responding to change  - Gail Quick</a:t>
                      </a:r>
                    </a:p>
                    <a:p>
                      <a:pPr marL="0" marR="0">
                        <a:spcBef>
                          <a:spcPts val="0"/>
                        </a:spcBef>
                        <a:spcAft>
                          <a:spcPts val="0"/>
                        </a:spcAft>
                      </a:pPr>
                      <a:r>
                        <a:rPr lang="en-GB" sz="1600">
                          <a:effectLst/>
                        </a:rPr>
                        <a:t> </a:t>
                      </a:r>
                      <a:endParaRPr lang="en-GB" sz="1600">
                        <a:effectLst/>
                        <a:latin typeface="Calibri"/>
                        <a:ea typeface="Times New Roman"/>
                        <a:cs typeface="Times New Roman"/>
                      </a:endParaRPr>
                    </a:p>
                  </a:txBody>
                  <a:tcPr marL="59339" marR="59339" marT="0" marB="0"/>
                </a:tc>
              </a:tr>
              <a:tr h="629028">
                <a:tc>
                  <a:txBody>
                    <a:bodyPr/>
                    <a:lstStyle/>
                    <a:p>
                      <a:pPr marL="0" marR="0">
                        <a:spcBef>
                          <a:spcPts val="0"/>
                        </a:spcBef>
                        <a:spcAft>
                          <a:spcPts val="0"/>
                        </a:spcAft>
                      </a:pPr>
                      <a:r>
                        <a:rPr lang="en-GB" sz="1600">
                          <a:effectLst/>
                        </a:rPr>
                        <a:t>3.30 -4.00</a:t>
                      </a:r>
                      <a:endParaRPr lang="en-GB" sz="1600">
                        <a:effectLst/>
                        <a:latin typeface="Calibri"/>
                        <a:ea typeface="Times New Roman"/>
                        <a:cs typeface="Times New Roman"/>
                      </a:endParaRPr>
                    </a:p>
                  </a:txBody>
                  <a:tcPr marL="59339" marR="59339" marT="0" marB="0"/>
                </a:tc>
                <a:tc>
                  <a:txBody>
                    <a:bodyPr/>
                    <a:lstStyle/>
                    <a:p>
                      <a:pPr marL="0" marR="0">
                        <a:spcBef>
                          <a:spcPts val="0"/>
                        </a:spcBef>
                        <a:spcAft>
                          <a:spcPts val="0"/>
                        </a:spcAft>
                      </a:pPr>
                      <a:r>
                        <a:rPr lang="en-GB" sz="1600" dirty="0">
                          <a:effectLst/>
                        </a:rPr>
                        <a:t> </a:t>
                      </a:r>
                    </a:p>
                    <a:p>
                      <a:pPr marL="0" marR="0">
                        <a:spcBef>
                          <a:spcPts val="0"/>
                        </a:spcBef>
                        <a:spcAft>
                          <a:spcPts val="0"/>
                        </a:spcAft>
                      </a:pPr>
                      <a:r>
                        <a:rPr lang="en-GB" sz="1600" dirty="0">
                          <a:effectLst/>
                        </a:rPr>
                        <a:t>Library and enrolment check</a:t>
                      </a:r>
                    </a:p>
                    <a:p>
                      <a:pPr marL="0" marR="0">
                        <a:spcBef>
                          <a:spcPts val="0"/>
                        </a:spcBef>
                        <a:spcAft>
                          <a:spcPts val="0"/>
                        </a:spcAft>
                      </a:pPr>
                      <a:r>
                        <a:rPr lang="en-GB" sz="1600" dirty="0">
                          <a:effectLst/>
                        </a:rPr>
                        <a:t> </a:t>
                      </a:r>
                      <a:endParaRPr lang="en-GB" sz="1600" dirty="0">
                        <a:effectLst/>
                        <a:latin typeface="Calibri"/>
                        <a:ea typeface="Times New Roman"/>
                        <a:cs typeface="Times New Roman"/>
                      </a:endParaRPr>
                    </a:p>
                  </a:txBody>
                  <a:tcPr marL="59339" marR="59339" marT="0" marB="0"/>
                </a:tc>
              </a:tr>
            </a:tbl>
          </a:graphicData>
        </a:graphic>
      </p:graphicFrame>
    </p:spTree>
    <p:extLst>
      <p:ext uri="{BB962C8B-B14F-4D97-AF65-F5344CB8AC3E}">
        <p14:creationId xmlns:p14="http://schemas.microsoft.com/office/powerpoint/2010/main" val="11395930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info.amardesh.com/wp-content/uploads/Google-Chrom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0647"/>
            <a:ext cx="5724127" cy="3456385"/>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firefox ic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1844824"/>
            <a:ext cx="3672408"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84659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to know you…</a:t>
            </a:r>
            <a:endParaRPr lang="en-GB" dirty="0"/>
          </a:p>
        </p:txBody>
      </p:sp>
      <p:sp>
        <p:nvSpPr>
          <p:cNvPr id="3" name="Content Placeholder 2"/>
          <p:cNvSpPr>
            <a:spLocks noGrp="1"/>
          </p:cNvSpPr>
          <p:nvPr>
            <p:ph idx="1"/>
          </p:nvPr>
        </p:nvSpPr>
        <p:spPr/>
        <p:txBody>
          <a:bodyPr/>
          <a:lstStyle/>
          <a:p>
            <a:r>
              <a:rPr lang="en-GB" dirty="0" smtClean="0"/>
              <a:t>Task 2 - timed</a:t>
            </a:r>
            <a:endParaRPr lang="en-GB" dirty="0"/>
          </a:p>
        </p:txBody>
      </p:sp>
    </p:spTree>
    <p:extLst>
      <p:ext uri="{BB962C8B-B14F-4D97-AF65-F5344CB8AC3E}">
        <p14:creationId xmlns:p14="http://schemas.microsoft.com/office/powerpoint/2010/main" val="14617358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Trust groups and intersessional tasks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516568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herald.co.zw/wp-content/uploads/2014/05/Chatham-Hous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aquarianconspiracy.com/chatham%20hou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700808"/>
            <a:ext cx="3048000"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5085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 Chatham House Rule: Participants are free to use the&#10;information received, but neither the identity nor the&#10;affiliation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 y="-27384"/>
            <a:ext cx="9180512" cy="6885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4552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lnSpcReduction="10000"/>
          </a:bodyPr>
          <a:lstStyle/>
          <a:p>
            <a:r>
              <a:rPr lang="en-GB" dirty="0"/>
              <a:t>A </a:t>
            </a:r>
            <a:r>
              <a:rPr lang="en-GB" b="1" dirty="0"/>
              <a:t>critical friend</a:t>
            </a:r>
            <a:r>
              <a:rPr lang="en-GB" dirty="0"/>
              <a:t> is someone who is encouraging and supportive, but who also provides honest and often candid feedback that may be uncomfortable or difficult to hear. In short, a </a:t>
            </a:r>
            <a:r>
              <a:rPr lang="en-GB" b="1" dirty="0"/>
              <a:t>critical friend</a:t>
            </a:r>
            <a:r>
              <a:rPr lang="en-GB" dirty="0"/>
              <a:t> is someone who agrees to speak truthfully, but constructively, about weaknesses, problems, and emotionally charged issues</a:t>
            </a:r>
            <a:r>
              <a:rPr lang="en-GB" dirty="0" smtClean="0"/>
              <a:t>. (28 </a:t>
            </a:r>
            <a:r>
              <a:rPr lang="en-GB" dirty="0"/>
              <a:t>Oct </a:t>
            </a:r>
            <a:r>
              <a:rPr lang="en-GB" dirty="0" smtClean="0"/>
              <a:t>2013)</a:t>
            </a:r>
            <a:endParaRPr lang="en-GB" dirty="0"/>
          </a:p>
          <a:p>
            <a:r>
              <a:rPr lang="en-GB" dirty="0">
                <a:hlinkClick r:id="rId2"/>
              </a:rPr>
              <a:t>Critical Friend Definition - The Glossary of Education Reform</a:t>
            </a:r>
            <a:endParaRPr lang="en-GB" dirty="0"/>
          </a:p>
          <a:p>
            <a:endParaRPr lang="en-GB" dirty="0"/>
          </a:p>
        </p:txBody>
      </p:sp>
    </p:spTree>
    <p:extLst>
      <p:ext uri="{BB962C8B-B14F-4D97-AF65-F5344CB8AC3E}">
        <p14:creationId xmlns:p14="http://schemas.microsoft.com/office/powerpoint/2010/main" val="38890340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998693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576" y="548680"/>
            <a:ext cx="7344816" cy="2862322"/>
          </a:xfrm>
          <a:prstGeom prst="rect">
            <a:avLst/>
          </a:prstGeom>
          <a:noFill/>
        </p:spPr>
        <p:txBody>
          <a:bodyPr wrap="square" rtlCol="0">
            <a:spAutoFit/>
          </a:bodyPr>
          <a:lstStyle/>
          <a:p>
            <a:r>
              <a:rPr lang="en-GB" sz="3600" dirty="0" smtClean="0"/>
              <a:t>Time now to reflect on your own personal journey and what has led you to this point here today – create your story</a:t>
            </a:r>
          </a:p>
          <a:p>
            <a:endParaRPr lang="en-GB" sz="3600" dirty="0"/>
          </a:p>
        </p:txBody>
      </p:sp>
    </p:spTree>
    <p:extLst>
      <p:ext uri="{BB962C8B-B14F-4D97-AF65-F5344CB8AC3E}">
        <p14:creationId xmlns:p14="http://schemas.microsoft.com/office/powerpoint/2010/main" val="4406422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r>
              <a:rPr lang="en-GB" dirty="0"/>
              <a:t>3</a:t>
            </a:r>
          </a:p>
        </p:txBody>
      </p:sp>
      <p:sp>
        <p:nvSpPr>
          <p:cNvPr id="3" name="Content Placeholder 2"/>
          <p:cNvSpPr>
            <a:spLocks noGrp="1"/>
          </p:cNvSpPr>
          <p:nvPr>
            <p:ph idx="1"/>
          </p:nvPr>
        </p:nvSpPr>
        <p:spPr/>
        <p:txBody>
          <a:bodyPr>
            <a:normAutofit fontScale="92500" lnSpcReduction="20000"/>
          </a:bodyPr>
          <a:lstStyle/>
          <a:p>
            <a:r>
              <a:rPr lang="en-GB" dirty="0" smtClean="0"/>
              <a:t>My professional learning journey so far</a:t>
            </a:r>
          </a:p>
          <a:p>
            <a:r>
              <a:rPr lang="en-GB" dirty="0" smtClean="0"/>
              <a:t>When did you first think about becoming a teacher?</a:t>
            </a:r>
          </a:p>
          <a:p>
            <a:r>
              <a:rPr lang="en-GB" dirty="0" smtClean="0"/>
              <a:t>Why?</a:t>
            </a:r>
          </a:p>
          <a:p>
            <a:r>
              <a:rPr lang="en-GB" dirty="0" smtClean="0"/>
              <a:t>Where did you train?</a:t>
            </a:r>
          </a:p>
          <a:p>
            <a:r>
              <a:rPr lang="en-GB" dirty="0" smtClean="0"/>
              <a:t>What was that experience like?</a:t>
            </a:r>
          </a:p>
          <a:p>
            <a:r>
              <a:rPr lang="en-GB" dirty="0" smtClean="0"/>
              <a:t>Your first job?</a:t>
            </a:r>
          </a:p>
          <a:p>
            <a:r>
              <a:rPr lang="en-GB" dirty="0" smtClean="0"/>
              <a:t>Your leadership interview?</a:t>
            </a:r>
            <a:endParaRPr lang="en-GB" dirty="0"/>
          </a:p>
        </p:txBody>
      </p:sp>
    </p:spTree>
    <p:extLst>
      <p:ext uri="{BB962C8B-B14F-4D97-AF65-F5344CB8AC3E}">
        <p14:creationId xmlns:p14="http://schemas.microsoft.com/office/powerpoint/2010/main" val="53881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6240" y="764865"/>
            <a:ext cx="8229600" cy="3024175"/>
          </a:xfrm>
        </p:spPr>
        <p:txBody>
          <a:bodyPr/>
          <a:lstStyle/>
          <a:p>
            <a:pPr marL="0" indent="0">
              <a:buNone/>
            </a:pPr>
            <a:r>
              <a:rPr lang="en-GB" dirty="0"/>
              <a:t>The Career Milestones publication </a:t>
            </a:r>
            <a:r>
              <a:rPr lang="en-GB" dirty="0" smtClean="0"/>
              <a:t>describes </a:t>
            </a:r>
            <a:r>
              <a:rPr lang="en-GB" dirty="0"/>
              <a:t>in brief the leadership requirements by key area and leadership milestone. It highlights activities that could be undertaken to develop at each milestone.</a:t>
            </a:r>
          </a:p>
        </p:txBody>
      </p:sp>
    </p:spTree>
    <p:extLst>
      <p:ext uri="{BB962C8B-B14F-4D97-AF65-F5344CB8AC3E}">
        <p14:creationId xmlns:p14="http://schemas.microsoft.com/office/powerpoint/2010/main" val="6872057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18520"/>
            <a:ext cx="4191000" cy="850240"/>
          </a:xfrm>
        </p:spPr>
        <p:txBody>
          <a:bodyPr>
            <a:normAutofit fontScale="90000"/>
          </a:bodyPr>
          <a:lstStyle/>
          <a:p>
            <a:r>
              <a:rPr lang="en-GB" sz="2700" dirty="0" smtClean="0"/>
              <a:t>Leadership </a:t>
            </a:r>
            <a:r>
              <a:rPr lang="en-GB" sz="2700" dirty="0"/>
              <a:t>milestone matrix</a:t>
            </a:r>
            <a:r>
              <a:rPr lang="en-GB" dirty="0"/>
              <a:t/>
            </a:r>
            <a:br>
              <a:rPr lang="en-GB" dirty="0"/>
            </a:br>
            <a:r>
              <a:rPr lang="en-GB" sz="1200" dirty="0">
                <a:hlinkClick r:id="rId2"/>
              </a:rPr>
              <a:t>http://</a:t>
            </a:r>
            <a:r>
              <a:rPr lang="en-GB" sz="1200" dirty="0" smtClean="0">
                <a:hlinkClick r:id="rId2"/>
              </a:rPr>
              <a:t>learning.gov.wales/docs/learningwales/publications/150921-leadership-milestone-matrix-en.pdf</a:t>
            </a:r>
            <a:endParaRPr lang="en-GB" sz="1200" dirty="0"/>
          </a:p>
        </p:txBody>
      </p:sp>
      <p:sp>
        <p:nvSpPr>
          <p:cNvPr id="3" name="Content Placeholder 2"/>
          <p:cNvSpPr>
            <a:spLocks noGrp="1"/>
          </p:cNvSpPr>
          <p:nvPr>
            <p:ph sz="half" idx="1"/>
          </p:nvPr>
        </p:nvSpPr>
        <p:spPr/>
        <p:txBody>
          <a:bodyPr>
            <a:normAutofit fontScale="77500" lnSpcReduction="20000"/>
          </a:bodyPr>
          <a:lstStyle/>
          <a:p>
            <a:pPr marL="514350" indent="-514350">
              <a:buFont typeface="+mj-lt"/>
              <a:buAutoNum type="arabicPeriod"/>
            </a:pPr>
            <a:r>
              <a:rPr lang="en-GB" sz="4400" dirty="0" smtClean="0"/>
              <a:t>Practising </a:t>
            </a:r>
            <a:r>
              <a:rPr lang="en-GB" sz="4400" dirty="0"/>
              <a:t>teacher </a:t>
            </a:r>
            <a:endParaRPr lang="en-GB" sz="4400" dirty="0" smtClean="0"/>
          </a:p>
          <a:p>
            <a:pPr marL="514350" indent="-514350">
              <a:buFont typeface="+mj-lt"/>
              <a:buAutoNum type="arabicPeriod"/>
            </a:pPr>
            <a:r>
              <a:rPr lang="en-GB" sz="4400" dirty="0" smtClean="0"/>
              <a:t>Aspiring leader</a:t>
            </a:r>
          </a:p>
          <a:p>
            <a:pPr marL="514350" indent="-514350">
              <a:buFont typeface="+mj-lt"/>
              <a:buAutoNum type="arabicPeriod"/>
            </a:pPr>
            <a:r>
              <a:rPr lang="en-GB" sz="4400" dirty="0" smtClean="0"/>
              <a:t>Middle </a:t>
            </a:r>
            <a:r>
              <a:rPr lang="en-GB" sz="4400" dirty="0"/>
              <a:t>leader </a:t>
            </a:r>
            <a:endParaRPr lang="en-GB" sz="4400" dirty="0" smtClean="0"/>
          </a:p>
          <a:p>
            <a:pPr marL="514350" indent="-514350">
              <a:buFont typeface="+mj-lt"/>
              <a:buAutoNum type="arabicPeriod"/>
            </a:pPr>
            <a:r>
              <a:rPr lang="en-GB" sz="4400" dirty="0" smtClean="0"/>
              <a:t>Senior leader</a:t>
            </a:r>
          </a:p>
          <a:p>
            <a:pPr marL="514350" indent="-514350">
              <a:buFont typeface="+mj-lt"/>
              <a:buAutoNum type="arabicPeriod"/>
            </a:pPr>
            <a:r>
              <a:rPr lang="en-GB" sz="4400" dirty="0" smtClean="0"/>
              <a:t>Aspiring headteacher</a:t>
            </a:r>
            <a:endParaRPr lang="en-GB" sz="4400" dirty="0"/>
          </a:p>
        </p:txBody>
      </p:sp>
      <p:sp>
        <p:nvSpPr>
          <p:cNvPr id="4" name="Content Placeholder 3"/>
          <p:cNvSpPr>
            <a:spLocks noGrp="1"/>
          </p:cNvSpPr>
          <p:nvPr>
            <p:ph sz="half" idx="2"/>
          </p:nvPr>
        </p:nvSpPr>
        <p:spPr/>
        <p:txBody>
          <a:bodyPr>
            <a:normAutofit fontScale="77500" lnSpcReduction="20000"/>
          </a:bodyPr>
          <a:lstStyle/>
          <a:p>
            <a:pPr marL="514350" indent="-514350">
              <a:buFont typeface="+mj-lt"/>
              <a:buAutoNum type="arabicPeriod"/>
            </a:pPr>
            <a:r>
              <a:rPr lang="en-GB" sz="4200" dirty="0"/>
              <a:t>Athro wrth ei </a:t>
            </a:r>
            <a:r>
              <a:rPr lang="en-GB" sz="4200" dirty="0" err="1" smtClean="0"/>
              <a:t>waith</a:t>
            </a:r>
            <a:endParaRPr lang="en-GB" sz="4200" dirty="0" smtClean="0"/>
          </a:p>
          <a:p>
            <a:pPr marL="514350" indent="-514350">
              <a:buFont typeface="+mj-lt"/>
              <a:buAutoNum type="arabicPeriod"/>
            </a:pPr>
            <a:r>
              <a:rPr lang="en-GB" sz="4200" dirty="0" err="1"/>
              <a:t>Darpar</a:t>
            </a:r>
            <a:r>
              <a:rPr lang="en-GB" sz="4200" dirty="0"/>
              <a:t> </a:t>
            </a:r>
            <a:r>
              <a:rPr lang="en-GB" sz="4200" dirty="0" err="1" smtClean="0"/>
              <a:t>arweinydd</a:t>
            </a:r>
            <a:endParaRPr lang="en-GB" sz="4200" dirty="0" smtClean="0"/>
          </a:p>
          <a:p>
            <a:pPr marL="514350" indent="-514350">
              <a:buFont typeface="+mj-lt"/>
              <a:buAutoNum type="arabicPeriod"/>
            </a:pPr>
            <a:r>
              <a:rPr lang="en-GB" sz="4200" dirty="0" err="1" smtClean="0"/>
              <a:t>Arweinydd</a:t>
            </a:r>
            <a:r>
              <a:rPr lang="en-GB" sz="4200" dirty="0" smtClean="0"/>
              <a:t> </a:t>
            </a:r>
            <a:r>
              <a:rPr lang="en-GB" sz="4200" dirty="0" err="1" smtClean="0"/>
              <a:t>canol</a:t>
            </a:r>
            <a:endParaRPr lang="en-GB" sz="4200" dirty="0" smtClean="0"/>
          </a:p>
          <a:p>
            <a:pPr marL="514350" indent="-514350">
              <a:buFont typeface="+mj-lt"/>
              <a:buAutoNum type="arabicPeriod"/>
            </a:pPr>
            <a:r>
              <a:rPr lang="en-GB" sz="4200" dirty="0" err="1"/>
              <a:t>Uwch</a:t>
            </a:r>
            <a:r>
              <a:rPr lang="en-GB" sz="4200" dirty="0"/>
              <a:t> </a:t>
            </a:r>
            <a:r>
              <a:rPr lang="en-GB" sz="4200" dirty="0" err="1" smtClean="0"/>
              <a:t>arweinydd</a:t>
            </a:r>
            <a:endParaRPr lang="en-GB" sz="4200" dirty="0" smtClean="0"/>
          </a:p>
          <a:p>
            <a:pPr marL="514350" indent="-514350">
              <a:buFont typeface="+mj-lt"/>
              <a:buAutoNum type="arabicPeriod"/>
            </a:pPr>
            <a:r>
              <a:rPr lang="en-GB" sz="4200" dirty="0" err="1"/>
              <a:t>Darpar</a:t>
            </a:r>
            <a:r>
              <a:rPr lang="en-GB" sz="4200" dirty="0"/>
              <a:t> </a:t>
            </a:r>
            <a:r>
              <a:rPr lang="en-GB" sz="4200" dirty="0" err="1" smtClean="0"/>
              <a:t>bennaeth</a:t>
            </a:r>
            <a:endParaRPr lang="en-GB" sz="4200" dirty="0" smtClean="0"/>
          </a:p>
          <a:p>
            <a:pPr marL="0" indent="0">
              <a:buNone/>
            </a:pPr>
            <a:endParaRPr lang="en-GB" dirty="0"/>
          </a:p>
        </p:txBody>
      </p:sp>
      <p:sp>
        <p:nvSpPr>
          <p:cNvPr id="6" name="TextBox 5"/>
          <p:cNvSpPr txBox="1"/>
          <p:nvPr/>
        </p:nvSpPr>
        <p:spPr>
          <a:xfrm>
            <a:off x="4818370" y="561864"/>
            <a:ext cx="3898775" cy="461665"/>
          </a:xfrm>
          <a:prstGeom prst="rect">
            <a:avLst/>
          </a:prstGeom>
          <a:noFill/>
        </p:spPr>
        <p:txBody>
          <a:bodyPr wrap="square" rtlCol="0">
            <a:spAutoFit/>
          </a:bodyPr>
          <a:lstStyle/>
          <a:p>
            <a:r>
              <a:rPr lang="en-GB" sz="1200" dirty="0">
                <a:hlinkClick r:id="rId3"/>
              </a:rPr>
              <a:t>http://learning.gov.wales/docs/learningwales/publications/150921-leadership-milestone-matrix-cy.pdf</a:t>
            </a:r>
            <a:endParaRPr lang="en-GB" sz="1200" dirty="0"/>
          </a:p>
        </p:txBody>
      </p:sp>
    </p:spTree>
    <p:extLst>
      <p:ext uri="{BB962C8B-B14F-4D97-AF65-F5344CB8AC3E}">
        <p14:creationId xmlns:p14="http://schemas.microsoft.com/office/powerpoint/2010/main" val="31611219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191000" cy="1143000"/>
          </a:xfrm>
        </p:spPr>
        <p:txBody>
          <a:bodyPr/>
          <a:lstStyle/>
          <a:p>
            <a:r>
              <a:rPr lang="en-GB" dirty="0" smtClean="0"/>
              <a:t>Handouts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Hard copy of ILR for use today</a:t>
            </a:r>
          </a:p>
          <a:p>
            <a:pPr marL="0" indent="0">
              <a:buNone/>
            </a:pPr>
            <a:endParaRPr lang="en-GB" dirty="0" smtClean="0"/>
          </a:p>
          <a:p>
            <a:r>
              <a:rPr lang="en-GB" dirty="0" smtClean="0"/>
              <a:t>Discussion piece as pre-session reading for the next course day</a:t>
            </a:r>
          </a:p>
          <a:p>
            <a:endParaRPr lang="en-GB" dirty="0"/>
          </a:p>
          <a:p>
            <a:r>
              <a:rPr lang="en-GB" dirty="0" smtClean="0"/>
              <a:t>Handbook for the module</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err="1" smtClean="0"/>
              <a:t>Copi</a:t>
            </a:r>
            <a:r>
              <a:rPr lang="en-GB" dirty="0" smtClean="0"/>
              <a:t> </a:t>
            </a:r>
            <a:r>
              <a:rPr lang="en-GB" dirty="0" err="1"/>
              <a:t>caled</a:t>
            </a:r>
            <a:r>
              <a:rPr lang="en-GB" dirty="0"/>
              <a:t> </a:t>
            </a:r>
            <a:r>
              <a:rPr lang="en-GB" dirty="0" err="1"/>
              <a:t>o'r</a:t>
            </a:r>
            <a:r>
              <a:rPr lang="en-GB" dirty="0"/>
              <a:t> ILR ar gyfer </a:t>
            </a:r>
            <a:r>
              <a:rPr lang="en-GB" dirty="0" err="1"/>
              <a:t>defnydd</a:t>
            </a:r>
            <a:r>
              <a:rPr lang="en-GB" dirty="0"/>
              <a:t> </a:t>
            </a:r>
            <a:r>
              <a:rPr lang="en-GB" dirty="0" err="1"/>
              <a:t>heddiw</a:t>
            </a:r>
            <a:endParaRPr lang="en-GB" dirty="0"/>
          </a:p>
          <a:p>
            <a:endParaRPr lang="en-GB" dirty="0"/>
          </a:p>
          <a:p>
            <a:r>
              <a:rPr lang="en-GB" dirty="0" smtClean="0"/>
              <a:t>Darn </a:t>
            </a:r>
            <a:r>
              <a:rPr lang="en-GB" dirty="0" err="1"/>
              <a:t>Trafodaeth</a:t>
            </a:r>
            <a:r>
              <a:rPr lang="en-GB" dirty="0"/>
              <a:t> </a:t>
            </a:r>
            <a:r>
              <a:rPr lang="en-GB" dirty="0" err="1"/>
              <a:t>fel</a:t>
            </a:r>
            <a:r>
              <a:rPr lang="en-GB" dirty="0"/>
              <a:t> </a:t>
            </a:r>
            <a:r>
              <a:rPr lang="en-GB" dirty="0" err="1"/>
              <a:t>darllen</a:t>
            </a:r>
            <a:r>
              <a:rPr lang="en-GB" dirty="0"/>
              <a:t> </a:t>
            </a:r>
            <a:r>
              <a:rPr lang="en-GB" dirty="0" err="1"/>
              <a:t>cyn</a:t>
            </a:r>
            <a:r>
              <a:rPr lang="en-GB" dirty="0"/>
              <a:t> y </a:t>
            </a:r>
            <a:r>
              <a:rPr lang="en-GB" dirty="0" err="1"/>
              <a:t>sesiwn</a:t>
            </a:r>
            <a:r>
              <a:rPr lang="en-GB" dirty="0"/>
              <a:t> ar gyfer y </a:t>
            </a:r>
            <a:r>
              <a:rPr lang="en-GB" dirty="0" err="1"/>
              <a:t>diwrnod</a:t>
            </a:r>
            <a:r>
              <a:rPr lang="en-GB" dirty="0"/>
              <a:t> y </a:t>
            </a:r>
            <a:r>
              <a:rPr lang="en-GB" dirty="0" err="1"/>
              <a:t>cwrs</a:t>
            </a:r>
            <a:r>
              <a:rPr lang="en-GB" dirty="0"/>
              <a:t> </a:t>
            </a:r>
            <a:r>
              <a:rPr lang="en-GB" dirty="0" err="1"/>
              <a:t>nesaf</a:t>
            </a:r>
            <a:endParaRPr lang="en-GB" dirty="0"/>
          </a:p>
          <a:p>
            <a:endParaRPr lang="en-GB" dirty="0"/>
          </a:p>
          <a:p>
            <a:r>
              <a:rPr lang="en-GB" dirty="0" err="1"/>
              <a:t>Llawlyfr</a:t>
            </a:r>
            <a:r>
              <a:rPr lang="en-GB" dirty="0"/>
              <a:t> ar gyfer y </a:t>
            </a:r>
            <a:r>
              <a:rPr lang="en-GB" dirty="0" err="1" smtClean="0"/>
              <a:t>modiwl</a:t>
            </a:r>
            <a:endParaRPr lang="en-GB" dirty="0"/>
          </a:p>
        </p:txBody>
      </p:sp>
      <p:sp>
        <p:nvSpPr>
          <p:cNvPr id="5" name="TextBox 4"/>
          <p:cNvSpPr txBox="1"/>
          <p:nvPr/>
        </p:nvSpPr>
        <p:spPr>
          <a:xfrm>
            <a:off x="5436096" y="461417"/>
            <a:ext cx="2130711" cy="769441"/>
          </a:xfrm>
          <a:prstGeom prst="rect">
            <a:avLst/>
          </a:prstGeom>
          <a:noFill/>
        </p:spPr>
        <p:txBody>
          <a:bodyPr wrap="none" rtlCol="0">
            <a:spAutoFit/>
          </a:bodyPr>
          <a:lstStyle/>
          <a:p>
            <a:r>
              <a:rPr lang="en-GB" sz="4400" dirty="0" err="1" smtClean="0">
                <a:latin typeface="+mj-lt"/>
              </a:rPr>
              <a:t>Taflenni</a:t>
            </a:r>
            <a:endParaRPr lang="en-GB" sz="4400" dirty="0">
              <a:latin typeface="+mj-lt"/>
            </a:endParaRPr>
          </a:p>
        </p:txBody>
      </p:sp>
    </p:spTree>
    <p:extLst>
      <p:ext uri="{BB962C8B-B14F-4D97-AF65-F5344CB8AC3E}">
        <p14:creationId xmlns:p14="http://schemas.microsoft.com/office/powerpoint/2010/main" val="2581211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5049082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Read it back and highlight the particular moments when there was a change or a movement</a:t>
            </a:r>
          </a:p>
          <a:p>
            <a:endParaRPr lang="en-GB" dirty="0"/>
          </a:p>
        </p:txBody>
      </p:sp>
    </p:spTree>
    <p:extLst>
      <p:ext uri="{BB962C8B-B14F-4D97-AF65-F5344CB8AC3E}">
        <p14:creationId xmlns:p14="http://schemas.microsoft.com/office/powerpoint/2010/main" val="34839096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Teachers </a:t>
            </a:r>
            <a:r>
              <a:rPr lang="en-GB" dirty="0"/>
              <a:t>will have their own views about areas for improvement for their own personal and professional development as well as those needs identified by their institution. These will differ for any two teachers, as will their place in a career or learning journey. Teachers need to be engaged in a dialogue with significant people who can facilitate opportunities to enable needs to be discussed, </a:t>
            </a:r>
            <a:r>
              <a:rPr lang="en-GB" dirty="0" smtClean="0"/>
              <a:t>prioritised </a:t>
            </a:r>
            <a:r>
              <a:rPr lang="en-GB" dirty="0"/>
              <a:t>and supported</a:t>
            </a:r>
            <a:r>
              <a:rPr lang="en-GB" dirty="0" smtClean="0"/>
              <a:t>. </a:t>
            </a:r>
            <a:r>
              <a:rPr lang="en-GB" sz="1500" dirty="0" smtClean="0">
                <a:hlinkClick r:id="rId3" action="ppaction://hlinksldjump"/>
              </a:rPr>
              <a:t>Journal extracts</a:t>
            </a:r>
            <a:endParaRPr lang="en-GB" sz="1500" dirty="0" smtClean="0"/>
          </a:p>
          <a:p>
            <a:endParaRPr lang="en-GB" dirty="0"/>
          </a:p>
          <a:p>
            <a:r>
              <a:rPr lang="en-GB" sz="1200" dirty="0">
                <a:hlinkClick r:id="rId4"/>
              </a:rPr>
              <a:t>https://</a:t>
            </a:r>
            <a:r>
              <a:rPr lang="en-GB" sz="1200" dirty="0" smtClean="0">
                <a:hlinkClick r:id="rId4"/>
              </a:rPr>
              <a:t>www.ncetm.org.uk/public/files/8038786/Professional+Learning+Journeys-Executive+Summary.pdf</a:t>
            </a:r>
            <a:endParaRPr lang="en-GB" sz="1200" dirty="0" smtClean="0"/>
          </a:p>
          <a:p>
            <a:endParaRPr lang="en-GB" dirty="0"/>
          </a:p>
        </p:txBody>
      </p:sp>
      <p:sp>
        <p:nvSpPr>
          <p:cNvPr id="2" name="Title 1"/>
          <p:cNvSpPr>
            <a:spLocks noGrp="1"/>
          </p:cNvSpPr>
          <p:nvPr>
            <p:ph type="title"/>
          </p:nvPr>
        </p:nvSpPr>
        <p:spPr/>
        <p:txBody>
          <a:bodyPr>
            <a:normAutofit fontScale="90000"/>
          </a:bodyPr>
          <a:lstStyle/>
          <a:p>
            <a:r>
              <a:rPr lang="en-GB" dirty="0"/>
              <a:t>Changing needs of teachers during the learning journey</a:t>
            </a:r>
          </a:p>
        </p:txBody>
      </p:sp>
      <p:sp>
        <p:nvSpPr>
          <p:cNvPr id="4" name="Date Placeholder 3"/>
          <p:cNvSpPr>
            <a:spLocks noGrp="1"/>
          </p:cNvSpPr>
          <p:nvPr>
            <p:ph type="dt" sz="half" idx="10"/>
          </p:nvPr>
        </p:nvSpPr>
        <p:spPr/>
        <p:txBody>
          <a:bodyPr/>
          <a:lstStyle/>
          <a:p>
            <a:fld id="{F44F5A14-194F-4819-86B6-8779A06C5D34}" type="datetime1">
              <a:rPr lang="en-GB" smtClean="0"/>
              <a:t>01/11/2016</a:t>
            </a:fld>
            <a:endParaRPr lang="en-GB"/>
          </a:p>
        </p:txBody>
      </p:sp>
      <p:sp>
        <p:nvSpPr>
          <p:cNvPr id="6" name="Slide Number Placeholder 5"/>
          <p:cNvSpPr>
            <a:spLocks noGrp="1"/>
          </p:cNvSpPr>
          <p:nvPr>
            <p:ph type="sldNum" sz="quarter" idx="12"/>
          </p:nvPr>
        </p:nvSpPr>
        <p:spPr/>
        <p:txBody>
          <a:bodyPr/>
          <a:lstStyle/>
          <a:p>
            <a:fld id="{35FB482E-5403-4575-9428-14580146F4BD}" type="slidenum">
              <a:rPr lang="en-GB" smtClean="0"/>
              <a:t>22</a:t>
            </a:fld>
            <a:endParaRPr lang="en-GB"/>
          </a:p>
        </p:txBody>
      </p:sp>
    </p:spTree>
    <p:extLst>
      <p:ext uri="{BB962C8B-B14F-4D97-AF65-F5344CB8AC3E}">
        <p14:creationId xmlns:p14="http://schemas.microsoft.com/office/powerpoint/2010/main" val="42515195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ChangeArrowheads="1"/>
          </p:cNvSpPr>
          <p:nvPr/>
        </p:nvSpPr>
        <p:spPr bwMode="auto">
          <a:xfrm>
            <a:off x="154621" y="439798"/>
            <a:ext cx="8856984"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fontAlgn="base"/>
            <a:endParaRPr lang="en-GB" b="1" dirty="0" smtClean="0"/>
          </a:p>
          <a:p>
            <a:pPr fontAlgn="base"/>
            <a:r>
              <a:rPr lang="en-GB" b="1" dirty="0" smtClean="0"/>
              <a:t>The </a:t>
            </a:r>
            <a:r>
              <a:rPr lang="en-GB" b="1" dirty="0"/>
              <a:t>professional learning model</a:t>
            </a:r>
          </a:p>
          <a:p>
            <a:pPr fontAlgn="base"/>
            <a:r>
              <a:rPr lang="en-GB" dirty="0"/>
              <a:t>The model supports the delivery of our national priorities - improving literacy and numeracy and breaking the link between poverty and attainment</a:t>
            </a:r>
            <a:r>
              <a:rPr lang="en-GB" dirty="0" smtClean="0"/>
              <a:t>.</a:t>
            </a:r>
          </a:p>
          <a:p>
            <a:pPr fontAlgn="base"/>
            <a:endParaRPr lang="en-GB" dirty="0"/>
          </a:p>
          <a:p>
            <a:pPr fontAlgn="base"/>
            <a:r>
              <a:rPr lang="en-GB" dirty="0"/>
              <a:t>The four characteristics of the PLM work together to ensure that there is a consistent, high quality approach to professional learning </a:t>
            </a:r>
            <a:r>
              <a:rPr lang="en-GB" dirty="0" smtClean="0"/>
              <a:t>and a clear focus on improving learners’ outcomes.</a:t>
            </a:r>
          </a:p>
          <a:p>
            <a:pPr fontAlgn="base"/>
            <a:endParaRPr lang="en-GB" dirty="0" smtClean="0"/>
          </a:p>
          <a:p>
            <a:pPr fontAlgn="base"/>
            <a:r>
              <a:rPr lang="en-GB" dirty="0" smtClean="0"/>
              <a:t>Best practice resources are available for the four following</a:t>
            </a:r>
          </a:p>
          <a:p>
            <a:pPr fontAlgn="base"/>
            <a:r>
              <a:rPr lang="en-GB" dirty="0" smtClean="0"/>
              <a:t>characteristics:</a:t>
            </a:r>
          </a:p>
          <a:p>
            <a:pPr fontAlgn="base"/>
            <a:r>
              <a:rPr lang="en-GB" b="1" dirty="0">
                <a:hlinkClick r:id="rId3" tooltip="1.3 Coaching and mentoring"/>
              </a:rPr>
              <a:t>Coaching and </a:t>
            </a:r>
            <a:r>
              <a:rPr lang="en-GB" b="1" dirty="0" smtClean="0">
                <a:hlinkClick r:id="rId3" tooltip="1.3 Coaching and mentoring"/>
              </a:rPr>
              <a:t>mentoring</a:t>
            </a:r>
          </a:p>
          <a:p>
            <a:pPr fontAlgn="base"/>
            <a:r>
              <a:rPr lang="en-GB" b="1" dirty="0">
                <a:hlinkClick r:id="rId4" tooltip="1.1 Reflective practice "/>
              </a:rPr>
              <a:t>Reflective </a:t>
            </a:r>
            <a:r>
              <a:rPr lang="en-GB" b="1" dirty="0" smtClean="0">
                <a:hlinkClick r:id="rId4" tooltip="1.1 Reflective practice "/>
              </a:rPr>
              <a:t>practice</a:t>
            </a:r>
          </a:p>
          <a:p>
            <a:pPr fontAlgn="base"/>
            <a:r>
              <a:rPr lang="en-GB" b="1" dirty="0">
                <a:hlinkClick r:id="rId5" tooltip="1.4 Effective collaboration"/>
              </a:rPr>
              <a:t>Effective </a:t>
            </a:r>
            <a:r>
              <a:rPr lang="en-GB" b="1" dirty="0" smtClean="0">
                <a:hlinkClick r:id="rId5" tooltip="1.4 Effective collaboration"/>
              </a:rPr>
              <a:t>collaboration</a:t>
            </a:r>
          </a:p>
          <a:p>
            <a:pPr fontAlgn="base"/>
            <a:r>
              <a:rPr lang="en-GB" b="1" dirty="0">
                <a:hlinkClick r:id="rId6" tooltip="1.2 Effective use of data and research evidence"/>
              </a:rPr>
              <a:t>Effective use of data and research </a:t>
            </a:r>
            <a:r>
              <a:rPr lang="en-GB" b="1" u="sng" dirty="0" smtClean="0">
                <a:solidFill>
                  <a:srgbClr val="002060"/>
                </a:solidFill>
                <a:hlinkClick r:id="rId6" tooltip="1.2 Effective use of data and research evidence"/>
              </a:rPr>
              <a:t>eviden</a:t>
            </a:r>
            <a:r>
              <a:rPr lang="en-GB" b="1" u="sng" dirty="0" smtClean="0">
                <a:solidFill>
                  <a:srgbClr val="002060"/>
                </a:solidFill>
              </a:rPr>
              <a:t>ce</a:t>
            </a:r>
          </a:p>
          <a:p>
            <a:pPr fontAlgn="base"/>
            <a:endParaRPr lang="en-GB" b="1" u="sng" dirty="0">
              <a:solidFill>
                <a:srgbClr val="002060"/>
              </a:solidFill>
            </a:endParaRPr>
          </a:p>
          <a:p>
            <a:pPr fontAlgn="base"/>
            <a:r>
              <a:rPr lang="en-GB" sz="1200" u="sng" dirty="0">
                <a:solidFill>
                  <a:srgbClr val="002060"/>
                </a:solidFill>
                <a:hlinkClick r:id="rId7"/>
              </a:rPr>
              <a:t>http://learning.gov.wales/yourcareer/?</a:t>
            </a:r>
            <a:r>
              <a:rPr lang="en-GB" sz="1200" u="sng" dirty="0" smtClean="0">
                <a:solidFill>
                  <a:srgbClr val="002060"/>
                </a:solidFill>
                <a:hlinkClick r:id="rId7"/>
              </a:rPr>
              <a:t>lang=en</a:t>
            </a:r>
            <a:endParaRPr lang="en-GB" sz="1200" u="sng" dirty="0" smtClean="0">
              <a:solidFill>
                <a:srgbClr val="002060"/>
              </a:solidFill>
            </a:endParaRPr>
          </a:p>
          <a:p>
            <a:pPr fontAlgn="base"/>
            <a:r>
              <a:rPr lang="en-GB" sz="1200" u="sng" dirty="0">
                <a:solidFill>
                  <a:srgbClr val="002060"/>
                </a:solidFill>
                <a:hlinkClick r:id="rId8"/>
              </a:rPr>
              <a:t>http://learning.gov.wales/yourcareer/?</a:t>
            </a:r>
            <a:r>
              <a:rPr lang="en-GB" sz="1200" u="sng" dirty="0" smtClean="0">
                <a:solidFill>
                  <a:srgbClr val="002060"/>
                </a:solidFill>
                <a:hlinkClick r:id="rId8"/>
              </a:rPr>
              <a:t>skip=1&amp;lang=cy</a:t>
            </a:r>
            <a:endParaRPr lang="en-GB" sz="1200" u="sng" dirty="0" smtClean="0">
              <a:solidFill>
                <a:srgbClr val="002060"/>
              </a:solidFill>
            </a:endParaRPr>
          </a:p>
        </p:txBody>
      </p:sp>
      <p:pic>
        <p:nvPicPr>
          <p:cNvPr id="1026" name="Picture 2" descr="The Professional Learning Model"/>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83113" y="-14855825"/>
            <a:ext cx="2057400" cy="27051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72199" y="3068960"/>
            <a:ext cx="2506663" cy="2381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986826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dirty="0"/>
          </a:p>
        </p:txBody>
      </p:sp>
      <p:sp>
        <p:nvSpPr>
          <p:cNvPr id="2" name="Title 1"/>
          <p:cNvSpPr>
            <a:spLocks noGrp="1"/>
          </p:cNvSpPr>
          <p:nvPr>
            <p:ph type="title"/>
          </p:nvPr>
        </p:nvSpPr>
        <p:spPr/>
        <p:txBody>
          <a:bodyPr/>
          <a:lstStyle/>
          <a:p>
            <a:r>
              <a:rPr lang="en-GB" dirty="0" smtClean="0"/>
              <a:t>The Professional Learning Journey …and evidence</a:t>
            </a:r>
            <a:endParaRPr lang="en-GB" dirty="0"/>
          </a:p>
        </p:txBody>
      </p:sp>
      <p:sp>
        <p:nvSpPr>
          <p:cNvPr id="4" name="Date Placeholder 3"/>
          <p:cNvSpPr>
            <a:spLocks noGrp="1"/>
          </p:cNvSpPr>
          <p:nvPr>
            <p:ph type="dt" sz="half" idx="10"/>
          </p:nvPr>
        </p:nvSpPr>
        <p:spPr/>
        <p:txBody>
          <a:bodyPr/>
          <a:lstStyle/>
          <a:p>
            <a:fld id="{8BF2A464-A1C0-465A-A4AD-EB894FF679BB}" type="datetime1">
              <a:rPr lang="en-GB" smtClean="0"/>
              <a:t>01/11/2016</a:t>
            </a:fld>
            <a:endParaRPr lang="en-GB"/>
          </a:p>
        </p:txBody>
      </p:sp>
      <p:sp>
        <p:nvSpPr>
          <p:cNvPr id="6" name="Slide Number Placeholder 5"/>
          <p:cNvSpPr>
            <a:spLocks noGrp="1"/>
          </p:cNvSpPr>
          <p:nvPr>
            <p:ph type="sldNum" sz="quarter" idx="11"/>
          </p:nvPr>
        </p:nvSpPr>
        <p:spPr/>
        <p:txBody>
          <a:bodyPr/>
          <a:lstStyle/>
          <a:p>
            <a:fld id="{35FB482E-5403-4575-9428-14580146F4BD}" type="slidenum">
              <a:rPr lang="en-GB" smtClean="0"/>
              <a:t>24</a:t>
            </a:fld>
            <a:endParaRPr lang="en-GB"/>
          </a:p>
        </p:txBody>
      </p:sp>
    </p:spTree>
    <p:extLst>
      <p:ext uri="{BB962C8B-B14F-4D97-AF65-F5344CB8AC3E}">
        <p14:creationId xmlns:p14="http://schemas.microsoft.com/office/powerpoint/2010/main" val="14134387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International research demonstrates that leadership is second only to classroom teaching as an influence on learning and outcomes.</a:t>
            </a:r>
            <a:endParaRPr lang="en-GB" dirty="0"/>
          </a:p>
        </p:txBody>
      </p:sp>
      <p:sp>
        <p:nvSpPr>
          <p:cNvPr id="2" name="Title 1"/>
          <p:cNvSpPr>
            <a:spLocks noGrp="1"/>
          </p:cNvSpPr>
          <p:nvPr>
            <p:ph type="title"/>
          </p:nvPr>
        </p:nvSpPr>
        <p:spPr/>
        <p:txBody>
          <a:bodyPr/>
          <a:lstStyle/>
          <a:p>
            <a:r>
              <a:rPr lang="en-GB" dirty="0" smtClean="0"/>
              <a:t>Learning Wales </a:t>
            </a:r>
            <a:endParaRPr lang="en-GB" dirty="0"/>
          </a:p>
        </p:txBody>
      </p:sp>
      <p:sp>
        <p:nvSpPr>
          <p:cNvPr id="4" name="Date Placeholder 3"/>
          <p:cNvSpPr>
            <a:spLocks noGrp="1"/>
          </p:cNvSpPr>
          <p:nvPr>
            <p:ph type="dt" sz="half" idx="10"/>
          </p:nvPr>
        </p:nvSpPr>
        <p:spPr/>
        <p:txBody>
          <a:bodyPr/>
          <a:lstStyle/>
          <a:p>
            <a:fld id="{3753198A-2F03-4E34-8485-A45D3E0C817D}" type="datetime1">
              <a:rPr lang="en-GB" smtClean="0"/>
              <a:t>01/11/2016</a:t>
            </a:fld>
            <a:endParaRPr lang="en-GB"/>
          </a:p>
        </p:txBody>
      </p:sp>
      <p:sp>
        <p:nvSpPr>
          <p:cNvPr id="6" name="Slide Number Placeholder 5"/>
          <p:cNvSpPr>
            <a:spLocks noGrp="1"/>
          </p:cNvSpPr>
          <p:nvPr>
            <p:ph type="sldNum" sz="quarter" idx="12"/>
          </p:nvPr>
        </p:nvSpPr>
        <p:spPr/>
        <p:txBody>
          <a:bodyPr/>
          <a:lstStyle/>
          <a:p>
            <a:fld id="{35FB482E-5403-4575-9428-14580146F4BD}" type="slidenum">
              <a:rPr lang="en-GB" smtClean="0"/>
              <a:t>25</a:t>
            </a:fld>
            <a:endParaRPr lang="en-GB"/>
          </a:p>
        </p:txBody>
      </p:sp>
    </p:spTree>
    <p:extLst>
      <p:ext uri="{BB962C8B-B14F-4D97-AF65-F5344CB8AC3E}">
        <p14:creationId xmlns:p14="http://schemas.microsoft.com/office/powerpoint/2010/main" val="51586232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6"/>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61200" y="0"/>
            <a:ext cx="2082800"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7"/>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330200"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22288" y="2070100"/>
            <a:ext cx="6538912" cy="3540125"/>
          </a:xfrm>
          <a:prstGeom prst="rect">
            <a:avLst/>
          </a:prstGeom>
          <a:noFill/>
        </p:spPr>
        <p:txBody>
          <a:bodyPr wrap="none">
            <a:spAutoFit/>
          </a:bodyPr>
          <a:lstStyle/>
          <a:p>
            <a:pPr>
              <a:defRPr/>
            </a:pPr>
            <a:r>
              <a:rPr lang="en-GB" sz="3200" dirty="0"/>
              <a:t>Individual Leadership Review (ILR)</a:t>
            </a:r>
          </a:p>
          <a:p>
            <a:pPr>
              <a:defRPr/>
            </a:pPr>
            <a:endParaRPr lang="en-GB" dirty="0"/>
          </a:p>
          <a:p>
            <a:pPr marL="342900" indent="-342900">
              <a:buFont typeface="Wingdings" panose="05000000000000000000" pitchFamily="2" charset="2"/>
              <a:buChar char="§"/>
              <a:defRPr/>
            </a:pPr>
            <a:r>
              <a:rPr lang="en-GB" dirty="0"/>
              <a:t>What is it?</a:t>
            </a:r>
          </a:p>
          <a:p>
            <a:pPr marL="342900" indent="-342900">
              <a:buFont typeface="Wingdings" panose="05000000000000000000" pitchFamily="2" charset="2"/>
              <a:buChar char="§"/>
              <a:defRPr/>
            </a:pPr>
            <a:r>
              <a:rPr lang="en-GB" dirty="0"/>
              <a:t>Why should I develop my ILR?</a:t>
            </a:r>
          </a:p>
          <a:p>
            <a:pPr marL="342900" indent="-342900">
              <a:buFont typeface="Wingdings" panose="05000000000000000000" pitchFamily="2" charset="2"/>
              <a:buChar char="§"/>
              <a:defRPr/>
            </a:pPr>
            <a:r>
              <a:rPr lang="en-GB" dirty="0"/>
              <a:t>Who should be using the ILR?</a:t>
            </a:r>
          </a:p>
          <a:p>
            <a:pPr marL="342900" indent="-342900">
              <a:buFont typeface="Wingdings" panose="05000000000000000000" pitchFamily="2" charset="2"/>
              <a:buChar char="§"/>
              <a:defRPr/>
            </a:pPr>
            <a:r>
              <a:rPr lang="en-GB" dirty="0"/>
              <a:t>When should I contribute to my ILR?</a:t>
            </a:r>
          </a:p>
          <a:p>
            <a:pPr marL="342900" indent="-342900">
              <a:buFont typeface="Wingdings" panose="05000000000000000000" pitchFamily="2" charset="2"/>
              <a:buChar char="§"/>
              <a:defRPr/>
            </a:pPr>
            <a:r>
              <a:rPr lang="en-GB" dirty="0"/>
              <a:t>How should I contribute to my ILR?</a:t>
            </a:r>
          </a:p>
          <a:p>
            <a:pPr marL="342900" indent="-342900">
              <a:buFont typeface="Wingdings" panose="05000000000000000000" pitchFamily="2" charset="2"/>
              <a:buChar char="§"/>
              <a:defRPr/>
            </a:pPr>
            <a:r>
              <a:rPr lang="en-GB" dirty="0"/>
              <a:t>How often should I add to my ILR?</a:t>
            </a:r>
          </a:p>
          <a:p>
            <a:pPr marL="342900" indent="-342900">
              <a:buFont typeface="Wingdings" panose="05000000000000000000" pitchFamily="2" charset="2"/>
              <a:buChar char="§"/>
              <a:defRPr/>
            </a:pPr>
            <a:r>
              <a:rPr lang="en-GB" dirty="0"/>
              <a:t>Where would I use my ILR?</a:t>
            </a:r>
          </a:p>
        </p:txBody>
      </p:sp>
      <p:sp>
        <p:nvSpPr>
          <p:cNvPr id="3" name="Date Placeholder 2"/>
          <p:cNvSpPr>
            <a:spLocks noGrp="1"/>
          </p:cNvSpPr>
          <p:nvPr>
            <p:ph type="dt" sz="half" idx="10"/>
          </p:nvPr>
        </p:nvSpPr>
        <p:spPr/>
        <p:txBody>
          <a:bodyPr/>
          <a:lstStyle/>
          <a:p>
            <a:fld id="{FC8A79B1-3BED-4410-8645-914EF6D525C6}" type="datetime1">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435644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par>
                          <p:cTn id="7" fill="hold" nodeType="afterGroup">
                            <p:stCondLst>
                              <p:cond delay="0"/>
                            </p:stCondLst>
                            <p:childTnLst>
                              <p:par>
                                <p:cTn id="8" presetID="42" presetClass="entr" presetSubtype="0" fill="hold" nodeType="after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fade">
                                      <p:cBhvr>
                                        <p:cTn id="10" dur="1000"/>
                                        <p:tgtEl>
                                          <p:spTgt spid="2">
                                            <p:txEl>
                                              <p:pRg st="2" end="2"/>
                                            </p:txEl>
                                          </p:spTgt>
                                        </p:tgtEl>
                                      </p:cBhvr>
                                    </p:animEffect>
                                    <p:anim calcmode="lin" valueType="num">
                                      <p:cBhvr>
                                        <p:cTn id="11"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2"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13" fill="hold" nodeType="afterGroup">
                            <p:stCondLst>
                              <p:cond delay="1000"/>
                            </p:stCondLst>
                            <p:childTnLst>
                              <p:par>
                                <p:cTn id="14" presetID="42" presetClass="entr" presetSubtype="0" fill="hold" nodeType="after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fade">
                                      <p:cBhvr>
                                        <p:cTn id="16" dur="1000"/>
                                        <p:tgtEl>
                                          <p:spTgt spid="2">
                                            <p:txEl>
                                              <p:pRg st="3" end="3"/>
                                            </p:txEl>
                                          </p:spTgt>
                                        </p:tgtEl>
                                      </p:cBhvr>
                                    </p:animEffect>
                                    <p:anim calcmode="lin" valueType="num">
                                      <p:cBhvr>
                                        <p:cTn id="17"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8"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19" fill="hold" nodeType="afterGroup">
                            <p:stCondLst>
                              <p:cond delay="2000"/>
                            </p:stCondLst>
                            <p:childTnLst>
                              <p:par>
                                <p:cTn id="20" presetID="42" presetClass="entr" presetSubtype="0" fill="hold" nodeType="after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1000"/>
                                        <p:tgtEl>
                                          <p:spTgt spid="2">
                                            <p:txEl>
                                              <p:pRg st="4" end="4"/>
                                            </p:txEl>
                                          </p:spTgt>
                                        </p:tgtEl>
                                      </p:cBhvr>
                                    </p:animEffect>
                                    <p:anim calcmode="lin" valueType="num">
                                      <p:cBhvr>
                                        <p:cTn id="2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25" fill="hold" nodeType="afterGroup">
                            <p:stCondLst>
                              <p:cond delay="3000"/>
                            </p:stCondLst>
                            <p:childTnLst>
                              <p:par>
                                <p:cTn id="26" presetID="42" presetClass="entr" presetSubtype="0" fill="hold" nodeType="after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1000"/>
                                        <p:tgtEl>
                                          <p:spTgt spid="2">
                                            <p:txEl>
                                              <p:pRg st="5" end="5"/>
                                            </p:txEl>
                                          </p:spTgt>
                                        </p:tgtEl>
                                      </p:cBhvr>
                                    </p:animEffect>
                                    <p:anim calcmode="lin" valueType="num">
                                      <p:cBhvr>
                                        <p:cTn id="2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31" fill="hold" nodeType="afterGroup">
                            <p:stCondLst>
                              <p:cond delay="4000"/>
                            </p:stCondLst>
                            <p:childTnLst>
                              <p:par>
                                <p:cTn id="32" presetID="42" presetClass="entr" presetSubtype="0" fill="hold" nodeType="afterEffect">
                                  <p:stCondLst>
                                    <p:cond delay="0"/>
                                  </p:stCondLst>
                                  <p:childTnLst>
                                    <p:set>
                                      <p:cBhvr>
                                        <p:cTn id="33" dur="1" fill="hold">
                                          <p:stCondLst>
                                            <p:cond delay="0"/>
                                          </p:stCondLst>
                                        </p:cTn>
                                        <p:tgtEl>
                                          <p:spTgt spid="2">
                                            <p:txEl>
                                              <p:pRg st="6" end="6"/>
                                            </p:txEl>
                                          </p:spTgt>
                                        </p:tgtEl>
                                        <p:attrNameLst>
                                          <p:attrName>style.visibility</p:attrName>
                                        </p:attrNameLst>
                                      </p:cBhvr>
                                      <p:to>
                                        <p:strVal val="visible"/>
                                      </p:to>
                                    </p:set>
                                    <p:animEffect transition="in" filter="fade">
                                      <p:cBhvr>
                                        <p:cTn id="34" dur="1000"/>
                                        <p:tgtEl>
                                          <p:spTgt spid="2">
                                            <p:txEl>
                                              <p:pRg st="6" end="6"/>
                                            </p:txEl>
                                          </p:spTgt>
                                        </p:tgtEl>
                                      </p:cBhvr>
                                    </p:animEffect>
                                    <p:anim calcmode="lin" valueType="num">
                                      <p:cBhvr>
                                        <p:cTn id="35"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par>
                          <p:cTn id="37" fill="hold" nodeType="afterGroup">
                            <p:stCondLst>
                              <p:cond delay="5000"/>
                            </p:stCondLst>
                            <p:childTnLst>
                              <p:par>
                                <p:cTn id="38" presetID="2" presetClass="entr" presetSubtype="4" fill="hold" nodeType="afterEffect">
                                  <p:stCondLst>
                                    <p:cond delay="0"/>
                                  </p:stCondLst>
                                  <p:childTnLst>
                                    <p:set>
                                      <p:cBhvr>
                                        <p:cTn id="39" dur="1" fill="hold">
                                          <p:stCondLst>
                                            <p:cond delay="0"/>
                                          </p:stCondLst>
                                        </p:cTn>
                                        <p:tgtEl>
                                          <p:spTgt spid="2">
                                            <p:txEl>
                                              <p:pRg st="7" end="7"/>
                                            </p:txEl>
                                          </p:spTgt>
                                        </p:tgtEl>
                                        <p:attrNameLst>
                                          <p:attrName>style.visibility</p:attrName>
                                        </p:attrNameLst>
                                      </p:cBhvr>
                                      <p:to>
                                        <p:strVal val="visible"/>
                                      </p:to>
                                    </p:set>
                                    <p:anim calcmode="lin" valueType="num">
                                      <p:cBhvr additive="base">
                                        <p:cTn id="40"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1" dur="10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par>
                          <p:cTn id="42" fill="hold" nodeType="afterGroup">
                            <p:stCondLst>
                              <p:cond delay="6000"/>
                            </p:stCondLst>
                            <p:childTnLst>
                              <p:par>
                                <p:cTn id="43" presetID="42" presetClass="entr" presetSubtype="0" fill="hold" nodeType="afterEffect">
                                  <p:stCondLst>
                                    <p:cond delay="0"/>
                                  </p:stCondLst>
                                  <p:childTnLst>
                                    <p:set>
                                      <p:cBhvr>
                                        <p:cTn id="44" dur="1" fill="hold">
                                          <p:stCondLst>
                                            <p:cond delay="0"/>
                                          </p:stCondLst>
                                        </p:cTn>
                                        <p:tgtEl>
                                          <p:spTgt spid="2">
                                            <p:txEl>
                                              <p:pRg st="8" end="8"/>
                                            </p:txEl>
                                          </p:spTgt>
                                        </p:tgtEl>
                                        <p:attrNameLst>
                                          <p:attrName>style.visibility</p:attrName>
                                        </p:attrNameLst>
                                      </p:cBhvr>
                                      <p:to>
                                        <p:strVal val="visible"/>
                                      </p:to>
                                    </p:set>
                                    <p:animEffect transition="in" filter="fade">
                                      <p:cBhvr>
                                        <p:cTn id="45" dur="1000"/>
                                        <p:tgtEl>
                                          <p:spTgt spid="2">
                                            <p:txEl>
                                              <p:pRg st="8" end="8"/>
                                            </p:txEl>
                                          </p:spTgt>
                                        </p:tgtEl>
                                      </p:cBhvr>
                                    </p:animEffect>
                                    <p:anim calcmode="lin" valueType="num">
                                      <p:cBhvr>
                                        <p:cTn id="46"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47"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 name="TextBox 1"/>
          <p:cNvSpPr txBox="1">
            <a:spLocks noChangeArrowheads="1"/>
          </p:cNvSpPr>
          <p:nvPr/>
        </p:nvSpPr>
        <p:spPr bwMode="auto">
          <a:xfrm>
            <a:off x="2289175" y="369888"/>
            <a:ext cx="2819400"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4400"/>
              <a:t>What is it?</a:t>
            </a:r>
          </a:p>
        </p:txBody>
      </p:sp>
      <p:sp>
        <p:nvSpPr>
          <p:cNvPr id="3" name="TextBox 2"/>
          <p:cNvSpPr txBox="1"/>
          <p:nvPr/>
        </p:nvSpPr>
        <p:spPr>
          <a:xfrm>
            <a:off x="431800" y="1392238"/>
            <a:ext cx="8229600" cy="830262"/>
          </a:xfrm>
          <a:prstGeom prst="rect">
            <a:avLst/>
          </a:prstGeom>
          <a:noFill/>
        </p:spPr>
        <p:txBody>
          <a:bodyPr wrap="none">
            <a:spAutoFit/>
          </a:bodyPr>
          <a:lstStyle/>
          <a:p>
            <a:pPr marL="342900" indent="-342900">
              <a:buFont typeface="Wingdings" panose="05000000000000000000" pitchFamily="2" charset="2"/>
              <a:buChar char="Ø"/>
              <a:defRPr/>
            </a:pPr>
            <a:r>
              <a:rPr lang="en-GB" dirty="0"/>
              <a:t>The Individual Leadership review (ILR) is a matrix of the</a:t>
            </a:r>
          </a:p>
          <a:p>
            <a:pPr>
              <a:defRPr/>
            </a:pPr>
            <a:r>
              <a:rPr lang="en-GB" dirty="0"/>
              <a:t>     leadership standards in Wales</a:t>
            </a:r>
          </a:p>
        </p:txBody>
      </p:sp>
      <p:sp>
        <p:nvSpPr>
          <p:cNvPr id="4" name="TextBox 3"/>
          <p:cNvSpPr txBox="1"/>
          <p:nvPr/>
        </p:nvSpPr>
        <p:spPr>
          <a:xfrm>
            <a:off x="431800" y="2433638"/>
            <a:ext cx="7772400" cy="3416300"/>
          </a:xfrm>
          <a:prstGeom prst="rect">
            <a:avLst/>
          </a:prstGeom>
          <a:noFill/>
        </p:spPr>
        <p:txBody>
          <a:bodyPr wrap="none">
            <a:spAutoFit/>
          </a:bodyPr>
          <a:lstStyle/>
          <a:p>
            <a:pPr marL="342900" indent="-342900">
              <a:buFont typeface="Wingdings" panose="05000000000000000000" pitchFamily="2" charset="2"/>
              <a:buChar char="Ø"/>
              <a:defRPr/>
            </a:pPr>
            <a:r>
              <a:rPr lang="en-GB" dirty="0"/>
              <a:t>The standards within the ILR are arranged under the </a:t>
            </a:r>
          </a:p>
          <a:p>
            <a:pPr>
              <a:defRPr/>
            </a:pPr>
            <a:r>
              <a:rPr lang="en-GB" dirty="0"/>
              <a:t>     following key areas</a:t>
            </a:r>
          </a:p>
          <a:p>
            <a:pPr>
              <a:defRPr/>
            </a:pPr>
            <a:endParaRPr lang="en-GB" dirty="0"/>
          </a:p>
          <a:p>
            <a:pPr>
              <a:defRPr/>
            </a:pPr>
            <a:r>
              <a:rPr lang="en-GB" dirty="0"/>
              <a:t>     Creating Strategic Direction</a:t>
            </a:r>
          </a:p>
          <a:p>
            <a:pPr>
              <a:defRPr/>
            </a:pPr>
            <a:r>
              <a:rPr lang="en-GB" dirty="0"/>
              <a:t>     Leading Learning &amp; Teaching</a:t>
            </a:r>
          </a:p>
          <a:p>
            <a:pPr>
              <a:defRPr/>
            </a:pPr>
            <a:r>
              <a:rPr lang="en-GB" dirty="0"/>
              <a:t>     Developing and working with others</a:t>
            </a:r>
          </a:p>
          <a:p>
            <a:pPr>
              <a:defRPr/>
            </a:pPr>
            <a:r>
              <a:rPr lang="en-GB" dirty="0"/>
              <a:t>     Managing the school</a:t>
            </a:r>
          </a:p>
          <a:p>
            <a:pPr>
              <a:defRPr/>
            </a:pPr>
            <a:r>
              <a:rPr lang="en-GB" dirty="0"/>
              <a:t>     Securing accountability</a:t>
            </a:r>
          </a:p>
          <a:p>
            <a:pPr>
              <a:defRPr/>
            </a:pPr>
            <a:r>
              <a:rPr lang="en-GB" dirty="0"/>
              <a:t>     Strengthening the community focus</a:t>
            </a:r>
          </a:p>
        </p:txBody>
      </p:sp>
      <p:sp>
        <p:nvSpPr>
          <p:cNvPr id="2" name="Date Placeholder 1"/>
          <p:cNvSpPr>
            <a:spLocks noGrp="1"/>
          </p:cNvSpPr>
          <p:nvPr>
            <p:ph type="dt" sz="half" idx="10"/>
          </p:nvPr>
        </p:nvSpPr>
        <p:spPr/>
        <p:txBody>
          <a:bodyPr/>
          <a:lstStyle/>
          <a:p>
            <a:fld id="{7441D121-46C2-4343-BE34-7BACBB3F74F4}" type="datetime1">
              <a:rPr lang="en-GB" smtClean="0"/>
              <a:t>01/11/2016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37994707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82625" y="471488"/>
            <a:ext cx="7437438" cy="830262"/>
          </a:xfrm>
          <a:prstGeom prst="rect">
            <a:avLst/>
          </a:prstGeom>
          <a:noFill/>
        </p:spPr>
        <p:txBody>
          <a:bodyPr wrap="none">
            <a:spAutoFit/>
          </a:bodyPr>
          <a:lstStyle/>
          <a:p>
            <a:pPr marL="342900" indent="-342900">
              <a:buFont typeface="Wingdings" panose="05000000000000000000" pitchFamily="2" charset="2"/>
              <a:buChar char="Ø"/>
              <a:defRPr/>
            </a:pPr>
            <a:r>
              <a:rPr lang="en-GB" dirty="0"/>
              <a:t>Each key area is prefixed with a descriptor which </a:t>
            </a:r>
          </a:p>
          <a:p>
            <a:pPr>
              <a:defRPr/>
            </a:pPr>
            <a:r>
              <a:rPr lang="en-GB" dirty="0"/>
              <a:t>    captures the focus of the standards in the key area</a:t>
            </a:r>
          </a:p>
        </p:txBody>
      </p:sp>
      <p:sp>
        <p:nvSpPr>
          <p:cNvPr id="3" name="TextBox 2"/>
          <p:cNvSpPr txBox="1"/>
          <p:nvPr/>
        </p:nvSpPr>
        <p:spPr>
          <a:xfrm>
            <a:off x="611188" y="2141538"/>
            <a:ext cx="8148637" cy="1570037"/>
          </a:xfrm>
          <a:prstGeom prst="rect">
            <a:avLst/>
          </a:prstGeom>
          <a:noFill/>
        </p:spPr>
        <p:txBody>
          <a:bodyPr wrap="none">
            <a:spAutoFit/>
          </a:bodyPr>
          <a:lstStyle/>
          <a:p>
            <a:pPr marL="342900" indent="-342900">
              <a:buFont typeface="Wingdings" panose="05000000000000000000" pitchFamily="2" charset="2"/>
              <a:buChar char="Ø"/>
              <a:defRPr/>
            </a:pPr>
            <a:r>
              <a:rPr lang="en-GB" dirty="0"/>
              <a:t>The ILR has space for a practitioner to include evidence</a:t>
            </a:r>
          </a:p>
          <a:p>
            <a:pPr>
              <a:defRPr/>
            </a:pPr>
            <a:r>
              <a:rPr lang="en-GB" dirty="0"/>
              <a:t>    of the extent to which their practice already meets the </a:t>
            </a:r>
          </a:p>
          <a:p>
            <a:pPr>
              <a:defRPr/>
            </a:pPr>
            <a:r>
              <a:rPr lang="en-GB" dirty="0"/>
              <a:t>    Standards, and to enable them to identify priorities for </a:t>
            </a:r>
          </a:p>
          <a:p>
            <a:pPr>
              <a:defRPr/>
            </a:pPr>
            <a:r>
              <a:rPr lang="en-GB" dirty="0"/>
              <a:t>    future leadership development.</a:t>
            </a:r>
          </a:p>
        </p:txBody>
      </p:sp>
      <p:sp>
        <p:nvSpPr>
          <p:cNvPr id="3077" name="TextBox 3"/>
          <p:cNvSpPr txBox="1">
            <a:spLocks noChangeArrowheads="1"/>
          </p:cNvSpPr>
          <p:nvPr/>
        </p:nvSpPr>
        <p:spPr bwMode="auto">
          <a:xfrm>
            <a:off x="682625" y="4560888"/>
            <a:ext cx="82915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a:buFont typeface="Wingdings" pitchFamily="2" charset="2"/>
              <a:buChar char="Ø"/>
            </a:pPr>
            <a:r>
              <a:rPr lang="en-GB" altLang="en-US"/>
              <a:t>The ILR is an ongoing ‘live document’ of evidence of your</a:t>
            </a:r>
          </a:p>
          <a:p>
            <a:r>
              <a:rPr lang="en-GB" altLang="en-US"/>
              <a:t>    leadership evidence against the national leadership</a:t>
            </a:r>
          </a:p>
          <a:p>
            <a:r>
              <a:rPr lang="en-GB" altLang="en-US"/>
              <a:t>    standards</a:t>
            </a:r>
          </a:p>
        </p:txBody>
      </p:sp>
      <p:sp>
        <p:nvSpPr>
          <p:cNvPr id="4" name="Date Placeholder 3"/>
          <p:cNvSpPr>
            <a:spLocks noGrp="1"/>
          </p:cNvSpPr>
          <p:nvPr>
            <p:ph type="dt" sz="half" idx="10"/>
          </p:nvPr>
        </p:nvSpPr>
        <p:spPr/>
        <p:txBody>
          <a:bodyPr/>
          <a:lstStyle/>
          <a:p>
            <a:fld id="{F458B1E3-8757-4184-86F9-2C797F18D6D6}" type="datetime1">
              <a:rPr lang="en-GB" smtClean="0"/>
              <a:t>01/11/2016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18506157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TextBox 1"/>
          <p:cNvSpPr txBox="1">
            <a:spLocks noChangeArrowheads="1"/>
          </p:cNvSpPr>
          <p:nvPr/>
        </p:nvSpPr>
        <p:spPr bwMode="auto">
          <a:xfrm>
            <a:off x="969963" y="361950"/>
            <a:ext cx="784225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4400"/>
              <a:t>Why should I develop my ILR?</a:t>
            </a:r>
          </a:p>
        </p:txBody>
      </p:sp>
      <p:sp>
        <p:nvSpPr>
          <p:cNvPr id="3" name="TextBox 2"/>
          <p:cNvSpPr txBox="1"/>
          <p:nvPr/>
        </p:nvSpPr>
        <p:spPr>
          <a:xfrm>
            <a:off x="1195388" y="1617663"/>
            <a:ext cx="6680200" cy="4524375"/>
          </a:xfrm>
          <a:prstGeom prst="rect">
            <a:avLst/>
          </a:prstGeom>
          <a:noFill/>
        </p:spPr>
        <p:txBody>
          <a:bodyPr wrap="none">
            <a:spAutoFit/>
          </a:bodyPr>
          <a:lstStyle/>
          <a:p>
            <a:pPr marL="342900" indent="-342900">
              <a:buFont typeface="Wingdings" panose="05000000000000000000" pitchFamily="2" charset="2"/>
              <a:buChar char="Ø"/>
              <a:defRPr/>
            </a:pPr>
            <a:r>
              <a:rPr lang="en-GB" dirty="0"/>
              <a:t>To become a reflective practitioner</a:t>
            </a:r>
          </a:p>
          <a:p>
            <a:pPr>
              <a:defRPr/>
            </a:pPr>
            <a:endParaRPr lang="en-GB" dirty="0"/>
          </a:p>
          <a:p>
            <a:pPr marL="342900" indent="-342900">
              <a:buFont typeface="Wingdings" panose="05000000000000000000" pitchFamily="2" charset="2"/>
              <a:buChar char="Ø"/>
              <a:defRPr/>
            </a:pPr>
            <a:r>
              <a:rPr lang="en-GB" dirty="0"/>
              <a:t>To develop a comprehensive view of my</a:t>
            </a:r>
          </a:p>
          <a:p>
            <a:pPr>
              <a:defRPr/>
            </a:pPr>
            <a:r>
              <a:rPr lang="en-GB" dirty="0"/>
              <a:t>    Leadership experience</a:t>
            </a:r>
          </a:p>
          <a:p>
            <a:pPr>
              <a:defRPr/>
            </a:pPr>
            <a:endParaRPr lang="en-GB" dirty="0"/>
          </a:p>
          <a:p>
            <a:pPr marL="342900" indent="-342900">
              <a:buFont typeface="Wingdings" panose="05000000000000000000" pitchFamily="2" charset="2"/>
              <a:buChar char="Ø"/>
              <a:defRPr/>
            </a:pPr>
            <a:r>
              <a:rPr lang="en-GB" dirty="0"/>
              <a:t>To identify areas for development or further </a:t>
            </a:r>
          </a:p>
          <a:p>
            <a:pPr>
              <a:defRPr/>
            </a:pPr>
            <a:r>
              <a:rPr lang="en-GB" dirty="0"/>
              <a:t>    development</a:t>
            </a:r>
          </a:p>
          <a:p>
            <a:pPr>
              <a:defRPr/>
            </a:pPr>
            <a:endParaRPr lang="en-GB" dirty="0"/>
          </a:p>
          <a:p>
            <a:pPr marL="342900" indent="-342900">
              <a:buFont typeface="Wingdings" panose="05000000000000000000" pitchFamily="2" charset="2"/>
              <a:buChar char="Ø"/>
              <a:defRPr/>
            </a:pPr>
            <a:r>
              <a:rPr lang="en-GB" dirty="0"/>
              <a:t>To plan future professional learning based on</a:t>
            </a:r>
          </a:p>
          <a:p>
            <a:pPr>
              <a:defRPr/>
            </a:pPr>
            <a:r>
              <a:rPr lang="en-GB" dirty="0"/>
              <a:t>    need</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endParaRPr lang="en-GB" dirty="0"/>
          </a:p>
        </p:txBody>
      </p:sp>
      <p:sp>
        <p:nvSpPr>
          <p:cNvPr id="2" name="Date Placeholder 1"/>
          <p:cNvSpPr>
            <a:spLocks noGrp="1"/>
          </p:cNvSpPr>
          <p:nvPr>
            <p:ph type="dt" sz="half" idx="10"/>
          </p:nvPr>
        </p:nvSpPr>
        <p:spPr/>
        <p:txBody>
          <a:bodyPr/>
          <a:lstStyle/>
          <a:p>
            <a:fld id="{008CD818-79AA-4781-A1CC-8E2658997D8B}" type="datetime1">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22463704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TextBox 1"/>
          <p:cNvSpPr txBox="1">
            <a:spLocks noChangeArrowheads="1"/>
          </p:cNvSpPr>
          <p:nvPr/>
        </p:nvSpPr>
        <p:spPr bwMode="auto">
          <a:xfrm>
            <a:off x="882650" y="276225"/>
            <a:ext cx="7750175"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4400"/>
              <a:t>Who should be using the ILR?</a:t>
            </a:r>
          </a:p>
        </p:txBody>
      </p:sp>
      <p:sp>
        <p:nvSpPr>
          <p:cNvPr id="6148" name="TextBox 2"/>
          <p:cNvSpPr txBox="1">
            <a:spLocks noChangeArrowheads="1"/>
          </p:cNvSpPr>
          <p:nvPr/>
        </p:nvSpPr>
        <p:spPr bwMode="auto">
          <a:xfrm>
            <a:off x="828675" y="2257425"/>
            <a:ext cx="7804150"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a:buFont typeface="Wingdings" pitchFamily="2" charset="2"/>
              <a:buChar char="Ø"/>
              <a:defRPr/>
            </a:pPr>
            <a:endParaRPr lang="en-GB" dirty="0" smtClean="0"/>
          </a:p>
          <a:p>
            <a:pPr>
              <a:buFont typeface="Wingdings" pitchFamily="2" charset="2"/>
              <a:buChar char="Ø"/>
              <a:defRPr/>
            </a:pPr>
            <a:endParaRPr lang="en-GB" dirty="0" smtClean="0"/>
          </a:p>
          <a:p>
            <a:pPr>
              <a:buFont typeface="Wingdings" pitchFamily="2" charset="2"/>
              <a:buChar char="Ø"/>
              <a:defRPr/>
            </a:pPr>
            <a:r>
              <a:rPr lang="en-GB" dirty="0" smtClean="0"/>
              <a:t>The ILR is intended for practitioners working at</a:t>
            </a:r>
          </a:p>
          <a:p>
            <a:pPr marL="0" indent="0">
              <a:defRPr/>
            </a:pPr>
            <a:r>
              <a:rPr lang="en-GB" dirty="0" smtClean="0"/>
              <a:t>    all levels in the education system who wish to record </a:t>
            </a:r>
          </a:p>
          <a:p>
            <a:pPr marL="0" indent="0">
              <a:defRPr/>
            </a:pPr>
            <a:r>
              <a:rPr lang="en-GB" dirty="0" smtClean="0"/>
              <a:t>    evidence of their leadership experience and identify </a:t>
            </a:r>
          </a:p>
          <a:p>
            <a:pPr marL="0" indent="0">
              <a:defRPr/>
            </a:pPr>
            <a:r>
              <a:rPr lang="en-GB" dirty="0" smtClean="0"/>
              <a:t>    future needs.</a:t>
            </a:r>
          </a:p>
          <a:p>
            <a:pPr marL="0" indent="0">
              <a:defRPr/>
            </a:pPr>
            <a:endParaRPr lang="en-GB" dirty="0" smtClean="0"/>
          </a:p>
        </p:txBody>
      </p:sp>
      <p:sp>
        <p:nvSpPr>
          <p:cNvPr id="2" name="Date Placeholder 1"/>
          <p:cNvSpPr>
            <a:spLocks noGrp="1"/>
          </p:cNvSpPr>
          <p:nvPr>
            <p:ph type="dt" sz="half" idx="10"/>
          </p:nvPr>
        </p:nvSpPr>
        <p:spPr/>
        <p:txBody>
          <a:bodyPr/>
          <a:lstStyle/>
          <a:p>
            <a:fld id="{D531E073-9698-4A33-A5FC-67AF84076EEE}" type="datetime1">
              <a:rPr lang="en-GB" smtClean="0"/>
              <a:t>01/11/2016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25167497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Box 1"/>
          <p:cNvSpPr txBox="1">
            <a:spLocks noChangeArrowheads="1"/>
          </p:cNvSpPr>
          <p:nvPr/>
        </p:nvSpPr>
        <p:spPr bwMode="auto">
          <a:xfrm>
            <a:off x="623888" y="682625"/>
            <a:ext cx="848518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4000"/>
              <a:t>When should I contribute to my ILR?</a:t>
            </a:r>
          </a:p>
        </p:txBody>
      </p:sp>
      <p:sp>
        <p:nvSpPr>
          <p:cNvPr id="6148" name="TextBox 2"/>
          <p:cNvSpPr txBox="1">
            <a:spLocks noChangeArrowheads="1"/>
          </p:cNvSpPr>
          <p:nvPr/>
        </p:nvSpPr>
        <p:spPr bwMode="auto">
          <a:xfrm>
            <a:off x="534988" y="2230438"/>
            <a:ext cx="828675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42900" indent="-342900">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pPr>
              <a:buFont typeface="Wingdings" pitchFamily="2" charset="2"/>
              <a:buChar char="Ø"/>
            </a:pPr>
            <a:r>
              <a:rPr lang="en-GB" altLang="en-US"/>
              <a:t>At any time within your career as a practitioner</a:t>
            </a:r>
          </a:p>
          <a:p>
            <a:pPr>
              <a:buFont typeface="Wingdings" pitchFamily="2" charset="2"/>
              <a:buChar char="Ø"/>
            </a:pPr>
            <a:endParaRPr lang="en-GB" altLang="en-US"/>
          </a:p>
          <a:p>
            <a:pPr>
              <a:buFont typeface="Wingdings" pitchFamily="2" charset="2"/>
              <a:buChar char="Ø"/>
            </a:pPr>
            <a:r>
              <a:rPr lang="en-GB" altLang="en-US"/>
              <a:t>The earlier you start the better</a:t>
            </a:r>
          </a:p>
          <a:p>
            <a:pPr>
              <a:buFont typeface="Wingdings" pitchFamily="2" charset="2"/>
              <a:buChar char="Ø"/>
            </a:pPr>
            <a:endParaRPr lang="en-GB" altLang="en-US"/>
          </a:p>
          <a:p>
            <a:pPr>
              <a:buFont typeface="Wingdings" pitchFamily="2" charset="2"/>
              <a:buChar char="Ø"/>
            </a:pPr>
            <a:r>
              <a:rPr lang="en-GB" altLang="en-US"/>
              <a:t>Before starting a new role</a:t>
            </a:r>
          </a:p>
          <a:p>
            <a:pPr>
              <a:buFont typeface="Wingdings" pitchFamily="2" charset="2"/>
              <a:buChar char="Ø"/>
            </a:pPr>
            <a:endParaRPr lang="en-GB" altLang="en-US"/>
          </a:p>
          <a:p>
            <a:pPr>
              <a:buFont typeface="Wingdings" pitchFamily="2" charset="2"/>
              <a:buChar char="Ø"/>
            </a:pPr>
            <a:r>
              <a:rPr lang="en-GB" altLang="en-US"/>
              <a:t>Review current ILR before starting subsequent new roles</a:t>
            </a:r>
          </a:p>
          <a:p>
            <a:pPr>
              <a:buFont typeface="Wingdings" pitchFamily="2" charset="2"/>
              <a:buChar char="Ø"/>
            </a:pPr>
            <a:endParaRPr lang="en-GB" altLang="en-US"/>
          </a:p>
          <a:p>
            <a:pPr>
              <a:buFont typeface="Wingdings" pitchFamily="2" charset="2"/>
              <a:buChar char="Ø"/>
            </a:pPr>
            <a:r>
              <a:rPr lang="en-GB" altLang="en-US"/>
              <a:t>As part of your professional development</a:t>
            </a:r>
          </a:p>
        </p:txBody>
      </p:sp>
      <p:sp>
        <p:nvSpPr>
          <p:cNvPr id="2" name="Date Placeholder 1"/>
          <p:cNvSpPr>
            <a:spLocks noGrp="1"/>
          </p:cNvSpPr>
          <p:nvPr>
            <p:ph type="dt" sz="half" idx="10"/>
          </p:nvPr>
        </p:nvSpPr>
        <p:spPr/>
        <p:txBody>
          <a:bodyPr/>
          <a:lstStyle/>
          <a:p>
            <a:fld id="{D1E00697-68FC-4EA4-81FE-48F322B0001F}" type="datetime1">
              <a:rPr lang="en-GB" smtClean="0"/>
              <a:t>01/11/2016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32561088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Box 1"/>
          <p:cNvSpPr txBox="1">
            <a:spLocks noChangeArrowheads="1"/>
          </p:cNvSpPr>
          <p:nvPr/>
        </p:nvSpPr>
        <p:spPr bwMode="auto">
          <a:xfrm>
            <a:off x="763588" y="388938"/>
            <a:ext cx="81708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4000"/>
              <a:t>How should I contribute to my ILR?</a:t>
            </a:r>
          </a:p>
        </p:txBody>
      </p:sp>
      <p:sp>
        <p:nvSpPr>
          <p:cNvPr id="3" name="TextBox 2"/>
          <p:cNvSpPr txBox="1"/>
          <p:nvPr/>
        </p:nvSpPr>
        <p:spPr>
          <a:xfrm>
            <a:off x="255588" y="1465263"/>
            <a:ext cx="8189912" cy="5940425"/>
          </a:xfrm>
          <a:prstGeom prst="rect">
            <a:avLst/>
          </a:prstGeom>
          <a:noFill/>
        </p:spPr>
        <p:txBody>
          <a:bodyPr wrap="none">
            <a:spAutoFit/>
          </a:bodyPr>
          <a:lstStyle/>
          <a:p>
            <a:pPr marL="342900" indent="-342900">
              <a:buFont typeface="Wingdings" panose="05000000000000000000" pitchFamily="2" charset="2"/>
              <a:buChar char="Ø"/>
              <a:defRPr/>
            </a:pPr>
            <a:r>
              <a:rPr lang="en-GB" dirty="0"/>
              <a:t>Ownership is important, write about what </a:t>
            </a:r>
            <a:r>
              <a:rPr lang="en-GB" b="1" dirty="0"/>
              <a:t>you</a:t>
            </a:r>
            <a:r>
              <a:rPr lang="en-GB" dirty="0"/>
              <a:t> do</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The order of the standards is not important</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Start by filling in the standards for which you have clear </a:t>
            </a:r>
          </a:p>
          <a:p>
            <a:pPr>
              <a:defRPr/>
            </a:pPr>
            <a:r>
              <a:rPr lang="en-GB" dirty="0"/>
              <a:t>    evidence</a:t>
            </a:r>
          </a:p>
          <a:p>
            <a:pPr>
              <a:defRPr/>
            </a:pPr>
            <a:endParaRPr lang="en-GB" dirty="0"/>
          </a:p>
          <a:p>
            <a:pPr marL="342900" indent="-342900">
              <a:buFont typeface="Wingdings" panose="05000000000000000000" pitchFamily="2" charset="2"/>
              <a:buChar char="Ø"/>
              <a:defRPr/>
            </a:pPr>
            <a:r>
              <a:rPr lang="en-GB" dirty="0"/>
              <a:t>If you can’t complete it all don’t worry, this will form your </a:t>
            </a:r>
          </a:p>
          <a:p>
            <a:pPr>
              <a:defRPr/>
            </a:pPr>
            <a:r>
              <a:rPr lang="en-GB" dirty="0"/>
              <a:t>    development</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Some areas may overlap and evidence may come from </a:t>
            </a:r>
          </a:p>
          <a:p>
            <a:pPr>
              <a:defRPr/>
            </a:pPr>
            <a:r>
              <a:rPr lang="en-GB" dirty="0"/>
              <a:t>    different roles over time</a:t>
            </a:r>
          </a:p>
          <a:p>
            <a:pPr>
              <a:defRPr/>
            </a:pPr>
            <a:endParaRPr lang="en-GB" sz="2200" dirty="0"/>
          </a:p>
          <a:p>
            <a:pPr marL="342900" indent="-342900">
              <a:buFont typeface="Wingdings" panose="05000000000000000000" pitchFamily="2" charset="2"/>
              <a:buChar char="Ø"/>
              <a:defRPr/>
            </a:pPr>
            <a:endParaRPr lang="en-GB" sz="2200" dirty="0"/>
          </a:p>
          <a:p>
            <a:pPr marL="342900" indent="-342900">
              <a:buFont typeface="Wingdings" panose="05000000000000000000" pitchFamily="2" charset="2"/>
              <a:buChar char="Ø"/>
              <a:defRPr/>
            </a:pPr>
            <a:endParaRPr lang="en-GB" dirty="0"/>
          </a:p>
          <a:p>
            <a:pPr>
              <a:defRPr/>
            </a:pPr>
            <a:endParaRPr lang="en-GB" dirty="0"/>
          </a:p>
        </p:txBody>
      </p:sp>
      <p:sp>
        <p:nvSpPr>
          <p:cNvPr id="2" name="Date Placeholder 1"/>
          <p:cNvSpPr>
            <a:spLocks noGrp="1"/>
          </p:cNvSpPr>
          <p:nvPr>
            <p:ph type="dt" sz="half" idx="10"/>
          </p:nvPr>
        </p:nvSpPr>
        <p:spPr/>
        <p:txBody>
          <a:bodyPr/>
          <a:lstStyle/>
          <a:p>
            <a:fld id="{673322B3-AC98-4678-B968-C571C8964A9D}" type="datetime1">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32</a:t>
            </a:fld>
            <a:endParaRPr lang="en-GB"/>
          </a:p>
        </p:txBody>
      </p:sp>
    </p:spTree>
    <p:extLst>
      <p:ext uri="{BB962C8B-B14F-4D97-AF65-F5344CB8AC3E}">
        <p14:creationId xmlns:p14="http://schemas.microsoft.com/office/powerpoint/2010/main" val="22132925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61963" y="831850"/>
            <a:ext cx="8186737" cy="4894263"/>
          </a:xfrm>
          <a:prstGeom prst="rect">
            <a:avLst/>
          </a:prstGeom>
          <a:noFill/>
        </p:spPr>
        <p:txBody>
          <a:bodyPr wrap="none">
            <a:spAutoFit/>
          </a:bodyPr>
          <a:lstStyle/>
          <a:p>
            <a:pPr marL="342900" indent="-342900">
              <a:buFont typeface="Wingdings" panose="05000000000000000000" pitchFamily="2" charset="2"/>
              <a:buChar char="Ø"/>
              <a:defRPr/>
            </a:pPr>
            <a:r>
              <a:rPr lang="en-GB" dirty="0"/>
              <a:t>Use evidence within your own context – may relate to a </a:t>
            </a:r>
          </a:p>
          <a:p>
            <a:pPr>
              <a:defRPr/>
            </a:pPr>
            <a:r>
              <a:rPr lang="en-GB" dirty="0"/>
              <a:t>    department/phase or whole school</a:t>
            </a:r>
          </a:p>
          <a:p>
            <a:pPr>
              <a:defRPr/>
            </a:pPr>
            <a:endParaRPr lang="en-GB" dirty="0"/>
          </a:p>
          <a:p>
            <a:pPr marL="342900" indent="-342900">
              <a:buFont typeface="Wingdings" panose="05000000000000000000" pitchFamily="2" charset="2"/>
              <a:buChar char="Ø"/>
              <a:defRPr/>
            </a:pPr>
            <a:r>
              <a:rPr lang="en-GB" dirty="0"/>
              <a:t>Should be filled out individually but it is often helpful to </a:t>
            </a:r>
          </a:p>
          <a:p>
            <a:pPr>
              <a:defRPr/>
            </a:pPr>
            <a:r>
              <a:rPr lang="en-GB" dirty="0"/>
              <a:t>    openly share or explore ideas in small groups as a </a:t>
            </a:r>
          </a:p>
          <a:p>
            <a:pPr>
              <a:defRPr/>
            </a:pPr>
            <a:r>
              <a:rPr lang="en-GB" dirty="0"/>
              <a:t>    starting point</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Share with a trusted senior leader for a different </a:t>
            </a:r>
          </a:p>
          <a:p>
            <a:pPr>
              <a:defRPr/>
            </a:pPr>
            <a:r>
              <a:rPr lang="en-GB" dirty="0"/>
              <a:t>    perspective</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Evidence will build over time, and revisions will be made</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Remember the ILR is a living document</a:t>
            </a:r>
          </a:p>
        </p:txBody>
      </p:sp>
      <p:sp>
        <p:nvSpPr>
          <p:cNvPr id="3" name="Date Placeholder 2"/>
          <p:cNvSpPr>
            <a:spLocks noGrp="1"/>
          </p:cNvSpPr>
          <p:nvPr>
            <p:ph type="dt" sz="half" idx="10"/>
          </p:nvPr>
        </p:nvSpPr>
        <p:spPr/>
        <p:txBody>
          <a:bodyPr/>
          <a:lstStyle/>
          <a:p>
            <a:fld id="{4E2D1D84-3E13-465D-AB1E-118BE8DF2A04}" type="datetime1">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27641998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Rectangle 1"/>
          <p:cNvSpPr>
            <a:spLocks noChangeArrowheads="1"/>
          </p:cNvSpPr>
          <p:nvPr/>
        </p:nvSpPr>
        <p:spPr bwMode="auto">
          <a:xfrm>
            <a:off x="496888" y="406400"/>
            <a:ext cx="80565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4000"/>
              <a:t>How often should I add to my ILR?</a:t>
            </a:r>
          </a:p>
        </p:txBody>
      </p:sp>
      <p:sp>
        <p:nvSpPr>
          <p:cNvPr id="3" name="TextBox 2"/>
          <p:cNvSpPr txBox="1"/>
          <p:nvPr/>
        </p:nvSpPr>
        <p:spPr>
          <a:xfrm>
            <a:off x="1004888" y="1778000"/>
            <a:ext cx="7559675" cy="3048000"/>
          </a:xfrm>
          <a:prstGeom prst="rect">
            <a:avLst/>
          </a:prstGeom>
          <a:noFill/>
        </p:spPr>
        <p:txBody>
          <a:bodyPr wrap="none">
            <a:spAutoFit/>
          </a:bodyPr>
          <a:lstStyle/>
          <a:p>
            <a:pPr marL="342900" indent="-342900">
              <a:buFont typeface="Wingdings" panose="05000000000000000000" pitchFamily="2" charset="2"/>
              <a:buChar char="Ø"/>
              <a:defRPr/>
            </a:pPr>
            <a:r>
              <a:rPr lang="en-GB" dirty="0"/>
              <a:t>It’s a live document and can be updated at any time</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Good practice to review every half term/term</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Every time you gain a new experience or deal with</a:t>
            </a:r>
          </a:p>
          <a:p>
            <a:pPr>
              <a:defRPr/>
            </a:pPr>
            <a:r>
              <a:rPr lang="en-GB" dirty="0"/>
              <a:t>    new situations</a:t>
            </a:r>
          </a:p>
        </p:txBody>
      </p:sp>
      <p:sp>
        <p:nvSpPr>
          <p:cNvPr id="2" name="Date Placeholder 1"/>
          <p:cNvSpPr>
            <a:spLocks noGrp="1"/>
          </p:cNvSpPr>
          <p:nvPr>
            <p:ph type="dt" sz="half" idx="10"/>
          </p:nvPr>
        </p:nvSpPr>
        <p:spPr/>
        <p:txBody>
          <a:bodyPr/>
          <a:lstStyle/>
          <a:p>
            <a:fld id="{252B481C-0BB5-40A5-B259-16198ED06DB9}" type="datetime1">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24702333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Box 1"/>
          <p:cNvSpPr txBox="1">
            <a:spLocks noChangeArrowheads="1"/>
          </p:cNvSpPr>
          <p:nvPr/>
        </p:nvSpPr>
        <p:spPr bwMode="auto">
          <a:xfrm>
            <a:off x="1427163" y="773113"/>
            <a:ext cx="71199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4400"/>
              <a:t>Where would I use my ILR?</a:t>
            </a:r>
          </a:p>
        </p:txBody>
      </p:sp>
      <p:sp>
        <p:nvSpPr>
          <p:cNvPr id="3" name="TextBox 2"/>
          <p:cNvSpPr txBox="1"/>
          <p:nvPr/>
        </p:nvSpPr>
        <p:spPr>
          <a:xfrm>
            <a:off x="1014413" y="1889125"/>
            <a:ext cx="7126287" cy="4894263"/>
          </a:xfrm>
          <a:prstGeom prst="rect">
            <a:avLst/>
          </a:prstGeom>
          <a:noFill/>
        </p:spPr>
        <p:txBody>
          <a:bodyPr wrap="none">
            <a:spAutoFit/>
          </a:bodyPr>
          <a:lstStyle/>
          <a:p>
            <a:pPr marL="342900" indent="-342900">
              <a:buFont typeface="Wingdings" panose="05000000000000000000" pitchFamily="2" charset="2"/>
              <a:buChar char="Ø"/>
              <a:defRPr/>
            </a:pPr>
            <a:r>
              <a:rPr lang="en-GB" dirty="0"/>
              <a:t>Evidence for self evaluation</a:t>
            </a:r>
          </a:p>
          <a:p>
            <a:pPr marL="342900" indent="-342900">
              <a:buFont typeface="Wingdings" panose="05000000000000000000" pitchFamily="2" charset="2"/>
              <a:buChar char="Ø"/>
              <a:defRPr/>
            </a:pPr>
            <a:endParaRPr lang="en-GB" dirty="0"/>
          </a:p>
          <a:p>
            <a:pPr marL="342900" indent="-342900">
              <a:buFont typeface="Wingdings" panose="05000000000000000000" pitchFamily="2" charset="2"/>
              <a:buChar char="Ø"/>
              <a:defRPr/>
            </a:pPr>
            <a:r>
              <a:rPr lang="en-GB" dirty="0"/>
              <a:t>Method of identifying professional development </a:t>
            </a:r>
          </a:p>
          <a:p>
            <a:pPr>
              <a:defRPr/>
            </a:pPr>
            <a:r>
              <a:rPr lang="en-GB" dirty="0"/>
              <a:t>    opportunities</a:t>
            </a:r>
          </a:p>
          <a:p>
            <a:pPr>
              <a:defRPr/>
            </a:pPr>
            <a:endParaRPr lang="en-GB" dirty="0"/>
          </a:p>
          <a:p>
            <a:pPr marL="342900" indent="-342900">
              <a:buFont typeface="Wingdings" panose="05000000000000000000" pitchFamily="2" charset="2"/>
              <a:buChar char="Ø"/>
              <a:defRPr/>
            </a:pPr>
            <a:r>
              <a:rPr lang="en-GB" dirty="0"/>
              <a:t>Evidence for job applications</a:t>
            </a:r>
          </a:p>
          <a:p>
            <a:pPr>
              <a:defRPr/>
            </a:pPr>
            <a:endParaRPr lang="en-GB" dirty="0"/>
          </a:p>
          <a:p>
            <a:pPr marL="342900" indent="-342900">
              <a:buFont typeface="Wingdings" panose="05000000000000000000" pitchFamily="2" charset="2"/>
              <a:buChar char="Ø"/>
              <a:defRPr/>
            </a:pPr>
            <a:r>
              <a:rPr lang="en-GB" dirty="0"/>
              <a:t>Evidence for you to use for your performance </a:t>
            </a:r>
          </a:p>
          <a:p>
            <a:pPr>
              <a:defRPr/>
            </a:pPr>
            <a:r>
              <a:rPr lang="en-GB" dirty="0"/>
              <a:t>    Management</a:t>
            </a:r>
          </a:p>
          <a:p>
            <a:pPr>
              <a:defRPr/>
            </a:pPr>
            <a:endParaRPr lang="en-GB" dirty="0"/>
          </a:p>
          <a:p>
            <a:pPr marL="342900" indent="-342900">
              <a:buFont typeface="Wingdings" panose="05000000000000000000" pitchFamily="2" charset="2"/>
              <a:buChar char="Ø"/>
              <a:defRPr/>
            </a:pPr>
            <a:r>
              <a:rPr lang="en-GB" dirty="0"/>
              <a:t>Evidence for applying for leadership progression</a:t>
            </a:r>
          </a:p>
          <a:p>
            <a:pPr>
              <a:defRPr/>
            </a:pPr>
            <a:endParaRPr lang="en-GB" dirty="0"/>
          </a:p>
          <a:p>
            <a:pPr marL="342900" indent="-342900">
              <a:buFont typeface="Wingdings" panose="05000000000000000000" pitchFamily="2" charset="2"/>
              <a:buChar char="Ø"/>
              <a:defRPr/>
            </a:pPr>
            <a:endParaRPr lang="en-GB" dirty="0"/>
          </a:p>
        </p:txBody>
      </p:sp>
      <p:sp>
        <p:nvSpPr>
          <p:cNvPr id="2" name="Date Placeholder 1"/>
          <p:cNvSpPr>
            <a:spLocks noGrp="1"/>
          </p:cNvSpPr>
          <p:nvPr>
            <p:ph type="dt" sz="half" idx="10"/>
          </p:nvPr>
        </p:nvSpPr>
        <p:spPr/>
        <p:txBody>
          <a:bodyPr/>
          <a:lstStyle/>
          <a:p>
            <a:fld id="{18B624AC-9BEE-4683-A2CD-AD1348890FDB}" type="datetime1">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35</a:t>
            </a:fld>
            <a:endParaRPr lang="en-GB"/>
          </a:p>
        </p:txBody>
      </p:sp>
    </p:spTree>
    <p:extLst>
      <p:ext uri="{BB962C8B-B14F-4D97-AF65-F5344CB8AC3E}">
        <p14:creationId xmlns:p14="http://schemas.microsoft.com/office/powerpoint/2010/main" val="20215037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0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Box 1"/>
          <p:cNvSpPr txBox="1">
            <a:spLocks noChangeArrowheads="1"/>
          </p:cNvSpPr>
          <p:nvPr/>
        </p:nvSpPr>
        <p:spPr bwMode="auto">
          <a:xfrm>
            <a:off x="330200" y="1082675"/>
            <a:ext cx="8423275" cy="292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dirty="0"/>
              <a:t>      An interactive version and additional support materials</a:t>
            </a:r>
          </a:p>
          <a:p>
            <a:r>
              <a:rPr lang="en-GB" altLang="en-US" dirty="0"/>
              <a:t>      to help you use your ILR is available at –</a:t>
            </a:r>
          </a:p>
          <a:p>
            <a:endParaRPr lang="en-GB" altLang="en-US" dirty="0"/>
          </a:p>
          <a:p>
            <a:endParaRPr lang="en-GB" altLang="en-US" dirty="0"/>
          </a:p>
          <a:p>
            <a:endParaRPr lang="en-GB" altLang="en-US" dirty="0"/>
          </a:p>
          <a:p>
            <a:endParaRPr lang="en-GB" altLang="en-US" dirty="0"/>
          </a:p>
          <a:p>
            <a:r>
              <a:rPr lang="en-GB" altLang="en-US" sz="2000" dirty="0">
                <a:hlinkClick r:id="rId3"/>
              </a:rPr>
              <a:t>http://learning.wales.gov.uk/yourcareer/leadershipdevelopment/?lang=en</a:t>
            </a:r>
            <a:endParaRPr lang="en-GB" altLang="en-US" sz="2000" dirty="0"/>
          </a:p>
          <a:p>
            <a:endParaRPr lang="en-GB" altLang="en-US" sz="2000" dirty="0"/>
          </a:p>
        </p:txBody>
      </p:sp>
      <p:sp>
        <p:nvSpPr>
          <p:cNvPr id="2" name="Date Placeholder 1"/>
          <p:cNvSpPr>
            <a:spLocks noGrp="1"/>
          </p:cNvSpPr>
          <p:nvPr>
            <p:ph type="dt" sz="half" idx="10"/>
          </p:nvPr>
        </p:nvSpPr>
        <p:spPr/>
        <p:txBody>
          <a:bodyPr/>
          <a:lstStyle/>
          <a:p>
            <a:fld id="{49A20F20-8476-4677-9973-F992E9EC70FA}" type="datetime1">
              <a:rPr lang="en-GB" smtClean="0"/>
              <a:t>01/11/2016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42135593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hlinkClick r:id="rId2"/>
              </a:rPr>
              <a:t>http://learning.gov.wales/yourcareer/leadershipdevelopment/?lang=en</a:t>
            </a:r>
            <a:endParaRPr lang="en-GB" dirty="0" smtClean="0"/>
          </a:p>
          <a:p>
            <a:r>
              <a:rPr lang="en-GB" dirty="0">
                <a:hlinkClick r:id="rId3"/>
              </a:rPr>
              <a:t>http://learning.gov.wales/yourcareer/leadershipdevelopment/?</a:t>
            </a:r>
            <a:r>
              <a:rPr lang="en-GB" dirty="0" smtClean="0">
                <a:hlinkClick r:id="rId3"/>
              </a:rPr>
              <a:t>skip=1&amp;lang=cy</a:t>
            </a:r>
            <a:endParaRPr lang="en-GB" dirty="0" smtClean="0"/>
          </a:p>
          <a:p>
            <a:endParaRPr lang="en-GB" dirty="0" smtClean="0"/>
          </a:p>
          <a:p>
            <a:endParaRPr lang="en-GB" dirty="0" smtClean="0"/>
          </a:p>
          <a:p>
            <a:endParaRPr lang="en-GB" dirty="0" smtClean="0"/>
          </a:p>
          <a:p>
            <a:r>
              <a:rPr lang="en-GB" dirty="0">
                <a:hlinkClick r:id="rId4"/>
              </a:rPr>
              <a:t>http://learning.gov.wales/yourcareer/leadershipdevelopment/individual-leadership-review/?</a:t>
            </a:r>
            <a:r>
              <a:rPr lang="en-GB" dirty="0" smtClean="0">
                <a:hlinkClick r:id="rId4"/>
              </a:rPr>
              <a:t>lang=en</a:t>
            </a:r>
            <a:endParaRPr lang="en-GB" dirty="0" smtClean="0"/>
          </a:p>
          <a:p>
            <a:r>
              <a:rPr lang="en-GB" dirty="0">
                <a:hlinkClick r:id="rId5"/>
              </a:rPr>
              <a:t>http://learning.gov.wales/yourcareer/leadershipdevelopment/individual-leadership-review/?</a:t>
            </a:r>
            <a:r>
              <a:rPr lang="en-GB" dirty="0" smtClean="0">
                <a:hlinkClick r:id="rId5"/>
              </a:rPr>
              <a:t>skip=1&amp;lang=cy</a:t>
            </a:r>
            <a:endParaRPr lang="en-GB" dirty="0" smtClean="0"/>
          </a:p>
          <a:p>
            <a:pPr marL="45720" indent="0">
              <a:buNone/>
            </a:pPr>
            <a:endParaRPr lang="en-GB" dirty="0" smtClean="0"/>
          </a:p>
          <a:p>
            <a:endParaRPr lang="en-GB" dirty="0"/>
          </a:p>
        </p:txBody>
      </p:sp>
      <p:sp>
        <p:nvSpPr>
          <p:cNvPr id="2" name="Title 1"/>
          <p:cNvSpPr>
            <a:spLocks noGrp="1"/>
          </p:cNvSpPr>
          <p:nvPr>
            <p:ph type="title"/>
          </p:nvPr>
        </p:nvSpPr>
        <p:spPr/>
        <p:txBody>
          <a:bodyPr/>
          <a:lstStyle/>
          <a:p>
            <a:r>
              <a:rPr lang="en-GB" dirty="0" smtClean="0"/>
              <a:t>Leadership development</a:t>
            </a:r>
            <a:endParaRPr lang="en-GB" dirty="0"/>
          </a:p>
        </p:txBody>
      </p:sp>
      <p:sp>
        <p:nvSpPr>
          <p:cNvPr id="4" name="Date Placeholder 3"/>
          <p:cNvSpPr>
            <a:spLocks noGrp="1"/>
          </p:cNvSpPr>
          <p:nvPr>
            <p:ph type="dt" sz="half" idx="10"/>
          </p:nvPr>
        </p:nvSpPr>
        <p:spPr/>
        <p:txBody>
          <a:bodyPr/>
          <a:lstStyle/>
          <a:p>
            <a:fld id="{18FB4E40-F787-4272-890A-D41DC48DCD52}" type="datetime1">
              <a:rPr lang="en-GB" smtClean="0"/>
              <a:t>01/11/2016</a:t>
            </a:fld>
            <a:endParaRPr lang="en-GB"/>
          </a:p>
        </p:txBody>
      </p:sp>
      <p:sp>
        <p:nvSpPr>
          <p:cNvPr id="6" name="Slide Number Placeholder 5"/>
          <p:cNvSpPr>
            <a:spLocks noGrp="1"/>
          </p:cNvSpPr>
          <p:nvPr>
            <p:ph type="sldNum" sz="quarter" idx="12"/>
          </p:nvPr>
        </p:nvSpPr>
        <p:spPr/>
        <p:txBody>
          <a:bodyPr/>
          <a:lstStyle/>
          <a:p>
            <a:fld id="{35FB482E-5403-4575-9428-14580146F4BD}" type="slidenum">
              <a:rPr lang="en-GB" smtClean="0"/>
              <a:t>37</a:t>
            </a:fld>
            <a:endParaRPr lang="en-GB"/>
          </a:p>
        </p:txBody>
      </p:sp>
    </p:spTree>
    <p:extLst>
      <p:ext uri="{BB962C8B-B14F-4D97-AF65-F5344CB8AC3E}">
        <p14:creationId xmlns:p14="http://schemas.microsoft.com/office/powerpoint/2010/main" val="261309807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45720" indent="0">
              <a:buNone/>
            </a:pPr>
            <a:r>
              <a:rPr lang="en-GB" dirty="0"/>
              <a:t>Knowing and evidencing the </a:t>
            </a:r>
            <a:r>
              <a:rPr lang="en-GB" dirty="0">
                <a:solidFill>
                  <a:srgbClr val="FF0000"/>
                </a:solidFill>
              </a:rPr>
              <a:t>impact of your learning on your thinking, professional actions and pupils and/ or colleagues </a:t>
            </a:r>
            <a:r>
              <a:rPr lang="en-GB" dirty="0"/>
              <a:t>is a critical part of the </a:t>
            </a:r>
            <a:r>
              <a:rPr lang="en-GB" dirty="0" smtClean="0"/>
              <a:t>Professional </a:t>
            </a:r>
            <a:r>
              <a:rPr lang="en-GB" dirty="0"/>
              <a:t>Update process</a:t>
            </a:r>
            <a:r>
              <a:rPr lang="en-GB" dirty="0" smtClean="0"/>
              <a:t>.</a:t>
            </a:r>
          </a:p>
          <a:p>
            <a:pPr marL="45720" indent="0">
              <a:buNone/>
            </a:pPr>
            <a:r>
              <a:rPr lang="en-GB" sz="1050" dirty="0">
                <a:solidFill>
                  <a:srgbClr val="00B050"/>
                </a:solidFill>
                <a:hlinkClick r:id="rId2"/>
              </a:rPr>
              <a:t>http://</a:t>
            </a:r>
            <a:r>
              <a:rPr lang="en-GB" sz="1050" dirty="0" smtClean="0">
                <a:solidFill>
                  <a:srgbClr val="00B050"/>
                </a:solidFill>
                <a:hlinkClick r:id="rId2"/>
              </a:rPr>
              <a:t>www.gtcs.org.uk/professional-update/professional-learning-journey-using-evidence-of-impact.aspx</a:t>
            </a:r>
            <a:endParaRPr lang="en-GB" sz="1050" dirty="0" smtClean="0">
              <a:solidFill>
                <a:srgbClr val="00B050"/>
              </a:solidFill>
            </a:endParaRPr>
          </a:p>
          <a:p>
            <a:pPr marL="45720" indent="0">
              <a:buNone/>
            </a:pPr>
            <a:endParaRPr lang="en-GB" sz="1050" dirty="0" smtClean="0">
              <a:solidFill>
                <a:srgbClr val="00B050"/>
              </a:solidFill>
            </a:endParaRPr>
          </a:p>
          <a:p>
            <a:pPr marL="45720" indent="0">
              <a:buNone/>
            </a:pPr>
            <a:r>
              <a:rPr lang="en-GB" dirty="0"/>
              <a:t>Self-evaluation involves asking deep and searching questions about your professional knowledge, understanding, skills and practice. As part of this process your self-evaluation should be supported </a:t>
            </a:r>
            <a:r>
              <a:rPr lang="en-GB" dirty="0">
                <a:solidFill>
                  <a:srgbClr val="FF0000"/>
                </a:solidFill>
              </a:rPr>
              <a:t>by evidence from a range of sources drawn from day-to-day learning and teaching</a:t>
            </a:r>
            <a:r>
              <a:rPr lang="en-GB" dirty="0"/>
              <a:t>. </a:t>
            </a:r>
          </a:p>
        </p:txBody>
      </p:sp>
      <p:sp>
        <p:nvSpPr>
          <p:cNvPr id="3" name="Date Placeholder 2"/>
          <p:cNvSpPr>
            <a:spLocks noGrp="1"/>
          </p:cNvSpPr>
          <p:nvPr>
            <p:ph type="dt" sz="half" idx="10"/>
          </p:nvPr>
        </p:nvSpPr>
        <p:spPr/>
        <p:txBody>
          <a:bodyPr/>
          <a:lstStyle/>
          <a:p>
            <a:fld id="{F77386F8-4DE1-41BD-9797-548279C3711F}" type="datetime1">
              <a:rPr lang="en-GB" smtClean="0"/>
              <a:t>01/11/2016</a:t>
            </a:fld>
            <a:endParaRPr lang="en-GB"/>
          </a:p>
        </p:txBody>
      </p:sp>
      <p:sp>
        <p:nvSpPr>
          <p:cNvPr id="5" name="Slide Number Placeholder 4"/>
          <p:cNvSpPr>
            <a:spLocks noGrp="1"/>
          </p:cNvSpPr>
          <p:nvPr>
            <p:ph type="sldNum" sz="quarter" idx="12"/>
          </p:nvPr>
        </p:nvSpPr>
        <p:spPr/>
        <p:txBody>
          <a:bodyPr/>
          <a:lstStyle/>
          <a:p>
            <a:fld id="{35FB482E-5403-4575-9428-14580146F4BD}" type="slidenum">
              <a:rPr lang="en-GB" smtClean="0"/>
              <a:t>38</a:t>
            </a:fld>
            <a:endParaRPr lang="en-GB"/>
          </a:p>
        </p:txBody>
      </p:sp>
      <p:sp>
        <p:nvSpPr>
          <p:cNvPr id="6" name="Title 5"/>
          <p:cNvSpPr>
            <a:spLocks noGrp="1"/>
          </p:cNvSpPr>
          <p:nvPr>
            <p:ph type="title"/>
          </p:nvPr>
        </p:nvSpPr>
        <p:spPr/>
        <p:txBody>
          <a:bodyPr/>
          <a:lstStyle/>
          <a:p>
            <a:r>
              <a:rPr lang="en-GB" dirty="0" smtClean="0"/>
              <a:t>Evidence of impact</a:t>
            </a:r>
            <a:endParaRPr lang="en-GB" dirty="0"/>
          </a:p>
        </p:txBody>
      </p:sp>
    </p:spTree>
    <p:extLst>
      <p:ext uri="{BB962C8B-B14F-4D97-AF65-F5344CB8AC3E}">
        <p14:creationId xmlns:p14="http://schemas.microsoft.com/office/powerpoint/2010/main" val="332967719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sz="2800" dirty="0" smtClean="0"/>
              <a:t>What </a:t>
            </a:r>
            <a:r>
              <a:rPr lang="en-GB" sz="2800" dirty="0"/>
              <a:t>do we mean by evidence? </a:t>
            </a:r>
            <a:endParaRPr lang="en-GB" sz="2800" dirty="0" smtClean="0"/>
          </a:p>
          <a:p>
            <a:pPr marL="45720" indent="0">
              <a:buNone/>
            </a:pPr>
            <a:endParaRPr lang="en-GB" sz="2800" dirty="0" smtClean="0"/>
          </a:p>
          <a:p>
            <a:r>
              <a:rPr lang="en-GB" sz="2800" dirty="0" smtClean="0"/>
              <a:t>What </a:t>
            </a:r>
            <a:r>
              <a:rPr lang="en-GB" sz="2800" dirty="0"/>
              <a:t>can be considered as evidence</a:t>
            </a:r>
            <a:r>
              <a:rPr lang="en-GB" sz="2800" dirty="0" smtClean="0"/>
              <a:t>?</a:t>
            </a:r>
          </a:p>
          <a:p>
            <a:pPr marL="45720" indent="0">
              <a:buNone/>
            </a:pPr>
            <a:r>
              <a:rPr lang="en-GB" sz="2800" dirty="0" smtClean="0"/>
              <a:t> </a:t>
            </a:r>
          </a:p>
          <a:p>
            <a:r>
              <a:rPr lang="en-GB" sz="2800" dirty="0" smtClean="0"/>
              <a:t>When </a:t>
            </a:r>
            <a:r>
              <a:rPr lang="en-GB" sz="2800" dirty="0"/>
              <a:t>and why is evidence important?</a:t>
            </a:r>
          </a:p>
        </p:txBody>
      </p:sp>
      <p:sp>
        <p:nvSpPr>
          <p:cNvPr id="3" name="Date Placeholder 2"/>
          <p:cNvSpPr>
            <a:spLocks noGrp="1"/>
          </p:cNvSpPr>
          <p:nvPr>
            <p:ph type="dt" sz="half" idx="10"/>
          </p:nvPr>
        </p:nvSpPr>
        <p:spPr/>
        <p:txBody>
          <a:bodyPr/>
          <a:lstStyle/>
          <a:p>
            <a:fld id="{27DB84FE-2162-4AF1-852C-46DAAD57CBE8}" type="datetime1">
              <a:rPr lang="en-GB" smtClean="0"/>
              <a:t>01/11/2016</a:t>
            </a:fld>
            <a:endParaRPr lang="en-GB"/>
          </a:p>
        </p:txBody>
      </p:sp>
      <p:sp>
        <p:nvSpPr>
          <p:cNvPr id="5" name="Slide Number Placeholder 4"/>
          <p:cNvSpPr>
            <a:spLocks noGrp="1"/>
          </p:cNvSpPr>
          <p:nvPr>
            <p:ph type="sldNum" sz="quarter" idx="12"/>
          </p:nvPr>
        </p:nvSpPr>
        <p:spPr/>
        <p:txBody>
          <a:bodyPr/>
          <a:lstStyle/>
          <a:p>
            <a:fld id="{35FB482E-5403-4575-9428-14580146F4BD}" type="slidenum">
              <a:rPr lang="en-GB" smtClean="0"/>
              <a:t>39</a:t>
            </a:fld>
            <a:endParaRPr lang="en-GB"/>
          </a:p>
        </p:txBody>
      </p:sp>
      <p:sp>
        <p:nvSpPr>
          <p:cNvPr id="6" name="Title 5"/>
          <p:cNvSpPr>
            <a:spLocks noGrp="1"/>
          </p:cNvSpPr>
          <p:nvPr>
            <p:ph type="title"/>
          </p:nvPr>
        </p:nvSpPr>
        <p:spPr/>
        <p:txBody>
          <a:bodyPr/>
          <a:lstStyle/>
          <a:p>
            <a:r>
              <a:rPr lang="en-GB" dirty="0" smtClean="0"/>
              <a:t>Evidence?</a:t>
            </a:r>
            <a:endParaRPr lang="en-GB" dirty="0"/>
          </a:p>
        </p:txBody>
      </p:sp>
    </p:spTree>
    <p:extLst>
      <p:ext uri="{BB962C8B-B14F-4D97-AF65-F5344CB8AC3E}">
        <p14:creationId xmlns:p14="http://schemas.microsoft.com/office/powerpoint/2010/main" val="323886571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GB" dirty="0"/>
              <a:t>Reflections on professional dialogue with peers, parents, colleagues and learners</a:t>
            </a:r>
          </a:p>
          <a:p>
            <a:r>
              <a:rPr lang="en-GB" dirty="0"/>
              <a:t>Individual critical reflections on practice, including reflective journals</a:t>
            </a:r>
          </a:p>
          <a:p>
            <a:r>
              <a:rPr lang="en-GB" dirty="0"/>
              <a:t>Analysis of pupil work, individual or group focused</a:t>
            </a:r>
          </a:p>
          <a:p>
            <a:r>
              <a:rPr lang="en-GB" dirty="0"/>
              <a:t>Analysed teacher talk (from audio and/ or video recording)</a:t>
            </a:r>
          </a:p>
          <a:p>
            <a:r>
              <a:rPr lang="en-GB" dirty="0"/>
              <a:t>Analysed pupil talk (individual, group and pair)</a:t>
            </a:r>
          </a:p>
          <a:p>
            <a:r>
              <a:rPr lang="en-GB" dirty="0"/>
              <a:t>Analysis of surveys taking account the views of children and young people, parents and colleagues</a:t>
            </a:r>
          </a:p>
          <a:p>
            <a:r>
              <a:rPr lang="en-GB" dirty="0"/>
              <a:t>Reflection on and analysis of lessons and/ or discussions with learners</a:t>
            </a:r>
          </a:p>
          <a:p>
            <a:r>
              <a:rPr lang="en-GB" dirty="0"/>
              <a:t>Analysis of visual data, artefacts</a:t>
            </a:r>
          </a:p>
          <a:p>
            <a:r>
              <a:rPr lang="en-GB" dirty="0"/>
              <a:t>Analysed pupil interviews/ group discussion</a:t>
            </a:r>
          </a:p>
          <a:p>
            <a:r>
              <a:rPr lang="en-GB" dirty="0"/>
              <a:t>Analysed quantitative or statistical data </a:t>
            </a:r>
            <a:r>
              <a:rPr lang="en-GB" dirty="0" smtClean="0"/>
              <a:t>sets</a:t>
            </a:r>
            <a:endParaRPr lang="en-GB" dirty="0"/>
          </a:p>
        </p:txBody>
      </p:sp>
      <p:sp>
        <p:nvSpPr>
          <p:cNvPr id="2" name="Title 1"/>
          <p:cNvSpPr>
            <a:spLocks noGrp="1"/>
          </p:cNvSpPr>
          <p:nvPr>
            <p:ph type="title"/>
          </p:nvPr>
        </p:nvSpPr>
        <p:spPr/>
        <p:txBody>
          <a:bodyPr/>
          <a:lstStyle/>
          <a:p>
            <a:r>
              <a:rPr lang="en-GB" dirty="0" smtClean="0"/>
              <a:t>Examples of evidence</a:t>
            </a:r>
            <a:endParaRPr lang="en-GB" dirty="0"/>
          </a:p>
        </p:txBody>
      </p:sp>
      <p:sp>
        <p:nvSpPr>
          <p:cNvPr id="4" name="Date Placeholder 3"/>
          <p:cNvSpPr>
            <a:spLocks noGrp="1"/>
          </p:cNvSpPr>
          <p:nvPr>
            <p:ph type="dt" sz="half" idx="10"/>
          </p:nvPr>
        </p:nvSpPr>
        <p:spPr/>
        <p:txBody>
          <a:bodyPr/>
          <a:lstStyle/>
          <a:p>
            <a:fld id="{BB2A352F-3568-446B-9909-0AB706317AB5}" type="datetime1">
              <a:rPr lang="en-GB" smtClean="0"/>
              <a:t>01/11/2016</a:t>
            </a:fld>
            <a:endParaRPr lang="en-GB"/>
          </a:p>
        </p:txBody>
      </p:sp>
      <p:sp>
        <p:nvSpPr>
          <p:cNvPr id="6" name="Slide Number Placeholder 5"/>
          <p:cNvSpPr>
            <a:spLocks noGrp="1"/>
          </p:cNvSpPr>
          <p:nvPr>
            <p:ph type="sldNum" sz="quarter" idx="12"/>
          </p:nvPr>
        </p:nvSpPr>
        <p:spPr/>
        <p:txBody>
          <a:bodyPr/>
          <a:lstStyle/>
          <a:p>
            <a:fld id="{35FB482E-5403-4575-9428-14580146F4BD}" type="slidenum">
              <a:rPr lang="en-GB" smtClean="0"/>
              <a:t>40</a:t>
            </a:fld>
            <a:endParaRPr lang="en-GB"/>
          </a:p>
        </p:txBody>
      </p:sp>
    </p:spTree>
    <p:extLst>
      <p:ext uri="{BB962C8B-B14F-4D97-AF65-F5344CB8AC3E}">
        <p14:creationId xmlns:p14="http://schemas.microsoft.com/office/powerpoint/2010/main" val="75394072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3"/>
              </a:rPr>
              <a:t>http://</a:t>
            </a:r>
            <a:r>
              <a:rPr lang="en-GB" dirty="0" smtClean="0">
                <a:hlinkClick r:id="rId3"/>
              </a:rPr>
              <a:t>moodle.swanseamet.uwtsd.ac.uk/course/view.php?id=2212</a:t>
            </a:r>
            <a:endParaRPr lang="en-GB" dirty="0" smtClean="0"/>
          </a:p>
          <a:p>
            <a:endParaRPr lang="en-GB" dirty="0"/>
          </a:p>
        </p:txBody>
      </p:sp>
    </p:spTree>
    <p:extLst>
      <p:ext uri="{BB962C8B-B14F-4D97-AF65-F5344CB8AC3E}">
        <p14:creationId xmlns:p14="http://schemas.microsoft.com/office/powerpoint/2010/main" val="259333636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191000" cy="1143000"/>
          </a:xfrm>
        </p:spPr>
        <p:txBody>
          <a:bodyPr>
            <a:normAutofit/>
          </a:bodyPr>
          <a:lstStyle/>
          <a:p>
            <a:r>
              <a:rPr lang="en-GB" sz="3200" dirty="0" smtClean="0"/>
              <a:t>Assignment hand in:</a:t>
            </a:r>
            <a:br>
              <a:rPr lang="en-GB" sz="3200" dirty="0" smtClean="0"/>
            </a:br>
            <a:r>
              <a:rPr lang="en-GB" sz="3200" dirty="0" smtClean="0"/>
              <a:t>January 6</a:t>
            </a:r>
            <a:r>
              <a:rPr lang="en-GB" sz="3200" baseline="30000" dirty="0" smtClean="0"/>
              <a:t>th</a:t>
            </a:r>
            <a:r>
              <a:rPr lang="en-GB" sz="3200" dirty="0" smtClean="0"/>
              <a:t> 2017</a:t>
            </a:r>
          </a:p>
        </p:txBody>
      </p:sp>
      <p:sp>
        <p:nvSpPr>
          <p:cNvPr id="3" name="Content Placeholder 2"/>
          <p:cNvSpPr>
            <a:spLocks noGrp="1"/>
          </p:cNvSpPr>
          <p:nvPr>
            <p:ph sz="half" idx="1"/>
          </p:nvPr>
        </p:nvSpPr>
        <p:spPr/>
        <p:txBody>
          <a:bodyPr>
            <a:normAutofit lnSpcReduction="10000"/>
          </a:bodyPr>
          <a:lstStyle/>
          <a:p>
            <a:pPr marL="0" indent="0">
              <a:buNone/>
            </a:pPr>
            <a:r>
              <a:rPr lang="en-GB" dirty="0" smtClean="0"/>
              <a:t>The assignment is in 2 parts:</a:t>
            </a:r>
          </a:p>
          <a:p>
            <a:r>
              <a:rPr lang="en-GB" dirty="0" smtClean="0"/>
              <a:t>Part 1: </a:t>
            </a:r>
          </a:p>
          <a:p>
            <a:pPr marL="0" indent="0">
              <a:buNone/>
            </a:pPr>
            <a:r>
              <a:rPr lang="en-GB" dirty="0" smtClean="0"/>
              <a:t>extracts from a learning journal (4 pieces)</a:t>
            </a:r>
          </a:p>
          <a:p>
            <a:r>
              <a:rPr lang="en-GB" dirty="0" smtClean="0"/>
              <a:t>Part 2: </a:t>
            </a:r>
          </a:p>
          <a:p>
            <a:pPr marL="0" indent="0">
              <a:buNone/>
            </a:pPr>
            <a:r>
              <a:rPr lang="en-GB" dirty="0" smtClean="0"/>
              <a:t>an evaluative report based on your presentation </a:t>
            </a:r>
            <a:endParaRPr lang="en-GB" dirty="0"/>
          </a:p>
        </p:txBody>
      </p:sp>
      <p:sp>
        <p:nvSpPr>
          <p:cNvPr id="4" name="Content Placeholder 3"/>
          <p:cNvSpPr>
            <a:spLocks noGrp="1"/>
          </p:cNvSpPr>
          <p:nvPr>
            <p:ph sz="half" idx="2"/>
          </p:nvPr>
        </p:nvSpPr>
        <p:spPr/>
        <p:txBody>
          <a:bodyPr>
            <a:normAutofit lnSpcReduction="10000"/>
          </a:bodyPr>
          <a:lstStyle/>
          <a:p>
            <a:pPr marL="0" indent="0">
              <a:buNone/>
            </a:pPr>
            <a:r>
              <a:rPr lang="en-GB" dirty="0" err="1"/>
              <a:t>Mae'r</a:t>
            </a:r>
            <a:r>
              <a:rPr lang="en-GB" dirty="0"/>
              <a:t> </a:t>
            </a:r>
            <a:r>
              <a:rPr lang="en-GB" dirty="0" err="1"/>
              <a:t>aseiniad</a:t>
            </a:r>
            <a:r>
              <a:rPr lang="en-GB" dirty="0"/>
              <a:t> hwn </a:t>
            </a:r>
            <a:r>
              <a:rPr lang="en-GB" dirty="0" err="1"/>
              <a:t>mewn</a:t>
            </a:r>
            <a:r>
              <a:rPr lang="en-GB" dirty="0"/>
              <a:t> 2 ran:</a:t>
            </a:r>
          </a:p>
          <a:p>
            <a:r>
              <a:rPr lang="en-GB" dirty="0" err="1"/>
              <a:t>Rhan</a:t>
            </a:r>
            <a:r>
              <a:rPr lang="en-GB" dirty="0"/>
              <a:t> 1:</a:t>
            </a:r>
          </a:p>
          <a:p>
            <a:pPr marL="0" indent="0">
              <a:buNone/>
            </a:pPr>
            <a:r>
              <a:rPr lang="en-GB" dirty="0" err="1"/>
              <a:t>darnau</a:t>
            </a:r>
            <a:r>
              <a:rPr lang="en-GB" dirty="0"/>
              <a:t> o </a:t>
            </a:r>
            <a:r>
              <a:rPr lang="en-GB" dirty="0" err="1"/>
              <a:t>gylchgrawn</a:t>
            </a:r>
            <a:r>
              <a:rPr lang="en-GB" dirty="0"/>
              <a:t> </a:t>
            </a:r>
            <a:r>
              <a:rPr lang="en-GB" dirty="0" err="1"/>
              <a:t>ddysgu</a:t>
            </a:r>
            <a:r>
              <a:rPr lang="en-GB" dirty="0"/>
              <a:t> </a:t>
            </a:r>
            <a:r>
              <a:rPr lang="en-GB" dirty="0" smtClean="0"/>
              <a:t>(4 </a:t>
            </a:r>
            <a:r>
              <a:rPr lang="en-GB" dirty="0" err="1"/>
              <a:t>ddarn</a:t>
            </a:r>
            <a:r>
              <a:rPr lang="en-GB" dirty="0"/>
              <a:t>)</a:t>
            </a:r>
          </a:p>
          <a:p>
            <a:r>
              <a:rPr lang="en-GB" dirty="0" err="1"/>
              <a:t>Rhan</a:t>
            </a:r>
            <a:r>
              <a:rPr lang="en-GB" dirty="0"/>
              <a:t> 2:</a:t>
            </a:r>
          </a:p>
          <a:p>
            <a:pPr marL="0" indent="0">
              <a:buNone/>
            </a:pPr>
            <a:r>
              <a:rPr lang="en-GB" dirty="0" err="1"/>
              <a:t>adroddiad</a:t>
            </a:r>
            <a:r>
              <a:rPr lang="en-GB" dirty="0"/>
              <a:t> </a:t>
            </a:r>
            <a:r>
              <a:rPr lang="en-GB" dirty="0" err="1"/>
              <a:t>gwerthusol</a:t>
            </a:r>
            <a:r>
              <a:rPr lang="en-GB" dirty="0"/>
              <a:t> yn </a:t>
            </a:r>
            <a:r>
              <a:rPr lang="en-GB" dirty="0" err="1"/>
              <a:t>seiliedig</a:t>
            </a:r>
            <a:r>
              <a:rPr lang="en-GB" dirty="0"/>
              <a:t> ar </a:t>
            </a:r>
            <a:r>
              <a:rPr lang="en-GB" dirty="0" err="1"/>
              <a:t>eich</a:t>
            </a:r>
            <a:r>
              <a:rPr lang="en-GB" dirty="0"/>
              <a:t> </a:t>
            </a:r>
            <a:r>
              <a:rPr lang="en-GB" dirty="0" err="1"/>
              <a:t>cyflwyniad</a:t>
            </a:r>
            <a:endParaRPr lang="en-GB" dirty="0"/>
          </a:p>
        </p:txBody>
      </p:sp>
      <p:sp>
        <p:nvSpPr>
          <p:cNvPr id="5" name="TextBox 4"/>
          <p:cNvSpPr txBox="1"/>
          <p:nvPr/>
        </p:nvSpPr>
        <p:spPr>
          <a:xfrm>
            <a:off x="4675949" y="274638"/>
            <a:ext cx="3647152" cy="1200329"/>
          </a:xfrm>
          <a:prstGeom prst="rect">
            <a:avLst/>
          </a:prstGeom>
          <a:noFill/>
        </p:spPr>
        <p:txBody>
          <a:bodyPr wrap="none" rtlCol="0">
            <a:spAutoFit/>
          </a:bodyPr>
          <a:lstStyle/>
          <a:p>
            <a:r>
              <a:rPr lang="en-GB" sz="3600" dirty="0" err="1">
                <a:latin typeface="+mj-lt"/>
              </a:rPr>
              <a:t>Aseiniad</a:t>
            </a:r>
            <a:r>
              <a:rPr lang="en-GB" sz="3600" dirty="0">
                <a:latin typeface="+mj-lt"/>
              </a:rPr>
              <a:t> law yn</a:t>
            </a:r>
            <a:r>
              <a:rPr lang="en-GB" sz="3600" dirty="0" smtClean="0">
                <a:latin typeface="+mj-lt"/>
              </a:rPr>
              <a:t>: </a:t>
            </a:r>
          </a:p>
          <a:p>
            <a:r>
              <a:rPr lang="en-GB" sz="3600" dirty="0" smtClean="0">
                <a:latin typeface="+mj-lt"/>
              </a:rPr>
              <a:t>6 </a:t>
            </a:r>
            <a:r>
              <a:rPr lang="en-GB" sz="3600" dirty="0" err="1">
                <a:latin typeface="+mj-lt"/>
              </a:rPr>
              <a:t>Ionawr</a:t>
            </a:r>
            <a:r>
              <a:rPr lang="en-GB" sz="3600" dirty="0">
                <a:latin typeface="+mj-lt"/>
              </a:rPr>
              <a:t>, 2017</a:t>
            </a:r>
          </a:p>
        </p:txBody>
      </p:sp>
    </p:spTree>
    <p:extLst>
      <p:ext uri="{BB962C8B-B14F-4D97-AF65-F5344CB8AC3E}">
        <p14:creationId xmlns:p14="http://schemas.microsoft.com/office/powerpoint/2010/main" val="353001914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4191000" cy="1143000"/>
          </a:xfrm>
        </p:spPr>
        <p:txBody>
          <a:bodyPr>
            <a:normAutofit/>
          </a:bodyPr>
          <a:lstStyle/>
          <a:p>
            <a:r>
              <a:rPr lang="en-GB" sz="2800" dirty="0" smtClean="0"/>
              <a:t>Article for professional learning journal</a:t>
            </a:r>
            <a:endParaRPr lang="en-GB" sz="2800"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smtClean="0"/>
              <a:t>An evaluation of a professional learning activity and the impact on pupil outcomes or transformation of practice</a:t>
            </a:r>
          </a:p>
          <a:p>
            <a:r>
              <a:rPr lang="en-GB" dirty="0" smtClean="0"/>
              <a:t>Title page </a:t>
            </a:r>
          </a:p>
          <a:p>
            <a:r>
              <a:rPr lang="en-GB" dirty="0" smtClean="0"/>
              <a:t>Main text - </a:t>
            </a:r>
            <a:r>
              <a:rPr lang="en-GB" dirty="0"/>
              <a:t>2500 </a:t>
            </a:r>
            <a:r>
              <a:rPr lang="en-GB" dirty="0" smtClean="0"/>
              <a:t>words  </a:t>
            </a:r>
            <a:r>
              <a:rPr lang="en-GB" sz="2000" dirty="0" smtClean="0"/>
              <a:t>(4 pgs A4 single spaced)</a:t>
            </a:r>
          </a:p>
          <a:p>
            <a:r>
              <a:rPr lang="en-GB" dirty="0" smtClean="0"/>
              <a:t>References</a:t>
            </a:r>
          </a:p>
          <a:p>
            <a:r>
              <a:rPr lang="en-GB" dirty="0" smtClean="0"/>
              <a:t>Appendices (as appropriate)</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err="1"/>
              <a:t>Gwerthusiad</a:t>
            </a:r>
            <a:r>
              <a:rPr lang="en-GB" dirty="0"/>
              <a:t> o </a:t>
            </a:r>
            <a:r>
              <a:rPr lang="en-GB" dirty="0" err="1"/>
              <a:t>weithgaredd</a:t>
            </a:r>
            <a:r>
              <a:rPr lang="en-GB" dirty="0"/>
              <a:t> </a:t>
            </a:r>
            <a:r>
              <a:rPr lang="en-GB" dirty="0" err="1"/>
              <a:t>dysgu</a:t>
            </a:r>
            <a:r>
              <a:rPr lang="en-GB" dirty="0"/>
              <a:t> </a:t>
            </a:r>
            <a:r>
              <a:rPr lang="en-GB" dirty="0" err="1"/>
              <a:t>proffesiynol</a:t>
            </a:r>
            <a:r>
              <a:rPr lang="en-GB" dirty="0"/>
              <a:t> </a:t>
            </a:r>
            <a:r>
              <a:rPr lang="en-GB" dirty="0" err="1"/>
              <a:t>a'r</a:t>
            </a:r>
            <a:r>
              <a:rPr lang="en-GB" dirty="0"/>
              <a:t> </a:t>
            </a:r>
            <a:r>
              <a:rPr lang="en-GB" dirty="0" err="1"/>
              <a:t>effaith</a:t>
            </a:r>
            <a:r>
              <a:rPr lang="en-GB" dirty="0"/>
              <a:t> ar </a:t>
            </a:r>
            <a:r>
              <a:rPr lang="en-GB" dirty="0" err="1"/>
              <a:t>ddeilliannau</a:t>
            </a:r>
            <a:r>
              <a:rPr lang="en-GB" dirty="0"/>
              <a:t> </a:t>
            </a:r>
            <a:r>
              <a:rPr lang="en-GB" dirty="0" err="1"/>
              <a:t>disgyblion</a:t>
            </a:r>
            <a:r>
              <a:rPr lang="en-GB" dirty="0"/>
              <a:t> </a:t>
            </a:r>
            <a:r>
              <a:rPr lang="en-GB" dirty="0" err="1"/>
              <a:t>neu</a:t>
            </a:r>
            <a:r>
              <a:rPr lang="en-GB" dirty="0"/>
              <a:t> </a:t>
            </a:r>
            <a:r>
              <a:rPr lang="en-GB" dirty="0" err="1"/>
              <a:t>drawsnewid</a:t>
            </a:r>
            <a:r>
              <a:rPr lang="en-GB" dirty="0"/>
              <a:t> o </a:t>
            </a:r>
            <a:r>
              <a:rPr lang="en-GB" dirty="0" err="1"/>
              <a:t>arfer</a:t>
            </a:r>
            <a:endParaRPr lang="en-GB" dirty="0"/>
          </a:p>
          <a:p>
            <a:r>
              <a:rPr lang="en-GB" dirty="0" err="1"/>
              <a:t>tudalen</a:t>
            </a:r>
            <a:r>
              <a:rPr lang="en-GB" dirty="0"/>
              <a:t> </a:t>
            </a:r>
            <a:r>
              <a:rPr lang="en-GB" dirty="0" err="1"/>
              <a:t>deitl</a:t>
            </a:r>
            <a:endParaRPr lang="en-GB" dirty="0"/>
          </a:p>
          <a:p>
            <a:r>
              <a:rPr lang="en-GB" dirty="0" err="1"/>
              <a:t>Prif</a:t>
            </a:r>
            <a:r>
              <a:rPr lang="en-GB" dirty="0"/>
              <a:t> </a:t>
            </a:r>
            <a:r>
              <a:rPr lang="en-GB" dirty="0" err="1"/>
              <a:t>destun</a:t>
            </a:r>
            <a:r>
              <a:rPr lang="en-GB" dirty="0"/>
              <a:t> - 2500 </a:t>
            </a:r>
            <a:r>
              <a:rPr lang="en-GB" dirty="0" err="1"/>
              <a:t>gair</a:t>
            </a:r>
            <a:r>
              <a:rPr lang="en-GB" dirty="0"/>
              <a:t> (4 </a:t>
            </a:r>
            <a:r>
              <a:rPr lang="en-GB" dirty="0" err="1"/>
              <a:t>tud</a:t>
            </a:r>
            <a:r>
              <a:rPr lang="en-GB" dirty="0"/>
              <a:t> A4 </a:t>
            </a:r>
            <a:r>
              <a:rPr lang="en-GB" dirty="0" err="1"/>
              <a:t>sengl</a:t>
            </a:r>
            <a:r>
              <a:rPr lang="en-GB" dirty="0"/>
              <a:t> </a:t>
            </a:r>
            <a:r>
              <a:rPr lang="en-GB" dirty="0" err="1"/>
              <a:t>gofod</a:t>
            </a:r>
            <a:r>
              <a:rPr lang="en-GB" dirty="0"/>
              <a:t>)</a:t>
            </a:r>
          </a:p>
          <a:p>
            <a:r>
              <a:rPr lang="en-GB" dirty="0" err="1"/>
              <a:t>cyfeiriadau</a:t>
            </a:r>
            <a:endParaRPr lang="en-GB" dirty="0"/>
          </a:p>
          <a:p>
            <a:r>
              <a:rPr lang="en-GB" dirty="0" err="1"/>
              <a:t>Atodiadau</a:t>
            </a:r>
            <a:r>
              <a:rPr lang="en-GB" dirty="0"/>
              <a:t> (</a:t>
            </a:r>
            <a:r>
              <a:rPr lang="en-GB" dirty="0" err="1"/>
              <a:t>fel</a:t>
            </a:r>
            <a:r>
              <a:rPr lang="en-GB" dirty="0"/>
              <a:t> </a:t>
            </a:r>
            <a:r>
              <a:rPr lang="en-GB" dirty="0" err="1"/>
              <a:t>sy'n</a:t>
            </a:r>
            <a:r>
              <a:rPr lang="en-GB" dirty="0"/>
              <a:t> </a:t>
            </a:r>
            <a:r>
              <a:rPr lang="en-GB" dirty="0" err="1"/>
              <a:t>briodol</a:t>
            </a:r>
            <a:r>
              <a:rPr lang="en-GB" dirty="0"/>
              <a:t>)</a:t>
            </a:r>
          </a:p>
        </p:txBody>
      </p:sp>
      <p:sp>
        <p:nvSpPr>
          <p:cNvPr id="5" name="TextBox 4"/>
          <p:cNvSpPr txBox="1"/>
          <p:nvPr/>
        </p:nvSpPr>
        <p:spPr>
          <a:xfrm>
            <a:off x="4788024" y="153640"/>
            <a:ext cx="4176464" cy="1384995"/>
          </a:xfrm>
          <a:prstGeom prst="rect">
            <a:avLst/>
          </a:prstGeom>
          <a:noFill/>
        </p:spPr>
        <p:txBody>
          <a:bodyPr wrap="square" rtlCol="0">
            <a:spAutoFit/>
          </a:bodyPr>
          <a:lstStyle/>
          <a:p>
            <a:r>
              <a:rPr lang="en-GB" sz="2800" dirty="0" err="1">
                <a:latin typeface="+mj-lt"/>
              </a:rPr>
              <a:t>Erthygl</a:t>
            </a:r>
            <a:r>
              <a:rPr lang="en-GB" sz="2800" dirty="0">
                <a:latin typeface="+mj-lt"/>
              </a:rPr>
              <a:t> ar gyfer </a:t>
            </a:r>
            <a:r>
              <a:rPr lang="en-GB" sz="2800" dirty="0" err="1">
                <a:latin typeface="+mj-lt"/>
              </a:rPr>
              <a:t>cyfnodolyn</a:t>
            </a:r>
            <a:r>
              <a:rPr lang="en-GB" sz="2800" dirty="0">
                <a:latin typeface="+mj-lt"/>
              </a:rPr>
              <a:t> </a:t>
            </a:r>
            <a:r>
              <a:rPr lang="en-GB" sz="2800" dirty="0" err="1">
                <a:latin typeface="+mj-lt"/>
              </a:rPr>
              <a:t>dysgu</a:t>
            </a:r>
            <a:r>
              <a:rPr lang="en-GB" sz="2800" dirty="0">
                <a:latin typeface="+mj-lt"/>
              </a:rPr>
              <a:t> </a:t>
            </a:r>
            <a:r>
              <a:rPr lang="en-GB" sz="2800" dirty="0" err="1">
                <a:latin typeface="+mj-lt"/>
              </a:rPr>
              <a:t>proffesiynol</a:t>
            </a:r>
            <a:endParaRPr lang="en-GB" sz="2800" dirty="0">
              <a:latin typeface="+mj-lt"/>
            </a:endParaRPr>
          </a:p>
        </p:txBody>
      </p:sp>
    </p:spTree>
    <p:extLst>
      <p:ext uri="{BB962C8B-B14F-4D97-AF65-F5344CB8AC3E}">
        <p14:creationId xmlns:p14="http://schemas.microsoft.com/office/powerpoint/2010/main" val="114064459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Module assignment</a:t>
            </a:r>
            <a:endParaRPr lang="en-GB" dirty="0"/>
          </a:p>
        </p:txBody>
      </p:sp>
      <p:sp>
        <p:nvSpPr>
          <p:cNvPr id="4" name="Content Placeholder 3"/>
          <p:cNvSpPr>
            <a:spLocks noGrp="1"/>
          </p:cNvSpPr>
          <p:nvPr>
            <p:ph sz="half" idx="1"/>
          </p:nvPr>
        </p:nvSpPr>
        <p:spPr>
          <a:xfrm>
            <a:off x="251520" y="1196752"/>
            <a:ext cx="4392488" cy="4392489"/>
          </a:xfrm>
        </p:spPr>
        <p:txBody>
          <a:bodyPr>
            <a:noAutofit/>
          </a:bodyPr>
          <a:lstStyle/>
          <a:p>
            <a:pPr marL="971550" lvl="1" indent="-514350">
              <a:buFont typeface="+mj-lt"/>
              <a:buAutoNum type="arabicPeriod"/>
            </a:pPr>
            <a:r>
              <a:rPr lang="en-GB" sz="1600" dirty="0"/>
              <a:t>Appraise and review their professional learning journey, identifying key milestones and </a:t>
            </a:r>
            <a:r>
              <a:rPr lang="en-GB" sz="1600" dirty="0" smtClean="0"/>
              <a:t>goals.</a:t>
            </a:r>
          </a:p>
          <a:p>
            <a:pPr marL="971550" lvl="1" indent="-514350">
              <a:buFont typeface="+mj-lt"/>
              <a:buAutoNum type="arabicPeriod"/>
            </a:pPr>
            <a:r>
              <a:rPr lang="en-GB" sz="1600" dirty="0" smtClean="0"/>
              <a:t>Critically </a:t>
            </a:r>
            <a:r>
              <a:rPr lang="en-GB" sz="1600" dirty="0"/>
              <a:t>reflect on the quality and relevance of professional learning as valid evidence of progress against national </a:t>
            </a:r>
            <a:r>
              <a:rPr lang="en-GB" sz="1600" dirty="0" smtClean="0"/>
              <a:t>standards.</a:t>
            </a:r>
          </a:p>
          <a:p>
            <a:pPr marL="971550" lvl="1" indent="-514350">
              <a:buFont typeface="+mj-lt"/>
              <a:buAutoNum type="arabicPeriod"/>
            </a:pPr>
            <a:r>
              <a:rPr lang="en-GB" sz="1600" dirty="0" smtClean="0"/>
              <a:t>Research </a:t>
            </a:r>
            <a:r>
              <a:rPr lang="en-GB" sz="1600" dirty="0"/>
              <a:t>and critically respond to changing educational contexts and their own professional </a:t>
            </a:r>
            <a:r>
              <a:rPr lang="en-GB" sz="1600" dirty="0" smtClean="0"/>
              <a:t>practice.</a:t>
            </a:r>
          </a:p>
          <a:p>
            <a:pPr marL="971550" lvl="1" indent="-514350">
              <a:buFont typeface="+mj-lt"/>
              <a:buAutoNum type="arabicPeriod"/>
            </a:pPr>
            <a:r>
              <a:rPr lang="en-GB" sz="1600" dirty="0" smtClean="0"/>
              <a:t>Critically </a:t>
            </a:r>
            <a:r>
              <a:rPr lang="en-GB" sz="1600" dirty="0"/>
              <a:t>reflect and evaluate different forms of professional learning and identify approaches which are appropriate for their own contexts and settings</a:t>
            </a:r>
            <a:r>
              <a:rPr lang="en-GB" sz="1600" dirty="0" smtClean="0"/>
              <a:t>.</a:t>
            </a:r>
            <a:endParaRPr lang="en-GB" sz="1600" dirty="0"/>
          </a:p>
        </p:txBody>
      </p:sp>
      <p:sp>
        <p:nvSpPr>
          <p:cNvPr id="5" name="Content Placeholder 4"/>
          <p:cNvSpPr>
            <a:spLocks noGrp="1"/>
          </p:cNvSpPr>
          <p:nvPr>
            <p:ph sz="half" idx="2"/>
          </p:nvPr>
        </p:nvSpPr>
        <p:spPr>
          <a:xfrm>
            <a:off x="4648200" y="1196752"/>
            <a:ext cx="4038600" cy="4392489"/>
          </a:xfrm>
        </p:spPr>
        <p:txBody>
          <a:bodyPr>
            <a:normAutofit/>
          </a:bodyPr>
          <a:lstStyle/>
          <a:p>
            <a:pPr marL="514350" indent="-514350">
              <a:buFont typeface="+mj-lt"/>
              <a:buAutoNum type="arabicPeriod"/>
            </a:pPr>
            <a:r>
              <a:rPr lang="en-GB" sz="1800" dirty="0" smtClean="0"/>
              <a:t>Extracts from a professional learning journal</a:t>
            </a:r>
          </a:p>
          <a:p>
            <a:pPr marL="514350" indent="-514350">
              <a:buFont typeface="+mj-lt"/>
              <a:buAutoNum type="arabicPeriod"/>
            </a:pPr>
            <a:endParaRPr lang="en-GB" sz="1800" dirty="0" smtClean="0"/>
          </a:p>
          <a:p>
            <a:pPr marL="514350" indent="-514350">
              <a:buFont typeface="+mj-lt"/>
              <a:buAutoNum type="arabicPeriod"/>
            </a:pPr>
            <a:r>
              <a:rPr lang="en-GB" sz="1800" dirty="0"/>
              <a:t>Extracts from a professional learning </a:t>
            </a:r>
            <a:r>
              <a:rPr lang="en-GB" sz="1800" dirty="0" smtClean="0"/>
              <a:t>journal</a:t>
            </a:r>
          </a:p>
          <a:p>
            <a:pPr marL="514350" indent="-514350">
              <a:buFont typeface="+mj-lt"/>
              <a:buAutoNum type="arabicPeriod"/>
            </a:pPr>
            <a:endParaRPr lang="en-GB" sz="1800" dirty="0"/>
          </a:p>
          <a:p>
            <a:pPr marL="514350" indent="-514350">
              <a:buFont typeface="+mj-lt"/>
              <a:buAutoNum type="arabicPeriod"/>
            </a:pPr>
            <a:r>
              <a:rPr lang="en-GB" sz="1800" dirty="0" smtClean="0"/>
              <a:t>Article for a professional learning journal</a:t>
            </a:r>
          </a:p>
          <a:p>
            <a:pPr marL="514350" indent="-514350">
              <a:buFont typeface="+mj-lt"/>
              <a:buAutoNum type="arabicPeriod"/>
            </a:pPr>
            <a:endParaRPr lang="en-GB" sz="1800" dirty="0" smtClean="0"/>
          </a:p>
          <a:p>
            <a:pPr marL="514350" indent="-514350">
              <a:buFont typeface="+mj-lt"/>
              <a:buAutoNum type="arabicPeriod"/>
            </a:pPr>
            <a:r>
              <a:rPr lang="en-GB" sz="1800" dirty="0"/>
              <a:t>Article for a professional learning journal</a:t>
            </a:r>
          </a:p>
          <a:p>
            <a:pPr marL="0" indent="0">
              <a:buNone/>
            </a:pPr>
            <a:endParaRPr lang="en-GB" dirty="0"/>
          </a:p>
        </p:txBody>
      </p:sp>
    </p:spTree>
    <p:extLst>
      <p:ext uri="{BB962C8B-B14F-4D97-AF65-F5344CB8AC3E}">
        <p14:creationId xmlns:p14="http://schemas.microsoft.com/office/powerpoint/2010/main" val="41642264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journal</a:t>
            </a:r>
            <a:endParaRPr lang="en-GB" dirty="0"/>
          </a:p>
        </p:txBody>
      </p:sp>
      <p:sp>
        <p:nvSpPr>
          <p:cNvPr id="3" name="Content Placeholder 2"/>
          <p:cNvSpPr>
            <a:spLocks noGrp="1"/>
          </p:cNvSpPr>
          <p:nvPr>
            <p:ph idx="1"/>
          </p:nvPr>
        </p:nvSpPr>
        <p:spPr/>
        <p:txBody>
          <a:bodyPr/>
          <a:lstStyle/>
          <a:p>
            <a:r>
              <a:rPr lang="en-GB" dirty="0" smtClean="0"/>
              <a:t>We will return to reflective writing in the next session</a:t>
            </a:r>
          </a:p>
          <a:p>
            <a:endParaRPr lang="en-GB" dirty="0"/>
          </a:p>
        </p:txBody>
      </p:sp>
    </p:spTree>
    <p:extLst>
      <p:ext uri="{BB962C8B-B14F-4D97-AF65-F5344CB8AC3E}">
        <p14:creationId xmlns:p14="http://schemas.microsoft.com/office/powerpoint/2010/main" val="28507537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778098"/>
          </a:xfrm>
        </p:spPr>
        <p:txBody>
          <a:bodyPr/>
          <a:lstStyle/>
          <a:p>
            <a:r>
              <a:rPr lang="en-GB" dirty="0" smtClean="0"/>
              <a:t>Journal extracts</a:t>
            </a:r>
            <a:endParaRPr lang="en-GB" dirty="0"/>
          </a:p>
        </p:txBody>
      </p:sp>
      <p:sp>
        <p:nvSpPr>
          <p:cNvPr id="6" name="Content Placeholder 5"/>
          <p:cNvSpPr>
            <a:spLocks noGrp="1"/>
          </p:cNvSpPr>
          <p:nvPr>
            <p:ph idx="1"/>
          </p:nvPr>
        </p:nvSpPr>
        <p:spPr>
          <a:xfrm>
            <a:off x="467544" y="1052736"/>
            <a:ext cx="8496944" cy="4536504"/>
          </a:xfrm>
        </p:spPr>
        <p:txBody>
          <a:bodyPr>
            <a:noAutofit/>
          </a:bodyPr>
          <a:lstStyle/>
          <a:p>
            <a:pPr marL="514350" indent="-514350">
              <a:buFont typeface="+mj-lt"/>
              <a:buAutoNum type="arabicPeriod"/>
            </a:pPr>
            <a:r>
              <a:rPr lang="en-GB" dirty="0" smtClean="0"/>
              <a:t>My professional </a:t>
            </a:r>
            <a:r>
              <a:rPr lang="en-GB" dirty="0" smtClean="0"/>
              <a:t>history (in session) </a:t>
            </a:r>
            <a:endParaRPr lang="en-GB" dirty="0" smtClean="0"/>
          </a:p>
          <a:p>
            <a:pPr marL="514350" indent="-514350">
              <a:buFont typeface="+mj-lt"/>
              <a:buAutoNum type="arabicPeriod"/>
            </a:pPr>
            <a:r>
              <a:rPr lang="en-GB" dirty="0" smtClean="0">
                <a:solidFill>
                  <a:srgbClr val="FF0000"/>
                </a:solidFill>
              </a:rPr>
              <a:t>Reflections </a:t>
            </a:r>
            <a:r>
              <a:rPr lang="en-GB" dirty="0" smtClean="0">
                <a:solidFill>
                  <a:srgbClr val="FF0000"/>
                </a:solidFill>
              </a:rPr>
              <a:t>on progress against national standards (ILR</a:t>
            </a:r>
            <a:r>
              <a:rPr lang="en-GB" dirty="0" smtClean="0">
                <a:solidFill>
                  <a:srgbClr val="FF0000"/>
                </a:solidFill>
              </a:rPr>
              <a:t>)</a:t>
            </a:r>
          </a:p>
          <a:p>
            <a:pPr marL="514350" indent="-514350">
              <a:buFont typeface="+mj-lt"/>
              <a:buAutoNum type="arabicPeriod"/>
            </a:pPr>
            <a:r>
              <a:rPr lang="en-GB" dirty="0">
                <a:solidFill>
                  <a:srgbClr val="0070C0"/>
                </a:solidFill>
              </a:rPr>
              <a:t>Critical incident in my professional life </a:t>
            </a:r>
            <a:endParaRPr lang="en-GB" dirty="0" smtClean="0">
              <a:solidFill>
                <a:srgbClr val="0070C0"/>
              </a:solidFill>
            </a:endParaRPr>
          </a:p>
          <a:p>
            <a:pPr marL="0" indent="0">
              <a:buNone/>
            </a:pPr>
            <a:r>
              <a:rPr lang="en-GB" dirty="0" smtClean="0"/>
              <a:t>OR </a:t>
            </a:r>
          </a:p>
          <a:p>
            <a:pPr marL="0" indent="0">
              <a:buNone/>
            </a:pPr>
            <a:r>
              <a:rPr lang="en-GB" dirty="0" smtClean="0">
                <a:solidFill>
                  <a:srgbClr val="0070C0"/>
                </a:solidFill>
              </a:rPr>
              <a:t>4. </a:t>
            </a:r>
            <a:r>
              <a:rPr lang="en-GB" dirty="0" smtClean="0">
                <a:solidFill>
                  <a:srgbClr val="0070C0"/>
                </a:solidFill>
              </a:rPr>
              <a:t>Critical </a:t>
            </a:r>
            <a:r>
              <a:rPr lang="en-GB" dirty="0" smtClean="0">
                <a:solidFill>
                  <a:srgbClr val="0070C0"/>
                </a:solidFill>
              </a:rPr>
              <a:t>incident of relevant professional learning </a:t>
            </a:r>
            <a:endParaRPr lang="en-GB" dirty="0" smtClean="0">
              <a:solidFill>
                <a:srgbClr val="0070C0"/>
              </a:solidFill>
            </a:endParaRPr>
          </a:p>
          <a:p>
            <a:pPr marL="0" indent="0">
              <a:buNone/>
            </a:pPr>
            <a:r>
              <a:rPr lang="en-GB" dirty="0" smtClean="0"/>
              <a:t>5. </a:t>
            </a:r>
            <a:r>
              <a:rPr lang="en-GB" dirty="0" smtClean="0">
                <a:solidFill>
                  <a:srgbClr val="FF0000"/>
                </a:solidFill>
              </a:rPr>
              <a:t>CV (begin next session)</a:t>
            </a:r>
            <a:endParaRPr lang="en-GB" dirty="0" smtClean="0">
              <a:solidFill>
                <a:srgbClr val="FF0000"/>
              </a:solidFill>
            </a:endParaRPr>
          </a:p>
        </p:txBody>
      </p:sp>
    </p:spTree>
    <p:extLst>
      <p:ext uri="{BB962C8B-B14F-4D97-AF65-F5344CB8AC3E}">
        <p14:creationId xmlns:p14="http://schemas.microsoft.com/office/powerpoint/2010/main" val="8887182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Reflective journal writing</a:t>
            </a:r>
            <a:endParaRPr lang="en-GB" dirty="0"/>
          </a:p>
        </p:txBody>
      </p:sp>
      <p:sp>
        <p:nvSpPr>
          <p:cNvPr id="12291" name="Content Placeholder 2"/>
          <p:cNvSpPr>
            <a:spLocks noGrp="1"/>
          </p:cNvSpPr>
          <p:nvPr>
            <p:ph idx="1"/>
          </p:nvPr>
        </p:nvSpPr>
        <p:spPr/>
        <p:txBody>
          <a:bodyPr/>
          <a:lstStyle/>
          <a:p>
            <a:r>
              <a:rPr lang="en-GB" altLang="en-US" dirty="0">
                <a:hlinkClick r:id="rId3"/>
              </a:rPr>
              <a:t>http://learning.gov.wales/resources/browse-all/reflectivewriting/?</a:t>
            </a:r>
            <a:r>
              <a:rPr lang="en-GB" altLang="en-US" dirty="0" smtClean="0">
                <a:hlinkClick r:id="rId3"/>
              </a:rPr>
              <a:t>lang=en</a:t>
            </a:r>
            <a:endParaRPr lang="en-GB" altLang="en-US" dirty="0" smtClean="0"/>
          </a:p>
          <a:p>
            <a:r>
              <a:rPr lang="en-GB" altLang="en-US" dirty="0">
                <a:hlinkClick r:id="rId4"/>
              </a:rPr>
              <a:t>http://learning.gov.wales/resources/browse-all/reflective-practice-information-booklet/?</a:t>
            </a:r>
            <a:r>
              <a:rPr lang="en-GB" altLang="en-US" dirty="0" smtClean="0">
                <a:hlinkClick r:id="rId4"/>
              </a:rPr>
              <a:t>lang=en</a:t>
            </a:r>
            <a:endParaRPr lang="en-GB" altLang="en-US" dirty="0" smtClean="0"/>
          </a:p>
          <a:p>
            <a:r>
              <a:rPr lang="en-GB" altLang="en-US" dirty="0">
                <a:hlinkClick r:id="rId5"/>
              </a:rPr>
              <a:t>http://learning.gov.wales/resources/browse-all/reflective-practice/?</a:t>
            </a:r>
            <a:r>
              <a:rPr lang="en-GB" altLang="en-US" dirty="0" smtClean="0">
                <a:hlinkClick r:id="rId5"/>
              </a:rPr>
              <a:t>skip=1&amp;lang=en</a:t>
            </a:r>
            <a:endParaRPr lang="en-GB" altLang="en-US" dirty="0" smtClean="0"/>
          </a:p>
          <a:p>
            <a:endParaRPr lang="en-GB" altLang="en-US" dirty="0" smtClean="0"/>
          </a:p>
        </p:txBody>
      </p:sp>
    </p:spTree>
    <p:extLst>
      <p:ext uri="{BB962C8B-B14F-4D97-AF65-F5344CB8AC3E}">
        <p14:creationId xmlns:p14="http://schemas.microsoft.com/office/powerpoint/2010/main" val="46056853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507" y="879873"/>
            <a:ext cx="8557022" cy="4979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651578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defRPr/>
            </a:pPr>
            <a:r>
              <a:rPr lang="en-GB" dirty="0" smtClean="0">
                <a:solidFill>
                  <a:schemeClr val="tx2"/>
                </a:solidFill>
              </a:rPr>
              <a:t>Why?</a:t>
            </a:r>
          </a:p>
        </p:txBody>
      </p:sp>
      <p:sp>
        <p:nvSpPr>
          <p:cNvPr id="14339" name="Rectangle 3"/>
          <p:cNvSpPr>
            <a:spLocks noGrp="1" noChangeArrowheads="1"/>
          </p:cNvSpPr>
          <p:nvPr>
            <p:ph idx="1"/>
          </p:nvPr>
        </p:nvSpPr>
        <p:spPr/>
        <p:txBody>
          <a:bodyPr/>
          <a:lstStyle/>
          <a:p>
            <a:r>
              <a:rPr lang="en-GB" altLang="en-US" dirty="0" smtClean="0"/>
              <a:t>The performance of the children can be closely linked to the quality of teaching.</a:t>
            </a:r>
          </a:p>
          <a:p>
            <a:endParaRPr lang="en-GB" altLang="en-US" dirty="0" smtClean="0"/>
          </a:p>
          <a:p>
            <a:r>
              <a:rPr lang="en-GB" altLang="en-US" dirty="0" smtClean="0"/>
              <a:t>Able to identify the next steps for yourself.	</a:t>
            </a:r>
          </a:p>
          <a:p>
            <a:r>
              <a:rPr lang="en-GB" altLang="en-US" dirty="0" smtClean="0"/>
              <a:t>Effective teachers are able to constantly reflect.</a:t>
            </a:r>
          </a:p>
        </p:txBody>
      </p:sp>
      <p:sp>
        <p:nvSpPr>
          <p:cNvPr id="11268" name="Date Placeholder 1"/>
          <p:cNvSpPr>
            <a:spLocks noGrp="1"/>
          </p:cNvSpPr>
          <p:nvPr>
            <p:ph type="dt" sz="half" idx="10"/>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anose="020B0604020202020204" pitchFamily="34" charset="0"/>
              </a:defRPr>
            </a:lvl1pPr>
            <a:lvl2pPr marL="557213" indent="-214313" eaLnBrk="0" hangingPunct="0">
              <a:defRPr>
                <a:solidFill>
                  <a:schemeClr val="tx1"/>
                </a:solidFill>
                <a:latin typeface="Arial" panose="020B0604020202020204" pitchFamily="34" charset="0"/>
              </a:defRPr>
            </a:lvl2pPr>
            <a:lvl3pPr marL="857250" indent="-171450" eaLnBrk="0" hangingPunct="0">
              <a:defRPr>
                <a:solidFill>
                  <a:schemeClr val="tx1"/>
                </a:solidFill>
                <a:latin typeface="Arial" panose="020B0604020202020204" pitchFamily="34" charset="0"/>
              </a:defRPr>
            </a:lvl3pPr>
            <a:lvl4pPr marL="1200150" indent="-171450" eaLnBrk="0" hangingPunct="0">
              <a:defRPr>
                <a:solidFill>
                  <a:schemeClr val="tx1"/>
                </a:solidFill>
                <a:latin typeface="Arial" panose="020B0604020202020204" pitchFamily="34" charset="0"/>
              </a:defRPr>
            </a:lvl4pPr>
            <a:lvl5pPr marL="1543050" indent="-171450" eaLnBrk="0" hangingPunct="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fld id="{37287754-CA42-49BC-B30A-34E91641C718}" type="datetime1">
              <a:rPr lang="en-GB" altLang="en-US">
                <a:solidFill>
                  <a:schemeClr val="tx2"/>
                </a:solidFill>
              </a:rPr>
              <a:pPr eaLnBrk="1" hangingPunct="1">
                <a:defRPr/>
              </a:pPr>
              <a:t>01/11/2016</a:t>
            </a:fld>
            <a:endParaRPr lang="en-GB" altLang="en-US">
              <a:solidFill>
                <a:schemeClr val="tx2"/>
              </a:solidFill>
            </a:endParaRPr>
          </a:p>
        </p:txBody>
      </p:sp>
      <p:sp>
        <p:nvSpPr>
          <p:cNvPr id="1434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defTabSz="342900" fontAlgn="base">
              <a:spcBef>
                <a:spcPct val="0"/>
              </a:spcBef>
              <a:spcAft>
                <a:spcPct val="0"/>
              </a:spcAft>
              <a:defRPr>
                <a:solidFill>
                  <a:schemeClr val="tx1"/>
                </a:solidFill>
                <a:latin typeface="Arial" panose="020B0604020202020204" pitchFamily="34" charset="0"/>
              </a:defRPr>
            </a:lvl6pPr>
            <a:lvl7pPr marL="2228850" indent="-171450" defTabSz="342900" fontAlgn="base">
              <a:spcBef>
                <a:spcPct val="0"/>
              </a:spcBef>
              <a:spcAft>
                <a:spcPct val="0"/>
              </a:spcAft>
              <a:defRPr>
                <a:solidFill>
                  <a:schemeClr val="tx1"/>
                </a:solidFill>
                <a:latin typeface="Arial" panose="020B0604020202020204" pitchFamily="34" charset="0"/>
              </a:defRPr>
            </a:lvl7pPr>
            <a:lvl8pPr marL="2571750" indent="-171450" defTabSz="342900" fontAlgn="base">
              <a:spcBef>
                <a:spcPct val="0"/>
              </a:spcBef>
              <a:spcAft>
                <a:spcPct val="0"/>
              </a:spcAft>
              <a:defRPr>
                <a:solidFill>
                  <a:schemeClr val="tx1"/>
                </a:solidFill>
                <a:latin typeface="Arial" panose="020B0604020202020204" pitchFamily="34" charset="0"/>
              </a:defRPr>
            </a:lvl8pPr>
            <a:lvl9pPr marL="2914650" indent="-171450" defTabSz="3429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91DEACC-11CB-41C5-8F64-1EC78CE7FDEF}" type="slidenum">
              <a:rPr lang="en-GB" altLang="en-US">
                <a:solidFill>
                  <a:schemeClr val="tx2"/>
                </a:solidFill>
              </a:rPr>
              <a:pPr fontAlgn="base">
                <a:spcBef>
                  <a:spcPct val="0"/>
                </a:spcBef>
                <a:spcAft>
                  <a:spcPct val="0"/>
                </a:spcAft>
              </a:pPr>
              <a:t>49</a:t>
            </a:fld>
            <a:endParaRPr lang="en-GB" altLang="en-US">
              <a:solidFill>
                <a:schemeClr val="tx2"/>
              </a:solidFill>
            </a:endParaRPr>
          </a:p>
        </p:txBody>
      </p:sp>
    </p:spTree>
    <p:extLst>
      <p:ext uri="{BB962C8B-B14F-4D97-AF65-F5344CB8AC3E}">
        <p14:creationId xmlns:p14="http://schemas.microsoft.com/office/powerpoint/2010/main" val="203406058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a:defRPr/>
            </a:pPr>
            <a:r>
              <a:rPr lang="en-GB" dirty="0" smtClean="0">
                <a:solidFill>
                  <a:schemeClr val="tx2"/>
                </a:solidFill>
              </a:rPr>
              <a:t>How do we evaluate our teaching?</a:t>
            </a:r>
          </a:p>
        </p:txBody>
      </p:sp>
      <p:sp>
        <p:nvSpPr>
          <p:cNvPr id="16387" name="Rectangle 3"/>
          <p:cNvSpPr>
            <a:spLocks noGrp="1" noChangeArrowheads="1"/>
          </p:cNvSpPr>
          <p:nvPr>
            <p:ph idx="1"/>
          </p:nvPr>
        </p:nvSpPr>
        <p:spPr/>
        <p:txBody>
          <a:bodyPr>
            <a:normAutofit fontScale="92500" lnSpcReduction="20000"/>
          </a:bodyPr>
          <a:lstStyle/>
          <a:p>
            <a:r>
              <a:rPr lang="en-GB" altLang="en-US" smtClean="0"/>
              <a:t>What happened?</a:t>
            </a:r>
          </a:p>
          <a:p>
            <a:r>
              <a:rPr lang="en-GB" altLang="en-US" smtClean="0"/>
              <a:t>What effect did it have?</a:t>
            </a:r>
          </a:p>
          <a:p>
            <a:r>
              <a:rPr lang="en-GB" altLang="en-US" smtClean="0"/>
              <a:t>Why did it happen?</a:t>
            </a:r>
          </a:p>
          <a:p>
            <a:r>
              <a:rPr lang="en-GB" altLang="en-US" smtClean="0"/>
              <a:t>How can I make sense of it?</a:t>
            </a:r>
          </a:p>
          <a:p>
            <a:r>
              <a:rPr lang="en-GB" altLang="en-US" smtClean="0"/>
              <a:t>How could it be different?</a:t>
            </a:r>
          </a:p>
          <a:p>
            <a:r>
              <a:rPr lang="en-GB" altLang="en-US" smtClean="0"/>
              <a:t>How might I have behaved differently?</a:t>
            </a:r>
          </a:p>
          <a:p>
            <a:r>
              <a:rPr lang="en-GB" altLang="en-US" smtClean="0"/>
              <a:t>What would I do next time?</a:t>
            </a:r>
          </a:p>
          <a:p>
            <a:endParaRPr lang="en-GB" altLang="en-US" smtClean="0"/>
          </a:p>
          <a:p>
            <a:r>
              <a:rPr lang="en-GB" altLang="en-US" sz="900"/>
              <a:t>Bloomfield and Roughton (1997:171)</a:t>
            </a:r>
            <a:endParaRPr lang="en-GB" altLang="en-US" smtClean="0"/>
          </a:p>
        </p:txBody>
      </p:sp>
      <p:sp>
        <p:nvSpPr>
          <p:cNvPr id="12292" name="Date Placeholder 1"/>
          <p:cNvSpPr>
            <a:spLocks noGrp="1"/>
          </p:cNvSpPr>
          <p:nvPr>
            <p:ph type="dt" sz="quarter" idx="10"/>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anose="020B0604020202020204" pitchFamily="34" charset="0"/>
              </a:defRPr>
            </a:lvl1pPr>
            <a:lvl2pPr marL="557213" indent="-214313" eaLnBrk="0" hangingPunct="0">
              <a:defRPr>
                <a:solidFill>
                  <a:schemeClr val="tx1"/>
                </a:solidFill>
                <a:latin typeface="Arial" panose="020B0604020202020204" pitchFamily="34" charset="0"/>
              </a:defRPr>
            </a:lvl2pPr>
            <a:lvl3pPr marL="857250" indent="-171450" eaLnBrk="0" hangingPunct="0">
              <a:defRPr>
                <a:solidFill>
                  <a:schemeClr val="tx1"/>
                </a:solidFill>
                <a:latin typeface="Arial" panose="020B0604020202020204" pitchFamily="34" charset="0"/>
              </a:defRPr>
            </a:lvl3pPr>
            <a:lvl4pPr marL="1200150" indent="-171450" eaLnBrk="0" hangingPunct="0">
              <a:defRPr>
                <a:solidFill>
                  <a:schemeClr val="tx1"/>
                </a:solidFill>
                <a:latin typeface="Arial" panose="020B0604020202020204" pitchFamily="34" charset="0"/>
              </a:defRPr>
            </a:lvl4pPr>
            <a:lvl5pPr marL="1543050" indent="-171450" eaLnBrk="0" hangingPunct="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fld id="{C2783D6E-6CE5-4A31-A712-88DEC97AB010}" type="datetime1">
              <a:rPr lang="en-GB" altLang="en-US">
                <a:solidFill>
                  <a:schemeClr val="tx2"/>
                </a:solidFill>
              </a:rPr>
              <a:pPr eaLnBrk="1" hangingPunct="1">
                <a:defRPr/>
              </a:pPr>
              <a:t>01/11/2016</a:t>
            </a:fld>
            <a:endParaRPr lang="en-GB" altLang="en-US">
              <a:solidFill>
                <a:schemeClr val="tx2"/>
              </a:solidFill>
            </a:endParaRPr>
          </a:p>
        </p:txBody>
      </p:sp>
      <p:sp>
        <p:nvSpPr>
          <p:cNvPr id="1638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defTabSz="342900" fontAlgn="base">
              <a:spcBef>
                <a:spcPct val="0"/>
              </a:spcBef>
              <a:spcAft>
                <a:spcPct val="0"/>
              </a:spcAft>
              <a:defRPr>
                <a:solidFill>
                  <a:schemeClr val="tx1"/>
                </a:solidFill>
                <a:latin typeface="Arial" panose="020B0604020202020204" pitchFamily="34" charset="0"/>
              </a:defRPr>
            </a:lvl6pPr>
            <a:lvl7pPr marL="2228850" indent="-171450" defTabSz="342900" fontAlgn="base">
              <a:spcBef>
                <a:spcPct val="0"/>
              </a:spcBef>
              <a:spcAft>
                <a:spcPct val="0"/>
              </a:spcAft>
              <a:defRPr>
                <a:solidFill>
                  <a:schemeClr val="tx1"/>
                </a:solidFill>
                <a:latin typeface="Arial" panose="020B0604020202020204" pitchFamily="34" charset="0"/>
              </a:defRPr>
            </a:lvl7pPr>
            <a:lvl8pPr marL="2571750" indent="-171450" defTabSz="342900" fontAlgn="base">
              <a:spcBef>
                <a:spcPct val="0"/>
              </a:spcBef>
              <a:spcAft>
                <a:spcPct val="0"/>
              </a:spcAft>
              <a:defRPr>
                <a:solidFill>
                  <a:schemeClr val="tx1"/>
                </a:solidFill>
                <a:latin typeface="Arial" panose="020B0604020202020204" pitchFamily="34" charset="0"/>
              </a:defRPr>
            </a:lvl8pPr>
            <a:lvl9pPr marL="2914650" indent="-171450" defTabSz="3429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A13921B-0243-4B9B-962B-176AB5C74790}" type="slidenum">
              <a:rPr lang="en-GB" altLang="en-US">
                <a:solidFill>
                  <a:schemeClr val="tx2"/>
                </a:solidFill>
              </a:rPr>
              <a:pPr fontAlgn="base">
                <a:spcBef>
                  <a:spcPct val="0"/>
                </a:spcBef>
                <a:spcAft>
                  <a:spcPct val="0"/>
                </a:spcAft>
              </a:pPr>
              <a:t>50</a:t>
            </a:fld>
            <a:endParaRPr lang="en-GB" altLang="en-US">
              <a:solidFill>
                <a:schemeClr val="tx2"/>
              </a:solidFill>
            </a:endParaRPr>
          </a:p>
        </p:txBody>
      </p:sp>
    </p:spTree>
    <p:extLst>
      <p:ext uri="{BB962C8B-B14F-4D97-AF65-F5344CB8AC3E}">
        <p14:creationId xmlns:p14="http://schemas.microsoft.com/office/powerpoint/2010/main" val="231558678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defRPr/>
            </a:pPr>
            <a:r>
              <a:rPr lang="en-GB" dirty="0" smtClean="0">
                <a:solidFill>
                  <a:schemeClr val="tx2"/>
                </a:solidFill>
              </a:rPr>
              <a:t>What did you learn?</a:t>
            </a:r>
          </a:p>
        </p:txBody>
      </p:sp>
      <p:sp>
        <p:nvSpPr>
          <p:cNvPr id="18435" name="Rectangle 3"/>
          <p:cNvSpPr>
            <a:spLocks noGrp="1" noChangeArrowheads="1"/>
          </p:cNvSpPr>
          <p:nvPr>
            <p:ph idx="1"/>
          </p:nvPr>
        </p:nvSpPr>
        <p:spPr/>
        <p:txBody>
          <a:bodyPr/>
          <a:lstStyle/>
          <a:p>
            <a:r>
              <a:rPr lang="en-GB" altLang="en-US" smtClean="0"/>
              <a:t>What did you do that helped or hindered the children’s learning?</a:t>
            </a:r>
          </a:p>
          <a:p>
            <a:r>
              <a:rPr lang="en-GB" altLang="en-US" smtClean="0"/>
              <a:t>How do you know this?</a:t>
            </a:r>
          </a:p>
        </p:txBody>
      </p:sp>
      <p:sp>
        <p:nvSpPr>
          <p:cNvPr id="13316" name="Date Placeholder 1"/>
          <p:cNvSpPr>
            <a:spLocks noGrp="1"/>
          </p:cNvSpPr>
          <p:nvPr>
            <p:ph type="dt" sz="quarter" idx="10"/>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anose="020B0604020202020204" pitchFamily="34" charset="0"/>
              </a:defRPr>
            </a:lvl1pPr>
            <a:lvl2pPr marL="557213" indent="-214313" eaLnBrk="0" hangingPunct="0">
              <a:defRPr>
                <a:solidFill>
                  <a:schemeClr val="tx1"/>
                </a:solidFill>
                <a:latin typeface="Arial" panose="020B0604020202020204" pitchFamily="34" charset="0"/>
              </a:defRPr>
            </a:lvl2pPr>
            <a:lvl3pPr marL="857250" indent="-171450" eaLnBrk="0" hangingPunct="0">
              <a:defRPr>
                <a:solidFill>
                  <a:schemeClr val="tx1"/>
                </a:solidFill>
                <a:latin typeface="Arial" panose="020B0604020202020204" pitchFamily="34" charset="0"/>
              </a:defRPr>
            </a:lvl3pPr>
            <a:lvl4pPr marL="1200150" indent="-171450" eaLnBrk="0" hangingPunct="0">
              <a:defRPr>
                <a:solidFill>
                  <a:schemeClr val="tx1"/>
                </a:solidFill>
                <a:latin typeface="Arial" panose="020B0604020202020204" pitchFamily="34" charset="0"/>
              </a:defRPr>
            </a:lvl4pPr>
            <a:lvl5pPr marL="1543050" indent="-171450" eaLnBrk="0" hangingPunct="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fld id="{26B4F2A9-3180-41B1-8F46-8482B90340A5}" type="datetime1">
              <a:rPr lang="en-GB" altLang="en-US">
                <a:solidFill>
                  <a:schemeClr val="tx2"/>
                </a:solidFill>
              </a:rPr>
              <a:pPr eaLnBrk="1" hangingPunct="1">
                <a:defRPr/>
              </a:pPr>
              <a:t>01/11/2016</a:t>
            </a:fld>
            <a:endParaRPr lang="en-GB" altLang="en-US">
              <a:solidFill>
                <a:schemeClr val="tx2"/>
              </a:solidFill>
            </a:endParaRPr>
          </a:p>
        </p:txBody>
      </p:sp>
      <p:sp>
        <p:nvSpPr>
          <p:cNvPr id="1843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defTabSz="342900" fontAlgn="base">
              <a:spcBef>
                <a:spcPct val="0"/>
              </a:spcBef>
              <a:spcAft>
                <a:spcPct val="0"/>
              </a:spcAft>
              <a:defRPr>
                <a:solidFill>
                  <a:schemeClr val="tx1"/>
                </a:solidFill>
                <a:latin typeface="Arial" panose="020B0604020202020204" pitchFamily="34" charset="0"/>
              </a:defRPr>
            </a:lvl6pPr>
            <a:lvl7pPr marL="2228850" indent="-171450" defTabSz="342900" fontAlgn="base">
              <a:spcBef>
                <a:spcPct val="0"/>
              </a:spcBef>
              <a:spcAft>
                <a:spcPct val="0"/>
              </a:spcAft>
              <a:defRPr>
                <a:solidFill>
                  <a:schemeClr val="tx1"/>
                </a:solidFill>
                <a:latin typeface="Arial" panose="020B0604020202020204" pitchFamily="34" charset="0"/>
              </a:defRPr>
            </a:lvl7pPr>
            <a:lvl8pPr marL="2571750" indent="-171450" defTabSz="342900" fontAlgn="base">
              <a:spcBef>
                <a:spcPct val="0"/>
              </a:spcBef>
              <a:spcAft>
                <a:spcPct val="0"/>
              </a:spcAft>
              <a:defRPr>
                <a:solidFill>
                  <a:schemeClr val="tx1"/>
                </a:solidFill>
                <a:latin typeface="Arial" panose="020B0604020202020204" pitchFamily="34" charset="0"/>
              </a:defRPr>
            </a:lvl8pPr>
            <a:lvl9pPr marL="2914650" indent="-171450" defTabSz="3429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2AB1217-261C-4D14-87E7-D025F84CA9BA}" type="slidenum">
              <a:rPr lang="en-GB" altLang="en-US">
                <a:solidFill>
                  <a:schemeClr val="tx2"/>
                </a:solidFill>
              </a:rPr>
              <a:pPr fontAlgn="base">
                <a:spcBef>
                  <a:spcPct val="0"/>
                </a:spcBef>
                <a:spcAft>
                  <a:spcPct val="0"/>
                </a:spcAft>
              </a:pPr>
              <a:t>51</a:t>
            </a:fld>
            <a:endParaRPr lang="en-GB" altLang="en-US">
              <a:solidFill>
                <a:schemeClr val="tx2"/>
              </a:solidFill>
            </a:endParaRPr>
          </a:p>
        </p:txBody>
      </p:sp>
    </p:spTree>
    <p:extLst>
      <p:ext uri="{BB962C8B-B14F-4D97-AF65-F5344CB8AC3E}">
        <p14:creationId xmlns:p14="http://schemas.microsoft.com/office/powerpoint/2010/main" val="76164584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547664" y="370781"/>
            <a:ext cx="5200650" cy="814388"/>
          </a:xfrm>
        </p:spPr>
        <p:txBody>
          <a:bodyPr>
            <a:normAutofit fontScale="90000"/>
          </a:bodyPr>
          <a:lstStyle/>
          <a:p>
            <a:pPr>
              <a:defRPr/>
            </a:pPr>
            <a:r>
              <a:rPr lang="en-GB" dirty="0" smtClean="0">
                <a:solidFill>
                  <a:schemeClr val="tx2"/>
                </a:solidFill>
              </a:rPr>
              <a:t>Why did this happen?</a:t>
            </a:r>
          </a:p>
        </p:txBody>
      </p:sp>
      <p:sp>
        <p:nvSpPr>
          <p:cNvPr id="12291" name="Rectangle 3"/>
          <p:cNvSpPr>
            <a:spLocks noGrp="1" noChangeArrowheads="1"/>
          </p:cNvSpPr>
          <p:nvPr>
            <p:ph idx="1"/>
          </p:nvPr>
        </p:nvSpPr>
        <p:spPr>
          <a:xfrm>
            <a:off x="339329" y="1185170"/>
            <a:ext cx="8514159" cy="4489350"/>
          </a:xfrm>
        </p:spPr>
        <p:txBody>
          <a:bodyPr rtlCol="0">
            <a:normAutofit fontScale="70000" lnSpcReduction="20000"/>
          </a:bodyPr>
          <a:lstStyle/>
          <a:p>
            <a:pPr marL="205740" indent="-205740">
              <a:buClr>
                <a:schemeClr val="accent1">
                  <a:lumMod val="60000"/>
                  <a:lumOff val="40000"/>
                </a:schemeClr>
              </a:buClr>
              <a:defRPr/>
            </a:pPr>
            <a:r>
              <a:rPr lang="en-GB" dirty="0" smtClean="0"/>
              <a:t>Were your objectives sensible (e.g. too many, too few? Too difficult, too easy? Too structured, too vague?)</a:t>
            </a:r>
          </a:p>
          <a:p>
            <a:pPr marL="205740" indent="-205740">
              <a:buClr>
                <a:schemeClr val="accent1">
                  <a:lumMod val="60000"/>
                  <a:lumOff val="40000"/>
                </a:schemeClr>
              </a:buClr>
              <a:defRPr/>
            </a:pPr>
            <a:r>
              <a:rPr lang="en-GB" dirty="0" smtClean="0"/>
              <a:t>Was your explanation clear?</a:t>
            </a:r>
          </a:p>
          <a:p>
            <a:pPr marL="205740" indent="-205740">
              <a:buClr>
                <a:schemeClr val="accent1">
                  <a:lumMod val="60000"/>
                  <a:lumOff val="40000"/>
                </a:schemeClr>
              </a:buClr>
              <a:defRPr/>
            </a:pPr>
            <a:r>
              <a:rPr lang="en-GB" dirty="0" smtClean="0"/>
              <a:t>Did you keep attention throughout?</a:t>
            </a:r>
          </a:p>
          <a:p>
            <a:pPr marL="205740" indent="-205740">
              <a:buClr>
                <a:schemeClr val="accent1">
                  <a:lumMod val="60000"/>
                  <a:lumOff val="40000"/>
                </a:schemeClr>
              </a:buClr>
              <a:defRPr/>
            </a:pPr>
            <a:r>
              <a:rPr lang="en-GB" dirty="0" smtClean="0"/>
              <a:t>Was the content presented in manageable learning steps, in the most appropriate sequence?</a:t>
            </a:r>
          </a:p>
          <a:p>
            <a:pPr marL="205740" indent="-205740">
              <a:buClr>
                <a:schemeClr val="accent1">
                  <a:lumMod val="60000"/>
                  <a:lumOff val="40000"/>
                </a:schemeClr>
              </a:buClr>
              <a:defRPr/>
            </a:pPr>
            <a:r>
              <a:rPr lang="en-GB" dirty="0" smtClean="0"/>
              <a:t>Did you use your voice effectively?</a:t>
            </a:r>
          </a:p>
          <a:p>
            <a:pPr marL="205740" indent="-205740">
              <a:buClr>
                <a:schemeClr val="accent1">
                  <a:lumMod val="60000"/>
                  <a:lumOff val="40000"/>
                </a:schemeClr>
              </a:buClr>
              <a:defRPr/>
            </a:pPr>
            <a:r>
              <a:rPr lang="en-GB" dirty="0" smtClean="0"/>
              <a:t>Was timing satisfactorily?</a:t>
            </a:r>
          </a:p>
          <a:p>
            <a:pPr marL="205740" indent="-205740">
              <a:buClr>
                <a:schemeClr val="accent1">
                  <a:lumMod val="60000"/>
                  <a:lumOff val="40000"/>
                </a:schemeClr>
              </a:buClr>
              <a:defRPr/>
            </a:pPr>
            <a:r>
              <a:rPr lang="en-GB" dirty="0" smtClean="0"/>
              <a:t>Did the children have sufficient time to apply and practise new skills?</a:t>
            </a:r>
          </a:p>
          <a:p>
            <a:pPr marL="205740" indent="-205740">
              <a:buClr>
                <a:schemeClr val="accent1">
                  <a:lumMod val="60000"/>
                  <a:lumOff val="40000"/>
                </a:schemeClr>
              </a:buClr>
              <a:defRPr/>
            </a:pPr>
            <a:r>
              <a:rPr lang="en-GB" dirty="0" smtClean="0"/>
              <a:t>Did you help the children to articulate and organise their ideas?</a:t>
            </a:r>
          </a:p>
          <a:p>
            <a:pPr marL="205740" indent="-205740">
              <a:buClr>
                <a:schemeClr val="accent1">
                  <a:lumMod val="60000"/>
                  <a:lumOff val="40000"/>
                </a:schemeClr>
              </a:buClr>
              <a:defRPr/>
            </a:pPr>
            <a:r>
              <a:rPr lang="en-GB" dirty="0" smtClean="0"/>
              <a:t>Were you able to make use of and build upon the children’s own contributions?</a:t>
            </a:r>
          </a:p>
          <a:p>
            <a:pPr marL="205740" indent="-205740">
              <a:buClr>
                <a:schemeClr val="accent1">
                  <a:lumMod val="60000"/>
                  <a:lumOff val="40000"/>
                </a:schemeClr>
              </a:buClr>
              <a:defRPr/>
            </a:pPr>
            <a:r>
              <a:rPr lang="en-GB" dirty="0" smtClean="0"/>
              <a:t>Did you have sufficiently high expectations of </a:t>
            </a:r>
            <a:r>
              <a:rPr lang="en-GB" b="1" i="1" dirty="0" smtClean="0"/>
              <a:t>all</a:t>
            </a:r>
            <a:r>
              <a:rPr lang="en-GB" dirty="0" smtClean="0"/>
              <a:t> the pupils?</a:t>
            </a:r>
          </a:p>
        </p:txBody>
      </p:sp>
      <p:sp>
        <p:nvSpPr>
          <p:cNvPr id="14340" name="Date Placeholder 1"/>
          <p:cNvSpPr>
            <a:spLocks noGrp="1"/>
          </p:cNvSpPr>
          <p:nvPr>
            <p:ph type="dt" sz="quarter" idx="10"/>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anose="020B0604020202020204" pitchFamily="34" charset="0"/>
              </a:defRPr>
            </a:lvl1pPr>
            <a:lvl2pPr marL="557213" indent="-214313" eaLnBrk="0" hangingPunct="0">
              <a:defRPr>
                <a:solidFill>
                  <a:schemeClr val="tx1"/>
                </a:solidFill>
                <a:latin typeface="Arial" panose="020B0604020202020204" pitchFamily="34" charset="0"/>
              </a:defRPr>
            </a:lvl2pPr>
            <a:lvl3pPr marL="857250" indent="-171450" eaLnBrk="0" hangingPunct="0">
              <a:defRPr>
                <a:solidFill>
                  <a:schemeClr val="tx1"/>
                </a:solidFill>
                <a:latin typeface="Arial" panose="020B0604020202020204" pitchFamily="34" charset="0"/>
              </a:defRPr>
            </a:lvl3pPr>
            <a:lvl4pPr marL="1200150" indent="-171450" eaLnBrk="0" hangingPunct="0">
              <a:defRPr>
                <a:solidFill>
                  <a:schemeClr val="tx1"/>
                </a:solidFill>
                <a:latin typeface="Arial" panose="020B0604020202020204" pitchFamily="34" charset="0"/>
              </a:defRPr>
            </a:lvl4pPr>
            <a:lvl5pPr marL="1543050" indent="-171450" eaLnBrk="0" hangingPunct="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fld id="{F675958C-3DFC-43BC-B425-FE0118251C99}" type="datetime1">
              <a:rPr lang="en-GB" altLang="en-US">
                <a:solidFill>
                  <a:schemeClr val="tx2"/>
                </a:solidFill>
              </a:rPr>
              <a:pPr eaLnBrk="1" hangingPunct="1">
                <a:defRPr/>
              </a:pPr>
              <a:t>01/11/2016</a:t>
            </a:fld>
            <a:endParaRPr lang="en-GB" altLang="en-US">
              <a:solidFill>
                <a:schemeClr val="tx2"/>
              </a:solidFill>
            </a:endParaRPr>
          </a:p>
        </p:txBody>
      </p:sp>
      <p:sp>
        <p:nvSpPr>
          <p:cNvPr id="2048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defTabSz="342900" fontAlgn="base">
              <a:spcBef>
                <a:spcPct val="0"/>
              </a:spcBef>
              <a:spcAft>
                <a:spcPct val="0"/>
              </a:spcAft>
              <a:defRPr>
                <a:solidFill>
                  <a:schemeClr val="tx1"/>
                </a:solidFill>
                <a:latin typeface="Arial" panose="020B0604020202020204" pitchFamily="34" charset="0"/>
              </a:defRPr>
            </a:lvl6pPr>
            <a:lvl7pPr marL="2228850" indent="-171450" defTabSz="342900" fontAlgn="base">
              <a:spcBef>
                <a:spcPct val="0"/>
              </a:spcBef>
              <a:spcAft>
                <a:spcPct val="0"/>
              </a:spcAft>
              <a:defRPr>
                <a:solidFill>
                  <a:schemeClr val="tx1"/>
                </a:solidFill>
                <a:latin typeface="Arial" panose="020B0604020202020204" pitchFamily="34" charset="0"/>
              </a:defRPr>
            </a:lvl7pPr>
            <a:lvl8pPr marL="2571750" indent="-171450" defTabSz="342900" fontAlgn="base">
              <a:spcBef>
                <a:spcPct val="0"/>
              </a:spcBef>
              <a:spcAft>
                <a:spcPct val="0"/>
              </a:spcAft>
              <a:defRPr>
                <a:solidFill>
                  <a:schemeClr val="tx1"/>
                </a:solidFill>
                <a:latin typeface="Arial" panose="020B0604020202020204" pitchFamily="34" charset="0"/>
              </a:defRPr>
            </a:lvl8pPr>
            <a:lvl9pPr marL="2914650" indent="-171450" defTabSz="3429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16F5CA5A-480D-42D8-A4AB-36F3C9485CDE}" type="slidenum">
              <a:rPr lang="en-GB" altLang="en-US">
                <a:solidFill>
                  <a:schemeClr val="tx2"/>
                </a:solidFill>
              </a:rPr>
              <a:pPr fontAlgn="base">
                <a:spcBef>
                  <a:spcPct val="0"/>
                </a:spcBef>
                <a:spcAft>
                  <a:spcPct val="0"/>
                </a:spcAft>
              </a:pPr>
              <a:t>52</a:t>
            </a:fld>
            <a:endParaRPr lang="en-GB" altLang="en-US">
              <a:solidFill>
                <a:schemeClr val="tx2"/>
              </a:solidFill>
            </a:endParaRPr>
          </a:p>
        </p:txBody>
      </p:sp>
    </p:spTree>
    <p:extLst>
      <p:ext uri="{BB962C8B-B14F-4D97-AF65-F5344CB8AC3E}">
        <p14:creationId xmlns:p14="http://schemas.microsoft.com/office/powerpoint/2010/main" val="23663871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defRPr/>
            </a:pPr>
            <a:r>
              <a:rPr lang="en-GB" dirty="0" smtClean="0">
                <a:solidFill>
                  <a:schemeClr val="tx2"/>
                </a:solidFill>
              </a:rPr>
              <a:t>Effective Teachers</a:t>
            </a:r>
          </a:p>
        </p:txBody>
      </p:sp>
      <p:sp>
        <p:nvSpPr>
          <p:cNvPr id="24579" name="Rectangle 3"/>
          <p:cNvSpPr>
            <a:spLocks noGrp="1" noChangeArrowheads="1"/>
          </p:cNvSpPr>
          <p:nvPr>
            <p:ph idx="1"/>
          </p:nvPr>
        </p:nvSpPr>
        <p:spPr/>
        <p:txBody>
          <a:bodyPr/>
          <a:lstStyle/>
          <a:p>
            <a:r>
              <a:rPr lang="en-GB" altLang="en-US" smtClean="0"/>
              <a:t>Curriculum knowledge</a:t>
            </a:r>
          </a:p>
          <a:p>
            <a:r>
              <a:rPr lang="en-GB" altLang="en-US" smtClean="0"/>
              <a:t>Pedagogical knowledge</a:t>
            </a:r>
          </a:p>
          <a:p>
            <a:r>
              <a:rPr lang="en-GB" altLang="en-US" smtClean="0"/>
              <a:t>Psychological knowledge</a:t>
            </a:r>
          </a:p>
          <a:p>
            <a:r>
              <a:rPr lang="en-GB" altLang="en-US" smtClean="0"/>
              <a:t>Sociological knowledge</a:t>
            </a:r>
          </a:p>
          <a:p>
            <a:r>
              <a:rPr lang="en-GB" altLang="en-US" smtClean="0"/>
              <a:t>Evaluative skills</a:t>
            </a:r>
          </a:p>
          <a:p>
            <a:endParaRPr lang="en-GB" altLang="en-US" smtClean="0"/>
          </a:p>
        </p:txBody>
      </p:sp>
      <p:sp>
        <p:nvSpPr>
          <p:cNvPr id="17412" name="Date Placeholder 1"/>
          <p:cNvSpPr>
            <a:spLocks noGrp="1"/>
          </p:cNvSpPr>
          <p:nvPr>
            <p:ph type="dt" sz="quarter" idx="10"/>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anose="020B0604020202020204" pitchFamily="34" charset="0"/>
              </a:defRPr>
            </a:lvl1pPr>
            <a:lvl2pPr marL="557213" indent="-214313" eaLnBrk="0" hangingPunct="0">
              <a:defRPr>
                <a:solidFill>
                  <a:schemeClr val="tx1"/>
                </a:solidFill>
                <a:latin typeface="Arial" panose="020B0604020202020204" pitchFamily="34" charset="0"/>
              </a:defRPr>
            </a:lvl2pPr>
            <a:lvl3pPr marL="857250" indent="-171450" eaLnBrk="0" hangingPunct="0">
              <a:defRPr>
                <a:solidFill>
                  <a:schemeClr val="tx1"/>
                </a:solidFill>
                <a:latin typeface="Arial" panose="020B0604020202020204" pitchFamily="34" charset="0"/>
              </a:defRPr>
            </a:lvl3pPr>
            <a:lvl4pPr marL="1200150" indent="-171450" eaLnBrk="0" hangingPunct="0">
              <a:defRPr>
                <a:solidFill>
                  <a:schemeClr val="tx1"/>
                </a:solidFill>
                <a:latin typeface="Arial" panose="020B0604020202020204" pitchFamily="34" charset="0"/>
              </a:defRPr>
            </a:lvl4pPr>
            <a:lvl5pPr marL="1543050" indent="-171450" eaLnBrk="0" hangingPunct="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fld id="{87DDC65D-D9F9-4D9C-8E92-A19E244FD5B1}" type="datetime1">
              <a:rPr lang="en-GB" altLang="en-US">
                <a:solidFill>
                  <a:schemeClr val="tx2"/>
                </a:solidFill>
              </a:rPr>
              <a:pPr eaLnBrk="1" hangingPunct="1">
                <a:defRPr/>
              </a:pPr>
              <a:t>01/11/2016</a:t>
            </a:fld>
            <a:endParaRPr lang="en-GB" altLang="en-US">
              <a:solidFill>
                <a:schemeClr val="tx2"/>
              </a:solidFill>
            </a:endParaRPr>
          </a:p>
        </p:txBody>
      </p:sp>
      <p:sp>
        <p:nvSpPr>
          <p:cNvPr id="2458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defTabSz="342900" fontAlgn="base">
              <a:spcBef>
                <a:spcPct val="0"/>
              </a:spcBef>
              <a:spcAft>
                <a:spcPct val="0"/>
              </a:spcAft>
              <a:defRPr>
                <a:solidFill>
                  <a:schemeClr val="tx1"/>
                </a:solidFill>
                <a:latin typeface="Arial" panose="020B0604020202020204" pitchFamily="34" charset="0"/>
              </a:defRPr>
            </a:lvl6pPr>
            <a:lvl7pPr marL="2228850" indent="-171450" defTabSz="342900" fontAlgn="base">
              <a:spcBef>
                <a:spcPct val="0"/>
              </a:spcBef>
              <a:spcAft>
                <a:spcPct val="0"/>
              </a:spcAft>
              <a:defRPr>
                <a:solidFill>
                  <a:schemeClr val="tx1"/>
                </a:solidFill>
                <a:latin typeface="Arial" panose="020B0604020202020204" pitchFamily="34" charset="0"/>
              </a:defRPr>
            </a:lvl7pPr>
            <a:lvl8pPr marL="2571750" indent="-171450" defTabSz="342900" fontAlgn="base">
              <a:spcBef>
                <a:spcPct val="0"/>
              </a:spcBef>
              <a:spcAft>
                <a:spcPct val="0"/>
              </a:spcAft>
              <a:defRPr>
                <a:solidFill>
                  <a:schemeClr val="tx1"/>
                </a:solidFill>
                <a:latin typeface="Arial" panose="020B0604020202020204" pitchFamily="34" charset="0"/>
              </a:defRPr>
            </a:lvl8pPr>
            <a:lvl9pPr marL="2914650" indent="-171450" defTabSz="3429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CD2612D-B5FB-4661-A0E4-DB5C34989117}" type="slidenum">
              <a:rPr lang="en-GB" altLang="en-US">
                <a:solidFill>
                  <a:schemeClr val="tx2"/>
                </a:solidFill>
              </a:rPr>
              <a:pPr fontAlgn="base">
                <a:spcBef>
                  <a:spcPct val="0"/>
                </a:spcBef>
                <a:spcAft>
                  <a:spcPct val="0"/>
                </a:spcAft>
              </a:pPr>
              <a:t>53</a:t>
            </a:fld>
            <a:endParaRPr lang="en-GB" altLang="en-US">
              <a:solidFill>
                <a:schemeClr val="tx2"/>
              </a:solidFill>
            </a:endParaRPr>
          </a:p>
        </p:txBody>
      </p:sp>
    </p:spTree>
    <p:extLst>
      <p:ext uri="{BB962C8B-B14F-4D97-AF65-F5344CB8AC3E}">
        <p14:creationId xmlns:p14="http://schemas.microsoft.com/office/powerpoint/2010/main" val="334799315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Effective leaders</a:t>
            </a:r>
            <a:endParaRPr lang="en-GB" dirty="0"/>
          </a:p>
        </p:txBody>
      </p:sp>
      <p:sp>
        <p:nvSpPr>
          <p:cNvPr id="3" name="Content Placeholder 2"/>
          <p:cNvSpPr>
            <a:spLocks noGrp="1"/>
          </p:cNvSpPr>
          <p:nvPr>
            <p:ph idx="1"/>
          </p:nvPr>
        </p:nvSpPr>
        <p:spPr>
          <a:xfrm>
            <a:off x="457200" y="1268760"/>
            <a:ext cx="8229600" cy="4248473"/>
          </a:xfrm>
        </p:spPr>
        <p:txBody>
          <a:bodyPr rtlCol="0">
            <a:normAutofit/>
          </a:bodyPr>
          <a:lstStyle/>
          <a:p>
            <a:pPr marL="137160" indent="-137160">
              <a:defRPr/>
            </a:pPr>
            <a:endParaRPr lang="en-GB" dirty="0"/>
          </a:p>
        </p:txBody>
      </p:sp>
    </p:spTree>
    <p:extLst>
      <p:ext uri="{BB962C8B-B14F-4D97-AF65-F5344CB8AC3E}">
        <p14:creationId xmlns:p14="http://schemas.microsoft.com/office/powerpoint/2010/main" val="89831107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a:defRPr/>
            </a:pPr>
            <a:r>
              <a:rPr lang="en-GB" dirty="0" smtClean="0">
                <a:solidFill>
                  <a:schemeClr val="tx2"/>
                </a:solidFill>
              </a:rPr>
              <a:t>Being Professional</a:t>
            </a:r>
          </a:p>
        </p:txBody>
      </p:sp>
      <p:sp>
        <p:nvSpPr>
          <p:cNvPr id="27651" name="Rectangle 3"/>
          <p:cNvSpPr>
            <a:spLocks noGrp="1" noChangeArrowheads="1"/>
          </p:cNvSpPr>
          <p:nvPr>
            <p:ph idx="1"/>
          </p:nvPr>
        </p:nvSpPr>
        <p:spPr/>
        <p:txBody>
          <a:bodyPr/>
          <a:lstStyle/>
          <a:p>
            <a:r>
              <a:rPr lang="en-GB" altLang="en-US" sz="2700"/>
              <a:t>Remember others can view your comments - remain professional.</a:t>
            </a:r>
          </a:p>
          <a:p>
            <a:r>
              <a:rPr lang="en-GB" altLang="en-US" sz="2700"/>
              <a:t>Written and spoken.</a:t>
            </a:r>
          </a:p>
        </p:txBody>
      </p:sp>
      <p:sp>
        <p:nvSpPr>
          <p:cNvPr id="18436" name="Date Placeholder 1"/>
          <p:cNvSpPr>
            <a:spLocks noGrp="1"/>
          </p:cNvSpPr>
          <p:nvPr>
            <p:ph type="dt" sz="quarter" idx="10"/>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anose="020B0604020202020204" pitchFamily="34" charset="0"/>
              </a:defRPr>
            </a:lvl1pPr>
            <a:lvl2pPr marL="557213" indent="-214313" eaLnBrk="0" hangingPunct="0">
              <a:defRPr>
                <a:solidFill>
                  <a:schemeClr val="tx1"/>
                </a:solidFill>
                <a:latin typeface="Arial" panose="020B0604020202020204" pitchFamily="34" charset="0"/>
              </a:defRPr>
            </a:lvl2pPr>
            <a:lvl3pPr marL="857250" indent="-171450" eaLnBrk="0" hangingPunct="0">
              <a:defRPr>
                <a:solidFill>
                  <a:schemeClr val="tx1"/>
                </a:solidFill>
                <a:latin typeface="Arial" panose="020B0604020202020204" pitchFamily="34" charset="0"/>
              </a:defRPr>
            </a:lvl3pPr>
            <a:lvl4pPr marL="1200150" indent="-171450" eaLnBrk="0" hangingPunct="0">
              <a:defRPr>
                <a:solidFill>
                  <a:schemeClr val="tx1"/>
                </a:solidFill>
                <a:latin typeface="Arial" panose="020B0604020202020204" pitchFamily="34" charset="0"/>
              </a:defRPr>
            </a:lvl4pPr>
            <a:lvl5pPr marL="1543050" indent="-171450" eaLnBrk="0" hangingPunct="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fld id="{535FA13B-222A-4011-ADAD-4043C1DEA033}" type="datetime1">
              <a:rPr lang="en-GB" altLang="en-US">
                <a:solidFill>
                  <a:schemeClr val="tx2"/>
                </a:solidFill>
              </a:rPr>
              <a:pPr eaLnBrk="1" hangingPunct="1">
                <a:defRPr/>
              </a:pPr>
              <a:t>01/11/2016</a:t>
            </a:fld>
            <a:endParaRPr lang="en-GB" altLang="en-US">
              <a:solidFill>
                <a:schemeClr val="tx2"/>
              </a:solidFill>
            </a:endParaRPr>
          </a:p>
        </p:txBody>
      </p:sp>
      <p:sp>
        <p:nvSpPr>
          <p:cNvPr id="27653"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defTabSz="342900" fontAlgn="base">
              <a:spcBef>
                <a:spcPct val="0"/>
              </a:spcBef>
              <a:spcAft>
                <a:spcPct val="0"/>
              </a:spcAft>
              <a:defRPr>
                <a:solidFill>
                  <a:schemeClr val="tx1"/>
                </a:solidFill>
                <a:latin typeface="Arial" panose="020B0604020202020204" pitchFamily="34" charset="0"/>
              </a:defRPr>
            </a:lvl6pPr>
            <a:lvl7pPr marL="2228850" indent="-171450" defTabSz="342900" fontAlgn="base">
              <a:spcBef>
                <a:spcPct val="0"/>
              </a:spcBef>
              <a:spcAft>
                <a:spcPct val="0"/>
              </a:spcAft>
              <a:defRPr>
                <a:solidFill>
                  <a:schemeClr val="tx1"/>
                </a:solidFill>
                <a:latin typeface="Arial" panose="020B0604020202020204" pitchFamily="34" charset="0"/>
              </a:defRPr>
            </a:lvl7pPr>
            <a:lvl8pPr marL="2571750" indent="-171450" defTabSz="342900" fontAlgn="base">
              <a:spcBef>
                <a:spcPct val="0"/>
              </a:spcBef>
              <a:spcAft>
                <a:spcPct val="0"/>
              </a:spcAft>
              <a:defRPr>
                <a:solidFill>
                  <a:schemeClr val="tx1"/>
                </a:solidFill>
                <a:latin typeface="Arial" panose="020B0604020202020204" pitchFamily="34" charset="0"/>
              </a:defRPr>
            </a:lvl8pPr>
            <a:lvl9pPr marL="2914650" indent="-171450" defTabSz="3429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6E9D818-A472-4028-BF0C-AF0462E4AECB}" type="slidenum">
              <a:rPr lang="en-GB" altLang="en-US">
                <a:solidFill>
                  <a:schemeClr val="tx2"/>
                </a:solidFill>
              </a:rPr>
              <a:pPr fontAlgn="base">
                <a:spcBef>
                  <a:spcPct val="0"/>
                </a:spcBef>
                <a:spcAft>
                  <a:spcPct val="0"/>
                </a:spcAft>
              </a:pPr>
              <a:t>55</a:t>
            </a:fld>
            <a:endParaRPr lang="en-GB" altLang="en-US">
              <a:solidFill>
                <a:schemeClr val="tx2"/>
              </a:solidFill>
            </a:endParaRPr>
          </a:p>
        </p:txBody>
      </p:sp>
    </p:spTree>
    <p:extLst>
      <p:ext uri="{BB962C8B-B14F-4D97-AF65-F5344CB8AC3E}">
        <p14:creationId xmlns:p14="http://schemas.microsoft.com/office/powerpoint/2010/main" val="20642536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Article for professional learning journal</a:t>
            </a:r>
            <a:endParaRPr lang="en-GB" sz="3600" dirty="0"/>
          </a:p>
        </p:txBody>
      </p:sp>
      <p:sp>
        <p:nvSpPr>
          <p:cNvPr id="3" name="Content Placeholder 2"/>
          <p:cNvSpPr>
            <a:spLocks noGrp="1"/>
          </p:cNvSpPr>
          <p:nvPr>
            <p:ph idx="1"/>
          </p:nvPr>
        </p:nvSpPr>
        <p:spPr/>
        <p:txBody>
          <a:bodyPr/>
          <a:lstStyle/>
          <a:p>
            <a:pPr marL="0" indent="0">
              <a:buNone/>
            </a:pPr>
            <a:r>
              <a:rPr lang="en-GB" dirty="0" smtClean="0"/>
              <a:t>A professional learning activity and the impact on pupil outcomes or transformation of practice</a:t>
            </a:r>
          </a:p>
          <a:p>
            <a:r>
              <a:rPr lang="en-GB" dirty="0" smtClean="0"/>
              <a:t>Title page </a:t>
            </a:r>
          </a:p>
          <a:p>
            <a:r>
              <a:rPr lang="en-GB" dirty="0" smtClean="0"/>
              <a:t>Main text - </a:t>
            </a:r>
            <a:r>
              <a:rPr lang="en-GB" dirty="0"/>
              <a:t>2500 </a:t>
            </a:r>
            <a:r>
              <a:rPr lang="en-GB" dirty="0" smtClean="0"/>
              <a:t>words</a:t>
            </a:r>
          </a:p>
          <a:p>
            <a:r>
              <a:rPr lang="en-GB" dirty="0" smtClean="0"/>
              <a:t>References</a:t>
            </a:r>
          </a:p>
          <a:p>
            <a:r>
              <a:rPr lang="en-GB" dirty="0" smtClean="0"/>
              <a:t>Appendices (as appropriate)</a:t>
            </a:r>
            <a:endParaRPr lang="en-GB" dirty="0"/>
          </a:p>
        </p:txBody>
      </p:sp>
    </p:spTree>
    <p:extLst>
      <p:ext uri="{BB962C8B-B14F-4D97-AF65-F5344CB8AC3E}">
        <p14:creationId xmlns:p14="http://schemas.microsoft.com/office/powerpoint/2010/main" val="138734746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467544" y="1412776"/>
            <a:ext cx="8424936" cy="403244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David Hargreaves talks about ‘sticky knowledge’ – that is, the knowledge teachers have but never get to share, often because of lack of opportunity. Part of reflective practice is making those opportunities to share new knowledge.</a:t>
            </a: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This might be simply through describing your research in a staff meeting. You might write it up for a school newsletter. You could make a poster presentation which is left for others to read at their convenience</a:t>
            </a:r>
            <a:r>
              <a:rPr lang="en-GB" sz="2400" dirty="0" smtClean="0">
                <a:latin typeface="Arial" panose="020B0604020202020204" pitchFamily="34" charset="0"/>
                <a:cs typeface="Arial" panose="020B0604020202020204" pitchFamily="34" charset="0"/>
              </a:rPr>
              <a:t>.</a:t>
            </a:r>
          </a:p>
          <a:p>
            <a:pPr marL="342900" indent="-342900" algn="l">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imperative for reflective practice is – please, don’t keep good practice to </a:t>
            </a:r>
            <a:r>
              <a:rPr lang="en-GB" sz="2400" dirty="0" smtClean="0">
                <a:latin typeface="Arial" panose="020B0604020202020204" pitchFamily="34" charset="0"/>
                <a:cs typeface="Arial" panose="020B0604020202020204" pitchFamily="34" charset="0"/>
              </a:rPr>
              <a:t>yourself</a:t>
            </a:r>
            <a:r>
              <a:rPr lang="en-GB" sz="2400" dirty="0">
                <a:latin typeface="Arial" panose="020B0604020202020204" pitchFamily="34" charset="0"/>
                <a:cs typeface="Arial" panose="020B0604020202020204" pitchFamily="34" charset="0"/>
              </a:rPr>
              <a:t>.</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pic>
        <p:nvPicPr>
          <p:cNvPr id="8" name="Picture 7" descr="Reflective Practice_Strip.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0"/>
            <a:ext cx="322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txBox="1">
            <a:spLocks/>
          </p:cNvSpPr>
          <p:nvPr/>
        </p:nvSpPr>
        <p:spPr>
          <a:xfrm>
            <a:off x="683568" y="44624"/>
            <a:ext cx="7920880" cy="129614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latin typeface="Arial" panose="020B0604020202020204" pitchFamily="34" charset="0"/>
                <a:ea typeface="Calibri"/>
                <a:cs typeface="Arial" panose="020B0604020202020204" pitchFamily="34" charset="0"/>
              </a:rPr>
              <a:t>Stage 5: Dissemination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326482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Plenary: Next steps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3878243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Intersessional task 1</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b="1" dirty="0" smtClean="0"/>
              <a:t>Read:</a:t>
            </a:r>
          </a:p>
          <a:p>
            <a:r>
              <a:rPr lang="en-GB" dirty="0" smtClean="0"/>
              <a:t>Go through the material from today and make notes of things you want to take further</a:t>
            </a:r>
          </a:p>
          <a:p>
            <a:pPr marL="0" indent="0">
              <a:buNone/>
            </a:pPr>
            <a:r>
              <a:rPr lang="en-GB" b="1" dirty="0" smtClean="0"/>
              <a:t>Investigate:</a:t>
            </a:r>
          </a:p>
          <a:p>
            <a:r>
              <a:rPr lang="en-GB" dirty="0" smtClean="0"/>
              <a:t>Moodle and ensure you have access to the webpage and to e-mail</a:t>
            </a:r>
          </a:p>
          <a:p>
            <a:pPr marL="0" indent="0">
              <a:buNone/>
            </a:pPr>
            <a:r>
              <a:rPr lang="en-GB" b="1" dirty="0" smtClean="0"/>
              <a:t>Explore:</a:t>
            </a:r>
          </a:p>
          <a:p>
            <a:r>
              <a:rPr lang="en-GB" dirty="0" smtClean="0"/>
              <a:t>Learning Wales website specifically the leadership development area</a:t>
            </a:r>
          </a:p>
          <a:p>
            <a:pPr marL="0" indent="0">
              <a:buNone/>
            </a:pPr>
            <a:r>
              <a:rPr lang="en-GB" altLang="en-US" sz="2300" dirty="0">
                <a:hlinkClick r:id="rId2"/>
              </a:rPr>
              <a:t>http://learning.wales.gov.uk/yourcareer/leadershipdevelopment/?lang=en</a:t>
            </a:r>
            <a:endParaRPr lang="en-GB" altLang="en-US" sz="2300" dirty="0"/>
          </a:p>
          <a:p>
            <a:pPr marL="0" indent="0">
              <a:buNone/>
            </a:pPr>
            <a:r>
              <a:rPr lang="en-GB" dirty="0" smtClean="0"/>
              <a:t> </a:t>
            </a:r>
            <a:endParaRPr lang="en-GB" dirty="0"/>
          </a:p>
        </p:txBody>
      </p:sp>
    </p:spTree>
    <p:extLst>
      <p:ext uri="{BB962C8B-B14F-4D97-AF65-F5344CB8AC3E}">
        <p14:creationId xmlns:p14="http://schemas.microsoft.com/office/powerpoint/2010/main" val="3441094476"/>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lstStyle/>
          <a:p>
            <a:pPr marL="0" indent="0">
              <a:buNone/>
            </a:pPr>
            <a:r>
              <a:rPr lang="en-GB" dirty="0" smtClean="0"/>
              <a:t>Bring:</a:t>
            </a:r>
          </a:p>
          <a:p>
            <a:r>
              <a:rPr lang="en-GB" dirty="0" smtClean="0"/>
              <a:t>ILR</a:t>
            </a:r>
          </a:p>
          <a:p>
            <a:r>
              <a:rPr lang="en-GB" dirty="0" smtClean="0"/>
              <a:t>Journey</a:t>
            </a:r>
          </a:p>
          <a:p>
            <a:r>
              <a:rPr lang="en-GB" dirty="0" smtClean="0"/>
              <a:t>Critical incident – reflective writing</a:t>
            </a:r>
          </a:p>
          <a:p>
            <a:r>
              <a:rPr lang="en-GB" dirty="0" smtClean="0"/>
              <a:t>Any questions</a:t>
            </a:r>
          </a:p>
          <a:p>
            <a:r>
              <a:rPr lang="en-GB" dirty="0" smtClean="0"/>
              <a:t>Observation article </a:t>
            </a:r>
            <a:r>
              <a:rPr lang="en-GB" smtClean="0"/>
              <a:t>- annotated</a:t>
            </a:r>
            <a:endParaRPr lang="en-GB" dirty="0"/>
          </a:p>
        </p:txBody>
      </p:sp>
    </p:spTree>
    <p:extLst>
      <p:ext uri="{BB962C8B-B14F-4D97-AF65-F5344CB8AC3E}">
        <p14:creationId xmlns:p14="http://schemas.microsoft.com/office/powerpoint/2010/main" val="10466802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388</TotalTime>
  <Words>2804</Words>
  <Application>Microsoft Office PowerPoint</Application>
  <PresentationFormat>On-screen Show (4:3)</PresentationFormat>
  <Paragraphs>498</Paragraphs>
  <Slides>60</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ＭＳ Ｐゴシック</vt:lpstr>
      <vt:lpstr>Arial</vt:lpstr>
      <vt:lpstr>Calibri</vt:lpstr>
      <vt:lpstr>Times</vt:lpstr>
      <vt:lpstr>Times New Roman</vt:lpstr>
      <vt:lpstr>Wingdings</vt:lpstr>
      <vt:lpstr>20140311PresentationUWTSDTemplate</vt:lpstr>
      <vt:lpstr>Graduate Certificate in Professional Learning: Leadership</vt:lpstr>
      <vt:lpstr>Welcome         Croeso</vt:lpstr>
      <vt:lpstr>Task 1</vt:lpstr>
      <vt:lpstr>PowerPoint Presentation</vt:lpstr>
      <vt:lpstr>Graduate Certificate in Professional Learning: Leadership</vt:lpstr>
      <vt:lpstr>Three modules</vt:lpstr>
      <vt:lpstr>PowerPoint Presentation</vt:lpstr>
      <vt:lpstr>PowerPoint Presentation</vt:lpstr>
      <vt:lpstr>Getting to know you…</vt:lpstr>
      <vt:lpstr>Trust groups and intersessional tasks</vt:lpstr>
      <vt:lpstr>PowerPoint Presentation</vt:lpstr>
      <vt:lpstr>PowerPoint Presentation</vt:lpstr>
      <vt:lpstr>PowerPoint Presentation</vt:lpstr>
      <vt:lpstr>PowerPoint Presentation</vt:lpstr>
      <vt:lpstr>PowerPoint Presentation</vt:lpstr>
      <vt:lpstr>Task 3</vt:lpstr>
      <vt:lpstr>PowerPoint Presentation</vt:lpstr>
      <vt:lpstr>Leadership milestone matrix http://learning.gov.wales/docs/learningwales/publications/150921-leadership-milestone-matrix-en.pdf</vt:lpstr>
      <vt:lpstr>Handouts</vt:lpstr>
      <vt:lpstr>PowerPoint Presentation</vt:lpstr>
      <vt:lpstr>PowerPoint Presentation</vt:lpstr>
      <vt:lpstr>Changing needs of teachers during the learning journey</vt:lpstr>
      <vt:lpstr>PowerPoint Presentation</vt:lpstr>
      <vt:lpstr>The Professional Learning Journey …and evidence</vt:lpstr>
      <vt:lpstr>Learning Wales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Leadership development</vt:lpstr>
      <vt:lpstr>Evidence of impact</vt:lpstr>
      <vt:lpstr>Evidence?</vt:lpstr>
      <vt:lpstr>Examples of evidence</vt:lpstr>
      <vt:lpstr>PowerPoint Presentation</vt:lpstr>
      <vt:lpstr>Assignment hand in: January 6th 2017</vt:lpstr>
      <vt:lpstr>Article for professional learning journal</vt:lpstr>
      <vt:lpstr>Module assignment</vt:lpstr>
      <vt:lpstr>Reflective journal</vt:lpstr>
      <vt:lpstr>Journal extracts</vt:lpstr>
      <vt:lpstr>Reflective journal writing</vt:lpstr>
      <vt:lpstr>PowerPoint Presentation</vt:lpstr>
      <vt:lpstr>Why?</vt:lpstr>
      <vt:lpstr>How do we evaluate our teaching?</vt:lpstr>
      <vt:lpstr>What did you learn?</vt:lpstr>
      <vt:lpstr>Why did this happen?</vt:lpstr>
      <vt:lpstr>Effective Teachers</vt:lpstr>
      <vt:lpstr>Effective leaders</vt:lpstr>
      <vt:lpstr>Being Professional</vt:lpstr>
      <vt:lpstr>Article for professional learning journal</vt:lpstr>
      <vt:lpstr>PowerPoint Presentation</vt:lpstr>
      <vt:lpstr>Plenary: Next steps</vt:lpstr>
      <vt:lpstr>Intersessional task 1</vt:lpstr>
      <vt:lpstr>Remember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James</cp:lastModifiedBy>
  <cp:revision>35</cp:revision>
  <cp:lastPrinted>2015-11-10T11:22:31Z</cp:lastPrinted>
  <dcterms:created xsi:type="dcterms:W3CDTF">2015-04-14T15:21:28Z</dcterms:created>
  <dcterms:modified xsi:type="dcterms:W3CDTF">2016-11-01T08:32:03Z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