
<file path=[Content_Types].xml><?xml version="1.0" encoding="utf-8"?>
<Types xmlns="http://schemas.openxmlformats.org/package/2006/content-types">
  <Default Extension="jpeg" ContentType="image/jpeg"/>
  <Default Extension="MOV" ContentType="video/quicktime"/>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14"/>
  </p:notesMasterIdLst>
  <p:sldIdLst>
    <p:sldId id="257" r:id="rId2"/>
    <p:sldId id="258" r:id="rId3"/>
    <p:sldId id="267" r:id="rId4"/>
    <p:sldId id="259" r:id="rId5"/>
    <p:sldId id="260" r:id="rId6"/>
    <p:sldId id="261" r:id="rId7"/>
    <p:sldId id="262" r:id="rId8"/>
    <p:sldId id="263" r:id="rId9"/>
    <p:sldId id="264" r:id="rId10"/>
    <p:sldId id="265" r:id="rId11"/>
    <p:sldId id="266" r:id="rId12"/>
    <p:sldId id="268"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80141" autoAdjust="0"/>
  </p:normalViewPr>
  <p:slideViewPr>
    <p:cSldViewPr snapToGrid="0">
      <p:cViewPr varScale="1">
        <p:scale>
          <a:sx n="91" d="100"/>
          <a:sy n="91" d="100"/>
        </p:scale>
        <p:origin x="570" y="9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notesMaster" Target="notesMasters/notesMaster1.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3DA739E-A140-4372-8EDF-89BCE4D176CB}" type="doc">
      <dgm:prSet loTypeId="urn:microsoft.com/office/officeart/2005/8/layout/vList2" loCatId="list" qsTypeId="urn:microsoft.com/office/officeart/2005/8/quickstyle/simple1" qsCatId="simple" csTypeId="urn:microsoft.com/office/officeart/2005/8/colors/accent1_2" csCatId="accent1"/>
      <dgm:spPr/>
      <dgm:t>
        <a:bodyPr/>
        <a:lstStyle/>
        <a:p>
          <a:endParaRPr lang="en-US"/>
        </a:p>
      </dgm:t>
    </dgm:pt>
    <dgm:pt modelId="{EE644AF7-9F79-4B5A-98F9-E14098EEF124}">
      <dgm:prSet/>
      <dgm:spPr/>
      <dgm:t>
        <a:bodyPr/>
        <a:lstStyle/>
        <a:p>
          <a:r>
            <a:rPr lang="en-GB"/>
            <a:t>Census 2021: Ethnic minorities form a significant portion of urban Britain.</a:t>
          </a:r>
          <a:endParaRPr lang="en-US"/>
        </a:p>
      </dgm:t>
    </dgm:pt>
    <dgm:pt modelId="{C04D679A-51B0-4AE2-8796-309555E9FFA5}" type="parTrans" cxnId="{CCB2D2C4-45BB-4E2C-851C-B344EF9C8038}">
      <dgm:prSet/>
      <dgm:spPr/>
      <dgm:t>
        <a:bodyPr/>
        <a:lstStyle/>
        <a:p>
          <a:endParaRPr lang="en-US"/>
        </a:p>
      </dgm:t>
    </dgm:pt>
    <dgm:pt modelId="{BE997E59-87EC-49F6-9ECD-3DB53FFA3CA7}" type="sibTrans" cxnId="{CCB2D2C4-45BB-4E2C-851C-B344EF9C8038}">
      <dgm:prSet/>
      <dgm:spPr/>
      <dgm:t>
        <a:bodyPr/>
        <a:lstStyle/>
        <a:p>
          <a:endParaRPr lang="en-US"/>
        </a:p>
      </dgm:t>
    </dgm:pt>
    <dgm:pt modelId="{0B9B1212-CD35-465F-A068-15590023F72E}">
      <dgm:prSet/>
      <dgm:spPr/>
      <dgm:t>
        <a:bodyPr/>
        <a:lstStyle/>
        <a:p>
          <a:r>
            <a:rPr lang="en-GB"/>
            <a:t>Immigration led to thriving multicultural hubs (London, Birmingham).</a:t>
          </a:r>
          <a:endParaRPr lang="en-US"/>
        </a:p>
      </dgm:t>
    </dgm:pt>
    <dgm:pt modelId="{00814C0F-000C-4567-9DF5-DDE7B25187A1}" type="parTrans" cxnId="{5E555074-05B9-4176-9AE8-28F62C8C8958}">
      <dgm:prSet/>
      <dgm:spPr/>
      <dgm:t>
        <a:bodyPr/>
        <a:lstStyle/>
        <a:p>
          <a:endParaRPr lang="en-US"/>
        </a:p>
      </dgm:t>
    </dgm:pt>
    <dgm:pt modelId="{5587BDC6-C3B4-4BBC-9AFB-A8C0ED613289}" type="sibTrans" cxnId="{5E555074-05B9-4176-9AE8-28F62C8C8958}">
      <dgm:prSet/>
      <dgm:spPr/>
      <dgm:t>
        <a:bodyPr/>
        <a:lstStyle/>
        <a:p>
          <a:endParaRPr lang="en-US"/>
        </a:p>
      </dgm:t>
    </dgm:pt>
    <dgm:pt modelId="{8975E051-19FF-4B88-8513-B6837A8F38E9}">
      <dgm:prSet/>
      <dgm:spPr/>
      <dgm:t>
        <a:bodyPr/>
        <a:lstStyle/>
        <a:p>
          <a:r>
            <a:rPr lang="en-GB"/>
            <a:t>Brexit was partly driven by concerns about national identity and migration.</a:t>
          </a:r>
          <a:endParaRPr lang="en-US"/>
        </a:p>
      </dgm:t>
    </dgm:pt>
    <dgm:pt modelId="{530B9134-5434-401B-B033-BFBBF205AF51}" type="parTrans" cxnId="{D65C298D-F92B-4062-87F9-65934B5B0E10}">
      <dgm:prSet/>
      <dgm:spPr/>
      <dgm:t>
        <a:bodyPr/>
        <a:lstStyle/>
        <a:p>
          <a:endParaRPr lang="en-US"/>
        </a:p>
      </dgm:t>
    </dgm:pt>
    <dgm:pt modelId="{6927C672-26F4-4506-BFA9-903A18F45525}" type="sibTrans" cxnId="{D65C298D-F92B-4062-87F9-65934B5B0E10}">
      <dgm:prSet/>
      <dgm:spPr/>
      <dgm:t>
        <a:bodyPr/>
        <a:lstStyle/>
        <a:p>
          <a:endParaRPr lang="en-US"/>
        </a:p>
      </dgm:t>
    </dgm:pt>
    <dgm:pt modelId="{F5E21207-0CEA-45F9-B38A-E5135B67BD66}" type="pres">
      <dgm:prSet presAssocID="{73DA739E-A140-4372-8EDF-89BCE4D176CB}" presName="linear" presStyleCnt="0">
        <dgm:presLayoutVars>
          <dgm:animLvl val="lvl"/>
          <dgm:resizeHandles val="exact"/>
        </dgm:presLayoutVars>
      </dgm:prSet>
      <dgm:spPr/>
    </dgm:pt>
    <dgm:pt modelId="{2E255507-A784-4054-B7B5-0948CCD9BEA9}" type="pres">
      <dgm:prSet presAssocID="{EE644AF7-9F79-4B5A-98F9-E14098EEF124}" presName="parentText" presStyleLbl="node1" presStyleIdx="0" presStyleCnt="3">
        <dgm:presLayoutVars>
          <dgm:chMax val="0"/>
          <dgm:bulletEnabled val="1"/>
        </dgm:presLayoutVars>
      </dgm:prSet>
      <dgm:spPr/>
    </dgm:pt>
    <dgm:pt modelId="{3B341DFD-FE1C-407F-B936-2CBCB5B212D0}" type="pres">
      <dgm:prSet presAssocID="{BE997E59-87EC-49F6-9ECD-3DB53FFA3CA7}" presName="spacer" presStyleCnt="0"/>
      <dgm:spPr/>
    </dgm:pt>
    <dgm:pt modelId="{1947B3C7-98C6-45C9-8AD5-052EEC8C3745}" type="pres">
      <dgm:prSet presAssocID="{0B9B1212-CD35-465F-A068-15590023F72E}" presName="parentText" presStyleLbl="node1" presStyleIdx="1" presStyleCnt="3">
        <dgm:presLayoutVars>
          <dgm:chMax val="0"/>
          <dgm:bulletEnabled val="1"/>
        </dgm:presLayoutVars>
      </dgm:prSet>
      <dgm:spPr/>
    </dgm:pt>
    <dgm:pt modelId="{95DDDB51-92C1-4435-8F40-EE370E7E07D3}" type="pres">
      <dgm:prSet presAssocID="{5587BDC6-C3B4-4BBC-9AFB-A8C0ED613289}" presName="spacer" presStyleCnt="0"/>
      <dgm:spPr/>
    </dgm:pt>
    <dgm:pt modelId="{B3E3A669-C7C5-4312-AB74-BC0A526D546E}" type="pres">
      <dgm:prSet presAssocID="{8975E051-19FF-4B88-8513-B6837A8F38E9}" presName="parentText" presStyleLbl="node1" presStyleIdx="2" presStyleCnt="3">
        <dgm:presLayoutVars>
          <dgm:chMax val="0"/>
          <dgm:bulletEnabled val="1"/>
        </dgm:presLayoutVars>
      </dgm:prSet>
      <dgm:spPr/>
    </dgm:pt>
  </dgm:ptLst>
  <dgm:cxnLst>
    <dgm:cxn modelId="{B2A8E714-5BC7-4A9D-8D8B-BF6593A1C7C4}" type="presOf" srcId="{0B9B1212-CD35-465F-A068-15590023F72E}" destId="{1947B3C7-98C6-45C9-8AD5-052EEC8C3745}" srcOrd="0" destOrd="0" presId="urn:microsoft.com/office/officeart/2005/8/layout/vList2"/>
    <dgm:cxn modelId="{4ED4394D-921A-445E-A304-C3F45E7C9CE3}" type="presOf" srcId="{8975E051-19FF-4B88-8513-B6837A8F38E9}" destId="{B3E3A669-C7C5-4312-AB74-BC0A526D546E}" srcOrd="0" destOrd="0" presId="urn:microsoft.com/office/officeart/2005/8/layout/vList2"/>
    <dgm:cxn modelId="{5E555074-05B9-4176-9AE8-28F62C8C8958}" srcId="{73DA739E-A140-4372-8EDF-89BCE4D176CB}" destId="{0B9B1212-CD35-465F-A068-15590023F72E}" srcOrd="1" destOrd="0" parTransId="{00814C0F-000C-4567-9DF5-DDE7B25187A1}" sibTransId="{5587BDC6-C3B4-4BBC-9AFB-A8C0ED613289}"/>
    <dgm:cxn modelId="{D65C298D-F92B-4062-87F9-65934B5B0E10}" srcId="{73DA739E-A140-4372-8EDF-89BCE4D176CB}" destId="{8975E051-19FF-4B88-8513-B6837A8F38E9}" srcOrd="2" destOrd="0" parTransId="{530B9134-5434-401B-B033-BFBBF205AF51}" sibTransId="{6927C672-26F4-4506-BFA9-903A18F45525}"/>
    <dgm:cxn modelId="{CCB2D2C4-45BB-4E2C-851C-B344EF9C8038}" srcId="{73DA739E-A140-4372-8EDF-89BCE4D176CB}" destId="{EE644AF7-9F79-4B5A-98F9-E14098EEF124}" srcOrd="0" destOrd="0" parTransId="{C04D679A-51B0-4AE2-8796-309555E9FFA5}" sibTransId="{BE997E59-87EC-49F6-9ECD-3DB53FFA3CA7}"/>
    <dgm:cxn modelId="{28528CD0-5A5C-4F3F-A95F-736493D9AF8A}" type="presOf" srcId="{EE644AF7-9F79-4B5A-98F9-E14098EEF124}" destId="{2E255507-A784-4054-B7B5-0948CCD9BEA9}" srcOrd="0" destOrd="0" presId="urn:microsoft.com/office/officeart/2005/8/layout/vList2"/>
    <dgm:cxn modelId="{FF8C27F9-2A0E-4DAE-8A5C-6C80A9D8B83F}" type="presOf" srcId="{73DA739E-A140-4372-8EDF-89BCE4D176CB}" destId="{F5E21207-0CEA-45F9-B38A-E5135B67BD66}" srcOrd="0" destOrd="0" presId="urn:microsoft.com/office/officeart/2005/8/layout/vList2"/>
    <dgm:cxn modelId="{3CA1C018-D711-4128-8949-47051DFEF8A5}" type="presParOf" srcId="{F5E21207-0CEA-45F9-B38A-E5135B67BD66}" destId="{2E255507-A784-4054-B7B5-0948CCD9BEA9}" srcOrd="0" destOrd="0" presId="urn:microsoft.com/office/officeart/2005/8/layout/vList2"/>
    <dgm:cxn modelId="{6E9297EC-CD05-4B40-9A9F-CC051524615F}" type="presParOf" srcId="{F5E21207-0CEA-45F9-B38A-E5135B67BD66}" destId="{3B341DFD-FE1C-407F-B936-2CBCB5B212D0}" srcOrd="1" destOrd="0" presId="urn:microsoft.com/office/officeart/2005/8/layout/vList2"/>
    <dgm:cxn modelId="{E79A6924-D072-4B4D-A5F5-7D0E28FFEC2B}" type="presParOf" srcId="{F5E21207-0CEA-45F9-B38A-E5135B67BD66}" destId="{1947B3C7-98C6-45C9-8AD5-052EEC8C3745}" srcOrd="2" destOrd="0" presId="urn:microsoft.com/office/officeart/2005/8/layout/vList2"/>
    <dgm:cxn modelId="{AC41F98D-62EE-4C3C-819B-CE9A0BC82120}" type="presParOf" srcId="{F5E21207-0CEA-45F9-B38A-E5135B67BD66}" destId="{95DDDB51-92C1-4435-8F40-EE370E7E07D3}" srcOrd="3" destOrd="0" presId="urn:microsoft.com/office/officeart/2005/8/layout/vList2"/>
    <dgm:cxn modelId="{504F6792-23F3-47E8-9BD4-2BA459651672}" type="presParOf" srcId="{F5E21207-0CEA-45F9-B38A-E5135B67BD66}" destId="{B3E3A669-C7C5-4312-AB74-BC0A526D546E}" srcOrd="4" destOrd="0" presId="urn:microsoft.com/office/officeart/2005/8/layout/vList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E255507-A784-4054-B7B5-0948CCD9BEA9}">
      <dsp:nvSpPr>
        <dsp:cNvPr id="0" name=""/>
        <dsp:cNvSpPr/>
      </dsp:nvSpPr>
      <dsp:spPr>
        <a:xfrm>
          <a:off x="0" y="180899"/>
          <a:ext cx="6713552" cy="1193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Census 2021: Ethnic minorities form a significant portion of urban Britain.</a:t>
          </a:r>
          <a:endParaRPr lang="en-US" sz="3000" kern="1200"/>
        </a:p>
      </dsp:txBody>
      <dsp:txXfrm>
        <a:off x="58257" y="239156"/>
        <a:ext cx="6597038" cy="1076886"/>
      </dsp:txXfrm>
    </dsp:sp>
    <dsp:sp modelId="{1947B3C7-98C6-45C9-8AD5-052EEC8C3745}">
      <dsp:nvSpPr>
        <dsp:cNvPr id="0" name=""/>
        <dsp:cNvSpPr/>
      </dsp:nvSpPr>
      <dsp:spPr>
        <a:xfrm>
          <a:off x="0" y="1460699"/>
          <a:ext cx="6713552" cy="1193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Immigration led to thriving multicultural hubs (London, Birmingham).</a:t>
          </a:r>
          <a:endParaRPr lang="en-US" sz="3000" kern="1200"/>
        </a:p>
      </dsp:txBody>
      <dsp:txXfrm>
        <a:off x="58257" y="1518956"/>
        <a:ext cx="6597038" cy="1076886"/>
      </dsp:txXfrm>
    </dsp:sp>
    <dsp:sp modelId="{B3E3A669-C7C5-4312-AB74-BC0A526D546E}">
      <dsp:nvSpPr>
        <dsp:cNvPr id="0" name=""/>
        <dsp:cNvSpPr/>
      </dsp:nvSpPr>
      <dsp:spPr>
        <a:xfrm>
          <a:off x="0" y="2740500"/>
          <a:ext cx="6713552" cy="1193400"/>
        </a:xfrm>
        <a:prstGeom prst="round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4300" tIns="114300" rIns="114300" bIns="114300" numCol="1" spcCol="1270" anchor="ctr" anchorCtr="0">
          <a:noAutofit/>
        </a:bodyPr>
        <a:lstStyle/>
        <a:p>
          <a:pPr marL="0" lvl="0" indent="0" algn="l" defTabSz="1333500">
            <a:lnSpc>
              <a:spcPct val="90000"/>
            </a:lnSpc>
            <a:spcBef>
              <a:spcPct val="0"/>
            </a:spcBef>
            <a:spcAft>
              <a:spcPct val="35000"/>
            </a:spcAft>
            <a:buNone/>
          </a:pPr>
          <a:r>
            <a:rPr lang="en-GB" sz="3000" kern="1200"/>
            <a:t>Brexit was partly driven by concerns about national identity and migration.</a:t>
          </a:r>
          <a:endParaRPr lang="en-US" sz="3000" kern="1200"/>
        </a:p>
      </dsp:txBody>
      <dsp:txXfrm>
        <a:off x="58257" y="2798757"/>
        <a:ext cx="6597038" cy="1076886"/>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A89D6A9-FCCC-4639-ADCA-67FFE4FB2392}" type="datetimeFigureOut">
              <a:rPr lang="en-GB" smtClean="0"/>
              <a:t>25/02/2025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D2B47F6-5B00-41A0-B96C-DA3579390253}" type="slidenum">
              <a:rPr lang="en-GB" smtClean="0"/>
              <a:t>‹#›</a:t>
            </a:fld>
            <a:endParaRPr lang="en-GB"/>
          </a:p>
        </p:txBody>
      </p:sp>
    </p:spTree>
    <p:extLst>
      <p:ext uri="{BB962C8B-B14F-4D97-AF65-F5344CB8AC3E}">
        <p14:creationId xmlns:p14="http://schemas.microsoft.com/office/powerpoint/2010/main" val="109780002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Introduction:</a:t>
            </a:r>
          </a:p>
          <a:p>
            <a:r>
              <a:rPr lang="en-GB" dirty="0"/>
              <a:t>Good [morning/afternoon], everyone. Today, I will be discussing British identity, how it has evolved due to demographic changes, and how Brexit has played a key role in shaping national debates about what it means to be British.</a:t>
            </a:r>
          </a:p>
          <a:p>
            <a:endParaRPr lang="en-GB" dirty="0"/>
          </a:p>
          <a:p>
            <a:r>
              <a:rPr lang="en-GB" dirty="0"/>
              <a:t>British identity has always been complex shaped by history, migration, and political changes. The phrase “At least we aren’t speaking German” reflects nostalgia for British exceptionalism, but in today’s globalized world, this definition of Britishness is being challenged.</a:t>
            </a:r>
          </a:p>
          <a:p>
            <a:endParaRPr lang="en-GB" dirty="0"/>
          </a:p>
          <a:p>
            <a:r>
              <a:rPr lang="en-GB" dirty="0"/>
              <a:t>Throughout this presentation, I will explore the historical foundations of British identity, the impact of immigration and Brexit, and how different groups perceive national identity. Finally, we’ll discuss the future of Britishness and whether it should be an inclusive or exclusive concept. </a:t>
            </a:r>
          </a:p>
          <a:p>
            <a:endParaRPr lang="en-GB" dirty="0"/>
          </a:p>
        </p:txBody>
      </p:sp>
      <p:sp>
        <p:nvSpPr>
          <p:cNvPr id="4" name="Slide Number Placeholder 3"/>
          <p:cNvSpPr>
            <a:spLocks noGrp="1"/>
          </p:cNvSpPr>
          <p:nvPr>
            <p:ph type="sldNum" sz="quarter" idx="5"/>
          </p:nvPr>
        </p:nvSpPr>
        <p:spPr/>
        <p:txBody>
          <a:bodyPr/>
          <a:lstStyle/>
          <a:p>
            <a:fld id="{5D2B47F6-5B00-41A0-B96C-DA3579390253}" type="slidenum">
              <a:rPr lang="en-GB" smtClean="0"/>
              <a:t>1</a:t>
            </a:fld>
            <a:endParaRPr lang="en-GB"/>
          </a:p>
        </p:txBody>
      </p:sp>
    </p:spTree>
    <p:extLst>
      <p:ext uri="{BB962C8B-B14F-4D97-AF65-F5344CB8AC3E}">
        <p14:creationId xmlns:p14="http://schemas.microsoft.com/office/powerpoint/2010/main" val="202047482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British identity is not a fixed concept. It has always been in flux, shaped by empire, war, migration, and globalization.</a:t>
            </a:r>
          </a:p>
          <a:p>
            <a:endParaRPr lang="en-GB" dirty="0"/>
          </a:p>
          <a:p>
            <a:r>
              <a:rPr lang="en-GB" dirty="0"/>
              <a:t>One way to highlight this paradox is with a humorous quote: “Being British is all about driving a German car to an Irish pub to drink Belgian beer, then going home to order an Indian takeaway and sit on a Swedish sofa to watch American TV.”</a:t>
            </a:r>
          </a:p>
          <a:p>
            <a:endParaRPr lang="en-GB" dirty="0"/>
          </a:p>
          <a:p>
            <a:r>
              <a:rPr lang="en-GB" dirty="0"/>
              <a:t>This irony speaks to a core contradiction: Britain prides itself on its unique national character but is also deeply intertwined with foreign influences.</a:t>
            </a:r>
          </a:p>
          <a:p>
            <a:endParaRPr lang="en-GB" dirty="0"/>
          </a:p>
          <a:p>
            <a:r>
              <a:rPr lang="en-GB" dirty="0"/>
              <a:t>In this presentation, we’ll examine how British identity has been constructed and why it remains a point of debate today.</a:t>
            </a:r>
          </a:p>
          <a:p>
            <a:endParaRPr lang="en-GB" dirty="0"/>
          </a:p>
        </p:txBody>
      </p:sp>
      <p:sp>
        <p:nvSpPr>
          <p:cNvPr id="4" name="Slide Number Placeholder 3"/>
          <p:cNvSpPr>
            <a:spLocks noGrp="1"/>
          </p:cNvSpPr>
          <p:nvPr>
            <p:ph type="sldNum" sz="quarter" idx="5"/>
          </p:nvPr>
        </p:nvSpPr>
        <p:spPr/>
        <p:txBody>
          <a:bodyPr/>
          <a:lstStyle/>
          <a:p>
            <a:fld id="{5D2B47F6-5B00-41A0-B96C-DA3579390253}" type="slidenum">
              <a:rPr lang="en-GB" smtClean="0"/>
              <a:t>2</a:t>
            </a:fld>
            <a:endParaRPr lang="en-GB"/>
          </a:p>
        </p:txBody>
      </p:sp>
    </p:spTree>
    <p:extLst>
      <p:ext uri="{BB962C8B-B14F-4D97-AF65-F5344CB8AC3E}">
        <p14:creationId xmlns:p14="http://schemas.microsoft.com/office/powerpoint/2010/main" val="1512666272"/>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Historically, British identity was closely tied to the British Empire. The idea of Britishness was linked to power, monarchy, and the spread of so-called “civilized values” around the world.</a:t>
            </a:r>
          </a:p>
          <a:p>
            <a:endParaRPr lang="en-GB" dirty="0"/>
          </a:p>
          <a:p>
            <a:r>
              <a:rPr lang="en-GB" dirty="0"/>
              <a:t>However, as the empire declined and migration increased, especially after World War II Britain’s population became more diverse, forcing a redefinition of national identity.</a:t>
            </a:r>
          </a:p>
          <a:p>
            <a:endParaRPr lang="en-GB" dirty="0"/>
          </a:p>
          <a:p>
            <a:r>
              <a:rPr lang="en-GB" dirty="0"/>
              <a:t>Different groups interpret this shift in different ways. The right often argues that traditional British values are under threat due to multiculturalism. Meanwhile, the left suggests that Britishness itself is a colonial construct, used to justify exclusionary policies.</a:t>
            </a:r>
          </a:p>
          <a:p>
            <a:endParaRPr lang="en-GB" dirty="0"/>
          </a:p>
          <a:p>
            <a:r>
              <a:rPr lang="en-GB" dirty="0"/>
              <a:t>The question remains: What does it actually mean to be British in the 21st century?</a:t>
            </a:r>
          </a:p>
          <a:p>
            <a:endParaRPr lang="en-GB" dirty="0"/>
          </a:p>
        </p:txBody>
      </p:sp>
      <p:sp>
        <p:nvSpPr>
          <p:cNvPr id="4" name="Slide Number Placeholder 3"/>
          <p:cNvSpPr>
            <a:spLocks noGrp="1"/>
          </p:cNvSpPr>
          <p:nvPr>
            <p:ph type="sldNum" sz="quarter" idx="5"/>
          </p:nvPr>
        </p:nvSpPr>
        <p:spPr/>
        <p:txBody>
          <a:bodyPr/>
          <a:lstStyle/>
          <a:p>
            <a:fld id="{5D2B47F6-5B00-41A0-B96C-DA3579390253}" type="slidenum">
              <a:rPr lang="en-GB" smtClean="0"/>
              <a:t>4</a:t>
            </a:fld>
            <a:endParaRPr lang="en-GB"/>
          </a:p>
        </p:txBody>
      </p:sp>
    </p:spTree>
    <p:extLst>
      <p:ext uri="{BB962C8B-B14F-4D97-AF65-F5344CB8AC3E}">
        <p14:creationId xmlns:p14="http://schemas.microsoft.com/office/powerpoint/2010/main" val="145552008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Immigration has dramatically changed Britain’s demographics. According to the 2021 census, ethnic minorities now make up a significant proportion of the UK’s urban population.</a:t>
            </a:r>
          </a:p>
          <a:p>
            <a:endParaRPr lang="en-GB" dirty="0"/>
          </a:p>
          <a:p>
            <a:r>
              <a:rPr lang="en-GB" dirty="0"/>
              <a:t>For many, this diversity is a strength creating vibrant, multicultural cities. However, others feel that national identity is being eroded.</a:t>
            </a:r>
          </a:p>
          <a:p>
            <a:endParaRPr lang="en-GB" dirty="0"/>
          </a:p>
          <a:p>
            <a:r>
              <a:rPr lang="en-GB" dirty="0"/>
              <a:t>These concerns played a major role in Brexit. Many Leave voters cited immigration and national identity as reasons for wanting to take back control But was Brexit really about protecting Britishness, or was it about resisting change?</a:t>
            </a:r>
          </a:p>
          <a:p>
            <a:endParaRPr lang="en-GB" dirty="0"/>
          </a:p>
        </p:txBody>
      </p:sp>
      <p:sp>
        <p:nvSpPr>
          <p:cNvPr id="4" name="Slide Number Placeholder 3"/>
          <p:cNvSpPr>
            <a:spLocks noGrp="1"/>
          </p:cNvSpPr>
          <p:nvPr>
            <p:ph type="sldNum" sz="quarter" idx="5"/>
          </p:nvPr>
        </p:nvSpPr>
        <p:spPr/>
        <p:txBody>
          <a:bodyPr/>
          <a:lstStyle/>
          <a:p>
            <a:fld id="{5D2B47F6-5B00-41A0-B96C-DA3579390253}" type="slidenum">
              <a:rPr lang="en-GB" smtClean="0"/>
              <a:t>5</a:t>
            </a:fld>
            <a:endParaRPr lang="en-GB"/>
          </a:p>
        </p:txBody>
      </p:sp>
    </p:spTree>
    <p:extLst>
      <p:ext uri="{BB962C8B-B14F-4D97-AF65-F5344CB8AC3E}">
        <p14:creationId xmlns:p14="http://schemas.microsoft.com/office/powerpoint/2010/main" val="23096329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Brexit was not just about economics it was also about identity. Many Leave voters believed that Britain had lost its sense of self due to EU membership.</a:t>
            </a:r>
          </a:p>
          <a:p>
            <a:endParaRPr lang="en-GB" dirty="0"/>
          </a:p>
          <a:p>
            <a:r>
              <a:rPr lang="en-GB" dirty="0"/>
              <a:t>But Brexit debates were not black and white. Many ethnic minorities had mixed views on the EU, seeing it as an institution that favoured white Europeans over non-Europeans.</a:t>
            </a:r>
          </a:p>
          <a:p>
            <a:endParaRPr lang="en-GB" dirty="0"/>
          </a:p>
          <a:p>
            <a:r>
              <a:rPr lang="en-GB" dirty="0"/>
              <a:t>As </a:t>
            </a:r>
            <a:r>
              <a:rPr lang="en-GB" dirty="0" err="1"/>
              <a:t>Neema</a:t>
            </a:r>
            <a:r>
              <a:rPr lang="en-GB" dirty="0"/>
              <a:t> Begum argues, the idea of a European family often excluded racial minorities, leading some ethnic groups to feel closer to British identity than European identity.</a:t>
            </a:r>
          </a:p>
          <a:p>
            <a:endParaRPr lang="en-GB" dirty="0"/>
          </a:p>
        </p:txBody>
      </p:sp>
      <p:sp>
        <p:nvSpPr>
          <p:cNvPr id="4" name="Slide Number Placeholder 3"/>
          <p:cNvSpPr>
            <a:spLocks noGrp="1"/>
          </p:cNvSpPr>
          <p:nvPr>
            <p:ph type="sldNum" sz="quarter" idx="5"/>
          </p:nvPr>
        </p:nvSpPr>
        <p:spPr/>
        <p:txBody>
          <a:bodyPr/>
          <a:lstStyle/>
          <a:p>
            <a:fld id="{5D2B47F6-5B00-41A0-B96C-DA3579390253}" type="slidenum">
              <a:rPr lang="en-GB" smtClean="0"/>
              <a:t>6</a:t>
            </a:fld>
            <a:endParaRPr lang="en-GB"/>
          </a:p>
        </p:txBody>
      </p:sp>
    </p:spTree>
    <p:extLst>
      <p:ext uri="{BB962C8B-B14F-4D97-AF65-F5344CB8AC3E}">
        <p14:creationId xmlns:p14="http://schemas.microsoft.com/office/powerpoint/2010/main" val="174992719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British values are often presented as universal fairness, democracy, and tolerance. But are they applied equally?</a:t>
            </a:r>
          </a:p>
          <a:p>
            <a:endParaRPr lang="en-GB" dirty="0"/>
          </a:p>
          <a:p>
            <a:r>
              <a:rPr lang="en-GB" dirty="0"/>
              <a:t>The Afghan refugee crisis and the Ukraine war provide a stark contrast. Ukrainians predominantly white and Christian were widely welcomed. Meanwhile, Afghan and Middle Eastern refugees often face stricter scrutiny.</a:t>
            </a:r>
          </a:p>
          <a:p>
            <a:endParaRPr lang="en-GB" dirty="0"/>
          </a:p>
          <a:p>
            <a:r>
              <a:rPr lang="en-GB" dirty="0"/>
              <a:t>This selective application of British values raises key questions about the inclusivity of British identity.</a:t>
            </a:r>
          </a:p>
          <a:p>
            <a:endParaRPr lang="en-GB" dirty="0"/>
          </a:p>
        </p:txBody>
      </p:sp>
      <p:sp>
        <p:nvSpPr>
          <p:cNvPr id="4" name="Slide Number Placeholder 3"/>
          <p:cNvSpPr>
            <a:spLocks noGrp="1"/>
          </p:cNvSpPr>
          <p:nvPr>
            <p:ph type="sldNum" sz="quarter" idx="5"/>
          </p:nvPr>
        </p:nvSpPr>
        <p:spPr/>
        <p:txBody>
          <a:bodyPr/>
          <a:lstStyle/>
          <a:p>
            <a:fld id="{5D2B47F6-5B00-41A0-B96C-DA3579390253}" type="slidenum">
              <a:rPr lang="en-GB" smtClean="0"/>
              <a:t>7</a:t>
            </a:fld>
            <a:endParaRPr lang="en-GB"/>
          </a:p>
        </p:txBody>
      </p:sp>
    </p:spTree>
    <p:extLst>
      <p:ext uri="{BB962C8B-B14F-4D97-AF65-F5344CB8AC3E}">
        <p14:creationId xmlns:p14="http://schemas.microsoft.com/office/powerpoint/2010/main" val="645768513"/>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 where do we go from here?</a:t>
            </a:r>
          </a:p>
          <a:p>
            <a:endParaRPr lang="en-GB" dirty="0"/>
          </a:p>
          <a:p>
            <a:r>
              <a:rPr lang="en-GB" dirty="0"/>
              <a:t>One path is a civic identity based on shared values where Britishness is open to anyone, regardless of race or background.</a:t>
            </a:r>
          </a:p>
          <a:p>
            <a:endParaRPr lang="en-GB" dirty="0"/>
          </a:p>
          <a:p>
            <a:r>
              <a:rPr lang="en-GB" dirty="0"/>
              <a:t>The other path is a more defensive approach limiting immigration and reinforcing traditional ideas of British culture.</a:t>
            </a:r>
          </a:p>
          <a:p>
            <a:endParaRPr lang="en-GB" dirty="0"/>
          </a:p>
          <a:p>
            <a:r>
              <a:rPr lang="en-GB" dirty="0"/>
              <a:t>The decisions we make today will shape the British identity of tomorrow.</a:t>
            </a:r>
          </a:p>
          <a:p>
            <a:endParaRPr lang="en-GB" dirty="0"/>
          </a:p>
        </p:txBody>
      </p:sp>
      <p:sp>
        <p:nvSpPr>
          <p:cNvPr id="4" name="Slide Number Placeholder 3"/>
          <p:cNvSpPr>
            <a:spLocks noGrp="1"/>
          </p:cNvSpPr>
          <p:nvPr>
            <p:ph type="sldNum" sz="quarter" idx="5"/>
          </p:nvPr>
        </p:nvSpPr>
        <p:spPr/>
        <p:txBody>
          <a:bodyPr/>
          <a:lstStyle/>
          <a:p>
            <a:fld id="{5D2B47F6-5B00-41A0-B96C-DA3579390253}" type="slidenum">
              <a:rPr lang="en-GB" smtClean="0"/>
              <a:t>8</a:t>
            </a:fld>
            <a:endParaRPr lang="en-GB"/>
          </a:p>
        </p:txBody>
      </p:sp>
    </p:spTree>
    <p:extLst>
      <p:ext uri="{BB962C8B-B14F-4D97-AF65-F5344CB8AC3E}">
        <p14:creationId xmlns:p14="http://schemas.microsoft.com/office/powerpoint/2010/main" val="196051522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British identity has always been a work in progress. The question is whether it will adapt to modern realities or resist change.</a:t>
            </a:r>
          </a:p>
          <a:p>
            <a:endParaRPr lang="en-GB" dirty="0"/>
          </a:p>
          <a:p>
            <a:r>
              <a:rPr lang="en-GB" dirty="0"/>
              <a:t>Ultimately, Britishness should not be about exclusion it should be about adaptation.</a:t>
            </a:r>
          </a:p>
          <a:p>
            <a:endParaRPr lang="en-GB" dirty="0"/>
          </a:p>
        </p:txBody>
      </p:sp>
      <p:sp>
        <p:nvSpPr>
          <p:cNvPr id="4" name="Slide Number Placeholder 3"/>
          <p:cNvSpPr>
            <a:spLocks noGrp="1"/>
          </p:cNvSpPr>
          <p:nvPr>
            <p:ph type="sldNum" sz="quarter" idx="5"/>
          </p:nvPr>
        </p:nvSpPr>
        <p:spPr/>
        <p:txBody>
          <a:bodyPr/>
          <a:lstStyle/>
          <a:p>
            <a:fld id="{5D2B47F6-5B00-41A0-B96C-DA3579390253}" type="slidenum">
              <a:rPr lang="en-GB" smtClean="0"/>
              <a:t>9</a:t>
            </a:fld>
            <a:endParaRPr lang="en-GB"/>
          </a:p>
        </p:txBody>
      </p:sp>
    </p:spTree>
    <p:extLst>
      <p:ext uri="{BB962C8B-B14F-4D97-AF65-F5344CB8AC3E}">
        <p14:creationId xmlns:p14="http://schemas.microsoft.com/office/powerpoint/2010/main" val="9186826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Questions?</a:t>
            </a:r>
          </a:p>
        </p:txBody>
      </p:sp>
      <p:sp>
        <p:nvSpPr>
          <p:cNvPr id="4" name="Slide Number Placeholder 3"/>
          <p:cNvSpPr>
            <a:spLocks noGrp="1"/>
          </p:cNvSpPr>
          <p:nvPr>
            <p:ph type="sldNum" sz="quarter" idx="5"/>
          </p:nvPr>
        </p:nvSpPr>
        <p:spPr/>
        <p:txBody>
          <a:bodyPr/>
          <a:lstStyle/>
          <a:p>
            <a:fld id="{5D2B47F6-5B00-41A0-B96C-DA3579390253}" type="slidenum">
              <a:rPr lang="en-GB" smtClean="0"/>
              <a:t>10</a:t>
            </a:fld>
            <a:endParaRPr lang="en-GB"/>
          </a:p>
        </p:txBody>
      </p:sp>
    </p:spTree>
    <p:extLst>
      <p:ext uri="{BB962C8B-B14F-4D97-AF65-F5344CB8AC3E}">
        <p14:creationId xmlns:p14="http://schemas.microsoft.com/office/powerpoint/2010/main" val="16236008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1387AA-A872-BAD6-423A-1087073BE77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5F149ABA-AC8C-0940-6310-F239BBEE843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79E63E7-4557-A85C-F0B3-1D51CF7FCF87}"/>
              </a:ext>
            </a:extLst>
          </p:cNvPr>
          <p:cNvSpPr>
            <a:spLocks noGrp="1"/>
          </p:cNvSpPr>
          <p:nvPr>
            <p:ph type="dt" sz="half" idx="10"/>
          </p:nvPr>
        </p:nvSpPr>
        <p:spPr/>
        <p:txBody>
          <a:bodyPr/>
          <a:lstStyle/>
          <a:p>
            <a:fld id="{637ACA14-8439-487B-81F1-8EDD87F2090A}" type="datetimeFigureOut">
              <a:rPr lang="en-GB" smtClean="0"/>
              <a:t>25/02/2025</a:t>
            </a:fld>
            <a:endParaRPr lang="en-GB"/>
          </a:p>
        </p:txBody>
      </p:sp>
      <p:sp>
        <p:nvSpPr>
          <p:cNvPr id="5" name="Footer Placeholder 4">
            <a:extLst>
              <a:ext uri="{FF2B5EF4-FFF2-40B4-BE49-F238E27FC236}">
                <a16:creationId xmlns:a16="http://schemas.microsoft.com/office/drawing/2014/main" id="{EC4D0A98-8FAD-7659-C014-EB6CE6CE2FB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B92B99F-37DF-166A-90E8-CC441032781E}"/>
              </a:ext>
            </a:extLst>
          </p:cNvPr>
          <p:cNvSpPr>
            <a:spLocks noGrp="1"/>
          </p:cNvSpPr>
          <p:nvPr>
            <p:ph type="sldNum" sz="quarter" idx="12"/>
          </p:nvPr>
        </p:nvSpPr>
        <p:spPr/>
        <p:txBody>
          <a:bodyPr/>
          <a:lstStyle/>
          <a:p>
            <a:fld id="{5A947A32-DC05-418B-B64E-50D08EC7FFA7}" type="slidenum">
              <a:rPr lang="en-GB" smtClean="0"/>
              <a:t>‹#›</a:t>
            </a:fld>
            <a:endParaRPr lang="en-GB"/>
          </a:p>
        </p:txBody>
      </p:sp>
    </p:spTree>
    <p:extLst>
      <p:ext uri="{BB962C8B-B14F-4D97-AF65-F5344CB8AC3E}">
        <p14:creationId xmlns:p14="http://schemas.microsoft.com/office/powerpoint/2010/main" val="14822509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7183A3-7C3D-8364-7EBF-B8B294A8BD4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112A8C-DD35-5C12-5A64-C5E611557A7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029EAB-A1E7-C46F-95AC-3A2735B98D97}"/>
              </a:ext>
            </a:extLst>
          </p:cNvPr>
          <p:cNvSpPr>
            <a:spLocks noGrp="1"/>
          </p:cNvSpPr>
          <p:nvPr>
            <p:ph type="dt" sz="half" idx="10"/>
          </p:nvPr>
        </p:nvSpPr>
        <p:spPr/>
        <p:txBody>
          <a:bodyPr/>
          <a:lstStyle/>
          <a:p>
            <a:fld id="{637ACA14-8439-487B-81F1-8EDD87F2090A}" type="datetimeFigureOut">
              <a:rPr lang="en-GB" smtClean="0"/>
              <a:t>25/02/2025</a:t>
            </a:fld>
            <a:endParaRPr lang="en-GB"/>
          </a:p>
        </p:txBody>
      </p:sp>
      <p:sp>
        <p:nvSpPr>
          <p:cNvPr id="5" name="Footer Placeholder 4">
            <a:extLst>
              <a:ext uri="{FF2B5EF4-FFF2-40B4-BE49-F238E27FC236}">
                <a16:creationId xmlns:a16="http://schemas.microsoft.com/office/drawing/2014/main" id="{29E912B1-EF0C-8971-26C4-718D32C085F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E861BB6-05B9-E020-1DC4-6CEB4C285EC1}"/>
              </a:ext>
            </a:extLst>
          </p:cNvPr>
          <p:cNvSpPr>
            <a:spLocks noGrp="1"/>
          </p:cNvSpPr>
          <p:nvPr>
            <p:ph type="sldNum" sz="quarter" idx="12"/>
          </p:nvPr>
        </p:nvSpPr>
        <p:spPr/>
        <p:txBody>
          <a:bodyPr/>
          <a:lstStyle/>
          <a:p>
            <a:fld id="{5A947A32-DC05-418B-B64E-50D08EC7FFA7}" type="slidenum">
              <a:rPr lang="en-GB" smtClean="0"/>
              <a:t>‹#›</a:t>
            </a:fld>
            <a:endParaRPr lang="en-GB"/>
          </a:p>
        </p:txBody>
      </p:sp>
    </p:spTree>
    <p:extLst>
      <p:ext uri="{BB962C8B-B14F-4D97-AF65-F5344CB8AC3E}">
        <p14:creationId xmlns:p14="http://schemas.microsoft.com/office/powerpoint/2010/main" val="129256169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8206C9D-EB4C-33F6-2EA5-AD3DB0AF973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AAA443D-BC4D-9921-90E2-CBB1C7E803C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4A94E16-427B-BC9E-2001-7B3023D232AD}"/>
              </a:ext>
            </a:extLst>
          </p:cNvPr>
          <p:cNvSpPr>
            <a:spLocks noGrp="1"/>
          </p:cNvSpPr>
          <p:nvPr>
            <p:ph type="dt" sz="half" idx="10"/>
          </p:nvPr>
        </p:nvSpPr>
        <p:spPr/>
        <p:txBody>
          <a:bodyPr/>
          <a:lstStyle/>
          <a:p>
            <a:fld id="{637ACA14-8439-487B-81F1-8EDD87F2090A}" type="datetimeFigureOut">
              <a:rPr lang="en-GB" smtClean="0"/>
              <a:t>25/02/2025</a:t>
            </a:fld>
            <a:endParaRPr lang="en-GB"/>
          </a:p>
        </p:txBody>
      </p:sp>
      <p:sp>
        <p:nvSpPr>
          <p:cNvPr id="5" name="Footer Placeholder 4">
            <a:extLst>
              <a:ext uri="{FF2B5EF4-FFF2-40B4-BE49-F238E27FC236}">
                <a16:creationId xmlns:a16="http://schemas.microsoft.com/office/drawing/2014/main" id="{D6F73AE9-B667-107F-F72C-94CF9711725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0F01E7-AE8F-7F1F-50D3-AE6856196C0F}"/>
              </a:ext>
            </a:extLst>
          </p:cNvPr>
          <p:cNvSpPr>
            <a:spLocks noGrp="1"/>
          </p:cNvSpPr>
          <p:nvPr>
            <p:ph type="sldNum" sz="quarter" idx="12"/>
          </p:nvPr>
        </p:nvSpPr>
        <p:spPr/>
        <p:txBody>
          <a:bodyPr/>
          <a:lstStyle/>
          <a:p>
            <a:fld id="{5A947A32-DC05-418B-B64E-50D08EC7FFA7}" type="slidenum">
              <a:rPr lang="en-GB" smtClean="0"/>
              <a:t>‹#›</a:t>
            </a:fld>
            <a:endParaRPr lang="en-GB"/>
          </a:p>
        </p:txBody>
      </p:sp>
    </p:spTree>
    <p:extLst>
      <p:ext uri="{BB962C8B-B14F-4D97-AF65-F5344CB8AC3E}">
        <p14:creationId xmlns:p14="http://schemas.microsoft.com/office/powerpoint/2010/main" val="412688916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8BD907-9A0F-389B-E1B6-832C5455DFE0}"/>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4C276B-7532-E8F5-C88A-657A2FAF612C}"/>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3A7C829-7C60-2830-9DB7-61AC975696F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485447E6-FF02-C3CF-B014-B151B962098A}"/>
              </a:ext>
            </a:extLst>
          </p:cNvPr>
          <p:cNvSpPr>
            <a:spLocks noGrp="1"/>
          </p:cNvSpPr>
          <p:nvPr>
            <p:ph type="dt" sz="half" idx="10"/>
          </p:nvPr>
        </p:nvSpPr>
        <p:spPr/>
        <p:txBody>
          <a:bodyPr/>
          <a:lstStyle/>
          <a:p>
            <a:fld id="{637ACA14-8439-487B-81F1-8EDD87F2090A}" type="datetimeFigureOut">
              <a:rPr lang="en-GB" smtClean="0"/>
              <a:t>25/02/2025</a:t>
            </a:fld>
            <a:endParaRPr lang="en-GB"/>
          </a:p>
        </p:txBody>
      </p:sp>
      <p:sp>
        <p:nvSpPr>
          <p:cNvPr id="6" name="Footer Placeholder 5">
            <a:extLst>
              <a:ext uri="{FF2B5EF4-FFF2-40B4-BE49-F238E27FC236}">
                <a16:creationId xmlns:a16="http://schemas.microsoft.com/office/drawing/2014/main" id="{8E34319C-E101-81CE-28B7-B91801C2975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58823B6-7B8D-EB0E-7FE4-B1E6333FCDF0}"/>
              </a:ext>
            </a:extLst>
          </p:cNvPr>
          <p:cNvSpPr>
            <a:spLocks noGrp="1"/>
          </p:cNvSpPr>
          <p:nvPr>
            <p:ph type="sldNum" sz="quarter" idx="12"/>
          </p:nvPr>
        </p:nvSpPr>
        <p:spPr/>
        <p:txBody>
          <a:bodyPr/>
          <a:lstStyle/>
          <a:p>
            <a:fld id="{5A947A32-DC05-418B-B64E-50D08EC7FFA7}" type="slidenum">
              <a:rPr lang="en-GB" smtClean="0"/>
              <a:t>‹#›</a:t>
            </a:fld>
            <a:endParaRPr lang="en-GB"/>
          </a:p>
        </p:txBody>
      </p:sp>
    </p:spTree>
    <p:extLst>
      <p:ext uri="{BB962C8B-B14F-4D97-AF65-F5344CB8AC3E}">
        <p14:creationId xmlns:p14="http://schemas.microsoft.com/office/powerpoint/2010/main" val="333389217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B403CA-D27D-BB4B-39F2-FD7057AF4795}"/>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9AADCC4-A8B4-24A6-64EF-8A76F269C0FB}"/>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2BD2361-2A90-8592-20F4-85EA3C27786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8CDEB5A-1632-6053-7BAD-798AAC1D1F8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F407B0C4-24F5-50BA-A8C4-A4DE1A2F30E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F125C1D-FCB1-723E-0808-42D103AE1E57}"/>
              </a:ext>
            </a:extLst>
          </p:cNvPr>
          <p:cNvSpPr>
            <a:spLocks noGrp="1"/>
          </p:cNvSpPr>
          <p:nvPr>
            <p:ph type="dt" sz="half" idx="10"/>
          </p:nvPr>
        </p:nvSpPr>
        <p:spPr/>
        <p:txBody>
          <a:bodyPr/>
          <a:lstStyle/>
          <a:p>
            <a:fld id="{637ACA14-8439-487B-81F1-8EDD87F2090A}" type="datetimeFigureOut">
              <a:rPr lang="en-GB" smtClean="0"/>
              <a:t>25/02/2025</a:t>
            </a:fld>
            <a:endParaRPr lang="en-GB"/>
          </a:p>
        </p:txBody>
      </p:sp>
      <p:sp>
        <p:nvSpPr>
          <p:cNvPr id="8" name="Footer Placeholder 7">
            <a:extLst>
              <a:ext uri="{FF2B5EF4-FFF2-40B4-BE49-F238E27FC236}">
                <a16:creationId xmlns:a16="http://schemas.microsoft.com/office/drawing/2014/main" id="{631D60CB-2E9E-4FFC-159B-5583950AB4D7}"/>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B65FA6FC-B68D-126A-DCC9-CD6498B718CA}"/>
              </a:ext>
            </a:extLst>
          </p:cNvPr>
          <p:cNvSpPr>
            <a:spLocks noGrp="1"/>
          </p:cNvSpPr>
          <p:nvPr>
            <p:ph type="sldNum" sz="quarter" idx="12"/>
          </p:nvPr>
        </p:nvSpPr>
        <p:spPr/>
        <p:txBody>
          <a:bodyPr/>
          <a:lstStyle/>
          <a:p>
            <a:fld id="{5A947A32-DC05-418B-B64E-50D08EC7FFA7}" type="slidenum">
              <a:rPr lang="en-GB" smtClean="0"/>
              <a:t>‹#›</a:t>
            </a:fld>
            <a:endParaRPr lang="en-GB"/>
          </a:p>
        </p:txBody>
      </p:sp>
    </p:spTree>
    <p:extLst>
      <p:ext uri="{BB962C8B-B14F-4D97-AF65-F5344CB8AC3E}">
        <p14:creationId xmlns:p14="http://schemas.microsoft.com/office/powerpoint/2010/main" val="143961072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E2D15E-7A57-F4AF-C20D-66FB96E3C4B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CED68B1F-1511-FC14-0909-E2AD95CDF692}"/>
              </a:ext>
            </a:extLst>
          </p:cNvPr>
          <p:cNvSpPr>
            <a:spLocks noGrp="1"/>
          </p:cNvSpPr>
          <p:nvPr>
            <p:ph type="dt" sz="half" idx="10"/>
          </p:nvPr>
        </p:nvSpPr>
        <p:spPr/>
        <p:txBody>
          <a:bodyPr/>
          <a:lstStyle/>
          <a:p>
            <a:fld id="{637ACA14-8439-487B-81F1-8EDD87F2090A}" type="datetimeFigureOut">
              <a:rPr lang="en-GB" smtClean="0"/>
              <a:t>25/02/2025</a:t>
            </a:fld>
            <a:endParaRPr lang="en-GB"/>
          </a:p>
        </p:txBody>
      </p:sp>
      <p:sp>
        <p:nvSpPr>
          <p:cNvPr id="4" name="Footer Placeholder 3">
            <a:extLst>
              <a:ext uri="{FF2B5EF4-FFF2-40B4-BE49-F238E27FC236}">
                <a16:creationId xmlns:a16="http://schemas.microsoft.com/office/drawing/2014/main" id="{14B705BE-E84E-3337-5AA5-BF0F2F617A5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6ED30478-C1B8-8B22-D3A8-2DA665C8F81F}"/>
              </a:ext>
            </a:extLst>
          </p:cNvPr>
          <p:cNvSpPr>
            <a:spLocks noGrp="1"/>
          </p:cNvSpPr>
          <p:nvPr>
            <p:ph type="sldNum" sz="quarter" idx="12"/>
          </p:nvPr>
        </p:nvSpPr>
        <p:spPr/>
        <p:txBody>
          <a:bodyPr/>
          <a:lstStyle/>
          <a:p>
            <a:fld id="{5A947A32-DC05-418B-B64E-50D08EC7FFA7}" type="slidenum">
              <a:rPr lang="en-GB" smtClean="0"/>
              <a:t>‹#›</a:t>
            </a:fld>
            <a:endParaRPr lang="en-GB"/>
          </a:p>
        </p:txBody>
      </p:sp>
    </p:spTree>
    <p:extLst>
      <p:ext uri="{BB962C8B-B14F-4D97-AF65-F5344CB8AC3E}">
        <p14:creationId xmlns:p14="http://schemas.microsoft.com/office/powerpoint/2010/main" val="146976726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CE4EC9F-1A45-6E95-2D23-5095951FC7A3}"/>
              </a:ext>
            </a:extLst>
          </p:cNvPr>
          <p:cNvSpPr>
            <a:spLocks noGrp="1"/>
          </p:cNvSpPr>
          <p:nvPr>
            <p:ph type="dt" sz="half" idx="10"/>
          </p:nvPr>
        </p:nvSpPr>
        <p:spPr/>
        <p:txBody>
          <a:bodyPr/>
          <a:lstStyle/>
          <a:p>
            <a:fld id="{637ACA14-8439-487B-81F1-8EDD87F2090A}" type="datetimeFigureOut">
              <a:rPr lang="en-GB" smtClean="0"/>
              <a:t>25/02/2025</a:t>
            </a:fld>
            <a:endParaRPr lang="en-GB"/>
          </a:p>
        </p:txBody>
      </p:sp>
      <p:sp>
        <p:nvSpPr>
          <p:cNvPr id="3" name="Footer Placeholder 2">
            <a:extLst>
              <a:ext uri="{FF2B5EF4-FFF2-40B4-BE49-F238E27FC236}">
                <a16:creationId xmlns:a16="http://schemas.microsoft.com/office/drawing/2014/main" id="{0EADB369-3A23-4E66-962B-D5A0C9AF154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D76917D-09F9-22A7-7CD6-51230942BD50}"/>
              </a:ext>
            </a:extLst>
          </p:cNvPr>
          <p:cNvSpPr>
            <a:spLocks noGrp="1"/>
          </p:cNvSpPr>
          <p:nvPr>
            <p:ph type="sldNum" sz="quarter" idx="12"/>
          </p:nvPr>
        </p:nvSpPr>
        <p:spPr/>
        <p:txBody>
          <a:bodyPr/>
          <a:lstStyle/>
          <a:p>
            <a:fld id="{5A947A32-DC05-418B-B64E-50D08EC7FFA7}" type="slidenum">
              <a:rPr lang="en-GB" smtClean="0"/>
              <a:t>‹#›</a:t>
            </a:fld>
            <a:endParaRPr lang="en-GB"/>
          </a:p>
        </p:txBody>
      </p:sp>
    </p:spTree>
    <p:extLst>
      <p:ext uri="{BB962C8B-B14F-4D97-AF65-F5344CB8AC3E}">
        <p14:creationId xmlns:p14="http://schemas.microsoft.com/office/powerpoint/2010/main" val="20172864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E08268-98E6-389E-B01D-1481D627AB79}"/>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34621F29-B23C-EAAC-8B69-05389739ED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7D25C240-1B17-91D6-B758-CA273F33A5B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0214A743-A9F2-37F6-CAC4-849E83D995FB}"/>
              </a:ext>
            </a:extLst>
          </p:cNvPr>
          <p:cNvSpPr>
            <a:spLocks noGrp="1"/>
          </p:cNvSpPr>
          <p:nvPr>
            <p:ph type="dt" sz="half" idx="10"/>
          </p:nvPr>
        </p:nvSpPr>
        <p:spPr/>
        <p:txBody>
          <a:bodyPr/>
          <a:lstStyle/>
          <a:p>
            <a:fld id="{637ACA14-8439-487B-81F1-8EDD87F2090A}" type="datetimeFigureOut">
              <a:rPr lang="en-GB" smtClean="0"/>
              <a:t>25/02/2025</a:t>
            </a:fld>
            <a:endParaRPr lang="en-GB"/>
          </a:p>
        </p:txBody>
      </p:sp>
      <p:sp>
        <p:nvSpPr>
          <p:cNvPr id="6" name="Footer Placeholder 5">
            <a:extLst>
              <a:ext uri="{FF2B5EF4-FFF2-40B4-BE49-F238E27FC236}">
                <a16:creationId xmlns:a16="http://schemas.microsoft.com/office/drawing/2014/main" id="{6E1744AF-BACB-B3DA-F2DA-3F9F67BF465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674A8EEF-8E8C-0D8D-8A8A-2AEC74D9704A}"/>
              </a:ext>
            </a:extLst>
          </p:cNvPr>
          <p:cNvSpPr>
            <a:spLocks noGrp="1"/>
          </p:cNvSpPr>
          <p:nvPr>
            <p:ph type="sldNum" sz="quarter" idx="12"/>
          </p:nvPr>
        </p:nvSpPr>
        <p:spPr/>
        <p:txBody>
          <a:bodyPr/>
          <a:lstStyle/>
          <a:p>
            <a:fld id="{5A947A32-DC05-418B-B64E-50D08EC7FFA7}" type="slidenum">
              <a:rPr lang="en-GB" smtClean="0"/>
              <a:t>‹#›</a:t>
            </a:fld>
            <a:endParaRPr lang="en-GB"/>
          </a:p>
        </p:txBody>
      </p:sp>
    </p:spTree>
    <p:extLst>
      <p:ext uri="{BB962C8B-B14F-4D97-AF65-F5344CB8AC3E}">
        <p14:creationId xmlns:p14="http://schemas.microsoft.com/office/powerpoint/2010/main" val="367417000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2FA3D65-7905-5E22-8A2E-B888BBF7A521}"/>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6E1CBC1C-2321-001D-3847-52623491F32D}"/>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62710391-DD7C-444F-532C-906DD4BBDAD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338D728-C1EF-58AF-0EE7-EEE2B63E1E83}"/>
              </a:ext>
            </a:extLst>
          </p:cNvPr>
          <p:cNvSpPr>
            <a:spLocks noGrp="1"/>
          </p:cNvSpPr>
          <p:nvPr>
            <p:ph type="dt" sz="half" idx="10"/>
          </p:nvPr>
        </p:nvSpPr>
        <p:spPr/>
        <p:txBody>
          <a:bodyPr/>
          <a:lstStyle/>
          <a:p>
            <a:fld id="{637ACA14-8439-487B-81F1-8EDD87F2090A}" type="datetimeFigureOut">
              <a:rPr lang="en-GB" smtClean="0"/>
              <a:t>25/02/2025</a:t>
            </a:fld>
            <a:endParaRPr lang="en-GB"/>
          </a:p>
        </p:txBody>
      </p:sp>
      <p:sp>
        <p:nvSpPr>
          <p:cNvPr id="6" name="Footer Placeholder 5">
            <a:extLst>
              <a:ext uri="{FF2B5EF4-FFF2-40B4-BE49-F238E27FC236}">
                <a16:creationId xmlns:a16="http://schemas.microsoft.com/office/drawing/2014/main" id="{D29FA1D3-93FD-CE7A-11C7-53F13A61DF4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78C6041-2DE3-8A58-3BB9-1B40309C6520}"/>
              </a:ext>
            </a:extLst>
          </p:cNvPr>
          <p:cNvSpPr>
            <a:spLocks noGrp="1"/>
          </p:cNvSpPr>
          <p:nvPr>
            <p:ph type="sldNum" sz="quarter" idx="12"/>
          </p:nvPr>
        </p:nvSpPr>
        <p:spPr/>
        <p:txBody>
          <a:bodyPr/>
          <a:lstStyle/>
          <a:p>
            <a:fld id="{5A947A32-DC05-418B-B64E-50D08EC7FFA7}" type="slidenum">
              <a:rPr lang="en-GB" smtClean="0"/>
              <a:t>‹#›</a:t>
            </a:fld>
            <a:endParaRPr lang="en-GB"/>
          </a:p>
        </p:txBody>
      </p:sp>
    </p:spTree>
    <p:extLst>
      <p:ext uri="{BB962C8B-B14F-4D97-AF65-F5344CB8AC3E}">
        <p14:creationId xmlns:p14="http://schemas.microsoft.com/office/powerpoint/2010/main" val="8010681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12CA89-C4AE-B8CA-15DB-05EBA680919C}"/>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31C00957-B5A1-9FD5-BF76-4392F33432BA}"/>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6D9BB7C-652F-EF27-55C0-BF9622D19A4C}"/>
              </a:ext>
            </a:extLst>
          </p:cNvPr>
          <p:cNvSpPr>
            <a:spLocks noGrp="1"/>
          </p:cNvSpPr>
          <p:nvPr>
            <p:ph type="dt" sz="half" idx="10"/>
          </p:nvPr>
        </p:nvSpPr>
        <p:spPr/>
        <p:txBody>
          <a:bodyPr/>
          <a:lstStyle/>
          <a:p>
            <a:fld id="{637ACA14-8439-487B-81F1-8EDD87F2090A}" type="datetimeFigureOut">
              <a:rPr lang="en-GB" smtClean="0"/>
              <a:t>25/02/2025</a:t>
            </a:fld>
            <a:endParaRPr lang="en-GB"/>
          </a:p>
        </p:txBody>
      </p:sp>
      <p:sp>
        <p:nvSpPr>
          <p:cNvPr id="5" name="Footer Placeholder 4">
            <a:extLst>
              <a:ext uri="{FF2B5EF4-FFF2-40B4-BE49-F238E27FC236}">
                <a16:creationId xmlns:a16="http://schemas.microsoft.com/office/drawing/2014/main" id="{6AAD0C99-4573-0A8A-0013-DDCFD011457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8B52139-65C6-5BFB-C440-3F31C61D2ADF}"/>
              </a:ext>
            </a:extLst>
          </p:cNvPr>
          <p:cNvSpPr>
            <a:spLocks noGrp="1"/>
          </p:cNvSpPr>
          <p:nvPr>
            <p:ph type="sldNum" sz="quarter" idx="12"/>
          </p:nvPr>
        </p:nvSpPr>
        <p:spPr/>
        <p:txBody>
          <a:bodyPr/>
          <a:lstStyle/>
          <a:p>
            <a:fld id="{5A947A32-DC05-418B-B64E-50D08EC7FFA7}" type="slidenum">
              <a:rPr lang="en-GB" smtClean="0"/>
              <a:t>‹#›</a:t>
            </a:fld>
            <a:endParaRPr lang="en-GB"/>
          </a:p>
        </p:txBody>
      </p:sp>
    </p:spTree>
    <p:extLst>
      <p:ext uri="{BB962C8B-B14F-4D97-AF65-F5344CB8AC3E}">
        <p14:creationId xmlns:p14="http://schemas.microsoft.com/office/powerpoint/2010/main" val="282131884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AE70749-F8A3-7EA4-EFC2-DD9EF5D4CF0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6D8CFB4-0D06-AA70-E461-7A46053E182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4F6E69D-C495-0162-0FB5-F716B77A6C88}"/>
              </a:ext>
            </a:extLst>
          </p:cNvPr>
          <p:cNvSpPr>
            <a:spLocks noGrp="1"/>
          </p:cNvSpPr>
          <p:nvPr>
            <p:ph type="dt" sz="half" idx="10"/>
          </p:nvPr>
        </p:nvSpPr>
        <p:spPr/>
        <p:txBody>
          <a:bodyPr/>
          <a:lstStyle/>
          <a:p>
            <a:fld id="{637ACA14-8439-487B-81F1-8EDD87F2090A}" type="datetimeFigureOut">
              <a:rPr lang="en-GB" smtClean="0"/>
              <a:t>25/02/2025</a:t>
            </a:fld>
            <a:endParaRPr lang="en-GB"/>
          </a:p>
        </p:txBody>
      </p:sp>
      <p:sp>
        <p:nvSpPr>
          <p:cNvPr id="5" name="Footer Placeholder 4">
            <a:extLst>
              <a:ext uri="{FF2B5EF4-FFF2-40B4-BE49-F238E27FC236}">
                <a16:creationId xmlns:a16="http://schemas.microsoft.com/office/drawing/2014/main" id="{E2A445FF-8DD5-92F4-3933-F5BECB397E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49D980-056E-EF8F-E265-7C3CAB366DE3}"/>
              </a:ext>
            </a:extLst>
          </p:cNvPr>
          <p:cNvSpPr>
            <a:spLocks noGrp="1"/>
          </p:cNvSpPr>
          <p:nvPr>
            <p:ph type="sldNum" sz="quarter" idx="12"/>
          </p:nvPr>
        </p:nvSpPr>
        <p:spPr/>
        <p:txBody>
          <a:bodyPr/>
          <a:lstStyle/>
          <a:p>
            <a:fld id="{5A947A32-DC05-418B-B64E-50D08EC7FFA7}" type="slidenum">
              <a:rPr lang="en-GB" smtClean="0"/>
              <a:t>‹#›</a:t>
            </a:fld>
            <a:endParaRPr lang="en-GB"/>
          </a:p>
        </p:txBody>
      </p:sp>
    </p:spTree>
    <p:extLst>
      <p:ext uri="{BB962C8B-B14F-4D97-AF65-F5344CB8AC3E}">
        <p14:creationId xmlns:p14="http://schemas.microsoft.com/office/powerpoint/2010/main" val="67268133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8964AEF6-93B3-21C3-A48E-3ECD5D9039C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C0E20749-FF35-5584-33D1-A76355AD00A5}"/>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CB405FF-ED52-72EA-423A-9642D5C09F2C}"/>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37ACA14-8439-487B-81F1-8EDD87F2090A}" type="datetimeFigureOut">
              <a:rPr lang="en-GB" smtClean="0"/>
              <a:t>25/02/2025</a:t>
            </a:fld>
            <a:endParaRPr lang="en-GB"/>
          </a:p>
        </p:txBody>
      </p:sp>
      <p:sp>
        <p:nvSpPr>
          <p:cNvPr id="5" name="Footer Placeholder 4">
            <a:extLst>
              <a:ext uri="{FF2B5EF4-FFF2-40B4-BE49-F238E27FC236}">
                <a16:creationId xmlns:a16="http://schemas.microsoft.com/office/drawing/2014/main" id="{27029F85-4781-3AE7-435B-922EECDFD898}"/>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F89BB24-5931-07E2-ADA2-D29C672192F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A947A32-DC05-418B-B64E-50D08EC7FFA7}" type="slidenum">
              <a:rPr lang="en-GB" smtClean="0"/>
              <a:t>‹#›</a:t>
            </a:fld>
            <a:endParaRPr lang="en-GB"/>
          </a:p>
        </p:txBody>
      </p:sp>
    </p:spTree>
    <p:extLst>
      <p:ext uri="{BB962C8B-B14F-4D97-AF65-F5344CB8AC3E}">
        <p14:creationId xmlns:p14="http://schemas.microsoft.com/office/powerpoint/2010/main" val="102280564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7" Type="http://schemas.openxmlformats.org/officeDocument/2006/relationships/image" Target="../media/image5.pn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4.png"/><Relationship Id="rId5" Type="http://schemas.openxmlformats.org/officeDocument/2006/relationships/image" Target="../media/image3.png"/><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openxmlformats.org/officeDocument/2006/relationships/image" Target="../media/image7.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video" Target="../media/media1.MOV"/><Relationship Id="rId1" Type="http://schemas.microsoft.com/office/2007/relationships/media" Target="../media/media1.MOV"/><Relationship Id="rId4" Type="http://schemas.openxmlformats.org/officeDocument/2006/relationships/image" Target="../media/image8.png"/></Relationships>
</file>

<file path=ppt/slides/_rels/slide4.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10.pn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9.xml"/><Relationship Id="rId1" Type="http://schemas.openxmlformats.org/officeDocument/2006/relationships/slideLayout" Target="../slideLayouts/slideLayout2.xml"/><Relationship Id="rId5" Type="http://schemas.microsoft.com/office/2007/relationships/hdphoto" Target="../media/hdphoto1.wdp"/><Relationship Id="rId4" Type="http://schemas.openxmlformats.org/officeDocument/2006/relationships/image" Target="../media/image16.png"/></Relationships>
</file>

<file path=ppt/slides/_rels/slide11.xml.rels><?xml version="1.0" encoding="UTF-8" standalone="yes"?>
<Relationships xmlns="http://schemas.openxmlformats.org/package/2006/relationships"><Relationship Id="rId2" Type="http://schemas.openxmlformats.org/officeDocument/2006/relationships/hyperlink" Target="https://www.ons.gov.uk"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3" Type="http://schemas.openxmlformats.org/officeDocument/2006/relationships/hyperlink" Target="https://www.pexels.com" TargetMode="External"/><Relationship Id="rId2" Type="http://schemas.openxmlformats.org/officeDocument/2006/relationships/hyperlink" Target="https://unsplash.com" TargetMode="External"/><Relationship Id="rId1" Type="http://schemas.openxmlformats.org/officeDocument/2006/relationships/slideLayout" Target="../slideLayouts/slideLayout4.xml"/><Relationship Id="rId6" Type="http://schemas.openxmlformats.org/officeDocument/2006/relationships/hyperlink" Target="https://www.ons.gov.uk" TargetMode="External"/><Relationship Id="rId5" Type="http://schemas.openxmlformats.org/officeDocument/2006/relationships/hyperlink" Target="https://www.nationalarchives.gov.uk" TargetMode="External"/><Relationship Id="rId4" Type="http://schemas.openxmlformats.org/officeDocument/2006/relationships/hyperlink" Target="https://commons.wikimedia.org"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17EB6570-E2C7-B8F3-711A-1EFCAB90DE85}"/>
              </a:ext>
            </a:extLst>
          </p:cNvPr>
          <p:cNvPicPr>
            <a:picLocks noChangeAspect="1"/>
          </p:cNvPicPr>
          <p:nvPr/>
        </p:nvPicPr>
        <p:blipFill>
          <a:blip r:embed="rId3"/>
          <a:srcRect l="2676" r="2" b="2"/>
          <a:stretch/>
        </p:blipFill>
        <p:spPr>
          <a:xfrm>
            <a:off x="1" y="-6235"/>
            <a:ext cx="3255403" cy="2505456"/>
          </a:xfrm>
          <a:custGeom>
            <a:avLst/>
            <a:gdLst/>
            <a:ahLst/>
            <a:cxnLst/>
            <a:rect l="l" t="t" r="r" b="b"/>
            <a:pathLst>
              <a:path w="3255403" h="2505456">
                <a:moveTo>
                  <a:pt x="0" y="0"/>
                </a:moveTo>
                <a:lnTo>
                  <a:pt x="3255403" y="0"/>
                </a:lnTo>
                <a:lnTo>
                  <a:pt x="2094477" y="2505456"/>
                </a:lnTo>
                <a:lnTo>
                  <a:pt x="0" y="2505456"/>
                </a:lnTo>
                <a:close/>
              </a:path>
            </a:pathLst>
          </a:custGeom>
        </p:spPr>
      </p:pic>
      <p:pic>
        <p:nvPicPr>
          <p:cNvPr id="7" name="Picture 6">
            <a:extLst>
              <a:ext uri="{FF2B5EF4-FFF2-40B4-BE49-F238E27FC236}">
                <a16:creationId xmlns:a16="http://schemas.microsoft.com/office/drawing/2014/main" id="{AC4BB68C-631F-7BF6-D2F0-DE649B218548}"/>
              </a:ext>
            </a:extLst>
          </p:cNvPr>
          <p:cNvPicPr>
            <a:picLocks noChangeAspect="1"/>
          </p:cNvPicPr>
          <p:nvPr/>
        </p:nvPicPr>
        <p:blipFill>
          <a:blip r:embed="rId4"/>
          <a:srcRect l="2652" r="1217" b="2"/>
          <a:stretch/>
        </p:blipFill>
        <p:spPr>
          <a:xfrm>
            <a:off x="7381876" y="10"/>
            <a:ext cx="4810125" cy="2501827"/>
          </a:xfrm>
          <a:custGeom>
            <a:avLst/>
            <a:gdLst/>
            <a:ahLst/>
            <a:cxnLst/>
            <a:rect l="l" t="t" r="r" b="b"/>
            <a:pathLst>
              <a:path w="4810125" h="2501837">
                <a:moveTo>
                  <a:pt x="1159248" y="0"/>
                </a:moveTo>
                <a:lnTo>
                  <a:pt x="4810125" y="0"/>
                </a:lnTo>
                <a:lnTo>
                  <a:pt x="4810125" y="2501837"/>
                </a:lnTo>
                <a:lnTo>
                  <a:pt x="0" y="2501837"/>
                </a:lnTo>
                <a:close/>
              </a:path>
            </a:pathLst>
          </a:custGeom>
        </p:spPr>
      </p:pic>
      <p:pic>
        <p:nvPicPr>
          <p:cNvPr id="10" name="Picture 9">
            <a:extLst>
              <a:ext uri="{FF2B5EF4-FFF2-40B4-BE49-F238E27FC236}">
                <a16:creationId xmlns:a16="http://schemas.microsoft.com/office/drawing/2014/main" id="{A9A159C9-E24A-46B0-871F-1B94063014C5}"/>
              </a:ext>
            </a:extLst>
          </p:cNvPr>
          <p:cNvPicPr>
            <a:picLocks noChangeAspect="1"/>
          </p:cNvPicPr>
          <p:nvPr/>
        </p:nvPicPr>
        <p:blipFill>
          <a:blip r:embed="rId5"/>
          <a:srcRect t="6685" r="-1" b="-1"/>
          <a:stretch/>
        </p:blipFill>
        <p:spPr>
          <a:xfrm>
            <a:off x="4675537" y="-6235"/>
            <a:ext cx="3677817" cy="2505456"/>
          </a:xfrm>
          <a:custGeom>
            <a:avLst/>
            <a:gdLst/>
            <a:ahLst/>
            <a:cxnLst/>
            <a:rect l="l" t="t" r="r" b="b"/>
            <a:pathLst>
              <a:path w="3677817" h="2505456">
                <a:moveTo>
                  <a:pt x="1160926" y="0"/>
                </a:moveTo>
                <a:lnTo>
                  <a:pt x="3677817" y="0"/>
                </a:lnTo>
                <a:lnTo>
                  <a:pt x="2516891" y="2505456"/>
                </a:lnTo>
                <a:lnTo>
                  <a:pt x="0" y="2505456"/>
                </a:lnTo>
                <a:close/>
              </a:path>
            </a:pathLst>
          </a:custGeom>
        </p:spPr>
      </p:pic>
      <p:pic>
        <p:nvPicPr>
          <p:cNvPr id="9" name="Picture 8">
            <a:extLst>
              <a:ext uri="{FF2B5EF4-FFF2-40B4-BE49-F238E27FC236}">
                <a16:creationId xmlns:a16="http://schemas.microsoft.com/office/drawing/2014/main" id="{7E655A93-D36B-0437-F75E-0C9538F338D9}"/>
              </a:ext>
            </a:extLst>
          </p:cNvPr>
          <p:cNvPicPr>
            <a:picLocks noChangeAspect="1"/>
          </p:cNvPicPr>
          <p:nvPr/>
        </p:nvPicPr>
        <p:blipFill>
          <a:blip r:embed="rId6"/>
          <a:srcRect l="14898"/>
          <a:stretch/>
        </p:blipFill>
        <p:spPr>
          <a:xfrm>
            <a:off x="1" y="2660089"/>
            <a:ext cx="7122523" cy="4197911"/>
          </a:xfrm>
          <a:custGeom>
            <a:avLst/>
            <a:gdLst/>
            <a:ahLst/>
            <a:cxnLst/>
            <a:rect l="l" t="t" r="r" b="b"/>
            <a:pathLst>
              <a:path w="7122523" h="4197911">
                <a:moveTo>
                  <a:pt x="0" y="0"/>
                </a:moveTo>
                <a:lnTo>
                  <a:pt x="7122523" y="0"/>
                </a:lnTo>
                <a:lnTo>
                  <a:pt x="5177382" y="4197911"/>
                </a:lnTo>
                <a:lnTo>
                  <a:pt x="5171159" y="4197911"/>
                </a:lnTo>
                <a:lnTo>
                  <a:pt x="3981368" y="4197911"/>
                </a:lnTo>
                <a:lnTo>
                  <a:pt x="2331323" y="4197911"/>
                </a:lnTo>
                <a:lnTo>
                  <a:pt x="0" y="4197911"/>
                </a:lnTo>
                <a:close/>
              </a:path>
            </a:pathLst>
          </a:custGeom>
        </p:spPr>
      </p:pic>
      <p:sp>
        <p:nvSpPr>
          <p:cNvPr id="24" name="Freeform 43">
            <a:extLst>
              <a:ext uri="{FF2B5EF4-FFF2-40B4-BE49-F238E27FC236}">
                <a16:creationId xmlns:a16="http://schemas.microsoft.com/office/drawing/2014/main" id="{AAD8F19F-4A55-467B-BED0-8837659A90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5353050" y="2660089"/>
            <a:ext cx="6838950" cy="4197911"/>
          </a:xfrm>
          <a:custGeom>
            <a:avLst/>
            <a:gdLst>
              <a:gd name="connsiteX0" fmla="*/ 4893809 w 6838950"/>
              <a:gd name="connsiteY0" fmla="*/ 0 h 4197911"/>
              <a:gd name="connsiteX1" fmla="*/ 4887586 w 6838950"/>
              <a:gd name="connsiteY1" fmla="*/ 0 h 4197911"/>
              <a:gd name="connsiteX2" fmla="*/ 3697795 w 6838950"/>
              <a:gd name="connsiteY2" fmla="*/ 0 h 4197911"/>
              <a:gd name="connsiteX3" fmla="*/ 2047750 w 6838950"/>
              <a:gd name="connsiteY3" fmla="*/ 0 h 4197911"/>
              <a:gd name="connsiteX4" fmla="*/ 0 w 6838950"/>
              <a:gd name="connsiteY4" fmla="*/ 0 h 4197911"/>
              <a:gd name="connsiteX5" fmla="*/ 0 w 6838950"/>
              <a:gd name="connsiteY5" fmla="*/ 4197911 h 4197911"/>
              <a:gd name="connsiteX6" fmla="*/ 6838950 w 6838950"/>
              <a:gd name="connsiteY6" fmla="*/ 4197911 h 419791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6838950" h="4197911">
                <a:moveTo>
                  <a:pt x="4893809" y="0"/>
                </a:moveTo>
                <a:lnTo>
                  <a:pt x="4887586" y="0"/>
                </a:lnTo>
                <a:lnTo>
                  <a:pt x="3697795" y="0"/>
                </a:lnTo>
                <a:lnTo>
                  <a:pt x="2047750" y="0"/>
                </a:lnTo>
                <a:lnTo>
                  <a:pt x="0" y="0"/>
                </a:lnTo>
                <a:lnTo>
                  <a:pt x="0" y="4197911"/>
                </a:lnTo>
                <a:lnTo>
                  <a:pt x="6838950" y="4197911"/>
                </a:lnTo>
                <a:close/>
              </a:path>
            </a:pathLst>
          </a:custGeom>
          <a:solidFill>
            <a:srgbClr val="663043"/>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AB88E172-B76E-D7A5-C683-6582F8F46D6C}"/>
              </a:ext>
            </a:extLst>
          </p:cNvPr>
          <p:cNvSpPr>
            <a:spLocks noGrp="1"/>
          </p:cNvSpPr>
          <p:nvPr>
            <p:ph type="title"/>
          </p:nvPr>
        </p:nvSpPr>
        <p:spPr>
          <a:xfrm>
            <a:off x="6777914" y="2888114"/>
            <a:ext cx="4997354" cy="2163872"/>
          </a:xfrm>
        </p:spPr>
        <p:txBody>
          <a:bodyPr vert="horz" lIns="91440" tIns="45720" rIns="91440" bIns="45720" rtlCol="0" anchor="t">
            <a:normAutofit/>
          </a:bodyPr>
          <a:lstStyle/>
          <a:p>
            <a:pPr algn="r"/>
            <a:r>
              <a:rPr lang="en-US" sz="4700" b="1" kern="1200" dirty="0">
                <a:solidFill>
                  <a:srgbClr val="FFFFFF"/>
                </a:solidFill>
                <a:latin typeface="+mj-lt"/>
                <a:ea typeface="+mj-ea"/>
                <a:cs typeface="+mj-cs"/>
              </a:rPr>
              <a:t>British Identity,</a:t>
            </a:r>
            <a:r>
              <a:rPr lang="en-US" sz="4700" kern="1200" dirty="0">
                <a:solidFill>
                  <a:srgbClr val="FFFFFF"/>
                </a:solidFill>
                <a:latin typeface="+mj-lt"/>
                <a:ea typeface="+mj-ea"/>
                <a:cs typeface="+mj-cs"/>
              </a:rPr>
              <a:t> </a:t>
            </a:r>
            <a:r>
              <a:rPr lang="en-US" sz="4700" b="1" kern="1200" dirty="0">
                <a:solidFill>
                  <a:srgbClr val="FFFFFF"/>
                </a:solidFill>
                <a:latin typeface="+mj-lt"/>
                <a:ea typeface="+mj-ea"/>
                <a:cs typeface="+mj-cs"/>
              </a:rPr>
              <a:t>Demographic Change, and Brexit</a:t>
            </a:r>
          </a:p>
        </p:txBody>
      </p:sp>
      <p:pic>
        <p:nvPicPr>
          <p:cNvPr id="8" name="Picture 7">
            <a:extLst>
              <a:ext uri="{FF2B5EF4-FFF2-40B4-BE49-F238E27FC236}">
                <a16:creationId xmlns:a16="http://schemas.microsoft.com/office/drawing/2014/main" id="{EDB4CDF6-9C92-3599-8263-6E1F1F72A49D}"/>
              </a:ext>
            </a:extLst>
          </p:cNvPr>
          <p:cNvPicPr>
            <a:picLocks noChangeAspect="1"/>
          </p:cNvPicPr>
          <p:nvPr/>
        </p:nvPicPr>
        <p:blipFill>
          <a:blip r:embed="rId7"/>
          <a:srcRect l="13812" r="6583" b="-2"/>
          <a:stretch/>
        </p:blipFill>
        <p:spPr>
          <a:xfrm>
            <a:off x="2261968" y="10"/>
            <a:ext cx="3393943" cy="2502833"/>
          </a:xfrm>
          <a:custGeom>
            <a:avLst/>
            <a:gdLst/>
            <a:ahLst/>
            <a:cxnLst/>
            <a:rect l="l" t="t" r="r" b="b"/>
            <a:pathLst>
              <a:path w="3393943" h="2502843">
                <a:moveTo>
                  <a:pt x="1159715" y="0"/>
                </a:moveTo>
                <a:lnTo>
                  <a:pt x="3393943" y="0"/>
                </a:lnTo>
                <a:lnTo>
                  <a:pt x="2234228" y="2502843"/>
                </a:lnTo>
                <a:lnTo>
                  <a:pt x="0" y="2502843"/>
                </a:lnTo>
                <a:close/>
              </a:path>
            </a:pathLst>
          </a:custGeom>
        </p:spPr>
      </p:pic>
      <p:sp>
        <p:nvSpPr>
          <p:cNvPr id="3" name="TextBox 2">
            <a:extLst>
              <a:ext uri="{FF2B5EF4-FFF2-40B4-BE49-F238E27FC236}">
                <a16:creationId xmlns:a16="http://schemas.microsoft.com/office/drawing/2014/main" id="{E4AF6BA3-EB45-2CEC-D7C7-C46640C4198D}"/>
              </a:ext>
            </a:extLst>
          </p:cNvPr>
          <p:cNvSpPr txBox="1"/>
          <p:nvPr/>
        </p:nvSpPr>
        <p:spPr>
          <a:xfrm>
            <a:off x="10420696" y="5853641"/>
            <a:ext cx="1828800" cy="923330"/>
          </a:xfrm>
          <a:prstGeom prst="rect">
            <a:avLst/>
          </a:prstGeom>
          <a:noFill/>
        </p:spPr>
        <p:txBody>
          <a:bodyPr wrap="square" rtlCol="0">
            <a:spAutoFit/>
          </a:bodyPr>
          <a:lstStyle/>
          <a:p>
            <a:pPr algn="l"/>
            <a:r>
              <a:rPr lang="en-GB" b="1" dirty="0">
                <a:solidFill>
                  <a:schemeClr val="bg1"/>
                </a:solidFill>
              </a:rPr>
              <a:t>Presented by Callum Carter</a:t>
            </a:r>
          </a:p>
          <a:p>
            <a:pPr algn="l"/>
            <a:r>
              <a:rPr lang="en-GB" b="1" dirty="0">
                <a:solidFill>
                  <a:schemeClr val="bg1"/>
                </a:solidFill>
              </a:rPr>
              <a:t>2404122</a:t>
            </a:r>
            <a:endParaRPr lang="en-US" b="1" dirty="0">
              <a:solidFill>
                <a:schemeClr val="bg1"/>
              </a:solidFill>
            </a:endParaRPr>
          </a:p>
        </p:txBody>
      </p:sp>
    </p:spTree>
    <p:extLst>
      <p:ext uri="{BB962C8B-B14F-4D97-AF65-F5344CB8AC3E}">
        <p14:creationId xmlns:p14="http://schemas.microsoft.com/office/powerpoint/2010/main" val="11488126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450F73-E00C-91BC-50FF-DEDB69ABDB68}"/>
              </a:ext>
            </a:extLst>
          </p:cNvPr>
          <p:cNvSpPr>
            <a:spLocks noGrp="1"/>
          </p:cNvSpPr>
          <p:nvPr>
            <p:ph type="title"/>
          </p:nvPr>
        </p:nvSpPr>
        <p:spPr>
          <a:xfrm>
            <a:off x="640080" y="329184"/>
            <a:ext cx="6894576" cy="1783080"/>
          </a:xfrm>
        </p:spPr>
        <p:txBody>
          <a:bodyPr anchor="b">
            <a:normAutofit/>
          </a:bodyPr>
          <a:lstStyle/>
          <a:p>
            <a:r>
              <a:rPr lang="en-GB" sz="5400" b="1"/>
              <a:t>British Identity in Flux</a:t>
            </a:r>
            <a:endParaRPr lang="en-GB" sz="5400" b="1" dirty="0"/>
          </a:p>
        </p:txBody>
      </p:sp>
      <p:sp>
        <p:nvSpPr>
          <p:cNvPr id="30"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prstGeom prst="rect">
            <a:avLst/>
          </a:prstGeom>
          <a:solidFill>
            <a:schemeClr val="accent2"/>
          </a:solidFill>
          <a:ln w="41275" cap="rnd">
            <a:solidFill>
              <a:schemeClr val="accent2"/>
            </a:solidFill>
            <a:round/>
            <a:extLst>
              <a:ext uri="{C807C97D-BFC1-408E-A445-0C87EB9F89A2}">
                <ask:lineSketchStyleProps xmlns:ask="http://schemas.microsoft.com/office/drawing/2018/sketchyshapes" sd="2727557108">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5BE5EEF-0B20-C0D7-04A2-7985F092E2BF}"/>
              </a:ext>
            </a:extLst>
          </p:cNvPr>
          <p:cNvSpPr>
            <a:spLocks noGrp="1"/>
          </p:cNvSpPr>
          <p:nvPr>
            <p:ph idx="1"/>
          </p:nvPr>
        </p:nvSpPr>
        <p:spPr>
          <a:xfrm>
            <a:off x="640080" y="2706624"/>
            <a:ext cx="6894576" cy="3483864"/>
          </a:xfrm>
        </p:spPr>
        <p:txBody>
          <a:bodyPr>
            <a:normAutofit/>
          </a:bodyPr>
          <a:lstStyle/>
          <a:p>
            <a:pPr marL="0" indent="0">
              <a:buNone/>
            </a:pPr>
            <a:r>
              <a:rPr lang="en-GB" sz="2200"/>
              <a:t>British identity is evolving due to historical, cultural, and political shifts.</a:t>
            </a:r>
          </a:p>
          <a:p>
            <a:pPr marL="0" indent="0">
              <a:buNone/>
            </a:pPr>
            <a:r>
              <a:rPr lang="en-GB" sz="2200"/>
              <a:t>The phrase “At least we aren’t speaking German” reflects nostalgia for British exceptionalism.</a:t>
            </a:r>
          </a:p>
          <a:p>
            <a:pPr marL="0" indent="0">
              <a:buNone/>
            </a:pPr>
            <a:r>
              <a:rPr lang="en-GB" sz="2200"/>
              <a:t>National identity is conteste some see change as enrichment, others as erosion.</a:t>
            </a:r>
          </a:p>
          <a:p>
            <a:pPr marL="0" indent="0">
              <a:buNone/>
            </a:pPr>
            <a:endParaRPr lang="en-GB" sz="2200"/>
          </a:p>
        </p:txBody>
      </p:sp>
      <p:pic>
        <p:nvPicPr>
          <p:cNvPr id="5" name="Picture 4">
            <a:extLst>
              <a:ext uri="{FF2B5EF4-FFF2-40B4-BE49-F238E27FC236}">
                <a16:creationId xmlns:a16="http://schemas.microsoft.com/office/drawing/2014/main" id="{9428105F-2857-40C8-2435-EE4FD690D2CD}"/>
              </a:ext>
            </a:extLst>
          </p:cNvPr>
          <p:cNvPicPr>
            <a:picLocks noChangeAspect="1"/>
          </p:cNvPicPr>
          <p:nvPr/>
        </p:nvPicPr>
        <p:blipFill>
          <a:blip r:embed="rId3"/>
          <a:stretch>
            <a:fillRect/>
          </a:stretch>
        </p:blipFill>
        <p:spPr>
          <a:xfrm>
            <a:off x="8148307" y="329183"/>
            <a:ext cx="3445281" cy="3429969"/>
          </a:xfrm>
          <a:prstGeom prst="rect">
            <a:avLst/>
          </a:prstGeom>
        </p:spPr>
      </p:pic>
      <p:pic>
        <p:nvPicPr>
          <p:cNvPr id="4" name="Picture 3">
            <a:extLst>
              <a:ext uri="{FF2B5EF4-FFF2-40B4-BE49-F238E27FC236}">
                <a16:creationId xmlns:a16="http://schemas.microsoft.com/office/drawing/2014/main" id="{A6B9AD32-66F5-6F31-84A9-3735EDD93E86}"/>
              </a:ext>
            </a:extLst>
          </p:cNvPr>
          <p:cNvPicPr>
            <a:picLocks noChangeAspect="1"/>
          </p:cNvPicPr>
          <p:nvPr/>
        </p:nvPicPr>
        <p:blipFill>
          <a:blip r:embed="rId4"/>
          <a:stretch>
            <a:fillRect/>
          </a:stretch>
        </p:blipFill>
        <p:spPr>
          <a:xfrm>
            <a:off x="7863840" y="4168347"/>
            <a:ext cx="3995928" cy="1997964"/>
          </a:xfrm>
          <a:prstGeom prst="rect">
            <a:avLst/>
          </a:prstGeom>
        </p:spPr>
      </p:pic>
    </p:spTree>
    <p:extLst>
      <p:ext uri="{BB962C8B-B14F-4D97-AF65-F5344CB8AC3E}">
        <p14:creationId xmlns:p14="http://schemas.microsoft.com/office/powerpoint/2010/main" val="191615864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921745-70A0-BE65-A7A4-4E2F94006F19}"/>
              </a:ext>
            </a:extLst>
          </p:cNvPr>
          <p:cNvSpPr>
            <a:spLocks noGrp="1"/>
          </p:cNvSpPr>
          <p:nvPr>
            <p:ph type="title"/>
          </p:nvPr>
        </p:nvSpPr>
        <p:spPr/>
        <p:txBody>
          <a:bodyPr/>
          <a:lstStyle/>
          <a:p>
            <a:endParaRPr lang="en-GB"/>
          </a:p>
        </p:txBody>
      </p:sp>
      <p:pic>
        <p:nvPicPr>
          <p:cNvPr id="4" name="trim.192EAFBB-D9DF-492E-9AF1-18BA4D671A9C.MOV">
            <a:hlinkClick r:id="" action="ppaction://media"/>
            <a:extLst>
              <a:ext uri="{FF2B5EF4-FFF2-40B4-BE49-F238E27FC236}">
                <a16:creationId xmlns:a16="http://schemas.microsoft.com/office/drawing/2014/main" id="{2DAD8BA0-F161-F98D-9A7A-0657250D99F6}"/>
              </a:ext>
            </a:extLst>
          </p:cNvPr>
          <p:cNvPicPr>
            <a:picLocks noGrp="1" noChangeAspect="1"/>
          </p:cNvPicPr>
          <p:nvPr>
            <p:ph idx="1"/>
            <a:videoFile r:link="rId2"/>
            <p:extLst>
              <p:ext uri="{DAA4B4D4-6D71-4841-9C94-3DE7FCFB9230}">
                <p14:media xmlns:p14="http://schemas.microsoft.com/office/powerpoint/2010/main" r:embed="rId1"/>
              </p:ext>
            </p:extLst>
          </p:nvPr>
        </p:nvPicPr>
        <p:blipFill>
          <a:blip r:embed="rId4"/>
          <a:stretch>
            <a:fillRect/>
          </a:stretch>
        </p:blipFill>
        <p:spPr>
          <a:xfrm>
            <a:off x="0" y="0"/>
            <a:ext cx="12192000" cy="6857999"/>
          </a:xfrm>
        </p:spPr>
      </p:pic>
    </p:spTree>
    <p:extLst>
      <p:ext uri="{BB962C8B-B14F-4D97-AF65-F5344CB8AC3E}">
        <p14:creationId xmlns:p14="http://schemas.microsoft.com/office/powerpoint/2010/main" val="394527358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427AF5F-9A0E-42B7-A252-FD64C9885F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0E0635B-FE15-8254-B440-061370242151}"/>
              </a:ext>
            </a:extLst>
          </p:cNvPr>
          <p:cNvSpPr>
            <a:spLocks noGrp="1"/>
          </p:cNvSpPr>
          <p:nvPr>
            <p:ph type="title"/>
          </p:nvPr>
        </p:nvSpPr>
        <p:spPr>
          <a:xfrm>
            <a:off x="838200" y="365125"/>
            <a:ext cx="10515600" cy="1306443"/>
          </a:xfrm>
        </p:spPr>
        <p:txBody>
          <a:bodyPr>
            <a:normAutofit/>
          </a:bodyPr>
          <a:lstStyle/>
          <a:p>
            <a:r>
              <a:rPr lang="en-GB" sz="4000" b="1" dirty="0"/>
              <a:t>Defining Britishness: A Historical Perspective</a:t>
            </a:r>
          </a:p>
        </p:txBody>
      </p:sp>
      <p:sp>
        <p:nvSpPr>
          <p:cNvPr id="3" name="Content Placeholder 2">
            <a:extLst>
              <a:ext uri="{FF2B5EF4-FFF2-40B4-BE49-F238E27FC236}">
                <a16:creationId xmlns:a16="http://schemas.microsoft.com/office/drawing/2014/main" id="{5168EC57-1C65-7456-28C0-6B3DB92DAEB2}"/>
              </a:ext>
            </a:extLst>
          </p:cNvPr>
          <p:cNvSpPr>
            <a:spLocks noGrp="1"/>
          </p:cNvSpPr>
          <p:nvPr>
            <p:ph idx="1"/>
          </p:nvPr>
        </p:nvSpPr>
        <p:spPr>
          <a:xfrm>
            <a:off x="838200" y="1825625"/>
            <a:ext cx="4152774" cy="4303464"/>
          </a:xfrm>
        </p:spPr>
        <p:txBody>
          <a:bodyPr>
            <a:normAutofit/>
          </a:bodyPr>
          <a:lstStyle/>
          <a:p>
            <a:pPr marL="0" indent="0">
              <a:buNone/>
            </a:pPr>
            <a:r>
              <a:rPr lang="en-GB" sz="2000" dirty="0"/>
              <a:t>British identity was once tied to the empire, monarchy, and British values.</a:t>
            </a:r>
          </a:p>
          <a:p>
            <a:pPr marL="0" indent="0">
              <a:buNone/>
            </a:pPr>
            <a:r>
              <a:rPr lang="en-GB" sz="2000" dirty="0"/>
              <a:t>Post-WWII immigration reshaped national identity, leading to multicultural Britain.</a:t>
            </a:r>
          </a:p>
          <a:p>
            <a:pPr marL="0" indent="0">
              <a:buNone/>
            </a:pPr>
            <a:r>
              <a:rPr lang="en-GB" sz="2000" dirty="0"/>
              <a:t>Different political perspectives:</a:t>
            </a:r>
          </a:p>
          <a:p>
            <a:r>
              <a:rPr lang="en-GB" sz="2000" dirty="0"/>
              <a:t>Right-wing: Immigration threatens British culture.</a:t>
            </a:r>
          </a:p>
          <a:p>
            <a:r>
              <a:rPr lang="en-GB" sz="2000" dirty="0"/>
              <a:t>Left-wing: British identity is an imperialist construct.</a:t>
            </a:r>
          </a:p>
          <a:p>
            <a:pPr marL="0" indent="0">
              <a:buNone/>
            </a:pPr>
            <a:endParaRPr lang="en-GB" sz="2000" dirty="0"/>
          </a:p>
          <a:p>
            <a:pPr marL="0" indent="0">
              <a:buNone/>
            </a:pPr>
            <a:endParaRPr lang="en-GB" sz="2000" dirty="0"/>
          </a:p>
          <a:p>
            <a:pPr marL="0" indent="0">
              <a:buNone/>
            </a:pPr>
            <a:endParaRPr lang="en-GB" sz="2000" dirty="0"/>
          </a:p>
        </p:txBody>
      </p:sp>
      <p:pic>
        <p:nvPicPr>
          <p:cNvPr id="4" name="Picture 3">
            <a:extLst>
              <a:ext uri="{FF2B5EF4-FFF2-40B4-BE49-F238E27FC236}">
                <a16:creationId xmlns:a16="http://schemas.microsoft.com/office/drawing/2014/main" id="{CBE64D94-4BE7-206D-E1ED-70369D804FC8}"/>
              </a:ext>
            </a:extLst>
          </p:cNvPr>
          <p:cNvPicPr>
            <a:picLocks noChangeAspect="1"/>
          </p:cNvPicPr>
          <p:nvPr/>
        </p:nvPicPr>
        <p:blipFill>
          <a:blip r:embed="rId3"/>
          <a:srcRect r="1414" b="-3"/>
          <a:stretch/>
        </p:blipFill>
        <p:spPr>
          <a:xfrm>
            <a:off x="5183500" y="1904282"/>
            <a:ext cx="6170299" cy="4224808"/>
          </a:xfrm>
          <a:prstGeom prst="rect">
            <a:avLst/>
          </a:prstGeom>
        </p:spPr>
      </p:pic>
    </p:spTree>
    <p:extLst>
      <p:ext uri="{BB962C8B-B14F-4D97-AF65-F5344CB8AC3E}">
        <p14:creationId xmlns:p14="http://schemas.microsoft.com/office/powerpoint/2010/main" val="365252325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A6D37EE4-EA1B-46EE-A54B-5233C63C969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406CB68-FF41-CBA9-4D76-E2E593C1FE70}"/>
              </a:ext>
            </a:extLst>
          </p:cNvPr>
          <p:cNvSpPr>
            <a:spLocks noGrp="1"/>
          </p:cNvSpPr>
          <p:nvPr>
            <p:ph type="title"/>
          </p:nvPr>
        </p:nvSpPr>
        <p:spPr>
          <a:xfrm>
            <a:off x="572493" y="238539"/>
            <a:ext cx="11047013" cy="1434415"/>
          </a:xfrm>
        </p:spPr>
        <p:txBody>
          <a:bodyPr anchor="b">
            <a:normAutofit/>
          </a:bodyPr>
          <a:lstStyle/>
          <a:p>
            <a:r>
              <a:rPr lang="en-GB" sz="4600" b="1" dirty="0"/>
              <a:t>Demographic Change: A Challenge or Evolution?</a:t>
            </a:r>
          </a:p>
        </p:txBody>
      </p:sp>
      <p:sp>
        <p:nvSpPr>
          <p:cNvPr id="21" name="sketch line">
            <a:extLst>
              <a:ext uri="{FF2B5EF4-FFF2-40B4-BE49-F238E27FC236}">
                <a16:creationId xmlns:a16="http://schemas.microsoft.com/office/drawing/2014/main" id="{927D5270-6648-4CC1-8F78-48BE299CAC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2493" y="1767709"/>
            <a:ext cx="10972800" cy="18288"/>
          </a:xfrm>
          <a:prstGeom prst="rect">
            <a:avLst/>
          </a:prstGeom>
          <a:solidFill>
            <a:schemeClr val="accent2">
              <a:alpha val="75000"/>
            </a:schemeClr>
          </a:solidFill>
          <a:ln w="44450" cap="rnd">
            <a:solidFill>
              <a:schemeClr val="accent2">
                <a:alpha val="75000"/>
              </a:schemeClr>
            </a:solidFill>
            <a:round/>
            <a:extLst>
              <a:ext uri="{C807C97D-BFC1-408E-A445-0C87EB9F89A2}">
                <ask:lineSketchStyleProps xmlns:ask="http://schemas.microsoft.com/office/drawing/2018/sketchyshapes" sd="2727557108">
                  <a:custGeom>
                    <a:avLst/>
                    <a:gdLst>
                      <a:gd name="connsiteX0" fmla="*/ 0 w 10972800"/>
                      <a:gd name="connsiteY0" fmla="*/ 0 h 18288"/>
                      <a:gd name="connsiteX1" fmla="*/ 356616 w 10972800"/>
                      <a:gd name="connsiteY1" fmla="*/ 0 h 18288"/>
                      <a:gd name="connsiteX2" fmla="*/ 1042416 w 10972800"/>
                      <a:gd name="connsiteY2" fmla="*/ 0 h 18288"/>
                      <a:gd name="connsiteX3" fmla="*/ 1947672 w 10972800"/>
                      <a:gd name="connsiteY3" fmla="*/ 0 h 18288"/>
                      <a:gd name="connsiteX4" fmla="*/ 2633472 w 10972800"/>
                      <a:gd name="connsiteY4" fmla="*/ 0 h 18288"/>
                      <a:gd name="connsiteX5" fmla="*/ 2990088 w 10972800"/>
                      <a:gd name="connsiteY5" fmla="*/ 0 h 18288"/>
                      <a:gd name="connsiteX6" fmla="*/ 3456432 w 10972800"/>
                      <a:gd name="connsiteY6" fmla="*/ 0 h 18288"/>
                      <a:gd name="connsiteX7" fmla="*/ 4361688 w 10972800"/>
                      <a:gd name="connsiteY7" fmla="*/ 0 h 18288"/>
                      <a:gd name="connsiteX8" fmla="*/ 5266944 w 10972800"/>
                      <a:gd name="connsiteY8" fmla="*/ 0 h 18288"/>
                      <a:gd name="connsiteX9" fmla="*/ 6172200 w 10972800"/>
                      <a:gd name="connsiteY9" fmla="*/ 0 h 18288"/>
                      <a:gd name="connsiteX10" fmla="*/ 6528816 w 10972800"/>
                      <a:gd name="connsiteY10" fmla="*/ 0 h 18288"/>
                      <a:gd name="connsiteX11" fmla="*/ 7214616 w 10972800"/>
                      <a:gd name="connsiteY11" fmla="*/ 0 h 18288"/>
                      <a:gd name="connsiteX12" fmla="*/ 7790688 w 10972800"/>
                      <a:gd name="connsiteY12" fmla="*/ 0 h 18288"/>
                      <a:gd name="connsiteX13" fmla="*/ 8147304 w 10972800"/>
                      <a:gd name="connsiteY13" fmla="*/ 0 h 18288"/>
                      <a:gd name="connsiteX14" fmla="*/ 9052560 w 10972800"/>
                      <a:gd name="connsiteY14" fmla="*/ 0 h 18288"/>
                      <a:gd name="connsiteX15" fmla="*/ 9409176 w 10972800"/>
                      <a:gd name="connsiteY15" fmla="*/ 0 h 18288"/>
                      <a:gd name="connsiteX16" fmla="*/ 9765792 w 10972800"/>
                      <a:gd name="connsiteY16" fmla="*/ 0 h 18288"/>
                      <a:gd name="connsiteX17" fmla="*/ 10341864 w 10972800"/>
                      <a:gd name="connsiteY17" fmla="*/ 0 h 18288"/>
                      <a:gd name="connsiteX18" fmla="*/ 10972800 w 10972800"/>
                      <a:gd name="connsiteY18" fmla="*/ 0 h 18288"/>
                      <a:gd name="connsiteX19" fmla="*/ 10972800 w 10972800"/>
                      <a:gd name="connsiteY19" fmla="*/ 18288 h 18288"/>
                      <a:gd name="connsiteX20" fmla="*/ 10177272 w 10972800"/>
                      <a:gd name="connsiteY20" fmla="*/ 18288 h 18288"/>
                      <a:gd name="connsiteX21" fmla="*/ 9820656 w 10972800"/>
                      <a:gd name="connsiteY21" fmla="*/ 18288 h 18288"/>
                      <a:gd name="connsiteX22" fmla="*/ 9464040 w 10972800"/>
                      <a:gd name="connsiteY22" fmla="*/ 18288 h 18288"/>
                      <a:gd name="connsiteX23" fmla="*/ 8778240 w 10972800"/>
                      <a:gd name="connsiteY23" fmla="*/ 18288 h 18288"/>
                      <a:gd name="connsiteX24" fmla="*/ 8421624 w 10972800"/>
                      <a:gd name="connsiteY24" fmla="*/ 18288 h 18288"/>
                      <a:gd name="connsiteX25" fmla="*/ 7735824 w 10972800"/>
                      <a:gd name="connsiteY25" fmla="*/ 18288 h 18288"/>
                      <a:gd name="connsiteX26" fmla="*/ 6940296 w 10972800"/>
                      <a:gd name="connsiteY26" fmla="*/ 18288 h 18288"/>
                      <a:gd name="connsiteX27" fmla="*/ 6254496 w 10972800"/>
                      <a:gd name="connsiteY27" fmla="*/ 18288 h 18288"/>
                      <a:gd name="connsiteX28" fmla="*/ 5458968 w 10972800"/>
                      <a:gd name="connsiteY28" fmla="*/ 18288 h 18288"/>
                      <a:gd name="connsiteX29" fmla="*/ 4663440 w 10972800"/>
                      <a:gd name="connsiteY29" fmla="*/ 18288 h 18288"/>
                      <a:gd name="connsiteX30" fmla="*/ 4306824 w 10972800"/>
                      <a:gd name="connsiteY30" fmla="*/ 18288 h 18288"/>
                      <a:gd name="connsiteX31" fmla="*/ 3840480 w 10972800"/>
                      <a:gd name="connsiteY31" fmla="*/ 18288 h 18288"/>
                      <a:gd name="connsiteX32" fmla="*/ 3264408 w 10972800"/>
                      <a:gd name="connsiteY32" fmla="*/ 18288 h 18288"/>
                      <a:gd name="connsiteX33" fmla="*/ 2578608 w 10972800"/>
                      <a:gd name="connsiteY33" fmla="*/ 18288 h 18288"/>
                      <a:gd name="connsiteX34" fmla="*/ 1673352 w 10972800"/>
                      <a:gd name="connsiteY34" fmla="*/ 18288 h 18288"/>
                      <a:gd name="connsiteX35" fmla="*/ 877824 w 10972800"/>
                      <a:gd name="connsiteY35" fmla="*/ 18288 h 18288"/>
                      <a:gd name="connsiteX36" fmla="*/ 0 w 10972800"/>
                      <a:gd name="connsiteY36" fmla="*/ 18288 h 18288"/>
                      <a:gd name="connsiteX37" fmla="*/ 0 w 10972800"/>
                      <a:gd name="connsiteY37"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Lst>
                    <a:rect l="l" t="t" r="r" b="b"/>
                    <a:pathLst>
                      <a:path w="10972800" h="18288" fill="none" extrusionOk="0">
                        <a:moveTo>
                          <a:pt x="0" y="0"/>
                        </a:moveTo>
                        <a:cubicBezTo>
                          <a:pt x="165916" y="-1866"/>
                          <a:pt x="188720" y="13756"/>
                          <a:pt x="356616" y="0"/>
                        </a:cubicBezTo>
                        <a:cubicBezTo>
                          <a:pt x="524512" y="-13756"/>
                          <a:pt x="734781" y="8922"/>
                          <a:pt x="1042416" y="0"/>
                        </a:cubicBezTo>
                        <a:cubicBezTo>
                          <a:pt x="1350051" y="-8922"/>
                          <a:pt x="1595982" y="-26315"/>
                          <a:pt x="1947672" y="0"/>
                        </a:cubicBezTo>
                        <a:cubicBezTo>
                          <a:pt x="2299362" y="26315"/>
                          <a:pt x="2292691" y="-19526"/>
                          <a:pt x="2633472" y="0"/>
                        </a:cubicBezTo>
                        <a:cubicBezTo>
                          <a:pt x="2974253" y="19526"/>
                          <a:pt x="2857309" y="10773"/>
                          <a:pt x="2990088" y="0"/>
                        </a:cubicBezTo>
                        <a:cubicBezTo>
                          <a:pt x="3122867" y="-10773"/>
                          <a:pt x="3359343" y="7194"/>
                          <a:pt x="3456432" y="0"/>
                        </a:cubicBezTo>
                        <a:cubicBezTo>
                          <a:pt x="3553521" y="-7194"/>
                          <a:pt x="4136258" y="5108"/>
                          <a:pt x="4361688" y="0"/>
                        </a:cubicBezTo>
                        <a:cubicBezTo>
                          <a:pt x="4587118" y="-5108"/>
                          <a:pt x="4992424" y="-42958"/>
                          <a:pt x="5266944" y="0"/>
                        </a:cubicBezTo>
                        <a:cubicBezTo>
                          <a:pt x="5541464" y="42958"/>
                          <a:pt x="5882966" y="-3430"/>
                          <a:pt x="6172200" y="0"/>
                        </a:cubicBezTo>
                        <a:cubicBezTo>
                          <a:pt x="6461434" y="3430"/>
                          <a:pt x="6432127" y="6688"/>
                          <a:pt x="6528816" y="0"/>
                        </a:cubicBezTo>
                        <a:cubicBezTo>
                          <a:pt x="6625505" y="-6688"/>
                          <a:pt x="6916805" y="-436"/>
                          <a:pt x="7214616" y="0"/>
                        </a:cubicBezTo>
                        <a:cubicBezTo>
                          <a:pt x="7512427" y="436"/>
                          <a:pt x="7626159" y="-6909"/>
                          <a:pt x="7790688" y="0"/>
                        </a:cubicBezTo>
                        <a:cubicBezTo>
                          <a:pt x="7955217" y="6909"/>
                          <a:pt x="8048891" y="15307"/>
                          <a:pt x="8147304" y="0"/>
                        </a:cubicBezTo>
                        <a:cubicBezTo>
                          <a:pt x="8245717" y="-15307"/>
                          <a:pt x="8645618" y="-11734"/>
                          <a:pt x="9052560" y="0"/>
                        </a:cubicBezTo>
                        <a:cubicBezTo>
                          <a:pt x="9459502" y="11734"/>
                          <a:pt x="9320584" y="8388"/>
                          <a:pt x="9409176" y="0"/>
                        </a:cubicBezTo>
                        <a:cubicBezTo>
                          <a:pt x="9497768" y="-8388"/>
                          <a:pt x="9644192" y="8379"/>
                          <a:pt x="9765792" y="0"/>
                        </a:cubicBezTo>
                        <a:cubicBezTo>
                          <a:pt x="9887392" y="-8379"/>
                          <a:pt x="10105220" y="-12663"/>
                          <a:pt x="10341864" y="0"/>
                        </a:cubicBezTo>
                        <a:cubicBezTo>
                          <a:pt x="10578508" y="12663"/>
                          <a:pt x="10773103" y="-5786"/>
                          <a:pt x="10972800" y="0"/>
                        </a:cubicBezTo>
                        <a:cubicBezTo>
                          <a:pt x="10972146" y="8818"/>
                          <a:pt x="10972240" y="13823"/>
                          <a:pt x="10972800" y="18288"/>
                        </a:cubicBezTo>
                        <a:cubicBezTo>
                          <a:pt x="10588778" y="31598"/>
                          <a:pt x="10543381" y="-12698"/>
                          <a:pt x="10177272" y="18288"/>
                        </a:cubicBezTo>
                        <a:cubicBezTo>
                          <a:pt x="9811163" y="49274"/>
                          <a:pt x="9996817" y="25662"/>
                          <a:pt x="9820656" y="18288"/>
                        </a:cubicBezTo>
                        <a:cubicBezTo>
                          <a:pt x="9644495" y="10914"/>
                          <a:pt x="9607007" y="31631"/>
                          <a:pt x="9464040" y="18288"/>
                        </a:cubicBezTo>
                        <a:cubicBezTo>
                          <a:pt x="9321073" y="4945"/>
                          <a:pt x="9114189" y="28940"/>
                          <a:pt x="8778240" y="18288"/>
                        </a:cubicBezTo>
                        <a:cubicBezTo>
                          <a:pt x="8442291" y="7636"/>
                          <a:pt x="8594763" y="987"/>
                          <a:pt x="8421624" y="18288"/>
                        </a:cubicBezTo>
                        <a:cubicBezTo>
                          <a:pt x="8248485" y="35589"/>
                          <a:pt x="7929515" y="37573"/>
                          <a:pt x="7735824" y="18288"/>
                        </a:cubicBezTo>
                        <a:cubicBezTo>
                          <a:pt x="7542133" y="-997"/>
                          <a:pt x="7252504" y="33858"/>
                          <a:pt x="6940296" y="18288"/>
                        </a:cubicBezTo>
                        <a:cubicBezTo>
                          <a:pt x="6628088" y="2718"/>
                          <a:pt x="6528503" y="48389"/>
                          <a:pt x="6254496" y="18288"/>
                        </a:cubicBezTo>
                        <a:cubicBezTo>
                          <a:pt x="5980489" y="-11813"/>
                          <a:pt x="5695784" y="-3740"/>
                          <a:pt x="5458968" y="18288"/>
                        </a:cubicBezTo>
                        <a:cubicBezTo>
                          <a:pt x="5222152" y="40316"/>
                          <a:pt x="5010751" y="19095"/>
                          <a:pt x="4663440" y="18288"/>
                        </a:cubicBezTo>
                        <a:cubicBezTo>
                          <a:pt x="4316129" y="17481"/>
                          <a:pt x="4425552" y="1606"/>
                          <a:pt x="4306824" y="18288"/>
                        </a:cubicBezTo>
                        <a:cubicBezTo>
                          <a:pt x="4188096" y="34970"/>
                          <a:pt x="3941535" y="7481"/>
                          <a:pt x="3840480" y="18288"/>
                        </a:cubicBezTo>
                        <a:cubicBezTo>
                          <a:pt x="3739425" y="29095"/>
                          <a:pt x="3402388" y="17641"/>
                          <a:pt x="3264408" y="18288"/>
                        </a:cubicBezTo>
                        <a:cubicBezTo>
                          <a:pt x="3126428" y="18935"/>
                          <a:pt x="2776779" y="9983"/>
                          <a:pt x="2578608" y="18288"/>
                        </a:cubicBezTo>
                        <a:cubicBezTo>
                          <a:pt x="2380437" y="26593"/>
                          <a:pt x="1909468" y="25818"/>
                          <a:pt x="1673352" y="18288"/>
                        </a:cubicBezTo>
                        <a:cubicBezTo>
                          <a:pt x="1437236" y="10758"/>
                          <a:pt x="1131180" y="49884"/>
                          <a:pt x="877824" y="18288"/>
                        </a:cubicBezTo>
                        <a:cubicBezTo>
                          <a:pt x="624468" y="-13308"/>
                          <a:pt x="206753" y="2195"/>
                          <a:pt x="0" y="18288"/>
                        </a:cubicBezTo>
                        <a:cubicBezTo>
                          <a:pt x="313" y="10654"/>
                          <a:pt x="-263" y="4056"/>
                          <a:pt x="0" y="0"/>
                        </a:cubicBezTo>
                        <a:close/>
                      </a:path>
                      <a:path w="10972800" h="18288" stroke="0" extrusionOk="0">
                        <a:moveTo>
                          <a:pt x="0" y="0"/>
                        </a:moveTo>
                        <a:cubicBezTo>
                          <a:pt x="164017" y="-17675"/>
                          <a:pt x="309425" y="9913"/>
                          <a:pt x="466344" y="0"/>
                        </a:cubicBezTo>
                        <a:cubicBezTo>
                          <a:pt x="623263" y="-9913"/>
                          <a:pt x="659300" y="-14524"/>
                          <a:pt x="822960" y="0"/>
                        </a:cubicBezTo>
                        <a:cubicBezTo>
                          <a:pt x="986620" y="14524"/>
                          <a:pt x="1105222" y="-16481"/>
                          <a:pt x="1289304" y="0"/>
                        </a:cubicBezTo>
                        <a:cubicBezTo>
                          <a:pt x="1473386" y="16481"/>
                          <a:pt x="1693223" y="26161"/>
                          <a:pt x="1975104" y="0"/>
                        </a:cubicBezTo>
                        <a:cubicBezTo>
                          <a:pt x="2256985" y="-26161"/>
                          <a:pt x="2435781" y="23061"/>
                          <a:pt x="2770632" y="0"/>
                        </a:cubicBezTo>
                        <a:cubicBezTo>
                          <a:pt x="3105483" y="-23061"/>
                          <a:pt x="3247479" y="-44011"/>
                          <a:pt x="3675888" y="0"/>
                        </a:cubicBezTo>
                        <a:cubicBezTo>
                          <a:pt x="4104297" y="44011"/>
                          <a:pt x="4280918" y="4017"/>
                          <a:pt x="4581144" y="0"/>
                        </a:cubicBezTo>
                        <a:cubicBezTo>
                          <a:pt x="4881370" y="-4017"/>
                          <a:pt x="5021699" y="-11889"/>
                          <a:pt x="5157216" y="0"/>
                        </a:cubicBezTo>
                        <a:cubicBezTo>
                          <a:pt x="5292733" y="11889"/>
                          <a:pt x="5603398" y="-17698"/>
                          <a:pt x="5952744" y="0"/>
                        </a:cubicBezTo>
                        <a:cubicBezTo>
                          <a:pt x="6302090" y="17698"/>
                          <a:pt x="6353093" y="-11909"/>
                          <a:pt x="6638544" y="0"/>
                        </a:cubicBezTo>
                        <a:cubicBezTo>
                          <a:pt x="6923995" y="11909"/>
                          <a:pt x="7053404" y="21630"/>
                          <a:pt x="7214616" y="0"/>
                        </a:cubicBezTo>
                        <a:cubicBezTo>
                          <a:pt x="7375828" y="-21630"/>
                          <a:pt x="7837963" y="3886"/>
                          <a:pt x="8010144" y="0"/>
                        </a:cubicBezTo>
                        <a:cubicBezTo>
                          <a:pt x="8182325" y="-3886"/>
                          <a:pt x="8224183" y="16009"/>
                          <a:pt x="8366760" y="0"/>
                        </a:cubicBezTo>
                        <a:cubicBezTo>
                          <a:pt x="8509337" y="-16009"/>
                          <a:pt x="8687920" y="-5720"/>
                          <a:pt x="8942832" y="0"/>
                        </a:cubicBezTo>
                        <a:cubicBezTo>
                          <a:pt x="9197744" y="5720"/>
                          <a:pt x="9368437" y="20479"/>
                          <a:pt x="9628632" y="0"/>
                        </a:cubicBezTo>
                        <a:cubicBezTo>
                          <a:pt x="9888827" y="-20479"/>
                          <a:pt x="10560858" y="-20746"/>
                          <a:pt x="10972800" y="0"/>
                        </a:cubicBezTo>
                        <a:cubicBezTo>
                          <a:pt x="10972186" y="5722"/>
                          <a:pt x="10972980" y="12495"/>
                          <a:pt x="10972800" y="18288"/>
                        </a:cubicBezTo>
                        <a:cubicBezTo>
                          <a:pt x="10786146" y="12536"/>
                          <a:pt x="10623717" y="14033"/>
                          <a:pt x="10506456" y="18288"/>
                        </a:cubicBezTo>
                        <a:cubicBezTo>
                          <a:pt x="10389195" y="22543"/>
                          <a:pt x="10296178" y="20107"/>
                          <a:pt x="10149840" y="18288"/>
                        </a:cubicBezTo>
                        <a:cubicBezTo>
                          <a:pt x="10003502" y="16469"/>
                          <a:pt x="9767530" y="28891"/>
                          <a:pt x="9464040" y="18288"/>
                        </a:cubicBezTo>
                        <a:cubicBezTo>
                          <a:pt x="9160550" y="7685"/>
                          <a:pt x="9229050" y="2659"/>
                          <a:pt x="8997696" y="18288"/>
                        </a:cubicBezTo>
                        <a:cubicBezTo>
                          <a:pt x="8766342" y="33917"/>
                          <a:pt x="8340136" y="34864"/>
                          <a:pt x="8092440" y="18288"/>
                        </a:cubicBezTo>
                        <a:cubicBezTo>
                          <a:pt x="7844744" y="1712"/>
                          <a:pt x="7863720" y="27405"/>
                          <a:pt x="7735824" y="18288"/>
                        </a:cubicBezTo>
                        <a:cubicBezTo>
                          <a:pt x="7607928" y="9171"/>
                          <a:pt x="7323619" y="461"/>
                          <a:pt x="7050024" y="18288"/>
                        </a:cubicBezTo>
                        <a:cubicBezTo>
                          <a:pt x="6776429" y="36115"/>
                          <a:pt x="6787899" y="28206"/>
                          <a:pt x="6693408" y="18288"/>
                        </a:cubicBezTo>
                        <a:cubicBezTo>
                          <a:pt x="6598917" y="8370"/>
                          <a:pt x="6395231" y="19114"/>
                          <a:pt x="6227064" y="18288"/>
                        </a:cubicBezTo>
                        <a:cubicBezTo>
                          <a:pt x="6058897" y="17462"/>
                          <a:pt x="5618582" y="1091"/>
                          <a:pt x="5431536" y="18288"/>
                        </a:cubicBezTo>
                        <a:cubicBezTo>
                          <a:pt x="5244490" y="35485"/>
                          <a:pt x="4729797" y="-9650"/>
                          <a:pt x="4526280" y="18288"/>
                        </a:cubicBezTo>
                        <a:cubicBezTo>
                          <a:pt x="4322763" y="46226"/>
                          <a:pt x="4216797" y="756"/>
                          <a:pt x="4059936" y="18288"/>
                        </a:cubicBezTo>
                        <a:cubicBezTo>
                          <a:pt x="3903075" y="35820"/>
                          <a:pt x="3537912" y="42098"/>
                          <a:pt x="3374136" y="18288"/>
                        </a:cubicBezTo>
                        <a:cubicBezTo>
                          <a:pt x="3210360" y="-5522"/>
                          <a:pt x="3126842" y="39135"/>
                          <a:pt x="2907792" y="18288"/>
                        </a:cubicBezTo>
                        <a:cubicBezTo>
                          <a:pt x="2688742" y="-2559"/>
                          <a:pt x="2490436" y="34100"/>
                          <a:pt x="2112264" y="18288"/>
                        </a:cubicBezTo>
                        <a:cubicBezTo>
                          <a:pt x="1734092" y="2476"/>
                          <a:pt x="1744622" y="-7274"/>
                          <a:pt x="1536192" y="18288"/>
                        </a:cubicBezTo>
                        <a:cubicBezTo>
                          <a:pt x="1327762" y="43850"/>
                          <a:pt x="1189025" y="6435"/>
                          <a:pt x="1069848" y="18288"/>
                        </a:cubicBezTo>
                        <a:cubicBezTo>
                          <a:pt x="950671" y="30141"/>
                          <a:pt x="858345" y="33684"/>
                          <a:pt x="713232" y="18288"/>
                        </a:cubicBezTo>
                        <a:cubicBezTo>
                          <a:pt x="568119" y="2892"/>
                          <a:pt x="250292" y="5410"/>
                          <a:pt x="0" y="18288"/>
                        </a:cubicBezTo>
                        <a:cubicBezTo>
                          <a:pt x="465" y="13062"/>
                          <a:pt x="-894" y="9029"/>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86938F15-4A15-DD8A-88B0-5414AFA4650B}"/>
              </a:ext>
            </a:extLst>
          </p:cNvPr>
          <p:cNvPicPr>
            <a:picLocks noChangeAspect="1"/>
          </p:cNvPicPr>
          <p:nvPr/>
        </p:nvPicPr>
        <p:blipFill>
          <a:blip r:embed="rId3"/>
          <a:srcRect r="779" b="-1"/>
          <a:stretch/>
        </p:blipFill>
        <p:spPr>
          <a:xfrm>
            <a:off x="572492" y="2002055"/>
            <a:ext cx="4230035" cy="4487677"/>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p:spPr>
      </p:pic>
      <p:graphicFrame>
        <p:nvGraphicFramePr>
          <p:cNvPr id="23" name="Content Placeholder 2">
            <a:extLst>
              <a:ext uri="{FF2B5EF4-FFF2-40B4-BE49-F238E27FC236}">
                <a16:creationId xmlns:a16="http://schemas.microsoft.com/office/drawing/2014/main" id="{EC3F4D44-D0F9-40B0-DBCE-B11E8BEFDF6E}"/>
              </a:ext>
            </a:extLst>
          </p:cNvPr>
          <p:cNvGraphicFramePr>
            <a:graphicFrameLocks noGrp="1"/>
          </p:cNvGraphicFramePr>
          <p:nvPr>
            <p:ph idx="1"/>
          </p:nvPr>
        </p:nvGraphicFramePr>
        <p:xfrm>
          <a:off x="4905955" y="2071316"/>
          <a:ext cx="6713552" cy="4114800"/>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6390873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31">
            <a:extLst>
              <a:ext uri="{FF2B5EF4-FFF2-40B4-BE49-F238E27FC236}">
                <a16:creationId xmlns:a16="http://schemas.microsoft.com/office/drawing/2014/main" id="{04C21BAE-6866-4C7A-A7EC-C1B2E572D5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13955808-3154-02E7-FAA0-2B87A44B79E6}"/>
              </a:ext>
            </a:extLst>
          </p:cNvPr>
          <p:cNvPicPr>
            <a:picLocks noChangeAspect="1"/>
          </p:cNvPicPr>
          <p:nvPr/>
        </p:nvPicPr>
        <p:blipFill>
          <a:blip r:embed="rId3"/>
          <a:srcRect l="14775" r="7448" b="1"/>
          <a:stretch/>
        </p:blipFill>
        <p:spPr>
          <a:xfrm>
            <a:off x="1" y="1"/>
            <a:ext cx="12192000" cy="6857999"/>
          </a:xfrm>
          <a:prstGeom prst="rect">
            <a:avLst/>
          </a:prstGeom>
        </p:spPr>
      </p:pic>
      <p:sp useBgFill="1">
        <p:nvSpPr>
          <p:cNvPr id="34" name="Freeform: Shape 33">
            <a:extLst>
              <a:ext uri="{FF2B5EF4-FFF2-40B4-BE49-F238E27FC236}">
                <a16:creationId xmlns:a16="http://schemas.microsoft.com/office/drawing/2014/main" id="{7E7D0C94-08B4-48AE-8813-CC4D60294F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23899" y="609600"/>
            <a:ext cx="5372101" cy="5513767"/>
          </a:xfrm>
          <a:custGeom>
            <a:avLst/>
            <a:gdLst>
              <a:gd name="connsiteX0" fmla="*/ 0 w 5372101"/>
              <a:gd name="connsiteY0" fmla="*/ 0 h 5513767"/>
              <a:gd name="connsiteX1" fmla="*/ 5372101 w 5372101"/>
              <a:gd name="connsiteY1" fmla="*/ 0 h 5513767"/>
              <a:gd name="connsiteX2" fmla="*/ 5372101 w 5372101"/>
              <a:gd name="connsiteY2" fmla="*/ 5513767 h 5513767"/>
              <a:gd name="connsiteX3" fmla="*/ 5363126 w 5372101"/>
              <a:gd name="connsiteY3" fmla="*/ 5512835 h 5513767"/>
              <a:gd name="connsiteX4" fmla="*/ 5316714 w 5372101"/>
              <a:gd name="connsiteY4" fmla="*/ 5491247 h 5513767"/>
              <a:gd name="connsiteX5" fmla="*/ 5198331 w 5372101"/>
              <a:gd name="connsiteY5" fmla="*/ 5470092 h 5513767"/>
              <a:gd name="connsiteX6" fmla="*/ 5150428 w 5372101"/>
              <a:gd name="connsiteY6" fmla="*/ 5472506 h 5513767"/>
              <a:gd name="connsiteX7" fmla="*/ 5085506 w 5372101"/>
              <a:gd name="connsiteY7" fmla="*/ 5468851 h 5513767"/>
              <a:gd name="connsiteX8" fmla="*/ 4968663 w 5372101"/>
              <a:gd name="connsiteY8" fmla="*/ 5470487 h 5513767"/>
              <a:gd name="connsiteX9" fmla="*/ 4815623 w 5372101"/>
              <a:gd name="connsiteY9" fmla="*/ 5458622 h 5513767"/>
              <a:gd name="connsiteX10" fmla="*/ 4716679 w 5372101"/>
              <a:gd name="connsiteY10" fmla="*/ 5405365 h 5513767"/>
              <a:gd name="connsiteX11" fmla="*/ 4704891 w 5372101"/>
              <a:gd name="connsiteY11" fmla="*/ 5411529 h 5513767"/>
              <a:gd name="connsiteX12" fmla="*/ 4630496 w 5372101"/>
              <a:gd name="connsiteY12" fmla="*/ 5396532 h 5513767"/>
              <a:gd name="connsiteX13" fmla="*/ 4506964 w 5372101"/>
              <a:gd name="connsiteY13" fmla="*/ 5396685 h 5513767"/>
              <a:gd name="connsiteX14" fmla="*/ 4427135 w 5372101"/>
              <a:gd name="connsiteY14" fmla="*/ 5358585 h 5513767"/>
              <a:gd name="connsiteX15" fmla="*/ 4028338 w 5372101"/>
              <a:gd name="connsiteY15" fmla="*/ 5313494 h 5513767"/>
              <a:gd name="connsiteX16" fmla="*/ 4015367 w 5372101"/>
              <a:gd name="connsiteY16" fmla="*/ 5320766 h 5513767"/>
              <a:gd name="connsiteX17" fmla="*/ 4002837 w 5372101"/>
              <a:gd name="connsiteY17" fmla="*/ 5322294 h 5513767"/>
              <a:gd name="connsiteX18" fmla="*/ 3997650 w 5372101"/>
              <a:gd name="connsiteY18" fmla="*/ 5329513 h 5513767"/>
              <a:gd name="connsiteX19" fmla="*/ 3991991 w 5372101"/>
              <a:gd name="connsiteY19" fmla="*/ 5331908 h 5513767"/>
              <a:gd name="connsiteX20" fmla="*/ 3925210 w 5372101"/>
              <a:gd name="connsiteY20" fmla="*/ 5319395 h 5513767"/>
              <a:gd name="connsiteX21" fmla="*/ 3837014 w 5372101"/>
              <a:gd name="connsiteY21" fmla="*/ 5289023 h 5513767"/>
              <a:gd name="connsiteX22" fmla="*/ 3798765 w 5372101"/>
              <a:gd name="connsiteY22" fmla="*/ 5299431 h 5513767"/>
              <a:gd name="connsiteX23" fmla="*/ 3792144 w 5372101"/>
              <a:gd name="connsiteY23" fmla="*/ 5301616 h 5513767"/>
              <a:gd name="connsiteX24" fmla="*/ 3766249 w 5372101"/>
              <a:gd name="connsiteY24" fmla="*/ 5301869 h 5513767"/>
              <a:gd name="connsiteX25" fmla="*/ 3718651 w 5372101"/>
              <a:gd name="connsiteY25" fmla="*/ 5320541 h 5513767"/>
              <a:gd name="connsiteX26" fmla="*/ 3671207 w 5372101"/>
              <a:gd name="connsiteY26" fmla="*/ 5318046 h 5513767"/>
              <a:gd name="connsiteX27" fmla="*/ 3446863 w 5372101"/>
              <a:gd name="connsiteY27" fmla="*/ 5294348 h 5513767"/>
              <a:gd name="connsiteX28" fmla="*/ 3312000 w 5372101"/>
              <a:gd name="connsiteY28" fmla="*/ 5286923 h 5513767"/>
              <a:gd name="connsiteX29" fmla="*/ 3259756 w 5372101"/>
              <a:gd name="connsiteY29" fmla="*/ 5294712 h 5513767"/>
              <a:gd name="connsiteX30" fmla="*/ 3187481 w 5372101"/>
              <a:gd name="connsiteY30" fmla="*/ 5298457 h 5513767"/>
              <a:gd name="connsiteX31" fmla="*/ 3124115 w 5372101"/>
              <a:gd name="connsiteY31" fmla="*/ 5294626 h 5513767"/>
              <a:gd name="connsiteX32" fmla="*/ 3099907 w 5372101"/>
              <a:gd name="connsiteY32" fmla="*/ 5302443 h 5513767"/>
              <a:gd name="connsiteX33" fmla="*/ 3017494 w 5372101"/>
              <a:gd name="connsiteY33" fmla="*/ 5301439 h 5513767"/>
              <a:gd name="connsiteX34" fmla="*/ 3010848 w 5372101"/>
              <a:gd name="connsiteY34" fmla="*/ 5307225 h 5513767"/>
              <a:gd name="connsiteX35" fmla="*/ 2994286 w 5372101"/>
              <a:gd name="connsiteY35" fmla="*/ 5309060 h 5513767"/>
              <a:gd name="connsiteX36" fmla="*/ 2988160 w 5372101"/>
              <a:gd name="connsiteY36" fmla="*/ 5310041 h 5513767"/>
              <a:gd name="connsiteX37" fmla="*/ 2984260 w 5372101"/>
              <a:gd name="connsiteY37" fmla="*/ 5307528 h 5513767"/>
              <a:gd name="connsiteX38" fmla="*/ 2979127 w 5372101"/>
              <a:gd name="connsiteY38" fmla="*/ 5308389 h 5513767"/>
              <a:gd name="connsiteX39" fmla="*/ 2978660 w 5372101"/>
              <a:gd name="connsiteY39" fmla="*/ 5311563 h 5513767"/>
              <a:gd name="connsiteX40" fmla="*/ 2946326 w 5372101"/>
              <a:gd name="connsiteY40" fmla="*/ 5316745 h 5513767"/>
              <a:gd name="connsiteX41" fmla="*/ 2713134 w 5372101"/>
              <a:gd name="connsiteY41" fmla="*/ 5331381 h 5513767"/>
              <a:gd name="connsiteX42" fmla="*/ 2352072 w 5372101"/>
              <a:gd name="connsiteY42" fmla="*/ 5342761 h 5513767"/>
              <a:gd name="connsiteX43" fmla="*/ 2260922 w 5372101"/>
              <a:gd name="connsiteY43" fmla="*/ 5328122 h 5513767"/>
              <a:gd name="connsiteX44" fmla="*/ 2178497 w 5372101"/>
              <a:gd name="connsiteY44" fmla="*/ 5351065 h 5513767"/>
              <a:gd name="connsiteX45" fmla="*/ 2034408 w 5372101"/>
              <a:gd name="connsiteY45" fmla="*/ 5307958 h 5513767"/>
              <a:gd name="connsiteX46" fmla="*/ 1831505 w 5372101"/>
              <a:gd name="connsiteY46" fmla="*/ 5312691 h 5513767"/>
              <a:gd name="connsiteX47" fmla="*/ 1710387 w 5372101"/>
              <a:gd name="connsiteY47" fmla="*/ 5308705 h 5513767"/>
              <a:gd name="connsiteX48" fmla="*/ 1664816 w 5372101"/>
              <a:gd name="connsiteY48" fmla="*/ 5296479 h 5513767"/>
              <a:gd name="connsiteX49" fmla="*/ 1600883 w 5372101"/>
              <a:gd name="connsiteY49" fmla="*/ 5286607 h 5513767"/>
              <a:gd name="connsiteX50" fmla="*/ 1488397 w 5372101"/>
              <a:gd name="connsiteY50" fmla="*/ 5260898 h 5513767"/>
              <a:gd name="connsiteX51" fmla="*/ 1336670 w 5372101"/>
              <a:gd name="connsiteY51" fmla="*/ 5240770 h 5513767"/>
              <a:gd name="connsiteX52" fmla="*/ 1224297 w 5372101"/>
              <a:gd name="connsiteY52" fmla="*/ 5271845 h 5513767"/>
              <a:gd name="connsiteX53" fmla="*/ 1214830 w 5372101"/>
              <a:gd name="connsiteY53" fmla="*/ 5263450 h 5513767"/>
              <a:gd name="connsiteX54" fmla="*/ 1138181 w 5372101"/>
              <a:gd name="connsiteY54" fmla="*/ 5262590 h 5513767"/>
              <a:gd name="connsiteX55" fmla="*/ 943575 w 5372101"/>
              <a:gd name="connsiteY55" fmla="*/ 5290808 h 5513767"/>
              <a:gd name="connsiteX56" fmla="*/ 529813 w 5372101"/>
              <a:gd name="connsiteY56" fmla="*/ 5218555 h 5513767"/>
              <a:gd name="connsiteX57" fmla="*/ 519546 w 5372101"/>
              <a:gd name="connsiteY57" fmla="*/ 5208845 h 5513767"/>
              <a:gd name="connsiteX58" fmla="*/ 507906 w 5372101"/>
              <a:gd name="connsiteY58" fmla="*/ 5204779 h 5513767"/>
              <a:gd name="connsiteX59" fmla="*/ 505153 w 5372101"/>
              <a:gd name="connsiteY59" fmla="*/ 5196726 h 5513767"/>
              <a:gd name="connsiteX60" fmla="*/ 500429 w 5372101"/>
              <a:gd name="connsiteY60" fmla="*/ 5193241 h 5513767"/>
              <a:gd name="connsiteX61" fmla="*/ 431923 w 5372101"/>
              <a:gd name="connsiteY61" fmla="*/ 5191553 h 5513767"/>
              <a:gd name="connsiteX62" fmla="*/ 337115 w 5372101"/>
              <a:gd name="connsiteY62" fmla="*/ 5202714 h 5513767"/>
              <a:gd name="connsiteX63" fmla="*/ 303383 w 5372101"/>
              <a:gd name="connsiteY63" fmla="*/ 5184750 h 5513767"/>
              <a:gd name="connsiteX64" fmla="*/ 297664 w 5372101"/>
              <a:gd name="connsiteY64" fmla="*/ 5181269 h 5513767"/>
              <a:gd name="connsiteX65" fmla="*/ 272701 w 5372101"/>
              <a:gd name="connsiteY65" fmla="*/ 5175678 h 5513767"/>
              <a:gd name="connsiteX66" fmla="*/ 268242 w 5372101"/>
              <a:gd name="connsiteY66" fmla="*/ 5163678 h 5513767"/>
              <a:gd name="connsiteX67" fmla="*/ 232517 w 5372101"/>
              <a:gd name="connsiteY67" fmla="*/ 5147792 h 5513767"/>
              <a:gd name="connsiteX68" fmla="*/ 185851 w 5372101"/>
              <a:gd name="connsiteY68" fmla="*/ 5140408 h 5513767"/>
              <a:gd name="connsiteX69" fmla="*/ 20337 w 5372101"/>
              <a:gd name="connsiteY69" fmla="*/ 5113040 h 5513767"/>
              <a:gd name="connsiteX70" fmla="*/ 0 w 5372101"/>
              <a:gd name="connsiteY70" fmla="*/ 5112243 h 551376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5372101" h="5513767">
                <a:moveTo>
                  <a:pt x="0" y="0"/>
                </a:moveTo>
                <a:lnTo>
                  <a:pt x="5372101" y="0"/>
                </a:lnTo>
                <a:lnTo>
                  <a:pt x="5372101" y="5513767"/>
                </a:lnTo>
                <a:lnTo>
                  <a:pt x="5363126" y="5512835"/>
                </a:lnTo>
                <a:cubicBezTo>
                  <a:pt x="5345779" y="5509071"/>
                  <a:pt x="5329767" y="5502649"/>
                  <a:pt x="5316714" y="5491247"/>
                </a:cubicBezTo>
                <a:cubicBezTo>
                  <a:pt x="5295689" y="5478131"/>
                  <a:pt x="5219502" y="5459909"/>
                  <a:pt x="5198331" y="5470092"/>
                </a:cubicBezTo>
                <a:cubicBezTo>
                  <a:pt x="5181052" y="5469102"/>
                  <a:pt x="5165047" y="5459569"/>
                  <a:pt x="5150428" y="5472506"/>
                </a:cubicBezTo>
                <a:cubicBezTo>
                  <a:pt x="5129562" y="5487248"/>
                  <a:pt x="5088050" y="5445894"/>
                  <a:pt x="5085506" y="5468851"/>
                </a:cubicBezTo>
                <a:cubicBezTo>
                  <a:pt x="5055692" y="5440170"/>
                  <a:pt x="5006122" y="5469577"/>
                  <a:pt x="4968663" y="5470487"/>
                </a:cubicBezTo>
                <a:cubicBezTo>
                  <a:pt x="4947085" y="5444049"/>
                  <a:pt x="4889767" y="5472037"/>
                  <a:pt x="4815623" y="5458622"/>
                </a:cubicBezTo>
                <a:cubicBezTo>
                  <a:pt x="4792418" y="5428488"/>
                  <a:pt x="4765548" y="5449887"/>
                  <a:pt x="4716679" y="5405365"/>
                </a:cubicBezTo>
                <a:cubicBezTo>
                  <a:pt x="4713235" y="5407807"/>
                  <a:pt x="4709266" y="5409883"/>
                  <a:pt x="4704891" y="5411529"/>
                </a:cubicBezTo>
                <a:cubicBezTo>
                  <a:pt x="4679473" y="5421092"/>
                  <a:pt x="4646164" y="5414379"/>
                  <a:pt x="4630496" y="5396532"/>
                </a:cubicBezTo>
                <a:cubicBezTo>
                  <a:pt x="4590205" y="5365061"/>
                  <a:pt x="4548419" y="5412094"/>
                  <a:pt x="4506964" y="5396685"/>
                </a:cubicBezTo>
                <a:lnTo>
                  <a:pt x="4427135" y="5358585"/>
                </a:lnTo>
                <a:cubicBezTo>
                  <a:pt x="4319267" y="5308575"/>
                  <a:pt x="4152341" y="5340956"/>
                  <a:pt x="4028338" y="5313494"/>
                </a:cubicBezTo>
                <a:lnTo>
                  <a:pt x="4015367" y="5320766"/>
                </a:lnTo>
                <a:lnTo>
                  <a:pt x="4002837" y="5322294"/>
                </a:lnTo>
                <a:lnTo>
                  <a:pt x="3997650" y="5329513"/>
                </a:lnTo>
                <a:lnTo>
                  <a:pt x="3991991" y="5331908"/>
                </a:lnTo>
                <a:cubicBezTo>
                  <a:pt x="3969659" y="5338581"/>
                  <a:pt x="3978880" y="5316131"/>
                  <a:pt x="3925210" y="5319395"/>
                </a:cubicBezTo>
                <a:cubicBezTo>
                  <a:pt x="3947765" y="5277139"/>
                  <a:pt x="3837331" y="5338342"/>
                  <a:pt x="3837014" y="5289023"/>
                </a:cubicBezTo>
                <a:cubicBezTo>
                  <a:pt x="3824001" y="5291376"/>
                  <a:pt x="3811407" y="5295212"/>
                  <a:pt x="3798765" y="5299431"/>
                </a:cubicBezTo>
                <a:lnTo>
                  <a:pt x="3792144" y="5301616"/>
                </a:lnTo>
                <a:lnTo>
                  <a:pt x="3766249" y="5301869"/>
                </a:lnTo>
                <a:lnTo>
                  <a:pt x="3718651" y="5320541"/>
                </a:lnTo>
                <a:cubicBezTo>
                  <a:pt x="3703968" y="5321892"/>
                  <a:pt x="3688308" y="5321427"/>
                  <a:pt x="3671207" y="5318046"/>
                </a:cubicBezTo>
                <a:cubicBezTo>
                  <a:pt x="3616458" y="5288532"/>
                  <a:pt x="3514048" y="5333307"/>
                  <a:pt x="3446863" y="5294348"/>
                </a:cubicBezTo>
                <a:cubicBezTo>
                  <a:pt x="3420930" y="5283822"/>
                  <a:pt x="3333157" y="5274511"/>
                  <a:pt x="3312000" y="5286923"/>
                </a:cubicBezTo>
                <a:cubicBezTo>
                  <a:pt x="3292759" y="5287903"/>
                  <a:pt x="3273112" y="5280334"/>
                  <a:pt x="3259756" y="5294712"/>
                </a:cubicBezTo>
                <a:cubicBezTo>
                  <a:pt x="3239905" y="5311572"/>
                  <a:pt x="3185410" y="5275588"/>
                  <a:pt x="3187481" y="5298457"/>
                </a:cubicBezTo>
                <a:cubicBezTo>
                  <a:pt x="3168018" y="5286036"/>
                  <a:pt x="3146200" y="5288458"/>
                  <a:pt x="3124115" y="5294626"/>
                </a:cubicBezTo>
                <a:lnTo>
                  <a:pt x="3099907" y="5302443"/>
                </a:lnTo>
                <a:lnTo>
                  <a:pt x="3017494" y="5301439"/>
                </a:lnTo>
                <a:lnTo>
                  <a:pt x="3010848" y="5307225"/>
                </a:lnTo>
                <a:lnTo>
                  <a:pt x="2994286" y="5309060"/>
                </a:lnTo>
                <a:lnTo>
                  <a:pt x="2988160" y="5310041"/>
                </a:lnTo>
                <a:lnTo>
                  <a:pt x="2984260" y="5307528"/>
                </a:lnTo>
                <a:cubicBezTo>
                  <a:pt x="2981957" y="5306419"/>
                  <a:pt x="2980273" y="5306402"/>
                  <a:pt x="2979127" y="5308389"/>
                </a:cubicBezTo>
                <a:cubicBezTo>
                  <a:pt x="2978971" y="5309447"/>
                  <a:pt x="2978816" y="5310505"/>
                  <a:pt x="2978660" y="5311563"/>
                </a:cubicBezTo>
                <a:lnTo>
                  <a:pt x="2946326" y="5316745"/>
                </a:lnTo>
                <a:lnTo>
                  <a:pt x="2713134" y="5331381"/>
                </a:lnTo>
                <a:cubicBezTo>
                  <a:pt x="2610698" y="5372328"/>
                  <a:pt x="2466037" y="5325762"/>
                  <a:pt x="2352072" y="5342761"/>
                </a:cubicBezTo>
                <a:cubicBezTo>
                  <a:pt x="2293501" y="5293708"/>
                  <a:pt x="2324138" y="5338538"/>
                  <a:pt x="2260922" y="5328122"/>
                </a:cubicBezTo>
                <a:cubicBezTo>
                  <a:pt x="2275681" y="5372347"/>
                  <a:pt x="2185007" y="5301703"/>
                  <a:pt x="2178497" y="5351065"/>
                </a:cubicBezTo>
                <a:cubicBezTo>
                  <a:pt x="2133294" y="5337229"/>
                  <a:pt x="2097074" y="5300208"/>
                  <a:pt x="2034408" y="5307958"/>
                </a:cubicBezTo>
                <a:cubicBezTo>
                  <a:pt x="1981894" y="5332879"/>
                  <a:pt x="1896288" y="5279365"/>
                  <a:pt x="1831505" y="5312691"/>
                </a:cubicBezTo>
                <a:cubicBezTo>
                  <a:pt x="1807063" y="5321035"/>
                  <a:pt x="1727674" y="5322925"/>
                  <a:pt x="1710387" y="5308705"/>
                </a:cubicBezTo>
                <a:cubicBezTo>
                  <a:pt x="1693367" y="5306094"/>
                  <a:pt x="1674901" y="5312009"/>
                  <a:pt x="1664816" y="5296479"/>
                </a:cubicBezTo>
                <a:cubicBezTo>
                  <a:pt x="1649255" y="5277912"/>
                  <a:pt x="1596152" y="5309335"/>
                  <a:pt x="1600883" y="5286607"/>
                </a:cubicBezTo>
                <a:cubicBezTo>
                  <a:pt x="1563066" y="5308189"/>
                  <a:pt x="1524339" y="5269513"/>
                  <a:pt x="1488397" y="5260898"/>
                </a:cubicBezTo>
                <a:cubicBezTo>
                  <a:pt x="1459246" y="5282011"/>
                  <a:pt x="1412580" y="5243108"/>
                  <a:pt x="1336670" y="5240770"/>
                </a:cubicBezTo>
                <a:cubicBezTo>
                  <a:pt x="1304792" y="5265122"/>
                  <a:pt x="1285508" y="5238878"/>
                  <a:pt x="1224297" y="5271845"/>
                </a:cubicBezTo>
                <a:cubicBezTo>
                  <a:pt x="1221731" y="5268771"/>
                  <a:pt x="1218543" y="5265944"/>
                  <a:pt x="1214830" y="5263450"/>
                </a:cubicBezTo>
                <a:cubicBezTo>
                  <a:pt x="1193241" y="5248952"/>
                  <a:pt x="1158925" y="5248567"/>
                  <a:pt x="1138181" y="5262590"/>
                </a:cubicBezTo>
                <a:lnTo>
                  <a:pt x="943575" y="5290808"/>
                </a:lnTo>
                <a:cubicBezTo>
                  <a:pt x="823587" y="5316899"/>
                  <a:pt x="658340" y="5217603"/>
                  <a:pt x="529813" y="5218555"/>
                </a:cubicBezTo>
                <a:lnTo>
                  <a:pt x="519546" y="5208845"/>
                </a:lnTo>
                <a:lnTo>
                  <a:pt x="507906" y="5204779"/>
                </a:lnTo>
                <a:lnTo>
                  <a:pt x="505153" y="5196726"/>
                </a:lnTo>
                <a:lnTo>
                  <a:pt x="500429" y="5193241"/>
                </a:lnTo>
                <a:cubicBezTo>
                  <a:pt x="480923" y="5182176"/>
                  <a:pt x="482807" y="5205793"/>
                  <a:pt x="431923" y="5191553"/>
                </a:cubicBezTo>
                <a:cubicBezTo>
                  <a:pt x="440499" y="5237077"/>
                  <a:pt x="352872" y="5155083"/>
                  <a:pt x="337115" y="5202714"/>
                </a:cubicBezTo>
                <a:cubicBezTo>
                  <a:pt x="325265" y="5197752"/>
                  <a:pt x="314288" y="5191441"/>
                  <a:pt x="303383" y="5184750"/>
                </a:cubicBezTo>
                <a:lnTo>
                  <a:pt x="297664" y="5181269"/>
                </a:lnTo>
                <a:lnTo>
                  <a:pt x="272701" y="5175678"/>
                </a:lnTo>
                <a:lnTo>
                  <a:pt x="268242" y="5163678"/>
                </a:lnTo>
                <a:lnTo>
                  <a:pt x="232517" y="5147792"/>
                </a:lnTo>
                <a:cubicBezTo>
                  <a:pt x="218741" y="5143453"/>
                  <a:pt x="203450" y="5140668"/>
                  <a:pt x="185851" y="5140408"/>
                </a:cubicBezTo>
                <a:cubicBezTo>
                  <a:pt x="139207" y="5153337"/>
                  <a:pt x="79723" y="5120316"/>
                  <a:pt x="20337" y="5113040"/>
                </a:cubicBezTo>
                <a:lnTo>
                  <a:pt x="0" y="5112243"/>
                </a:lnTo>
                <a:close/>
              </a:path>
            </a:pathLst>
          </a:custGeom>
          <a:ln>
            <a:noFill/>
          </a:ln>
          <a:effectLst>
            <a:outerShdw blurRad="25400" dist="12700" dir="3000000" algn="tl"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9FF26275-F97E-628B-79F4-0ED442FF5A7A}"/>
              </a:ext>
            </a:extLst>
          </p:cNvPr>
          <p:cNvSpPr>
            <a:spLocks noGrp="1"/>
          </p:cNvSpPr>
          <p:nvPr>
            <p:ph type="title"/>
          </p:nvPr>
        </p:nvSpPr>
        <p:spPr>
          <a:xfrm>
            <a:off x="1037809" y="1071350"/>
            <a:ext cx="4775162" cy="1339382"/>
          </a:xfrm>
        </p:spPr>
        <p:txBody>
          <a:bodyPr>
            <a:normAutofit/>
          </a:bodyPr>
          <a:lstStyle/>
          <a:p>
            <a:pPr algn="ctr"/>
            <a:r>
              <a:rPr lang="en-GB" sz="3600" b="1" dirty="0"/>
              <a:t>Brexit and National Identity</a:t>
            </a:r>
          </a:p>
        </p:txBody>
      </p:sp>
      <p:sp>
        <p:nvSpPr>
          <p:cNvPr id="36" name="Rectangle 6">
            <a:extLst>
              <a:ext uri="{FF2B5EF4-FFF2-40B4-BE49-F238E27FC236}">
                <a16:creationId xmlns:a16="http://schemas.microsoft.com/office/drawing/2014/main" id="{F0C518C2-0AA4-470C-87B9-9CBF428FBA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564666" y="399531"/>
            <a:ext cx="1707751" cy="428984"/>
          </a:xfrm>
          <a:custGeom>
            <a:avLst/>
            <a:gdLst>
              <a:gd name="connsiteX0" fmla="*/ 0 w 2142503"/>
              <a:gd name="connsiteY0" fmla="*/ 0 h 571500"/>
              <a:gd name="connsiteX1" fmla="*/ 2142503 w 2142503"/>
              <a:gd name="connsiteY1" fmla="*/ 0 h 571500"/>
              <a:gd name="connsiteX2" fmla="*/ 2142503 w 2142503"/>
              <a:gd name="connsiteY2" fmla="*/ 571500 h 571500"/>
              <a:gd name="connsiteX3" fmla="*/ 0 w 2142503"/>
              <a:gd name="connsiteY3" fmla="*/ 571500 h 571500"/>
              <a:gd name="connsiteX4" fmla="*/ 0 w 2142503"/>
              <a:gd name="connsiteY4" fmla="*/ 0 h 571500"/>
              <a:gd name="connsiteX0" fmla="*/ 0 w 2142503"/>
              <a:gd name="connsiteY0" fmla="*/ 0 h 582145"/>
              <a:gd name="connsiteX1" fmla="*/ 2142503 w 2142503"/>
              <a:gd name="connsiteY1" fmla="*/ 0 h 582145"/>
              <a:gd name="connsiteX2" fmla="*/ 2142503 w 2142503"/>
              <a:gd name="connsiteY2" fmla="*/ 571500 h 582145"/>
              <a:gd name="connsiteX3" fmla="*/ 2050917 w 2142503"/>
              <a:gd name="connsiteY3" fmla="*/ 582088 h 582145"/>
              <a:gd name="connsiteX4" fmla="*/ 0 w 2142503"/>
              <a:gd name="connsiteY4" fmla="*/ 571500 h 582145"/>
              <a:gd name="connsiteX5" fmla="*/ 0 w 2142503"/>
              <a:gd name="connsiteY5" fmla="*/ 0 h 582145"/>
              <a:gd name="connsiteX0" fmla="*/ 0 w 2159832"/>
              <a:gd name="connsiteY0" fmla="*/ 0 h 582145"/>
              <a:gd name="connsiteX1" fmla="*/ 2142503 w 2159832"/>
              <a:gd name="connsiteY1" fmla="*/ 0 h 582145"/>
              <a:gd name="connsiteX2" fmla="*/ 2159829 w 2159832"/>
              <a:gd name="connsiteY2" fmla="*/ 96526 h 582145"/>
              <a:gd name="connsiteX3" fmla="*/ 2142503 w 2159832"/>
              <a:gd name="connsiteY3" fmla="*/ 571500 h 582145"/>
              <a:gd name="connsiteX4" fmla="*/ 2050917 w 2159832"/>
              <a:gd name="connsiteY4" fmla="*/ 582088 h 582145"/>
              <a:gd name="connsiteX5" fmla="*/ 0 w 2159832"/>
              <a:gd name="connsiteY5" fmla="*/ 571500 h 582145"/>
              <a:gd name="connsiteX6" fmla="*/ 0 w 2159832"/>
              <a:gd name="connsiteY6" fmla="*/ 0 h 582145"/>
              <a:gd name="connsiteX0" fmla="*/ 0 w 2159832"/>
              <a:gd name="connsiteY0" fmla="*/ 12386 h 594531"/>
              <a:gd name="connsiteX1" fmla="*/ 67826 w 2159832"/>
              <a:gd name="connsiteY1" fmla="*/ 0 h 594531"/>
              <a:gd name="connsiteX2" fmla="*/ 2142503 w 2159832"/>
              <a:gd name="connsiteY2" fmla="*/ 12386 h 594531"/>
              <a:gd name="connsiteX3" fmla="*/ 2159829 w 2159832"/>
              <a:gd name="connsiteY3" fmla="*/ 108912 h 594531"/>
              <a:gd name="connsiteX4" fmla="*/ 2142503 w 2159832"/>
              <a:gd name="connsiteY4" fmla="*/ 583886 h 594531"/>
              <a:gd name="connsiteX5" fmla="*/ 2050917 w 2159832"/>
              <a:gd name="connsiteY5" fmla="*/ 594474 h 594531"/>
              <a:gd name="connsiteX6" fmla="*/ 0 w 2159832"/>
              <a:gd name="connsiteY6" fmla="*/ 583886 h 594531"/>
              <a:gd name="connsiteX7" fmla="*/ 0 w 2159832"/>
              <a:gd name="connsiteY7" fmla="*/ 12386 h 594531"/>
              <a:gd name="connsiteX0" fmla="*/ 0 w 2168908"/>
              <a:gd name="connsiteY0" fmla="*/ 26000 h 594531"/>
              <a:gd name="connsiteX1" fmla="*/ 76902 w 2168908"/>
              <a:gd name="connsiteY1" fmla="*/ 0 h 594531"/>
              <a:gd name="connsiteX2" fmla="*/ 2151579 w 2168908"/>
              <a:gd name="connsiteY2" fmla="*/ 12386 h 594531"/>
              <a:gd name="connsiteX3" fmla="*/ 2168905 w 2168908"/>
              <a:gd name="connsiteY3" fmla="*/ 108912 h 594531"/>
              <a:gd name="connsiteX4" fmla="*/ 2151579 w 2168908"/>
              <a:gd name="connsiteY4" fmla="*/ 583886 h 594531"/>
              <a:gd name="connsiteX5" fmla="*/ 2059993 w 2168908"/>
              <a:gd name="connsiteY5" fmla="*/ 594474 h 594531"/>
              <a:gd name="connsiteX6" fmla="*/ 9076 w 2168908"/>
              <a:gd name="connsiteY6" fmla="*/ 583886 h 594531"/>
              <a:gd name="connsiteX7" fmla="*/ 0 w 2168908"/>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5393 w 2174301"/>
              <a:gd name="connsiteY0" fmla="*/ 26000 h 594531"/>
              <a:gd name="connsiteX1" fmla="*/ 82295 w 2174301"/>
              <a:gd name="connsiteY1" fmla="*/ 0 h 594531"/>
              <a:gd name="connsiteX2" fmla="*/ 2156972 w 2174301"/>
              <a:gd name="connsiteY2" fmla="*/ 12386 h 594531"/>
              <a:gd name="connsiteX3" fmla="*/ 2174298 w 2174301"/>
              <a:gd name="connsiteY3" fmla="*/ 108912 h 594531"/>
              <a:gd name="connsiteX4" fmla="*/ 2156972 w 2174301"/>
              <a:gd name="connsiteY4" fmla="*/ 583886 h 594531"/>
              <a:gd name="connsiteX5" fmla="*/ 2065386 w 2174301"/>
              <a:gd name="connsiteY5" fmla="*/ 594474 h 594531"/>
              <a:gd name="connsiteX6" fmla="*/ 14469 w 2174301"/>
              <a:gd name="connsiteY6" fmla="*/ 583886 h 594531"/>
              <a:gd name="connsiteX7" fmla="*/ 5393 w 2174301"/>
              <a:gd name="connsiteY7" fmla="*/ 26000 h 594531"/>
              <a:gd name="connsiteX0" fmla="*/ 147197 w 2316105"/>
              <a:gd name="connsiteY0" fmla="*/ 26000 h 594531"/>
              <a:gd name="connsiteX1" fmla="*/ 224099 w 2316105"/>
              <a:gd name="connsiteY1" fmla="*/ 0 h 594531"/>
              <a:gd name="connsiteX2" fmla="*/ 2298776 w 2316105"/>
              <a:gd name="connsiteY2" fmla="*/ 12386 h 594531"/>
              <a:gd name="connsiteX3" fmla="*/ 2316102 w 2316105"/>
              <a:gd name="connsiteY3" fmla="*/ 108912 h 594531"/>
              <a:gd name="connsiteX4" fmla="*/ 2298776 w 2316105"/>
              <a:gd name="connsiteY4" fmla="*/ 583886 h 594531"/>
              <a:gd name="connsiteX5" fmla="*/ 2207190 w 2316105"/>
              <a:gd name="connsiteY5" fmla="*/ 594474 h 594531"/>
              <a:gd name="connsiteX6" fmla="*/ 156273 w 2316105"/>
              <a:gd name="connsiteY6" fmla="*/ 583886 h 594531"/>
              <a:gd name="connsiteX7" fmla="*/ 142416 w 2316105"/>
              <a:gd name="connsiteY7" fmla="*/ 235975 h 594531"/>
              <a:gd name="connsiteX8" fmla="*/ 147197 w 2316105"/>
              <a:gd name="connsiteY8" fmla="*/ 26000 h 594531"/>
              <a:gd name="connsiteX0" fmla="*/ 154684 w 2323592"/>
              <a:gd name="connsiteY0" fmla="*/ 26000 h 594531"/>
              <a:gd name="connsiteX1" fmla="*/ 231586 w 2323592"/>
              <a:gd name="connsiteY1" fmla="*/ 0 h 594531"/>
              <a:gd name="connsiteX2" fmla="*/ 2306263 w 2323592"/>
              <a:gd name="connsiteY2" fmla="*/ 12386 h 594531"/>
              <a:gd name="connsiteX3" fmla="*/ 2323589 w 2323592"/>
              <a:gd name="connsiteY3" fmla="*/ 108912 h 594531"/>
              <a:gd name="connsiteX4" fmla="*/ 2306263 w 2323592"/>
              <a:gd name="connsiteY4" fmla="*/ 583886 h 594531"/>
              <a:gd name="connsiteX5" fmla="*/ 2214677 w 2323592"/>
              <a:gd name="connsiteY5" fmla="*/ 594474 h 594531"/>
              <a:gd name="connsiteX6" fmla="*/ 163760 w 2323592"/>
              <a:gd name="connsiteY6" fmla="*/ 583886 h 594531"/>
              <a:gd name="connsiteX7" fmla="*/ 158979 w 2323592"/>
              <a:gd name="connsiteY7" fmla="*/ 403879 h 594531"/>
              <a:gd name="connsiteX8" fmla="*/ 149903 w 2323592"/>
              <a:gd name="connsiteY8" fmla="*/ 235975 h 594531"/>
              <a:gd name="connsiteX9" fmla="*/ 154684 w 2323592"/>
              <a:gd name="connsiteY9" fmla="*/ 26000 h 594531"/>
              <a:gd name="connsiteX0" fmla="*/ 13665 w 2182573"/>
              <a:gd name="connsiteY0" fmla="*/ 26000 h 594531"/>
              <a:gd name="connsiteX1" fmla="*/ 90567 w 2182573"/>
              <a:gd name="connsiteY1" fmla="*/ 0 h 594531"/>
              <a:gd name="connsiteX2" fmla="*/ 2165244 w 2182573"/>
              <a:gd name="connsiteY2" fmla="*/ 12386 h 594531"/>
              <a:gd name="connsiteX3" fmla="*/ 2182570 w 2182573"/>
              <a:gd name="connsiteY3" fmla="*/ 108912 h 594531"/>
              <a:gd name="connsiteX4" fmla="*/ 2165244 w 2182573"/>
              <a:gd name="connsiteY4" fmla="*/ 583886 h 594531"/>
              <a:gd name="connsiteX5" fmla="*/ 2073658 w 2182573"/>
              <a:gd name="connsiteY5" fmla="*/ 594474 h 594531"/>
              <a:gd name="connsiteX6" fmla="*/ 22741 w 2182573"/>
              <a:gd name="connsiteY6" fmla="*/ 583886 h 594531"/>
              <a:gd name="connsiteX7" fmla="*/ 17960 w 2182573"/>
              <a:gd name="connsiteY7" fmla="*/ 403879 h 594531"/>
              <a:gd name="connsiteX8" fmla="*/ 8884 w 2182573"/>
              <a:gd name="connsiteY8" fmla="*/ 235975 h 594531"/>
              <a:gd name="connsiteX9" fmla="*/ 13665 w 2182573"/>
              <a:gd name="connsiteY9" fmla="*/ 26000 h 594531"/>
              <a:gd name="connsiteX0" fmla="*/ 13665 w 2202120"/>
              <a:gd name="connsiteY0" fmla="*/ 26000 h 594531"/>
              <a:gd name="connsiteX1" fmla="*/ 90567 w 2202120"/>
              <a:gd name="connsiteY1" fmla="*/ 0 h 594531"/>
              <a:gd name="connsiteX2" fmla="*/ 2165244 w 2202120"/>
              <a:gd name="connsiteY2" fmla="*/ 12386 h 594531"/>
              <a:gd name="connsiteX3" fmla="*/ 2182570 w 2202120"/>
              <a:gd name="connsiteY3" fmla="*/ 108912 h 594531"/>
              <a:gd name="connsiteX4" fmla="*/ 2192471 w 2202120"/>
              <a:gd name="connsiteY4" fmla="*/ 583886 h 594531"/>
              <a:gd name="connsiteX5" fmla="*/ 2073658 w 2202120"/>
              <a:gd name="connsiteY5" fmla="*/ 594474 h 594531"/>
              <a:gd name="connsiteX6" fmla="*/ 22741 w 2202120"/>
              <a:gd name="connsiteY6" fmla="*/ 583886 h 594531"/>
              <a:gd name="connsiteX7" fmla="*/ 17960 w 2202120"/>
              <a:gd name="connsiteY7" fmla="*/ 403879 h 594531"/>
              <a:gd name="connsiteX8" fmla="*/ 8884 w 2202120"/>
              <a:gd name="connsiteY8" fmla="*/ 235975 h 594531"/>
              <a:gd name="connsiteX9" fmla="*/ 13665 w 2202120"/>
              <a:gd name="connsiteY9" fmla="*/ 26000 h 594531"/>
              <a:gd name="connsiteX0" fmla="*/ 13665 w 2202036"/>
              <a:gd name="connsiteY0" fmla="*/ 26000 h 594531"/>
              <a:gd name="connsiteX1" fmla="*/ 90567 w 2202036"/>
              <a:gd name="connsiteY1" fmla="*/ 0 h 594531"/>
              <a:gd name="connsiteX2" fmla="*/ 2165244 w 2202036"/>
              <a:gd name="connsiteY2" fmla="*/ 12386 h 594531"/>
              <a:gd name="connsiteX3" fmla="*/ 2182570 w 2202036"/>
              <a:gd name="connsiteY3" fmla="*/ 108912 h 594531"/>
              <a:gd name="connsiteX4" fmla="*/ 2191645 w 2202036"/>
              <a:gd name="connsiteY4" fmla="*/ 422031 h 594531"/>
              <a:gd name="connsiteX5" fmla="*/ 2192471 w 2202036"/>
              <a:gd name="connsiteY5" fmla="*/ 583886 h 594531"/>
              <a:gd name="connsiteX6" fmla="*/ 2073658 w 2202036"/>
              <a:gd name="connsiteY6" fmla="*/ 594474 h 594531"/>
              <a:gd name="connsiteX7" fmla="*/ 22741 w 2202036"/>
              <a:gd name="connsiteY7" fmla="*/ 583886 h 594531"/>
              <a:gd name="connsiteX8" fmla="*/ 17960 w 2202036"/>
              <a:gd name="connsiteY8" fmla="*/ 403879 h 594531"/>
              <a:gd name="connsiteX9" fmla="*/ 8884 w 2202036"/>
              <a:gd name="connsiteY9" fmla="*/ 235975 h 594531"/>
              <a:gd name="connsiteX10" fmla="*/ 13665 w 2202036"/>
              <a:gd name="connsiteY10" fmla="*/ 26000 h 594531"/>
              <a:gd name="connsiteX0" fmla="*/ 142254 w 2330625"/>
              <a:gd name="connsiteY0" fmla="*/ 26000 h 594531"/>
              <a:gd name="connsiteX1" fmla="*/ 219156 w 2330625"/>
              <a:gd name="connsiteY1" fmla="*/ 0 h 594531"/>
              <a:gd name="connsiteX2" fmla="*/ 2293833 w 2330625"/>
              <a:gd name="connsiteY2" fmla="*/ 12386 h 594531"/>
              <a:gd name="connsiteX3" fmla="*/ 2311159 w 2330625"/>
              <a:gd name="connsiteY3" fmla="*/ 108912 h 594531"/>
              <a:gd name="connsiteX4" fmla="*/ 2320234 w 2330625"/>
              <a:gd name="connsiteY4" fmla="*/ 422031 h 594531"/>
              <a:gd name="connsiteX5" fmla="*/ 2321060 w 2330625"/>
              <a:gd name="connsiteY5" fmla="*/ 583886 h 594531"/>
              <a:gd name="connsiteX6" fmla="*/ 2202247 w 2330625"/>
              <a:gd name="connsiteY6" fmla="*/ 594474 h 594531"/>
              <a:gd name="connsiteX7" fmla="*/ 151330 w 2330625"/>
              <a:gd name="connsiteY7" fmla="*/ 583886 h 594531"/>
              <a:gd name="connsiteX8" fmla="*/ 155624 w 2330625"/>
              <a:gd name="connsiteY8" fmla="*/ 512790 h 594531"/>
              <a:gd name="connsiteX9" fmla="*/ 146549 w 2330625"/>
              <a:gd name="connsiteY9" fmla="*/ 403879 h 594531"/>
              <a:gd name="connsiteX10" fmla="*/ 137473 w 2330625"/>
              <a:gd name="connsiteY10" fmla="*/ 235975 h 594531"/>
              <a:gd name="connsiteX11" fmla="*/ 142254 w 2330625"/>
              <a:gd name="connsiteY11" fmla="*/ 26000 h 594531"/>
              <a:gd name="connsiteX0" fmla="*/ 13413 w 2201784"/>
              <a:gd name="connsiteY0" fmla="*/ 26000 h 594531"/>
              <a:gd name="connsiteX1" fmla="*/ 90315 w 2201784"/>
              <a:gd name="connsiteY1" fmla="*/ 0 h 594531"/>
              <a:gd name="connsiteX2" fmla="*/ 2164992 w 2201784"/>
              <a:gd name="connsiteY2" fmla="*/ 12386 h 594531"/>
              <a:gd name="connsiteX3" fmla="*/ 2182318 w 2201784"/>
              <a:gd name="connsiteY3" fmla="*/ 108912 h 594531"/>
              <a:gd name="connsiteX4" fmla="*/ 2191393 w 2201784"/>
              <a:gd name="connsiteY4" fmla="*/ 422031 h 594531"/>
              <a:gd name="connsiteX5" fmla="*/ 2192219 w 2201784"/>
              <a:gd name="connsiteY5" fmla="*/ 583886 h 594531"/>
              <a:gd name="connsiteX6" fmla="*/ 2073406 w 2201784"/>
              <a:gd name="connsiteY6" fmla="*/ 594474 h 594531"/>
              <a:gd name="connsiteX7" fmla="*/ 22489 w 2201784"/>
              <a:gd name="connsiteY7" fmla="*/ 583886 h 594531"/>
              <a:gd name="connsiteX8" fmla="*/ 26783 w 2201784"/>
              <a:gd name="connsiteY8" fmla="*/ 512790 h 594531"/>
              <a:gd name="connsiteX9" fmla="*/ 17708 w 2201784"/>
              <a:gd name="connsiteY9" fmla="*/ 403879 h 594531"/>
              <a:gd name="connsiteX10" fmla="*/ 8632 w 2201784"/>
              <a:gd name="connsiteY10" fmla="*/ 235975 h 594531"/>
              <a:gd name="connsiteX11" fmla="*/ 13413 w 2201784"/>
              <a:gd name="connsiteY11" fmla="*/ 26000 h 5945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201784" h="594531">
                <a:moveTo>
                  <a:pt x="13413" y="26000"/>
                </a:moveTo>
                <a:cubicBezTo>
                  <a:pt x="37534" y="24897"/>
                  <a:pt x="66194" y="1103"/>
                  <a:pt x="90315" y="0"/>
                </a:cubicBezTo>
                <a:lnTo>
                  <a:pt x="2164992" y="12386"/>
                </a:lnTo>
                <a:cubicBezTo>
                  <a:pt x="2164717" y="43049"/>
                  <a:pt x="2182593" y="78249"/>
                  <a:pt x="2182318" y="108912"/>
                </a:cubicBezTo>
                <a:cubicBezTo>
                  <a:pt x="2188231" y="177186"/>
                  <a:pt x="2189743" y="342869"/>
                  <a:pt x="2191393" y="422031"/>
                </a:cubicBezTo>
                <a:cubicBezTo>
                  <a:pt x="2193043" y="501193"/>
                  <a:pt x="2213396" y="555146"/>
                  <a:pt x="2192219" y="583886"/>
                </a:cubicBezTo>
                <a:cubicBezTo>
                  <a:pt x="2172279" y="582877"/>
                  <a:pt x="2093346" y="595483"/>
                  <a:pt x="2073406" y="594474"/>
                </a:cubicBezTo>
                <a:lnTo>
                  <a:pt x="22489" y="583886"/>
                </a:lnTo>
                <a:cubicBezTo>
                  <a:pt x="5849" y="592962"/>
                  <a:pt x="27580" y="542791"/>
                  <a:pt x="26783" y="512790"/>
                </a:cubicBezTo>
                <a:cubicBezTo>
                  <a:pt x="25986" y="482789"/>
                  <a:pt x="18464" y="450015"/>
                  <a:pt x="17708" y="403879"/>
                </a:cubicBezTo>
                <a:cubicBezTo>
                  <a:pt x="16952" y="357743"/>
                  <a:pt x="-14855" y="308787"/>
                  <a:pt x="8632" y="235975"/>
                </a:cubicBezTo>
                <a:cubicBezTo>
                  <a:pt x="7119" y="142994"/>
                  <a:pt x="-201" y="65329"/>
                  <a:pt x="13413" y="26000"/>
                </a:cubicBezTo>
                <a:close/>
              </a:path>
            </a:pathLst>
          </a:custGeom>
          <a:solidFill>
            <a:srgbClr val="D9D4D0">
              <a:alpha val="60000"/>
            </a:srgbClr>
          </a:solidFill>
          <a:ln>
            <a:noFill/>
          </a:ln>
          <a:effectLst>
            <a:softEdge rad="635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2D0585B-77F5-B5EC-E3DD-7860F1E49572}"/>
              </a:ext>
            </a:extLst>
          </p:cNvPr>
          <p:cNvSpPr>
            <a:spLocks noGrp="1"/>
          </p:cNvSpPr>
          <p:nvPr>
            <p:ph idx="1"/>
          </p:nvPr>
        </p:nvSpPr>
        <p:spPr>
          <a:xfrm>
            <a:off x="1189319" y="2547257"/>
            <a:ext cx="4458446" cy="3109740"/>
          </a:xfrm>
        </p:spPr>
        <p:txBody>
          <a:bodyPr anchor="ctr">
            <a:normAutofit/>
          </a:bodyPr>
          <a:lstStyle/>
          <a:p>
            <a:r>
              <a:rPr lang="en-GB" sz="2000"/>
              <a:t>Brexit exposed divisions in how different groups define Britishness.</a:t>
            </a:r>
          </a:p>
          <a:p>
            <a:r>
              <a:rPr lang="en-GB" sz="2000"/>
              <a:t>Many Leave voters wanted to take back control of Britain’s identity.</a:t>
            </a:r>
          </a:p>
          <a:p>
            <a:r>
              <a:rPr lang="en-GB" sz="2000"/>
              <a:t>Ethnic minorities viewed the EU as prioritizing white Europeans over non-Europeans.</a:t>
            </a:r>
          </a:p>
          <a:p>
            <a:pPr marL="0" indent="0">
              <a:buNone/>
            </a:pPr>
            <a:endParaRPr lang="en-GB" sz="2000"/>
          </a:p>
          <a:p>
            <a:pPr marL="0" indent="0">
              <a:buNone/>
            </a:pPr>
            <a:endParaRPr lang="en-GB" sz="2000"/>
          </a:p>
        </p:txBody>
      </p:sp>
    </p:spTree>
    <p:extLst>
      <p:ext uri="{BB962C8B-B14F-4D97-AF65-F5344CB8AC3E}">
        <p14:creationId xmlns:p14="http://schemas.microsoft.com/office/powerpoint/2010/main" val="417993083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352BEC0E-22F8-46D0-9632-375DB541B06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ED57B7-3415-9C51-DBD8-19247E0F9361}"/>
              </a:ext>
            </a:extLst>
          </p:cNvPr>
          <p:cNvSpPr>
            <a:spLocks noGrp="1"/>
          </p:cNvSpPr>
          <p:nvPr>
            <p:ph type="title"/>
          </p:nvPr>
        </p:nvSpPr>
        <p:spPr>
          <a:xfrm>
            <a:off x="640080" y="329184"/>
            <a:ext cx="6894576" cy="1783080"/>
          </a:xfrm>
        </p:spPr>
        <p:txBody>
          <a:bodyPr anchor="b">
            <a:normAutofit/>
          </a:bodyPr>
          <a:lstStyle/>
          <a:p>
            <a:r>
              <a:rPr lang="en-GB" sz="5400" b="1" dirty="0"/>
              <a:t>Selective Application of British Values</a:t>
            </a:r>
          </a:p>
        </p:txBody>
      </p:sp>
      <p:sp>
        <p:nvSpPr>
          <p:cNvPr id="15" name="sketch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8952" y="2395728"/>
            <a:ext cx="4243589" cy="18288"/>
          </a:xfrm>
          <a:prstGeom prst="rect">
            <a:avLst/>
          </a:prstGeom>
          <a:solidFill>
            <a:schemeClr val="accent2"/>
          </a:solidFill>
          <a:ln w="41275" cap="rnd">
            <a:solidFill>
              <a:schemeClr val="accent2"/>
            </a:solidFill>
            <a:round/>
            <a:extLst>
              <a:ext uri="{C807C97D-BFC1-408E-A445-0C87EB9F89A2}">
                <ask:lineSketchStyleProps xmlns:ask="http://schemas.microsoft.com/office/drawing/2018/sketchyshapes" sd="2727557108">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1D6B7E5-45A5-6EA3-CCE9-5B9ABD839F74}"/>
              </a:ext>
            </a:extLst>
          </p:cNvPr>
          <p:cNvSpPr>
            <a:spLocks noGrp="1"/>
          </p:cNvSpPr>
          <p:nvPr>
            <p:ph idx="1"/>
          </p:nvPr>
        </p:nvSpPr>
        <p:spPr>
          <a:xfrm>
            <a:off x="640080" y="2706624"/>
            <a:ext cx="6894576" cy="3483864"/>
          </a:xfrm>
        </p:spPr>
        <p:txBody>
          <a:bodyPr>
            <a:normAutofit/>
          </a:bodyPr>
          <a:lstStyle/>
          <a:p>
            <a:pPr marL="0" indent="0">
              <a:buNone/>
            </a:pPr>
            <a:r>
              <a:rPr lang="en-GB" sz="2200"/>
              <a:t>Britain promotes democracy, tolerance, and freedom but applies them inconsistently.</a:t>
            </a:r>
          </a:p>
          <a:p>
            <a:pPr marL="0" indent="0">
              <a:buNone/>
            </a:pPr>
            <a:r>
              <a:rPr lang="en-GB" sz="2200"/>
              <a:t>Ukrainian refugees were welcomed, while Muslim asylum seekers faced hostility.</a:t>
            </a:r>
          </a:p>
          <a:p>
            <a:pPr marL="0" indent="0">
              <a:buNone/>
            </a:pPr>
            <a:endParaRPr lang="en-GB" sz="2200"/>
          </a:p>
        </p:txBody>
      </p:sp>
      <p:pic>
        <p:nvPicPr>
          <p:cNvPr id="4" name="Picture 3">
            <a:extLst>
              <a:ext uri="{FF2B5EF4-FFF2-40B4-BE49-F238E27FC236}">
                <a16:creationId xmlns:a16="http://schemas.microsoft.com/office/drawing/2014/main" id="{73F60986-CA47-35C1-83A8-D6EFDDE122D1}"/>
              </a:ext>
            </a:extLst>
          </p:cNvPr>
          <p:cNvPicPr>
            <a:picLocks noChangeAspect="1"/>
          </p:cNvPicPr>
          <p:nvPr/>
        </p:nvPicPr>
        <p:blipFill>
          <a:blip r:embed="rId3"/>
          <a:stretch>
            <a:fillRect/>
          </a:stretch>
        </p:blipFill>
        <p:spPr>
          <a:xfrm>
            <a:off x="8155963" y="329183"/>
            <a:ext cx="3429969" cy="3429969"/>
          </a:xfrm>
          <a:prstGeom prst="rect">
            <a:avLst/>
          </a:prstGeom>
        </p:spPr>
      </p:pic>
      <p:pic>
        <p:nvPicPr>
          <p:cNvPr id="5" name="Picture 4">
            <a:extLst>
              <a:ext uri="{FF2B5EF4-FFF2-40B4-BE49-F238E27FC236}">
                <a16:creationId xmlns:a16="http://schemas.microsoft.com/office/drawing/2014/main" id="{6BC3ABBD-AF64-E8C5-A935-210BA3519982}"/>
              </a:ext>
            </a:extLst>
          </p:cNvPr>
          <p:cNvPicPr>
            <a:picLocks noChangeAspect="1"/>
          </p:cNvPicPr>
          <p:nvPr/>
        </p:nvPicPr>
        <p:blipFill>
          <a:blip r:embed="rId4"/>
          <a:stretch>
            <a:fillRect/>
          </a:stretch>
        </p:blipFill>
        <p:spPr>
          <a:xfrm>
            <a:off x="8093583" y="4079193"/>
            <a:ext cx="3536442" cy="2176272"/>
          </a:xfrm>
          <a:prstGeom prst="rect">
            <a:avLst/>
          </a:prstGeom>
        </p:spPr>
      </p:pic>
    </p:spTree>
    <p:extLst>
      <p:ext uri="{BB962C8B-B14F-4D97-AF65-F5344CB8AC3E}">
        <p14:creationId xmlns:p14="http://schemas.microsoft.com/office/powerpoint/2010/main" val="32024999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9228552E-C8B1-4A80-8448-0787CE0FC70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AD8419B5-A784-580E-51B2-BD2BE9978C1D}"/>
              </a:ext>
            </a:extLst>
          </p:cNvPr>
          <p:cNvPicPr>
            <a:picLocks noChangeAspect="1"/>
          </p:cNvPicPr>
          <p:nvPr/>
        </p:nvPicPr>
        <p:blipFill>
          <a:blip r:embed="rId3">
            <a:alphaModFix amt="35000"/>
          </a:blip>
          <a:srcRect l="4286" r="2824" b="-1"/>
          <a:stretch/>
        </p:blipFill>
        <p:spPr>
          <a:xfrm>
            <a:off x="20" y="10"/>
            <a:ext cx="12191980" cy="6857990"/>
          </a:xfrm>
          <a:prstGeom prst="rect">
            <a:avLst/>
          </a:prstGeom>
        </p:spPr>
      </p:pic>
      <p:sp>
        <p:nvSpPr>
          <p:cNvPr id="2" name="Title 1">
            <a:extLst>
              <a:ext uri="{FF2B5EF4-FFF2-40B4-BE49-F238E27FC236}">
                <a16:creationId xmlns:a16="http://schemas.microsoft.com/office/drawing/2014/main" id="{937690BB-7E9B-2597-D2CA-A69C04F79F44}"/>
              </a:ext>
            </a:extLst>
          </p:cNvPr>
          <p:cNvSpPr>
            <a:spLocks noGrp="1"/>
          </p:cNvSpPr>
          <p:nvPr>
            <p:ph type="title"/>
          </p:nvPr>
        </p:nvSpPr>
        <p:spPr>
          <a:xfrm>
            <a:off x="838200" y="365125"/>
            <a:ext cx="10515600" cy="1325563"/>
          </a:xfrm>
        </p:spPr>
        <p:txBody>
          <a:bodyPr>
            <a:normAutofit/>
          </a:bodyPr>
          <a:lstStyle/>
          <a:p>
            <a:r>
              <a:rPr lang="en-GB" b="1" dirty="0">
                <a:solidFill>
                  <a:srgbClr val="FFFFFF"/>
                </a:solidFill>
              </a:rPr>
              <a:t>The Future of British Identity</a:t>
            </a:r>
          </a:p>
        </p:txBody>
      </p:sp>
      <p:sp>
        <p:nvSpPr>
          <p:cNvPr id="3" name="Content Placeholder 2">
            <a:extLst>
              <a:ext uri="{FF2B5EF4-FFF2-40B4-BE49-F238E27FC236}">
                <a16:creationId xmlns:a16="http://schemas.microsoft.com/office/drawing/2014/main" id="{D677E2A3-7A45-30CE-9F4F-63339AEB883F}"/>
              </a:ext>
            </a:extLst>
          </p:cNvPr>
          <p:cNvSpPr>
            <a:spLocks noGrp="1"/>
          </p:cNvSpPr>
          <p:nvPr>
            <p:ph idx="1"/>
          </p:nvPr>
        </p:nvSpPr>
        <p:spPr>
          <a:xfrm>
            <a:off x="838200" y="1825625"/>
            <a:ext cx="10515600" cy="4351338"/>
          </a:xfrm>
        </p:spPr>
        <p:txBody>
          <a:bodyPr>
            <a:normAutofit/>
          </a:bodyPr>
          <a:lstStyle/>
          <a:p>
            <a:pPr marL="0" indent="0">
              <a:buNone/>
            </a:pPr>
            <a:r>
              <a:rPr lang="en-GB" dirty="0">
                <a:solidFill>
                  <a:srgbClr val="FFFFFF"/>
                </a:solidFill>
              </a:rPr>
              <a:t>Two possible futures:</a:t>
            </a:r>
          </a:p>
          <a:p>
            <a:pPr marL="0" indent="0">
              <a:buNone/>
            </a:pPr>
            <a:r>
              <a:rPr lang="en-GB" dirty="0">
                <a:solidFill>
                  <a:srgbClr val="FFFFFF"/>
                </a:solidFill>
              </a:rPr>
              <a:t>1. A civic identity based on shared values, not ethnicity.</a:t>
            </a:r>
          </a:p>
          <a:p>
            <a:pPr marL="0" indent="0">
              <a:buNone/>
            </a:pPr>
            <a:r>
              <a:rPr lang="en-GB" dirty="0">
                <a:solidFill>
                  <a:srgbClr val="FFFFFF"/>
                </a:solidFill>
              </a:rPr>
              <a:t>2. A defensive identity focused on preserving traditional British culture.</a:t>
            </a:r>
          </a:p>
          <a:p>
            <a:pPr marL="0" indent="0">
              <a:buNone/>
            </a:pPr>
            <a:endParaRPr lang="en-GB" dirty="0">
              <a:solidFill>
                <a:srgbClr val="FFFFFF"/>
              </a:solidFill>
            </a:endParaRPr>
          </a:p>
          <a:p>
            <a:pPr marL="0" indent="0">
              <a:buNone/>
            </a:pPr>
            <a:endParaRPr lang="en-GB" dirty="0">
              <a:solidFill>
                <a:srgbClr val="FFFFFF"/>
              </a:solidFill>
            </a:endParaRPr>
          </a:p>
          <a:p>
            <a:pPr marL="0" indent="0">
              <a:buNone/>
            </a:pPr>
            <a:endParaRPr lang="en-GB" dirty="0">
              <a:solidFill>
                <a:srgbClr val="FFFFFF"/>
              </a:solidFill>
            </a:endParaRPr>
          </a:p>
        </p:txBody>
      </p:sp>
    </p:spTree>
    <p:extLst>
      <p:ext uri="{BB962C8B-B14F-4D97-AF65-F5344CB8AC3E}">
        <p14:creationId xmlns:p14="http://schemas.microsoft.com/office/powerpoint/2010/main" val="3916189832"/>
      </p:ext>
    </p:extLst>
  </p:cSld>
  <p:clrMapOvr>
    <a:overrideClrMapping bg1="dk1" tx1="lt1" bg2="dk2" tx2="lt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8908DB7-C3A6-4FCB-9820-CEE02B398C4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17E24BA-C536-27E9-1016-9710E38A2306}"/>
              </a:ext>
            </a:extLst>
          </p:cNvPr>
          <p:cNvSpPr>
            <a:spLocks noGrp="1"/>
          </p:cNvSpPr>
          <p:nvPr>
            <p:ph type="title"/>
          </p:nvPr>
        </p:nvSpPr>
        <p:spPr>
          <a:xfrm>
            <a:off x="630936" y="640823"/>
            <a:ext cx="3419856" cy="5583148"/>
          </a:xfrm>
        </p:spPr>
        <p:txBody>
          <a:bodyPr anchor="ctr">
            <a:normAutofit/>
          </a:bodyPr>
          <a:lstStyle/>
          <a:p>
            <a:r>
              <a:rPr lang="en-GB" sz="5400" b="1" dirty="0"/>
              <a:t>Conclusion: A Nation Redefining Itself</a:t>
            </a:r>
          </a:p>
        </p:txBody>
      </p:sp>
      <p:sp>
        <p:nvSpPr>
          <p:cNvPr id="11" name="sketch line">
            <a:extLst>
              <a:ext uri="{FF2B5EF4-FFF2-40B4-BE49-F238E27FC236}">
                <a16:creationId xmlns:a16="http://schemas.microsoft.com/office/drawing/2014/main" id="{535742DD-1B16-4E9D-B715-0D74B4574A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267200" y="630936"/>
            <a:ext cx="18288" cy="5590381"/>
          </a:xfrm>
          <a:prstGeom prst="rect">
            <a:avLst/>
          </a:prstGeom>
          <a:solidFill>
            <a:schemeClr val="accent2"/>
          </a:solidFill>
          <a:ln w="41275" cap="rnd">
            <a:solidFill>
              <a:schemeClr val="accent2"/>
            </a:solidFill>
            <a:round/>
            <a:extLst>
              <a:ext uri="{C807C97D-BFC1-408E-A445-0C87EB9F89A2}">
                <ask:lineSketchStyleProps xmlns:ask="http://schemas.microsoft.com/office/drawing/2018/sketchyshapes" sd="3114097614">
                  <a:custGeom>
                    <a:avLst/>
                    <a:gdLst>
                      <a:gd name="connsiteX0" fmla="*/ 0 w 18288"/>
                      <a:gd name="connsiteY0" fmla="*/ 0 h 5590381"/>
                      <a:gd name="connsiteX1" fmla="*/ 18288 w 18288"/>
                      <a:gd name="connsiteY1" fmla="*/ 0 h 5590381"/>
                      <a:gd name="connsiteX2" fmla="*/ 18288 w 18288"/>
                      <a:gd name="connsiteY2" fmla="*/ 754701 h 5590381"/>
                      <a:gd name="connsiteX3" fmla="*/ 18288 w 18288"/>
                      <a:gd name="connsiteY3" fmla="*/ 1565307 h 5590381"/>
                      <a:gd name="connsiteX4" fmla="*/ 18288 w 18288"/>
                      <a:gd name="connsiteY4" fmla="*/ 2152297 h 5590381"/>
                      <a:gd name="connsiteX5" fmla="*/ 18288 w 18288"/>
                      <a:gd name="connsiteY5" fmla="*/ 2906998 h 5590381"/>
                      <a:gd name="connsiteX6" fmla="*/ 18288 w 18288"/>
                      <a:gd name="connsiteY6" fmla="*/ 3549892 h 5590381"/>
                      <a:gd name="connsiteX7" fmla="*/ 18288 w 18288"/>
                      <a:gd name="connsiteY7" fmla="*/ 4080978 h 5590381"/>
                      <a:gd name="connsiteX8" fmla="*/ 18288 w 18288"/>
                      <a:gd name="connsiteY8" fmla="*/ 4835680 h 5590381"/>
                      <a:gd name="connsiteX9" fmla="*/ 18288 w 18288"/>
                      <a:gd name="connsiteY9" fmla="*/ 5590381 h 5590381"/>
                      <a:gd name="connsiteX10" fmla="*/ 0 w 18288"/>
                      <a:gd name="connsiteY10" fmla="*/ 5590381 h 5590381"/>
                      <a:gd name="connsiteX11" fmla="*/ 0 w 18288"/>
                      <a:gd name="connsiteY11" fmla="*/ 4835680 h 5590381"/>
                      <a:gd name="connsiteX12" fmla="*/ 0 w 18288"/>
                      <a:gd name="connsiteY12" fmla="*/ 4304593 h 5590381"/>
                      <a:gd name="connsiteX13" fmla="*/ 0 w 18288"/>
                      <a:gd name="connsiteY13" fmla="*/ 3773507 h 5590381"/>
                      <a:gd name="connsiteX14" fmla="*/ 0 w 18288"/>
                      <a:gd name="connsiteY14" fmla="*/ 3186517 h 5590381"/>
                      <a:gd name="connsiteX15" fmla="*/ 0 w 18288"/>
                      <a:gd name="connsiteY15" fmla="*/ 2487720 h 5590381"/>
                      <a:gd name="connsiteX16" fmla="*/ 0 w 18288"/>
                      <a:gd name="connsiteY16" fmla="*/ 1956633 h 5590381"/>
                      <a:gd name="connsiteX17" fmla="*/ 0 w 18288"/>
                      <a:gd name="connsiteY17" fmla="*/ 1425547 h 5590381"/>
                      <a:gd name="connsiteX18" fmla="*/ 0 w 18288"/>
                      <a:gd name="connsiteY18" fmla="*/ 614942 h 5590381"/>
                      <a:gd name="connsiteX19" fmla="*/ 0 w 18288"/>
                      <a:gd name="connsiteY19" fmla="*/ 0 h 559038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18288" h="5590381" fill="none" extrusionOk="0">
                        <a:moveTo>
                          <a:pt x="0" y="0"/>
                        </a:moveTo>
                        <a:cubicBezTo>
                          <a:pt x="7726" y="-435"/>
                          <a:pt x="14198" y="437"/>
                          <a:pt x="18288" y="0"/>
                        </a:cubicBezTo>
                        <a:cubicBezTo>
                          <a:pt x="-5226" y="225076"/>
                          <a:pt x="46275" y="562283"/>
                          <a:pt x="18288" y="754701"/>
                        </a:cubicBezTo>
                        <a:cubicBezTo>
                          <a:pt x="-9699" y="947119"/>
                          <a:pt x="30081" y="1239251"/>
                          <a:pt x="18288" y="1565307"/>
                        </a:cubicBezTo>
                        <a:cubicBezTo>
                          <a:pt x="6495" y="1891363"/>
                          <a:pt x="7160" y="1999140"/>
                          <a:pt x="18288" y="2152297"/>
                        </a:cubicBezTo>
                        <a:cubicBezTo>
                          <a:pt x="29417" y="2305454"/>
                          <a:pt x="28705" y="2598333"/>
                          <a:pt x="18288" y="2906998"/>
                        </a:cubicBezTo>
                        <a:cubicBezTo>
                          <a:pt x="7871" y="3215663"/>
                          <a:pt x="35263" y="3327412"/>
                          <a:pt x="18288" y="3549892"/>
                        </a:cubicBezTo>
                        <a:cubicBezTo>
                          <a:pt x="1313" y="3772372"/>
                          <a:pt x="38561" y="3843836"/>
                          <a:pt x="18288" y="4080978"/>
                        </a:cubicBezTo>
                        <a:cubicBezTo>
                          <a:pt x="-1985" y="4318120"/>
                          <a:pt x="-3806" y="4511166"/>
                          <a:pt x="18288" y="4835680"/>
                        </a:cubicBezTo>
                        <a:cubicBezTo>
                          <a:pt x="40382" y="5160194"/>
                          <a:pt x="-13070" y="5401748"/>
                          <a:pt x="18288" y="5590381"/>
                        </a:cubicBezTo>
                        <a:cubicBezTo>
                          <a:pt x="12010" y="5589863"/>
                          <a:pt x="6799" y="5589982"/>
                          <a:pt x="0" y="5590381"/>
                        </a:cubicBezTo>
                        <a:cubicBezTo>
                          <a:pt x="-6480" y="5250523"/>
                          <a:pt x="-32148" y="5052531"/>
                          <a:pt x="0" y="4835680"/>
                        </a:cubicBezTo>
                        <a:cubicBezTo>
                          <a:pt x="32148" y="4618829"/>
                          <a:pt x="5352" y="4496374"/>
                          <a:pt x="0" y="4304593"/>
                        </a:cubicBezTo>
                        <a:cubicBezTo>
                          <a:pt x="-5352" y="4112812"/>
                          <a:pt x="9645" y="3919423"/>
                          <a:pt x="0" y="3773507"/>
                        </a:cubicBezTo>
                        <a:cubicBezTo>
                          <a:pt x="-9645" y="3627591"/>
                          <a:pt x="-10654" y="3330687"/>
                          <a:pt x="0" y="3186517"/>
                        </a:cubicBezTo>
                        <a:cubicBezTo>
                          <a:pt x="10654" y="3042347"/>
                          <a:pt x="18181" y="2635923"/>
                          <a:pt x="0" y="2487720"/>
                        </a:cubicBezTo>
                        <a:cubicBezTo>
                          <a:pt x="-18181" y="2339517"/>
                          <a:pt x="-7947" y="2113537"/>
                          <a:pt x="0" y="1956633"/>
                        </a:cubicBezTo>
                        <a:cubicBezTo>
                          <a:pt x="7947" y="1799729"/>
                          <a:pt x="-15145" y="1657735"/>
                          <a:pt x="0" y="1425547"/>
                        </a:cubicBezTo>
                        <a:cubicBezTo>
                          <a:pt x="15145" y="1193359"/>
                          <a:pt x="-23832" y="948054"/>
                          <a:pt x="0" y="614942"/>
                        </a:cubicBezTo>
                        <a:cubicBezTo>
                          <a:pt x="23832" y="281831"/>
                          <a:pt x="2816" y="129878"/>
                          <a:pt x="0" y="0"/>
                        </a:cubicBezTo>
                        <a:close/>
                      </a:path>
                      <a:path w="18288" h="5590381" stroke="0" extrusionOk="0">
                        <a:moveTo>
                          <a:pt x="0" y="0"/>
                        </a:moveTo>
                        <a:cubicBezTo>
                          <a:pt x="5871" y="848"/>
                          <a:pt x="11713" y="-200"/>
                          <a:pt x="18288" y="0"/>
                        </a:cubicBezTo>
                        <a:cubicBezTo>
                          <a:pt x="41141" y="165299"/>
                          <a:pt x="3613" y="427555"/>
                          <a:pt x="18288" y="698798"/>
                        </a:cubicBezTo>
                        <a:cubicBezTo>
                          <a:pt x="32963" y="970041"/>
                          <a:pt x="19680" y="1226199"/>
                          <a:pt x="18288" y="1397595"/>
                        </a:cubicBezTo>
                        <a:cubicBezTo>
                          <a:pt x="16896" y="1568991"/>
                          <a:pt x="38798" y="1794517"/>
                          <a:pt x="18288" y="2152297"/>
                        </a:cubicBezTo>
                        <a:cubicBezTo>
                          <a:pt x="-2222" y="2510077"/>
                          <a:pt x="40846" y="2594424"/>
                          <a:pt x="18288" y="2739287"/>
                        </a:cubicBezTo>
                        <a:cubicBezTo>
                          <a:pt x="-4270" y="2884150"/>
                          <a:pt x="27117" y="3129706"/>
                          <a:pt x="18288" y="3493988"/>
                        </a:cubicBezTo>
                        <a:cubicBezTo>
                          <a:pt x="9459" y="3858270"/>
                          <a:pt x="54201" y="4041447"/>
                          <a:pt x="18288" y="4304593"/>
                        </a:cubicBezTo>
                        <a:cubicBezTo>
                          <a:pt x="-17625" y="4567740"/>
                          <a:pt x="49627" y="5149125"/>
                          <a:pt x="18288" y="5590381"/>
                        </a:cubicBezTo>
                        <a:cubicBezTo>
                          <a:pt x="10860" y="5590744"/>
                          <a:pt x="7568" y="5590157"/>
                          <a:pt x="0" y="5590381"/>
                        </a:cubicBezTo>
                        <a:cubicBezTo>
                          <a:pt x="36767" y="5266821"/>
                          <a:pt x="-16223" y="5116146"/>
                          <a:pt x="0" y="4835680"/>
                        </a:cubicBezTo>
                        <a:cubicBezTo>
                          <a:pt x="16223" y="4555214"/>
                          <a:pt x="-16316" y="4356490"/>
                          <a:pt x="0" y="4136882"/>
                        </a:cubicBezTo>
                        <a:cubicBezTo>
                          <a:pt x="16316" y="3917274"/>
                          <a:pt x="8005" y="3773465"/>
                          <a:pt x="0" y="3549892"/>
                        </a:cubicBezTo>
                        <a:cubicBezTo>
                          <a:pt x="-8005" y="3326319"/>
                          <a:pt x="27623" y="3052456"/>
                          <a:pt x="0" y="2851094"/>
                        </a:cubicBezTo>
                        <a:cubicBezTo>
                          <a:pt x="-27623" y="2649732"/>
                          <a:pt x="5614" y="2455815"/>
                          <a:pt x="0" y="2264104"/>
                        </a:cubicBezTo>
                        <a:cubicBezTo>
                          <a:pt x="-5614" y="2072393"/>
                          <a:pt x="22598" y="1990723"/>
                          <a:pt x="0" y="1733018"/>
                        </a:cubicBezTo>
                        <a:cubicBezTo>
                          <a:pt x="-22598" y="1475313"/>
                          <a:pt x="-6965" y="1369123"/>
                          <a:pt x="0" y="1090124"/>
                        </a:cubicBezTo>
                        <a:cubicBezTo>
                          <a:pt x="6965" y="811125"/>
                          <a:pt x="-19273" y="507044"/>
                          <a:pt x="0" y="0"/>
                        </a:cubicBezTo>
                        <a:close/>
                      </a:path>
                    </a:pathLst>
                  </a:cu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a:extLst>
              <a:ext uri="{FF2B5EF4-FFF2-40B4-BE49-F238E27FC236}">
                <a16:creationId xmlns:a16="http://schemas.microsoft.com/office/drawing/2014/main" id="{D05DC5AD-4C56-86A7-4530-608D2C9D81BF}"/>
              </a:ext>
            </a:extLst>
          </p:cNvPr>
          <p:cNvPicPr>
            <a:picLocks noChangeAspect="1"/>
          </p:cNvPicPr>
          <p:nvPr/>
        </p:nvPicPr>
        <p:blipFill>
          <a:blip r:embed="rId3"/>
          <a:stretch>
            <a:fillRect/>
          </a:stretch>
        </p:blipFill>
        <p:spPr>
          <a:xfrm>
            <a:off x="4654296" y="927947"/>
            <a:ext cx="6894576" cy="3319610"/>
          </a:xfrm>
          <a:prstGeom prst="rect">
            <a:avLst/>
          </a:prstGeom>
        </p:spPr>
      </p:pic>
      <p:sp>
        <p:nvSpPr>
          <p:cNvPr id="3" name="Content Placeholder 2">
            <a:extLst>
              <a:ext uri="{FF2B5EF4-FFF2-40B4-BE49-F238E27FC236}">
                <a16:creationId xmlns:a16="http://schemas.microsoft.com/office/drawing/2014/main" id="{2124DFBA-6DFA-B2F5-3C02-35638A65D9C9}"/>
              </a:ext>
            </a:extLst>
          </p:cNvPr>
          <p:cNvSpPr>
            <a:spLocks noGrp="1"/>
          </p:cNvSpPr>
          <p:nvPr>
            <p:ph idx="1"/>
          </p:nvPr>
        </p:nvSpPr>
        <p:spPr>
          <a:xfrm>
            <a:off x="4654296" y="4798577"/>
            <a:ext cx="6894576" cy="1428487"/>
          </a:xfrm>
        </p:spPr>
        <p:txBody>
          <a:bodyPr anchor="t">
            <a:normAutofit/>
          </a:bodyPr>
          <a:lstStyle/>
          <a:p>
            <a:r>
              <a:rPr lang="en-GB" sz="2200" dirty="0"/>
              <a:t>British identity is fluid and evolving.</a:t>
            </a:r>
          </a:p>
          <a:p>
            <a:r>
              <a:rPr lang="en-GB" sz="2200" dirty="0"/>
              <a:t>Immigration and Brexit have reshaped national debates.</a:t>
            </a:r>
          </a:p>
          <a:p>
            <a:pPr marL="0" indent="0">
              <a:buNone/>
            </a:pPr>
            <a:endParaRPr lang="en-GB" sz="2200" dirty="0"/>
          </a:p>
        </p:txBody>
      </p:sp>
    </p:spTree>
    <p:extLst>
      <p:ext uri="{BB962C8B-B14F-4D97-AF65-F5344CB8AC3E}">
        <p14:creationId xmlns:p14="http://schemas.microsoft.com/office/powerpoint/2010/main" val="2093672214"/>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398EF81-4156-521C-F758-102E20DA7C6A}"/>
              </a:ext>
            </a:extLst>
          </p:cNvPr>
          <p:cNvSpPr>
            <a:spLocks noGrp="1"/>
          </p:cNvSpPr>
          <p:nvPr>
            <p:ph idx="1"/>
          </p:nvPr>
        </p:nvSpPr>
        <p:spPr/>
        <p:txBody>
          <a:bodyPr/>
          <a:lstStyle/>
          <a:p>
            <a:endParaRPr lang="en-GB"/>
          </a:p>
        </p:txBody>
      </p:sp>
      <p:pic>
        <p:nvPicPr>
          <p:cNvPr id="6" name="Picture 5">
            <a:extLst>
              <a:ext uri="{FF2B5EF4-FFF2-40B4-BE49-F238E27FC236}">
                <a16:creationId xmlns:a16="http://schemas.microsoft.com/office/drawing/2014/main" id="{D9379BBF-1D99-51D9-13A7-ADF18E2D5179}"/>
              </a:ext>
            </a:extLst>
          </p:cNvPr>
          <p:cNvPicPr>
            <a:picLocks noChangeAspect="1"/>
          </p:cNvPicPr>
          <p:nvPr/>
        </p:nvPicPr>
        <p:blipFill>
          <a:blip r:embed="rId3"/>
          <a:stretch>
            <a:fillRect/>
          </a:stretch>
        </p:blipFill>
        <p:spPr>
          <a:xfrm>
            <a:off x="0" y="0"/>
            <a:ext cx="12192000" cy="6858000"/>
          </a:xfrm>
          <a:prstGeom prst="rect">
            <a:avLst/>
          </a:prstGeom>
        </p:spPr>
      </p:pic>
      <p:pic>
        <p:nvPicPr>
          <p:cNvPr id="4" name="Picture 3">
            <a:extLst>
              <a:ext uri="{FF2B5EF4-FFF2-40B4-BE49-F238E27FC236}">
                <a16:creationId xmlns:a16="http://schemas.microsoft.com/office/drawing/2014/main" id="{24B96F66-EACC-A152-C04A-EAB99ECD3E9F}"/>
              </a:ext>
            </a:extLst>
          </p:cNvPr>
          <p:cNvPicPr>
            <a:picLocks noChangeAspect="1"/>
          </p:cNvPicPr>
          <p:nvPr/>
        </p:nvPicPr>
        <p:blipFill>
          <a:blip r:embed="rId4">
            <a:extLst>
              <a:ext uri="{BEBA8EAE-BF5A-486C-A8C5-ECC9F3942E4B}">
                <a14:imgProps xmlns:a14="http://schemas.microsoft.com/office/drawing/2010/main">
                  <a14:imgLayer r:embed="rId5">
                    <a14:imgEffect>
                      <a14:backgroundRemoval t="1880" b="97368" l="4233" r="98942">
                        <a14:foregroundMark x1="13228" y1="27068" x2="13228" y2="27068"/>
                        <a14:foregroundMark x1="10582" y1="32331" x2="10582" y2="32331"/>
                        <a14:foregroundMark x1="4762" y1="30075" x2="4762" y2="30075"/>
                        <a14:foregroundMark x1="29630" y1="5639" x2="29630" y2="5639"/>
                        <a14:foregroundMark x1="49206" y1="1880" x2="49206" y2="1880"/>
                        <a14:foregroundMark x1="91005" y1="27444" x2="91005" y2="27444"/>
                        <a14:foregroundMark x1="89947" y1="31579" x2="89947" y2="31579"/>
                        <a14:foregroundMark x1="86243" y1="31203" x2="86243" y2="31203"/>
                        <a14:foregroundMark x1="62434" y1="30451" x2="62434" y2="30451"/>
                        <a14:foregroundMark x1="40741" y1="86466" x2="40741" y2="86466"/>
                        <a14:foregroundMark x1="50265" y1="96241" x2="50265" y2="96241"/>
                        <a14:foregroundMark x1="30688" y1="84211" x2="30688" y2="84211"/>
                        <a14:foregroundMark x1="28571" y1="83083" x2="28571" y2="83083"/>
                        <a14:foregroundMark x1="29630" y1="81955" x2="29630" y2="81955"/>
                        <a14:foregroundMark x1="54497" y1="98496" x2="54497" y2="98496"/>
                        <a14:foregroundMark x1="95767" y1="27820" x2="95767" y2="27820"/>
                        <a14:foregroundMark x1="7937" y1="10150" x2="7937" y2="10150"/>
                        <a14:foregroundMark x1="19048" y1="3008" x2="19048" y2="3008"/>
                        <a14:foregroundMark x1="4233" y1="15414" x2="4233" y2="15414"/>
                        <a14:foregroundMark x1="4233" y1="12406" x2="4233" y2="12406"/>
                        <a14:foregroundMark x1="7407" y1="10526" x2="7407" y2="10526"/>
                        <a14:foregroundMark x1="9524" y1="8271" x2="9524" y2="8271"/>
                        <a14:foregroundMark x1="8995" y1="7895" x2="8995" y2="7895"/>
                        <a14:foregroundMark x1="49735" y1="54135" x2="49735" y2="54135"/>
                        <a14:foregroundMark x1="45503" y1="58271" x2="45503" y2="58271"/>
                        <a14:foregroundMark x1="61905" y1="58271" x2="61905" y2="58271"/>
                        <a14:foregroundMark x1="76720" y1="41353" x2="76720" y2="41353"/>
                        <a14:foregroundMark x1="81481" y1="42105" x2="81481" y2="42105"/>
                        <a14:foregroundMark x1="98942" y1="26316" x2="98942" y2="26316"/>
                        <a14:foregroundMark x1="62434" y1="47368" x2="62434" y2="47368"/>
                        <a14:foregroundMark x1="77778" y1="19925" x2="77778" y2="19925"/>
                      </a14:backgroundRemoval>
                    </a14:imgEffect>
                  </a14:imgLayer>
                </a14:imgProps>
              </a:ext>
            </a:extLst>
          </a:blip>
          <a:stretch>
            <a:fillRect/>
          </a:stretch>
        </p:blipFill>
        <p:spPr>
          <a:xfrm>
            <a:off x="4142020" y="563669"/>
            <a:ext cx="3907960" cy="5500091"/>
          </a:xfrm>
          <a:prstGeom prst="rect">
            <a:avLst/>
          </a:prstGeom>
        </p:spPr>
      </p:pic>
    </p:spTree>
    <p:extLst>
      <p:ext uri="{BB962C8B-B14F-4D97-AF65-F5344CB8AC3E}">
        <p14:creationId xmlns:p14="http://schemas.microsoft.com/office/powerpoint/2010/main" val="369378615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rgbClr val="404040"/>
        </a:solidFill>
        <a:effectLst/>
      </p:bgPr>
    </p:bg>
    <p:spTree>
      <p:nvGrpSpPr>
        <p:cNvPr id="1" name=""/>
        <p:cNvGrpSpPr/>
        <p:nvPr/>
      </p:nvGrpSpPr>
      <p:grpSpPr>
        <a:xfrm>
          <a:off x="0" y="0"/>
          <a:ext cx="0" cy="0"/>
          <a:chOff x="0" y="0"/>
          <a:chExt cx="0" cy="0"/>
        </a:xfrm>
      </p:grpSpPr>
      <p:sp>
        <p:nvSpPr>
          <p:cNvPr id="49" name="Rectangle 48">
            <a:extLst>
              <a:ext uri="{FF2B5EF4-FFF2-40B4-BE49-F238E27FC236}">
                <a16:creationId xmlns:a16="http://schemas.microsoft.com/office/drawing/2014/main" id="{FEF085B8-A2C0-4A6F-B663-CCC56F3CD3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3324"/>
            <a:ext cx="12192000" cy="6861324"/>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3" name="Freeform 13">
            <a:extLst>
              <a:ext uri="{FF2B5EF4-FFF2-40B4-BE49-F238E27FC236}">
                <a16:creationId xmlns:a16="http://schemas.microsoft.com/office/drawing/2014/main" id="{2658F6D6-96E0-421A-96D6-3DF40400854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1786754" cy="6858000"/>
          </a:xfrm>
          <a:custGeom>
            <a:avLst/>
            <a:gdLst>
              <a:gd name="connsiteX0" fmla="*/ 0 w 11786754"/>
              <a:gd name="connsiteY0" fmla="*/ 0 h 6858000"/>
              <a:gd name="connsiteX1" fmla="*/ 8610600 w 11786754"/>
              <a:gd name="connsiteY1" fmla="*/ 0 h 6858000"/>
              <a:gd name="connsiteX2" fmla="*/ 11786754 w 11786754"/>
              <a:gd name="connsiteY2" fmla="*/ 6858000 h 6858000"/>
              <a:gd name="connsiteX3" fmla="*/ 0 w 11786754"/>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11786754" h="6858000">
                <a:moveTo>
                  <a:pt x="0" y="0"/>
                </a:moveTo>
                <a:lnTo>
                  <a:pt x="8610600" y="0"/>
                </a:lnTo>
                <a:lnTo>
                  <a:pt x="11786754"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8" name="Freeform 11">
            <a:extLst>
              <a:ext uri="{FF2B5EF4-FFF2-40B4-BE49-F238E27FC236}">
                <a16:creationId xmlns:a16="http://schemas.microsoft.com/office/drawing/2014/main" id="{3CF62545-93A0-4FD5-9B48-48DCA794CB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3581400" cy="6858000"/>
          </a:xfrm>
          <a:custGeom>
            <a:avLst/>
            <a:gdLst>
              <a:gd name="connsiteX0" fmla="*/ 0 w 3581400"/>
              <a:gd name="connsiteY0" fmla="*/ 0 h 6858000"/>
              <a:gd name="connsiteX1" fmla="*/ 405246 w 3581400"/>
              <a:gd name="connsiteY1" fmla="*/ 0 h 6858000"/>
              <a:gd name="connsiteX2" fmla="*/ 3581400 w 3581400"/>
              <a:gd name="connsiteY2" fmla="*/ 6858000 h 6858000"/>
              <a:gd name="connsiteX3" fmla="*/ 0 w 3581400"/>
              <a:gd name="connsiteY3" fmla="*/ 6858000 h 6858000"/>
            </a:gdLst>
            <a:ahLst/>
            <a:cxnLst>
              <a:cxn ang="0">
                <a:pos x="connsiteX0" y="connsiteY0"/>
              </a:cxn>
              <a:cxn ang="0">
                <a:pos x="connsiteX1" y="connsiteY1"/>
              </a:cxn>
              <a:cxn ang="0">
                <a:pos x="connsiteX2" y="connsiteY2"/>
              </a:cxn>
              <a:cxn ang="0">
                <a:pos x="connsiteX3" y="connsiteY3"/>
              </a:cxn>
            </a:cxnLst>
            <a:rect l="l" t="t" r="r" b="b"/>
            <a:pathLst>
              <a:path w="3581400" h="6858000">
                <a:moveTo>
                  <a:pt x="0" y="0"/>
                </a:moveTo>
                <a:lnTo>
                  <a:pt x="405246" y="0"/>
                </a:lnTo>
                <a:lnTo>
                  <a:pt x="3581400" y="6858000"/>
                </a:lnTo>
                <a:lnTo>
                  <a:pt x="0" y="6858000"/>
                </a:lnTo>
                <a:close/>
              </a:path>
            </a:pathLst>
          </a:cu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76506B00-82F1-17F4-CE6C-DB336A1D4FFA}"/>
              </a:ext>
            </a:extLst>
          </p:cNvPr>
          <p:cNvSpPr>
            <a:spLocks noGrp="1"/>
          </p:cNvSpPr>
          <p:nvPr>
            <p:ph type="title"/>
          </p:nvPr>
        </p:nvSpPr>
        <p:spPr>
          <a:xfrm>
            <a:off x="838200" y="365125"/>
            <a:ext cx="10515600" cy="1325563"/>
          </a:xfrm>
        </p:spPr>
        <p:txBody>
          <a:bodyPr>
            <a:normAutofit/>
          </a:bodyPr>
          <a:lstStyle/>
          <a:p>
            <a:r>
              <a:rPr lang="en-GB" b="1"/>
              <a:t>Bibliography</a:t>
            </a:r>
          </a:p>
        </p:txBody>
      </p:sp>
      <p:sp>
        <p:nvSpPr>
          <p:cNvPr id="3" name="Content Placeholder 2">
            <a:extLst>
              <a:ext uri="{FF2B5EF4-FFF2-40B4-BE49-F238E27FC236}">
                <a16:creationId xmlns:a16="http://schemas.microsoft.com/office/drawing/2014/main" id="{5714506D-E5B3-0102-DD33-087D2369CE6E}"/>
              </a:ext>
            </a:extLst>
          </p:cNvPr>
          <p:cNvSpPr>
            <a:spLocks noGrp="1"/>
          </p:cNvSpPr>
          <p:nvPr>
            <p:ph sz="half" idx="1"/>
          </p:nvPr>
        </p:nvSpPr>
        <p:spPr>
          <a:xfrm>
            <a:off x="838200" y="2010833"/>
            <a:ext cx="5096934" cy="4166130"/>
          </a:xfrm>
        </p:spPr>
        <p:txBody>
          <a:bodyPr>
            <a:noAutofit/>
          </a:bodyPr>
          <a:lstStyle/>
          <a:p>
            <a:pPr marL="0" indent="0">
              <a:buNone/>
            </a:pPr>
            <a:r>
              <a:rPr lang="en-GB" sz="800" b="1" dirty="0"/>
              <a:t>Academic References</a:t>
            </a:r>
          </a:p>
          <a:p>
            <a:pPr marL="0" indent="0">
              <a:buNone/>
            </a:pPr>
            <a:r>
              <a:rPr lang="en-GB" sz="800" u="sng" dirty="0"/>
              <a:t>Books &amp; Articles</a:t>
            </a:r>
          </a:p>
          <a:p>
            <a:pPr marL="0" indent="0">
              <a:buNone/>
            </a:pPr>
            <a:r>
              <a:rPr lang="en-GB" sz="800" dirty="0"/>
              <a:t>• Anderson, B. (2013). Us and Them? The Dangerous Politics of Immigration Control. Oxford: Oxford University Press.</a:t>
            </a:r>
          </a:p>
          <a:p>
            <a:pPr marL="0" indent="0">
              <a:buNone/>
            </a:pPr>
            <a:r>
              <a:rPr lang="en-GB" sz="800" dirty="0"/>
              <a:t>• Erel, U. &amp; Ryan, L. (2023). Migrant Women and Social Transformation in Post-Brexit Britain. Journal of Ethnic and Migration Studies, 49(1), 45-62.</a:t>
            </a:r>
          </a:p>
          <a:p>
            <a:pPr marL="0" indent="0">
              <a:buNone/>
            </a:pPr>
            <a:r>
              <a:rPr lang="en-GB" sz="800" dirty="0"/>
              <a:t>• Goodwin, M. &amp; Heath, O. (2016). The 2016 Referendum, Brexit and the Left Behind: An Aggregate-Level Analysis of the Result. The Political Quarterly, 87(3), 323–332.</a:t>
            </a:r>
          </a:p>
          <a:p>
            <a:pPr marL="0" indent="0">
              <a:buNone/>
            </a:pPr>
            <a:r>
              <a:rPr lang="en-GB" sz="800" dirty="0"/>
              <a:t>• Kumar, K. (2003). The Making of English National Identity. Cambridge: Cambridge University Press.</a:t>
            </a:r>
          </a:p>
          <a:p>
            <a:pPr marL="0" indent="0">
              <a:buNone/>
            </a:pPr>
            <a:r>
              <a:rPr lang="en-GB" sz="800" dirty="0"/>
              <a:t>• Modood, T. (2016). Multiculturalism: A Civic Idea. 2nd edn. Cambridge: Polity Press.</a:t>
            </a:r>
          </a:p>
          <a:p>
            <a:pPr marL="0" indent="0">
              <a:buNone/>
            </a:pPr>
            <a:r>
              <a:rPr lang="en-GB" sz="800" dirty="0"/>
              <a:t>• Sobolewska, M. &amp; Ford, R. (2020). Brexitland: Identity, Diversity and the Reshaping of British Politics. Cambridge: Cambridge University Press.</a:t>
            </a:r>
            <a:br>
              <a:rPr lang="en-GB" sz="800" dirty="0"/>
            </a:br>
            <a:endParaRPr lang="en-GB" sz="800" dirty="0"/>
          </a:p>
          <a:p>
            <a:pPr marL="0" indent="0">
              <a:buNone/>
            </a:pPr>
            <a:r>
              <a:rPr lang="en-GB" sz="800" u="sng" dirty="0"/>
              <a:t>Academic Articles</a:t>
            </a:r>
          </a:p>
          <a:p>
            <a:pPr marL="0" indent="0">
              <a:buNone/>
            </a:pPr>
            <a:r>
              <a:rPr lang="en-GB" sz="800" dirty="0"/>
              <a:t>• Begum, N. (2023). The European Family? Wouldn’t That Be the White People? Brexit and British Ethnic Minority Attitudes Towards Europe. Ethnic and Racial Studies, 46(15), 3293-3315.</a:t>
            </a:r>
          </a:p>
          <a:p>
            <a:pPr marL="0" indent="0">
              <a:buNone/>
            </a:pPr>
            <a:r>
              <a:rPr lang="en-GB" sz="800" dirty="0"/>
              <a:t>• </a:t>
            </a:r>
            <a:r>
              <a:rPr lang="en-GB" sz="800" dirty="0" err="1"/>
              <a:t>Bhambra</a:t>
            </a:r>
            <a:r>
              <a:rPr lang="en-GB" sz="800" dirty="0"/>
              <a:t>, G. K. (2017). Brexit, Trump, and “Methodological Whiteness”: On the </a:t>
            </a:r>
            <a:r>
              <a:rPr lang="en-GB" sz="800" dirty="0" err="1"/>
              <a:t>Misrecognition</a:t>
            </a:r>
            <a:r>
              <a:rPr lang="en-GB" sz="800" dirty="0"/>
              <a:t> of Race and Class. The British Journal of Sociology, 68(S1), S214–S232.</a:t>
            </a:r>
          </a:p>
          <a:p>
            <a:pPr marL="0" indent="0">
              <a:buNone/>
            </a:pPr>
            <a:r>
              <a:rPr lang="en-GB" sz="800" dirty="0"/>
              <a:t>• Benson, M. &amp; Lewis, C. (2019). Brexit, British People of Colour in the EU-27 and Everyday Racism in Britain and Europe. Ethnic and Racial Studies, 42(13), 2211–2228.</a:t>
            </a:r>
          </a:p>
          <a:p>
            <a:pPr marL="0" indent="0">
              <a:buNone/>
            </a:pPr>
            <a:br>
              <a:rPr lang="en-GB" sz="800" dirty="0"/>
            </a:br>
            <a:r>
              <a:rPr lang="en-GB" sz="800" u="sng" dirty="0"/>
              <a:t>Official Reports &amp; Data</a:t>
            </a:r>
          </a:p>
          <a:p>
            <a:pPr marL="0" indent="0">
              <a:buNone/>
            </a:pPr>
            <a:r>
              <a:rPr lang="en-GB" sz="800" dirty="0"/>
              <a:t>• Office for National Statistics (ONS). (2021). Ethnic Group, England and Wales: Census 2021. Available at: </a:t>
            </a:r>
            <a:r>
              <a:rPr lang="en-GB" sz="800" dirty="0">
                <a:hlinkClick r:id="rId2"/>
              </a:rPr>
              <a:t>www.ons.gov.uk</a:t>
            </a:r>
            <a:endParaRPr lang="en-GB" sz="800" dirty="0"/>
          </a:p>
          <a:p>
            <a:pPr marL="0" indent="0">
              <a:buNone/>
            </a:pPr>
            <a:br>
              <a:rPr lang="en-GB" sz="800" dirty="0"/>
            </a:br>
            <a:endParaRPr lang="en-GB" sz="800" dirty="0"/>
          </a:p>
          <a:p>
            <a:pPr marL="0" indent="0">
              <a:buNone/>
            </a:pPr>
            <a:endParaRPr lang="en-GB" sz="800" dirty="0"/>
          </a:p>
        </p:txBody>
      </p:sp>
    </p:spTree>
    <p:extLst>
      <p:ext uri="{BB962C8B-B14F-4D97-AF65-F5344CB8AC3E}">
        <p14:creationId xmlns:p14="http://schemas.microsoft.com/office/powerpoint/2010/main" val="4037478752"/>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3" name="Rectangle 12">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AEE56EE-83DC-C1AA-9CBB-E728470AA58C}"/>
              </a:ext>
            </a:extLst>
          </p:cNvPr>
          <p:cNvSpPr>
            <a:spLocks noGrp="1"/>
          </p:cNvSpPr>
          <p:nvPr>
            <p:ph type="title"/>
          </p:nvPr>
        </p:nvSpPr>
        <p:spPr>
          <a:xfrm>
            <a:off x="838200" y="1412488"/>
            <a:ext cx="2899189" cy="4363844"/>
          </a:xfrm>
        </p:spPr>
        <p:txBody>
          <a:bodyPr anchor="t">
            <a:normAutofit/>
          </a:bodyPr>
          <a:lstStyle/>
          <a:p>
            <a:r>
              <a:rPr lang="en-GB" sz="4000" b="1" dirty="0">
                <a:solidFill>
                  <a:srgbClr val="FFFFFF"/>
                </a:solidFill>
              </a:rPr>
              <a:t>Image Sources</a:t>
            </a:r>
            <a:endParaRPr lang="en-US" sz="4000" b="1" dirty="0">
              <a:solidFill>
                <a:srgbClr val="FFFFFF"/>
              </a:solidFill>
            </a:endParaRPr>
          </a:p>
        </p:txBody>
      </p:sp>
      <p:sp>
        <p:nvSpPr>
          <p:cNvPr id="6" name="Content Placeholder 7">
            <a:extLst>
              <a:ext uri="{FF2B5EF4-FFF2-40B4-BE49-F238E27FC236}">
                <a16:creationId xmlns:a16="http://schemas.microsoft.com/office/drawing/2014/main" id="{CD811A1F-DB6E-2934-ECF2-21B04B257657}"/>
              </a:ext>
            </a:extLst>
          </p:cNvPr>
          <p:cNvSpPr txBox="1">
            <a:spLocks noGrp="1"/>
          </p:cNvSpPr>
          <p:nvPr>
            <p:ph sz="half" idx="1"/>
          </p:nvPr>
        </p:nvSpPr>
        <p:spPr>
          <a:xfrm>
            <a:off x="4380855" y="1412489"/>
            <a:ext cx="3427283" cy="4363844"/>
          </a:xfrm>
          <a:prstGeom prst="rect">
            <a:avLst/>
          </a:prstGeom>
        </p:spPr>
        <p:txBody>
          <a:bodyPr vert="horz" lIns="91440" tIns="45720" rIns="91440" bIns="45720" rtlCol="0">
            <a:norm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Font typeface="Arial" panose="020B0604020202020204" pitchFamily="34" charset="0"/>
              <a:buNone/>
            </a:pPr>
            <a:r>
              <a:rPr lang="en-GB" sz="800" dirty="0"/>
              <a:t>Slide 1: Title Slide</a:t>
            </a:r>
          </a:p>
          <a:p>
            <a:pPr marL="0" indent="0">
              <a:buFont typeface="Arial" panose="020B0604020202020204" pitchFamily="34" charset="0"/>
              <a:buNone/>
            </a:pPr>
            <a:r>
              <a:rPr lang="en-GB" sz="800" dirty="0"/>
              <a:t>• Image: UK flag blended with multicultural elements.</a:t>
            </a:r>
          </a:p>
          <a:p>
            <a:pPr marL="0" indent="0">
              <a:buFont typeface="Arial" panose="020B0604020202020204" pitchFamily="34" charset="0"/>
              <a:buNone/>
            </a:pPr>
            <a:r>
              <a:rPr lang="en-GB" sz="800" dirty="0"/>
              <a:t>• Source: </a:t>
            </a:r>
            <a:r>
              <a:rPr lang="en-GB" sz="800"/>
              <a:t>Unsplash</a:t>
            </a:r>
            <a:r>
              <a:rPr lang="en-GB" sz="800" dirty="0"/>
              <a:t>, Wikimedia Commons.</a:t>
            </a:r>
          </a:p>
          <a:p>
            <a:pPr marL="0" indent="0">
              <a:buFont typeface="Arial" panose="020B0604020202020204" pitchFamily="34" charset="0"/>
              <a:buNone/>
            </a:pPr>
            <a:r>
              <a:rPr lang="en-GB" sz="800" dirty="0"/>
              <a:t>Slide 2: British Identity in Flux</a:t>
            </a:r>
          </a:p>
          <a:p>
            <a:pPr marL="0" indent="0">
              <a:buFont typeface="Arial" panose="020B0604020202020204" pitchFamily="34" charset="0"/>
              <a:buNone/>
            </a:pPr>
            <a:r>
              <a:rPr lang="en-GB" sz="800" dirty="0"/>
              <a:t>• Image: A multicultural British street scene (e.g., Brick Lane, Birmingham’s Chinatown).</a:t>
            </a:r>
          </a:p>
          <a:p>
            <a:pPr marL="0" indent="0">
              <a:buFont typeface="Arial" panose="020B0604020202020204" pitchFamily="34" charset="0"/>
              <a:buNone/>
            </a:pPr>
            <a:r>
              <a:rPr lang="en-GB" sz="800" dirty="0"/>
              <a:t>• Source: </a:t>
            </a:r>
            <a:r>
              <a:rPr lang="en-GB" sz="800"/>
              <a:t>Unsplash</a:t>
            </a:r>
            <a:r>
              <a:rPr lang="en-GB" sz="800" dirty="0"/>
              <a:t> (</a:t>
            </a:r>
            <a:r>
              <a:rPr lang="en-GB" sz="800" dirty="0">
                <a:hlinkClick r:id="rId2"/>
              </a:rPr>
              <a:t>https://</a:t>
            </a:r>
            <a:r>
              <a:rPr lang="en-GB" sz="800">
                <a:hlinkClick r:id="rId2"/>
              </a:rPr>
              <a:t>unsplash.com</a:t>
            </a:r>
            <a:r>
              <a:rPr lang="en-GB" sz="800" dirty="0"/>
              <a:t>), </a:t>
            </a:r>
            <a:r>
              <a:rPr lang="en-GB" sz="800"/>
              <a:t>Pexels</a:t>
            </a:r>
            <a:r>
              <a:rPr lang="en-GB" sz="800" dirty="0"/>
              <a:t> (</a:t>
            </a:r>
            <a:r>
              <a:rPr lang="en-GB" sz="800" dirty="0">
                <a:hlinkClick r:id="rId3"/>
              </a:rPr>
              <a:t>https://</a:t>
            </a:r>
            <a:r>
              <a:rPr lang="en-GB" sz="800">
                <a:hlinkClick r:id="rId3"/>
              </a:rPr>
              <a:t>www.pexels.com</a:t>
            </a:r>
            <a:r>
              <a:rPr lang="en-GB" sz="800" dirty="0"/>
              <a:t>).</a:t>
            </a:r>
          </a:p>
          <a:p>
            <a:pPr marL="0" indent="0">
              <a:buFont typeface="Arial" panose="020B0604020202020204" pitchFamily="34" charset="0"/>
              <a:buNone/>
            </a:pPr>
            <a:r>
              <a:rPr lang="en-GB" sz="800" dirty="0"/>
              <a:t>Slide 3: Defining Britishness – A Historical Perspective</a:t>
            </a:r>
          </a:p>
          <a:p>
            <a:pPr marL="0" indent="0">
              <a:buFont typeface="Arial" panose="020B0604020202020204" pitchFamily="34" charset="0"/>
              <a:buNone/>
            </a:pPr>
            <a:r>
              <a:rPr lang="en-GB" sz="800" dirty="0"/>
              <a:t>• Image 1: Map of the British Empire (early 20th century).</a:t>
            </a:r>
          </a:p>
          <a:p>
            <a:pPr marL="0" indent="0">
              <a:buFont typeface="Arial" panose="020B0604020202020204" pitchFamily="34" charset="0"/>
              <a:buNone/>
            </a:pPr>
            <a:r>
              <a:rPr lang="en-GB" sz="800" dirty="0"/>
              <a:t>• Source: Wikimedia Commons (</a:t>
            </a:r>
            <a:r>
              <a:rPr lang="en-GB" sz="800" dirty="0">
                <a:hlinkClick r:id="rId4"/>
              </a:rPr>
              <a:t>https://</a:t>
            </a:r>
            <a:r>
              <a:rPr lang="en-GB" sz="800">
                <a:hlinkClick r:id="rId4"/>
              </a:rPr>
              <a:t>commons.wikimedia.org</a:t>
            </a:r>
            <a:r>
              <a:rPr lang="en-GB" sz="800" dirty="0"/>
              <a:t>).</a:t>
            </a:r>
          </a:p>
          <a:p>
            <a:pPr marL="0" indent="0">
              <a:buFont typeface="Arial" panose="020B0604020202020204" pitchFamily="34" charset="0"/>
              <a:buNone/>
            </a:pPr>
            <a:r>
              <a:rPr lang="en-GB" sz="800" dirty="0"/>
              <a:t>• Image 2: Photograph of </a:t>
            </a:r>
            <a:r>
              <a:rPr lang="en-GB" sz="800"/>
              <a:t>Windrush</a:t>
            </a:r>
            <a:r>
              <a:rPr lang="en-GB" sz="800" dirty="0"/>
              <a:t> migrants arriving in the UK.</a:t>
            </a:r>
          </a:p>
          <a:p>
            <a:pPr marL="0" indent="0">
              <a:buFont typeface="Arial" panose="020B0604020202020204" pitchFamily="34" charset="0"/>
              <a:buNone/>
            </a:pPr>
            <a:r>
              <a:rPr lang="en-GB" sz="800" dirty="0"/>
              <a:t>• Source: National Archives UK (</a:t>
            </a:r>
            <a:r>
              <a:rPr lang="en-GB" sz="800" dirty="0">
                <a:hlinkClick r:id="rId5"/>
              </a:rPr>
              <a:t>https://www.nationalarchives.gov.uk</a:t>
            </a:r>
            <a:r>
              <a:rPr lang="en-GB" sz="800" dirty="0"/>
              <a:t>).</a:t>
            </a:r>
          </a:p>
          <a:p>
            <a:pPr marL="0" indent="0">
              <a:buFont typeface="Arial" panose="020B0604020202020204" pitchFamily="34" charset="0"/>
              <a:buNone/>
            </a:pPr>
            <a:r>
              <a:rPr lang="en-GB" sz="800" dirty="0"/>
              <a:t>Slide 4: Demographic Change – A Challenge or Evolution?</a:t>
            </a:r>
          </a:p>
          <a:p>
            <a:pPr marL="0" indent="0">
              <a:buFont typeface="Arial" panose="020B0604020202020204" pitchFamily="34" charset="0"/>
              <a:buNone/>
            </a:pPr>
            <a:r>
              <a:rPr lang="en-GB" sz="800" dirty="0"/>
              <a:t>• Image 1: Ethnic diversity statistics from the 2021 Census (graph or chart).</a:t>
            </a:r>
          </a:p>
          <a:p>
            <a:pPr marL="0" indent="0">
              <a:buFont typeface="Arial" panose="020B0604020202020204" pitchFamily="34" charset="0"/>
              <a:buNone/>
            </a:pPr>
            <a:r>
              <a:rPr lang="en-GB" sz="800" dirty="0"/>
              <a:t>• Source: Office for National Statistics (ONS) (</a:t>
            </a:r>
            <a:r>
              <a:rPr lang="en-GB" sz="800" dirty="0">
                <a:hlinkClick r:id="rId6"/>
              </a:rPr>
              <a:t>https://www.ons.gov.uk</a:t>
            </a:r>
            <a:r>
              <a:rPr lang="en-GB" sz="800" dirty="0"/>
              <a:t>).</a:t>
            </a:r>
          </a:p>
          <a:p>
            <a:pPr marL="0" indent="0">
              <a:buFont typeface="Arial" panose="020B0604020202020204" pitchFamily="34" charset="0"/>
              <a:buNone/>
            </a:pPr>
            <a:r>
              <a:rPr lang="en-GB" sz="800" dirty="0"/>
              <a:t>• Image 2: Brexit protests (both pro-Remain and pro-Leave).</a:t>
            </a:r>
          </a:p>
          <a:p>
            <a:pPr marL="0" indent="0">
              <a:buFont typeface="Arial" panose="020B0604020202020204" pitchFamily="34" charset="0"/>
              <a:buNone/>
            </a:pPr>
            <a:r>
              <a:rPr lang="en-GB" sz="800" dirty="0"/>
              <a:t>• Source: BBC News, The Guardian, The Times.</a:t>
            </a:r>
            <a:br>
              <a:rPr lang="en-GB" sz="800" dirty="0"/>
            </a:br>
            <a:endParaRPr lang="en-GB" sz="800" dirty="0"/>
          </a:p>
          <a:p>
            <a:pPr marL="0" indent="0">
              <a:buFont typeface="Arial" panose="020B0604020202020204" pitchFamily="34" charset="0"/>
              <a:buNone/>
            </a:pPr>
            <a:endParaRPr lang="en-US" sz="800" dirty="0"/>
          </a:p>
        </p:txBody>
      </p:sp>
      <p:cxnSp>
        <p:nvCxnSpPr>
          <p:cNvPr id="15" name="Straight Connector 14">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8" name="Content Placeholder 7">
            <a:extLst>
              <a:ext uri="{FF2B5EF4-FFF2-40B4-BE49-F238E27FC236}">
                <a16:creationId xmlns:a16="http://schemas.microsoft.com/office/drawing/2014/main" id="{F6FA82B2-E442-7CF6-B0C6-3A9452FD97FE}"/>
              </a:ext>
            </a:extLst>
          </p:cNvPr>
          <p:cNvSpPr txBox="1">
            <a:spLocks noGrp="1"/>
          </p:cNvSpPr>
          <p:nvPr>
            <p:ph sz="half" idx="2"/>
          </p:nvPr>
        </p:nvSpPr>
        <p:spPr>
          <a:xfrm>
            <a:off x="8451604" y="1412489"/>
            <a:ext cx="3197701" cy="4363844"/>
          </a:xfrm>
          <a:prstGeom prst="rect">
            <a:avLst/>
          </a:prstGeom>
        </p:spPr>
        <p:txBody>
          <a:bodyPr>
            <a:normAutofit/>
          </a:bodyPr>
          <a:lstStyle/>
          <a:p>
            <a:pPr marL="0" indent="0">
              <a:buNone/>
            </a:pPr>
            <a:r>
              <a:rPr lang="en-GB" sz="500"/>
              <a:t>Slide 5: Brexit and National Identity</a:t>
            </a:r>
          </a:p>
          <a:p>
            <a:pPr marL="0" indent="0">
              <a:buNone/>
            </a:pPr>
            <a:r>
              <a:rPr lang="en-GB" sz="500"/>
              <a:t>• Image 1: Brexit newspaper front page (showing “Take Back Control” slogan).</a:t>
            </a:r>
          </a:p>
          <a:p>
            <a:pPr marL="0" indent="0">
              <a:buNone/>
            </a:pPr>
            <a:r>
              <a:rPr lang="en-GB" sz="500"/>
              <a:t>• Source: BBC News, The Independent, The Times.</a:t>
            </a:r>
          </a:p>
          <a:p>
            <a:pPr marL="0" indent="0">
              <a:buNone/>
            </a:pPr>
            <a:r>
              <a:rPr lang="en-GB" sz="500"/>
              <a:t>• Image 2: Quote: “The European Family? Wouldn’t That Be the White People?” (Neema Begum).</a:t>
            </a:r>
          </a:p>
          <a:p>
            <a:pPr marL="0" indent="0">
              <a:buNone/>
            </a:pPr>
            <a:r>
              <a:rPr lang="en-GB" sz="500"/>
              <a:t>• Source: Original quote from Begum (2023) in Ethnic and Racial Studies.</a:t>
            </a:r>
            <a:br>
              <a:rPr lang="en-GB" sz="500"/>
            </a:br>
            <a:endParaRPr lang="en-GB" sz="500"/>
          </a:p>
          <a:p>
            <a:pPr marL="0" indent="0">
              <a:buNone/>
            </a:pPr>
            <a:r>
              <a:rPr lang="en-GB" sz="500"/>
              <a:t>Slide 6: Selective Application of British Values</a:t>
            </a:r>
          </a:p>
          <a:p>
            <a:pPr marL="0" indent="0">
              <a:buNone/>
            </a:pPr>
            <a:r>
              <a:rPr lang="en-GB" sz="500"/>
              <a:t>• Image: A split comparison of Afghan and Ukrainian refugees being welcomed in Britain.</a:t>
            </a:r>
          </a:p>
          <a:p>
            <a:pPr marL="0" indent="0">
              <a:buNone/>
            </a:pPr>
            <a:r>
              <a:rPr lang="en-GB" sz="500"/>
              <a:t>• Source: BBC News, Al Jazeera, The Guardian.</a:t>
            </a:r>
            <a:br>
              <a:rPr lang="en-GB" sz="500"/>
            </a:br>
            <a:endParaRPr lang="en-GB" sz="500"/>
          </a:p>
          <a:p>
            <a:pPr marL="0" indent="0">
              <a:buNone/>
            </a:pPr>
            <a:r>
              <a:rPr lang="en-GB" sz="500"/>
              <a:t>Slide 7: The Future of British Identity</a:t>
            </a:r>
          </a:p>
          <a:p>
            <a:pPr marL="0" indent="0">
              <a:buNone/>
            </a:pPr>
            <a:r>
              <a:rPr lang="en-GB" sz="500"/>
              <a:t>• Image 1: A diverse group of British people holding flags.</a:t>
            </a:r>
          </a:p>
          <a:p>
            <a:pPr marL="0" indent="0">
              <a:buNone/>
            </a:pPr>
            <a:r>
              <a:rPr lang="en-GB" sz="500"/>
              <a:t>• Source: Unsplash, Pexels.</a:t>
            </a:r>
          </a:p>
          <a:p>
            <a:pPr marL="0" indent="0">
              <a:buNone/>
            </a:pPr>
            <a:r>
              <a:rPr lang="en-GB" sz="500"/>
              <a:t>• Image 2: A nationalist protest advocating for “British values.”</a:t>
            </a:r>
          </a:p>
          <a:p>
            <a:pPr marL="0" indent="0">
              <a:buNone/>
            </a:pPr>
            <a:r>
              <a:rPr lang="en-GB" sz="500"/>
              <a:t>• Source: Getty Images, BBC News.</a:t>
            </a:r>
          </a:p>
          <a:p>
            <a:pPr marL="0" indent="0">
              <a:buNone/>
            </a:pPr>
            <a:r>
              <a:rPr lang="en-GB" sz="500"/>
              <a:t>Slide 8: Conclusion – A Nation Redefining Itself</a:t>
            </a:r>
          </a:p>
          <a:p>
            <a:pPr marL="0" indent="0">
              <a:buNone/>
            </a:pPr>
            <a:r>
              <a:rPr lang="en-GB" sz="500"/>
              <a:t>• Image: A mosaic of different ethnic groups in Britain.</a:t>
            </a:r>
          </a:p>
          <a:p>
            <a:pPr marL="0" indent="0">
              <a:buNone/>
            </a:pPr>
            <a:r>
              <a:rPr lang="en-GB" sz="500"/>
              <a:t>• Source: Unsplash, Pexels.</a:t>
            </a:r>
          </a:p>
          <a:p>
            <a:pPr marL="0" indent="0">
              <a:buNone/>
            </a:pPr>
            <a:r>
              <a:rPr lang="en-GB" sz="500"/>
              <a:t>Slide 10: Questions Slide</a:t>
            </a:r>
          </a:p>
          <a:p>
            <a:pPr marL="0" indent="0">
              <a:buNone/>
            </a:pPr>
            <a:r>
              <a:rPr lang="en-GB" sz="500"/>
              <a:t>• Image: The UK map with multicultural symbols.</a:t>
            </a:r>
          </a:p>
          <a:p>
            <a:pPr marL="0" indent="0">
              <a:buNone/>
            </a:pPr>
            <a:r>
              <a:rPr lang="en-GB" sz="500"/>
              <a:t>• Source: Wikimedia Commons.</a:t>
            </a:r>
          </a:p>
          <a:p>
            <a:pPr marL="0" indent="0">
              <a:buNone/>
            </a:pPr>
            <a:endParaRPr lang="en-US" sz="500"/>
          </a:p>
          <a:p>
            <a:endParaRPr lang="en-US" sz="500"/>
          </a:p>
        </p:txBody>
      </p:sp>
    </p:spTree>
    <p:extLst>
      <p:ext uri="{BB962C8B-B14F-4D97-AF65-F5344CB8AC3E}">
        <p14:creationId xmlns:p14="http://schemas.microsoft.com/office/powerpoint/2010/main" val="29472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1029</Words>
  <Application>Microsoft Office PowerPoint</Application>
  <PresentationFormat>Widescreen</PresentationFormat>
  <Paragraphs>87</Paragraphs>
  <Slides>12</Slides>
  <Notes>9</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British Identity, Demographic Change, and Brexit</vt:lpstr>
      <vt:lpstr>British Identity in Flux</vt:lpstr>
      <vt:lpstr>PowerPoint Presentation</vt:lpstr>
      <vt:lpstr>Defining Britishness: A Historical Perspective</vt:lpstr>
      <vt:lpstr>Demographic Change: A Challenge or Evolution?</vt:lpstr>
      <vt:lpstr>Brexit and National Identity</vt:lpstr>
      <vt:lpstr>Selective Application of British Values</vt:lpstr>
      <vt:lpstr>The Future of British Identity</vt:lpstr>
      <vt:lpstr>Conclusion: A Nation Redefining Itself</vt:lpstr>
      <vt:lpstr>PowerPoint Presentation</vt:lpstr>
      <vt:lpstr>Bibliography</vt:lpstr>
      <vt:lpstr>Image Sources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British Identity, Demographic Change, and Brexit</dc:title>
  <dc:creator>Carter, Callum LCpl</dc:creator>
  <cp:lastModifiedBy>Callum Carter (2404122)</cp:lastModifiedBy>
  <cp:revision>2</cp:revision>
  <dcterms:created xsi:type="dcterms:W3CDTF">2025-02-25T14:08:47Z</dcterms:created>
  <dcterms:modified xsi:type="dcterms:W3CDTF">2025-02-26T09:45:05Z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8e28611e-2819-430a-bdf7-3581be6cbbdd_Enabled">
    <vt:lpwstr>true</vt:lpwstr>
  </property>
  <property fmtid="{D5CDD505-2E9C-101B-9397-08002B2CF9AE}" pid="3" name="MSIP_Label_8e28611e-2819-430a-bdf7-3581be6cbbdd_SetDate">
    <vt:lpwstr>2025-02-25T15:18:48Z</vt:lpwstr>
  </property>
  <property fmtid="{D5CDD505-2E9C-101B-9397-08002B2CF9AE}" pid="4" name="MSIP_Label_8e28611e-2819-430a-bdf7-3581be6cbbdd_Method">
    <vt:lpwstr>Privileged</vt:lpwstr>
  </property>
  <property fmtid="{D5CDD505-2E9C-101B-9397-08002B2CF9AE}" pid="5" name="MSIP_Label_8e28611e-2819-430a-bdf7-3581be6cbbdd_Name">
    <vt:lpwstr>MOD-1-NWR-‘NON-WORK  RELATED’</vt:lpwstr>
  </property>
  <property fmtid="{D5CDD505-2E9C-101B-9397-08002B2CF9AE}" pid="6" name="MSIP_Label_8e28611e-2819-430a-bdf7-3581be6cbbdd_SiteId">
    <vt:lpwstr>be7760ed-5953-484b-ae95-d0a16dfa09e5</vt:lpwstr>
  </property>
  <property fmtid="{D5CDD505-2E9C-101B-9397-08002B2CF9AE}" pid="7" name="MSIP_Label_8e28611e-2819-430a-bdf7-3581be6cbbdd_ActionId">
    <vt:lpwstr>7608aa01-4689-4d12-939a-ddc026b220d5</vt:lpwstr>
  </property>
  <property fmtid="{D5CDD505-2E9C-101B-9397-08002B2CF9AE}" pid="8" name="MSIP_Label_8e28611e-2819-430a-bdf7-3581be6cbbdd_ContentBits">
    <vt:lpwstr>0</vt:lpwstr>
  </property>
</Properties>
</file>