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3" r:id="rId4"/>
    <p:sldId id="267" r:id="rId5"/>
    <p:sldId id="268" r:id="rId6"/>
    <p:sldId id="269" r:id="rId7"/>
    <p:sldId id="270" r:id="rId8"/>
    <p:sldId id="271" r:id="rId9"/>
    <p:sldId id="272" r:id="rId10"/>
    <p:sldId id="273" r:id="rId11"/>
    <p:sldId id="274" r:id="rId12"/>
    <p:sldId id="276" r:id="rId13"/>
    <p:sldId id="277" r:id="rId14"/>
    <p:sldId id="278" r:id="rId15"/>
    <p:sldId id="279" r:id="rId16"/>
    <p:sldId id="266" r:id="rId1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376" autoAdjust="0"/>
    <p:restoredTop sz="94660"/>
  </p:normalViewPr>
  <p:slideViewPr>
    <p:cSldViewPr snapToGrid="0">
      <p:cViewPr varScale="1">
        <p:scale>
          <a:sx n="79" d="100"/>
          <a:sy n="79" d="100"/>
        </p:scale>
        <p:origin x="52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E4EDB1D-E52B-49E7-A7DE-366A7BE94F4E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3F6A8052-4D86-490A-B0B4-AE25091964B8}">
      <dgm:prSet/>
      <dgm:spPr/>
      <dgm:t>
        <a:bodyPr/>
        <a:lstStyle/>
        <a:p>
          <a:r>
            <a:rPr lang="en-GB" dirty="0"/>
            <a:t>Reduces admin barriers and improves communication</a:t>
          </a:r>
          <a:endParaRPr lang="en-US" dirty="0"/>
        </a:p>
      </dgm:t>
    </dgm:pt>
    <dgm:pt modelId="{E518A52B-344D-4FF8-B604-0989B19E5808}" type="parTrans" cxnId="{1A858E3B-C544-4C7B-BF28-B53544EA1777}">
      <dgm:prSet/>
      <dgm:spPr/>
      <dgm:t>
        <a:bodyPr/>
        <a:lstStyle/>
        <a:p>
          <a:endParaRPr lang="en-US"/>
        </a:p>
      </dgm:t>
    </dgm:pt>
    <dgm:pt modelId="{2AFD52B0-182C-4E7B-A89E-CCB6ACC40742}" type="sibTrans" cxnId="{1A858E3B-C544-4C7B-BF28-B53544EA1777}">
      <dgm:prSet/>
      <dgm:spPr/>
      <dgm:t>
        <a:bodyPr/>
        <a:lstStyle/>
        <a:p>
          <a:endParaRPr lang="en-US"/>
        </a:p>
      </dgm:t>
    </dgm:pt>
    <dgm:pt modelId="{D564CA72-5592-4B62-806A-0177E2C2DEC5}">
      <dgm:prSet/>
      <dgm:spPr/>
      <dgm:t>
        <a:bodyPr/>
        <a:lstStyle/>
        <a:p>
          <a:r>
            <a:rPr lang="en-GB" dirty="0"/>
            <a:t>Digital records reduce errors and duplication</a:t>
          </a:r>
          <a:endParaRPr lang="en-US" dirty="0"/>
        </a:p>
      </dgm:t>
    </dgm:pt>
    <dgm:pt modelId="{205401B9-B92F-4A9C-9E6B-2646E9B13E0D}" type="parTrans" cxnId="{3FFF784F-CA83-47AB-A9B7-1B8A5EFCBED1}">
      <dgm:prSet/>
      <dgm:spPr/>
      <dgm:t>
        <a:bodyPr/>
        <a:lstStyle/>
        <a:p>
          <a:endParaRPr lang="en-US"/>
        </a:p>
      </dgm:t>
    </dgm:pt>
    <dgm:pt modelId="{4500BA6D-3DBF-4F13-8700-1E66DAF76D06}" type="sibTrans" cxnId="{3FFF784F-CA83-47AB-A9B7-1B8A5EFCBED1}">
      <dgm:prSet/>
      <dgm:spPr/>
      <dgm:t>
        <a:bodyPr/>
        <a:lstStyle/>
        <a:p>
          <a:endParaRPr lang="en-US"/>
        </a:p>
      </dgm:t>
    </dgm:pt>
    <dgm:pt modelId="{E52C9E69-5C15-48C3-BE3F-900ECEA95037}">
      <dgm:prSet/>
      <dgm:spPr/>
      <dgm:t>
        <a:bodyPr/>
        <a:lstStyle/>
        <a:p>
          <a:r>
            <a:rPr lang="en-GB"/>
            <a:t>Enhances efficiency and patient empowerment</a:t>
          </a:r>
          <a:endParaRPr lang="en-US"/>
        </a:p>
      </dgm:t>
    </dgm:pt>
    <dgm:pt modelId="{DE2E70EA-BE32-420B-B8E6-E5463EC27CCC}" type="parTrans" cxnId="{356753E8-1BAA-4139-AF33-1ACC03067895}">
      <dgm:prSet/>
      <dgm:spPr/>
      <dgm:t>
        <a:bodyPr/>
        <a:lstStyle/>
        <a:p>
          <a:endParaRPr lang="en-US"/>
        </a:p>
      </dgm:t>
    </dgm:pt>
    <dgm:pt modelId="{4A13CD22-5C29-4E56-9806-C3EF7F292501}" type="sibTrans" cxnId="{356753E8-1BAA-4139-AF33-1ACC03067895}">
      <dgm:prSet/>
      <dgm:spPr/>
      <dgm:t>
        <a:bodyPr/>
        <a:lstStyle/>
        <a:p>
          <a:endParaRPr lang="en-US"/>
        </a:p>
      </dgm:t>
    </dgm:pt>
    <dgm:pt modelId="{43F6B4BB-0AF2-4FF0-8F1E-AA1300998B91}">
      <dgm:prSet/>
      <dgm:spPr/>
      <dgm:t>
        <a:bodyPr/>
        <a:lstStyle/>
        <a:p>
          <a:r>
            <a:rPr lang="en-GB"/>
            <a:t>Supports remote care and public health coordination</a:t>
          </a:r>
          <a:endParaRPr lang="en-US"/>
        </a:p>
      </dgm:t>
    </dgm:pt>
    <dgm:pt modelId="{7B71DE83-B425-4D39-80D9-8C7D3735B23F}" type="parTrans" cxnId="{865A487E-9477-465C-A2D1-E6527B0D4073}">
      <dgm:prSet/>
      <dgm:spPr/>
      <dgm:t>
        <a:bodyPr/>
        <a:lstStyle/>
        <a:p>
          <a:endParaRPr lang="en-US"/>
        </a:p>
      </dgm:t>
    </dgm:pt>
    <dgm:pt modelId="{1DE434CC-454C-4DCB-9391-EFDC83CBC767}" type="sibTrans" cxnId="{865A487E-9477-465C-A2D1-E6527B0D4073}">
      <dgm:prSet/>
      <dgm:spPr/>
      <dgm:t>
        <a:bodyPr/>
        <a:lstStyle/>
        <a:p>
          <a:endParaRPr lang="en-US"/>
        </a:p>
      </dgm:t>
    </dgm:pt>
    <dgm:pt modelId="{EE0849DE-3EC5-4DD0-83C8-67D1EE657F1B}" type="pres">
      <dgm:prSet presAssocID="{9E4EDB1D-E52B-49E7-A7DE-366A7BE94F4E}" presName="root" presStyleCnt="0">
        <dgm:presLayoutVars>
          <dgm:dir/>
          <dgm:resizeHandles val="exact"/>
        </dgm:presLayoutVars>
      </dgm:prSet>
      <dgm:spPr/>
    </dgm:pt>
    <dgm:pt modelId="{0891A395-44B0-459A-BEFC-5102B03C2119}" type="pres">
      <dgm:prSet presAssocID="{3F6A8052-4D86-490A-B0B4-AE25091964B8}" presName="compNode" presStyleCnt="0"/>
      <dgm:spPr/>
    </dgm:pt>
    <dgm:pt modelId="{1C2907D6-0230-458D-9318-C96345DDA207}" type="pres">
      <dgm:prSet presAssocID="{3F6A8052-4D86-490A-B0B4-AE25091964B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5E84B1FC-F35F-4849-8D67-563D21E81A4A}" type="pres">
      <dgm:prSet presAssocID="{3F6A8052-4D86-490A-B0B4-AE25091964B8}" presName="spaceRect" presStyleCnt="0"/>
      <dgm:spPr/>
    </dgm:pt>
    <dgm:pt modelId="{5A3824F0-5819-4344-8553-2E1600DA888D}" type="pres">
      <dgm:prSet presAssocID="{3F6A8052-4D86-490A-B0B4-AE25091964B8}" presName="textRect" presStyleLbl="revTx" presStyleIdx="0" presStyleCnt="4">
        <dgm:presLayoutVars>
          <dgm:chMax val="1"/>
          <dgm:chPref val="1"/>
        </dgm:presLayoutVars>
      </dgm:prSet>
      <dgm:spPr/>
    </dgm:pt>
    <dgm:pt modelId="{9C0F67B4-DB5E-490F-A6CF-1CC2F39B05AD}" type="pres">
      <dgm:prSet presAssocID="{2AFD52B0-182C-4E7B-A89E-CCB6ACC40742}" presName="sibTrans" presStyleCnt="0"/>
      <dgm:spPr/>
    </dgm:pt>
    <dgm:pt modelId="{D32D2086-A1DD-49F9-9FEE-E7986AAF70A5}" type="pres">
      <dgm:prSet presAssocID="{D564CA72-5592-4B62-806A-0177E2C2DEC5}" presName="compNode" presStyleCnt="0"/>
      <dgm:spPr/>
    </dgm:pt>
    <dgm:pt modelId="{E2767005-6954-48FD-BD48-AA4DE1A829AD}" type="pres">
      <dgm:prSet presAssocID="{D564CA72-5592-4B62-806A-0177E2C2DEC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C706A215-DC32-4914-907F-FD1EE629FE27}" type="pres">
      <dgm:prSet presAssocID="{D564CA72-5592-4B62-806A-0177E2C2DEC5}" presName="spaceRect" presStyleCnt="0"/>
      <dgm:spPr/>
    </dgm:pt>
    <dgm:pt modelId="{F5EDF1DA-2FD9-4209-B0AB-CBE6734F2A7B}" type="pres">
      <dgm:prSet presAssocID="{D564CA72-5592-4B62-806A-0177E2C2DEC5}" presName="textRect" presStyleLbl="revTx" presStyleIdx="1" presStyleCnt="4">
        <dgm:presLayoutVars>
          <dgm:chMax val="1"/>
          <dgm:chPref val="1"/>
        </dgm:presLayoutVars>
      </dgm:prSet>
      <dgm:spPr/>
    </dgm:pt>
    <dgm:pt modelId="{44E0580B-3ED6-4379-989B-6C5B2C2F0A49}" type="pres">
      <dgm:prSet presAssocID="{4500BA6D-3DBF-4F13-8700-1E66DAF76D06}" presName="sibTrans" presStyleCnt="0"/>
      <dgm:spPr/>
    </dgm:pt>
    <dgm:pt modelId="{CDD510CA-B025-4414-8040-AE9CEC48B4C4}" type="pres">
      <dgm:prSet presAssocID="{E52C9E69-5C15-48C3-BE3F-900ECEA95037}" presName="compNode" presStyleCnt="0"/>
      <dgm:spPr/>
    </dgm:pt>
    <dgm:pt modelId="{B98ACBB1-A646-4903-BB36-3146873C20D5}" type="pres">
      <dgm:prSet presAssocID="{E52C9E69-5C15-48C3-BE3F-900ECEA9503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277DEFD2-F269-4994-938E-49E74CE349E7}" type="pres">
      <dgm:prSet presAssocID="{E52C9E69-5C15-48C3-BE3F-900ECEA95037}" presName="spaceRect" presStyleCnt="0"/>
      <dgm:spPr/>
    </dgm:pt>
    <dgm:pt modelId="{1668422C-941B-4D09-92E0-D86821056300}" type="pres">
      <dgm:prSet presAssocID="{E52C9E69-5C15-48C3-BE3F-900ECEA95037}" presName="textRect" presStyleLbl="revTx" presStyleIdx="2" presStyleCnt="4">
        <dgm:presLayoutVars>
          <dgm:chMax val="1"/>
          <dgm:chPref val="1"/>
        </dgm:presLayoutVars>
      </dgm:prSet>
      <dgm:spPr/>
    </dgm:pt>
    <dgm:pt modelId="{E436A288-5985-44B0-A6DD-7C588AE398C8}" type="pres">
      <dgm:prSet presAssocID="{4A13CD22-5C29-4E56-9806-C3EF7F292501}" presName="sibTrans" presStyleCnt="0"/>
      <dgm:spPr/>
    </dgm:pt>
    <dgm:pt modelId="{336CB04E-50D1-4165-A476-98918092BA6A}" type="pres">
      <dgm:prSet presAssocID="{43F6B4BB-0AF2-4FF0-8F1E-AA1300998B91}" presName="compNode" presStyleCnt="0"/>
      <dgm:spPr/>
    </dgm:pt>
    <dgm:pt modelId="{D6963618-7CE2-4A6D-A500-69297FD26B0B}" type="pres">
      <dgm:prSet presAssocID="{43F6B4BB-0AF2-4FF0-8F1E-AA1300998B9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EF17CBA0-2F5C-4150-BC79-7E3B87AA5AEB}" type="pres">
      <dgm:prSet presAssocID="{43F6B4BB-0AF2-4FF0-8F1E-AA1300998B91}" presName="spaceRect" presStyleCnt="0"/>
      <dgm:spPr/>
    </dgm:pt>
    <dgm:pt modelId="{54B99560-4BB2-415C-8F8A-A98DE0077AE5}" type="pres">
      <dgm:prSet presAssocID="{43F6B4BB-0AF2-4FF0-8F1E-AA1300998B9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DCD2815-F5BE-4058-B8EF-31F364107FCC}" type="presOf" srcId="{3F6A8052-4D86-490A-B0B4-AE25091964B8}" destId="{5A3824F0-5819-4344-8553-2E1600DA888D}" srcOrd="0" destOrd="0" presId="urn:microsoft.com/office/officeart/2018/2/layout/IconLabelList"/>
    <dgm:cxn modelId="{1A858E3B-C544-4C7B-BF28-B53544EA1777}" srcId="{9E4EDB1D-E52B-49E7-A7DE-366A7BE94F4E}" destId="{3F6A8052-4D86-490A-B0B4-AE25091964B8}" srcOrd="0" destOrd="0" parTransId="{E518A52B-344D-4FF8-B604-0989B19E5808}" sibTransId="{2AFD52B0-182C-4E7B-A89E-CCB6ACC40742}"/>
    <dgm:cxn modelId="{3FFF784F-CA83-47AB-A9B7-1B8A5EFCBED1}" srcId="{9E4EDB1D-E52B-49E7-A7DE-366A7BE94F4E}" destId="{D564CA72-5592-4B62-806A-0177E2C2DEC5}" srcOrd="1" destOrd="0" parTransId="{205401B9-B92F-4A9C-9E6B-2646E9B13E0D}" sibTransId="{4500BA6D-3DBF-4F13-8700-1E66DAF76D06}"/>
    <dgm:cxn modelId="{865A487E-9477-465C-A2D1-E6527B0D4073}" srcId="{9E4EDB1D-E52B-49E7-A7DE-366A7BE94F4E}" destId="{43F6B4BB-0AF2-4FF0-8F1E-AA1300998B91}" srcOrd="3" destOrd="0" parTransId="{7B71DE83-B425-4D39-80D9-8C7D3735B23F}" sibTransId="{1DE434CC-454C-4DCB-9391-EFDC83CBC767}"/>
    <dgm:cxn modelId="{E712318A-A467-46FD-80E1-21686027963D}" type="presOf" srcId="{D564CA72-5592-4B62-806A-0177E2C2DEC5}" destId="{F5EDF1DA-2FD9-4209-B0AB-CBE6734F2A7B}" srcOrd="0" destOrd="0" presId="urn:microsoft.com/office/officeart/2018/2/layout/IconLabelList"/>
    <dgm:cxn modelId="{7A92738D-6824-41A9-8851-FEFAA2C2575A}" type="presOf" srcId="{43F6B4BB-0AF2-4FF0-8F1E-AA1300998B91}" destId="{54B99560-4BB2-415C-8F8A-A98DE0077AE5}" srcOrd="0" destOrd="0" presId="urn:microsoft.com/office/officeart/2018/2/layout/IconLabelList"/>
    <dgm:cxn modelId="{DDEFE790-CCB3-4F66-8D44-5572A8AB7BF8}" type="presOf" srcId="{9E4EDB1D-E52B-49E7-A7DE-366A7BE94F4E}" destId="{EE0849DE-3EC5-4DD0-83C8-67D1EE657F1B}" srcOrd="0" destOrd="0" presId="urn:microsoft.com/office/officeart/2018/2/layout/IconLabelList"/>
    <dgm:cxn modelId="{CAE87FE0-F141-45EC-95D9-2AC2BF93A65B}" type="presOf" srcId="{E52C9E69-5C15-48C3-BE3F-900ECEA95037}" destId="{1668422C-941B-4D09-92E0-D86821056300}" srcOrd="0" destOrd="0" presId="urn:microsoft.com/office/officeart/2018/2/layout/IconLabelList"/>
    <dgm:cxn modelId="{356753E8-1BAA-4139-AF33-1ACC03067895}" srcId="{9E4EDB1D-E52B-49E7-A7DE-366A7BE94F4E}" destId="{E52C9E69-5C15-48C3-BE3F-900ECEA95037}" srcOrd="2" destOrd="0" parTransId="{DE2E70EA-BE32-420B-B8E6-E5463EC27CCC}" sibTransId="{4A13CD22-5C29-4E56-9806-C3EF7F292501}"/>
    <dgm:cxn modelId="{F17EE65F-B978-4C01-B5C7-7C835F6FDF2F}" type="presParOf" srcId="{EE0849DE-3EC5-4DD0-83C8-67D1EE657F1B}" destId="{0891A395-44B0-459A-BEFC-5102B03C2119}" srcOrd="0" destOrd="0" presId="urn:microsoft.com/office/officeart/2018/2/layout/IconLabelList"/>
    <dgm:cxn modelId="{F874033F-8E83-4014-B27C-6BC38F95FF1B}" type="presParOf" srcId="{0891A395-44B0-459A-BEFC-5102B03C2119}" destId="{1C2907D6-0230-458D-9318-C96345DDA207}" srcOrd="0" destOrd="0" presId="urn:microsoft.com/office/officeart/2018/2/layout/IconLabelList"/>
    <dgm:cxn modelId="{E77F9EBF-2E9A-4C07-A1F3-A89B86E039A0}" type="presParOf" srcId="{0891A395-44B0-459A-BEFC-5102B03C2119}" destId="{5E84B1FC-F35F-4849-8D67-563D21E81A4A}" srcOrd="1" destOrd="0" presId="urn:microsoft.com/office/officeart/2018/2/layout/IconLabelList"/>
    <dgm:cxn modelId="{D1D20409-C369-43B1-8336-016F415DD8EF}" type="presParOf" srcId="{0891A395-44B0-459A-BEFC-5102B03C2119}" destId="{5A3824F0-5819-4344-8553-2E1600DA888D}" srcOrd="2" destOrd="0" presId="urn:microsoft.com/office/officeart/2018/2/layout/IconLabelList"/>
    <dgm:cxn modelId="{3BCB8598-89BC-417E-A529-D2FE5AD3E931}" type="presParOf" srcId="{EE0849DE-3EC5-4DD0-83C8-67D1EE657F1B}" destId="{9C0F67B4-DB5E-490F-A6CF-1CC2F39B05AD}" srcOrd="1" destOrd="0" presId="urn:microsoft.com/office/officeart/2018/2/layout/IconLabelList"/>
    <dgm:cxn modelId="{30A69DF5-07A9-48DE-AFDC-F5374E563D2D}" type="presParOf" srcId="{EE0849DE-3EC5-4DD0-83C8-67D1EE657F1B}" destId="{D32D2086-A1DD-49F9-9FEE-E7986AAF70A5}" srcOrd="2" destOrd="0" presId="urn:microsoft.com/office/officeart/2018/2/layout/IconLabelList"/>
    <dgm:cxn modelId="{D4560987-A13A-4965-95CF-8E94ABC83A13}" type="presParOf" srcId="{D32D2086-A1DD-49F9-9FEE-E7986AAF70A5}" destId="{E2767005-6954-48FD-BD48-AA4DE1A829AD}" srcOrd="0" destOrd="0" presId="urn:microsoft.com/office/officeart/2018/2/layout/IconLabelList"/>
    <dgm:cxn modelId="{33CA9984-69F9-4413-9335-B55C0938E294}" type="presParOf" srcId="{D32D2086-A1DD-49F9-9FEE-E7986AAF70A5}" destId="{C706A215-DC32-4914-907F-FD1EE629FE27}" srcOrd="1" destOrd="0" presId="urn:microsoft.com/office/officeart/2018/2/layout/IconLabelList"/>
    <dgm:cxn modelId="{2A93C597-9B00-4396-ABE7-0FA280F44B02}" type="presParOf" srcId="{D32D2086-A1DD-49F9-9FEE-E7986AAF70A5}" destId="{F5EDF1DA-2FD9-4209-B0AB-CBE6734F2A7B}" srcOrd="2" destOrd="0" presId="urn:microsoft.com/office/officeart/2018/2/layout/IconLabelList"/>
    <dgm:cxn modelId="{47E8A6EA-241F-4A08-ABF5-4734C986BEDB}" type="presParOf" srcId="{EE0849DE-3EC5-4DD0-83C8-67D1EE657F1B}" destId="{44E0580B-3ED6-4379-989B-6C5B2C2F0A49}" srcOrd="3" destOrd="0" presId="urn:microsoft.com/office/officeart/2018/2/layout/IconLabelList"/>
    <dgm:cxn modelId="{99A460D6-DB0B-4BB6-9BAA-C1CC96E952BF}" type="presParOf" srcId="{EE0849DE-3EC5-4DD0-83C8-67D1EE657F1B}" destId="{CDD510CA-B025-4414-8040-AE9CEC48B4C4}" srcOrd="4" destOrd="0" presId="urn:microsoft.com/office/officeart/2018/2/layout/IconLabelList"/>
    <dgm:cxn modelId="{31A8E1C0-B034-47FA-8974-947CE390FD3C}" type="presParOf" srcId="{CDD510CA-B025-4414-8040-AE9CEC48B4C4}" destId="{B98ACBB1-A646-4903-BB36-3146873C20D5}" srcOrd="0" destOrd="0" presId="urn:microsoft.com/office/officeart/2018/2/layout/IconLabelList"/>
    <dgm:cxn modelId="{5C7040DE-681C-45EF-8800-1C84B98EE2FC}" type="presParOf" srcId="{CDD510CA-B025-4414-8040-AE9CEC48B4C4}" destId="{277DEFD2-F269-4994-938E-49E74CE349E7}" srcOrd="1" destOrd="0" presId="urn:microsoft.com/office/officeart/2018/2/layout/IconLabelList"/>
    <dgm:cxn modelId="{0B627E0D-2501-4F48-B127-A8506A3AF8EA}" type="presParOf" srcId="{CDD510CA-B025-4414-8040-AE9CEC48B4C4}" destId="{1668422C-941B-4D09-92E0-D86821056300}" srcOrd="2" destOrd="0" presId="urn:microsoft.com/office/officeart/2018/2/layout/IconLabelList"/>
    <dgm:cxn modelId="{2589FB3C-4216-46BD-8C28-7FF817753828}" type="presParOf" srcId="{EE0849DE-3EC5-4DD0-83C8-67D1EE657F1B}" destId="{E436A288-5985-44B0-A6DD-7C588AE398C8}" srcOrd="5" destOrd="0" presId="urn:microsoft.com/office/officeart/2018/2/layout/IconLabelList"/>
    <dgm:cxn modelId="{EABC3993-A5D4-4103-BEE3-3DC29BB95B57}" type="presParOf" srcId="{EE0849DE-3EC5-4DD0-83C8-67D1EE657F1B}" destId="{336CB04E-50D1-4165-A476-98918092BA6A}" srcOrd="6" destOrd="0" presId="urn:microsoft.com/office/officeart/2018/2/layout/IconLabelList"/>
    <dgm:cxn modelId="{99C07238-1D43-483D-9D2A-BBEF03989215}" type="presParOf" srcId="{336CB04E-50D1-4165-A476-98918092BA6A}" destId="{D6963618-7CE2-4A6D-A500-69297FD26B0B}" srcOrd="0" destOrd="0" presId="urn:microsoft.com/office/officeart/2018/2/layout/IconLabelList"/>
    <dgm:cxn modelId="{CDEA0B5A-3AB7-4655-A794-02E50840ECE8}" type="presParOf" srcId="{336CB04E-50D1-4165-A476-98918092BA6A}" destId="{EF17CBA0-2F5C-4150-BC79-7E3B87AA5AEB}" srcOrd="1" destOrd="0" presId="urn:microsoft.com/office/officeart/2018/2/layout/IconLabelList"/>
    <dgm:cxn modelId="{570A8DA4-1DC3-49F9-B7E3-B0100022DD6C}" type="presParOf" srcId="{336CB04E-50D1-4165-A476-98918092BA6A}" destId="{54B99560-4BB2-415C-8F8A-A98DE0077AE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9D0DE0F-E653-4706-B8DC-5FF81500741F}" type="doc">
      <dgm:prSet loTypeId="urn:microsoft.com/office/officeart/2005/8/layout/matrix3" loCatId="matrix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27C9685-6178-4338-BFDA-088FB45C5D46}">
      <dgm:prSet custT="1"/>
      <dgm:spPr/>
      <dgm:t>
        <a:bodyPr/>
        <a:lstStyle/>
        <a:p>
          <a:r>
            <a:rPr lang="en-US" sz="2000" b="0" i="0" baseline="0" dirty="0"/>
            <a:t>Reduces travel for remote communities </a:t>
          </a:r>
          <a:r>
            <a:rPr lang="en-US" sz="1600" b="0" i="0" baseline="0" dirty="0">
              <a:latin typeface="Arial" panose="020B0604020202020204" pitchFamily="34" charset="0"/>
              <a:cs typeface="Arial" panose="020B0604020202020204" pitchFamily="34" charset="0"/>
            </a:rPr>
            <a:t>(RCGP, 2023)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3095B18-FB83-4FC1-AEC9-3694E817C947}" type="parTrans" cxnId="{3574500B-4FAD-4F74-9DDA-5BFF80DA17EA}">
      <dgm:prSet/>
      <dgm:spPr/>
      <dgm:t>
        <a:bodyPr/>
        <a:lstStyle/>
        <a:p>
          <a:endParaRPr lang="en-US"/>
        </a:p>
      </dgm:t>
    </dgm:pt>
    <dgm:pt modelId="{22152E0A-5459-483D-9B0A-0933E78031CD}" type="sibTrans" cxnId="{3574500B-4FAD-4F74-9DDA-5BFF80DA17EA}">
      <dgm:prSet/>
      <dgm:spPr/>
      <dgm:t>
        <a:bodyPr/>
        <a:lstStyle/>
        <a:p>
          <a:endParaRPr lang="en-US"/>
        </a:p>
      </dgm:t>
    </dgm:pt>
    <dgm:pt modelId="{6DFA7D29-C848-48F3-BBF7-82CE06632C67}">
      <dgm:prSet custT="1"/>
      <dgm:spPr/>
      <dgm:t>
        <a:bodyPr/>
        <a:lstStyle/>
        <a:p>
          <a:r>
            <a:rPr lang="en-US" sz="2000" b="0" i="0" baseline="0" dirty="0"/>
            <a:t>NHS Online to deliver 8.5 million consultations in 3 years </a:t>
          </a:r>
          <a:r>
            <a:rPr lang="en-US" sz="1600" b="0" i="0" baseline="0" dirty="0">
              <a:latin typeface="Arial" panose="020B0604020202020204" pitchFamily="34" charset="0"/>
              <a:cs typeface="Arial" panose="020B0604020202020204" pitchFamily="34" charset="0"/>
            </a:rPr>
            <a:t>(NHS England, 2025)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CD08B4C-7B29-47B5-A99B-52A87C5E3BFA}" type="parTrans" cxnId="{BDDA73A3-BAF7-40B1-B8B4-D9AEC9CCC255}">
      <dgm:prSet/>
      <dgm:spPr/>
      <dgm:t>
        <a:bodyPr/>
        <a:lstStyle/>
        <a:p>
          <a:endParaRPr lang="en-US"/>
        </a:p>
      </dgm:t>
    </dgm:pt>
    <dgm:pt modelId="{8554F99C-BAB3-4099-8E1E-7D955F8F6EBC}" type="sibTrans" cxnId="{BDDA73A3-BAF7-40B1-B8B4-D9AEC9CCC255}">
      <dgm:prSet/>
      <dgm:spPr/>
      <dgm:t>
        <a:bodyPr/>
        <a:lstStyle/>
        <a:p>
          <a:endParaRPr lang="en-US"/>
        </a:p>
      </dgm:t>
    </dgm:pt>
    <dgm:pt modelId="{D416AFFB-A020-4D7B-B236-88A19F9C96D8}">
      <dgm:prSet custT="1"/>
      <dgm:spPr/>
      <dgm:t>
        <a:bodyPr/>
        <a:lstStyle/>
        <a:p>
          <a:r>
            <a:rPr lang="en-US" sz="2100" b="0" i="0" baseline="0" dirty="0"/>
            <a:t>6% of rural homes lack reliable internet </a:t>
          </a:r>
          <a:r>
            <a:rPr lang="en-US" sz="1600" b="0" i="0" baseline="0" dirty="0">
              <a:latin typeface="Arial" panose="020B0604020202020204" pitchFamily="34" charset="0"/>
              <a:cs typeface="Arial" panose="020B0604020202020204" pitchFamily="34" charset="0"/>
            </a:rPr>
            <a:t>(Ofcom, 2024</a:t>
          </a:r>
          <a:r>
            <a:rPr lang="en-US" sz="2100" b="0" i="0" baseline="0" dirty="0"/>
            <a:t>)</a:t>
          </a:r>
          <a:endParaRPr lang="en-US" sz="2100" dirty="0"/>
        </a:p>
      </dgm:t>
    </dgm:pt>
    <dgm:pt modelId="{A2C0F2D1-5432-4E9A-8070-27F5D3F4F070}" type="parTrans" cxnId="{DD0B8A50-B64D-4185-A810-B509E19126C9}">
      <dgm:prSet/>
      <dgm:spPr/>
      <dgm:t>
        <a:bodyPr/>
        <a:lstStyle/>
        <a:p>
          <a:endParaRPr lang="en-US"/>
        </a:p>
      </dgm:t>
    </dgm:pt>
    <dgm:pt modelId="{FE50CE94-3945-42B0-93F7-F9B74BA141C5}" type="sibTrans" cxnId="{DD0B8A50-B64D-4185-A810-B509E19126C9}">
      <dgm:prSet/>
      <dgm:spPr/>
      <dgm:t>
        <a:bodyPr/>
        <a:lstStyle/>
        <a:p>
          <a:endParaRPr lang="en-US"/>
        </a:p>
      </dgm:t>
    </dgm:pt>
    <dgm:pt modelId="{AA1C127E-6926-4689-A37C-65CE37FAA547}">
      <dgm:prSet custT="1"/>
      <dgm:spPr/>
      <dgm:t>
        <a:bodyPr/>
        <a:lstStyle/>
        <a:p>
          <a:r>
            <a:rPr lang="en-US" sz="2100" b="0" i="0" baseline="0" dirty="0"/>
            <a:t>43 priority areas targeted for digital expansion </a:t>
          </a:r>
          <a:r>
            <a:rPr lang="en-US" sz="1600" b="0" i="0" baseline="0" dirty="0">
              <a:latin typeface="Arial" panose="020B0604020202020204" pitchFamily="34" charset="0"/>
              <a:cs typeface="Arial" panose="020B0604020202020204" pitchFamily="34" charset="0"/>
            </a:rPr>
            <a:t>(DHSC, 2025)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5B84800-8CB1-430A-8906-4647ADB09E63}" type="parTrans" cxnId="{99959873-7D67-4FD9-99EA-64EF44907B55}">
      <dgm:prSet/>
      <dgm:spPr/>
      <dgm:t>
        <a:bodyPr/>
        <a:lstStyle/>
        <a:p>
          <a:endParaRPr lang="en-US"/>
        </a:p>
      </dgm:t>
    </dgm:pt>
    <dgm:pt modelId="{5C7180D8-17EC-4B59-9C71-31D78D64F59F}" type="sibTrans" cxnId="{99959873-7D67-4FD9-99EA-64EF44907B55}">
      <dgm:prSet/>
      <dgm:spPr/>
      <dgm:t>
        <a:bodyPr/>
        <a:lstStyle/>
        <a:p>
          <a:endParaRPr lang="en-US"/>
        </a:p>
      </dgm:t>
    </dgm:pt>
    <dgm:pt modelId="{634FAE55-3DFE-445F-AB35-4176E4498D37}" type="pres">
      <dgm:prSet presAssocID="{79D0DE0F-E653-4706-B8DC-5FF81500741F}" presName="matrix" presStyleCnt="0">
        <dgm:presLayoutVars>
          <dgm:chMax val="1"/>
          <dgm:dir/>
          <dgm:resizeHandles val="exact"/>
        </dgm:presLayoutVars>
      </dgm:prSet>
      <dgm:spPr/>
    </dgm:pt>
    <dgm:pt modelId="{CF8DE40B-B749-48B3-8F44-4A8994F2676C}" type="pres">
      <dgm:prSet presAssocID="{79D0DE0F-E653-4706-B8DC-5FF81500741F}" presName="diamond" presStyleLbl="bgShp" presStyleIdx="0" presStyleCnt="1"/>
      <dgm:spPr/>
    </dgm:pt>
    <dgm:pt modelId="{E4103C56-4AB0-4935-9683-F195F52244FA}" type="pres">
      <dgm:prSet presAssocID="{79D0DE0F-E653-4706-B8DC-5FF81500741F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BB1A1B42-A9E6-4273-B72E-85D9F99896A4}" type="pres">
      <dgm:prSet presAssocID="{79D0DE0F-E653-4706-B8DC-5FF81500741F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C8A3A2BD-0AEA-45CC-9C8E-9564755E8A75}" type="pres">
      <dgm:prSet presAssocID="{79D0DE0F-E653-4706-B8DC-5FF81500741F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BA9DF81F-2D2E-433C-9A07-D67C14113C11}" type="pres">
      <dgm:prSet presAssocID="{79D0DE0F-E653-4706-B8DC-5FF81500741F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3574500B-4FAD-4F74-9DDA-5BFF80DA17EA}" srcId="{79D0DE0F-E653-4706-B8DC-5FF81500741F}" destId="{527C9685-6178-4338-BFDA-088FB45C5D46}" srcOrd="0" destOrd="0" parTransId="{D3095B18-FB83-4FC1-AEC9-3694E817C947}" sibTransId="{22152E0A-5459-483D-9B0A-0933E78031CD}"/>
    <dgm:cxn modelId="{C0C5C317-7656-4AC2-B117-20B9E818D6B7}" type="presOf" srcId="{527C9685-6178-4338-BFDA-088FB45C5D46}" destId="{E4103C56-4AB0-4935-9683-F195F52244FA}" srcOrd="0" destOrd="0" presId="urn:microsoft.com/office/officeart/2005/8/layout/matrix3"/>
    <dgm:cxn modelId="{DD0B8A50-B64D-4185-A810-B509E19126C9}" srcId="{79D0DE0F-E653-4706-B8DC-5FF81500741F}" destId="{D416AFFB-A020-4D7B-B236-88A19F9C96D8}" srcOrd="2" destOrd="0" parTransId="{A2C0F2D1-5432-4E9A-8070-27F5D3F4F070}" sibTransId="{FE50CE94-3945-42B0-93F7-F9B74BA141C5}"/>
    <dgm:cxn modelId="{99959873-7D67-4FD9-99EA-64EF44907B55}" srcId="{79D0DE0F-E653-4706-B8DC-5FF81500741F}" destId="{AA1C127E-6926-4689-A37C-65CE37FAA547}" srcOrd="3" destOrd="0" parTransId="{E5B84800-8CB1-430A-8906-4647ADB09E63}" sibTransId="{5C7180D8-17EC-4B59-9C71-31D78D64F59F}"/>
    <dgm:cxn modelId="{ABC64B78-09BD-4127-9A27-B66A66F0DF69}" type="presOf" srcId="{6DFA7D29-C848-48F3-BBF7-82CE06632C67}" destId="{BB1A1B42-A9E6-4273-B72E-85D9F99896A4}" srcOrd="0" destOrd="0" presId="urn:microsoft.com/office/officeart/2005/8/layout/matrix3"/>
    <dgm:cxn modelId="{3D10FB7B-A8F1-45DA-B9E1-3730778A7FE8}" type="presOf" srcId="{AA1C127E-6926-4689-A37C-65CE37FAA547}" destId="{BA9DF81F-2D2E-433C-9A07-D67C14113C11}" srcOrd="0" destOrd="0" presId="urn:microsoft.com/office/officeart/2005/8/layout/matrix3"/>
    <dgm:cxn modelId="{BDDA73A3-BAF7-40B1-B8B4-D9AEC9CCC255}" srcId="{79D0DE0F-E653-4706-B8DC-5FF81500741F}" destId="{6DFA7D29-C848-48F3-BBF7-82CE06632C67}" srcOrd="1" destOrd="0" parTransId="{5CD08B4C-7B29-47B5-A99B-52A87C5E3BFA}" sibTransId="{8554F99C-BAB3-4099-8E1E-7D955F8F6EBC}"/>
    <dgm:cxn modelId="{EBE035C8-C694-4509-A363-81511D45387B}" type="presOf" srcId="{D416AFFB-A020-4D7B-B236-88A19F9C96D8}" destId="{C8A3A2BD-0AEA-45CC-9C8E-9564755E8A75}" srcOrd="0" destOrd="0" presId="urn:microsoft.com/office/officeart/2005/8/layout/matrix3"/>
    <dgm:cxn modelId="{939C46C8-2D18-4C3C-B1AA-542D51DE59D8}" type="presOf" srcId="{79D0DE0F-E653-4706-B8DC-5FF81500741F}" destId="{634FAE55-3DFE-445F-AB35-4176E4498D37}" srcOrd="0" destOrd="0" presId="urn:microsoft.com/office/officeart/2005/8/layout/matrix3"/>
    <dgm:cxn modelId="{C0F41217-FB78-4BA1-B8D3-048A20EEE6F1}" type="presParOf" srcId="{634FAE55-3DFE-445F-AB35-4176E4498D37}" destId="{CF8DE40B-B749-48B3-8F44-4A8994F2676C}" srcOrd="0" destOrd="0" presId="urn:microsoft.com/office/officeart/2005/8/layout/matrix3"/>
    <dgm:cxn modelId="{0BF58E1B-11EE-49BF-A9FA-004855D110C0}" type="presParOf" srcId="{634FAE55-3DFE-445F-AB35-4176E4498D37}" destId="{E4103C56-4AB0-4935-9683-F195F52244FA}" srcOrd="1" destOrd="0" presId="urn:microsoft.com/office/officeart/2005/8/layout/matrix3"/>
    <dgm:cxn modelId="{D29B11F2-4A64-4F98-A169-35D31CDCFC3F}" type="presParOf" srcId="{634FAE55-3DFE-445F-AB35-4176E4498D37}" destId="{BB1A1B42-A9E6-4273-B72E-85D9F99896A4}" srcOrd="2" destOrd="0" presId="urn:microsoft.com/office/officeart/2005/8/layout/matrix3"/>
    <dgm:cxn modelId="{B16A83ED-7E16-46E1-ABCC-1349539F181E}" type="presParOf" srcId="{634FAE55-3DFE-445F-AB35-4176E4498D37}" destId="{C8A3A2BD-0AEA-45CC-9C8E-9564755E8A75}" srcOrd="3" destOrd="0" presId="urn:microsoft.com/office/officeart/2005/8/layout/matrix3"/>
    <dgm:cxn modelId="{5A78F73F-B933-47EF-8D79-28F413F4937B}" type="presParOf" srcId="{634FAE55-3DFE-445F-AB35-4176E4498D37}" destId="{BA9DF81F-2D2E-433C-9A07-D67C14113C11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115E273-4028-4FF3-8D7F-D67A90D133C8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FF4718F1-8779-471C-B4C2-96C2BD8CE2FB}">
      <dgm:prSet/>
      <dgm:spPr/>
      <dgm:t>
        <a:bodyPr/>
        <a:lstStyle/>
        <a:p>
          <a:r>
            <a:rPr lang="en-US" b="0" i="0" baseline="0"/>
            <a:t>NHS App is a transformative tool in UK healthcare</a:t>
          </a:r>
          <a:endParaRPr lang="en-US"/>
        </a:p>
      </dgm:t>
    </dgm:pt>
    <dgm:pt modelId="{02C978BC-4251-45C7-AC31-7EF8DA6DF6F6}" type="parTrans" cxnId="{2C7923BA-1C5E-4B62-8942-E512C4157C84}">
      <dgm:prSet/>
      <dgm:spPr/>
      <dgm:t>
        <a:bodyPr/>
        <a:lstStyle/>
        <a:p>
          <a:endParaRPr lang="en-US"/>
        </a:p>
      </dgm:t>
    </dgm:pt>
    <dgm:pt modelId="{99D1EC19-A0DA-4276-B4EB-F8717FCABF3F}" type="sibTrans" cxnId="{2C7923BA-1C5E-4B62-8942-E512C4157C84}">
      <dgm:prSet/>
      <dgm:spPr/>
      <dgm:t>
        <a:bodyPr/>
        <a:lstStyle/>
        <a:p>
          <a:endParaRPr lang="en-US"/>
        </a:p>
      </dgm:t>
    </dgm:pt>
    <dgm:pt modelId="{2F0D71D0-A188-4D3A-873E-1C0BC2FAB2B0}">
      <dgm:prSet/>
      <dgm:spPr/>
      <dgm:t>
        <a:bodyPr/>
        <a:lstStyle/>
        <a:p>
          <a:r>
            <a:rPr lang="en-US" b="0" i="0" baseline="0"/>
            <a:t>Success depends on inclusive design, training, and trust</a:t>
          </a:r>
          <a:endParaRPr lang="en-US"/>
        </a:p>
      </dgm:t>
    </dgm:pt>
    <dgm:pt modelId="{C26A7F3D-EC63-4CB7-A586-6E4DE6B5BFF4}" type="parTrans" cxnId="{C77A8B34-1B6A-407D-8512-8DD0625A9717}">
      <dgm:prSet/>
      <dgm:spPr/>
      <dgm:t>
        <a:bodyPr/>
        <a:lstStyle/>
        <a:p>
          <a:endParaRPr lang="en-US"/>
        </a:p>
      </dgm:t>
    </dgm:pt>
    <dgm:pt modelId="{F710E258-13AB-43E2-9387-E5CEFC13998A}" type="sibTrans" cxnId="{C77A8B34-1B6A-407D-8512-8DD0625A9717}">
      <dgm:prSet/>
      <dgm:spPr/>
      <dgm:t>
        <a:bodyPr/>
        <a:lstStyle/>
        <a:p>
          <a:endParaRPr lang="en-US"/>
        </a:p>
      </dgm:t>
    </dgm:pt>
    <dgm:pt modelId="{675DEA7E-5256-4922-900F-EA35A91F7CF1}">
      <dgm:prSet/>
      <dgm:spPr/>
      <dgm:t>
        <a:bodyPr/>
        <a:lstStyle/>
        <a:p>
          <a:r>
            <a:rPr lang="en-US" b="1" i="0" baseline="0"/>
            <a:t>Recommendations:</a:t>
          </a:r>
          <a:endParaRPr lang="en-US"/>
        </a:p>
      </dgm:t>
    </dgm:pt>
    <dgm:pt modelId="{C3EC57CB-3BD7-40EE-8B13-A7C5A35EFAF6}" type="parTrans" cxnId="{D72CF8AA-F2B2-482A-9C4D-CAA9C221AE09}">
      <dgm:prSet/>
      <dgm:spPr/>
      <dgm:t>
        <a:bodyPr/>
        <a:lstStyle/>
        <a:p>
          <a:endParaRPr lang="en-US"/>
        </a:p>
      </dgm:t>
    </dgm:pt>
    <dgm:pt modelId="{52FF62D5-8405-43A0-92D6-4FC9576461FE}" type="sibTrans" cxnId="{D72CF8AA-F2B2-482A-9C4D-CAA9C221AE09}">
      <dgm:prSet/>
      <dgm:spPr/>
      <dgm:t>
        <a:bodyPr/>
        <a:lstStyle/>
        <a:p>
          <a:endParaRPr lang="en-US"/>
        </a:p>
      </dgm:t>
    </dgm:pt>
    <dgm:pt modelId="{20FB0192-A8E1-4B89-9771-3D2E8E7BBEAF}">
      <dgm:prSet custT="1"/>
      <dgm:spPr/>
      <dgm:t>
        <a:bodyPr/>
        <a:lstStyle/>
        <a:p>
          <a:r>
            <a:rPr lang="en-US" sz="1700" b="0" i="0" baseline="0" dirty="0"/>
            <a:t>Practice: Invest in staff training</a:t>
          </a:r>
        </a:p>
        <a:p>
          <a: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  <a:t>(King’s Fund, 2025)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51A85F8-FFEC-4D99-A3FF-40D2E44F58E6}" type="parTrans" cxnId="{E95D7294-03DA-400D-BDAD-F75243C4E31A}">
      <dgm:prSet/>
      <dgm:spPr/>
      <dgm:t>
        <a:bodyPr/>
        <a:lstStyle/>
        <a:p>
          <a:endParaRPr lang="en-US"/>
        </a:p>
      </dgm:t>
    </dgm:pt>
    <dgm:pt modelId="{16532A69-78C6-4E2E-B056-9952EBC86C8F}" type="sibTrans" cxnId="{E95D7294-03DA-400D-BDAD-F75243C4E31A}">
      <dgm:prSet/>
      <dgm:spPr/>
      <dgm:t>
        <a:bodyPr/>
        <a:lstStyle/>
        <a:p>
          <a:endParaRPr lang="en-US"/>
        </a:p>
      </dgm:t>
    </dgm:pt>
    <dgm:pt modelId="{2153D693-857E-4DF4-B410-F8F52C52CABE}">
      <dgm:prSet custT="1"/>
      <dgm:spPr/>
      <dgm:t>
        <a:bodyPr/>
        <a:lstStyle/>
        <a:p>
          <a:r>
            <a:rPr lang="en-US" sz="1700" b="0" i="0" baseline="0" dirty="0"/>
            <a:t>Policy: Strengthen data governance </a:t>
          </a:r>
          <a: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  <a:t>(ICO, 2022)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3066425-448B-434D-BD41-81261CA481A8}" type="parTrans" cxnId="{8186A723-ECEF-4CFE-9432-5E2B696DD9E8}">
      <dgm:prSet/>
      <dgm:spPr/>
      <dgm:t>
        <a:bodyPr/>
        <a:lstStyle/>
        <a:p>
          <a:endParaRPr lang="en-US"/>
        </a:p>
      </dgm:t>
    </dgm:pt>
    <dgm:pt modelId="{DF200CA2-37BB-4151-A0DF-6AF71991B8B4}" type="sibTrans" cxnId="{8186A723-ECEF-4CFE-9432-5E2B696DD9E8}">
      <dgm:prSet/>
      <dgm:spPr/>
      <dgm:t>
        <a:bodyPr/>
        <a:lstStyle/>
        <a:p>
          <a:endParaRPr lang="en-US"/>
        </a:p>
      </dgm:t>
    </dgm:pt>
    <dgm:pt modelId="{886EAD1C-1906-4F47-8956-C2263518C370}">
      <dgm:prSet custT="1"/>
      <dgm:spPr/>
      <dgm:t>
        <a:bodyPr/>
        <a:lstStyle/>
        <a:p>
          <a:r>
            <a:rPr lang="en-US" sz="1700" b="0" i="0" baseline="0" dirty="0"/>
            <a:t>Inclusion: Address digital divide (</a:t>
          </a:r>
          <a: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  <a:t>OHID, 2022)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039721E-F7A0-4CDB-835C-58F4949E1594}" type="parTrans" cxnId="{F94FB3A6-19EC-4405-80C0-CA7D3CFFC69D}">
      <dgm:prSet/>
      <dgm:spPr/>
      <dgm:t>
        <a:bodyPr/>
        <a:lstStyle/>
        <a:p>
          <a:endParaRPr lang="en-US"/>
        </a:p>
      </dgm:t>
    </dgm:pt>
    <dgm:pt modelId="{7ED47737-85F7-40EB-A06B-0F1AF097E14A}" type="sibTrans" cxnId="{F94FB3A6-19EC-4405-80C0-CA7D3CFFC69D}">
      <dgm:prSet/>
      <dgm:spPr/>
      <dgm:t>
        <a:bodyPr/>
        <a:lstStyle/>
        <a:p>
          <a:endParaRPr lang="en-US"/>
        </a:p>
      </dgm:t>
    </dgm:pt>
    <dgm:pt modelId="{A51B3CE2-2D31-4B1F-8415-AFF12525C4F8}" type="pres">
      <dgm:prSet presAssocID="{8115E273-4028-4FF3-8D7F-D67A90D133C8}" presName="Name0" presStyleCnt="0">
        <dgm:presLayoutVars>
          <dgm:dir/>
          <dgm:resizeHandles val="exact"/>
        </dgm:presLayoutVars>
      </dgm:prSet>
      <dgm:spPr/>
    </dgm:pt>
    <dgm:pt modelId="{89F225BF-C3F8-4D7A-9963-45AAEE06E8BF}" type="pres">
      <dgm:prSet presAssocID="{FF4718F1-8779-471C-B4C2-96C2BD8CE2FB}" presName="node" presStyleLbl="node1" presStyleIdx="0" presStyleCnt="6">
        <dgm:presLayoutVars>
          <dgm:bulletEnabled val="1"/>
        </dgm:presLayoutVars>
      </dgm:prSet>
      <dgm:spPr/>
    </dgm:pt>
    <dgm:pt modelId="{BA1DBE53-BF42-4272-9093-61156725FE7B}" type="pres">
      <dgm:prSet presAssocID="{99D1EC19-A0DA-4276-B4EB-F8717FCABF3F}" presName="sibTrans" presStyleLbl="sibTrans1D1" presStyleIdx="0" presStyleCnt="5"/>
      <dgm:spPr/>
    </dgm:pt>
    <dgm:pt modelId="{D615E8D5-78EC-499E-85B2-52C81B24D577}" type="pres">
      <dgm:prSet presAssocID="{99D1EC19-A0DA-4276-B4EB-F8717FCABF3F}" presName="connectorText" presStyleLbl="sibTrans1D1" presStyleIdx="0" presStyleCnt="5"/>
      <dgm:spPr/>
    </dgm:pt>
    <dgm:pt modelId="{F0C6B285-5C76-4C6F-BFD5-E394CB98AE7F}" type="pres">
      <dgm:prSet presAssocID="{2F0D71D0-A188-4D3A-873E-1C0BC2FAB2B0}" presName="node" presStyleLbl="node1" presStyleIdx="1" presStyleCnt="6">
        <dgm:presLayoutVars>
          <dgm:bulletEnabled val="1"/>
        </dgm:presLayoutVars>
      </dgm:prSet>
      <dgm:spPr/>
    </dgm:pt>
    <dgm:pt modelId="{2A3DE8C1-CD00-4DD1-BABA-7CF8B0F16226}" type="pres">
      <dgm:prSet presAssocID="{F710E258-13AB-43E2-9387-E5CEFC13998A}" presName="sibTrans" presStyleLbl="sibTrans1D1" presStyleIdx="1" presStyleCnt="5"/>
      <dgm:spPr/>
    </dgm:pt>
    <dgm:pt modelId="{B5A21295-86B6-4C9A-85BA-83464A49022B}" type="pres">
      <dgm:prSet presAssocID="{F710E258-13AB-43E2-9387-E5CEFC13998A}" presName="connectorText" presStyleLbl="sibTrans1D1" presStyleIdx="1" presStyleCnt="5"/>
      <dgm:spPr/>
    </dgm:pt>
    <dgm:pt modelId="{174E59BE-E922-4049-B272-A8F214FF987E}" type="pres">
      <dgm:prSet presAssocID="{675DEA7E-5256-4922-900F-EA35A91F7CF1}" presName="node" presStyleLbl="node1" presStyleIdx="2" presStyleCnt="6">
        <dgm:presLayoutVars>
          <dgm:bulletEnabled val="1"/>
        </dgm:presLayoutVars>
      </dgm:prSet>
      <dgm:spPr/>
    </dgm:pt>
    <dgm:pt modelId="{DF2FC1A5-E343-408B-A041-9361887273D0}" type="pres">
      <dgm:prSet presAssocID="{52FF62D5-8405-43A0-92D6-4FC9576461FE}" presName="sibTrans" presStyleLbl="sibTrans1D1" presStyleIdx="2" presStyleCnt="5"/>
      <dgm:spPr/>
    </dgm:pt>
    <dgm:pt modelId="{A7591E1A-A147-4101-8D3B-CF989B415A2F}" type="pres">
      <dgm:prSet presAssocID="{52FF62D5-8405-43A0-92D6-4FC9576461FE}" presName="connectorText" presStyleLbl="sibTrans1D1" presStyleIdx="2" presStyleCnt="5"/>
      <dgm:spPr/>
    </dgm:pt>
    <dgm:pt modelId="{7F81AFF2-EC34-41C4-8873-F8D67E9E8EFC}" type="pres">
      <dgm:prSet presAssocID="{20FB0192-A8E1-4B89-9771-3D2E8E7BBEAF}" presName="node" presStyleLbl="node1" presStyleIdx="3" presStyleCnt="6">
        <dgm:presLayoutVars>
          <dgm:bulletEnabled val="1"/>
        </dgm:presLayoutVars>
      </dgm:prSet>
      <dgm:spPr/>
    </dgm:pt>
    <dgm:pt modelId="{35236E8D-BD55-4AA0-AC7F-FA71B0E83FEC}" type="pres">
      <dgm:prSet presAssocID="{16532A69-78C6-4E2E-B056-9952EBC86C8F}" presName="sibTrans" presStyleLbl="sibTrans1D1" presStyleIdx="3" presStyleCnt="5"/>
      <dgm:spPr/>
    </dgm:pt>
    <dgm:pt modelId="{24547CD8-0D26-479D-AC75-87D3DE1E55D6}" type="pres">
      <dgm:prSet presAssocID="{16532A69-78C6-4E2E-B056-9952EBC86C8F}" presName="connectorText" presStyleLbl="sibTrans1D1" presStyleIdx="3" presStyleCnt="5"/>
      <dgm:spPr/>
    </dgm:pt>
    <dgm:pt modelId="{AF0CAAF4-1C39-4C0E-B840-2562D6F67EC5}" type="pres">
      <dgm:prSet presAssocID="{2153D693-857E-4DF4-B410-F8F52C52CABE}" presName="node" presStyleLbl="node1" presStyleIdx="4" presStyleCnt="6">
        <dgm:presLayoutVars>
          <dgm:bulletEnabled val="1"/>
        </dgm:presLayoutVars>
      </dgm:prSet>
      <dgm:spPr/>
    </dgm:pt>
    <dgm:pt modelId="{C96EE82E-96E9-4738-9FF0-34148FE35481}" type="pres">
      <dgm:prSet presAssocID="{DF200CA2-37BB-4151-A0DF-6AF71991B8B4}" presName="sibTrans" presStyleLbl="sibTrans1D1" presStyleIdx="4" presStyleCnt="5"/>
      <dgm:spPr/>
    </dgm:pt>
    <dgm:pt modelId="{31A1E16D-1A02-41A9-93A9-74A3169F15A8}" type="pres">
      <dgm:prSet presAssocID="{DF200CA2-37BB-4151-A0DF-6AF71991B8B4}" presName="connectorText" presStyleLbl="sibTrans1D1" presStyleIdx="4" presStyleCnt="5"/>
      <dgm:spPr/>
    </dgm:pt>
    <dgm:pt modelId="{24E9DF85-435D-4FF2-94F8-54DC331A83F1}" type="pres">
      <dgm:prSet presAssocID="{886EAD1C-1906-4F47-8956-C2263518C370}" presName="node" presStyleLbl="node1" presStyleIdx="5" presStyleCnt="6">
        <dgm:presLayoutVars>
          <dgm:bulletEnabled val="1"/>
        </dgm:presLayoutVars>
      </dgm:prSet>
      <dgm:spPr/>
    </dgm:pt>
  </dgm:ptLst>
  <dgm:cxnLst>
    <dgm:cxn modelId="{05A4451A-BAF2-418F-9564-D2D1AC0482FD}" type="presOf" srcId="{99D1EC19-A0DA-4276-B4EB-F8717FCABF3F}" destId="{D615E8D5-78EC-499E-85B2-52C81B24D577}" srcOrd="1" destOrd="0" presId="urn:microsoft.com/office/officeart/2016/7/layout/RepeatingBendingProcessNew"/>
    <dgm:cxn modelId="{19E5721C-4B4E-4201-AF52-0DE32A79262F}" type="presOf" srcId="{8115E273-4028-4FF3-8D7F-D67A90D133C8}" destId="{A51B3CE2-2D31-4B1F-8415-AFF12525C4F8}" srcOrd="0" destOrd="0" presId="urn:microsoft.com/office/officeart/2016/7/layout/RepeatingBendingProcessNew"/>
    <dgm:cxn modelId="{F28A531E-CDAF-4609-A7C1-9AC565B1B395}" type="presOf" srcId="{2153D693-857E-4DF4-B410-F8F52C52CABE}" destId="{AF0CAAF4-1C39-4C0E-B840-2562D6F67EC5}" srcOrd="0" destOrd="0" presId="urn:microsoft.com/office/officeart/2016/7/layout/RepeatingBendingProcessNew"/>
    <dgm:cxn modelId="{8186A723-ECEF-4CFE-9432-5E2B696DD9E8}" srcId="{8115E273-4028-4FF3-8D7F-D67A90D133C8}" destId="{2153D693-857E-4DF4-B410-F8F52C52CABE}" srcOrd="4" destOrd="0" parTransId="{63066425-448B-434D-BD41-81261CA481A8}" sibTransId="{DF200CA2-37BB-4151-A0DF-6AF71991B8B4}"/>
    <dgm:cxn modelId="{11D6D825-0554-49F6-B2B2-E14DA418D73E}" type="presOf" srcId="{99D1EC19-A0DA-4276-B4EB-F8717FCABF3F}" destId="{BA1DBE53-BF42-4272-9093-61156725FE7B}" srcOrd="0" destOrd="0" presId="urn:microsoft.com/office/officeart/2016/7/layout/RepeatingBendingProcessNew"/>
    <dgm:cxn modelId="{A0E46A32-6A11-4ADD-BD92-276063DC7DD9}" type="presOf" srcId="{20FB0192-A8E1-4B89-9771-3D2E8E7BBEAF}" destId="{7F81AFF2-EC34-41C4-8873-F8D67E9E8EFC}" srcOrd="0" destOrd="0" presId="urn:microsoft.com/office/officeart/2016/7/layout/RepeatingBendingProcessNew"/>
    <dgm:cxn modelId="{C77A8B34-1B6A-407D-8512-8DD0625A9717}" srcId="{8115E273-4028-4FF3-8D7F-D67A90D133C8}" destId="{2F0D71D0-A188-4D3A-873E-1C0BC2FAB2B0}" srcOrd="1" destOrd="0" parTransId="{C26A7F3D-EC63-4CB7-A586-6E4DE6B5BFF4}" sibTransId="{F710E258-13AB-43E2-9387-E5CEFC13998A}"/>
    <dgm:cxn modelId="{40969963-7CC5-4E24-AAC8-CD7BFEA95E93}" type="presOf" srcId="{886EAD1C-1906-4F47-8956-C2263518C370}" destId="{24E9DF85-435D-4FF2-94F8-54DC331A83F1}" srcOrd="0" destOrd="0" presId="urn:microsoft.com/office/officeart/2016/7/layout/RepeatingBendingProcessNew"/>
    <dgm:cxn modelId="{2B8A9050-B039-4943-9652-AEE5BCF320C7}" type="presOf" srcId="{F710E258-13AB-43E2-9387-E5CEFC13998A}" destId="{B5A21295-86B6-4C9A-85BA-83464A49022B}" srcOrd="1" destOrd="0" presId="urn:microsoft.com/office/officeart/2016/7/layout/RepeatingBendingProcessNew"/>
    <dgm:cxn modelId="{93744C7F-C537-42C7-9B3C-3CBB13B1C47F}" type="presOf" srcId="{FF4718F1-8779-471C-B4C2-96C2BD8CE2FB}" destId="{89F225BF-C3F8-4D7A-9963-45AAEE06E8BF}" srcOrd="0" destOrd="0" presId="urn:microsoft.com/office/officeart/2016/7/layout/RepeatingBendingProcessNew"/>
    <dgm:cxn modelId="{7F3D4785-5982-4EA2-B4DE-809A643434A4}" type="presOf" srcId="{2F0D71D0-A188-4D3A-873E-1C0BC2FAB2B0}" destId="{F0C6B285-5C76-4C6F-BFD5-E394CB98AE7F}" srcOrd="0" destOrd="0" presId="urn:microsoft.com/office/officeart/2016/7/layout/RepeatingBendingProcessNew"/>
    <dgm:cxn modelId="{2F8D4588-2C6C-4715-A478-D5086C3D3E9B}" type="presOf" srcId="{DF200CA2-37BB-4151-A0DF-6AF71991B8B4}" destId="{C96EE82E-96E9-4738-9FF0-34148FE35481}" srcOrd="0" destOrd="0" presId="urn:microsoft.com/office/officeart/2016/7/layout/RepeatingBendingProcessNew"/>
    <dgm:cxn modelId="{6FF1A788-C7B5-4B1F-8EC3-496AB8CC685C}" type="presOf" srcId="{16532A69-78C6-4E2E-B056-9952EBC86C8F}" destId="{35236E8D-BD55-4AA0-AC7F-FA71B0E83FEC}" srcOrd="0" destOrd="0" presId="urn:microsoft.com/office/officeart/2016/7/layout/RepeatingBendingProcessNew"/>
    <dgm:cxn modelId="{67071191-7770-49ED-AAF1-C470D1251875}" type="presOf" srcId="{52FF62D5-8405-43A0-92D6-4FC9576461FE}" destId="{DF2FC1A5-E343-408B-A041-9361887273D0}" srcOrd="0" destOrd="0" presId="urn:microsoft.com/office/officeart/2016/7/layout/RepeatingBendingProcessNew"/>
    <dgm:cxn modelId="{E95D7294-03DA-400D-BDAD-F75243C4E31A}" srcId="{8115E273-4028-4FF3-8D7F-D67A90D133C8}" destId="{20FB0192-A8E1-4B89-9771-3D2E8E7BBEAF}" srcOrd="3" destOrd="0" parTransId="{951A85F8-FFEC-4D99-A3FF-40D2E44F58E6}" sibTransId="{16532A69-78C6-4E2E-B056-9952EBC86C8F}"/>
    <dgm:cxn modelId="{D8964397-8F84-4A4A-B757-24C28E7E5980}" type="presOf" srcId="{DF200CA2-37BB-4151-A0DF-6AF71991B8B4}" destId="{31A1E16D-1A02-41A9-93A9-74A3169F15A8}" srcOrd="1" destOrd="0" presId="urn:microsoft.com/office/officeart/2016/7/layout/RepeatingBendingProcessNew"/>
    <dgm:cxn modelId="{E0FE879A-CCA1-4305-9F26-5DDB7D3ED223}" type="presOf" srcId="{F710E258-13AB-43E2-9387-E5CEFC13998A}" destId="{2A3DE8C1-CD00-4DD1-BABA-7CF8B0F16226}" srcOrd="0" destOrd="0" presId="urn:microsoft.com/office/officeart/2016/7/layout/RepeatingBendingProcessNew"/>
    <dgm:cxn modelId="{241F60A0-7B23-4C35-B97C-89489CD80155}" type="presOf" srcId="{675DEA7E-5256-4922-900F-EA35A91F7CF1}" destId="{174E59BE-E922-4049-B272-A8F214FF987E}" srcOrd="0" destOrd="0" presId="urn:microsoft.com/office/officeart/2016/7/layout/RepeatingBendingProcessNew"/>
    <dgm:cxn modelId="{F94FB3A6-19EC-4405-80C0-CA7D3CFFC69D}" srcId="{8115E273-4028-4FF3-8D7F-D67A90D133C8}" destId="{886EAD1C-1906-4F47-8956-C2263518C370}" srcOrd="5" destOrd="0" parTransId="{8039721E-F7A0-4CDB-835C-58F4949E1594}" sibTransId="{7ED47737-85F7-40EB-A06B-0F1AF097E14A}"/>
    <dgm:cxn modelId="{D72CF8AA-F2B2-482A-9C4D-CAA9C221AE09}" srcId="{8115E273-4028-4FF3-8D7F-D67A90D133C8}" destId="{675DEA7E-5256-4922-900F-EA35A91F7CF1}" srcOrd="2" destOrd="0" parTransId="{C3EC57CB-3BD7-40EE-8B13-A7C5A35EFAF6}" sibTransId="{52FF62D5-8405-43A0-92D6-4FC9576461FE}"/>
    <dgm:cxn modelId="{2C7923BA-1C5E-4B62-8942-E512C4157C84}" srcId="{8115E273-4028-4FF3-8D7F-D67A90D133C8}" destId="{FF4718F1-8779-471C-B4C2-96C2BD8CE2FB}" srcOrd="0" destOrd="0" parTransId="{02C978BC-4251-45C7-AC31-7EF8DA6DF6F6}" sibTransId="{99D1EC19-A0DA-4276-B4EB-F8717FCABF3F}"/>
    <dgm:cxn modelId="{822D86D1-C30E-4D6A-98AE-B11B7656F787}" type="presOf" srcId="{52FF62D5-8405-43A0-92D6-4FC9576461FE}" destId="{A7591E1A-A147-4101-8D3B-CF989B415A2F}" srcOrd="1" destOrd="0" presId="urn:microsoft.com/office/officeart/2016/7/layout/RepeatingBendingProcessNew"/>
    <dgm:cxn modelId="{997A3ED2-8AD2-4D91-9C9A-A97866153A27}" type="presOf" srcId="{16532A69-78C6-4E2E-B056-9952EBC86C8F}" destId="{24547CD8-0D26-479D-AC75-87D3DE1E55D6}" srcOrd="1" destOrd="0" presId="urn:microsoft.com/office/officeart/2016/7/layout/RepeatingBendingProcessNew"/>
    <dgm:cxn modelId="{B3A4F950-19E4-4F02-88B2-F6F576A816A8}" type="presParOf" srcId="{A51B3CE2-2D31-4B1F-8415-AFF12525C4F8}" destId="{89F225BF-C3F8-4D7A-9963-45AAEE06E8BF}" srcOrd="0" destOrd="0" presId="urn:microsoft.com/office/officeart/2016/7/layout/RepeatingBendingProcessNew"/>
    <dgm:cxn modelId="{E9748C5E-4A95-4713-B8F1-7DEAD29C3398}" type="presParOf" srcId="{A51B3CE2-2D31-4B1F-8415-AFF12525C4F8}" destId="{BA1DBE53-BF42-4272-9093-61156725FE7B}" srcOrd="1" destOrd="0" presId="urn:microsoft.com/office/officeart/2016/7/layout/RepeatingBendingProcessNew"/>
    <dgm:cxn modelId="{4052A0E0-3753-4093-959D-8DE5714C8647}" type="presParOf" srcId="{BA1DBE53-BF42-4272-9093-61156725FE7B}" destId="{D615E8D5-78EC-499E-85B2-52C81B24D577}" srcOrd="0" destOrd="0" presId="urn:microsoft.com/office/officeart/2016/7/layout/RepeatingBendingProcessNew"/>
    <dgm:cxn modelId="{6A890B3B-70E2-4380-B184-A035B9F030A1}" type="presParOf" srcId="{A51B3CE2-2D31-4B1F-8415-AFF12525C4F8}" destId="{F0C6B285-5C76-4C6F-BFD5-E394CB98AE7F}" srcOrd="2" destOrd="0" presId="urn:microsoft.com/office/officeart/2016/7/layout/RepeatingBendingProcessNew"/>
    <dgm:cxn modelId="{DA8B1DCA-9742-476C-BEDC-B43594329E9F}" type="presParOf" srcId="{A51B3CE2-2D31-4B1F-8415-AFF12525C4F8}" destId="{2A3DE8C1-CD00-4DD1-BABA-7CF8B0F16226}" srcOrd="3" destOrd="0" presId="urn:microsoft.com/office/officeart/2016/7/layout/RepeatingBendingProcessNew"/>
    <dgm:cxn modelId="{D0C10D82-6604-42DF-83AE-AD8E2B7155EA}" type="presParOf" srcId="{2A3DE8C1-CD00-4DD1-BABA-7CF8B0F16226}" destId="{B5A21295-86B6-4C9A-85BA-83464A49022B}" srcOrd="0" destOrd="0" presId="urn:microsoft.com/office/officeart/2016/7/layout/RepeatingBendingProcessNew"/>
    <dgm:cxn modelId="{93ACC712-C86B-46EF-97C5-F13CD540DBFD}" type="presParOf" srcId="{A51B3CE2-2D31-4B1F-8415-AFF12525C4F8}" destId="{174E59BE-E922-4049-B272-A8F214FF987E}" srcOrd="4" destOrd="0" presId="urn:microsoft.com/office/officeart/2016/7/layout/RepeatingBendingProcessNew"/>
    <dgm:cxn modelId="{4B0A11FA-5DDE-4072-9307-4E101D611998}" type="presParOf" srcId="{A51B3CE2-2D31-4B1F-8415-AFF12525C4F8}" destId="{DF2FC1A5-E343-408B-A041-9361887273D0}" srcOrd="5" destOrd="0" presId="urn:microsoft.com/office/officeart/2016/7/layout/RepeatingBendingProcessNew"/>
    <dgm:cxn modelId="{7EC66E42-B446-4BD2-A8F9-0C1BAF1AE4FA}" type="presParOf" srcId="{DF2FC1A5-E343-408B-A041-9361887273D0}" destId="{A7591E1A-A147-4101-8D3B-CF989B415A2F}" srcOrd="0" destOrd="0" presId="urn:microsoft.com/office/officeart/2016/7/layout/RepeatingBendingProcessNew"/>
    <dgm:cxn modelId="{4809C944-3A18-4CF7-9E25-C531AB12C443}" type="presParOf" srcId="{A51B3CE2-2D31-4B1F-8415-AFF12525C4F8}" destId="{7F81AFF2-EC34-41C4-8873-F8D67E9E8EFC}" srcOrd="6" destOrd="0" presId="urn:microsoft.com/office/officeart/2016/7/layout/RepeatingBendingProcessNew"/>
    <dgm:cxn modelId="{BAAD2373-222D-47CF-8F44-D9024C211AEA}" type="presParOf" srcId="{A51B3CE2-2D31-4B1F-8415-AFF12525C4F8}" destId="{35236E8D-BD55-4AA0-AC7F-FA71B0E83FEC}" srcOrd="7" destOrd="0" presId="urn:microsoft.com/office/officeart/2016/7/layout/RepeatingBendingProcessNew"/>
    <dgm:cxn modelId="{419E5678-262A-4C81-ACFF-0D7B0365AF95}" type="presParOf" srcId="{35236E8D-BD55-4AA0-AC7F-FA71B0E83FEC}" destId="{24547CD8-0D26-479D-AC75-87D3DE1E55D6}" srcOrd="0" destOrd="0" presId="urn:microsoft.com/office/officeart/2016/7/layout/RepeatingBendingProcessNew"/>
    <dgm:cxn modelId="{4D91DB39-902A-424C-92DF-4BCF08F935DF}" type="presParOf" srcId="{A51B3CE2-2D31-4B1F-8415-AFF12525C4F8}" destId="{AF0CAAF4-1C39-4C0E-B840-2562D6F67EC5}" srcOrd="8" destOrd="0" presId="urn:microsoft.com/office/officeart/2016/7/layout/RepeatingBendingProcessNew"/>
    <dgm:cxn modelId="{F98C9F01-1D3D-4392-9714-087BCE381891}" type="presParOf" srcId="{A51B3CE2-2D31-4B1F-8415-AFF12525C4F8}" destId="{C96EE82E-96E9-4738-9FF0-34148FE35481}" srcOrd="9" destOrd="0" presId="urn:microsoft.com/office/officeart/2016/7/layout/RepeatingBendingProcessNew"/>
    <dgm:cxn modelId="{A8F26A03-9EB0-4E85-9C3D-34E4AA7BBDC5}" type="presParOf" srcId="{C96EE82E-96E9-4738-9FF0-34148FE35481}" destId="{31A1E16D-1A02-41A9-93A9-74A3169F15A8}" srcOrd="0" destOrd="0" presId="urn:microsoft.com/office/officeart/2016/7/layout/RepeatingBendingProcessNew"/>
    <dgm:cxn modelId="{CBA47CE7-4B75-43B9-BD4C-D1EA262AE544}" type="presParOf" srcId="{A51B3CE2-2D31-4B1F-8415-AFF12525C4F8}" destId="{24E9DF85-435D-4FF2-94F8-54DC331A83F1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2907D6-0230-458D-9318-C96345DDA207}">
      <dsp:nvSpPr>
        <dsp:cNvPr id="0" name=""/>
        <dsp:cNvSpPr/>
      </dsp:nvSpPr>
      <dsp:spPr>
        <a:xfrm>
          <a:off x="1138979" y="1204112"/>
          <a:ext cx="932563" cy="9325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3824F0-5819-4344-8553-2E1600DA888D}">
      <dsp:nvSpPr>
        <dsp:cNvPr id="0" name=""/>
        <dsp:cNvSpPr/>
      </dsp:nvSpPr>
      <dsp:spPr>
        <a:xfrm>
          <a:off x="569079" y="2428431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Reduces admin barriers and improves communication</a:t>
          </a:r>
          <a:endParaRPr lang="en-US" sz="1700" kern="1200" dirty="0"/>
        </a:p>
      </dsp:txBody>
      <dsp:txXfrm>
        <a:off x="569079" y="2428431"/>
        <a:ext cx="2072362" cy="720000"/>
      </dsp:txXfrm>
    </dsp:sp>
    <dsp:sp modelId="{E2767005-6954-48FD-BD48-AA4DE1A829AD}">
      <dsp:nvSpPr>
        <dsp:cNvPr id="0" name=""/>
        <dsp:cNvSpPr/>
      </dsp:nvSpPr>
      <dsp:spPr>
        <a:xfrm>
          <a:off x="3574005" y="1204112"/>
          <a:ext cx="932563" cy="9325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EDF1DA-2FD9-4209-B0AB-CBE6734F2A7B}">
      <dsp:nvSpPr>
        <dsp:cNvPr id="0" name=""/>
        <dsp:cNvSpPr/>
      </dsp:nvSpPr>
      <dsp:spPr>
        <a:xfrm>
          <a:off x="3004105" y="2428431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Digital records reduce errors and duplication</a:t>
          </a:r>
          <a:endParaRPr lang="en-US" sz="1700" kern="1200" dirty="0"/>
        </a:p>
      </dsp:txBody>
      <dsp:txXfrm>
        <a:off x="3004105" y="2428431"/>
        <a:ext cx="2072362" cy="720000"/>
      </dsp:txXfrm>
    </dsp:sp>
    <dsp:sp modelId="{B98ACBB1-A646-4903-BB36-3146873C20D5}">
      <dsp:nvSpPr>
        <dsp:cNvPr id="0" name=""/>
        <dsp:cNvSpPr/>
      </dsp:nvSpPr>
      <dsp:spPr>
        <a:xfrm>
          <a:off x="6009031" y="1204112"/>
          <a:ext cx="932563" cy="93256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68422C-941B-4D09-92E0-D86821056300}">
      <dsp:nvSpPr>
        <dsp:cNvPr id="0" name=""/>
        <dsp:cNvSpPr/>
      </dsp:nvSpPr>
      <dsp:spPr>
        <a:xfrm>
          <a:off x="5439131" y="2428431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Enhances efficiency and patient empowerment</a:t>
          </a:r>
          <a:endParaRPr lang="en-US" sz="1700" kern="1200"/>
        </a:p>
      </dsp:txBody>
      <dsp:txXfrm>
        <a:off x="5439131" y="2428431"/>
        <a:ext cx="2072362" cy="720000"/>
      </dsp:txXfrm>
    </dsp:sp>
    <dsp:sp modelId="{D6963618-7CE2-4A6D-A500-69297FD26B0B}">
      <dsp:nvSpPr>
        <dsp:cNvPr id="0" name=""/>
        <dsp:cNvSpPr/>
      </dsp:nvSpPr>
      <dsp:spPr>
        <a:xfrm>
          <a:off x="8444057" y="1204112"/>
          <a:ext cx="932563" cy="93256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B99560-4BB2-415C-8F8A-A98DE0077AE5}">
      <dsp:nvSpPr>
        <dsp:cNvPr id="0" name=""/>
        <dsp:cNvSpPr/>
      </dsp:nvSpPr>
      <dsp:spPr>
        <a:xfrm>
          <a:off x="7874157" y="2428431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Supports remote care and public health coordination</a:t>
          </a:r>
          <a:endParaRPr lang="en-US" sz="1700" kern="1200"/>
        </a:p>
      </dsp:txBody>
      <dsp:txXfrm>
        <a:off x="7874157" y="2428431"/>
        <a:ext cx="2072362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8DE40B-B749-48B3-8F44-4A8994F2676C}">
      <dsp:nvSpPr>
        <dsp:cNvPr id="0" name=""/>
        <dsp:cNvSpPr/>
      </dsp:nvSpPr>
      <dsp:spPr>
        <a:xfrm>
          <a:off x="606456" y="0"/>
          <a:ext cx="5453920" cy="5453920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E4103C56-4AB0-4935-9683-F195F52244FA}">
      <dsp:nvSpPr>
        <dsp:cNvPr id="0" name=""/>
        <dsp:cNvSpPr/>
      </dsp:nvSpPr>
      <dsp:spPr>
        <a:xfrm>
          <a:off x="1124578" y="518122"/>
          <a:ext cx="2127028" cy="212702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 dirty="0"/>
            <a:t>Reduces travel for remote communities </a:t>
          </a:r>
          <a:r>
            <a:rPr lang="en-US" sz="16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(RCGP, 2023)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28411" y="621955"/>
        <a:ext cx="1919362" cy="1919362"/>
      </dsp:txXfrm>
    </dsp:sp>
    <dsp:sp modelId="{BB1A1B42-A9E6-4273-B72E-85D9F99896A4}">
      <dsp:nvSpPr>
        <dsp:cNvPr id="0" name=""/>
        <dsp:cNvSpPr/>
      </dsp:nvSpPr>
      <dsp:spPr>
        <a:xfrm>
          <a:off x="3415225" y="518122"/>
          <a:ext cx="2127028" cy="2127028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 dirty="0"/>
            <a:t>NHS Online to deliver 8.5 million consultations in 3 years </a:t>
          </a:r>
          <a:r>
            <a:rPr lang="en-US" sz="16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(NHS England, 2025)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19058" y="621955"/>
        <a:ext cx="1919362" cy="1919362"/>
      </dsp:txXfrm>
    </dsp:sp>
    <dsp:sp modelId="{C8A3A2BD-0AEA-45CC-9C8E-9564755E8A75}">
      <dsp:nvSpPr>
        <dsp:cNvPr id="0" name=""/>
        <dsp:cNvSpPr/>
      </dsp:nvSpPr>
      <dsp:spPr>
        <a:xfrm>
          <a:off x="1124578" y="2808768"/>
          <a:ext cx="2127028" cy="2127028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 dirty="0"/>
            <a:t>6% of rural homes lack reliable internet </a:t>
          </a:r>
          <a:r>
            <a:rPr lang="en-US" sz="16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(Ofcom, 2024</a:t>
          </a:r>
          <a:r>
            <a:rPr lang="en-US" sz="2100" b="0" i="0" kern="1200" baseline="0" dirty="0"/>
            <a:t>)</a:t>
          </a:r>
          <a:endParaRPr lang="en-US" sz="2100" kern="1200" dirty="0"/>
        </a:p>
      </dsp:txBody>
      <dsp:txXfrm>
        <a:off x="1228411" y="2912601"/>
        <a:ext cx="1919362" cy="1919362"/>
      </dsp:txXfrm>
    </dsp:sp>
    <dsp:sp modelId="{BA9DF81F-2D2E-433C-9A07-D67C14113C11}">
      <dsp:nvSpPr>
        <dsp:cNvPr id="0" name=""/>
        <dsp:cNvSpPr/>
      </dsp:nvSpPr>
      <dsp:spPr>
        <a:xfrm>
          <a:off x="3415225" y="2808768"/>
          <a:ext cx="2127028" cy="2127028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 dirty="0"/>
            <a:t>43 priority areas targeted for digital expansion </a:t>
          </a:r>
          <a:r>
            <a:rPr lang="en-US" sz="16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(DHSC, 2025)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19058" y="2912601"/>
        <a:ext cx="1919362" cy="191936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1DBE53-BF42-4272-9093-61156725FE7B}">
      <dsp:nvSpPr>
        <dsp:cNvPr id="0" name=""/>
        <dsp:cNvSpPr/>
      </dsp:nvSpPr>
      <dsp:spPr>
        <a:xfrm>
          <a:off x="2163404" y="983979"/>
          <a:ext cx="46716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67163" y="45720"/>
              </a:lnTo>
            </a:path>
          </a:pathLst>
        </a:custGeom>
        <a:noFill/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84541" y="1027210"/>
        <a:ext cx="24888" cy="4977"/>
      </dsp:txXfrm>
    </dsp:sp>
    <dsp:sp modelId="{89F225BF-C3F8-4D7A-9963-45AAEE06E8BF}">
      <dsp:nvSpPr>
        <dsp:cNvPr id="0" name=""/>
        <dsp:cNvSpPr/>
      </dsp:nvSpPr>
      <dsp:spPr>
        <a:xfrm>
          <a:off x="1013" y="380442"/>
          <a:ext cx="2164190" cy="1298514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047" tIns="111315" rIns="106047" bIns="11131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NHS App is a transformative tool in UK healthcare</a:t>
          </a:r>
          <a:endParaRPr lang="en-US" sz="1700" kern="1200"/>
        </a:p>
      </dsp:txBody>
      <dsp:txXfrm>
        <a:off x="1013" y="380442"/>
        <a:ext cx="2164190" cy="1298514"/>
      </dsp:txXfrm>
    </dsp:sp>
    <dsp:sp modelId="{2A3DE8C1-CD00-4DD1-BABA-7CF8B0F16226}">
      <dsp:nvSpPr>
        <dsp:cNvPr id="0" name=""/>
        <dsp:cNvSpPr/>
      </dsp:nvSpPr>
      <dsp:spPr>
        <a:xfrm>
          <a:off x="1083108" y="1677156"/>
          <a:ext cx="2661954" cy="467163"/>
        </a:xfrm>
        <a:custGeom>
          <a:avLst/>
          <a:gdLst/>
          <a:ahLst/>
          <a:cxnLst/>
          <a:rect l="0" t="0" r="0" b="0"/>
          <a:pathLst>
            <a:path>
              <a:moveTo>
                <a:pt x="2661954" y="0"/>
              </a:moveTo>
              <a:lnTo>
                <a:pt x="2661954" y="250681"/>
              </a:lnTo>
              <a:lnTo>
                <a:pt x="0" y="250681"/>
              </a:lnTo>
              <a:lnTo>
                <a:pt x="0" y="467163"/>
              </a:lnTo>
            </a:path>
          </a:pathLst>
        </a:custGeom>
        <a:noFill/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46383" y="1908249"/>
        <a:ext cx="135404" cy="4977"/>
      </dsp:txXfrm>
    </dsp:sp>
    <dsp:sp modelId="{F0C6B285-5C76-4C6F-BFD5-E394CB98AE7F}">
      <dsp:nvSpPr>
        <dsp:cNvPr id="0" name=""/>
        <dsp:cNvSpPr/>
      </dsp:nvSpPr>
      <dsp:spPr>
        <a:xfrm>
          <a:off x="2662967" y="380442"/>
          <a:ext cx="2164190" cy="1298514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047" tIns="111315" rIns="106047" bIns="11131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Success depends on inclusive design, training, and trust</a:t>
          </a:r>
          <a:endParaRPr lang="en-US" sz="1700" kern="1200"/>
        </a:p>
      </dsp:txBody>
      <dsp:txXfrm>
        <a:off x="2662967" y="380442"/>
        <a:ext cx="2164190" cy="1298514"/>
      </dsp:txXfrm>
    </dsp:sp>
    <dsp:sp modelId="{DF2FC1A5-E343-408B-A041-9361887273D0}">
      <dsp:nvSpPr>
        <dsp:cNvPr id="0" name=""/>
        <dsp:cNvSpPr/>
      </dsp:nvSpPr>
      <dsp:spPr>
        <a:xfrm>
          <a:off x="2163404" y="2780257"/>
          <a:ext cx="46716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67163" y="45720"/>
              </a:lnTo>
            </a:path>
          </a:pathLst>
        </a:custGeom>
        <a:noFill/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84541" y="2823488"/>
        <a:ext cx="24888" cy="4977"/>
      </dsp:txXfrm>
    </dsp:sp>
    <dsp:sp modelId="{174E59BE-E922-4049-B272-A8F214FF987E}">
      <dsp:nvSpPr>
        <dsp:cNvPr id="0" name=""/>
        <dsp:cNvSpPr/>
      </dsp:nvSpPr>
      <dsp:spPr>
        <a:xfrm>
          <a:off x="1013" y="2176720"/>
          <a:ext cx="2164190" cy="1298514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047" tIns="111315" rIns="106047" bIns="11131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kern="1200" baseline="0"/>
            <a:t>Recommendations:</a:t>
          </a:r>
          <a:endParaRPr lang="en-US" sz="1700" kern="1200"/>
        </a:p>
      </dsp:txBody>
      <dsp:txXfrm>
        <a:off x="1013" y="2176720"/>
        <a:ext cx="2164190" cy="1298514"/>
      </dsp:txXfrm>
    </dsp:sp>
    <dsp:sp modelId="{35236E8D-BD55-4AA0-AC7F-FA71B0E83FEC}">
      <dsp:nvSpPr>
        <dsp:cNvPr id="0" name=""/>
        <dsp:cNvSpPr/>
      </dsp:nvSpPr>
      <dsp:spPr>
        <a:xfrm>
          <a:off x="1083108" y="3473434"/>
          <a:ext cx="2661954" cy="467163"/>
        </a:xfrm>
        <a:custGeom>
          <a:avLst/>
          <a:gdLst/>
          <a:ahLst/>
          <a:cxnLst/>
          <a:rect l="0" t="0" r="0" b="0"/>
          <a:pathLst>
            <a:path>
              <a:moveTo>
                <a:pt x="2661954" y="0"/>
              </a:moveTo>
              <a:lnTo>
                <a:pt x="2661954" y="250681"/>
              </a:lnTo>
              <a:lnTo>
                <a:pt x="0" y="250681"/>
              </a:lnTo>
              <a:lnTo>
                <a:pt x="0" y="467163"/>
              </a:lnTo>
            </a:path>
          </a:pathLst>
        </a:custGeom>
        <a:noFill/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46383" y="3704527"/>
        <a:ext cx="135404" cy="4977"/>
      </dsp:txXfrm>
    </dsp:sp>
    <dsp:sp modelId="{7F81AFF2-EC34-41C4-8873-F8D67E9E8EFC}">
      <dsp:nvSpPr>
        <dsp:cNvPr id="0" name=""/>
        <dsp:cNvSpPr/>
      </dsp:nvSpPr>
      <dsp:spPr>
        <a:xfrm>
          <a:off x="2662967" y="2176720"/>
          <a:ext cx="2164190" cy="1298514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047" tIns="111315" rIns="106047" bIns="11131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 dirty="0"/>
            <a:t>Practice: Invest in staff training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(King’s Fund, 2025)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62967" y="2176720"/>
        <a:ext cx="2164190" cy="1298514"/>
      </dsp:txXfrm>
    </dsp:sp>
    <dsp:sp modelId="{C96EE82E-96E9-4738-9FF0-34148FE35481}">
      <dsp:nvSpPr>
        <dsp:cNvPr id="0" name=""/>
        <dsp:cNvSpPr/>
      </dsp:nvSpPr>
      <dsp:spPr>
        <a:xfrm>
          <a:off x="2163404" y="4576535"/>
          <a:ext cx="46716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67163" y="45720"/>
              </a:lnTo>
            </a:path>
          </a:pathLst>
        </a:custGeom>
        <a:noFill/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84541" y="4619766"/>
        <a:ext cx="24888" cy="4977"/>
      </dsp:txXfrm>
    </dsp:sp>
    <dsp:sp modelId="{AF0CAAF4-1C39-4C0E-B840-2562D6F67EC5}">
      <dsp:nvSpPr>
        <dsp:cNvPr id="0" name=""/>
        <dsp:cNvSpPr/>
      </dsp:nvSpPr>
      <dsp:spPr>
        <a:xfrm>
          <a:off x="1013" y="3972998"/>
          <a:ext cx="2164190" cy="1298514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047" tIns="111315" rIns="106047" bIns="11131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 dirty="0"/>
            <a:t>Policy: Strengthen data governance </a:t>
          </a: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(ICO, 2022)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13" y="3972998"/>
        <a:ext cx="2164190" cy="1298514"/>
      </dsp:txXfrm>
    </dsp:sp>
    <dsp:sp modelId="{24E9DF85-435D-4FF2-94F8-54DC331A83F1}">
      <dsp:nvSpPr>
        <dsp:cNvPr id="0" name=""/>
        <dsp:cNvSpPr/>
      </dsp:nvSpPr>
      <dsp:spPr>
        <a:xfrm>
          <a:off x="2662967" y="3972998"/>
          <a:ext cx="2164190" cy="1298514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047" tIns="111315" rIns="106047" bIns="11131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 dirty="0"/>
            <a:t>Inclusion: Address digital divide (</a:t>
          </a: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OHID, 2022)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62967" y="3972998"/>
        <a:ext cx="2164190" cy="12985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digital.nhs.uk/data-and-information/publications/statistical/nhs-app-statistics/september-2025" TargetMode="External"/><Relationship Id="rId3" Type="http://schemas.openxmlformats.org/officeDocument/2006/relationships/hyperlink" Target="https://www.gov.uk/guidance/nhs-covid-pass" TargetMode="External"/><Relationship Id="rId7" Type="http://schemas.openxmlformats.org/officeDocument/2006/relationships/hyperlink" Target="https://digital.nhs.uk/services/nhs-app/nhs-app-pilot-research-report/what-we-learned-from-users" TargetMode="External"/><Relationship Id="rId2" Type="http://schemas.openxmlformats.org/officeDocument/2006/relationships/hyperlink" Target="https://www.gov.uk/government/news/major-nhs-ai-trial-delivers-unprecedented-time-and-cost-saving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kingsfund.org.uk/insight-and-analysis/blogs/planning-guidance-2025-top-takes" TargetMode="External"/><Relationship Id="rId5" Type="http://schemas.openxmlformats.org/officeDocument/2006/relationships/hyperlink" Target="https://www.kingsfund.org.uk/" TargetMode="External"/><Relationship Id="rId10" Type="http://schemas.openxmlformats.org/officeDocument/2006/relationships/hyperlink" Target="https://www.england.nhs.uk/publication/digital-skills-gap-report-2024" TargetMode="External"/><Relationship Id="rId4" Type="http://schemas.openxmlformats.org/officeDocument/2006/relationships/hyperlink" Target="https://ico.org.uk/about-the-ico/media-centre/news-and-blogs/2024/02/ico-urges-all-app-developers-to-prioritise-privacy/" TargetMode="External"/><Relationship Id="rId9" Type="http://schemas.openxmlformats.org/officeDocument/2006/relationships/hyperlink" Target="https://www.england.nhs.uk/digitaltechnology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cgp.org.uk/policy/workforce-d" TargetMode="External"/><Relationship Id="rId3" Type="http://schemas.openxmlformats.org/officeDocument/2006/relationships/hyperlink" Target="https://www.nhsbsa.nhs.uk/workforce-management" TargetMode="External"/><Relationship Id="rId7" Type="http://schemas.openxmlformats.org/officeDocument/2006/relationships/hyperlink" Target="https://www.rcgp.org.uk/policy/rural-health-access" TargetMode="External"/><Relationship Id="rId2" Type="http://schemas.openxmlformats.org/officeDocument/2006/relationships/hyperlink" Target="https://www.england.nhs.uk/publication/nhs-online-consultation-strategy-202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publications/digital-health-inequalities" TargetMode="External"/><Relationship Id="rId5" Type="http://schemas.openxmlformats.org/officeDocument/2006/relationships/hyperlink" Target="https://www.gov.uk/government/publications/digital-inclusion-and-health-inequalities" TargetMode="External"/><Relationship Id="rId4" Type="http://schemas.openxmlformats.org/officeDocument/2006/relationships/hyperlink" Target="https://www.ofcom.org.uk/research-and-data/multi-sector-research/connected-nations-2024" TargetMode="External"/><Relationship Id="rId9" Type="http://schemas.openxmlformats.org/officeDocument/2006/relationships/hyperlink" Target="https://www.kingsfund.org.uk/insight-and-analysis/projects/ics-tackling-workforce-challenges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1" name="Rectangle 750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2" name="Oval 751">
            <a:extLst>
              <a:ext uri="{FF2B5EF4-FFF2-40B4-BE49-F238E27FC236}">
                <a16:creationId xmlns:a16="http://schemas.microsoft.com/office/drawing/2014/main" id="{EAED1919-54A1-41C9-B30B-A3FF3F58E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26220" y="98104"/>
            <a:ext cx="4288094" cy="4288094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Doctor">
            <a:extLst>
              <a:ext uri="{FF2B5EF4-FFF2-40B4-BE49-F238E27FC236}">
                <a16:creationId xmlns:a16="http://schemas.microsoft.com/office/drawing/2014/main" id="{F25C14E9-D4B4-FF96-9172-E4A7083AFE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869471" y="941355"/>
            <a:ext cx="2601592" cy="2601592"/>
          </a:xfrm>
          <a:prstGeom prst="rect">
            <a:avLst/>
          </a:prstGeom>
        </p:spPr>
      </p:pic>
      <p:grpSp>
        <p:nvGrpSpPr>
          <p:cNvPr id="753" name="Group 752">
            <a:extLst>
              <a:ext uri="{FF2B5EF4-FFF2-40B4-BE49-F238E27FC236}">
                <a16:creationId xmlns:a16="http://schemas.microsoft.com/office/drawing/2014/main" id="{C4751043-2EE3-4222-9979-8E61D93DA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1848" y="2813300"/>
            <a:ext cx="3757487" cy="3757487"/>
            <a:chOff x="1881974" y="1174396"/>
            <a:chExt cx="5290997" cy="5290997"/>
          </a:xfrm>
        </p:grpSpPr>
        <p:sp>
          <p:nvSpPr>
            <p:cNvPr id="602" name="Oval 601">
              <a:extLst>
                <a:ext uri="{FF2B5EF4-FFF2-40B4-BE49-F238E27FC236}">
                  <a16:creationId xmlns:a16="http://schemas.microsoft.com/office/drawing/2014/main" id="{03FD8213-DB67-4E29-9615-984DB59917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rgbClr val="FFFFFF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3" name="Oval 602">
              <a:extLst>
                <a:ext uri="{FF2B5EF4-FFF2-40B4-BE49-F238E27FC236}">
                  <a16:creationId xmlns:a16="http://schemas.microsoft.com/office/drawing/2014/main" id="{84EDB257-28CF-422F-AE6A-B99E3FE811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1974" y="1174396"/>
              <a:ext cx="5290997" cy="5290997"/>
            </a:xfrm>
            <a:prstGeom prst="ellipse">
              <a:avLst/>
            </a:prstGeom>
            <a:solidFill>
              <a:schemeClr val="accent2">
                <a:alpha val="30000"/>
              </a:schemeClr>
            </a:solidFill>
            <a:ln w="285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05" name="Oval 604">
            <a:extLst>
              <a:ext uri="{FF2B5EF4-FFF2-40B4-BE49-F238E27FC236}">
                <a16:creationId xmlns:a16="http://schemas.microsoft.com/office/drawing/2014/main" id="{FFFEB18F-F81F-4CED-BE64-EB888A77C3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4350" y="2762501"/>
            <a:ext cx="3744592" cy="3744592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26856" y="3701839"/>
            <a:ext cx="2857500" cy="221197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37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Title</a:t>
            </a:r>
            <a:r>
              <a:rPr lang="en-US" sz="37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: The NHS App – </a:t>
            </a:r>
            <a:r>
              <a:rPr lang="en-GB" sz="4000" dirty="0">
                <a:solidFill>
                  <a:schemeClr val="bg1"/>
                </a:solidFill>
              </a:rPr>
              <a:t>A Digital Innovation Transforming UK Health and Social </a:t>
            </a:r>
            <a:r>
              <a:rPr lang="en-GB" sz="4000" dirty="0"/>
              <a:t>Care</a:t>
            </a:r>
            <a:endParaRPr lang="en-US" sz="37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607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608" name="Freeform: Shape 607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9" name="Freeform: Shape 608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611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612" name="Freeform: Shape 611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3" name="Freeform: Shape 612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4" name="Freeform: Shape 613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5" name="Freeform: Shape 614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6" name="Freeform: Shape 615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7" name="Freeform: Shape 616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8" name="Freeform: Shape 617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4" name="Freeform: Shape 618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0" name="Freeform: Shape 619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1" name="Freeform: Shape 620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2" name="Freeform: Shape 621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3" name="Freeform: Shape 622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4" name="Freeform: Shape 623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5" name="Freeform: Shape 624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6" name="Freeform: Shape 625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7" name="Freeform: Shape 626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8" name="Freeform: Shape 627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9" name="Freeform: Shape 628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0" name="Freeform: Shape 629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1" name="Freeform: Shape 630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2" name="Freeform: Shape 631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3" name="Freeform: Shape 632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4" name="Freeform: Shape 633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5" name="Freeform: Shape 634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6" name="Freeform: Shape 635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7" name="Freeform: Shape 636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8" name="Freeform: Shape 637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9" name="Freeform: Shape 638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4" name="Freeform: Shape 383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5" name="Freeform: Shape 384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6" name="Freeform: Shape 385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7" name="Freeform: Shape 386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8" name="Freeform: Shape 387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9" name="Freeform: Shape 388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0" name="Freeform: Shape 389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1" name="Freeform: Shape 390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2" name="Freeform: Shape 391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3" name="Freeform: Shape 392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5" name="Freeform: Shape 393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6" name="Freeform: Shape 394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7" name="Freeform: Shape 395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8" name="Freeform: Shape 396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9" name="Freeform: Shape 397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0" name="Freeform: Shape 398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0" name="Freeform: Shape 399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1" name="Freeform: Shape 400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2" name="Freeform: Shape 401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3" name="Freeform: Shape 402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5" name="Freeform: Shape 404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7" name="Freeform: Shape 406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1" name="Freeform: Shape 41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3" name="Freeform: Shape 412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4" name="Freeform: Shape 413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5" name="Freeform: Shape 414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6" name="Freeform: Shape 415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7" name="Freeform: Shape 416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8" name="Freeform: Shape 417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9" name="Freeform: Shape 418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0" name="Freeform: Shape 639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1" name="Freeform: Shape 640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2" name="Freeform: Shape 641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3" name="Freeform: Shape 642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4" name="Freeform: Shape 643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5" name="Freeform: Shape 644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6" name="Freeform: Shape 645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7" name="Freeform: Shape 646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8" name="Freeform: Shape 647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9" name="Freeform: Shape 648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0" name="Freeform: Shape 649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1" name="Freeform: Shape 650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2" name="Freeform: Shape 651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3" name="Freeform: Shape 652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4" name="Freeform: Shape 653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5" name="Freeform: Shape 654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6" name="Freeform: Shape 655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7" name="Freeform: Shape 656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8" name="Freeform: Shape 657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9" name="Freeform: Shape 658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0" name="Freeform: Shape 659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1" name="Freeform: Shape 660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2" name="Freeform: Shape 661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3" name="Freeform: Shape 662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4" name="Freeform: Shape 663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5" name="Freeform: Shape 664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6" name="Freeform: Shape 665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7" name="Freeform: Shape 666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8" name="Freeform: Shape 667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9" name="Freeform: Shape 668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0" name="Freeform: Shape 669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1" name="Freeform: Shape 670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2" name="Freeform: Shape 671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3" name="Freeform: Shape 672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4" name="Freeform: Shape 673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5" name="Freeform: Shape 674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6" name="Freeform: Shape 675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7" name="Freeform: Shape 676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8" name="Freeform: Shape 677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9" name="Freeform: Shape 678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0" name="Freeform: Shape 679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1" name="Freeform: Shape 680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2" name="Freeform: Shape 681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3" name="Freeform: Shape 682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4" name="Freeform: Shape 683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5" name="Freeform: Shape 684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6" name="Freeform: Shape 685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7" name="Freeform: Shape 686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8" name="Freeform: Shape 687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9" name="Freeform: Shape 688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0" name="Freeform: Shape 689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1" name="Freeform: Shape 690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2" name="Freeform: Shape 691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3" name="Freeform: Shape 692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4" name="Freeform: Shape 693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5" name="Freeform: Shape 694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6" name="Freeform: Shape 695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7" name="Freeform: Shape 696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8" name="Freeform: Shape 697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9" name="Freeform: Shape 698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0" name="Freeform: Shape 699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1" name="Freeform: Shape 700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2" name="Freeform: Shape 701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3" name="Freeform: Shape 702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4" name="Freeform: Shape 703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5" name="Freeform: Shape 704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6" name="Freeform: Shape 705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7" name="Freeform: Shape 706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8" name="Freeform: Shape 707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9" name="Freeform: Shape 708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0" name="Freeform: Shape 709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1" name="Freeform: Shape 710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2" name="Freeform: Shape 711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3" name="Freeform: Shape 712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4" name="Freeform: Shape 713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5" name="Freeform: Shape 714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6" name="Freeform: Shape 715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7" name="Freeform: Shape 716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8" name="Freeform: Shape 717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9" name="Freeform: Shape 718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0" name="Freeform: Shape 719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1" name="Freeform: Shape 720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2" name="Freeform: Shape 721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3" name="Freeform: Shape 722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4" name="Freeform: Shape 723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5" name="Freeform: Shape 724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6" name="Freeform: Shape 725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7" name="Freeform: Shape 726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8" name="Freeform: Shape 727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9" name="Freeform: Shape 728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0" name="Freeform: Shape 729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1" name="Freeform: Shape 730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2" name="Freeform: Shape 731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3" name="Freeform: Shape 732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4" name="Freeform: Shape 733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5" name="Freeform: Shape 734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6" name="Freeform: Shape 735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7" name="Freeform: Shape 736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8" name="Freeform: Shape 737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9" name="Freeform: Shape 738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0" name="Freeform: Shape 739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1" name="Freeform: Shape 740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2" name="Freeform: Shape 741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3" name="Freeform: Shape 742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4" name="Freeform: Shape 743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5" name="Freeform: Shape 744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6" name="Freeform: Shape 745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7" name="Freeform: Shape 746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8" name="Freeform: Shape 747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9" name="Freeform: Shape 748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0" name="Freeform: Shape 749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77270" y="1130846"/>
            <a:ext cx="4974771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fontAlgn="base"/>
            <a:r>
              <a:rPr lang="en-US" dirty="0">
                <a:solidFill>
                  <a:schemeClr val="bg1"/>
                </a:solidFill>
              </a:rPr>
              <a:t>BMHP6026_BIRM</a:t>
            </a:r>
          </a:p>
          <a:p>
            <a:pPr fontAlgn="base"/>
            <a:r>
              <a:rPr lang="en-US" dirty="0">
                <a:solidFill>
                  <a:schemeClr val="bg1"/>
                </a:solidFill>
              </a:rPr>
              <a:t>Digital Transformation in the Health and Care Professions</a:t>
            </a:r>
            <a:endParaRPr lang="en-US" i="1" dirty="0">
              <a:solidFill>
                <a:schemeClr val="bg1"/>
              </a:solidFill>
            </a:endParaRPr>
          </a:p>
          <a:p>
            <a:endParaRPr lang="en-US" i="1" dirty="0">
              <a:solidFill>
                <a:schemeClr val="bg1"/>
              </a:solidFill>
            </a:endParaRPr>
          </a:p>
          <a:p>
            <a:r>
              <a:rPr lang="en-US" i="1" dirty="0">
                <a:solidFill>
                  <a:schemeClr val="bg1"/>
                </a:solidFill>
              </a:rPr>
              <a:t>Lecturers</a:t>
            </a:r>
            <a:r>
              <a:rPr lang="en-US" dirty="0">
                <a:solidFill>
                  <a:schemeClr val="bg1"/>
                </a:solidFill>
              </a:rPr>
              <a:t> -  Joanne Davies</a:t>
            </a:r>
            <a:br>
              <a:rPr lang="en-US" b="1" dirty="0">
                <a:solidFill>
                  <a:schemeClr val="bg1"/>
                </a:solidFill>
              </a:rPr>
            </a:br>
            <a:endParaRPr lang="en-US" b="1" dirty="0">
              <a:solidFill>
                <a:schemeClr val="bg1"/>
              </a:solidFill>
            </a:endParaRPr>
          </a:p>
          <a:p>
            <a:r>
              <a:rPr lang="en-US" b="1" dirty="0">
                <a:solidFill>
                  <a:schemeClr val="bg1"/>
                </a:solidFill>
              </a:rPr>
              <a:t>Syeda Anisa Afzaal</a:t>
            </a:r>
            <a:br>
              <a:rPr lang="en-US" b="1" dirty="0">
                <a:solidFill>
                  <a:schemeClr val="bg1"/>
                </a:solidFill>
              </a:rPr>
            </a:br>
            <a:r>
              <a:rPr lang="en-US" b="1" dirty="0">
                <a:solidFill>
                  <a:schemeClr val="bg1"/>
                </a:solidFill>
              </a:rPr>
              <a:t>2310939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7BF42CA-AD55-48B4-8949-C4DCA60A6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6AE1D3D-3106-4CB2-AA7C-0C1642AC0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0A31B6AF-B711-4CDB-8C2B-16E963DDC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8137" y="0"/>
            <a:ext cx="5646974" cy="6483075"/>
            <a:chOff x="-19221" y="0"/>
            <a:chExt cx="5646974" cy="6483075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CA818331-E13C-49C6-B98D-A60AD0E85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16610"/>
              <a:ext cx="5535001" cy="6250127"/>
            </a:xfrm>
            <a:custGeom>
              <a:avLst/>
              <a:gdLst>
                <a:gd name="connsiteX0" fmla="*/ 2510242 w 5535001"/>
                <a:gd name="connsiteY0" fmla="*/ 174 h 6250127"/>
                <a:gd name="connsiteX1" fmla="*/ 2550551 w 5535001"/>
                <a:gd name="connsiteY1" fmla="*/ 510 h 6250127"/>
                <a:gd name="connsiteX2" fmla="*/ 2629490 w 5535001"/>
                <a:gd name="connsiteY2" fmla="*/ 3757 h 6250127"/>
                <a:gd name="connsiteX3" fmla="*/ 2708317 w 5535001"/>
                <a:gd name="connsiteY3" fmla="*/ 7229 h 6250127"/>
                <a:gd name="connsiteX4" fmla="*/ 2787256 w 5535001"/>
                <a:gd name="connsiteY4" fmla="*/ 14619 h 6250127"/>
                <a:gd name="connsiteX5" fmla="*/ 3408467 w 5535001"/>
                <a:gd name="connsiteY5" fmla="*/ 145064 h 6250127"/>
                <a:gd name="connsiteX6" fmla="*/ 3557723 w 5535001"/>
                <a:gd name="connsiteY6" fmla="*/ 199593 h 6250127"/>
                <a:gd name="connsiteX7" fmla="*/ 3594337 w 5535001"/>
                <a:gd name="connsiteY7" fmla="*/ 214597 h 6250127"/>
                <a:gd name="connsiteX8" fmla="*/ 3630616 w 5535001"/>
                <a:gd name="connsiteY8" fmla="*/ 230385 h 6250127"/>
                <a:gd name="connsiteX9" fmla="*/ 3703172 w 5535001"/>
                <a:gd name="connsiteY9" fmla="*/ 262073 h 6250127"/>
                <a:gd name="connsiteX10" fmla="*/ 3739003 w 5535001"/>
                <a:gd name="connsiteY10" fmla="*/ 278756 h 6250127"/>
                <a:gd name="connsiteX11" fmla="*/ 3756806 w 5535001"/>
                <a:gd name="connsiteY11" fmla="*/ 287266 h 6250127"/>
                <a:gd name="connsiteX12" fmla="*/ 3773714 w 5535001"/>
                <a:gd name="connsiteY12" fmla="*/ 297567 h 6250127"/>
                <a:gd name="connsiteX13" fmla="*/ 3840784 w 5535001"/>
                <a:gd name="connsiteY13" fmla="*/ 339332 h 6250127"/>
                <a:gd name="connsiteX14" fmla="*/ 3873927 w 5535001"/>
                <a:gd name="connsiteY14" fmla="*/ 360495 h 6250127"/>
                <a:gd name="connsiteX15" fmla="*/ 3906062 w 5535001"/>
                <a:gd name="connsiteY15" fmla="*/ 383001 h 6250127"/>
                <a:gd name="connsiteX16" fmla="*/ 3969662 w 5535001"/>
                <a:gd name="connsiteY16" fmla="*/ 428572 h 6250127"/>
                <a:gd name="connsiteX17" fmla="*/ 4423029 w 5535001"/>
                <a:gd name="connsiteY17" fmla="*/ 837600 h 6250127"/>
                <a:gd name="connsiteX18" fmla="*/ 4474647 w 5535001"/>
                <a:gd name="connsiteY18" fmla="*/ 891569 h 6250127"/>
                <a:gd name="connsiteX19" fmla="*/ 4524250 w 5535001"/>
                <a:gd name="connsiteY19" fmla="*/ 946883 h 6250127"/>
                <a:gd name="connsiteX20" fmla="*/ 4573965 w 5535001"/>
                <a:gd name="connsiteY20" fmla="*/ 1001748 h 6250127"/>
                <a:gd name="connsiteX21" fmla="*/ 4622224 w 5535001"/>
                <a:gd name="connsiteY21" fmla="*/ 1057509 h 6250127"/>
                <a:gd name="connsiteX22" fmla="*/ 4717510 w 5535001"/>
                <a:gd name="connsiteY22" fmla="*/ 1169143 h 6250127"/>
                <a:gd name="connsiteX23" fmla="*/ 4764986 w 5535001"/>
                <a:gd name="connsiteY23" fmla="*/ 1224681 h 6250127"/>
                <a:gd name="connsiteX24" fmla="*/ 4813021 w 5535001"/>
                <a:gd name="connsiteY24" fmla="*/ 1279994 h 6250127"/>
                <a:gd name="connsiteX25" fmla="*/ 5001915 w 5535001"/>
                <a:gd name="connsiteY25" fmla="*/ 1506846 h 6250127"/>
                <a:gd name="connsiteX26" fmla="*/ 5170542 w 5535001"/>
                <a:gd name="connsiteY26" fmla="*/ 1751165 h 6250127"/>
                <a:gd name="connsiteX27" fmla="*/ 5428969 w 5535001"/>
                <a:gd name="connsiteY27" fmla="*/ 2293660 h 6250127"/>
                <a:gd name="connsiteX28" fmla="*/ 5534893 w 5535001"/>
                <a:gd name="connsiteY28" fmla="*/ 2899307 h 6250127"/>
                <a:gd name="connsiteX29" fmla="*/ 5508804 w 5535001"/>
                <a:gd name="connsiteY29" fmla="*/ 3211144 h 6250127"/>
                <a:gd name="connsiteX30" fmla="*/ 5426282 w 5535001"/>
                <a:gd name="connsiteY30" fmla="*/ 3513352 h 6250127"/>
                <a:gd name="connsiteX31" fmla="*/ 5248250 w 5535001"/>
                <a:gd name="connsiteY31" fmla="*/ 4030542 h 6250127"/>
                <a:gd name="connsiteX32" fmla="*/ 5208612 w 5535001"/>
                <a:gd name="connsiteY32" fmla="*/ 4161771 h 6250127"/>
                <a:gd name="connsiteX33" fmla="*/ 5170318 w 5535001"/>
                <a:gd name="connsiteY33" fmla="*/ 4294680 h 6250127"/>
                <a:gd name="connsiteX34" fmla="*/ 5132248 w 5535001"/>
                <a:gd name="connsiteY34" fmla="*/ 4430164 h 6250127"/>
                <a:gd name="connsiteX35" fmla="*/ 5112765 w 5535001"/>
                <a:gd name="connsiteY35" fmla="*/ 4498914 h 6250127"/>
                <a:gd name="connsiteX36" fmla="*/ 5091715 w 5535001"/>
                <a:gd name="connsiteY36" fmla="*/ 4569119 h 6250127"/>
                <a:gd name="connsiteX37" fmla="*/ 5068985 w 5535001"/>
                <a:gd name="connsiteY37" fmla="*/ 4640220 h 6250127"/>
                <a:gd name="connsiteX38" fmla="*/ 5043904 w 5535001"/>
                <a:gd name="connsiteY38" fmla="*/ 4712105 h 6250127"/>
                <a:gd name="connsiteX39" fmla="*/ 5015799 w 5535001"/>
                <a:gd name="connsiteY39" fmla="*/ 4784438 h 6250127"/>
                <a:gd name="connsiteX40" fmla="*/ 4982880 w 5535001"/>
                <a:gd name="connsiteY40" fmla="*/ 4856435 h 6250127"/>
                <a:gd name="connsiteX41" fmla="*/ 4817276 w 5535001"/>
                <a:gd name="connsiteY41" fmla="*/ 5125275 h 6250127"/>
                <a:gd name="connsiteX42" fmla="*/ 4618753 w 5535001"/>
                <a:gd name="connsiteY42" fmla="*/ 5355374 h 6250127"/>
                <a:gd name="connsiteX43" fmla="*/ 4566575 w 5535001"/>
                <a:gd name="connsiteY43" fmla="*/ 5408560 h 6250127"/>
                <a:gd name="connsiteX44" fmla="*/ 4513837 w 5535001"/>
                <a:gd name="connsiteY44" fmla="*/ 5461186 h 6250127"/>
                <a:gd name="connsiteX45" fmla="*/ 4459531 w 5535001"/>
                <a:gd name="connsiteY45" fmla="*/ 5512580 h 6250127"/>
                <a:gd name="connsiteX46" fmla="*/ 4404554 w 5535001"/>
                <a:gd name="connsiteY46" fmla="*/ 5563526 h 6250127"/>
                <a:gd name="connsiteX47" fmla="*/ 4348009 w 5535001"/>
                <a:gd name="connsiteY47" fmla="*/ 5613017 h 6250127"/>
                <a:gd name="connsiteX48" fmla="*/ 4290568 w 5535001"/>
                <a:gd name="connsiteY48" fmla="*/ 5661948 h 6250127"/>
                <a:gd name="connsiteX49" fmla="*/ 4276124 w 5535001"/>
                <a:gd name="connsiteY49" fmla="*/ 5674153 h 6250127"/>
                <a:gd name="connsiteX50" fmla="*/ 4261120 w 5535001"/>
                <a:gd name="connsiteY50" fmla="*/ 5685798 h 6250127"/>
                <a:gd name="connsiteX51" fmla="*/ 4231112 w 5535001"/>
                <a:gd name="connsiteY51" fmla="*/ 5708976 h 6250127"/>
                <a:gd name="connsiteX52" fmla="*/ 4170984 w 5535001"/>
                <a:gd name="connsiteY52" fmla="*/ 5755443 h 6250127"/>
                <a:gd name="connsiteX53" fmla="*/ 4046025 w 5535001"/>
                <a:gd name="connsiteY53" fmla="*/ 5843228 h 6250127"/>
                <a:gd name="connsiteX54" fmla="*/ 3915356 w 5535001"/>
                <a:gd name="connsiteY54" fmla="*/ 5923735 h 6250127"/>
                <a:gd name="connsiteX55" fmla="*/ 3346323 w 5535001"/>
                <a:gd name="connsiteY55" fmla="*/ 6158872 h 6250127"/>
                <a:gd name="connsiteX56" fmla="*/ 2743476 w 5535001"/>
                <a:gd name="connsiteY56" fmla="*/ 6247328 h 6250127"/>
                <a:gd name="connsiteX57" fmla="*/ 2668120 w 5535001"/>
                <a:gd name="connsiteY57" fmla="*/ 6249344 h 6250127"/>
                <a:gd name="connsiteX58" fmla="*/ 2630498 w 5535001"/>
                <a:gd name="connsiteY58" fmla="*/ 6250127 h 6250127"/>
                <a:gd name="connsiteX59" fmla="*/ 2592988 w 5535001"/>
                <a:gd name="connsiteY59" fmla="*/ 6249568 h 6250127"/>
                <a:gd name="connsiteX60" fmla="*/ 2518080 w 5535001"/>
                <a:gd name="connsiteY60" fmla="*/ 6247777 h 6250127"/>
                <a:gd name="connsiteX61" fmla="*/ 2442948 w 5535001"/>
                <a:gd name="connsiteY61" fmla="*/ 6244529 h 6250127"/>
                <a:gd name="connsiteX62" fmla="*/ 2291676 w 5535001"/>
                <a:gd name="connsiteY62" fmla="*/ 6232213 h 6250127"/>
                <a:gd name="connsiteX63" fmla="*/ 2141412 w 5535001"/>
                <a:gd name="connsiteY63" fmla="*/ 6212394 h 6250127"/>
                <a:gd name="connsiteX64" fmla="*/ 1992715 w 5535001"/>
                <a:gd name="connsiteY64" fmla="*/ 6184961 h 6250127"/>
                <a:gd name="connsiteX65" fmla="*/ 1845811 w 5535001"/>
                <a:gd name="connsiteY65" fmla="*/ 6151034 h 6250127"/>
                <a:gd name="connsiteX66" fmla="*/ 1701033 w 5535001"/>
                <a:gd name="connsiteY66" fmla="*/ 6110724 h 6250127"/>
                <a:gd name="connsiteX67" fmla="*/ 1629484 w 5535001"/>
                <a:gd name="connsiteY67" fmla="*/ 6088219 h 6250127"/>
                <a:gd name="connsiteX68" fmla="*/ 1558383 w 5535001"/>
                <a:gd name="connsiteY68" fmla="*/ 6064929 h 6250127"/>
                <a:gd name="connsiteX69" fmla="*/ 1011968 w 5535001"/>
                <a:gd name="connsiteY69" fmla="*/ 5828896 h 6250127"/>
                <a:gd name="connsiteX70" fmla="*/ 511237 w 5535001"/>
                <a:gd name="connsiteY70" fmla="*/ 5512356 h 6250127"/>
                <a:gd name="connsiteX71" fmla="*/ 395572 w 5535001"/>
                <a:gd name="connsiteY71" fmla="*/ 5419757 h 6250127"/>
                <a:gd name="connsiteX72" fmla="*/ 284722 w 5535001"/>
                <a:gd name="connsiteY72" fmla="*/ 5321559 h 6250127"/>
                <a:gd name="connsiteX73" fmla="*/ 257513 w 5535001"/>
                <a:gd name="connsiteY73" fmla="*/ 5296477 h 6250127"/>
                <a:gd name="connsiteX74" fmla="*/ 243853 w 5535001"/>
                <a:gd name="connsiteY74" fmla="*/ 5283937 h 6250127"/>
                <a:gd name="connsiteX75" fmla="*/ 230752 w 5535001"/>
                <a:gd name="connsiteY75" fmla="*/ 5270836 h 6250127"/>
                <a:gd name="connsiteX76" fmla="*/ 178574 w 5535001"/>
                <a:gd name="connsiteY76" fmla="*/ 5218322 h 6250127"/>
                <a:gd name="connsiteX77" fmla="*/ 126508 w 5535001"/>
                <a:gd name="connsiteY77" fmla="*/ 5165584 h 6250127"/>
                <a:gd name="connsiteX78" fmla="*/ 76345 w 5535001"/>
                <a:gd name="connsiteY78" fmla="*/ 5111167 h 6250127"/>
                <a:gd name="connsiteX79" fmla="*/ 26407 w 5535001"/>
                <a:gd name="connsiteY79" fmla="*/ 5056413 h 6250127"/>
                <a:gd name="connsiteX80" fmla="*/ 0 w 5535001"/>
                <a:gd name="connsiteY80" fmla="*/ 5024776 h 6250127"/>
                <a:gd name="connsiteX81" fmla="*/ 0 w 5535001"/>
                <a:gd name="connsiteY81" fmla="*/ 4492798 h 6250127"/>
                <a:gd name="connsiteX82" fmla="*/ 28534 w 5535001"/>
                <a:gd name="connsiteY82" fmla="*/ 4537879 h 6250127"/>
                <a:gd name="connsiteX83" fmla="*/ 66604 w 5535001"/>
                <a:gd name="connsiteY83" fmla="*/ 4592745 h 6250127"/>
                <a:gd name="connsiteX84" fmla="*/ 104114 w 5535001"/>
                <a:gd name="connsiteY84" fmla="*/ 4647834 h 6250127"/>
                <a:gd name="connsiteX85" fmla="*/ 143751 w 5535001"/>
                <a:gd name="connsiteY85" fmla="*/ 4701580 h 6250127"/>
                <a:gd name="connsiteX86" fmla="*/ 182717 w 5535001"/>
                <a:gd name="connsiteY86" fmla="*/ 4755773 h 6250127"/>
                <a:gd name="connsiteX87" fmla="*/ 223810 w 5535001"/>
                <a:gd name="connsiteY87" fmla="*/ 4808399 h 6250127"/>
                <a:gd name="connsiteX88" fmla="*/ 264679 w 5535001"/>
                <a:gd name="connsiteY88" fmla="*/ 4861249 h 6250127"/>
                <a:gd name="connsiteX89" fmla="*/ 307788 w 5535001"/>
                <a:gd name="connsiteY89" fmla="*/ 4912420 h 6250127"/>
                <a:gd name="connsiteX90" fmla="*/ 351232 w 5535001"/>
                <a:gd name="connsiteY90" fmla="*/ 4963254 h 6250127"/>
                <a:gd name="connsiteX91" fmla="*/ 397028 w 5535001"/>
                <a:gd name="connsiteY91" fmla="*/ 5012185 h 6250127"/>
                <a:gd name="connsiteX92" fmla="*/ 443496 w 5535001"/>
                <a:gd name="connsiteY92" fmla="*/ 5060444 h 6250127"/>
                <a:gd name="connsiteX93" fmla="*/ 455140 w 5535001"/>
                <a:gd name="connsiteY93" fmla="*/ 5072537 h 6250127"/>
                <a:gd name="connsiteX94" fmla="*/ 467345 w 5535001"/>
                <a:gd name="connsiteY94" fmla="*/ 5083958 h 6250127"/>
                <a:gd name="connsiteX95" fmla="*/ 491755 w 5535001"/>
                <a:gd name="connsiteY95" fmla="*/ 5106912 h 6250127"/>
                <a:gd name="connsiteX96" fmla="*/ 540686 w 5535001"/>
                <a:gd name="connsiteY96" fmla="*/ 5152819 h 6250127"/>
                <a:gd name="connsiteX97" fmla="*/ 552890 w 5535001"/>
                <a:gd name="connsiteY97" fmla="*/ 5164353 h 6250127"/>
                <a:gd name="connsiteX98" fmla="*/ 565655 w 5535001"/>
                <a:gd name="connsiteY98" fmla="*/ 5175214 h 6250127"/>
                <a:gd name="connsiteX99" fmla="*/ 591072 w 5535001"/>
                <a:gd name="connsiteY99" fmla="*/ 5197048 h 6250127"/>
                <a:gd name="connsiteX100" fmla="*/ 694197 w 5535001"/>
                <a:gd name="connsiteY100" fmla="*/ 5283041 h 6250127"/>
                <a:gd name="connsiteX101" fmla="*/ 1146221 w 5535001"/>
                <a:gd name="connsiteY101" fmla="*/ 5573716 h 6250127"/>
                <a:gd name="connsiteX102" fmla="*/ 1650982 w 5535001"/>
                <a:gd name="connsiteY102" fmla="*/ 5758130 h 6250127"/>
                <a:gd name="connsiteX103" fmla="*/ 1716485 w 5535001"/>
                <a:gd name="connsiteY103" fmla="*/ 5772798 h 6250127"/>
                <a:gd name="connsiteX104" fmla="*/ 1782211 w 5535001"/>
                <a:gd name="connsiteY104" fmla="*/ 5786235 h 6250127"/>
                <a:gd name="connsiteX105" fmla="*/ 1848386 w 5535001"/>
                <a:gd name="connsiteY105" fmla="*/ 5796984 h 6250127"/>
                <a:gd name="connsiteX106" fmla="*/ 1881417 w 5535001"/>
                <a:gd name="connsiteY106" fmla="*/ 5802359 h 6250127"/>
                <a:gd name="connsiteX107" fmla="*/ 1914560 w 5535001"/>
                <a:gd name="connsiteY107" fmla="*/ 5807061 h 6250127"/>
                <a:gd name="connsiteX108" fmla="*/ 2047469 w 5535001"/>
                <a:gd name="connsiteY108" fmla="*/ 5821282 h 6250127"/>
                <a:gd name="connsiteX109" fmla="*/ 2180601 w 5535001"/>
                <a:gd name="connsiteY109" fmla="*/ 5828896 h 6250127"/>
                <a:gd name="connsiteX110" fmla="*/ 2313622 w 5535001"/>
                <a:gd name="connsiteY110" fmla="*/ 5830463 h 6250127"/>
                <a:gd name="connsiteX111" fmla="*/ 2380021 w 5535001"/>
                <a:gd name="connsiteY111" fmla="*/ 5828448 h 6250127"/>
                <a:gd name="connsiteX112" fmla="*/ 2446195 w 5535001"/>
                <a:gd name="connsiteY112" fmla="*/ 5826433 h 6250127"/>
                <a:gd name="connsiteX113" fmla="*/ 2513041 w 5535001"/>
                <a:gd name="connsiteY113" fmla="*/ 5822737 h 6250127"/>
                <a:gd name="connsiteX114" fmla="*/ 2580111 w 5535001"/>
                <a:gd name="connsiteY114" fmla="*/ 5818258 h 6250127"/>
                <a:gd name="connsiteX115" fmla="*/ 2613590 w 5535001"/>
                <a:gd name="connsiteY115" fmla="*/ 5816355 h 6250127"/>
                <a:gd name="connsiteX116" fmla="*/ 2646845 w 5535001"/>
                <a:gd name="connsiteY116" fmla="*/ 5813108 h 6250127"/>
                <a:gd name="connsiteX117" fmla="*/ 2713244 w 5535001"/>
                <a:gd name="connsiteY117" fmla="*/ 5806838 h 6250127"/>
                <a:gd name="connsiteX118" fmla="*/ 3230882 w 5535001"/>
                <a:gd name="connsiteY118" fmla="*/ 5721292 h 6250127"/>
                <a:gd name="connsiteX119" fmla="*/ 3720416 w 5535001"/>
                <a:gd name="connsiteY119" fmla="*/ 5556472 h 6250127"/>
                <a:gd name="connsiteX120" fmla="*/ 3837425 w 5535001"/>
                <a:gd name="connsiteY120" fmla="*/ 5499927 h 6250127"/>
                <a:gd name="connsiteX121" fmla="*/ 3951634 w 5535001"/>
                <a:gd name="connsiteY121" fmla="*/ 5436552 h 6250127"/>
                <a:gd name="connsiteX122" fmla="*/ 4007284 w 5535001"/>
                <a:gd name="connsiteY122" fmla="*/ 5401841 h 6250127"/>
                <a:gd name="connsiteX123" fmla="*/ 4035164 w 5535001"/>
                <a:gd name="connsiteY123" fmla="*/ 5384374 h 6250127"/>
                <a:gd name="connsiteX124" fmla="*/ 4049049 w 5535001"/>
                <a:gd name="connsiteY124" fmla="*/ 5375640 h 6250127"/>
                <a:gd name="connsiteX125" fmla="*/ 4062485 w 5535001"/>
                <a:gd name="connsiteY125" fmla="*/ 5366123 h 6250127"/>
                <a:gd name="connsiteX126" fmla="*/ 4116567 w 5535001"/>
                <a:gd name="connsiteY126" fmla="*/ 5328277 h 6250127"/>
                <a:gd name="connsiteX127" fmla="*/ 4169976 w 5535001"/>
                <a:gd name="connsiteY127" fmla="*/ 5289199 h 6250127"/>
                <a:gd name="connsiteX128" fmla="*/ 4222042 w 5535001"/>
                <a:gd name="connsiteY128" fmla="*/ 5247994 h 6250127"/>
                <a:gd name="connsiteX129" fmla="*/ 4273213 w 5535001"/>
                <a:gd name="connsiteY129" fmla="*/ 5205558 h 6250127"/>
                <a:gd name="connsiteX130" fmla="*/ 4323151 w 5535001"/>
                <a:gd name="connsiteY130" fmla="*/ 5161329 h 6250127"/>
                <a:gd name="connsiteX131" fmla="*/ 4371971 w 5535001"/>
                <a:gd name="connsiteY131" fmla="*/ 5116093 h 6250127"/>
                <a:gd name="connsiteX132" fmla="*/ 4546868 w 5535001"/>
                <a:gd name="connsiteY132" fmla="*/ 4924400 h 6250127"/>
                <a:gd name="connsiteX133" fmla="*/ 4675634 w 5535001"/>
                <a:gd name="connsiteY133" fmla="*/ 4715352 h 6250127"/>
                <a:gd name="connsiteX134" fmla="*/ 4700155 w 5535001"/>
                <a:gd name="connsiteY134" fmla="*/ 4659255 h 6250127"/>
                <a:gd name="connsiteX135" fmla="*/ 4721206 w 5535001"/>
                <a:gd name="connsiteY135" fmla="*/ 4600135 h 6250127"/>
                <a:gd name="connsiteX136" fmla="*/ 4740465 w 5535001"/>
                <a:gd name="connsiteY136" fmla="*/ 4538887 h 6250127"/>
                <a:gd name="connsiteX137" fmla="*/ 4758492 w 5535001"/>
                <a:gd name="connsiteY137" fmla="*/ 4475848 h 6250127"/>
                <a:gd name="connsiteX138" fmla="*/ 4891288 w 5535001"/>
                <a:gd name="connsiteY138" fmla="*/ 3930329 h 6250127"/>
                <a:gd name="connsiteX139" fmla="*/ 5066298 w 5535001"/>
                <a:gd name="connsiteY139" fmla="*/ 3382235 h 6250127"/>
                <a:gd name="connsiteX140" fmla="*/ 5156994 w 5535001"/>
                <a:gd name="connsiteY140" fmla="*/ 2898635 h 6250127"/>
                <a:gd name="connsiteX141" fmla="*/ 5083317 w 5535001"/>
                <a:gd name="connsiteY141" fmla="*/ 2402047 h 6250127"/>
                <a:gd name="connsiteX142" fmla="*/ 4871022 w 5535001"/>
                <a:gd name="connsiteY142" fmla="*/ 1926958 h 6250127"/>
                <a:gd name="connsiteX143" fmla="*/ 4727028 w 5535001"/>
                <a:gd name="connsiteY143" fmla="*/ 1703577 h 6250127"/>
                <a:gd name="connsiteX144" fmla="*/ 4563776 w 5535001"/>
                <a:gd name="connsiteY144" fmla="*/ 1490834 h 6250127"/>
                <a:gd name="connsiteX145" fmla="*/ 4370291 w 5535001"/>
                <a:gd name="connsiteY145" fmla="*/ 1300596 h 6250127"/>
                <a:gd name="connsiteX146" fmla="*/ 4266046 w 5535001"/>
                <a:gd name="connsiteY146" fmla="*/ 1214491 h 6250127"/>
                <a:gd name="connsiteX147" fmla="*/ 4212973 w 5535001"/>
                <a:gd name="connsiteY147" fmla="*/ 1173062 h 6250127"/>
                <a:gd name="connsiteX148" fmla="*/ 4157995 w 5535001"/>
                <a:gd name="connsiteY148" fmla="*/ 1134545 h 6250127"/>
                <a:gd name="connsiteX149" fmla="*/ 3697126 w 5535001"/>
                <a:gd name="connsiteY149" fmla="*/ 881044 h 6250127"/>
                <a:gd name="connsiteX150" fmla="*/ 3637670 w 5535001"/>
                <a:gd name="connsiteY150" fmla="*/ 856747 h 6250127"/>
                <a:gd name="connsiteX151" fmla="*/ 3608222 w 5535001"/>
                <a:gd name="connsiteY151" fmla="*/ 844318 h 6250127"/>
                <a:gd name="connsiteX152" fmla="*/ 3578214 w 5535001"/>
                <a:gd name="connsiteY152" fmla="*/ 833457 h 6250127"/>
                <a:gd name="connsiteX153" fmla="*/ 3518309 w 5535001"/>
                <a:gd name="connsiteY153" fmla="*/ 812294 h 6250127"/>
                <a:gd name="connsiteX154" fmla="*/ 3503417 w 5535001"/>
                <a:gd name="connsiteY154" fmla="*/ 806920 h 6250127"/>
                <a:gd name="connsiteX155" fmla="*/ 3489533 w 5535001"/>
                <a:gd name="connsiteY155" fmla="*/ 799642 h 6250127"/>
                <a:gd name="connsiteX156" fmla="*/ 3460869 w 5535001"/>
                <a:gd name="connsiteY156" fmla="*/ 787101 h 6250127"/>
                <a:gd name="connsiteX157" fmla="*/ 3402980 w 5535001"/>
                <a:gd name="connsiteY157" fmla="*/ 763475 h 6250127"/>
                <a:gd name="connsiteX158" fmla="*/ 3374092 w 5535001"/>
                <a:gd name="connsiteY158" fmla="*/ 751606 h 6250127"/>
                <a:gd name="connsiteX159" fmla="*/ 3344980 w 5535001"/>
                <a:gd name="connsiteY159" fmla="*/ 740409 h 6250127"/>
                <a:gd name="connsiteX160" fmla="*/ 3226627 w 5535001"/>
                <a:gd name="connsiteY160" fmla="*/ 700772 h 6250127"/>
                <a:gd name="connsiteX161" fmla="*/ 2735750 w 5535001"/>
                <a:gd name="connsiteY161" fmla="*/ 614667 h 6250127"/>
                <a:gd name="connsiteX162" fmla="*/ 2673158 w 5535001"/>
                <a:gd name="connsiteY162" fmla="*/ 610412 h 6250127"/>
                <a:gd name="connsiteX163" fmla="*/ 2610119 w 5535001"/>
                <a:gd name="connsiteY163" fmla="*/ 609628 h 6250127"/>
                <a:gd name="connsiteX164" fmla="*/ 2547080 w 5535001"/>
                <a:gd name="connsiteY164" fmla="*/ 608620 h 6250127"/>
                <a:gd name="connsiteX165" fmla="*/ 2516400 w 5535001"/>
                <a:gd name="connsiteY165" fmla="*/ 608844 h 6250127"/>
                <a:gd name="connsiteX166" fmla="*/ 2486280 w 5535001"/>
                <a:gd name="connsiteY166" fmla="*/ 609740 h 6250127"/>
                <a:gd name="connsiteX167" fmla="*/ 2426376 w 5535001"/>
                <a:gd name="connsiteY167" fmla="*/ 613099 h 6250127"/>
                <a:gd name="connsiteX168" fmla="*/ 2366920 w 5535001"/>
                <a:gd name="connsiteY168" fmla="*/ 618474 h 6250127"/>
                <a:gd name="connsiteX169" fmla="*/ 2337248 w 5535001"/>
                <a:gd name="connsiteY169" fmla="*/ 621497 h 6250127"/>
                <a:gd name="connsiteX170" fmla="*/ 2307800 w 5535001"/>
                <a:gd name="connsiteY170" fmla="*/ 625528 h 6250127"/>
                <a:gd name="connsiteX171" fmla="*/ 2278351 w 5535001"/>
                <a:gd name="connsiteY171" fmla="*/ 629559 h 6250127"/>
                <a:gd name="connsiteX172" fmla="*/ 2249127 w 5535001"/>
                <a:gd name="connsiteY172" fmla="*/ 634710 h 6250127"/>
                <a:gd name="connsiteX173" fmla="*/ 1796096 w 5535001"/>
                <a:gd name="connsiteY173" fmla="*/ 781726 h 6250127"/>
                <a:gd name="connsiteX174" fmla="*/ 1370833 w 5535001"/>
                <a:gd name="connsiteY174" fmla="*/ 1048663 h 6250127"/>
                <a:gd name="connsiteX175" fmla="*/ 959790 w 5535001"/>
                <a:gd name="connsiteY175" fmla="*/ 1390844 h 6250127"/>
                <a:gd name="connsiteX176" fmla="*/ 749062 w 5535001"/>
                <a:gd name="connsiteY176" fmla="*/ 1577611 h 6250127"/>
                <a:gd name="connsiteX177" fmla="*/ 524786 w 5535001"/>
                <a:gd name="connsiteY177" fmla="*/ 1763145 h 6250127"/>
                <a:gd name="connsiteX178" fmla="*/ 84071 w 5535001"/>
                <a:gd name="connsiteY178" fmla="*/ 2098496 h 6250127"/>
                <a:gd name="connsiteX179" fmla="*/ 0 w 5535001"/>
                <a:gd name="connsiteY179" fmla="*/ 2168094 h 6250127"/>
                <a:gd name="connsiteX180" fmla="*/ 0 w 5535001"/>
                <a:gd name="connsiteY180" fmla="*/ 1576676 h 6250127"/>
                <a:gd name="connsiteX181" fmla="*/ 174655 w 5535001"/>
                <a:gd name="connsiteY181" fmla="*/ 1387597 h 6250127"/>
                <a:gd name="connsiteX182" fmla="*/ 363661 w 5535001"/>
                <a:gd name="connsiteY182" fmla="*/ 1188626 h 6250127"/>
                <a:gd name="connsiteX183" fmla="*/ 458052 w 5535001"/>
                <a:gd name="connsiteY183" fmla="*/ 1086397 h 6250127"/>
                <a:gd name="connsiteX184" fmla="*/ 557257 w 5535001"/>
                <a:gd name="connsiteY184" fmla="*/ 981593 h 6250127"/>
                <a:gd name="connsiteX185" fmla="*/ 994165 w 5535001"/>
                <a:gd name="connsiteY185" fmla="*/ 578389 h 6250127"/>
                <a:gd name="connsiteX186" fmla="*/ 1520873 w 5535001"/>
                <a:gd name="connsiteY186" fmla="*/ 237215 h 6250127"/>
                <a:gd name="connsiteX187" fmla="*/ 2141748 w 5535001"/>
                <a:gd name="connsiteY187" fmla="*/ 31190 h 6250127"/>
                <a:gd name="connsiteX188" fmla="*/ 2182505 w 5535001"/>
                <a:gd name="connsiteY188" fmla="*/ 24360 h 6250127"/>
                <a:gd name="connsiteX189" fmla="*/ 2223374 w 5535001"/>
                <a:gd name="connsiteY189" fmla="*/ 18873 h 6250127"/>
                <a:gd name="connsiteX190" fmla="*/ 2264355 w 5535001"/>
                <a:gd name="connsiteY190" fmla="*/ 13611 h 6250127"/>
                <a:gd name="connsiteX191" fmla="*/ 2305336 w 5535001"/>
                <a:gd name="connsiteY191" fmla="*/ 9580 h 6250127"/>
                <a:gd name="connsiteX192" fmla="*/ 2387410 w 5535001"/>
                <a:gd name="connsiteY192" fmla="*/ 3645 h 6250127"/>
                <a:gd name="connsiteX193" fmla="*/ 2469373 w 5535001"/>
                <a:gd name="connsiteY193" fmla="*/ 622 h 6250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5535001" h="6250127">
                  <a:moveTo>
                    <a:pt x="2510242" y="174"/>
                  </a:moveTo>
                  <a:cubicBezTo>
                    <a:pt x="2523902" y="-50"/>
                    <a:pt x="2537562" y="-162"/>
                    <a:pt x="2550551" y="510"/>
                  </a:cubicBezTo>
                  <a:lnTo>
                    <a:pt x="2629490" y="3757"/>
                  </a:lnTo>
                  <a:lnTo>
                    <a:pt x="2708317" y="7229"/>
                  </a:lnTo>
                  <a:cubicBezTo>
                    <a:pt x="2734630" y="8572"/>
                    <a:pt x="2760943" y="12155"/>
                    <a:pt x="2787256" y="14619"/>
                  </a:cubicBezTo>
                  <a:cubicBezTo>
                    <a:pt x="2997536" y="34885"/>
                    <a:pt x="3207144" y="77994"/>
                    <a:pt x="3408467" y="145064"/>
                  </a:cubicBezTo>
                  <a:lnTo>
                    <a:pt x="3557723" y="199593"/>
                  </a:lnTo>
                  <a:cubicBezTo>
                    <a:pt x="3570264" y="203848"/>
                    <a:pt x="3582245" y="209447"/>
                    <a:pt x="3594337" y="214597"/>
                  </a:cubicBezTo>
                  <a:lnTo>
                    <a:pt x="3630616" y="230385"/>
                  </a:lnTo>
                  <a:lnTo>
                    <a:pt x="3703172" y="262073"/>
                  </a:lnTo>
                  <a:cubicBezTo>
                    <a:pt x="3715265" y="267335"/>
                    <a:pt x="3727358" y="272598"/>
                    <a:pt x="3739003" y="278756"/>
                  </a:cubicBezTo>
                  <a:cubicBezTo>
                    <a:pt x="3744937" y="281667"/>
                    <a:pt x="3750984" y="284131"/>
                    <a:pt x="3756806" y="287266"/>
                  </a:cubicBezTo>
                  <a:cubicBezTo>
                    <a:pt x="3762517" y="290513"/>
                    <a:pt x="3768115" y="294208"/>
                    <a:pt x="3773714" y="297567"/>
                  </a:cubicBezTo>
                  <a:lnTo>
                    <a:pt x="3840784" y="339332"/>
                  </a:lnTo>
                  <a:cubicBezTo>
                    <a:pt x="3851869" y="346386"/>
                    <a:pt x="3863290" y="352881"/>
                    <a:pt x="3873927" y="360495"/>
                  </a:cubicBezTo>
                  <a:lnTo>
                    <a:pt x="3906062" y="383001"/>
                  </a:lnTo>
                  <a:lnTo>
                    <a:pt x="3969662" y="428572"/>
                  </a:lnTo>
                  <a:cubicBezTo>
                    <a:pt x="4137281" y="552188"/>
                    <a:pt x="4285417" y="693270"/>
                    <a:pt x="4423029" y="837600"/>
                  </a:cubicBezTo>
                  <a:cubicBezTo>
                    <a:pt x="4440160" y="855739"/>
                    <a:pt x="4457404" y="873766"/>
                    <a:pt x="4474647" y="891569"/>
                  </a:cubicBezTo>
                  <a:lnTo>
                    <a:pt x="4524250" y="946883"/>
                  </a:lnTo>
                  <a:lnTo>
                    <a:pt x="4573965" y="1001748"/>
                  </a:lnTo>
                  <a:cubicBezTo>
                    <a:pt x="4590760" y="1019887"/>
                    <a:pt x="4605988" y="1039146"/>
                    <a:pt x="4622224" y="1057509"/>
                  </a:cubicBezTo>
                  <a:cubicBezTo>
                    <a:pt x="4653911" y="1094907"/>
                    <a:pt x="4686831" y="1131409"/>
                    <a:pt x="4717510" y="1169143"/>
                  </a:cubicBezTo>
                  <a:cubicBezTo>
                    <a:pt x="4733186" y="1187730"/>
                    <a:pt x="4748862" y="1206430"/>
                    <a:pt x="4764986" y="1224681"/>
                  </a:cubicBezTo>
                  <a:cubicBezTo>
                    <a:pt x="4780886" y="1243044"/>
                    <a:pt x="4797233" y="1261071"/>
                    <a:pt x="4813021" y="1279994"/>
                  </a:cubicBezTo>
                  <a:cubicBezTo>
                    <a:pt x="4877292" y="1354230"/>
                    <a:pt x="4941339" y="1428914"/>
                    <a:pt x="5001915" y="1506846"/>
                  </a:cubicBezTo>
                  <a:cubicBezTo>
                    <a:pt x="5062603" y="1584665"/>
                    <a:pt x="5118252" y="1666739"/>
                    <a:pt x="5170542" y="1751165"/>
                  </a:cubicBezTo>
                  <a:cubicBezTo>
                    <a:pt x="5274898" y="1920240"/>
                    <a:pt x="5363579" y="2101295"/>
                    <a:pt x="5428969" y="2293660"/>
                  </a:cubicBezTo>
                  <a:cubicBezTo>
                    <a:pt x="5494136" y="2485801"/>
                    <a:pt x="5533102" y="2690819"/>
                    <a:pt x="5534893" y="2899307"/>
                  </a:cubicBezTo>
                  <a:cubicBezTo>
                    <a:pt x="5536124" y="3003439"/>
                    <a:pt x="5526831" y="3108132"/>
                    <a:pt x="5508804" y="3211144"/>
                  </a:cubicBezTo>
                  <a:cubicBezTo>
                    <a:pt x="5490441" y="3314157"/>
                    <a:pt x="5462336" y="3415490"/>
                    <a:pt x="5426282" y="3513352"/>
                  </a:cubicBezTo>
                  <a:cubicBezTo>
                    <a:pt x="5363355" y="3684890"/>
                    <a:pt x="5302219" y="3856428"/>
                    <a:pt x="5248250" y="4030542"/>
                  </a:cubicBezTo>
                  <a:lnTo>
                    <a:pt x="5208612" y="4161771"/>
                  </a:lnTo>
                  <a:lnTo>
                    <a:pt x="5170318" y="4294680"/>
                  </a:lnTo>
                  <a:lnTo>
                    <a:pt x="5132248" y="4430164"/>
                  </a:lnTo>
                  <a:lnTo>
                    <a:pt x="5112765" y="4498914"/>
                  </a:lnTo>
                  <a:lnTo>
                    <a:pt x="5091715" y="4569119"/>
                  </a:lnTo>
                  <a:cubicBezTo>
                    <a:pt x="5085221" y="4592297"/>
                    <a:pt x="5076823" y="4616482"/>
                    <a:pt x="5068985" y="4640220"/>
                  </a:cubicBezTo>
                  <a:cubicBezTo>
                    <a:pt x="5060699" y="4664182"/>
                    <a:pt x="5053981" y="4687807"/>
                    <a:pt x="5043904" y="4712105"/>
                  </a:cubicBezTo>
                  <a:lnTo>
                    <a:pt x="5015799" y="4784438"/>
                  </a:lnTo>
                  <a:cubicBezTo>
                    <a:pt x="5005274" y="4808511"/>
                    <a:pt x="4993965" y="4832473"/>
                    <a:pt x="4982880" y="4856435"/>
                  </a:cubicBezTo>
                  <a:cubicBezTo>
                    <a:pt x="4936524" y="4951273"/>
                    <a:pt x="4881099" y="5044096"/>
                    <a:pt x="4817276" y="5125275"/>
                  </a:cubicBezTo>
                  <a:cubicBezTo>
                    <a:pt x="4755244" y="5208805"/>
                    <a:pt x="4686943" y="5282817"/>
                    <a:pt x="4618753" y="5355374"/>
                  </a:cubicBezTo>
                  <a:cubicBezTo>
                    <a:pt x="4602069" y="5374073"/>
                    <a:pt x="4584154" y="5391092"/>
                    <a:pt x="4566575" y="5408560"/>
                  </a:cubicBezTo>
                  <a:lnTo>
                    <a:pt x="4513837" y="5461186"/>
                  </a:lnTo>
                  <a:cubicBezTo>
                    <a:pt x="4496593" y="5479101"/>
                    <a:pt x="4477894" y="5495560"/>
                    <a:pt x="4459531" y="5512580"/>
                  </a:cubicBezTo>
                  <a:lnTo>
                    <a:pt x="4404554" y="5563526"/>
                  </a:lnTo>
                  <a:cubicBezTo>
                    <a:pt x="4386527" y="5580770"/>
                    <a:pt x="4366932" y="5596670"/>
                    <a:pt x="4348009" y="5613017"/>
                  </a:cubicBezTo>
                  <a:lnTo>
                    <a:pt x="4290568" y="5661948"/>
                  </a:lnTo>
                  <a:lnTo>
                    <a:pt x="4276124" y="5674153"/>
                  </a:lnTo>
                  <a:lnTo>
                    <a:pt x="4261120" y="5685798"/>
                  </a:lnTo>
                  <a:lnTo>
                    <a:pt x="4231112" y="5708976"/>
                  </a:lnTo>
                  <a:lnTo>
                    <a:pt x="4170984" y="5755443"/>
                  </a:lnTo>
                  <a:cubicBezTo>
                    <a:pt x="4130227" y="5785563"/>
                    <a:pt x="4087790" y="5813892"/>
                    <a:pt x="4046025" y="5843228"/>
                  </a:cubicBezTo>
                  <a:cubicBezTo>
                    <a:pt x="4002917" y="5870437"/>
                    <a:pt x="3959248" y="5897309"/>
                    <a:pt x="3915356" y="5923735"/>
                  </a:cubicBezTo>
                  <a:cubicBezTo>
                    <a:pt x="3737659" y="6026299"/>
                    <a:pt x="3544847" y="6106022"/>
                    <a:pt x="3346323" y="6158872"/>
                  </a:cubicBezTo>
                  <a:cubicBezTo>
                    <a:pt x="3147800" y="6211946"/>
                    <a:pt x="2944462" y="6239714"/>
                    <a:pt x="2743476" y="6247328"/>
                  </a:cubicBezTo>
                  <a:lnTo>
                    <a:pt x="2668120" y="6249344"/>
                  </a:lnTo>
                  <a:lnTo>
                    <a:pt x="2630498" y="6250127"/>
                  </a:lnTo>
                  <a:lnTo>
                    <a:pt x="2592988" y="6249568"/>
                  </a:lnTo>
                  <a:lnTo>
                    <a:pt x="2518080" y="6247777"/>
                  </a:lnTo>
                  <a:cubicBezTo>
                    <a:pt x="2493110" y="6247105"/>
                    <a:pt x="2468365" y="6246881"/>
                    <a:pt x="2442948" y="6244529"/>
                  </a:cubicBezTo>
                  <a:cubicBezTo>
                    <a:pt x="2392337" y="6240722"/>
                    <a:pt x="2341950" y="6237699"/>
                    <a:pt x="2291676" y="6232213"/>
                  </a:cubicBezTo>
                  <a:lnTo>
                    <a:pt x="2141412" y="6212394"/>
                  </a:lnTo>
                  <a:lnTo>
                    <a:pt x="1992715" y="6184961"/>
                  </a:lnTo>
                  <a:cubicBezTo>
                    <a:pt x="1943561" y="6173988"/>
                    <a:pt x="1894630" y="6162231"/>
                    <a:pt x="1845811" y="6151034"/>
                  </a:cubicBezTo>
                  <a:cubicBezTo>
                    <a:pt x="1797215" y="6138829"/>
                    <a:pt x="1749180" y="6123938"/>
                    <a:pt x="1701033" y="6110724"/>
                  </a:cubicBezTo>
                  <a:cubicBezTo>
                    <a:pt x="1676847" y="6104566"/>
                    <a:pt x="1653334" y="6095833"/>
                    <a:pt x="1629484" y="6088219"/>
                  </a:cubicBezTo>
                  <a:lnTo>
                    <a:pt x="1558383" y="6064929"/>
                  </a:lnTo>
                  <a:cubicBezTo>
                    <a:pt x="1369713" y="6000210"/>
                    <a:pt x="1186978" y="5921271"/>
                    <a:pt x="1011968" y="5828896"/>
                  </a:cubicBezTo>
                  <a:cubicBezTo>
                    <a:pt x="837071" y="5736408"/>
                    <a:pt x="668556" y="5631940"/>
                    <a:pt x="511237" y="5512356"/>
                  </a:cubicBezTo>
                  <a:cubicBezTo>
                    <a:pt x="471152" y="5483468"/>
                    <a:pt x="433642" y="5451220"/>
                    <a:pt x="395572" y="5419757"/>
                  </a:cubicBezTo>
                  <a:cubicBezTo>
                    <a:pt x="356831" y="5388965"/>
                    <a:pt x="321112" y="5354926"/>
                    <a:pt x="284722" y="5321559"/>
                  </a:cubicBezTo>
                  <a:lnTo>
                    <a:pt x="257513" y="5296477"/>
                  </a:lnTo>
                  <a:lnTo>
                    <a:pt x="243853" y="5283937"/>
                  </a:lnTo>
                  <a:lnTo>
                    <a:pt x="230752" y="5270836"/>
                  </a:lnTo>
                  <a:lnTo>
                    <a:pt x="178574" y="5218322"/>
                  </a:lnTo>
                  <a:cubicBezTo>
                    <a:pt x="161331" y="5200631"/>
                    <a:pt x="143191" y="5183948"/>
                    <a:pt x="126508" y="5165584"/>
                  </a:cubicBezTo>
                  <a:lnTo>
                    <a:pt x="76345" y="5111167"/>
                  </a:lnTo>
                  <a:cubicBezTo>
                    <a:pt x="59774" y="5092916"/>
                    <a:pt x="42530" y="5075112"/>
                    <a:pt x="26407" y="5056413"/>
                  </a:cubicBezTo>
                  <a:lnTo>
                    <a:pt x="0" y="5024776"/>
                  </a:lnTo>
                  <a:lnTo>
                    <a:pt x="0" y="4492798"/>
                  </a:lnTo>
                  <a:lnTo>
                    <a:pt x="28534" y="4537879"/>
                  </a:lnTo>
                  <a:cubicBezTo>
                    <a:pt x="41299" y="4556130"/>
                    <a:pt x="54175" y="4574382"/>
                    <a:pt x="66604" y="4592745"/>
                  </a:cubicBezTo>
                  <a:lnTo>
                    <a:pt x="104114" y="4647834"/>
                  </a:lnTo>
                  <a:lnTo>
                    <a:pt x="143751" y="4701580"/>
                  </a:lnTo>
                  <a:cubicBezTo>
                    <a:pt x="156964" y="4719495"/>
                    <a:pt x="169728" y="4737746"/>
                    <a:pt x="182717" y="4755773"/>
                  </a:cubicBezTo>
                  <a:lnTo>
                    <a:pt x="223810" y="4808399"/>
                  </a:lnTo>
                  <a:lnTo>
                    <a:pt x="264679" y="4861249"/>
                  </a:lnTo>
                  <a:cubicBezTo>
                    <a:pt x="278563" y="4878717"/>
                    <a:pt x="293455" y="4895288"/>
                    <a:pt x="307788" y="4912420"/>
                  </a:cubicBezTo>
                  <a:lnTo>
                    <a:pt x="351232" y="4963254"/>
                  </a:lnTo>
                  <a:cubicBezTo>
                    <a:pt x="365788" y="4980162"/>
                    <a:pt x="381688" y="4995837"/>
                    <a:pt x="397028" y="5012185"/>
                  </a:cubicBezTo>
                  <a:lnTo>
                    <a:pt x="443496" y="5060444"/>
                  </a:lnTo>
                  <a:lnTo>
                    <a:pt x="455140" y="5072537"/>
                  </a:lnTo>
                  <a:lnTo>
                    <a:pt x="467345" y="5083958"/>
                  </a:lnTo>
                  <a:lnTo>
                    <a:pt x="491755" y="5106912"/>
                  </a:lnTo>
                  <a:lnTo>
                    <a:pt x="540686" y="5152819"/>
                  </a:lnTo>
                  <a:lnTo>
                    <a:pt x="552890" y="5164353"/>
                  </a:lnTo>
                  <a:lnTo>
                    <a:pt x="565655" y="5175214"/>
                  </a:lnTo>
                  <a:lnTo>
                    <a:pt x="591072" y="5197048"/>
                  </a:lnTo>
                  <a:cubicBezTo>
                    <a:pt x="624999" y="5226160"/>
                    <a:pt x="658366" y="5256056"/>
                    <a:pt x="694197" y="5283041"/>
                  </a:cubicBezTo>
                  <a:cubicBezTo>
                    <a:pt x="834272" y="5394675"/>
                    <a:pt x="985207" y="5493881"/>
                    <a:pt x="1146221" y="5573716"/>
                  </a:cubicBezTo>
                  <a:cubicBezTo>
                    <a:pt x="1307122" y="5653774"/>
                    <a:pt x="1476869" y="5715918"/>
                    <a:pt x="1650982" y="5758130"/>
                  </a:cubicBezTo>
                  <a:lnTo>
                    <a:pt x="1716485" y="5772798"/>
                  </a:lnTo>
                  <a:cubicBezTo>
                    <a:pt x="1738431" y="5777390"/>
                    <a:pt x="1759929" y="5783100"/>
                    <a:pt x="1782211" y="5786235"/>
                  </a:cubicBezTo>
                  <a:lnTo>
                    <a:pt x="1848386" y="5796984"/>
                  </a:lnTo>
                  <a:lnTo>
                    <a:pt x="1881417" y="5802359"/>
                  </a:lnTo>
                  <a:cubicBezTo>
                    <a:pt x="1892390" y="5804151"/>
                    <a:pt x="1903363" y="5806054"/>
                    <a:pt x="1914560" y="5807061"/>
                  </a:cubicBezTo>
                  <a:cubicBezTo>
                    <a:pt x="1959012" y="5811765"/>
                    <a:pt x="2003241" y="5817251"/>
                    <a:pt x="2047469" y="5821282"/>
                  </a:cubicBezTo>
                  <a:lnTo>
                    <a:pt x="2180601" y="5828896"/>
                  </a:lnTo>
                  <a:lnTo>
                    <a:pt x="2313622" y="5830463"/>
                  </a:lnTo>
                  <a:cubicBezTo>
                    <a:pt x="2335680" y="5830799"/>
                    <a:pt x="2357962" y="5829008"/>
                    <a:pt x="2380021" y="5828448"/>
                  </a:cubicBezTo>
                  <a:lnTo>
                    <a:pt x="2446195" y="5826433"/>
                  </a:lnTo>
                  <a:cubicBezTo>
                    <a:pt x="2468029" y="5826208"/>
                    <a:pt x="2490647" y="5824193"/>
                    <a:pt x="2513041" y="5822737"/>
                  </a:cubicBezTo>
                  <a:lnTo>
                    <a:pt x="2580111" y="5818258"/>
                  </a:lnTo>
                  <a:lnTo>
                    <a:pt x="2613590" y="5816355"/>
                  </a:lnTo>
                  <a:lnTo>
                    <a:pt x="2646845" y="5813108"/>
                  </a:lnTo>
                  <a:cubicBezTo>
                    <a:pt x="2669016" y="5810869"/>
                    <a:pt x="2691074" y="5808741"/>
                    <a:pt x="2713244" y="5806838"/>
                  </a:cubicBezTo>
                  <a:cubicBezTo>
                    <a:pt x="2889933" y="5789371"/>
                    <a:pt x="3062815" y="5762050"/>
                    <a:pt x="3230882" y="5721292"/>
                  </a:cubicBezTo>
                  <a:cubicBezTo>
                    <a:pt x="3398837" y="5680423"/>
                    <a:pt x="3562426" y="5626902"/>
                    <a:pt x="3720416" y="5556472"/>
                  </a:cubicBezTo>
                  <a:cubicBezTo>
                    <a:pt x="3759381" y="5537997"/>
                    <a:pt x="3798347" y="5518962"/>
                    <a:pt x="3837425" y="5499927"/>
                  </a:cubicBezTo>
                  <a:cubicBezTo>
                    <a:pt x="3875271" y="5478765"/>
                    <a:pt x="3913900" y="5458610"/>
                    <a:pt x="3951634" y="5436552"/>
                  </a:cubicBezTo>
                  <a:lnTo>
                    <a:pt x="4007284" y="5401841"/>
                  </a:lnTo>
                  <a:lnTo>
                    <a:pt x="4035164" y="5384374"/>
                  </a:lnTo>
                  <a:lnTo>
                    <a:pt x="4049049" y="5375640"/>
                  </a:lnTo>
                  <a:lnTo>
                    <a:pt x="4062485" y="5366123"/>
                  </a:lnTo>
                  <a:lnTo>
                    <a:pt x="4116567" y="5328277"/>
                  </a:lnTo>
                  <a:cubicBezTo>
                    <a:pt x="4134594" y="5315624"/>
                    <a:pt x="4152957" y="5303420"/>
                    <a:pt x="4169976" y="5289199"/>
                  </a:cubicBezTo>
                  <a:lnTo>
                    <a:pt x="4222042" y="5247994"/>
                  </a:lnTo>
                  <a:cubicBezTo>
                    <a:pt x="4239398" y="5234222"/>
                    <a:pt x="4256865" y="5220562"/>
                    <a:pt x="4273213" y="5205558"/>
                  </a:cubicBezTo>
                  <a:lnTo>
                    <a:pt x="4323151" y="5161329"/>
                  </a:lnTo>
                  <a:cubicBezTo>
                    <a:pt x="4339611" y="5146437"/>
                    <a:pt x="4356631" y="5131881"/>
                    <a:pt x="4371971" y="5116093"/>
                  </a:cubicBezTo>
                  <a:cubicBezTo>
                    <a:pt x="4435457" y="5054398"/>
                    <a:pt x="4496258" y="4991135"/>
                    <a:pt x="4546868" y="4924400"/>
                  </a:cubicBezTo>
                  <a:cubicBezTo>
                    <a:pt x="4600054" y="4858450"/>
                    <a:pt x="4640699" y="4788916"/>
                    <a:pt x="4675634" y="4715352"/>
                  </a:cubicBezTo>
                  <a:lnTo>
                    <a:pt x="4700155" y="4659255"/>
                  </a:lnTo>
                  <a:lnTo>
                    <a:pt x="4721206" y="4600135"/>
                  </a:lnTo>
                  <a:cubicBezTo>
                    <a:pt x="4728707" y="4580988"/>
                    <a:pt x="4733970" y="4559266"/>
                    <a:pt x="4740465" y="4538887"/>
                  </a:cubicBezTo>
                  <a:cubicBezTo>
                    <a:pt x="4746623" y="4518061"/>
                    <a:pt x="4753005" y="4497906"/>
                    <a:pt x="4758492" y="4475848"/>
                  </a:cubicBezTo>
                  <a:cubicBezTo>
                    <a:pt x="4803168" y="4303637"/>
                    <a:pt x="4840902" y="4115080"/>
                    <a:pt x="4891288" y="3930329"/>
                  </a:cubicBezTo>
                  <a:cubicBezTo>
                    <a:pt x="4940891" y="3744906"/>
                    <a:pt x="5000235" y="3562059"/>
                    <a:pt x="5066298" y="3382235"/>
                  </a:cubicBezTo>
                  <a:cubicBezTo>
                    <a:pt x="5124186" y="3226932"/>
                    <a:pt x="5154530" y="3064015"/>
                    <a:pt x="5156994" y="2898635"/>
                  </a:cubicBezTo>
                  <a:cubicBezTo>
                    <a:pt x="5159681" y="2733255"/>
                    <a:pt x="5132920" y="2565636"/>
                    <a:pt x="5083317" y="2402047"/>
                  </a:cubicBezTo>
                  <a:cubicBezTo>
                    <a:pt x="5033938" y="2238123"/>
                    <a:pt x="4960150" y="2079013"/>
                    <a:pt x="4871022" y="1926958"/>
                  </a:cubicBezTo>
                  <a:cubicBezTo>
                    <a:pt x="4826570" y="1850818"/>
                    <a:pt x="4777415" y="1776918"/>
                    <a:pt x="4727028" y="1703577"/>
                  </a:cubicBezTo>
                  <a:cubicBezTo>
                    <a:pt x="4676418" y="1630349"/>
                    <a:pt x="4622784" y="1558464"/>
                    <a:pt x="4563776" y="1490834"/>
                  </a:cubicBezTo>
                  <a:cubicBezTo>
                    <a:pt x="4503647" y="1423764"/>
                    <a:pt x="4439041" y="1359157"/>
                    <a:pt x="4370291" y="1300596"/>
                  </a:cubicBezTo>
                  <a:cubicBezTo>
                    <a:pt x="4336812" y="1270141"/>
                    <a:pt x="4301541" y="1242148"/>
                    <a:pt x="4266046" y="1214491"/>
                  </a:cubicBezTo>
                  <a:cubicBezTo>
                    <a:pt x="4248355" y="1200607"/>
                    <a:pt x="4230776" y="1186611"/>
                    <a:pt x="4212973" y="1173062"/>
                  </a:cubicBezTo>
                  <a:cubicBezTo>
                    <a:pt x="4194722" y="1160074"/>
                    <a:pt x="4176359" y="1147197"/>
                    <a:pt x="4157995" y="1134545"/>
                  </a:cubicBezTo>
                  <a:cubicBezTo>
                    <a:pt x="4011426" y="1031980"/>
                    <a:pt x="3855004" y="948562"/>
                    <a:pt x="3697126" y="881044"/>
                  </a:cubicBezTo>
                  <a:lnTo>
                    <a:pt x="3637670" y="856747"/>
                  </a:lnTo>
                  <a:lnTo>
                    <a:pt x="3608222" y="844318"/>
                  </a:lnTo>
                  <a:cubicBezTo>
                    <a:pt x="3598480" y="840063"/>
                    <a:pt x="3588179" y="837040"/>
                    <a:pt x="3578214" y="833457"/>
                  </a:cubicBezTo>
                  <a:lnTo>
                    <a:pt x="3518309" y="812294"/>
                  </a:lnTo>
                  <a:cubicBezTo>
                    <a:pt x="3513383" y="810503"/>
                    <a:pt x="3508344" y="808823"/>
                    <a:pt x="3503417" y="806920"/>
                  </a:cubicBezTo>
                  <a:cubicBezTo>
                    <a:pt x="3498603" y="804792"/>
                    <a:pt x="3494236" y="801993"/>
                    <a:pt x="3489533" y="799642"/>
                  </a:cubicBezTo>
                  <a:cubicBezTo>
                    <a:pt x="3480240" y="794827"/>
                    <a:pt x="3470498" y="791020"/>
                    <a:pt x="3460869" y="787101"/>
                  </a:cubicBezTo>
                  <a:lnTo>
                    <a:pt x="3402980" y="763475"/>
                  </a:lnTo>
                  <a:lnTo>
                    <a:pt x="3374092" y="751606"/>
                  </a:lnTo>
                  <a:cubicBezTo>
                    <a:pt x="3364462" y="747688"/>
                    <a:pt x="3354945" y="743433"/>
                    <a:pt x="3344980" y="740409"/>
                  </a:cubicBezTo>
                  <a:lnTo>
                    <a:pt x="3226627" y="700772"/>
                  </a:lnTo>
                  <a:cubicBezTo>
                    <a:pt x="3067405" y="652849"/>
                    <a:pt x="2902697" y="625192"/>
                    <a:pt x="2735750" y="614667"/>
                  </a:cubicBezTo>
                  <a:cubicBezTo>
                    <a:pt x="2714811" y="613435"/>
                    <a:pt x="2694209" y="610860"/>
                    <a:pt x="2673158" y="610412"/>
                  </a:cubicBezTo>
                  <a:lnTo>
                    <a:pt x="2610119" y="609628"/>
                  </a:lnTo>
                  <a:lnTo>
                    <a:pt x="2547080" y="608620"/>
                  </a:lnTo>
                  <a:cubicBezTo>
                    <a:pt x="2536443" y="608173"/>
                    <a:pt x="2526365" y="608397"/>
                    <a:pt x="2516400" y="608844"/>
                  </a:cubicBezTo>
                  <a:lnTo>
                    <a:pt x="2486280" y="609740"/>
                  </a:lnTo>
                  <a:cubicBezTo>
                    <a:pt x="2466125" y="609852"/>
                    <a:pt x="2446307" y="611868"/>
                    <a:pt x="2426376" y="613099"/>
                  </a:cubicBezTo>
                  <a:cubicBezTo>
                    <a:pt x="2406333" y="613995"/>
                    <a:pt x="2386627" y="616458"/>
                    <a:pt x="2366920" y="618474"/>
                  </a:cubicBezTo>
                  <a:cubicBezTo>
                    <a:pt x="2357066" y="619482"/>
                    <a:pt x="2347101" y="620153"/>
                    <a:pt x="2337248" y="621497"/>
                  </a:cubicBezTo>
                  <a:lnTo>
                    <a:pt x="2307800" y="625528"/>
                  </a:lnTo>
                  <a:lnTo>
                    <a:pt x="2278351" y="629559"/>
                  </a:lnTo>
                  <a:lnTo>
                    <a:pt x="2249127" y="634710"/>
                  </a:lnTo>
                  <a:cubicBezTo>
                    <a:pt x="2093377" y="661918"/>
                    <a:pt x="1942329" y="710849"/>
                    <a:pt x="1796096" y="781726"/>
                  </a:cubicBezTo>
                  <a:cubicBezTo>
                    <a:pt x="1649751" y="852268"/>
                    <a:pt x="1508892" y="944307"/>
                    <a:pt x="1370833" y="1048663"/>
                  </a:cubicBezTo>
                  <a:cubicBezTo>
                    <a:pt x="1232774" y="1153244"/>
                    <a:pt x="1097290" y="1269917"/>
                    <a:pt x="959790" y="1390844"/>
                  </a:cubicBezTo>
                  <a:lnTo>
                    <a:pt x="749062" y="1577611"/>
                  </a:lnTo>
                  <a:cubicBezTo>
                    <a:pt x="674602" y="1642329"/>
                    <a:pt x="599806" y="1704137"/>
                    <a:pt x="524786" y="1763145"/>
                  </a:cubicBezTo>
                  <a:cubicBezTo>
                    <a:pt x="374858" y="1881498"/>
                    <a:pt x="223810" y="1987422"/>
                    <a:pt x="84071" y="2098496"/>
                  </a:cubicBezTo>
                  <a:lnTo>
                    <a:pt x="0" y="2168094"/>
                  </a:lnTo>
                  <a:lnTo>
                    <a:pt x="0" y="1576676"/>
                  </a:lnTo>
                  <a:lnTo>
                    <a:pt x="174655" y="1387597"/>
                  </a:lnTo>
                  <a:cubicBezTo>
                    <a:pt x="238926" y="1320079"/>
                    <a:pt x="302749" y="1254577"/>
                    <a:pt x="363661" y="1188626"/>
                  </a:cubicBezTo>
                  <a:lnTo>
                    <a:pt x="458052" y="1086397"/>
                  </a:lnTo>
                  <a:cubicBezTo>
                    <a:pt x="490635" y="1051351"/>
                    <a:pt x="523666" y="1016416"/>
                    <a:pt x="557257" y="981593"/>
                  </a:cubicBezTo>
                  <a:cubicBezTo>
                    <a:pt x="691510" y="842414"/>
                    <a:pt x="835055" y="705699"/>
                    <a:pt x="994165" y="578389"/>
                  </a:cubicBezTo>
                  <a:cubicBezTo>
                    <a:pt x="1152939" y="451190"/>
                    <a:pt x="1328060" y="333398"/>
                    <a:pt x="1520873" y="237215"/>
                  </a:cubicBezTo>
                  <a:cubicBezTo>
                    <a:pt x="1713238" y="141033"/>
                    <a:pt x="1924302" y="68028"/>
                    <a:pt x="2141748" y="31190"/>
                  </a:cubicBezTo>
                  <a:lnTo>
                    <a:pt x="2182505" y="24360"/>
                  </a:lnTo>
                  <a:cubicBezTo>
                    <a:pt x="2196165" y="22344"/>
                    <a:pt x="2209826" y="20665"/>
                    <a:pt x="2223374" y="18873"/>
                  </a:cubicBezTo>
                  <a:lnTo>
                    <a:pt x="2264355" y="13611"/>
                  </a:lnTo>
                  <a:cubicBezTo>
                    <a:pt x="2278015" y="11931"/>
                    <a:pt x="2291676" y="10924"/>
                    <a:pt x="2305336" y="9580"/>
                  </a:cubicBezTo>
                  <a:cubicBezTo>
                    <a:pt x="2332657" y="7229"/>
                    <a:pt x="2360090" y="4653"/>
                    <a:pt x="2387410" y="3645"/>
                  </a:cubicBezTo>
                  <a:cubicBezTo>
                    <a:pt x="2414731" y="2414"/>
                    <a:pt x="2442164" y="510"/>
                    <a:pt x="2469373" y="622"/>
                  </a:cubicBezTo>
                  <a:close/>
                </a:path>
              </a:pathLst>
            </a:custGeom>
            <a:gradFill>
              <a:gsLst>
                <a:gs pos="37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67C4629D-4AB7-48D4-A61B-1AE1837A78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646908" cy="6130481"/>
            </a:xfrm>
            <a:custGeom>
              <a:avLst/>
              <a:gdLst>
                <a:gd name="connsiteX0" fmla="*/ 2616837 w 5646908"/>
                <a:gd name="connsiteY0" fmla="*/ 0 h 6130481"/>
                <a:gd name="connsiteX1" fmla="*/ 4918721 w 5646908"/>
                <a:gd name="connsiteY1" fmla="*/ 1134258 h 6130481"/>
                <a:gd name="connsiteX2" fmla="*/ 5539036 w 5646908"/>
                <a:gd name="connsiteY2" fmla="*/ 3362353 h 6130481"/>
                <a:gd name="connsiteX3" fmla="*/ 4712024 w 5646908"/>
                <a:gd name="connsiteY3" fmla="*/ 5293280 h 6130481"/>
                <a:gd name="connsiteX4" fmla="*/ 2547864 w 5646908"/>
                <a:gd name="connsiteY4" fmla="*/ 6130481 h 6130481"/>
                <a:gd name="connsiteX5" fmla="*/ 263223 w 5646908"/>
                <a:gd name="connsiteY5" fmla="*/ 5212325 h 6130481"/>
                <a:gd name="connsiteX6" fmla="*/ 49974 w 5646908"/>
                <a:gd name="connsiteY6" fmla="*/ 4985345 h 6130481"/>
                <a:gd name="connsiteX7" fmla="*/ 0 w 5646908"/>
                <a:gd name="connsiteY7" fmla="*/ 4920618 h 6130481"/>
                <a:gd name="connsiteX8" fmla="*/ 0 w 5646908"/>
                <a:gd name="connsiteY8" fmla="*/ 3760303 h 6130481"/>
                <a:gd name="connsiteX9" fmla="*/ 80488 w 5646908"/>
                <a:gd name="connsiteY9" fmla="*/ 3974159 h 6130481"/>
                <a:gd name="connsiteX10" fmla="*/ 664748 w 5646908"/>
                <a:gd name="connsiteY10" fmla="*/ 4813600 h 6130481"/>
                <a:gd name="connsiteX11" fmla="*/ 2548087 w 5646908"/>
                <a:gd name="connsiteY11" fmla="*/ 5570406 h 6130481"/>
                <a:gd name="connsiteX12" fmla="*/ 3536561 w 5646908"/>
                <a:gd name="connsiteY12" fmla="*/ 5407153 h 6130481"/>
                <a:gd name="connsiteX13" fmla="*/ 4308035 w 5646908"/>
                <a:gd name="connsiteY13" fmla="*/ 4897241 h 6130481"/>
                <a:gd name="connsiteX14" fmla="*/ 4569038 w 5646908"/>
                <a:gd name="connsiteY14" fmla="*/ 4564802 h 6130481"/>
                <a:gd name="connsiteX15" fmla="*/ 4699147 w 5646908"/>
                <a:gd name="connsiteY15" fmla="*/ 4149952 h 6130481"/>
                <a:gd name="connsiteX16" fmla="*/ 5003034 w 5646908"/>
                <a:gd name="connsiteY16" fmla="*/ 3168421 h 6130481"/>
                <a:gd name="connsiteX17" fmla="*/ 4994189 w 5646908"/>
                <a:gd name="connsiteY17" fmla="*/ 2321590 h 6130481"/>
                <a:gd name="connsiteX18" fmla="*/ 4487860 w 5646908"/>
                <a:gd name="connsiteY18" fmla="*/ 1501856 h 6130481"/>
                <a:gd name="connsiteX19" fmla="*/ 3640469 w 5646908"/>
                <a:gd name="connsiteY19" fmla="*/ 808425 h 6130481"/>
                <a:gd name="connsiteX20" fmla="*/ 2616837 w 5646908"/>
                <a:gd name="connsiteY20" fmla="*/ 559851 h 6130481"/>
                <a:gd name="connsiteX21" fmla="*/ 1762952 w 5646908"/>
                <a:gd name="connsiteY21" fmla="*/ 812008 h 6130481"/>
                <a:gd name="connsiteX22" fmla="*/ 939635 w 5646908"/>
                <a:gd name="connsiteY22" fmla="*/ 1502976 h 6130481"/>
                <a:gd name="connsiteX23" fmla="*/ 585250 w 5646908"/>
                <a:gd name="connsiteY23" fmla="*/ 1831049 h 6130481"/>
                <a:gd name="connsiteX24" fmla="*/ 40403 w 5646908"/>
                <a:gd name="connsiteY24" fmla="*/ 2389556 h 6130481"/>
                <a:gd name="connsiteX25" fmla="*/ 0 w 5646908"/>
                <a:gd name="connsiteY25" fmla="*/ 2456747 h 6130481"/>
                <a:gd name="connsiteX26" fmla="*/ 0 w 5646908"/>
                <a:gd name="connsiteY26" fmla="*/ 1601114 h 6130481"/>
                <a:gd name="connsiteX27" fmla="*/ 93200 w 5646908"/>
                <a:gd name="connsiteY27" fmla="*/ 1513741 h 6130481"/>
                <a:gd name="connsiteX28" fmla="*/ 535423 w 5646908"/>
                <a:gd name="connsiteY28" fmla="*/ 1107273 h 6130481"/>
                <a:gd name="connsiteX29" fmla="*/ 2616837 w 5646908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646908" h="6130481">
                  <a:moveTo>
                    <a:pt x="2616837" y="0"/>
                  </a:moveTo>
                  <a:cubicBezTo>
                    <a:pt x="3596241" y="0"/>
                    <a:pt x="4322479" y="463445"/>
                    <a:pt x="4918721" y="1134258"/>
                  </a:cubicBezTo>
                  <a:cubicBezTo>
                    <a:pt x="5416317" y="1694109"/>
                    <a:pt x="5857703" y="2516643"/>
                    <a:pt x="5539036" y="3362353"/>
                  </a:cubicBezTo>
                  <a:cubicBezTo>
                    <a:pt x="5111758" y="4496612"/>
                    <a:pt x="5300763" y="4716633"/>
                    <a:pt x="4712024" y="5293280"/>
                  </a:cubicBezTo>
                  <a:cubicBezTo>
                    <a:pt x="4123284" y="5869926"/>
                    <a:pt x="3446201" y="6130481"/>
                    <a:pt x="2547864" y="6130481"/>
                  </a:cubicBezTo>
                  <a:cubicBezTo>
                    <a:pt x="1657476" y="6130481"/>
                    <a:pt x="850619" y="5780127"/>
                    <a:pt x="263223" y="5212325"/>
                  </a:cubicBezTo>
                  <a:cubicBezTo>
                    <a:pt x="188497" y="5140091"/>
                    <a:pt x="117321" y="5064339"/>
                    <a:pt x="49974" y="4985345"/>
                  </a:cubicBezTo>
                  <a:lnTo>
                    <a:pt x="0" y="4920618"/>
                  </a:lnTo>
                  <a:lnTo>
                    <a:pt x="0" y="3760303"/>
                  </a:lnTo>
                  <a:lnTo>
                    <a:pt x="80488" y="3974159"/>
                  </a:lnTo>
                  <a:cubicBezTo>
                    <a:pt x="217875" y="4289243"/>
                    <a:pt x="414383" y="4571632"/>
                    <a:pt x="664748" y="4813600"/>
                  </a:cubicBezTo>
                  <a:cubicBezTo>
                    <a:pt x="1169734" y="5301566"/>
                    <a:pt x="1838644" y="5570406"/>
                    <a:pt x="2548087" y="5570406"/>
                  </a:cubicBezTo>
                  <a:cubicBezTo>
                    <a:pt x="2928786" y="5570406"/>
                    <a:pt x="3252156" y="5516996"/>
                    <a:pt x="3536561" y="5407153"/>
                  </a:cubicBezTo>
                  <a:cubicBezTo>
                    <a:pt x="3815366" y="5299438"/>
                    <a:pt x="4067747" y="5132603"/>
                    <a:pt x="4308035" y="4897241"/>
                  </a:cubicBezTo>
                  <a:cubicBezTo>
                    <a:pt x="4475095" y="4733653"/>
                    <a:pt x="4533767" y="4637358"/>
                    <a:pt x="4569038" y="4564802"/>
                  </a:cubicBezTo>
                  <a:cubicBezTo>
                    <a:pt x="4619313" y="4461453"/>
                    <a:pt x="4652792" y="4330784"/>
                    <a:pt x="4699147" y="4149952"/>
                  </a:cubicBezTo>
                  <a:cubicBezTo>
                    <a:pt x="4758491" y="3918846"/>
                    <a:pt x="4839558" y="3602194"/>
                    <a:pt x="5003034" y="3168421"/>
                  </a:cubicBezTo>
                  <a:cubicBezTo>
                    <a:pt x="5103024" y="2902940"/>
                    <a:pt x="5100112" y="2626037"/>
                    <a:pt x="4994189" y="2321590"/>
                  </a:cubicBezTo>
                  <a:cubicBezTo>
                    <a:pt x="4900470" y="2052526"/>
                    <a:pt x="4725460" y="1769129"/>
                    <a:pt x="4487860" y="1501856"/>
                  </a:cubicBezTo>
                  <a:cubicBezTo>
                    <a:pt x="4210285" y="1189683"/>
                    <a:pt x="3933047" y="962832"/>
                    <a:pt x="3640469" y="808425"/>
                  </a:cubicBezTo>
                  <a:cubicBezTo>
                    <a:pt x="3323369" y="641141"/>
                    <a:pt x="2988578" y="559851"/>
                    <a:pt x="2616837" y="559851"/>
                  </a:cubicBezTo>
                  <a:cubicBezTo>
                    <a:pt x="2315413" y="559851"/>
                    <a:pt x="2044110" y="640134"/>
                    <a:pt x="1762952" y="812008"/>
                  </a:cubicBezTo>
                  <a:cubicBezTo>
                    <a:pt x="1472838" y="989593"/>
                    <a:pt x="1197167" y="1250707"/>
                    <a:pt x="939635" y="1502976"/>
                  </a:cubicBezTo>
                  <a:cubicBezTo>
                    <a:pt x="819379" y="1620769"/>
                    <a:pt x="700355" y="1727700"/>
                    <a:pt x="585250" y="1831049"/>
                  </a:cubicBezTo>
                  <a:cubicBezTo>
                    <a:pt x="362317" y="2031140"/>
                    <a:pt x="169840" y="2204022"/>
                    <a:pt x="40403" y="2389556"/>
                  </a:cubicBezTo>
                  <a:lnTo>
                    <a:pt x="0" y="2456747"/>
                  </a:lnTo>
                  <a:lnTo>
                    <a:pt x="0" y="1601114"/>
                  </a:lnTo>
                  <a:lnTo>
                    <a:pt x="93200" y="1513741"/>
                  </a:lnTo>
                  <a:cubicBezTo>
                    <a:pt x="237107" y="1383294"/>
                    <a:pt x="388238" y="1251435"/>
                    <a:pt x="535423" y="1107273"/>
                  </a:cubicBezTo>
                  <a:cubicBezTo>
                    <a:pt x="1124050" y="530627"/>
                    <a:pt x="1718500" y="0"/>
                    <a:pt x="2616837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4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1E30050-9FC4-4CC7-8C0B-BF5EFD106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517522" cy="6130481"/>
            </a:xfrm>
            <a:custGeom>
              <a:avLst/>
              <a:gdLst>
                <a:gd name="connsiteX0" fmla="*/ 2549095 w 5517522"/>
                <a:gd name="connsiteY0" fmla="*/ 0 h 6130481"/>
                <a:gd name="connsiteX1" fmla="*/ 4804175 w 5517522"/>
                <a:gd name="connsiteY1" fmla="*/ 1134258 h 6130481"/>
                <a:gd name="connsiteX2" fmla="*/ 5411838 w 5517522"/>
                <a:gd name="connsiteY2" fmla="*/ 3362353 h 6130481"/>
                <a:gd name="connsiteX3" fmla="*/ 4601621 w 5517522"/>
                <a:gd name="connsiteY3" fmla="*/ 5293280 h 6130481"/>
                <a:gd name="connsiteX4" fmla="*/ 2481577 w 5517522"/>
                <a:gd name="connsiteY4" fmla="*/ 6130481 h 6130481"/>
                <a:gd name="connsiteX5" fmla="*/ 243517 w 5517522"/>
                <a:gd name="connsiteY5" fmla="*/ 5212325 h 6130481"/>
                <a:gd name="connsiteX6" fmla="*/ 34587 w 5517522"/>
                <a:gd name="connsiteY6" fmla="*/ 4985345 h 6130481"/>
                <a:gd name="connsiteX7" fmla="*/ 0 w 5517522"/>
                <a:gd name="connsiteY7" fmla="*/ 4939620 h 6130481"/>
                <a:gd name="connsiteX8" fmla="*/ 0 w 5517522"/>
                <a:gd name="connsiteY8" fmla="*/ 3335329 h 6130481"/>
                <a:gd name="connsiteX9" fmla="*/ 17141 w 5517522"/>
                <a:gd name="connsiteY9" fmla="*/ 3448738 h 6130481"/>
                <a:gd name="connsiteX10" fmla="*/ 167489 w 5517522"/>
                <a:gd name="connsiteY10" fmla="*/ 3930490 h 6130481"/>
                <a:gd name="connsiteX11" fmla="*/ 715471 w 5517522"/>
                <a:gd name="connsiteY11" fmla="*/ 4734212 h 6130481"/>
                <a:gd name="connsiteX12" fmla="*/ 2481689 w 5517522"/>
                <a:gd name="connsiteY12" fmla="*/ 5458772 h 6130481"/>
                <a:gd name="connsiteX13" fmla="*/ 4126644 w 5517522"/>
                <a:gd name="connsiteY13" fmla="*/ 4818302 h 6130481"/>
                <a:gd name="connsiteX14" fmla="*/ 4360437 w 5517522"/>
                <a:gd name="connsiteY14" fmla="*/ 4516766 h 6130481"/>
                <a:gd name="connsiteX15" fmla="*/ 4480357 w 5517522"/>
                <a:gd name="connsiteY15" fmla="*/ 4122855 h 6130481"/>
                <a:gd name="connsiteX16" fmla="*/ 4781557 w 5517522"/>
                <a:gd name="connsiteY16" fmla="*/ 3129791 h 6130481"/>
                <a:gd name="connsiteX17" fmla="*/ 4771928 w 5517522"/>
                <a:gd name="connsiteY17" fmla="*/ 2357869 h 6130481"/>
                <a:gd name="connsiteX18" fmla="*/ 4297510 w 5517522"/>
                <a:gd name="connsiteY18" fmla="*/ 1575533 h 6130481"/>
                <a:gd name="connsiteX19" fmla="*/ 3498715 w 5517522"/>
                <a:gd name="connsiteY19" fmla="*/ 907071 h 6130481"/>
                <a:gd name="connsiteX20" fmla="*/ 2549095 w 5517522"/>
                <a:gd name="connsiteY20" fmla="*/ 671821 h 6130481"/>
                <a:gd name="connsiteX21" fmla="*/ 985319 w 5517522"/>
                <a:gd name="connsiteY21" fmla="*/ 1582475 h 6130481"/>
                <a:gd name="connsiteX22" fmla="*/ 634628 w 5517522"/>
                <a:gd name="connsiteY22" fmla="*/ 1913907 h 6130481"/>
                <a:gd name="connsiteX23" fmla="*/ 117662 w 5517522"/>
                <a:gd name="connsiteY23" fmla="*/ 2453044 h 6130481"/>
                <a:gd name="connsiteX24" fmla="*/ 2515 w 5517522"/>
                <a:gd name="connsiteY24" fmla="*/ 2685494 h 6130481"/>
                <a:gd name="connsiteX25" fmla="*/ 0 w 5517522"/>
                <a:gd name="connsiteY25" fmla="*/ 2696965 h 6130481"/>
                <a:gd name="connsiteX26" fmla="*/ 0 w 5517522"/>
                <a:gd name="connsiteY26" fmla="*/ 1587383 h 6130481"/>
                <a:gd name="connsiteX27" fmla="*/ 76951 w 5517522"/>
                <a:gd name="connsiteY27" fmla="*/ 1513741 h 6130481"/>
                <a:gd name="connsiteX28" fmla="*/ 510118 w 5517522"/>
                <a:gd name="connsiteY28" fmla="*/ 1107273 h 6130481"/>
                <a:gd name="connsiteX29" fmla="*/ 2549095 w 5517522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522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4011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335329"/>
                  </a:lnTo>
                  <a:lnTo>
                    <a:pt x="17141" y="3448738"/>
                  </a:lnTo>
                  <a:cubicBezTo>
                    <a:pt x="50676" y="3613558"/>
                    <a:pt x="100867" y="3774516"/>
                    <a:pt x="167489" y="3930490"/>
                  </a:cubicBezTo>
                  <a:cubicBezTo>
                    <a:pt x="296255" y="4232138"/>
                    <a:pt x="480670" y="4502546"/>
                    <a:pt x="715471" y="4734212"/>
                  </a:cubicBezTo>
                  <a:cubicBezTo>
                    <a:pt x="1188993" y="5201464"/>
                    <a:pt x="1816250" y="5458772"/>
                    <a:pt x="2481689" y="5458772"/>
                  </a:cubicBezTo>
                  <a:cubicBezTo>
                    <a:pt x="3185758" y="5458772"/>
                    <a:pt x="3677755" y="5267191"/>
                    <a:pt x="4126644" y="4818302"/>
                  </a:cubicBezTo>
                  <a:cubicBezTo>
                    <a:pt x="4278363" y="4666583"/>
                    <a:pt x="4329982" y="4580701"/>
                    <a:pt x="4360437" y="4516766"/>
                  </a:cubicBezTo>
                  <a:cubicBezTo>
                    <a:pt x="4404890" y="4423495"/>
                    <a:pt x="4436577" y="4297417"/>
                    <a:pt x="4480357" y="4122855"/>
                  </a:cubicBezTo>
                  <a:cubicBezTo>
                    <a:pt x="4539030" y="3889285"/>
                    <a:pt x="4619425" y="3569275"/>
                    <a:pt x="4781557" y="3129791"/>
                  </a:cubicBezTo>
                  <a:cubicBezTo>
                    <a:pt x="4870238" y="2889503"/>
                    <a:pt x="4867103" y="2637010"/>
                    <a:pt x="4771928" y="2357869"/>
                  </a:cubicBezTo>
                  <a:cubicBezTo>
                    <a:pt x="4684815" y="2102465"/>
                    <a:pt x="4520779" y="1831945"/>
                    <a:pt x="4297510" y="1575533"/>
                  </a:cubicBezTo>
                  <a:cubicBezTo>
                    <a:pt x="4034492" y="1273549"/>
                    <a:pt x="3773266" y="1054983"/>
                    <a:pt x="3498715" y="907071"/>
                  </a:cubicBezTo>
                  <a:cubicBezTo>
                    <a:pt x="3204905" y="748745"/>
                    <a:pt x="2894187" y="671821"/>
                    <a:pt x="2549095" y="671821"/>
                  </a:cubicBezTo>
                  <a:cubicBezTo>
                    <a:pt x="1942553" y="671821"/>
                    <a:pt x="1518298" y="1049273"/>
                    <a:pt x="985319" y="1582475"/>
                  </a:cubicBezTo>
                  <a:cubicBezTo>
                    <a:pt x="865735" y="1702059"/>
                    <a:pt x="748278" y="1809774"/>
                    <a:pt x="634628" y="1913907"/>
                  </a:cubicBezTo>
                  <a:cubicBezTo>
                    <a:pt x="421325" y="2109407"/>
                    <a:pt x="237134" y="2278146"/>
                    <a:pt x="117662" y="2453044"/>
                  </a:cubicBezTo>
                  <a:cubicBezTo>
                    <a:pt x="64756" y="2530415"/>
                    <a:pt x="27022" y="2605799"/>
                    <a:pt x="2515" y="2685494"/>
                  </a:cubicBezTo>
                  <a:lnTo>
                    <a:pt x="0" y="2696965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E7E03733-50FD-49A6-B226-40F6A0AD4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76241"/>
              <a:ext cx="5517475" cy="6130481"/>
            </a:xfrm>
            <a:custGeom>
              <a:avLst/>
              <a:gdLst>
                <a:gd name="connsiteX0" fmla="*/ 2549095 w 5517475"/>
                <a:gd name="connsiteY0" fmla="*/ 0 h 6130481"/>
                <a:gd name="connsiteX1" fmla="*/ 4804175 w 5517475"/>
                <a:gd name="connsiteY1" fmla="*/ 1134258 h 6130481"/>
                <a:gd name="connsiteX2" fmla="*/ 5411838 w 5517475"/>
                <a:gd name="connsiteY2" fmla="*/ 3362353 h 6130481"/>
                <a:gd name="connsiteX3" fmla="*/ 4601621 w 5517475"/>
                <a:gd name="connsiteY3" fmla="*/ 5293280 h 6130481"/>
                <a:gd name="connsiteX4" fmla="*/ 2481577 w 5517475"/>
                <a:gd name="connsiteY4" fmla="*/ 6130481 h 6130481"/>
                <a:gd name="connsiteX5" fmla="*/ 243517 w 5517475"/>
                <a:gd name="connsiteY5" fmla="*/ 5212325 h 6130481"/>
                <a:gd name="connsiteX6" fmla="*/ 34587 w 5517475"/>
                <a:gd name="connsiteY6" fmla="*/ 4985345 h 6130481"/>
                <a:gd name="connsiteX7" fmla="*/ 0 w 5517475"/>
                <a:gd name="connsiteY7" fmla="*/ 4939620 h 6130481"/>
                <a:gd name="connsiteX8" fmla="*/ 0 w 5517475"/>
                <a:gd name="connsiteY8" fmla="*/ 3799573 h 6130481"/>
                <a:gd name="connsiteX9" fmla="*/ 64364 w 5517475"/>
                <a:gd name="connsiteY9" fmla="*/ 3974159 h 6130481"/>
                <a:gd name="connsiteX10" fmla="*/ 636644 w 5517475"/>
                <a:gd name="connsiteY10" fmla="*/ 4813600 h 6130481"/>
                <a:gd name="connsiteX11" fmla="*/ 2481577 w 5517475"/>
                <a:gd name="connsiteY11" fmla="*/ 5570406 h 6130481"/>
                <a:gd name="connsiteX12" fmla="*/ 3449896 w 5517475"/>
                <a:gd name="connsiteY12" fmla="*/ 5407153 h 6130481"/>
                <a:gd name="connsiteX13" fmla="*/ 4205695 w 5517475"/>
                <a:gd name="connsiteY13" fmla="*/ 4897241 h 6130481"/>
                <a:gd name="connsiteX14" fmla="*/ 4461434 w 5517475"/>
                <a:gd name="connsiteY14" fmla="*/ 4564802 h 6130481"/>
                <a:gd name="connsiteX15" fmla="*/ 4588969 w 5517475"/>
                <a:gd name="connsiteY15" fmla="*/ 4149952 h 6130481"/>
                <a:gd name="connsiteX16" fmla="*/ 4886585 w 5517475"/>
                <a:gd name="connsiteY16" fmla="*/ 3168421 h 6130481"/>
                <a:gd name="connsiteX17" fmla="*/ 4877964 w 5517475"/>
                <a:gd name="connsiteY17" fmla="*/ 2321590 h 6130481"/>
                <a:gd name="connsiteX18" fmla="*/ 4382048 w 5517475"/>
                <a:gd name="connsiteY18" fmla="*/ 1501856 h 6130481"/>
                <a:gd name="connsiteX19" fmla="*/ 3551900 w 5517475"/>
                <a:gd name="connsiteY19" fmla="*/ 808425 h 6130481"/>
                <a:gd name="connsiteX20" fmla="*/ 2549095 w 5517475"/>
                <a:gd name="connsiteY20" fmla="*/ 559851 h 6130481"/>
                <a:gd name="connsiteX21" fmla="*/ 1712566 w 5517475"/>
                <a:gd name="connsiteY21" fmla="*/ 812008 h 6130481"/>
                <a:gd name="connsiteX22" fmla="*/ 906044 w 5517475"/>
                <a:gd name="connsiteY22" fmla="*/ 1502976 h 6130481"/>
                <a:gd name="connsiteX23" fmla="*/ 558825 w 5517475"/>
                <a:gd name="connsiteY23" fmla="*/ 1831049 h 6130481"/>
                <a:gd name="connsiteX24" fmla="*/ 25063 w 5517475"/>
                <a:gd name="connsiteY24" fmla="*/ 2389556 h 6130481"/>
                <a:gd name="connsiteX25" fmla="*/ 0 w 5517475"/>
                <a:gd name="connsiteY25" fmla="*/ 2432109 h 6130481"/>
                <a:gd name="connsiteX26" fmla="*/ 0 w 5517475"/>
                <a:gd name="connsiteY26" fmla="*/ 1587383 h 6130481"/>
                <a:gd name="connsiteX27" fmla="*/ 76951 w 5517475"/>
                <a:gd name="connsiteY27" fmla="*/ 1513741 h 6130481"/>
                <a:gd name="connsiteX28" fmla="*/ 510118 w 5517475"/>
                <a:gd name="connsiteY28" fmla="*/ 1107273 h 6130481"/>
                <a:gd name="connsiteX29" fmla="*/ 2549095 w 5517475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475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3899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799573"/>
                  </a:lnTo>
                  <a:lnTo>
                    <a:pt x="64364" y="3974159"/>
                  </a:lnTo>
                  <a:cubicBezTo>
                    <a:pt x="198841" y="4289243"/>
                    <a:pt x="391429" y="4571632"/>
                    <a:pt x="636644" y="4813600"/>
                  </a:cubicBezTo>
                  <a:cubicBezTo>
                    <a:pt x="1131328" y="5301566"/>
                    <a:pt x="1786578" y="5570406"/>
                    <a:pt x="2481577" y="5570406"/>
                  </a:cubicBezTo>
                  <a:cubicBezTo>
                    <a:pt x="2854550" y="5570406"/>
                    <a:pt x="3171314" y="5516996"/>
                    <a:pt x="3449896" y="5407153"/>
                  </a:cubicBezTo>
                  <a:cubicBezTo>
                    <a:pt x="3723103" y="5299438"/>
                    <a:pt x="3970333" y="5132603"/>
                    <a:pt x="4205695" y="4897241"/>
                  </a:cubicBezTo>
                  <a:cubicBezTo>
                    <a:pt x="4369395" y="4733653"/>
                    <a:pt x="4426836" y="4637358"/>
                    <a:pt x="4461434" y="4564802"/>
                  </a:cubicBezTo>
                  <a:cubicBezTo>
                    <a:pt x="4510701" y="4461453"/>
                    <a:pt x="4543509" y="4330784"/>
                    <a:pt x="4588969" y="4149952"/>
                  </a:cubicBezTo>
                  <a:cubicBezTo>
                    <a:pt x="4646969" y="3918846"/>
                    <a:pt x="4726468" y="3602194"/>
                    <a:pt x="4886585" y="3168421"/>
                  </a:cubicBezTo>
                  <a:cubicBezTo>
                    <a:pt x="4984560" y="2902940"/>
                    <a:pt x="4981760" y="2626037"/>
                    <a:pt x="4877964" y="2321590"/>
                  </a:cubicBezTo>
                  <a:cubicBezTo>
                    <a:pt x="4786260" y="2052526"/>
                    <a:pt x="4614834" y="1769129"/>
                    <a:pt x="4382048" y="1501856"/>
                  </a:cubicBezTo>
                  <a:cubicBezTo>
                    <a:pt x="4110072" y="1189683"/>
                    <a:pt x="3838544" y="962832"/>
                    <a:pt x="3551900" y="808425"/>
                  </a:cubicBezTo>
                  <a:cubicBezTo>
                    <a:pt x="3241183" y="641141"/>
                    <a:pt x="2913222" y="559851"/>
                    <a:pt x="2549095" y="559851"/>
                  </a:cubicBezTo>
                  <a:cubicBezTo>
                    <a:pt x="2253830" y="559851"/>
                    <a:pt x="1988013" y="640134"/>
                    <a:pt x="1712566" y="812008"/>
                  </a:cubicBezTo>
                  <a:cubicBezTo>
                    <a:pt x="1428385" y="989593"/>
                    <a:pt x="1158313" y="1250707"/>
                    <a:pt x="906044" y="1502976"/>
                  </a:cubicBezTo>
                  <a:cubicBezTo>
                    <a:pt x="788140" y="1620769"/>
                    <a:pt x="671579" y="1727700"/>
                    <a:pt x="558825" y="1831049"/>
                  </a:cubicBezTo>
                  <a:cubicBezTo>
                    <a:pt x="340371" y="2031140"/>
                    <a:pt x="151813" y="2204022"/>
                    <a:pt x="25063" y="2389556"/>
                  </a:cubicBezTo>
                  <a:lnTo>
                    <a:pt x="0" y="2432109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8A614510-A9F4-41B6-B78E-F49E390C7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0"/>
              <a:ext cx="5646974" cy="6483075"/>
            </a:xfrm>
            <a:custGeom>
              <a:avLst/>
              <a:gdLst>
                <a:gd name="connsiteX0" fmla="*/ 2405773 w 5646974"/>
                <a:gd name="connsiteY0" fmla="*/ 0 h 6483075"/>
                <a:gd name="connsiteX1" fmla="*/ 5646974 w 5646974"/>
                <a:gd name="connsiteY1" fmla="*/ 3241538 h 6483075"/>
                <a:gd name="connsiteX2" fmla="*/ 2405773 w 5646974"/>
                <a:gd name="connsiteY2" fmla="*/ 6483075 h 6483075"/>
                <a:gd name="connsiteX3" fmla="*/ 113897 w 5646974"/>
                <a:gd name="connsiteY3" fmla="*/ 5533666 h 6483075"/>
                <a:gd name="connsiteX4" fmla="*/ 0 w 5646974"/>
                <a:gd name="connsiteY4" fmla="*/ 5408336 h 6483075"/>
                <a:gd name="connsiteX5" fmla="*/ 0 w 5646974"/>
                <a:gd name="connsiteY5" fmla="*/ 4983659 h 6483075"/>
                <a:gd name="connsiteX6" fmla="*/ 155731 w 5646974"/>
                <a:gd name="connsiteY6" fmla="*/ 5176047 h 6483075"/>
                <a:gd name="connsiteX7" fmla="*/ 1093706 w 5646974"/>
                <a:gd name="connsiteY7" fmla="*/ 5866903 h 6483075"/>
                <a:gd name="connsiteX8" fmla="*/ 1639673 w 5646974"/>
                <a:gd name="connsiteY8" fmla="*/ 6059940 h 6483075"/>
                <a:gd name="connsiteX9" fmla="*/ 1709990 w 5646974"/>
                <a:gd name="connsiteY9" fmla="*/ 6076287 h 6483075"/>
                <a:gd name="connsiteX10" fmla="*/ 1780307 w 5646974"/>
                <a:gd name="connsiteY10" fmla="*/ 6091963 h 6483075"/>
                <a:gd name="connsiteX11" fmla="*/ 1851072 w 5646974"/>
                <a:gd name="connsiteY11" fmla="*/ 6105176 h 6483075"/>
                <a:gd name="connsiteX12" fmla="*/ 1886455 w 5646974"/>
                <a:gd name="connsiteY12" fmla="*/ 6111782 h 6483075"/>
                <a:gd name="connsiteX13" fmla="*/ 1921949 w 5646974"/>
                <a:gd name="connsiteY13" fmla="*/ 6117716 h 6483075"/>
                <a:gd name="connsiteX14" fmla="*/ 2064152 w 5646974"/>
                <a:gd name="connsiteY14" fmla="*/ 6137647 h 6483075"/>
                <a:gd name="connsiteX15" fmla="*/ 2206914 w 5646974"/>
                <a:gd name="connsiteY15" fmla="*/ 6151195 h 6483075"/>
                <a:gd name="connsiteX16" fmla="*/ 2350011 w 5646974"/>
                <a:gd name="connsiteY16" fmla="*/ 6158250 h 6483075"/>
                <a:gd name="connsiteX17" fmla="*/ 2493109 w 5646974"/>
                <a:gd name="connsiteY17" fmla="*/ 6159705 h 6483075"/>
                <a:gd name="connsiteX18" fmla="*/ 2781321 w 5646974"/>
                <a:gd name="connsiteY18" fmla="*/ 6147277 h 6483075"/>
                <a:gd name="connsiteX19" fmla="*/ 3345091 w 5646974"/>
                <a:gd name="connsiteY19" fmla="*/ 6060276 h 6483075"/>
                <a:gd name="connsiteX20" fmla="*/ 3878853 w 5646974"/>
                <a:gd name="connsiteY20" fmla="*/ 5871718 h 6483075"/>
                <a:gd name="connsiteX21" fmla="*/ 4367267 w 5646974"/>
                <a:gd name="connsiteY21" fmla="*/ 5573093 h 6483075"/>
                <a:gd name="connsiteX22" fmla="*/ 4424484 w 5646974"/>
                <a:gd name="connsiteY22" fmla="*/ 5528529 h 6483075"/>
                <a:gd name="connsiteX23" fmla="*/ 4481252 w 5646974"/>
                <a:gd name="connsiteY23" fmla="*/ 5483069 h 6483075"/>
                <a:gd name="connsiteX24" fmla="*/ 4536790 w 5646974"/>
                <a:gd name="connsiteY24" fmla="*/ 5435818 h 6483075"/>
                <a:gd name="connsiteX25" fmla="*/ 4591543 w 5646974"/>
                <a:gd name="connsiteY25" fmla="*/ 5387671 h 6483075"/>
                <a:gd name="connsiteX26" fmla="*/ 4794209 w 5646974"/>
                <a:gd name="connsiteY26" fmla="*/ 5181198 h 6483075"/>
                <a:gd name="connsiteX27" fmla="*/ 4956678 w 5646974"/>
                <a:gd name="connsiteY27" fmla="*/ 4945836 h 6483075"/>
                <a:gd name="connsiteX28" fmla="*/ 4989262 w 5646974"/>
                <a:gd name="connsiteY28" fmla="*/ 4881453 h 6483075"/>
                <a:gd name="connsiteX29" fmla="*/ 5017814 w 5646974"/>
                <a:gd name="connsiteY29" fmla="*/ 4814607 h 6483075"/>
                <a:gd name="connsiteX30" fmla="*/ 5044127 w 5646974"/>
                <a:gd name="connsiteY30" fmla="*/ 4746193 h 6483075"/>
                <a:gd name="connsiteX31" fmla="*/ 5068425 w 5646974"/>
                <a:gd name="connsiteY31" fmla="*/ 4676436 h 6483075"/>
                <a:gd name="connsiteX32" fmla="*/ 5154641 w 5646974"/>
                <a:gd name="connsiteY32" fmla="*/ 4390352 h 6483075"/>
                <a:gd name="connsiteX33" fmla="*/ 5196854 w 5646974"/>
                <a:gd name="connsiteY33" fmla="*/ 4246134 h 6483075"/>
                <a:gd name="connsiteX34" fmla="*/ 5240299 w 5646974"/>
                <a:gd name="connsiteY34" fmla="*/ 4102140 h 6483075"/>
                <a:gd name="connsiteX35" fmla="*/ 5432440 w 5646974"/>
                <a:gd name="connsiteY35" fmla="*/ 3532884 h 6483075"/>
                <a:gd name="connsiteX36" fmla="*/ 5528846 w 5646974"/>
                <a:gd name="connsiteY36" fmla="*/ 2951647 h 6483075"/>
                <a:gd name="connsiteX37" fmla="*/ 5495927 w 5646974"/>
                <a:gd name="connsiteY37" fmla="*/ 2658733 h 6483075"/>
                <a:gd name="connsiteX38" fmla="*/ 5480027 w 5646974"/>
                <a:gd name="connsiteY38" fmla="*/ 2586848 h 6483075"/>
                <a:gd name="connsiteX39" fmla="*/ 5461328 w 5646974"/>
                <a:gd name="connsiteY39" fmla="*/ 2515635 h 6483075"/>
                <a:gd name="connsiteX40" fmla="*/ 5439605 w 5646974"/>
                <a:gd name="connsiteY40" fmla="*/ 2445317 h 6483075"/>
                <a:gd name="connsiteX41" fmla="*/ 5415532 w 5646974"/>
                <a:gd name="connsiteY41" fmla="*/ 2375896 h 6483075"/>
                <a:gd name="connsiteX42" fmla="*/ 5144564 w 5646974"/>
                <a:gd name="connsiteY42" fmla="*/ 1857138 h 6483075"/>
                <a:gd name="connsiteX43" fmla="*/ 4774838 w 5646974"/>
                <a:gd name="connsiteY43" fmla="*/ 1405450 h 6483075"/>
                <a:gd name="connsiteX44" fmla="*/ 4345769 w 5646974"/>
                <a:gd name="connsiteY44" fmla="*/ 1012323 h 6483075"/>
                <a:gd name="connsiteX45" fmla="*/ 4115334 w 5646974"/>
                <a:gd name="connsiteY45" fmla="*/ 841344 h 6483075"/>
                <a:gd name="connsiteX46" fmla="*/ 3874038 w 5646974"/>
                <a:gd name="connsiteY46" fmla="*/ 691528 h 6483075"/>
                <a:gd name="connsiteX47" fmla="*/ 3359535 w 5646974"/>
                <a:gd name="connsiteY47" fmla="*/ 468819 h 6483075"/>
                <a:gd name="connsiteX48" fmla="*/ 2811105 w 5646974"/>
                <a:gd name="connsiteY48" fmla="*/ 366031 h 6483075"/>
                <a:gd name="connsiteX49" fmla="*/ 2741124 w 5646974"/>
                <a:gd name="connsiteY49" fmla="*/ 361440 h 6483075"/>
                <a:gd name="connsiteX50" fmla="*/ 2671030 w 5646974"/>
                <a:gd name="connsiteY50" fmla="*/ 358417 h 6483075"/>
                <a:gd name="connsiteX51" fmla="*/ 2600713 w 5646974"/>
                <a:gd name="connsiteY51" fmla="*/ 357521 h 6483075"/>
                <a:gd name="connsiteX52" fmla="*/ 2531739 w 5646974"/>
                <a:gd name="connsiteY52" fmla="*/ 358529 h 6483075"/>
                <a:gd name="connsiteX53" fmla="*/ 2259988 w 5646974"/>
                <a:gd name="connsiteY53" fmla="*/ 385289 h 6483075"/>
                <a:gd name="connsiteX54" fmla="*/ 1740670 w 5646974"/>
                <a:gd name="connsiteY54" fmla="*/ 553917 h 6483075"/>
                <a:gd name="connsiteX55" fmla="*/ 1264124 w 5646974"/>
                <a:gd name="connsiteY55" fmla="*/ 853549 h 6483075"/>
                <a:gd name="connsiteX56" fmla="*/ 823074 w 5646974"/>
                <a:gd name="connsiteY56" fmla="*/ 1234136 h 6483075"/>
                <a:gd name="connsiteX57" fmla="*/ 715694 w 5646974"/>
                <a:gd name="connsiteY57" fmla="*/ 1336252 h 6483075"/>
                <a:gd name="connsiteX58" fmla="*/ 606859 w 5646974"/>
                <a:gd name="connsiteY58" fmla="*/ 1440945 h 6483075"/>
                <a:gd name="connsiteX59" fmla="*/ 382023 w 5646974"/>
                <a:gd name="connsiteY59" fmla="*/ 1646074 h 6483075"/>
                <a:gd name="connsiteX60" fmla="*/ 158531 w 5646974"/>
                <a:gd name="connsiteY60" fmla="*/ 1843813 h 6483075"/>
                <a:gd name="connsiteX61" fmla="*/ 0 w 5646974"/>
                <a:gd name="connsiteY61" fmla="*/ 1991775 h 6483075"/>
                <a:gd name="connsiteX62" fmla="*/ 0 w 5646974"/>
                <a:gd name="connsiteY62" fmla="*/ 1074740 h 6483075"/>
                <a:gd name="connsiteX63" fmla="*/ 113897 w 5646974"/>
                <a:gd name="connsiteY63" fmla="*/ 949410 h 6483075"/>
                <a:gd name="connsiteX64" fmla="*/ 2405773 w 5646974"/>
                <a:gd name="connsiteY64" fmla="*/ 0 h 6483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5646974" h="6483075">
                  <a:moveTo>
                    <a:pt x="2405773" y="0"/>
                  </a:moveTo>
                  <a:cubicBezTo>
                    <a:pt x="4195841" y="0"/>
                    <a:pt x="5646974" y="1451246"/>
                    <a:pt x="5646974" y="3241538"/>
                  </a:cubicBezTo>
                  <a:cubicBezTo>
                    <a:pt x="5646974" y="5031830"/>
                    <a:pt x="4195841" y="6483075"/>
                    <a:pt x="2405773" y="6483075"/>
                  </a:cubicBezTo>
                  <a:cubicBezTo>
                    <a:pt x="1510739" y="6483075"/>
                    <a:pt x="700439" y="6120264"/>
                    <a:pt x="113897" y="5533666"/>
                  </a:cubicBezTo>
                  <a:lnTo>
                    <a:pt x="0" y="5408336"/>
                  </a:lnTo>
                  <a:lnTo>
                    <a:pt x="0" y="4983659"/>
                  </a:lnTo>
                  <a:lnTo>
                    <a:pt x="155731" y="5176047"/>
                  </a:lnTo>
                  <a:cubicBezTo>
                    <a:pt x="417742" y="5469073"/>
                    <a:pt x="741224" y="5704211"/>
                    <a:pt x="1093706" y="5866903"/>
                  </a:cubicBezTo>
                  <a:cubicBezTo>
                    <a:pt x="1269947" y="5948418"/>
                    <a:pt x="1453018" y="6013137"/>
                    <a:pt x="1639673" y="6059940"/>
                  </a:cubicBezTo>
                  <a:lnTo>
                    <a:pt x="1709990" y="6076287"/>
                  </a:lnTo>
                  <a:cubicBezTo>
                    <a:pt x="1733504" y="6081550"/>
                    <a:pt x="1756570" y="6088156"/>
                    <a:pt x="1780307" y="6091963"/>
                  </a:cubicBezTo>
                  <a:lnTo>
                    <a:pt x="1851072" y="6105176"/>
                  </a:lnTo>
                  <a:lnTo>
                    <a:pt x="1886455" y="6111782"/>
                  </a:lnTo>
                  <a:cubicBezTo>
                    <a:pt x="1898212" y="6114021"/>
                    <a:pt x="1909969" y="6116373"/>
                    <a:pt x="1921949" y="6117716"/>
                  </a:cubicBezTo>
                  <a:cubicBezTo>
                    <a:pt x="1969425" y="6124323"/>
                    <a:pt x="2016676" y="6131489"/>
                    <a:pt x="2064152" y="6137647"/>
                  </a:cubicBezTo>
                  <a:cubicBezTo>
                    <a:pt x="2111851" y="6141790"/>
                    <a:pt x="2159438" y="6146381"/>
                    <a:pt x="2206914" y="6151195"/>
                  </a:cubicBezTo>
                  <a:lnTo>
                    <a:pt x="2350011" y="6158250"/>
                  </a:lnTo>
                  <a:cubicBezTo>
                    <a:pt x="2397711" y="6159593"/>
                    <a:pt x="2445410" y="6159146"/>
                    <a:pt x="2493109" y="6159705"/>
                  </a:cubicBezTo>
                  <a:cubicBezTo>
                    <a:pt x="2589068" y="6158137"/>
                    <a:pt x="2685922" y="6154666"/>
                    <a:pt x="2781321" y="6147277"/>
                  </a:cubicBezTo>
                  <a:cubicBezTo>
                    <a:pt x="2972566" y="6132944"/>
                    <a:pt x="3161348" y="6105288"/>
                    <a:pt x="3345091" y="6060276"/>
                  </a:cubicBezTo>
                  <a:cubicBezTo>
                    <a:pt x="3528834" y="6015375"/>
                    <a:pt x="3707539" y="5952785"/>
                    <a:pt x="3878853" y="5871718"/>
                  </a:cubicBezTo>
                  <a:cubicBezTo>
                    <a:pt x="4050167" y="5790428"/>
                    <a:pt x="4213084" y="5689318"/>
                    <a:pt x="4367267" y="5573093"/>
                  </a:cubicBezTo>
                  <a:lnTo>
                    <a:pt x="4424484" y="5528529"/>
                  </a:lnTo>
                  <a:cubicBezTo>
                    <a:pt x="4443631" y="5513637"/>
                    <a:pt x="4463113" y="5499193"/>
                    <a:pt x="4481252" y="5483069"/>
                  </a:cubicBezTo>
                  <a:lnTo>
                    <a:pt x="4536790" y="5435818"/>
                  </a:lnTo>
                  <a:cubicBezTo>
                    <a:pt x="4555265" y="5419918"/>
                    <a:pt x="4574188" y="5404466"/>
                    <a:pt x="4591543" y="5387671"/>
                  </a:cubicBezTo>
                  <a:cubicBezTo>
                    <a:pt x="4662980" y="5321944"/>
                    <a:pt x="4733074" y="5254650"/>
                    <a:pt x="4794209" y="5181198"/>
                  </a:cubicBezTo>
                  <a:cubicBezTo>
                    <a:pt x="4857808" y="5109089"/>
                    <a:pt x="4910434" y="5029926"/>
                    <a:pt x="4956678" y="4945836"/>
                  </a:cubicBezTo>
                  <a:cubicBezTo>
                    <a:pt x="4967651" y="4924450"/>
                    <a:pt x="4978624" y="4903064"/>
                    <a:pt x="4989262" y="4881453"/>
                  </a:cubicBezTo>
                  <a:lnTo>
                    <a:pt x="5017814" y="4814607"/>
                  </a:lnTo>
                  <a:cubicBezTo>
                    <a:pt x="5027891" y="4792549"/>
                    <a:pt x="5035393" y="4769035"/>
                    <a:pt x="5044127" y="4746193"/>
                  </a:cubicBezTo>
                  <a:cubicBezTo>
                    <a:pt x="5052636" y="4723128"/>
                    <a:pt x="5061146" y="4700174"/>
                    <a:pt x="5068425" y="4676436"/>
                  </a:cubicBezTo>
                  <a:cubicBezTo>
                    <a:pt x="5099552" y="4582717"/>
                    <a:pt x="5126985" y="4486422"/>
                    <a:pt x="5154641" y="4390352"/>
                  </a:cubicBezTo>
                  <a:lnTo>
                    <a:pt x="5196854" y="4246134"/>
                  </a:lnTo>
                  <a:lnTo>
                    <a:pt x="5240299" y="4102140"/>
                  </a:lnTo>
                  <a:cubicBezTo>
                    <a:pt x="5299195" y="3910560"/>
                    <a:pt x="5364697" y="3721330"/>
                    <a:pt x="5432440" y="3532884"/>
                  </a:cubicBezTo>
                  <a:cubicBezTo>
                    <a:pt x="5500294" y="3346902"/>
                    <a:pt x="5533549" y="3148714"/>
                    <a:pt x="5528846" y="2951647"/>
                  </a:cubicBezTo>
                  <a:cubicBezTo>
                    <a:pt x="5526831" y="2853113"/>
                    <a:pt x="5515409" y="2755027"/>
                    <a:pt x="5495927" y="2658733"/>
                  </a:cubicBezTo>
                  <a:cubicBezTo>
                    <a:pt x="5491112" y="2634659"/>
                    <a:pt x="5486297" y="2610585"/>
                    <a:pt x="5480027" y="2586848"/>
                  </a:cubicBezTo>
                  <a:cubicBezTo>
                    <a:pt x="5474205" y="2562998"/>
                    <a:pt x="5468718" y="2539036"/>
                    <a:pt x="5461328" y="2515635"/>
                  </a:cubicBezTo>
                  <a:cubicBezTo>
                    <a:pt x="5454386" y="2492009"/>
                    <a:pt x="5447668" y="2468495"/>
                    <a:pt x="5439605" y="2445317"/>
                  </a:cubicBezTo>
                  <a:cubicBezTo>
                    <a:pt x="5431879" y="2422028"/>
                    <a:pt x="5424378" y="2398738"/>
                    <a:pt x="5415532" y="2375896"/>
                  </a:cubicBezTo>
                  <a:cubicBezTo>
                    <a:pt x="5347790" y="2191817"/>
                    <a:pt x="5254071" y="2018599"/>
                    <a:pt x="5144564" y="1857138"/>
                  </a:cubicBezTo>
                  <a:cubicBezTo>
                    <a:pt x="5034946" y="1695565"/>
                    <a:pt x="4909762" y="1545301"/>
                    <a:pt x="4774838" y="1405450"/>
                  </a:cubicBezTo>
                  <a:cubicBezTo>
                    <a:pt x="4638907" y="1265040"/>
                    <a:pt x="4496145" y="1132131"/>
                    <a:pt x="4345769" y="1012323"/>
                  </a:cubicBezTo>
                  <a:cubicBezTo>
                    <a:pt x="4270749" y="952195"/>
                    <a:pt x="4194273" y="894642"/>
                    <a:pt x="4115334" y="841344"/>
                  </a:cubicBezTo>
                  <a:cubicBezTo>
                    <a:pt x="4037067" y="787263"/>
                    <a:pt x="3956336" y="737548"/>
                    <a:pt x="3874038" y="691528"/>
                  </a:cubicBezTo>
                  <a:cubicBezTo>
                    <a:pt x="3709554" y="599712"/>
                    <a:pt x="3537792" y="523349"/>
                    <a:pt x="3359535" y="468819"/>
                  </a:cubicBezTo>
                  <a:cubicBezTo>
                    <a:pt x="3181278" y="414514"/>
                    <a:pt x="2997311" y="380699"/>
                    <a:pt x="2811105" y="366031"/>
                  </a:cubicBezTo>
                  <a:cubicBezTo>
                    <a:pt x="2787703" y="364575"/>
                    <a:pt x="2764525" y="362448"/>
                    <a:pt x="2741124" y="361440"/>
                  </a:cubicBezTo>
                  <a:lnTo>
                    <a:pt x="2671030" y="358417"/>
                  </a:lnTo>
                  <a:lnTo>
                    <a:pt x="2600713" y="357521"/>
                  </a:lnTo>
                  <a:cubicBezTo>
                    <a:pt x="2577087" y="356961"/>
                    <a:pt x="2554805" y="358305"/>
                    <a:pt x="2531739" y="358529"/>
                  </a:cubicBezTo>
                  <a:cubicBezTo>
                    <a:pt x="2440259" y="360992"/>
                    <a:pt x="2349564" y="370285"/>
                    <a:pt x="2259988" y="385289"/>
                  </a:cubicBezTo>
                  <a:cubicBezTo>
                    <a:pt x="2080723" y="415521"/>
                    <a:pt x="1906945" y="473634"/>
                    <a:pt x="1740670" y="553917"/>
                  </a:cubicBezTo>
                  <a:cubicBezTo>
                    <a:pt x="1574506" y="634647"/>
                    <a:pt x="1415844" y="737100"/>
                    <a:pt x="1264124" y="853549"/>
                  </a:cubicBezTo>
                  <a:cubicBezTo>
                    <a:pt x="1112181" y="969886"/>
                    <a:pt x="966508" y="1099212"/>
                    <a:pt x="823074" y="1234136"/>
                  </a:cubicBezTo>
                  <a:cubicBezTo>
                    <a:pt x="787131" y="1267951"/>
                    <a:pt x="751413" y="1301990"/>
                    <a:pt x="715694" y="1336252"/>
                  </a:cubicBezTo>
                  <a:lnTo>
                    <a:pt x="606859" y="1440945"/>
                  </a:lnTo>
                  <a:cubicBezTo>
                    <a:pt x="532623" y="1511374"/>
                    <a:pt x="457267" y="1579452"/>
                    <a:pt x="382023" y="1646074"/>
                  </a:cubicBezTo>
                  <a:lnTo>
                    <a:pt x="158531" y="1843813"/>
                  </a:lnTo>
                  <a:lnTo>
                    <a:pt x="0" y="1991775"/>
                  </a:lnTo>
                  <a:lnTo>
                    <a:pt x="0" y="1074740"/>
                  </a:lnTo>
                  <a:lnTo>
                    <a:pt x="113897" y="949410"/>
                  </a:lnTo>
                  <a:cubicBezTo>
                    <a:pt x="700439" y="362812"/>
                    <a:pt x="1510739" y="0"/>
                    <a:pt x="2405773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74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E826AE-529E-3256-5C62-50DC960538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ptos"/>
              </a:rPr>
              <a:t>Introduction</a:t>
            </a:r>
            <a:endParaRPr lang="en-US" sz="40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F4111D-78FB-73BE-68D1-8EC926415F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6030090" cy="5230634"/>
          </a:xfrm>
          <a:noFill/>
          <a:ln>
            <a:noFill/>
          </a:ln>
        </p:spPr>
        <p:txBody>
          <a:bodyPr anchor="ctr">
            <a:normAutofit/>
          </a:bodyPr>
          <a:lstStyle/>
          <a:p>
            <a:endParaRPr lang="en-GB" sz="1800" b="1" dirty="0">
              <a:solidFill>
                <a:schemeClr val="tx2"/>
              </a:solidFill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Digital transformation is reshaping health and social care in the UK.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The NHS App, launched in 2018, offers secure access to services like appointment booking, prescriptions, and health records </a:t>
            </a:r>
            <a:r>
              <a:rPr lang="en-GB" sz="16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(NHS Digital, 2024).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800" b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Purpose: </a:t>
            </a:r>
            <a:r>
              <a:rPr lang="en-GB" sz="18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To evaluate the app’s impact on workforce, service delivery, patient experience, and community health.</a:t>
            </a:r>
          </a:p>
          <a:p>
            <a:pPr>
              <a:lnSpc>
                <a:spcPct val="150000"/>
              </a:lnSpc>
            </a:pPr>
            <a:r>
              <a:rPr lang="fr-FR" sz="1800" dirty="0">
                <a:latin typeface="Arial" panose="020B0604020202020204" pitchFamily="34" charset="0"/>
                <a:cs typeface="Arial" panose="020B0604020202020204" pitchFamily="34" charset="0"/>
              </a:rPr>
              <a:t>August 2025: 54 million logins, 12 million unique users </a:t>
            </a:r>
            <a:r>
              <a:rPr lang="fr-FR" sz="1600" dirty="0">
                <a:latin typeface="Arial" panose="020B0604020202020204" pitchFamily="34" charset="0"/>
                <a:cs typeface="Arial" panose="020B0604020202020204" pitchFamily="34" charset="0"/>
              </a:rPr>
              <a:t>(NHS Digital, 2025)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17053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8ED0F9-A9CA-FA2A-CEBE-D654453B98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4" y="802955"/>
            <a:ext cx="6097896" cy="1454051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chemeClr val="tx2"/>
                </a:solidFill>
                <a:ea typeface="+mj-lt"/>
                <a:cs typeface="+mj-lt"/>
              </a:rPr>
              <a:t>Service Delivery Transformation</a:t>
            </a:r>
            <a:endParaRPr lang="en-US" sz="3600" dirty="0">
              <a:solidFill>
                <a:schemeClr val="tx2"/>
              </a:solidFill>
            </a:endParaRPr>
          </a:p>
        </p:txBody>
      </p:sp>
      <p:pic>
        <p:nvPicPr>
          <p:cNvPr id="7" name="Graphic 6" descr="Remote control">
            <a:extLst>
              <a:ext uri="{FF2B5EF4-FFF2-40B4-BE49-F238E27FC236}">
                <a16:creationId xmlns:a16="http://schemas.microsoft.com/office/drawing/2014/main" id="{0527F3FB-73E7-24B9-BFFA-289FF6F6A6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24C21E-5AD3-1F61-054C-3BEC869F4D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3" y="2421682"/>
            <a:ext cx="5928607" cy="3639289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sz="1800" b="1" dirty="0">
                <a:solidFill>
                  <a:schemeClr val="tx2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Remote access</a:t>
            </a: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: Patients book appointments, order prescriptions, and view records via mobile </a:t>
            </a:r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(NHS England, 2023).</a:t>
            </a:r>
            <a:endParaRPr lang="en-GB" sz="16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800" b="1" dirty="0">
                <a:solidFill>
                  <a:schemeClr val="tx2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Efficiency</a:t>
            </a: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: Reduced phone traffic and admin workload.</a:t>
            </a:r>
            <a:endParaRPr lang="en-GB" sz="1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800" b="1" dirty="0">
                <a:solidFill>
                  <a:schemeClr val="tx2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Integration</a:t>
            </a: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: Linked with EHRs for seamless data flow.</a:t>
            </a:r>
            <a:endParaRPr lang="en-GB" sz="1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800" b="1" dirty="0">
                <a:solidFill>
                  <a:schemeClr val="tx2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Barriers</a:t>
            </a: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: Uneven adoption and digital exclusion</a:t>
            </a:r>
          </a:p>
          <a:p>
            <a:pPr marL="0" indent="0" algn="r">
              <a:lnSpc>
                <a:spcPct val="150000"/>
              </a:lnSpc>
              <a:buNone/>
            </a:pPr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(Public Health England, 2022).</a:t>
            </a:r>
            <a:endParaRPr lang="en-GB" sz="16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5344463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223247-C461-061E-47B3-7182A4F9D7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1" y="802955"/>
            <a:ext cx="5693405" cy="1454051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chemeClr val="tx2"/>
                </a:solidFill>
              </a:rPr>
              <a:t>Workforce Impact – Changing Roles</a:t>
            </a:r>
          </a:p>
        </p:txBody>
      </p:sp>
      <p:sp>
        <p:nvSpPr>
          <p:cNvPr id="40" name="Rectangle 2">
            <a:extLst>
              <a:ext uri="{FF2B5EF4-FFF2-40B4-BE49-F238E27FC236}">
                <a16:creationId xmlns:a16="http://schemas.microsoft.com/office/drawing/2014/main" id="{3CE12D69-6729-4A80-4422-127A3D3C5AB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04672" y="2421682"/>
            <a:ext cx="5612994" cy="363928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 fontScale="92500"/>
          </a:bodyPr>
          <a:lstStyle/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Admin staff now support digital onboarding and troubleshooting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(King’s Fund, 2025).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New roles: Digital Care Coordinators, Transformation Leads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GPs and nurses use app to reduce routine follow-ups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AI tools like Microsoft Copilot save up to 43 mins/day Improves time management and care quality</a:t>
            </a:r>
          </a:p>
          <a:p>
            <a:pPr marL="0" indent="0" algn="r" eaLnBrk="0" fontAlgn="base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None/>
            </a:pPr>
            <a:r>
              <a:rPr lang="en-US" altLang="en-US" sz="1600" dirty="0">
                <a:solidFill>
                  <a:schemeClr val="tx2"/>
                </a:solidFill>
                <a:latin typeface="Arial" panose="020B0604020202020204" pitchFamily="34" charset="0"/>
              </a:rPr>
              <a:t>(DHSC, 2025)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2"/>
              </a:solidFill>
              <a:effectLst/>
              <a:latin typeface="Arial" panose="020B0604020202020204" pitchFamily="34" charset="0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1" name="Graphic 10" descr="Call center">
            <a:extLst>
              <a:ext uri="{FF2B5EF4-FFF2-40B4-BE49-F238E27FC236}">
                <a16:creationId xmlns:a16="http://schemas.microsoft.com/office/drawing/2014/main" id="{0E742A51-C7C5-E33F-ED6F-3AAF0FBE74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50283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D6C63E-377B-DBC3-D449-CD97B57FC8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6498633" cy="1642970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/>
              <a:t>Workforce Impact – Skills &amp; Training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13671B-A986-F61C-552A-1690A10D04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4923" y="2405894"/>
            <a:ext cx="6521210" cy="3535083"/>
          </a:xfrm>
        </p:spPr>
        <p:txBody>
          <a:bodyPr anchor="t"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“What Good Looks Like” framework defines digital maturity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(NHS England, 2023)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Training in digital literacy, cybersecurity, app navigation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38% of NHS staff over 50 feel unprepared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(King’s Fund, 2023)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NHSBSA workforce solution promotes digital proficiency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(NHSBSA, 2025)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Graphic 6" descr="Robot Outline">
            <a:extLst>
              <a:ext uri="{FF2B5EF4-FFF2-40B4-BE49-F238E27FC236}">
                <a16:creationId xmlns:a16="http://schemas.microsoft.com/office/drawing/2014/main" id="{23CB5217-C053-3C77-4AA5-619840198A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75967" y="1359681"/>
            <a:ext cx="4170530" cy="4170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41536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E519C5-8F27-CBF2-7B18-805606808F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GB" sz="5200"/>
              <a:t>Benefits of the NHS App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32C68802-F707-E818-8408-98946CE7AE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1214793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68593E47-D9D9-11B9-0CB0-F58309F337B5}"/>
              </a:ext>
            </a:extLst>
          </p:cNvPr>
          <p:cNvSpPr txBox="1"/>
          <p:nvPr/>
        </p:nvSpPr>
        <p:spPr>
          <a:xfrm>
            <a:off x="9562289" y="5407776"/>
            <a:ext cx="23054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(NHS England, 2023)</a:t>
            </a:r>
          </a:p>
        </p:txBody>
      </p:sp>
    </p:spTree>
    <p:extLst>
      <p:ext uri="{BB962C8B-B14F-4D97-AF65-F5344CB8AC3E}">
        <p14:creationId xmlns:p14="http://schemas.microsoft.com/office/powerpoint/2010/main" val="27603348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DAC490-D651-C1D5-7535-561E6A5243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1" y="802955"/>
            <a:ext cx="5822102" cy="1454051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Challenges of Implementation</a:t>
            </a: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68012F3D-CFAA-9C98-BB35-E741512E15D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04671" y="2421682"/>
            <a:ext cx="5769111" cy="363928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Resistance to change and digital workload anxiety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(RCGP, 2025)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Concerns over loss of human touch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Inconsistent infrastructure across NHS trusts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Outdated tech affects staff morale and productivity</a:t>
            </a:r>
          </a:p>
          <a:p>
            <a:pPr marL="0" lvl="0" indent="0" algn="r" eaLnBrk="0" fontAlgn="base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None/>
            </a:pPr>
            <a:r>
              <a:rPr lang="en-US" altLang="en-US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(King’s Fund, 2025)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2" name="Graphic 11" descr="Downward trend">
            <a:extLst>
              <a:ext uri="{FF2B5EF4-FFF2-40B4-BE49-F238E27FC236}">
                <a16:creationId xmlns:a16="http://schemas.microsoft.com/office/drawing/2014/main" id="{A5C6A157-80E2-0BB4-82B3-43512361B3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31593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9A03AD-F375-091F-8F56-08D08E5736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36187" y="350196"/>
            <a:ext cx="6225360" cy="1624520"/>
          </a:xfrm>
        </p:spPr>
        <p:txBody>
          <a:bodyPr anchor="ctr">
            <a:normAutofit/>
          </a:bodyPr>
          <a:lstStyle/>
          <a:p>
            <a:pPr algn="ctr"/>
            <a:r>
              <a:rPr lang="en-GB" sz="4000" dirty="0"/>
              <a:t>Patient Experience – Access &amp; Quality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2DA918-7C77-5D26-DBF7-DA25BCF4A3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3660" y="2743200"/>
            <a:ext cx="5505514" cy="3613149"/>
          </a:xfrm>
        </p:spPr>
        <p:txBody>
          <a:bodyPr anchor="ctr"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24/7 access to appointments, prescriptions, records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(NHS England, 2023)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78% feel more in control; 65% report better access (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NHS Digital, 2024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Remote consultations reduce wait times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(Gov.uk, 2021)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Challenges: medical jargon, login issues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(King’s Fund, 2025)</a:t>
            </a:r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19" name="Picture 18" descr="Blue scheduled pillbox">
            <a:extLst>
              <a:ext uri="{FF2B5EF4-FFF2-40B4-BE49-F238E27FC236}">
                <a16:creationId xmlns:a16="http://schemas.microsoft.com/office/drawing/2014/main" id="{0C9CB844-2DC1-52A1-066F-9400F9E4DAD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937" r="26662" b="-2"/>
          <a:stretch>
            <a:fillRect/>
          </a:stretch>
        </p:blipFill>
        <p:spPr>
          <a:xfrm>
            <a:off x="6096000" y="9729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18489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366EF1-602A-E72A-E4D0-6FD97418F4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Digital Literacy &amp; Privacy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2302DA3-6644-6C07-D0F9-88A1936B0B0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69651" y="2470244"/>
            <a:ext cx="6322979" cy="376983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41% unaware of how data is stored/shared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(NHS England, 2025)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10 million UK adults lack basic digital skills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(NHS England, 2024)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7% of homes lack internet access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Accessibility features: voice navigation, carer access </a:t>
            </a:r>
            <a:r>
              <a:rPr lang="en-US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(Public Health England, 2022)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" name="Picture 14" descr="3D Hologram from iPad">
            <a:extLst>
              <a:ext uri="{FF2B5EF4-FFF2-40B4-BE49-F238E27FC236}">
                <a16:creationId xmlns:a16="http://schemas.microsoft.com/office/drawing/2014/main" id="{73B9872B-3221-C219-DF89-5C0478511D0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429" r="32734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7707316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C59C88-B1F1-5149-7E33-D8B27480B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>
                <a:solidFill>
                  <a:srgbClr val="FFFFFF"/>
                </a:solidFill>
              </a:rPr>
              <a:t>Community Impact – Rural Access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73504B17-566D-9C99-51C6-6C8CC23110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1956710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171910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E7908A-6C3E-15F8-1D82-366C7E70F5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pPr algn="ctr"/>
            <a:r>
              <a:rPr lang="en-GB" sz="4000" dirty="0"/>
              <a:t>Families, Carers &amp; Public Health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D97E11B-E254-43F0-E7B5-81EBA06B042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64204" y="2636196"/>
            <a:ext cx="5321031" cy="372015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 fontScale="85000" lnSpcReduction="10000"/>
          </a:bodyPr>
          <a:lstStyle/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Carers can manage patient info with permission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12,000 family access applications across 68 GP practices</a:t>
            </a:r>
          </a:p>
          <a:p>
            <a:pPr marL="0" marR="0" lvl="0" indent="0" algn="r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(NHS Digital, 2025)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COVID-19: app used for vaccine passports and symptom tracking</a:t>
            </a:r>
          </a:p>
          <a:p>
            <a:pPr marL="0" marR="0" lvl="0" indent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Future potential: mental health tools, wearables, outbreak alerts.</a:t>
            </a:r>
          </a:p>
          <a:p>
            <a:pPr marL="0" indent="0" algn="r" eaLnBrk="0" fontAlgn="base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None/>
            </a:pPr>
            <a:r>
              <a:rPr lang="en-US" altLang="en-US" sz="1600" dirty="0">
                <a:latin typeface="Arial" panose="020B0604020202020204" pitchFamily="34" charset="0"/>
              </a:rPr>
              <a:t>(Gov.uk, 2021)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6" name="Picture 5" descr="Top view of emergency medical kit on a dark wood">
            <a:extLst>
              <a:ext uri="{FF2B5EF4-FFF2-40B4-BE49-F238E27FC236}">
                <a16:creationId xmlns:a16="http://schemas.microsoft.com/office/drawing/2014/main" id="{95482A92-604E-4D6D-4238-0266E28345A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530" r="69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32738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D1AD9A-ED60-7C3F-3276-627EBEA845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Critical 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571A02-8274-D82B-A7B4-0DC4992701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 b="1"/>
              <a:t>Benefits:</a:t>
            </a:r>
            <a:endParaRPr lang="en-GB" sz="2000"/>
          </a:p>
          <a:p>
            <a:r>
              <a:rPr lang="en-GB" sz="2000"/>
              <a:t>Easier access to care</a:t>
            </a:r>
          </a:p>
          <a:p>
            <a:r>
              <a:rPr lang="en-GB" sz="2000"/>
              <a:t>Patient empowerment</a:t>
            </a:r>
          </a:p>
          <a:p>
            <a:r>
              <a:rPr lang="en-GB" sz="2000"/>
              <a:t>Efficient service delivery</a:t>
            </a:r>
          </a:p>
          <a:p>
            <a:r>
              <a:rPr lang="en-GB" sz="2000"/>
              <a:t>Remote care support</a:t>
            </a:r>
          </a:p>
          <a:p>
            <a:r>
              <a:rPr lang="en-GB" sz="2000"/>
              <a:t>Better data sharing</a:t>
            </a:r>
          </a:p>
          <a:p>
            <a:r>
              <a:rPr lang="en-GB" sz="2000"/>
              <a:t>Community health engagement</a:t>
            </a:r>
          </a:p>
          <a:p>
            <a:r>
              <a:rPr lang="en-GB" sz="2000" b="1"/>
              <a:t>Challenges:</a:t>
            </a:r>
            <a:endParaRPr lang="en-GB" sz="2000"/>
          </a:p>
          <a:p>
            <a:r>
              <a:rPr lang="en-GB" sz="2000"/>
              <a:t>Digital exclusion</a:t>
            </a:r>
          </a:p>
          <a:p>
            <a:r>
              <a:rPr lang="en-GB" sz="2000"/>
              <a:t>Staff training needs</a:t>
            </a:r>
          </a:p>
          <a:p>
            <a:r>
              <a:rPr lang="en-GB" sz="2000"/>
              <a:t>Privacy concerns</a:t>
            </a:r>
          </a:p>
          <a:p>
            <a:r>
              <a:rPr lang="en-GB" sz="2000"/>
              <a:t>Infrastructure gaps</a:t>
            </a:r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9523131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 fill">
            <a:extLst>
              <a:ext uri="{FF2B5EF4-FFF2-40B4-BE49-F238E27FC236}">
                <a16:creationId xmlns:a16="http://schemas.microsoft.com/office/drawing/2014/main" id="{8DF67618-B87B-4195-8E24-3B126F79F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Color 2">
            <a:extLst>
              <a:ext uri="{FF2B5EF4-FFF2-40B4-BE49-F238E27FC236}">
                <a16:creationId xmlns:a16="http://schemas.microsoft.com/office/drawing/2014/main" id="{64960379-9FF9-400A-A8A8-F5AB633FD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C491629-AE25-486B-9B22-2CE4EE8F7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218159" cy="6858000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590EB173-7DC2-4BE8-BC08-19BC09DBD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0731E2C9-2CF0-48B4-9CEA-35B2199AF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E323C7D-C31F-DAAD-6E96-0A9B67FA18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Conclusion &amp; Recommendations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3F637856-12F3-72C2-7F82-1701972714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9702359"/>
              </p:ext>
            </p:extLst>
          </p:nvPr>
        </p:nvGraphicFramePr>
        <p:xfrm>
          <a:off x="6525628" y="529388"/>
          <a:ext cx="4828172" cy="5651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637453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6AE40E-034E-7983-A343-A079F8DD0C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E20A8C-C18F-0C7E-65BE-FBA7A48573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375" y="1976066"/>
            <a:ext cx="10515600" cy="4516809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/>
              <a:t>Department of Health and Social Care, (2025). </a:t>
            </a:r>
            <a:r>
              <a:rPr lang="en-GB" i="1" dirty="0"/>
              <a:t>Major NHS AI trial delivers unprecedented time and cost savings</a:t>
            </a:r>
            <a:r>
              <a:rPr lang="en-GB" dirty="0"/>
              <a:t>. Available at: </a:t>
            </a:r>
            <a:r>
              <a:rPr lang="en-GB" u="sng" dirty="0">
                <a:hlinkClick r:id="rId2"/>
              </a:rPr>
              <a:t>https://www.gov.uk/government/news/major-nhs-ai-trial-delivers-unprecedented-time-and-cost-savings</a:t>
            </a:r>
            <a:r>
              <a:rPr lang="en-GB" dirty="0"/>
              <a:t> (Accessed: 2</a:t>
            </a:r>
            <a:r>
              <a:rPr lang="en-GB" baseline="30000" dirty="0"/>
              <a:t>nd</a:t>
            </a:r>
            <a:r>
              <a:rPr lang="en-GB" dirty="0"/>
              <a:t> Nov 2025).</a:t>
            </a:r>
          </a:p>
          <a:p>
            <a:pPr marL="0" indent="0">
              <a:buNone/>
            </a:pPr>
            <a:r>
              <a:rPr lang="en-GB" dirty="0"/>
              <a:t>Gov.uk (2021). </a:t>
            </a:r>
            <a:r>
              <a:rPr lang="en-GB" i="1" dirty="0"/>
              <a:t>NHS COVID Pass</a:t>
            </a:r>
            <a:r>
              <a:rPr lang="en-GB" dirty="0"/>
              <a:t>. Available at: </a:t>
            </a:r>
            <a:r>
              <a:rPr lang="en-GB" u="sng" dirty="0">
                <a:hlinkClick r:id="rId3"/>
              </a:rPr>
              <a:t>https://www.gov.uk/guidance/nhs-covid-pass</a:t>
            </a:r>
            <a:r>
              <a:rPr lang="en-GB" dirty="0"/>
              <a:t> (Accessed: 4</a:t>
            </a:r>
            <a:r>
              <a:rPr lang="en-GB" baseline="30000" dirty="0"/>
              <a:t>th</a:t>
            </a:r>
            <a:r>
              <a:rPr lang="en-GB" dirty="0"/>
              <a:t> Nov 2025).</a:t>
            </a:r>
          </a:p>
          <a:p>
            <a:pPr marL="0" indent="0">
              <a:buNone/>
            </a:pPr>
            <a:r>
              <a:rPr lang="en-GB" dirty="0"/>
              <a:t>Information Commissioner’s Office (ICO), (2022). </a:t>
            </a:r>
            <a:r>
              <a:rPr lang="en-GB" i="1" dirty="0"/>
              <a:t>Data protection and privacy in health apps</a:t>
            </a:r>
            <a:r>
              <a:rPr lang="en-GB" dirty="0"/>
              <a:t>. Available at: </a:t>
            </a:r>
            <a:r>
              <a:rPr lang="en-GB" u="sng" dirty="0">
                <a:hlinkClick r:id="rId4"/>
              </a:rPr>
              <a:t>https://ico.org.uk/about-the-ico/media-centre/news-and-blogs/2024/02/ico-urges-all-app-developers-to-prioritise-privacy/</a:t>
            </a:r>
            <a:r>
              <a:rPr lang="en-GB" dirty="0"/>
              <a:t> (Accessed: 7</a:t>
            </a:r>
            <a:r>
              <a:rPr lang="en-GB" baseline="30000" dirty="0"/>
              <a:t>th</a:t>
            </a:r>
            <a:r>
              <a:rPr lang="en-GB" dirty="0"/>
              <a:t> Nov 2025).</a:t>
            </a:r>
          </a:p>
          <a:p>
            <a:pPr marL="0" indent="0">
              <a:buNone/>
            </a:pPr>
            <a:r>
              <a:rPr lang="en-GB" dirty="0"/>
              <a:t>King’s Fund (2023). </a:t>
            </a:r>
            <a:r>
              <a:rPr lang="en-GB" i="1" dirty="0"/>
              <a:t>Digital Transformation in Health and Care: Balancing Efficiency and Workforce Wellbeing</a:t>
            </a:r>
            <a:r>
              <a:rPr lang="en-GB" dirty="0"/>
              <a:t>. Available at: </a:t>
            </a:r>
            <a:r>
              <a:rPr lang="en-GB" u="sng" dirty="0">
                <a:hlinkClick r:id="rId5"/>
              </a:rPr>
              <a:t>https://www.kingsfund.org.uk</a:t>
            </a:r>
            <a:r>
              <a:rPr lang="en-GB" dirty="0"/>
              <a:t> (Accessed: 2</a:t>
            </a:r>
            <a:r>
              <a:rPr lang="en-GB" baseline="30000" dirty="0"/>
              <a:t>nd</a:t>
            </a:r>
            <a:r>
              <a:rPr lang="en-GB" dirty="0"/>
              <a:t> Nov 2025).</a:t>
            </a:r>
          </a:p>
          <a:p>
            <a:pPr marL="0" indent="0">
              <a:buNone/>
            </a:pPr>
            <a:r>
              <a:rPr lang="en-GB" dirty="0"/>
              <a:t>King’s Fund (2025). </a:t>
            </a:r>
            <a:r>
              <a:rPr lang="en-GB" i="1" dirty="0"/>
              <a:t>NHS priorities for 2025/26: our expert insights</a:t>
            </a:r>
            <a:r>
              <a:rPr lang="en-GB" dirty="0"/>
              <a:t>. Available at: </a:t>
            </a:r>
            <a:r>
              <a:rPr lang="en-GB" u="sng" dirty="0">
                <a:hlinkClick r:id="rId6"/>
              </a:rPr>
              <a:t>https://www.kingsfund.org.uk/insight-and-analysis/blogs/planning-guidance-2025-top-takes</a:t>
            </a:r>
            <a:r>
              <a:rPr lang="en-GB" dirty="0"/>
              <a:t> (Accessed: 7th Nov 2025).</a:t>
            </a:r>
          </a:p>
          <a:p>
            <a:pPr marL="0" indent="0">
              <a:buNone/>
            </a:pPr>
            <a:r>
              <a:rPr lang="en-GB" dirty="0"/>
              <a:t>NHS Digital (2024). </a:t>
            </a:r>
            <a:r>
              <a:rPr lang="en-GB" i="1" dirty="0"/>
              <a:t>What we learned from users – NHS App pilot research report</a:t>
            </a:r>
            <a:r>
              <a:rPr lang="en-GB" dirty="0"/>
              <a:t>. Available at: </a:t>
            </a:r>
            <a:r>
              <a:rPr lang="en-GB" u="sng" dirty="0">
                <a:hlinkClick r:id="rId7"/>
              </a:rPr>
              <a:t>https://digital.nhs.uk/services/nhs-app/nhs-app-pilot-research-report/what-we-learned-from-users</a:t>
            </a:r>
            <a:r>
              <a:rPr lang="en-GB" dirty="0"/>
              <a:t> (Accessed: 2 Nov 2025).</a:t>
            </a:r>
          </a:p>
          <a:p>
            <a:pPr marL="0" indent="0">
              <a:buNone/>
            </a:pPr>
            <a:r>
              <a:rPr lang="en-GB" dirty="0"/>
              <a:t>NHS Digital (2025). </a:t>
            </a:r>
            <a:r>
              <a:rPr lang="en-GB" i="1" dirty="0"/>
              <a:t>NHS App Management Information – September 2025</a:t>
            </a:r>
            <a:r>
              <a:rPr lang="en-GB" dirty="0"/>
              <a:t>. Available at: </a:t>
            </a:r>
            <a:r>
              <a:rPr lang="en-GB" u="sng" dirty="0">
                <a:hlinkClick r:id="rId8"/>
              </a:rPr>
              <a:t>https://digital.nhs.uk/data-and-information/publications/statistical/nhs-app-statistics/september-2025</a:t>
            </a:r>
            <a:r>
              <a:rPr lang="en-GB" dirty="0"/>
              <a:t> (Accessed: 2nd Nov 2025].</a:t>
            </a:r>
          </a:p>
          <a:p>
            <a:pPr marL="0" indent="0">
              <a:buNone/>
            </a:pPr>
            <a:r>
              <a:rPr lang="en-GB" dirty="0"/>
              <a:t>NHS England (2023). </a:t>
            </a:r>
            <a:r>
              <a:rPr lang="en-GB" i="1" dirty="0"/>
              <a:t>Remote Consultations and Digital Service Delivery</a:t>
            </a:r>
            <a:r>
              <a:rPr lang="en-GB" dirty="0"/>
              <a:t>. Available at: </a:t>
            </a:r>
            <a:r>
              <a:rPr lang="en-GB" u="sng" dirty="0">
                <a:hlinkClick r:id="rId9"/>
              </a:rPr>
              <a:t>https://www.england.nhs.uk/digitaltechnology</a:t>
            </a:r>
            <a:r>
              <a:rPr lang="en-GB" dirty="0"/>
              <a:t> (Accessed: 2nd Nov 2025)</a:t>
            </a:r>
          </a:p>
          <a:p>
            <a:pPr marL="0" indent="0">
              <a:buNone/>
            </a:pPr>
            <a:r>
              <a:rPr lang="en-GB" dirty="0"/>
              <a:t>NHS England (2024). </a:t>
            </a:r>
            <a:r>
              <a:rPr lang="en-GB" i="1" dirty="0"/>
              <a:t>Digital Skills Gap Report</a:t>
            </a:r>
            <a:r>
              <a:rPr lang="en-GB" dirty="0"/>
              <a:t>. Available at: </a:t>
            </a:r>
            <a:r>
              <a:rPr lang="en-GB" u="sng" dirty="0">
                <a:hlinkClick r:id="rId10"/>
              </a:rPr>
              <a:t>https://www.england.nhs.uk/publication/digital-skills-gap-report-2024</a:t>
            </a:r>
            <a:r>
              <a:rPr lang="en-GB" dirty="0"/>
              <a:t> (Accessed: 2 Nov 2025)</a:t>
            </a:r>
          </a:p>
        </p:txBody>
      </p:sp>
    </p:spTree>
    <p:extLst>
      <p:ext uri="{BB962C8B-B14F-4D97-AF65-F5344CB8AC3E}">
        <p14:creationId xmlns:p14="http://schemas.microsoft.com/office/powerpoint/2010/main" val="9155151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3F38B0-6534-ECC0-12BC-ABA471E562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4EF341-A48D-CFFB-93BC-3F812E7CE6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4736" y="2214731"/>
            <a:ext cx="10515600" cy="4351338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/>
              <a:t>NHS England (2025). </a:t>
            </a:r>
            <a:r>
              <a:rPr lang="en-GB" i="1" dirty="0"/>
              <a:t>NHS Online Consultation Strategy</a:t>
            </a:r>
            <a:r>
              <a:rPr lang="en-GB" dirty="0"/>
              <a:t>. Available at: </a:t>
            </a:r>
            <a:r>
              <a:rPr lang="en-GB" u="sng" dirty="0">
                <a:hlinkClick r:id="rId2"/>
              </a:rPr>
              <a:t>https://www.england.nhs.uk/publication/nhs-online-consultation-strategy-2025</a:t>
            </a:r>
            <a:r>
              <a:rPr lang="en-GB" dirty="0"/>
              <a:t> (Accessed: 4th Nov 2025).</a:t>
            </a:r>
          </a:p>
          <a:p>
            <a:pPr marL="0" indent="0">
              <a:buNone/>
            </a:pPr>
            <a:r>
              <a:rPr lang="en-GB" dirty="0"/>
              <a:t>NHSBSA (2025). </a:t>
            </a:r>
            <a:r>
              <a:rPr lang="en-GB" i="1" dirty="0"/>
              <a:t>Workforce Management Solution</a:t>
            </a:r>
            <a:r>
              <a:rPr lang="en-GB" dirty="0"/>
              <a:t>. Available at: </a:t>
            </a:r>
            <a:r>
              <a:rPr lang="en-GB" u="sng" dirty="0">
                <a:hlinkClick r:id="rId3"/>
              </a:rPr>
              <a:t>https://www.nhsbsa.nhs.uk/workforce-management</a:t>
            </a:r>
            <a:r>
              <a:rPr lang="en-GB" dirty="0"/>
              <a:t> (Accessed: 2</a:t>
            </a:r>
            <a:r>
              <a:rPr lang="en-GB" baseline="30000" dirty="0"/>
              <a:t>nd</a:t>
            </a:r>
            <a:r>
              <a:rPr lang="en-GB" dirty="0"/>
              <a:t> Nov 2025).</a:t>
            </a:r>
          </a:p>
          <a:p>
            <a:pPr marL="0" indent="0">
              <a:buNone/>
            </a:pPr>
            <a:r>
              <a:rPr lang="en-GB" dirty="0"/>
              <a:t>Ofcom (2024). </a:t>
            </a:r>
            <a:r>
              <a:rPr lang="en-GB" i="1" dirty="0"/>
              <a:t>Connected Nations Report</a:t>
            </a:r>
            <a:r>
              <a:rPr lang="en-GB" dirty="0"/>
              <a:t>. Available at: </a:t>
            </a:r>
            <a:r>
              <a:rPr lang="en-GB" u="sng" dirty="0">
                <a:hlinkClick r:id="rId4"/>
              </a:rPr>
              <a:t>https://www.ofcom.org.uk/research-and-data/multi-sector-research/connected-nations-2024</a:t>
            </a:r>
            <a:r>
              <a:rPr lang="en-GB" dirty="0"/>
              <a:t> (Accessed: 2</a:t>
            </a:r>
            <a:r>
              <a:rPr lang="en-GB" baseline="30000" dirty="0"/>
              <a:t>nd</a:t>
            </a:r>
            <a:r>
              <a:rPr lang="en-GB" dirty="0"/>
              <a:t> Nov 2025].</a:t>
            </a:r>
          </a:p>
          <a:p>
            <a:pPr marL="0" indent="0">
              <a:buNone/>
            </a:pPr>
            <a:r>
              <a:rPr lang="en-GB" dirty="0"/>
              <a:t>Public Health England (OHID), (2022). </a:t>
            </a:r>
            <a:r>
              <a:rPr lang="en-GB" i="1" dirty="0"/>
              <a:t>Digital Inclusion and Health Inequalities</a:t>
            </a:r>
            <a:r>
              <a:rPr lang="en-GB" dirty="0"/>
              <a:t>. Available at: </a:t>
            </a:r>
            <a:r>
              <a:rPr lang="en-GB" u="sng" dirty="0">
                <a:hlinkClick r:id="rId5"/>
              </a:rPr>
              <a:t>https://www.gov.uk/government/publications/digital-inclusion-and-health-inequalities</a:t>
            </a:r>
            <a:r>
              <a:rPr lang="en-GB" dirty="0"/>
              <a:t> (Accessed: 2</a:t>
            </a:r>
            <a:r>
              <a:rPr lang="en-GB" baseline="30000" dirty="0"/>
              <a:t>nd</a:t>
            </a:r>
            <a:r>
              <a:rPr lang="en-GB" dirty="0"/>
              <a:t> Nov 2025).</a:t>
            </a:r>
          </a:p>
          <a:p>
            <a:pPr marL="0" indent="0">
              <a:buNone/>
            </a:pPr>
            <a:r>
              <a:rPr lang="en-GB" dirty="0"/>
              <a:t>Public Health England, (2022). </a:t>
            </a:r>
            <a:r>
              <a:rPr lang="en-GB" i="1" dirty="0"/>
              <a:t>Digital Health Inequalities: Addressing the Divide</a:t>
            </a:r>
            <a:r>
              <a:rPr lang="en-GB" dirty="0"/>
              <a:t>. Available at: </a:t>
            </a:r>
            <a:r>
              <a:rPr lang="en-GB" u="sng" dirty="0">
                <a:hlinkClick r:id="rId6"/>
              </a:rPr>
              <a:t>https://www.gov.uk/government/publications/digital-health-inequalities</a:t>
            </a:r>
            <a:r>
              <a:rPr lang="en-GB" dirty="0"/>
              <a:t> (Accessed: 2</a:t>
            </a:r>
            <a:r>
              <a:rPr lang="en-GB" baseline="30000" dirty="0"/>
              <a:t>nd</a:t>
            </a:r>
            <a:r>
              <a:rPr lang="en-GB" dirty="0"/>
              <a:t> Nov 2025).</a:t>
            </a:r>
          </a:p>
          <a:p>
            <a:pPr marL="0" indent="0">
              <a:buNone/>
            </a:pPr>
            <a:r>
              <a:rPr lang="en-GB" dirty="0"/>
              <a:t>Royal College of General Practitioners (RCGP), (2023). </a:t>
            </a:r>
            <a:r>
              <a:rPr lang="en-GB" i="1" dirty="0"/>
              <a:t>Rural Health Access and Digital Care</a:t>
            </a:r>
            <a:r>
              <a:rPr lang="en-GB" dirty="0"/>
              <a:t>. Available at: </a:t>
            </a:r>
            <a:r>
              <a:rPr lang="en-GB" u="sng" dirty="0">
                <a:hlinkClick r:id="rId7"/>
              </a:rPr>
              <a:t>https://www.rcgp.org.uk/policy/rural-health-access</a:t>
            </a:r>
            <a:r>
              <a:rPr lang="en-GB" dirty="0"/>
              <a:t> (Accessed: 4</a:t>
            </a:r>
            <a:r>
              <a:rPr lang="en-GB" baseline="30000" dirty="0"/>
              <a:t>th</a:t>
            </a:r>
            <a:r>
              <a:rPr lang="en-GB" dirty="0"/>
              <a:t> Nov 2025).</a:t>
            </a:r>
          </a:p>
          <a:p>
            <a:pPr marL="0" indent="0">
              <a:buNone/>
            </a:pPr>
            <a:r>
              <a:rPr lang="en-GB" dirty="0"/>
              <a:t>Royal College of General Practitioners (RCGP), (2025). </a:t>
            </a:r>
            <a:r>
              <a:rPr lang="en-GB" i="1" dirty="0"/>
              <a:t>Workforce Attitudes to Digital Transformation</a:t>
            </a:r>
            <a:r>
              <a:rPr lang="en-GB" dirty="0"/>
              <a:t>. Available at: </a:t>
            </a:r>
            <a:r>
              <a:rPr lang="en-GB" u="sng" dirty="0">
                <a:hlinkClick r:id="rId8"/>
              </a:rPr>
              <a:t>https://www.rcgp.org.uk/policy/workforce-d</a:t>
            </a:r>
            <a:r>
              <a:rPr lang="en-GB" dirty="0"/>
              <a:t> (Accessed: 2</a:t>
            </a:r>
            <a:r>
              <a:rPr lang="en-GB" baseline="30000" dirty="0"/>
              <a:t>nd</a:t>
            </a:r>
            <a:r>
              <a:rPr lang="en-GB" dirty="0"/>
              <a:t> Nov 2025).</a:t>
            </a:r>
          </a:p>
          <a:p>
            <a:pPr marL="0" indent="0">
              <a:buNone/>
            </a:pPr>
            <a:r>
              <a:rPr lang="en-GB" dirty="0"/>
              <a:t>The King’s Fund, (2024). </a:t>
            </a:r>
            <a:r>
              <a:rPr lang="en-GB" i="1" dirty="0"/>
              <a:t>How are ICSs tackling workforce challenges?</a:t>
            </a:r>
            <a:r>
              <a:rPr lang="en-GB" dirty="0"/>
              <a:t> Available at: </a:t>
            </a:r>
            <a:r>
              <a:rPr lang="en-GB" u="sng" dirty="0">
                <a:hlinkClick r:id="rId9"/>
              </a:rPr>
              <a:t>https://www.kingsfund.org.uk/insight-and-analysis/projects/ics-tackling-workforce-challenges</a:t>
            </a:r>
            <a:r>
              <a:rPr lang="en-GB" dirty="0"/>
              <a:t> (Accessed: 7</a:t>
            </a:r>
            <a:r>
              <a:rPr lang="en-GB" baseline="30000" dirty="0"/>
              <a:t>th</a:t>
            </a:r>
            <a:r>
              <a:rPr lang="en-GB" dirty="0"/>
              <a:t> Nov 2025).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31795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2" name="Picture 31" descr="Yellow question mark">
            <a:extLst>
              <a:ext uri="{FF2B5EF4-FFF2-40B4-BE49-F238E27FC236}">
                <a16:creationId xmlns:a16="http://schemas.microsoft.com/office/drawing/2014/main" id="{EED9E977-B9D0-D6CF-14F3-61B3DFA9E29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r="-1" b="6226"/>
          <a:stretch>
            <a:fillRect/>
          </a:stretch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FA4F949-782A-ED1F-B05F-8CCFE81D38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3"/>
            <a:ext cx="9144000" cy="306324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600">
                <a:solidFill>
                  <a:schemeClr val="bg1"/>
                </a:solidFill>
              </a:rPr>
              <a:t>Questions</a:t>
            </a:r>
          </a:p>
        </p:txBody>
      </p:sp>
      <p:sp>
        <p:nvSpPr>
          <p:cNvPr id="42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8439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11937</TotalTime>
  <Words>1322</Words>
  <Application>Microsoft Office PowerPoint</Application>
  <PresentationFormat>Widescreen</PresentationFormat>
  <Paragraphs>106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Aptos</vt:lpstr>
      <vt:lpstr>Aptos Display</vt:lpstr>
      <vt:lpstr>Arial</vt:lpstr>
      <vt:lpstr>office theme</vt:lpstr>
      <vt:lpstr>Title: The NHS App – A Digital Innovation Transforming UK Health and Social Care</vt:lpstr>
      <vt:lpstr>Introduction</vt:lpstr>
      <vt:lpstr>Service Delivery Transformation</vt:lpstr>
      <vt:lpstr>Workforce Impact – Changing Roles</vt:lpstr>
      <vt:lpstr>Workforce Impact – Skills &amp; Training</vt:lpstr>
      <vt:lpstr>Benefits of the NHS App</vt:lpstr>
      <vt:lpstr>Challenges of Implementation</vt:lpstr>
      <vt:lpstr>Patient Experience – Access &amp; Quality</vt:lpstr>
      <vt:lpstr>Digital Literacy &amp; Privacy</vt:lpstr>
      <vt:lpstr>Community Impact – Rural Access</vt:lpstr>
      <vt:lpstr>Families, Carers &amp; Public Health</vt:lpstr>
      <vt:lpstr>Critical Evaluation</vt:lpstr>
      <vt:lpstr>Conclusion &amp; Recommendations</vt:lpstr>
      <vt:lpstr>References:</vt:lpstr>
      <vt:lpstr>References:</vt:lpstr>
      <vt:lpstr>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Syeda Anisa Fatima</dc:creator>
  <cp:lastModifiedBy>Syeda Anisa Fatima</cp:lastModifiedBy>
  <cp:revision>120</cp:revision>
  <dcterms:created xsi:type="dcterms:W3CDTF">2025-09-22T08:30:57Z</dcterms:created>
  <dcterms:modified xsi:type="dcterms:W3CDTF">2025-11-09T07:58:15Z</dcterms:modified>
</cp:coreProperties>
</file>