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900EA-F687-994D-8B7A-616ECB70E727}" type="datetimeFigureOut">
              <a:rPr lang="en-GB" smtClean="0"/>
              <a:t>17/05/2016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081BC4-174E-0742-ABA8-453DBFF9CD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46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081BC4-174E-0742-ABA8-453DBFF9CD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987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Shennong</a:t>
            </a:r>
            <a:r>
              <a:rPr lang="en-GB" baseline="0" dirty="0" smtClean="0"/>
              <a:t> although not a real person is the credited with the creation of tea. </a:t>
            </a:r>
            <a:r>
              <a:rPr lang="en-GB" baseline="0" dirty="0" err="1" smtClean="0"/>
              <a:t>Shennong</a:t>
            </a:r>
            <a:r>
              <a:rPr lang="en-GB" baseline="0" dirty="0" smtClean="0"/>
              <a:t> is a one of many mythical Chinese figures that are used to explain the origins of certain parts of their culture.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081BC4-174E-0742-ABA8-453DBFF9CD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034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6388" y="739588"/>
            <a:ext cx="8513762" cy="2729753"/>
          </a:xfrm>
        </p:spPr>
        <p:txBody>
          <a:bodyPr>
            <a:noAutofit/>
          </a:bodyPr>
          <a:lstStyle>
            <a:lvl1pPr algn="l">
              <a:lnSpc>
                <a:spcPts val="10800"/>
              </a:lnSpc>
              <a:defRPr sz="10000" b="1" spc="-250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6388" y="3505200"/>
            <a:ext cx="4683050" cy="1344706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440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75294"/>
            <a:ext cx="1600200" cy="365125"/>
          </a:xfrm>
        </p:spPr>
        <p:txBody>
          <a:bodyPr/>
          <a:lstStyle>
            <a:lvl1pPr>
              <a:defRPr sz="1100">
                <a:solidFill>
                  <a:schemeClr val="tx2"/>
                </a:solidFill>
              </a:defRPr>
            </a:lvl1pPr>
          </a:lstStyle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09800" y="6275294"/>
            <a:ext cx="5638800" cy="365125"/>
          </a:xfrm>
        </p:spPr>
        <p:txBody>
          <a:bodyPr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6275294"/>
            <a:ext cx="609600" cy="365125"/>
          </a:xfrm>
        </p:spPr>
        <p:txBody>
          <a:bodyPr/>
          <a:lstStyle>
            <a:lvl1pPr>
              <a:defRPr sz="1400">
                <a:solidFill>
                  <a:schemeClr val="tx2"/>
                </a:solidFill>
              </a:defRPr>
            </a:lvl1pPr>
          </a:lstStyle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spcBef>
                <a:spcPts val="22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151" y="4822206"/>
            <a:ext cx="8511989" cy="1446975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ts val="13800"/>
              </a:lnSpc>
              <a:defRPr sz="13500" b="1" cap="none" spc="-250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4874" y="3525980"/>
            <a:ext cx="8355714" cy="1270752"/>
          </a:xfrm>
        </p:spPr>
        <p:txBody>
          <a:bodyPr lIns="0" tIns="0" rIns="0" bIns="0" anchor="b">
            <a:normAutofit/>
          </a:bodyPr>
          <a:lstStyle>
            <a:lvl1pPr marL="0" indent="0" algn="l">
              <a:buNone/>
              <a:defRPr sz="4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151" y="4822206"/>
            <a:ext cx="8511989" cy="1446975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ts val="13800"/>
              </a:lnSpc>
              <a:defRPr sz="13500" b="1" cap="none" spc="-250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4874" y="3525980"/>
            <a:ext cx="4428426" cy="1270752"/>
          </a:xfrm>
        </p:spPr>
        <p:txBody>
          <a:bodyPr lIns="0" tIns="0" rIns="0" bIns="0" anchor="b">
            <a:normAutofit/>
          </a:bodyPr>
          <a:lstStyle>
            <a:lvl1pPr marL="0" indent="0" algn="l">
              <a:buNone/>
              <a:defRPr sz="4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 rot="21263043">
            <a:off x="5231118" y="261015"/>
            <a:ext cx="3433660" cy="4204035"/>
          </a:xfrm>
          <a:prstGeom prst="rect">
            <a:avLst/>
          </a:prstGeom>
          <a:noFill/>
          <a:ln w="177800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2012" y="2057400"/>
            <a:ext cx="3863788" cy="4068763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000"/>
            </a:lvl1pPr>
            <a:lvl2pPr>
              <a:spcBef>
                <a:spcPts val="600"/>
              </a:spcBef>
              <a:defRPr sz="1800"/>
            </a:lvl2pPr>
            <a:lvl3pPr>
              <a:spcBef>
                <a:spcPts val="600"/>
              </a:spcBef>
              <a:defRPr sz="1800"/>
            </a:lvl3pPr>
            <a:lvl4pPr>
              <a:spcBef>
                <a:spcPts val="600"/>
              </a:spcBef>
              <a:defRPr sz="1800"/>
            </a:lvl4pPr>
            <a:lvl5pPr>
              <a:spcBef>
                <a:spcPts val="600"/>
              </a:spcBef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646" y="2057400"/>
            <a:ext cx="3867912" cy="4068763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000"/>
            </a:lvl1pPr>
            <a:lvl2pPr>
              <a:spcBef>
                <a:spcPts val="600"/>
              </a:spcBef>
              <a:defRPr sz="1800"/>
            </a:lvl2pPr>
            <a:lvl3pPr>
              <a:spcBef>
                <a:spcPts val="600"/>
              </a:spcBef>
              <a:defRPr sz="1800"/>
            </a:lvl3pPr>
            <a:lvl4pPr>
              <a:spcBef>
                <a:spcPts val="600"/>
              </a:spcBef>
              <a:defRPr sz="1800"/>
            </a:lvl4pPr>
            <a:lvl5pPr>
              <a:spcBef>
                <a:spcPts val="600"/>
              </a:spcBef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775" y="582706"/>
            <a:ext cx="7918450" cy="788894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5545" y="1546412"/>
            <a:ext cx="3867912" cy="464950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936" y="2147887"/>
            <a:ext cx="3867912" cy="3951288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000"/>
            </a:lvl1pPr>
            <a:lvl2pPr>
              <a:spcBef>
                <a:spcPts val="600"/>
              </a:spcBef>
              <a:defRPr sz="1800"/>
            </a:lvl2pPr>
            <a:lvl3pPr>
              <a:spcBef>
                <a:spcPts val="600"/>
              </a:spcBef>
              <a:defRPr sz="1800"/>
            </a:lvl3pPr>
            <a:lvl4pPr>
              <a:spcBef>
                <a:spcPts val="600"/>
              </a:spcBef>
              <a:defRPr sz="1800"/>
            </a:lvl4pPr>
            <a:lvl5pPr>
              <a:spcBef>
                <a:spcPts val="600"/>
              </a:spcBef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313" y="1545018"/>
            <a:ext cx="3867912" cy="466344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313" y="2147887"/>
            <a:ext cx="3867912" cy="3951288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000"/>
            </a:lvl1pPr>
            <a:lvl2pPr>
              <a:spcBef>
                <a:spcPts val="600"/>
              </a:spcBef>
              <a:defRPr sz="1800"/>
            </a:lvl2pPr>
            <a:lvl3pPr>
              <a:spcBef>
                <a:spcPts val="600"/>
              </a:spcBef>
              <a:defRPr sz="1800"/>
            </a:lvl3pPr>
            <a:lvl4pPr>
              <a:spcBef>
                <a:spcPts val="600"/>
              </a:spcBef>
              <a:defRPr sz="1800"/>
            </a:lvl4pPr>
            <a:lvl5pPr>
              <a:spcBef>
                <a:spcPts val="600"/>
              </a:spcBef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 flipH="1">
            <a:off x="4574241" y="1694516"/>
            <a:ext cx="18288" cy="438912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tx2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 flipH="1">
            <a:off x="4574241" y="1694516"/>
            <a:ext cx="18288" cy="438912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tx2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 flipH="1">
            <a:off x="4574241" y="1694516"/>
            <a:ext cx="18288" cy="438912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tx2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 flipH="1">
            <a:off x="4574241" y="1694516"/>
            <a:ext cx="18288" cy="438912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100000">
                <a:schemeClr val="tx2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825" y="1720103"/>
            <a:ext cx="3657600" cy="1162050"/>
          </a:xfrm>
        </p:spPr>
        <p:txBody>
          <a:bodyPr anchor="b">
            <a:noAutofit/>
          </a:bodyPr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650" y="658906"/>
            <a:ext cx="3819338" cy="5467258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000"/>
            </a:lvl1pPr>
            <a:lvl2pPr>
              <a:spcBef>
                <a:spcPts val="600"/>
              </a:spcBef>
              <a:defRPr sz="1800"/>
            </a:lvl2pPr>
            <a:lvl3pPr>
              <a:spcBef>
                <a:spcPts val="600"/>
              </a:spcBef>
              <a:defRPr sz="1800"/>
            </a:lvl3pPr>
            <a:lvl4pPr>
              <a:spcBef>
                <a:spcPts val="600"/>
              </a:spcBef>
              <a:defRPr sz="1800"/>
            </a:lvl4pPr>
            <a:lvl5pPr>
              <a:spcBef>
                <a:spcPts val="600"/>
              </a:spcBef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825" y="2877671"/>
            <a:ext cx="3657600" cy="2339788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823" y="1227427"/>
            <a:ext cx="3657600" cy="566738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194096">
            <a:off x="4845353" y="975801"/>
            <a:ext cx="3496570" cy="4747249"/>
          </a:xfrm>
          <a:prstGeom prst="rect">
            <a:avLst/>
          </a:prstGeom>
          <a:noFill/>
          <a:ln w="177800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1823" y="1799793"/>
            <a:ext cx="3657600" cy="399140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011" y="4329953"/>
            <a:ext cx="7907151" cy="927847"/>
          </a:xfrm>
        </p:spPr>
        <p:txBody>
          <a:bodyPr anchor="b" anchorCtr="0">
            <a:noAutofit/>
          </a:bodyPr>
          <a:lstStyle>
            <a:lvl1pPr algn="l">
              <a:defRPr sz="3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34196" y="5257800"/>
            <a:ext cx="7904950" cy="9906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buNone/>
              <a:defRPr sz="1800"/>
            </a:lvl2pPr>
            <a:lvl3pPr marL="0" indent="0">
              <a:buNone/>
              <a:defRPr sz="1800"/>
            </a:lvl3pPr>
            <a:lvl4pPr marL="0" indent="0">
              <a:buNone/>
              <a:defRPr sz="1800"/>
            </a:lvl4pPr>
            <a:lvl5pPr marL="0" indent="0">
              <a:buNone/>
              <a:defRPr sz="1800"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rot="319004">
            <a:off x="2075968" y="741009"/>
            <a:ext cx="4914362" cy="3240064"/>
          </a:xfrm>
          <a:prstGeom prst="rect">
            <a:avLst/>
          </a:prstGeom>
          <a:noFill/>
          <a:ln w="177800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4"/>
          </p:nvPr>
        </p:nvSpPr>
        <p:spPr>
          <a:xfrm rot="21346724">
            <a:off x="436037" y="494284"/>
            <a:ext cx="4663440" cy="3030003"/>
          </a:xfrm>
          <a:prstGeom prst="rect">
            <a:avLst/>
          </a:prstGeom>
          <a:noFill/>
          <a:ln w="177800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011" y="4329953"/>
            <a:ext cx="7907151" cy="927847"/>
          </a:xfrm>
        </p:spPr>
        <p:txBody>
          <a:bodyPr anchor="b" anchorCtr="0">
            <a:noAutofit/>
          </a:bodyPr>
          <a:lstStyle>
            <a:lvl1pPr algn="l">
              <a:defRPr sz="3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634196" y="5257800"/>
            <a:ext cx="7904950" cy="9906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buNone/>
              <a:defRPr sz="1800"/>
            </a:lvl2pPr>
            <a:lvl3pPr marL="0" indent="0">
              <a:buNone/>
              <a:defRPr sz="1800"/>
            </a:lvl3pPr>
            <a:lvl4pPr marL="0" indent="0">
              <a:buNone/>
              <a:defRPr sz="1800"/>
            </a:lvl4pPr>
            <a:lvl5pPr marL="0" indent="0">
              <a:buNone/>
              <a:defRPr sz="1800"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rot="152337">
            <a:off x="4118577" y="735553"/>
            <a:ext cx="4663440" cy="3030003"/>
          </a:xfrm>
          <a:prstGeom prst="rect">
            <a:avLst/>
          </a:prstGeom>
          <a:noFill/>
          <a:ln w="177800" cap="sq">
            <a:solidFill>
              <a:schemeClr val="tx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>
            <a:normAutofit/>
          </a:bodyPr>
          <a:lstStyle>
            <a:lvl1pPr>
              <a:spcBef>
                <a:spcPts val="2000"/>
              </a:spcBef>
              <a:defRPr/>
            </a:lvl1pPr>
            <a:lvl2pPr>
              <a:spcBef>
                <a:spcPts val="600"/>
              </a:spcBef>
              <a:defRPr/>
            </a:lvl2pPr>
            <a:lvl3pPr>
              <a:spcBef>
                <a:spcPts val="600"/>
              </a:spcBef>
              <a:defRPr/>
            </a:lvl3pPr>
            <a:lvl4pPr>
              <a:spcBef>
                <a:spcPts val="600"/>
              </a:spcBef>
              <a:defRPr/>
            </a:lvl4pPr>
            <a:lvl5pPr>
              <a:spcBef>
                <a:spcPts val="600"/>
              </a:spcBef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772400" y="685801"/>
            <a:ext cx="757518" cy="5440680"/>
          </a:xfrm>
        </p:spPr>
        <p:txBody>
          <a:bodyPr vert="eaVert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31825" y="685801"/>
            <a:ext cx="6561137" cy="5440680"/>
          </a:xfrm>
        </p:spPr>
        <p:txBody>
          <a:bodyPr vert="eaVert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2775" y="582706"/>
            <a:ext cx="7918450" cy="7888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358" y="2044700"/>
            <a:ext cx="7167284" cy="4081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275294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13E5912D-1AC2-FA4D-AFD7-47E8D9B2DF79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5318" y="6275294"/>
            <a:ext cx="56432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275294"/>
            <a:ext cx="60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fld id="{368F1A40-6D07-1046-90D2-ED91E182154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bg2"/>
        </a:buClr>
        <a:buSzPct val="90000"/>
        <a:buFont typeface="Wingdings 2" pitchFamily="18" charset="2"/>
        <a:buChar char="Ü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ct val="20000"/>
        </a:spcBef>
        <a:buClr>
          <a:schemeClr val="bg2">
            <a:lumMod val="60000"/>
            <a:lumOff val="40000"/>
          </a:schemeClr>
        </a:buClr>
        <a:buSzPct val="90000"/>
        <a:buFont typeface="Wingdings 2" pitchFamily="18" charset="2"/>
        <a:buChar char="Ü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ct val="20000"/>
        </a:spcBef>
        <a:buClr>
          <a:schemeClr val="bg2"/>
        </a:buClr>
        <a:buSzPct val="90000"/>
        <a:buFont typeface="Wingdings 2" pitchFamily="18" charset="2"/>
        <a:buChar char="Ü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ct val="20000"/>
        </a:spcBef>
        <a:buClr>
          <a:schemeClr val="bg2">
            <a:lumMod val="60000"/>
            <a:lumOff val="40000"/>
          </a:schemeClr>
        </a:buClr>
        <a:buSzPct val="90000"/>
        <a:buFont typeface="Wingdings 2" pitchFamily="18" charset="2"/>
        <a:buChar char="Ü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ct val="20000"/>
        </a:spcBef>
        <a:buClr>
          <a:schemeClr val="bg2"/>
        </a:buClr>
        <a:buSzPct val="90000"/>
        <a:buFont typeface="Wingdings 2" pitchFamily="18" charset="2"/>
        <a:buChar char="Ü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869" y="2592636"/>
            <a:ext cx="2899291" cy="24570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940" y="2592636"/>
            <a:ext cx="2899291" cy="250558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62985" y="666051"/>
            <a:ext cx="6505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641777" y="666051"/>
            <a:ext cx="62263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200" dirty="0" smtClean="0">
                <a:solidFill>
                  <a:schemeClr val="accent1"/>
                </a:solidFill>
              </a:rPr>
              <a:t>History of Tea in China</a:t>
            </a:r>
            <a:endParaRPr lang="en-GB" sz="42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668" y="1843257"/>
            <a:ext cx="3130377" cy="361197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62027" y="2168538"/>
            <a:ext cx="3869198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Tea plants are native to East and South Asia</a:t>
            </a:r>
          </a:p>
          <a:p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Orientated in northeast India, north Burma and south-west China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provinces of Sichuan and Yunnan are where China was originally grown in China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Shennong </a:t>
            </a:r>
            <a:r>
              <a:rPr lang="zh-CN" altLang="en-US" dirty="0" smtClean="0"/>
              <a:t>神农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508" y="1992103"/>
            <a:ext cx="3262766" cy="245339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63377" y="1992103"/>
            <a:ext cx="3667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Shennong was a mythical Chinese Emperor</a:t>
            </a:r>
          </a:p>
          <a:p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He is known for teaching the Chinese people agriculture</a:t>
            </a:r>
          </a:p>
          <a:p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Thought to have invented the plough, axe and hoe</a:t>
            </a:r>
          </a:p>
          <a:p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drinking of tea was attributed to him</a:t>
            </a:r>
          </a:p>
          <a:p>
            <a:pPr>
              <a:buFont typeface="Arial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 drinking history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25244" y="2153048"/>
            <a:ext cx="61489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Tea drinking is though to have started in China during the Shang dynasty (1600BC-1046BC)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It would have originally been used as a medicinal drink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Earliest record of tea being drunk comes from the Chinese physician </a:t>
            </a:r>
            <a:r>
              <a:rPr lang="en-GB" dirty="0" err="1" smtClean="0"/>
              <a:t>Hua</a:t>
            </a:r>
            <a:r>
              <a:rPr lang="en-GB" dirty="0" smtClean="0"/>
              <a:t> </a:t>
            </a:r>
            <a:r>
              <a:rPr lang="en-GB" dirty="0" err="1" smtClean="0"/>
              <a:t>Tuo</a:t>
            </a:r>
            <a:r>
              <a:rPr lang="en-GB" dirty="0" smtClean="0"/>
              <a:t>  （</a:t>
            </a:r>
            <a:r>
              <a:rPr lang="zh-CN" altLang="en-US" dirty="0" smtClean="0"/>
              <a:t>华</a:t>
            </a:r>
            <a:r>
              <a:rPr lang="en-US" dirty="0" smtClean="0"/>
              <a:t>陀） 3</a:t>
            </a:r>
            <a:r>
              <a:rPr lang="en-US" baseline="30000" dirty="0" smtClean="0"/>
              <a:t>rd</a:t>
            </a:r>
            <a:r>
              <a:rPr lang="en-US" dirty="0" smtClean="0"/>
              <a:t> century AD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err="1" smtClean="0"/>
              <a:t>Hua</a:t>
            </a:r>
            <a:r>
              <a:rPr lang="en-GB" dirty="0" smtClean="0"/>
              <a:t> </a:t>
            </a:r>
            <a:r>
              <a:rPr lang="en-GB" dirty="0" err="1" smtClean="0"/>
              <a:t>Tuo</a:t>
            </a:r>
            <a:r>
              <a:rPr lang="en-GB" dirty="0" smtClean="0"/>
              <a:t> said “to drink bitter tea constantly makes one think better”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Troubled history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8263" y="1889726"/>
            <a:ext cx="73947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16</a:t>
            </a:r>
            <a:r>
              <a:rPr lang="en-GB" baseline="30000" dirty="0" smtClean="0"/>
              <a:t>th</a:t>
            </a:r>
            <a:r>
              <a:rPr lang="en-GB" dirty="0" smtClean="0"/>
              <a:t> century tea was taken to Europe by Portuguese traders</a:t>
            </a:r>
          </a:p>
          <a:p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It wasn’t until the 19</a:t>
            </a:r>
            <a:r>
              <a:rPr lang="en-GB" baseline="30000" dirty="0" smtClean="0"/>
              <a:t>th</a:t>
            </a:r>
            <a:r>
              <a:rPr lang="en-GB" dirty="0" smtClean="0"/>
              <a:t> century that tea become popular in Britain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In order to export tea from China the British traded opium a highly addictive drug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result was two wars between Britain and China, which Britain won, but many Chinese people became drug addicts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691" y="4475049"/>
            <a:ext cx="3102492" cy="186480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Teahouse (</a:t>
            </a:r>
            <a:r>
              <a:rPr lang="zh-CN" altLang="en-US" dirty="0" smtClean="0"/>
              <a:t>茶馆）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880" y="4510921"/>
            <a:ext cx="3160345" cy="22336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784" y="4510921"/>
            <a:ext cx="3160345" cy="223655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1784" y="1371600"/>
            <a:ext cx="72522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Traditionally similar to café, expect they were centred around tea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It is a place were people could go to socialise, chat, listen to story telling and watch opera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Nowadays they have become tourist attractions in the big cities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Their numbers are starting to dwindle due to competition from coffee shops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Habitat">
      <a:dk1>
        <a:sysClr val="windowText" lastClr="000000"/>
      </a:dk1>
      <a:lt1>
        <a:sysClr val="window" lastClr="FFFFFF"/>
      </a:lt1>
      <a:dk2>
        <a:srgbClr val="194431"/>
      </a:dk2>
      <a:lt2>
        <a:srgbClr val="F0E6C3"/>
      </a:lt2>
      <a:accent1>
        <a:srgbClr val="F8C000"/>
      </a:accent1>
      <a:accent2>
        <a:srgbClr val="F88600"/>
      </a:accent2>
      <a:accent3>
        <a:srgbClr val="F83500"/>
      </a:accent3>
      <a:accent4>
        <a:srgbClr val="8B723D"/>
      </a:accent4>
      <a:accent5>
        <a:srgbClr val="818B3D"/>
      </a:accent5>
      <a:accent6>
        <a:srgbClr val="586215"/>
      </a:accent6>
      <a:hlink>
        <a:srgbClr val="FF621D"/>
      </a:hlink>
      <a:folHlink>
        <a:srgbClr val="F3D260"/>
      </a:folHlink>
    </a:clrScheme>
    <a:fontScheme name="Twilight">
      <a:majorFont>
        <a:latin typeface="Century Gothic"/>
        <a:ea typeface=""/>
        <a:cs typeface=""/>
        <a:font script="Jpan" typeface="ＭＳ Ｐゴシック"/>
      </a:majorFont>
      <a:minorFont>
        <a:latin typeface="Century Gothic"/>
        <a:ea typeface=""/>
        <a:cs typeface=""/>
        <a:font script="Jpan" typeface="ＭＳ Ｐゴシック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60000"/>
                <a:satMod val="130000"/>
              </a:schemeClr>
            </a:gs>
            <a:gs pos="100000">
              <a:schemeClr val="phClr">
                <a:tint val="100000"/>
                <a:shade val="94000"/>
                <a:satMod val="135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60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38100" dist="12700" dir="5400000">
              <a:srgbClr val="FFFFFF">
                <a:alpha val="75000"/>
              </a:srgbClr>
            </a:innerShdw>
            <a:outerShdw blurRad="88900" dist="50800" dir="5400000" sx="102000" sy="102000" algn="tr" rotWithShape="0">
              <a:srgbClr val="808080">
                <a:alpha val="50000"/>
              </a:srgbClr>
            </a:outerShdw>
          </a:effectLst>
        </a:effectStyle>
        <a:effectStyle>
          <a:effectLst>
            <a:outerShdw blurRad="317500" dist="762000" dir="5400000" sy="45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alanced" dir="tl"/>
          </a:scene3d>
          <a:sp3d extrusionH="12700" prstMaterial="softEdge">
            <a:bevelT w="38100" h="1270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10000"/>
                <a:satMod val="200000"/>
              </a:schemeClr>
              <a:schemeClr val="phClr">
                <a:tint val="30000"/>
                <a:satMod val="3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20000"/>
                <a:satMod val="200000"/>
              </a:schemeClr>
              <a:schemeClr val="phClr">
                <a:tint val="50000"/>
                <a:satMod val="1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Twilight.thmx</Template>
  <TotalTime>266</TotalTime>
  <Words>296</Words>
  <Application>Microsoft Office PowerPoint</Application>
  <PresentationFormat>On-screen Show (4:3)</PresentationFormat>
  <Paragraphs>42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2</vt:lpstr>
      <vt:lpstr>Twilight</vt:lpstr>
      <vt:lpstr>PowerPoint Presentation</vt:lpstr>
      <vt:lpstr>Origins</vt:lpstr>
      <vt:lpstr>Shennong 神农</vt:lpstr>
      <vt:lpstr>Tea drinking history</vt:lpstr>
      <vt:lpstr>Troubled history</vt:lpstr>
      <vt:lpstr>Teahouse (茶馆）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Craig Watson</dc:creator>
  <cp:lastModifiedBy>Thomas Jansen</cp:lastModifiedBy>
  <cp:revision>2</cp:revision>
  <dcterms:created xsi:type="dcterms:W3CDTF">2013-05-27T14:50:42Z</dcterms:created>
  <dcterms:modified xsi:type="dcterms:W3CDTF">2016-05-17T11:54:06Z</dcterms:modified>
</cp:coreProperties>
</file>