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10"/>
  </p:notesMasterIdLst>
  <p:sldIdLst>
    <p:sldId id="262" r:id="rId2"/>
    <p:sldId id="256" r:id="rId3"/>
    <p:sldId id="257" r:id="rId4"/>
    <p:sldId id="260" r:id="rId5"/>
    <p:sldId id="258" r:id="rId6"/>
    <p:sldId id="259" r:id="rId7"/>
    <p:sldId id="263"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0D58FF-B934-FB4E-ADA4-21E53BE87B5A}" v="608" dt="2025-11-23T18:41:57.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130" autoAdjust="0"/>
    <p:restoredTop sz="94600"/>
  </p:normalViewPr>
  <p:slideViewPr>
    <p:cSldViewPr snapToGrid="0">
      <p:cViewPr varScale="1">
        <p:scale>
          <a:sx n="96" d="100"/>
          <a:sy n="96" d="100"/>
        </p:scale>
        <p:origin x="176" y="7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41BDD1-DB24-4163-977A-4D767092B78B}" type="datetimeFigureOut">
              <a:t>11/24/25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FFBBAD-94BB-4155-B0FF-8B288CB2258A}" type="slidenum">
              <a:t>‹#›</a:t>
            </a:fld>
            <a:endParaRPr lang="en-GB"/>
          </a:p>
        </p:txBody>
      </p:sp>
    </p:spTree>
    <p:extLst>
      <p:ext uri="{BB962C8B-B14F-4D97-AF65-F5344CB8AC3E}">
        <p14:creationId xmlns:p14="http://schemas.microsoft.com/office/powerpoint/2010/main" val="429111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FFBBAD-94BB-4155-B0FF-8B288CB2258A}" type="slidenum">
              <a:rPr lang="en-GB" smtClean="0"/>
              <a:t>1</a:t>
            </a:fld>
            <a:endParaRPr lang="en-GB"/>
          </a:p>
        </p:txBody>
      </p:sp>
    </p:spTree>
    <p:extLst>
      <p:ext uri="{BB962C8B-B14F-4D97-AF65-F5344CB8AC3E}">
        <p14:creationId xmlns:p14="http://schemas.microsoft.com/office/powerpoint/2010/main" val="198599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Honey sponsored Mr. Beast in 3 videos, gaining a total of 140M views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Between $500,000 to $3 Million per video. He has a following of over 870 million across all platforms(Cao et </a:t>
            </a:r>
            <a:r>
              <a:rPr lang="en-US" sz="1200" cap="small" dirty="0" err="1">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tal</a:t>
            </a:r>
            <a:r>
              <a:rPr lang="en-US" sz="12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2025).</a:t>
            </a:r>
          </a:p>
          <a:p>
            <a:endParaRPr lang="en-US" dirty="0"/>
          </a:p>
        </p:txBody>
      </p:sp>
      <p:sp>
        <p:nvSpPr>
          <p:cNvPr id="4" name="Slide Number Placeholder 3"/>
          <p:cNvSpPr>
            <a:spLocks noGrp="1"/>
          </p:cNvSpPr>
          <p:nvPr>
            <p:ph type="sldNum" sz="quarter" idx="5"/>
          </p:nvPr>
        </p:nvSpPr>
        <p:spPr/>
        <p:txBody>
          <a:bodyPr/>
          <a:lstStyle/>
          <a:p>
            <a:fld id="{B5FFBBAD-94BB-4155-B0FF-8B288CB2258A}" type="slidenum">
              <a:rPr lang="en-GB" smtClean="0"/>
              <a:t>2</a:t>
            </a:fld>
            <a:endParaRPr lang="en-GB"/>
          </a:p>
        </p:txBody>
      </p:sp>
    </p:spTree>
    <p:extLst>
      <p:ext uri="{BB962C8B-B14F-4D97-AF65-F5344CB8AC3E}">
        <p14:creationId xmlns:p14="http://schemas.microsoft.com/office/powerpoint/2010/main" val="102361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ptos"/>
              </a:rPr>
              <a:t>As social media grows and the move to online advertising, the use of traditional advertisements may </a:t>
            </a:r>
            <a:r>
              <a:rPr lang="en-GB" sz="1200" dirty="0"/>
              <a:t>reduce as influencer marketing expands. </a:t>
            </a:r>
            <a:endParaRPr lang="en-GB" sz="1200" dirty="0">
              <a:latin typeface="Aptos"/>
            </a:endParaRPr>
          </a:p>
          <a:p>
            <a:r>
              <a:rPr lang="en-GB" sz="1200" dirty="0">
                <a:latin typeface="Aptos"/>
              </a:rPr>
              <a:t>Rather than paying an expensive celebrity to do an advert, you could get </a:t>
            </a:r>
            <a:r>
              <a:rPr lang="en-GB" sz="1200" dirty="0"/>
              <a:t>a</a:t>
            </a:r>
            <a:r>
              <a:rPr lang="en-GB" sz="1200" dirty="0">
                <a:latin typeface="Aptos"/>
              </a:rPr>
              <a:t>n</a:t>
            </a:r>
            <a:r>
              <a:rPr lang="en-GB" sz="1200" dirty="0"/>
              <a:t> </a:t>
            </a:r>
            <a:r>
              <a:rPr lang="en-GB" sz="1200" dirty="0">
                <a:latin typeface="Aptos"/>
              </a:rPr>
              <a:t>influencer to do it instead at a cheaper</a:t>
            </a:r>
            <a:r>
              <a:rPr lang="en-GB" sz="1200" dirty="0"/>
              <a:t> rate, and it may have a larger outreach if they promote it through </a:t>
            </a:r>
            <a:r>
              <a:rPr lang="en-GB" sz="1200" dirty="0">
                <a:latin typeface="Aptos"/>
              </a:rPr>
              <a:t>their social media</a:t>
            </a:r>
            <a:endParaRPr lang="en-US" dirty="0"/>
          </a:p>
        </p:txBody>
      </p:sp>
      <p:sp>
        <p:nvSpPr>
          <p:cNvPr id="4" name="Slide Number Placeholder 3"/>
          <p:cNvSpPr>
            <a:spLocks noGrp="1"/>
          </p:cNvSpPr>
          <p:nvPr>
            <p:ph type="sldNum" sz="quarter" idx="5"/>
          </p:nvPr>
        </p:nvSpPr>
        <p:spPr/>
        <p:txBody>
          <a:bodyPr/>
          <a:lstStyle/>
          <a:p>
            <a:fld id="{B5FFBBAD-94BB-4155-B0FF-8B288CB2258A}" type="slidenum">
              <a:rPr lang="en-GB" smtClean="0"/>
              <a:t>3</a:t>
            </a:fld>
            <a:endParaRPr lang="en-GB"/>
          </a:p>
        </p:txBody>
      </p:sp>
    </p:spTree>
    <p:extLst>
      <p:ext uri="{BB962C8B-B14F-4D97-AF65-F5344CB8AC3E}">
        <p14:creationId xmlns:p14="http://schemas.microsoft.com/office/powerpoint/2010/main" val="2810824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companies out there who just hire influencers to promote their product and don’t research the influencer correctly. There is no standard to ensure that the influencer is credible and trustworthy</a:t>
            </a:r>
          </a:p>
        </p:txBody>
      </p:sp>
      <p:sp>
        <p:nvSpPr>
          <p:cNvPr id="4" name="Slide Number Placeholder 3"/>
          <p:cNvSpPr>
            <a:spLocks noGrp="1"/>
          </p:cNvSpPr>
          <p:nvPr>
            <p:ph type="sldNum" sz="quarter" idx="5"/>
          </p:nvPr>
        </p:nvSpPr>
        <p:spPr/>
        <p:txBody>
          <a:bodyPr/>
          <a:lstStyle/>
          <a:p>
            <a:fld id="{B5FFBBAD-94BB-4155-B0FF-8B288CB2258A}" type="slidenum">
              <a:rPr lang="en-GB" smtClean="0"/>
              <a:t>5</a:t>
            </a:fld>
            <a:endParaRPr lang="en-GB"/>
          </a:p>
        </p:txBody>
      </p:sp>
    </p:spTree>
    <p:extLst>
      <p:ext uri="{BB962C8B-B14F-4D97-AF65-F5344CB8AC3E}">
        <p14:creationId xmlns:p14="http://schemas.microsoft.com/office/powerpoint/2010/main" val="4123038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Arial" panose="020B0604020202020204" pitchFamily="34" charset="0"/>
              </a:rPr>
              <a:t>they are a perfect example of how to use influencer marketing effectively. they look for people who have built a large following on social media, specifically either </a:t>
            </a:r>
            <a:r>
              <a:rPr lang="en-GB" sz="1200" kern="1200" dirty="0" err="1">
                <a:solidFill>
                  <a:schemeClr val="tx1"/>
                </a:solidFill>
                <a:latin typeface="+mn-lt"/>
                <a:ea typeface="+mn-ea"/>
                <a:cs typeface="Arial" panose="020B0604020202020204" pitchFamily="34" charset="0"/>
              </a:rPr>
              <a:t>instagram</a:t>
            </a:r>
            <a:r>
              <a:rPr lang="en-GB" sz="1200" kern="1200" dirty="0">
                <a:solidFill>
                  <a:schemeClr val="tx1"/>
                </a:solidFill>
                <a:latin typeface="+mn-lt"/>
                <a:ea typeface="+mn-ea"/>
                <a:cs typeface="Arial" panose="020B0604020202020204" pitchFamily="34" charset="0"/>
              </a:rPr>
              <a:t> or </a:t>
            </a:r>
            <a:r>
              <a:rPr lang="en-GB" sz="1200" kern="1200" dirty="0" err="1">
                <a:solidFill>
                  <a:schemeClr val="tx1"/>
                </a:solidFill>
                <a:latin typeface="+mn-lt"/>
                <a:ea typeface="+mn-ea"/>
                <a:cs typeface="Arial" panose="020B0604020202020204" pitchFamily="34" charset="0"/>
              </a:rPr>
              <a:t>tiktok</a:t>
            </a:r>
            <a:r>
              <a:rPr lang="en-GB" sz="1200" kern="1200" dirty="0">
                <a:solidFill>
                  <a:schemeClr val="tx1"/>
                </a:solidFill>
                <a:latin typeface="+mn-lt"/>
                <a:ea typeface="+mn-ea"/>
                <a:cs typeface="Arial" panose="020B0604020202020204" pitchFamily="34" charset="0"/>
              </a:rPr>
              <a:t>. </a:t>
            </a:r>
            <a:endParaRPr lang="en-GB" sz="1200" dirty="0">
              <a:latin typeface="Aptos"/>
            </a:endParaRPr>
          </a:p>
          <a:p>
            <a:r>
              <a:rPr lang="en-GB" sz="1200" dirty="0">
                <a:latin typeface="Aptos"/>
              </a:rPr>
              <a:t>They look for people with authenticity and who people look up to and aspire to look like and be like. they look for people who have created trust and who are authentic in the fitness niche. they don’t just select anyone. </a:t>
            </a:r>
          </a:p>
          <a:p>
            <a:endParaRPr lang="en-GB" b="1" cap="small" dirty="0">
              <a:solidFill>
                <a:schemeClr val="bg1"/>
              </a:solidFill>
              <a:ea typeface="Calibri"/>
              <a:cs typeface="Calibri"/>
            </a:endParaRPr>
          </a:p>
        </p:txBody>
      </p:sp>
      <p:sp>
        <p:nvSpPr>
          <p:cNvPr id="4" name="Slide Number Placeholder 3"/>
          <p:cNvSpPr>
            <a:spLocks noGrp="1"/>
          </p:cNvSpPr>
          <p:nvPr>
            <p:ph type="sldNum" sz="quarter" idx="5"/>
          </p:nvPr>
        </p:nvSpPr>
        <p:spPr/>
        <p:txBody>
          <a:bodyPr/>
          <a:lstStyle/>
          <a:p>
            <a:fld id="{B5FFBBAD-94BB-4155-B0FF-8B288CB2258A}" type="slidenum">
              <a:t>6</a:t>
            </a:fld>
            <a:endParaRPr lang="en-GB"/>
          </a:p>
        </p:txBody>
      </p:sp>
    </p:spTree>
    <p:extLst>
      <p:ext uri="{BB962C8B-B14F-4D97-AF65-F5344CB8AC3E}">
        <p14:creationId xmlns:p14="http://schemas.microsoft.com/office/powerpoint/2010/main" val="2753605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FFBBAD-94BB-4155-B0FF-8B288CB2258A}" type="slidenum">
              <a:rPr lang="en-GB" smtClean="0"/>
              <a:t>7</a:t>
            </a:fld>
            <a:endParaRPr lang="en-GB"/>
          </a:p>
        </p:txBody>
      </p:sp>
    </p:spTree>
    <p:extLst>
      <p:ext uri="{BB962C8B-B14F-4D97-AF65-F5344CB8AC3E}">
        <p14:creationId xmlns:p14="http://schemas.microsoft.com/office/powerpoint/2010/main" val="2634082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802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8427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4255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1280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2342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1307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3555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6597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11/24/25</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6180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3051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06003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762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88186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2872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19356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59347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10977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11/24/25</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9897987"/>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odore.com/blog/influencer-marketing-effectiveness" TargetMode="External"/><Relationship Id="rId2" Type="http://schemas.openxmlformats.org/officeDocument/2006/relationships/hyperlink" Target="https://www.rollingstone.com/culture/culture-lists/top-social-media-influencers-creators-2025-1235413251/kay-poyer-1235413256/" TargetMode="External"/><Relationship Id="rId1" Type="http://schemas.openxmlformats.org/officeDocument/2006/relationships/slideLayout" Target="../slideLayouts/slideLayout2.xml"/><Relationship Id="rId4" Type="http://schemas.openxmlformats.org/officeDocument/2006/relationships/hyperlink" Target="https://stackinfluence.com/what-if-tiktok-gets-banned-influencer-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3074" name="Picture 2" descr="Which Tools are Commonly Used for Influencer Marketing? - The Go-To Guy!">
            <a:extLst>
              <a:ext uri="{FF2B5EF4-FFF2-40B4-BE49-F238E27FC236}">
                <a16:creationId xmlns:a16="http://schemas.microsoft.com/office/drawing/2014/main" id="{6C7C0D36-D99B-D6B8-3034-FC2465EA2B74}"/>
              </a:ext>
            </a:extLst>
          </p:cNvPr>
          <p:cNvPicPr>
            <a:picLocks noChangeAspect="1" noChangeArrowheads="1"/>
          </p:cNvPicPr>
          <p:nvPr/>
        </p:nvPicPr>
        <p:blipFill>
          <a:blip r:embed="rId4">
            <a:alphaModFix amt="25000"/>
            <a:extLst>
              <a:ext uri="{28A0092B-C50C-407E-A947-70E740481C1C}">
                <a14:useLocalDpi xmlns:a14="http://schemas.microsoft.com/office/drawing/2010/main" val="0"/>
              </a:ext>
            </a:extLst>
          </a:blip>
          <a:srcRect l="6222" r="-1" b="-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47B322C-1C32-582C-CB8D-5380B0459167}"/>
              </a:ext>
            </a:extLst>
          </p:cNvPr>
          <p:cNvSpPr>
            <a:spLocks noGrp="1"/>
          </p:cNvSpPr>
          <p:nvPr>
            <p:ph type="title"/>
          </p:nvPr>
        </p:nvSpPr>
        <p:spPr>
          <a:xfrm>
            <a:off x="1141413" y="609600"/>
            <a:ext cx="9905998" cy="1905000"/>
          </a:xfrm>
        </p:spPr>
        <p:txBody>
          <a:bodyPr>
            <a:normAutofit/>
          </a:bodyPr>
          <a:lstStyle/>
          <a:p>
            <a:r>
              <a:rPr lang="en-US" sz="2000" dirty="0">
                <a:solidFill>
                  <a:schemeClr val="tx1"/>
                </a:solidFill>
              </a:rPr>
              <a:t>Finlay Catling</a:t>
            </a:r>
            <a:br>
              <a:rPr lang="en-US" sz="2000" dirty="0">
                <a:solidFill>
                  <a:schemeClr val="tx1"/>
                </a:solidFill>
              </a:rPr>
            </a:br>
            <a:br>
              <a:rPr lang="en-US" dirty="0">
                <a:solidFill>
                  <a:schemeClr val="tx1"/>
                </a:solidFill>
              </a:rPr>
            </a:br>
            <a:r>
              <a:rPr lang="en-US" dirty="0">
                <a:solidFill>
                  <a:schemeClr val="tx1"/>
                </a:solidFill>
              </a:rPr>
              <a:t>Influencer Marketing </a:t>
            </a:r>
          </a:p>
        </p:txBody>
      </p:sp>
      <p:sp>
        <p:nvSpPr>
          <p:cNvPr id="3" name="Content Placeholder 2">
            <a:extLst>
              <a:ext uri="{FF2B5EF4-FFF2-40B4-BE49-F238E27FC236}">
                <a16:creationId xmlns:a16="http://schemas.microsoft.com/office/drawing/2014/main" id="{34698B75-3CE2-79CD-338A-4317E7416DC5}"/>
              </a:ext>
            </a:extLst>
          </p:cNvPr>
          <p:cNvSpPr>
            <a:spLocks noGrp="1"/>
          </p:cNvSpPr>
          <p:nvPr>
            <p:ph idx="1"/>
          </p:nvPr>
        </p:nvSpPr>
        <p:spPr>
          <a:xfrm>
            <a:off x="1141413" y="2666999"/>
            <a:ext cx="9905998" cy="3124201"/>
          </a:xfrm>
        </p:spPr>
        <p:txBody>
          <a:bodyPr>
            <a:normAutofit/>
          </a:bodyPr>
          <a:lstStyle/>
          <a:p>
            <a:r>
              <a:rPr lang="en-US" dirty="0"/>
              <a:t>Today I will be looking at influencer marketing</a:t>
            </a:r>
          </a:p>
          <a:p>
            <a:r>
              <a:rPr lang="en-US" dirty="0"/>
              <a:t>What is Influencer marketing </a:t>
            </a:r>
          </a:p>
          <a:p>
            <a:r>
              <a:rPr lang="en-US" dirty="0"/>
              <a:t>Why does it belong In modern Businesses</a:t>
            </a:r>
          </a:p>
          <a:p>
            <a:r>
              <a:rPr lang="en-US" dirty="0"/>
              <a:t>Key points from my research </a:t>
            </a:r>
          </a:p>
          <a:p>
            <a:r>
              <a:rPr lang="en-US" dirty="0"/>
              <a:t>And some real world examples</a:t>
            </a:r>
          </a:p>
        </p:txBody>
      </p:sp>
    </p:spTree>
    <p:extLst>
      <p:ext uri="{BB962C8B-B14F-4D97-AF65-F5344CB8AC3E}">
        <p14:creationId xmlns:p14="http://schemas.microsoft.com/office/powerpoint/2010/main" val="137834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303643" y="609600"/>
            <a:ext cx="6743767" cy="1905000"/>
          </a:xfrm>
        </p:spPr>
        <p:txBody>
          <a:bodyPr vert="horz" lIns="91440" tIns="45720" rIns="91440" bIns="45720" rtlCol="0" anchor="ctr">
            <a:normAutofit/>
          </a:bodyPr>
          <a:lstStyle/>
          <a:p>
            <a:pPr algn="l"/>
            <a:r>
              <a:rPr lang="en-US" sz="3200" dirty="0">
                <a:effectLst>
                  <a:glow rad="38100">
                    <a:schemeClr val="bg1">
                      <a:lumMod val="65000"/>
                      <a:lumOff val="35000"/>
                      <a:alpha val="40000"/>
                    </a:schemeClr>
                  </a:glow>
                  <a:outerShdw blurRad="28575" dist="38100" dir="14040000" algn="tl" rotWithShape="0">
                    <a:srgbClr val="000000">
                      <a:alpha val="25000"/>
                    </a:srgbClr>
                  </a:outerShdw>
                </a:effectLst>
              </a:rPr>
              <a:t>What is Influencer marketing?</a:t>
            </a:r>
          </a:p>
        </p:txBody>
      </p:sp>
      <p:pic>
        <p:nvPicPr>
          <p:cNvPr id="4098" name="Picture 2" descr="Collage of 25 creators">
            <a:extLst>
              <a:ext uri="{FF2B5EF4-FFF2-40B4-BE49-F238E27FC236}">
                <a16:creationId xmlns:a16="http://schemas.microsoft.com/office/drawing/2014/main" id="{15FC6854-9E36-0093-46EA-478465F93C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0792" r="35341" b="-1"/>
          <a:stretch>
            <a:fillRect/>
          </a:stretch>
        </p:blipFill>
        <p:spPr bwMode="auto">
          <a:xfrm>
            <a:off x="0" y="10"/>
            <a:ext cx="4016415" cy="6857990"/>
          </a:xfrm>
          <a:prstGeom prst="rect">
            <a:avLst/>
          </a:prstGeom>
          <a:noFill/>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BFC4DE-EFE4-5024-01DF-EAF0B6640C93}"/>
              </a:ext>
            </a:extLst>
          </p:cNvPr>
          <p:cNvSpPr txBox="1"/>
          <p:nvPr/>
        </p:nvSpPr>
        <p:spPr>
          <a:xfrm>
            <a:off x="4140200" y="2235201"/>
            <a:ext cx="8051799" cy="46228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tx1"/>
              </a:buClr>
              <a:buSzPct val="100000"/>
              <a:buFont typeface="Arial"/>
              <a:buChar char="•"/>
            </a:pPr>
            <a:r>
              <a:rPr lang="en-US" sz="16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Influencer marketing is one of the many marketing strategies that businesses can implement to promote a product, business or services. it's where influencers use their large social media presence to promote a business's product. Influencers typically have a niche where they have built trust and credibility. </a:t>
            </a:r>
          </a:p>
          <a:p>
            <a:pPr defTabSz="457200">
              <a:lnSpc>
                <a:spcPct val="90000"/>
              </a:lnSpc>
              <a:spcBef>
                <a:spcPct val="20000"/>
              </a:spcBef>
              <a:spcAft>
                <a:spcPts val="600"/>
              </a:spcAft>
              <a:buClr>
                <a:schemeClr val="tx1"/>
              </a:buClr>
              <a:buSzPct val="100000"/>
              <a:buFont typeface="Arial"/>
              <a:buChar char="•"/>
            </a:pPr>
            <a:r>
              <a:rPr lang="en-US" sz="16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MrBeast is a good example of this. He has a following of over 870 million across all platforms(Cao et </a:t>
            </a:r>
            <a:r>
              <a:rPr lang="en-US" sz="1600" cap="small" dirty="0" err="1">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tal</a:t>
            </a:r>
            <a:r>
              <a:rPr lang="en-US" sz="16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 2025). Between $500,000 to $3 Million per video</a:t>
            </a:r>
          </a:p>
          <a:p>
            <a:pPr defTabSz="457200">
              <a:lnSpc>
                <a:spcPct val="90000"/>
              </a:lnSpc>
              <a:spcBef>
                <a:spcPct val="20000"/>
              </a:spcBef>
              <a:spcAft>
                <a:spcPts val="600"/>
              </a:spcAft>
              <a:buClr>
                <a:schemeClr val="tx1"/>
              </a:buClr>
              <a:buSzPct val="100000"/>
              <a:buFont typeface="Arial"/>
              <a:buChar char="•"/>
            </a:pPr>
            <a:r>
              <a:rPr lang="en-US" sz="16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Brands use that to sell their products. they typically either offer the influencer a commission-based deal, in which the more sales they can get for the business, the more commission they receive. or they will promote their product for a fee. </a:t>
            </a:r>
          </a:p>
          <a:p>
            <a:pPr defTabSz="457200">
              <a:lnSpc>
                <a:spcPct val="90000"/>
              </a:lnSpc>
              <a:spcBef>
                <a:spcPct val="20000"/>
              </a:spcBef>
              <a:spcAft>
                <a:spcPts val="600"/>
              </a:spcAft>
              <a:buClr>
                <a:schemeClr val="tx1"/>
              </a:buClr>
              <a:buSzPct val="100000"/>
              <a:buFont typeface="Arial"/>
              <a:buChar char="•"/>
            </a:pPr>
            <a:r>
              <a:rPr lang="en-US" sz="16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it has the opportunity to reach a wider audience and can have a better return on investment than traditional marketing for the businesses.</a:t>
            </a:r>
          </a:p>
          <a:p>
            <a:pPr defTabSz="457200">
              <a:lnSpc>
                <a:spcPct val="90000"/>
              </a:lnSpc>
              <a:spcBef>
                <a:spcPct val="20000"/>
              </a:spcBef>
              <a:spcAft>
                <a:spcPts val="600"/>
              </a:spcAft>
              <a:buClr>
                <a:schemeClr val="tx1"/>
              </a:buClr>
              <a:buSzPct val="100000"/>
              <a:buFont typeface="Arial"/>
              <a:buChar char="•"/>
            </a:pPr>
            <a:endParaRPr lang="en-US" sz="15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CA383-5D18-2744-CCC8-48837285152C}"/>
              </a:ext>
            </a:extLst>
          </p:cNvPr>
          <p:cNvSpPr>
            <a:spLocks noGrp="1"/>
          </p:cNvSpPr>
          <p:nvPr>
            <p:ph type="title"/>
          </p:nvPr>
        </p:nvSpPr>
        <p:spPr>
          <a:xfrm>
            <a:off x="6675108" y="574876"/>
            <a:ext cx="5122606" cy="1905000"/>
          </a:xfrm>
        </p:spPr>
        <p:txBody>
          <a:bodyPr>
            <a:normAutofit/>
          </a:bodyPr>
          <a:lstStyle/>
          <a:p>
            <a:r>
              <a:rPr lang="en-GB" dirty="0"/>
              <a:t>Why does Influencer marketing belong in modern businesses?  </a:t>
            </a:r>
          </a:p>
        </p:txBody>
      </p:sp>
      <p:sp>
        <p:nvSpPr>
          <p:cNvPr id="3" name="Content Placeholder 2">
            <a:extLst>
              <a:ext uri="{FF2B5EF4-FFF2-40B4-BE49-F238E27FC236}">
                <a16:creationId xmlns:a16="http://schemas.microsoft.com/office/drawing/2014/main" id="{4969AAC6-C3C7-EB5B-C489-79AF29B509B2}"/>
              </a:ext>
            </a:extLst>
          </p:cNvPr>
          <p:cNvSpPr>
            <a:spLocks noGrp="1"/>
          </p:cNvSpPr>
          <p:nvPr>
            <p:ph idx="1"/>
          </p:nvPr>
        </p:nvSpPr>
        <p:spPr>
          <a:xfrm>
            <a:off x="6675108" y="2585976"/>
            <a:ext cx="5420436" cy="3884272"/>
          </a:xfrm>
        </p:spPr>
        <p:txBody>
          <a:bodyPr vert="horz" lIns="91440" tIns="45720" rIns="91440" bIns="45720" rtlCol="0" anchor="t">
            <a:normAutofit/>
          </a:bodyPr>
          <a:lstStyle/>
          <a:p>
            <a:pPr>
              <a:lnSpc>
                <a:spcPct val="90000"/>
              </a:lnSpc>
            </a:pPr>
            <a:r>
              <a:rPr lang="en-GB" sz="1900" dirty="0"/>
              <a:t>As marketing is rapidly changing, influencer marketing is coming out as one of the favourites and is growing at </a:t>
            </a:r>
            <a:r>
              <a:rPr lang="en-GB" sz="1900" dirty="0">
                <a:latin typeface="Aptos"/>
              </a:rPr>
              <a:t>an exponential rate. Influencer marketing is all about building trust and authenticity, instead of traditional advertisements. </a:t>
            </a:r>
            <a:endParaRPr lang="en-GB" sz="1900" dirty="0"/>
          </a:p>
          <a:p>
            <a:pPr>
              <a:lnSpc>
                <a:spcPct val="90000"/>
              </a:lnSpc>
            </a:pPr>
            <a:r>
              <a:rPr lang="en-GB" sz="1900" dirty="0"/>
              <a:t>It can also be cheaper and more cost-effective with a better ROI </a:t>
            </a:r>
            <a:r>
              <a:rPr lang="en-GB" sz="1900" dirty="0">
                <a:latin typeface="Aptos"/>
              </a:rPr>
              <a:t>than traditional advertising. </a:t>
            </a:r>
            <a:endParaRPr lang="en-GB" sz="1400" dirty="0"/>
          </a:p>
        </p:txBody>
      </p:sp>
      <p:pic>
        <p:nvPicPr>
          <p:cNvPr id="2052" name="Picture 4" descr="Ways to Plan a Right Influencer Marketing Campaign - The European Business  Review">
            <a:extLst>
              <a:ext uri="{FF2B5EF4-FFF2-40B4-BE49-F238E27FC236}">
                <a16:creationId xmlns:a16="http://schemas.microsoft.com/office/drawing/2014/main" id="{87E9F1D1-2E49-AEB0-B341-CB227C3FD0A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85194" y="1409218"/>
            <a:ext cx="6323105" cy="4039564"/>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1978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4BF8F-7F06-47BC-0C8C-4976ACABC51E}"/>
              </a:ext>
            </a:extLst>
          </p:cNvPr>
          <p:cNvSpPr>
            <a:spLocks noGrp="1"/>
          </p:cNvSpPr>
          <p:nvPr>
            <p:ph type="title"/>
          </p:nvPr>
        </p:nvSpPr>
        <p:spPr/>
        <p:txBody>
          <a:bodyPr/>
          <a:lstStyle/>
          <a:p>
            <a:r>
              <a:rPr lang="en-GB" dirty="0"/>
              <a:t>How effective is Influencer Marketing?</a:t>
            </a:r>
          </a:p>
        </p:txBody>
      </p:sp>
      <p:sp>
        <p:nvSpPr>
          <p:cNvPr id="3" name="TextBox 2">
            <a:extLst>
              <a:ext uri="{FF2B5EF4-FFF2-40B4-BE49-F238E27FC236}">
                <a16:creationId xmlns:a16="http://schemas.microsoft.com/office/drawing/2014/main" id="{6F7B2B11-1EB3-F986-17D1-C265A2545DF3}"/>
              </a:ext>
            </a:extLst>
          </p:cNvPr>
          <p:cNvSpPr txBox="1"/>
          <p:nvPr/>
        </p:nvSpPr>
        <p:spPr>
          <a:xfrm>
            <a:off x="1405053" y="2514600"/>
            <a:ext cx="9905997" cy="3416320"/>
          </a:xfrm>
          <a:prstGeom prst="rect">
            <a:avLst/>
          </a:prstGeom>
          <a:noFill/>
        </p:spPr>
        <p:txBody>
          <a:bodyPr wrap="square" rtlCol="0">
            <a:spAutoFit/>
          </a:bodyPr>
          <a:lstStyle/>
          <a:p>
            <a:r>
              <a:rPr lang="en-US" dirty="0"/>
              <a:t> Influencer Marketing is essential in today's world of marketing. And it looks like that stake will be growing in the next few years, </a:t>
            </a:r>
            <a:r>
              <a:rPr lang="en-GB" dirty="0"/>
              <a:t>Seth et al (2024) support this. </a:t>
            </a:r>
          </a:p>
          <a:p>
            <a:endParaRPr lang="en-US" dirty="0"/>
          </a:p>
          <a:p>
            <a:r>
              <a:rPr lang="en-US" dirty="0"/>
              <a:t>AS Influencer marketing expands, more and more big name companies are beginning to utilize it and see success, such as Google, Samsung and Sony.</a:t>
            </a:r>
          </a:p>
          <a:p>
            <a:endParaRPr lang="en-US" dirty="0"/>
          </a:p>
          <a:p>
            <a:r>
              <a:rPr lang="en-US" dirty="0"/>
              <a:t>.Brands are appearing to be getting a great return on investment on influencer marketing. Reports have stated that for every $1 spent on influencer marketing, the brand can expect to make back around $5.20, (Alavarez </a:t>
            </a:r>
            <a:r>
              <a:rPr lang="en-US" dirty="0" err="1"/>
              <a:t>Monzoncillo</a:t>
            </a:r>
            <a:r>
              <a:rPr lang="en-US" dirty="0"/>
              <a:t>, 2022). </a:t>
            </a:r>
          </a:p>
          <a:p>
            <a:endParaRPr lang="en-US" dirty="0"/>
          </a:p>
          <a:p>
            <a:r>
              <a:rPr lang="en-US" dirty="0"/>
              <a:t>Brands that aim to have long term partnerships and engage with influencers will see higher ROI and better customer connections (Chan, 2025). </a:t>
            </a:r>
          </a:p>
        </p:txBody>
      </p:sp>
    </p:spTree>
    <p:extLst>
      <p:ext uri="{BB962C8B-B14F-4D97-AF65-F5344CB8AC3E}">
        <p14:creationId xmlns:p14="http://schemas.microsoft.com/office/powerpoint/2010/main" val="2284156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46578-3337-CF4F-F7F6-799A59EF41E2}"/>
              </a:ext>
            </a:extLst>
          </p:cNvPr>
          <p:cNvSpPr>
            <a:spLocks noGrp="1"/>
          </p:cNvSpPr>
          <p:nvPr>
            <p:ph type="title"/>
          </p:nvPr>
        </p:nvSpPr>
        <p:spPr/>
        <p:txBody>
          <a:bodyPr/>
          <a:lstStyle/>
          <a:p>
            <a:r>
              <a:rPr lang="en-GB" dirty="0"/>
              <a:t>Key points from my research</a:t>
            </a:r>
          </a:p>
        </p:txBody>
      </p:sp>
      <p:sp>
        <p:nvSpPr>
          <p:cNvPr id="4" name="TextBox 3">
            <a:extLst>
              <a:ext uri="{FF2B5EF4-FFF2-40B4-BE49-F238E27FC236}">
                <a16:creationId xmlns:a16="http://schemas.microsoft.com/office/drawing/2014/main" id="{CAB6F0B2-AB0E-7EB2-4522-827B988E3165}"/>
              </a:ext>
            </a:extLst>
          </p:cNvPr>
          <p:cNvSpPr txBox="1"/>
          <p:nvPr/>
        </p:nvSpPr>
        <p:spPr>
          <a:xfrm>
            <a:off x="1055235" y="2339484"/>
            <a:ext cx="10292576" cy="3416320"/>
          </a:xfrm>
          <a:prstGeom prst="rect">
            <a:avLst/>
          </a:prstGeom>
          <a:noFill/>
        </p:spPr>
        <p:txBody>
          <a:bodyPr wrap="square" rtlCol="0">
            <a:spAutoFit/>
          </a:bodyPr>
          <a:lstStyle/>
          <a:p>
            <a:pPr marL="285750" indent="-285750">
              <a:buFont typeface="Arial" panose="020B0604020202020204" pitchFamily="34" charset="0"/>
              <a:buChar char="•"/>
            </a:pPr>
            <a:r>
              <a:rPr lang="en-US" dirty="0"/>
              <a:t>Influencer marketing has become a key part in modern marketing. It's been driven strongly by the rise of social media across the last decade. Furthermore a clear shift in consumer </a:t>
            </a:r>
            <a:r>
              <a:rPr lang="en-US" dirty="0" err="1"/>
              <a:t>behaviour</a:t>
            </a:r>
            <a:r>
              <a:rPr lang="en-US" dirty="0"/>
              <a:t> and the way marketing is evolving, and an increase in access to data. Influencers allow brands to bypass the traditional sense of marketing and build more of a stronger connection with the customer. </a:t>
            </a:r>
          </a:p>
          <a:p>
            <a:endParaRPr lang="en-US" dirty="0"/>
          </a:p>
          <a:p>
            <a:pPr marL="285750" indent="-285750">
              <a:buFont typeface="Arial" panose="020B0604020202020204" pitchFamily="34" charset="0"/>
              <a:buChar char="•"/>
            </a:pPr>
            <a:r>
              <a:rPr lang="en-US" dirty="0"/>
              <a:t>I also looked at what would happen to an influencer with the demise of social media. We saw this in January of this year when TikTok was shut down in America. An influencer would lose everything to a social media ban, as we saw before (</a:t>
            </a:r>
            <a:r>
              <a:rPr lang="en-US" dirty="0" err="1"/>
              <a:t>Gasnar</a:t>
            </a:r>
            <a:r>
              <a:rPr lang="en-US" dirty="0"/>
              <a:t>, 2025).</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 If social media disappeared tomorrow, all the influencers would have no platform to advertise on, and influencer marketing would no longer exist.</a:t>
            </a:r>
          </a:p>
        </p:txBody>
      </p:sp>
      <p:pic>
        <p:nvPicPr>
          <p:cNvPr id="1026" name="Picture 2" descr="Newsroom | TikTok">
            <a:extLst>
              <a:ext uri="{FF2B5EF4-FFF2-40B4-BE49-F238E27FC236}">
                <a16:creationId xmlns:a16="http://schemas.microsoft.com/office/drawing/2014/main" id="{4901E04B-270B-1A89-F817-83C06B084B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4414" y="0"/>
            <a:ext cx="2627586" cy="2319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2835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9728D-D01F-9351-6F83-F6584A740BE4}"/>
              </a:ext>
            </a:extLst>
          </p:cNvPr>
          <p:cNvSpPr>
            <a:spLocks noGrp="1"/>
          </p:cNvSpPr>
          <p:nvPr>
            <p:ph type="title"/>
          </p:nvPr>
        </p:nvSpPr>
        <p:spPr>
          <a:xfrm>
            <a:off x="6420465" y="609599"/>
            <a:ext cx="5544006" cy="2225225"/>
          </a:xfrm>
        </p:spPr>
        <p:txBody>
          <a:bodyPr>
            <a:normAutofit/>
          </a:bodyPr>
          <a:lstStyle/>
          <a:p>
            <a:r>
              <a:rPr lang="en-GB" dirty="0"/>
              <a:t>Gymshark the pioneers of Influencer marketing.</a:t>
            </a:r>
          </a:p>
        </p:txBody>
      </p:sp>
      <p:pic>
        <p:nvPicPr>
          <p:cNvPr id="1030" name="Picture 6">
            <a:extLst>
              <a:ext uri="{FF2B5EF4-FFF2-40B4-BE49-F238E27FC236}">
                <a16:creationId xmlns:a16="http://schemas.microsoft.com/office/drawing/2014/main" id="{0D9004B7-6FD7-1F1B-7535-912747232C9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27529" y="618067"/>
            <a:ext cx="6094819" cy="3428333"/>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87E630-1D45-1EF3-DEDB-11159F09CED4}"/>
              </a:ext>
            </a:extLst>
          </p:cNvPr>
          <p:cNvSpPr txBox="1"/>
          <p:nvPr/>
        </p:nvSpPr>
        <p:spPr>
          <a:xfrm>
            <a:off x="381965" y="4259484"/>
            <a:ext cx="6552235" cy="2225225"/>
          </a:xfrm>
          <a:prstGeom prst="rect">
            <a:avLst/>
          </a:prstGeom>
          <a:noFill/>
        </p:spPr>
        <p:txBody>
          <a:bodyPr wrap="square" rtlCol="0">
            <a:spAutoFit/>
          </a:bodyPr>
          <a:lstStyle/>
          <a:p>
            <a:pPr marL="285750" indent="-285750">
              <a:lnSpc>
                <a:spcPct val="90000"/>
              </a:lnSpc>
              <a:buFont typeface="Arial" panose="020B0604020202020204" pitchFamily="34" charset="0"/>
              <a:buChar char="•"/>
            </a:pPr>
            <a:r>
              <a:rPr lang="en-GB" sz="1400" dirty="0">
                <a:latin typeface="+mj-lt"/>
                <a:cs typeface="Arial" panose="020B0604020202020204" pitchFamily="34" charset="0"/>
              </a:rPr>
              <a:t>GYMSHARK HAVE DIFFERENT LEVELS OF INFLUENCER MARKETING. YOU CAN BE A GYMSHARK ATHLETE IN WHICH YOU ARE A VITAL PART OF THE BRAND, OR YOU CAN JUST PROMOTE THEIR PRODUCTS. </a:t>
            </a:r>
          </a:p>
          <a:p>
            <a:pPr marL="285750" indent="-285750">
              <a:lnSpc>
                <a:spcPct val="90000"/>
              </a:lnSpc>
              <a:buFont typeface="Arial" panose="020B0604020202020204" pitchFamily="34" charset="0"/>
              <a:buChar char="•"/>
            </a:pPr>
            <a:endParaRPr lang="en-GB" sz="1400" dirty="0">
              <a:latin typeface="+mj-lt"/>
              <a:cs typeface="Arial" panose="020B0604020202020204" pitchFamily="34" charset="0"/>
            </a:endParaRPr>
          </a:p>
          <a:p>
            <a:pPr marL="285750" indent="-285750">
              <a:lnSpc>
                <a:spcPct val="90000"/>
              </a:lnSpc>
              <a:buFont typeface="Arial" panose="020B0604020202020204" pitchFamily="34" charset="0"/>
              <a:buChar char="•"/>
            </a:pPr>
            <a:r>
              <a:rPr lang="en-GB" sz="1400" dirty="0">
                <a:latin typeface="+mj-lt"/>
                <a:cs typeface="Arial" panose="020B0604020202020204" pitchFamily="34" charset="0"/>
              </a:rPr>
              <a:t>BY GETTING INFLUENCERS TO PROMOTE YOUR PRODUCT LIKE GYMSHARK HAVE, YOU ARE ENABLING THE MILLIONS OF FOLLOWERS THAT THE INFLUENCERS HAVE TO SEE GYMSHARK IN EVERY POST AND STORY THEY CREATE. </a:t>
            </a:r>
          </a:p>
          <a:p>
            <a:pPr marL="285750" indent="-285750">
              <a:lnSpc>
                <a:spcPct val="90000"/>
              </a:lnSpc>
              <a:buFont typeface="Arial" panose="020B0604020202020204" pitchFamily="34" charset="0"/>
              <a:buChar char="•"/>
            </a:pPr>
            <a:endParaRPr lang="en-GB" sz="1400" dirty="0">
              <a:latin typeface="+mj-lt"/>
              <a:cs typeface="Arial" panose="020B0604020202020204" pitchFamily="34" charset="0"/>
            </a:endParaRPr>
          </a:p>
          <a:p>
            <a:pPr marL="285750" indent="-285750">
              <a:lnSpc>
                <a:spcPct val="90000"/>
              </a:lnSpc>
              <a:buFont typeface="Arial" panose="020B0604020202020204" pitchFamily="34" charset="0"/>
              <a:buChar char="•"/>
            </a:pPr>
            <a:r>
              <a:rPr lang="en-GB" sz="1400" dirty="0">
                <a:latin typeface="+mj-lt"/>
                <a:cs typeface="Arial" panose="020B0604020202020204" pitchFamily="34" charset="0"/>
              </a:rPr>
              <a:t>AFTER GYMSHARK DECIDED TO PARTNER WITH INFLUENCERS, THEY SAW A 200% INCREASE IN REVENUE IN THE PAST FEW YEARS.(CHAN,2025) </a:t>
            </a:r>
          </a:p>
        </p:txBody>
      </p:sp>
      <p:pic>
        <p:nvPicPr>
          <p:cNvPr id="2052" name="Picture 4" descr="Gymshark Athlete Top Picks For Men | Gymshark">
            <a:extLst>
              <a:ext uri="{FF2B5EF4-FFF2-40B4-BE49-F238E27FC236}">
                <a16:creationId xmlns:a16="http://schemas.microsoft.com/office/drawing/2014/main" id="{468875DB-A307-1386-EBE4-3F51B9BB9F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36524" y="3935114"/>
            <a:ext cx="4531272" cy="2549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597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CC2EB-17FA-14BE-4C92-E656B2ECD135}"/>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36FF10DF-A465-CF2C-03D2-732008334CF7}"/>
              </a:ext>
            </a:extLst>
          </p:cNvPr>
          <p:cNvSpPr>
            <a:spLocks noGrp="1"/>
          </p:cNvSpPr>
          <p:nvPr>
            <p:ph idx="1"/>
          </p:nvPr>
        </p:nvSpPr>
        <p:spPr>
          <a:xfrm>
            <a:off x="1060390" y="2122989"/>
            <a:ext cx="9905998" cy="3124201"/>
          </a:xfrm>
        </p:spPr>
        <p:txBody>
          <a:bodyPr/>
          <a:lstStyle/>
          <a:p>
            <a:r>
              <a:rPr lang="en-US" dirty="0"/>
              <a:t>In conclusion, I believe that Influencer marketing is a very effective form of marketing if done correctly. There are many examples of companies that have proven this.</a:t>
            </a:r>
          </a:p>
          <a:p>
            <a:r>
              <a:rPr lang="en-US" dirty="0"/>
              <a:t>But if done incorrectly can lead to no sales, and even affect the reputation of the Business.</a:t>
            </a:r>
          </a:p>
        </p:txBody>
      </p:sp>
    </p:spTree>
    <p:extLst>
      <p:ext uri="{BB962C8B-B14F-4D97-AF65-F5344CB8AC3E}">
        <p14:creationId xmlns:p14="http://schemas.microsoft.com/office/powerpoint/2010/main" val="3330518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F165E-F079-8D51-C5B1-9EF042744761}"/>
              </a:ext>
            </a:extLst>
          </p:cNvPr>
          <p:cNvSpPr>
            <a:spLocks noGrp="1"/>
          </p:cNvSpPr>
          <p:nvPr>
            <p:ph type="title"/>
          </p:nvPr>
        </p:nvSpPr>
        <p:spPr>
          <a:xfrm>
            <a:off x="1143001" y="372533"/>
            <a:ext cx="9905998" cy="1905000"/>
          </a:xfrm>
        </p:spPr>
        <p:txBody>
          <a:bodyPr/>
          <a:lstStyle/>
          <a:p>
            <a:r>
              <a:rPr lang="en-US" dirty="0" err="1"/>
              <a:t>Refrences</a:t>
            </a:r>
            <a:r>
              <a:rPr lang="en-US" dirty="0"/>
              <a:t> </a:t>
            </a:r>
          </a:p>
        </p:txBody>
      </p:sp>
      <p:sp>
        <p:nvSpPr>
          <p:cNvPr id="3" name="Content Placeholder 2">
            <a:extLst>
              <a:ext uri="{FF2B5EF4-FFF2-40B4-BE49-F238E27FC236}">
                <a16:creationId xmlns:a16="http://schemas.microsoft.com/office/drawing/2014/main" id="{5D032FCB-5CC4-D50C-C439-9F3421EE5AC1}"/>
              </a:ext>
            </a:extLst>
          </p:cNvPr>
          <p:cNvSpPr>
            <a:spLocks noGrp="1"/>
          </p:cNvSpPr>
          <p:nvPr>
            <p:ph idx="1"/>
          </p:nvPr>
        </p:nvSpPr>
        <p:spPr>
          <a:xfrm>
            <a:off x="1039813" y="1905000"/>
            <a:ext cx="9905998" cy="4861367"/>
          </a:xfrm>
        </p:spPr>
        <p:txBody>
          <a:bodyPr>
            <a:normAutofit/>
          </a:bodyPr>
          <a:lstStyle/>
          <a:p>
            <a:pPr fontAlgn="base"/>
            <a:r>
              <a:rPr lang="en-GB" sz="1600" dirty="0">
                <a:effectLst/>
              </a:rPr>
              <a:t>Álvarez-</a:t>
            </a:r>
            <a:r>
              <a:rPr lang="en-GB" sz="1600" dirty="0" err="1">
                <a:effectLst/>
              </a:rPr>
              <a:t>Monzoncillo</a:t>
            </a:r>
            <a:r>
              <a:rPr lang="en-GB" sz="1600" dirty="0">
                <a:effectLst/>
              </a:rPr>
              <a:t>, J.M. (2022). </a:t>
            </a:r>
            <a:r>
              <a:rPr lang="en-GB" sz="1600" i="1" dirty="0">
                <a:effectLst/>
              </a:rPr>
              <a:t>The Dynamics of Influencer Marketing</a:t>
            </a:r>
            <a:r>
              <a:rPr lang="en-GB" sz="1600" dirty="0">
                <a:effectLst/>
              </a:rPr>
              <a:t>. Taylor &amp; Francis. </a:t>
            </a:r>
          </a:p>
          <a:p>
            <a:pPr fontAlgn="base"/>
            <a:r>
              <a:rPr lang="en-GB" sz="1600" dirty="0">
                <a:effectLst/>
              </a:rPr>
              <a:t>Cao, S., Garber-Paul, E., </a:t>
            </a:r>
            <a:r>
              <a:rPr lang="en-GB" sz="1600" dirty="0" err="1">
                <a:effectLst/>
              </a:rPr>
              <a:t>Ihaza</a:t>
            </a:r>
            <a:r>
              <a:rPr lang="en-GB" sz="1600" dirty="0">
                <a:effectLst/>
              </a:rPr>
              <a:t>, J., Jones, C., Klee, M., &amp; Lorenz, T. (2025). ‘25 Most Influential Creators of 2025,’ </a:t>
            </a:r>
            <a:r>
              <a:rPr lang="en-GB" sz="1600" i="1" dirty="0">
                <a:effectLst/>
              </a:rPr>
              <a:t>Rolling Stone</a:t>
            </a:r>
            <a:r>
              <a:rPr lang="en-GB" sz="1600" dirty="0">
                <a:effectLst/>
              </a:rPr>
              <a:t>, 26 August. Available at: </a:t>
            </a:r>
            <a:r>
              <a:rPr lang="en-GB" sz="1600" dirty="0">
                <a:effectLst/>
                <a:hlinkClick r:id="rId2"/>
              </a:rPr>
              <a:t>https://www.rollingstone.com/culture/culture-lists/top-social-media-influencers-creators-2025-1235413251/kay-poyer-1235413256/</a:t>
            </a:r>
            <a:r>
              <a:rPr lang="en-GB" sz="1600" dirty="0">
                <a:effectLst/>
              </a:rPr>
              <a:t>. </a:t>
            </a:r>
          </a:p>
          <a:p>
            <a:pPr fontAlgn="base"/>
            <a:r>
              <a:rPr lang="en-GB" sz="1600" dirty="0">
                <a:effectLst/>
              </a:rPr>
              <a:t>Chan, J. (2025). </a:t>
            </a:r>
            <a:r>
              <a:rPr lang="en-GB" sz="1600" i="1" dirty="0">
                <a:effectLst/>
              </a:rPr>
              <a:t>How Effective Is Influencer Marketing? Insights &amp; Strategies.</a:t>
            </a:r>
            <a:r>
              <a:rPr lang="en-GB" sz="1600" dirty="0">
                <a:effectLst/>
              </a:rPr>
              <a:t> [online] </a:t>
            </a:r>
            <a:r>
              <a:rPr lang="en-GB" sz="1600" dirty="0" err="1">
                <a:effectLst/>
              </a:rPr>
              <a:t>Odore.com</a:t>
            </a:r>
            <a:r>
              <a:rPr lang="en-GB" sz="1600" dirty="0">
                <a:effectLst/>
              </a:rPr>
              <a:t>. Available at: </a:t>
            </a:r>
            <a:r>
              <a:rPr lang="en-GB" sz="1600" dirty="0">
                <a:effectLst/>
                <a:hlinkClick r:id="rId3"/>
              </a:rPr>
              <a:t>https://www.odore.com/blog/influencer-marketing-effectiveness</a:t>
            </a:r>
            <a:r>
              <a:rPr lang="en-GB" sz="1600" dirty="0">
                <a:effectLst/>
              </a:rPr>
              <a:t>. </a:t>
            </a:r>
          </a:p>
          <a:p>
            <a:pPr fontAlgn="base"/>
            <a:r>
              <a:rPr lang="en-GB" sz="1600" dirty="0" err="1">
                <a:effectLst/>
              </a:rPr>
              <a:t>Gasnar</a:t>
            </a:r>
            <a:r>
              <a:rPr lang="en-GB" sz="1600" dirty="0">
                <a:effectLst/>
              </a:rPr>
              <a:t>, W. (2025). </a:t>
            </a:r>
            <a:r>
              <a:rPr lang="en-GB" sz="1600" i="1" dirty="0">
                <a:effectLst/>
              </a:rPr>
              <a:t>What if TikTok Gets Banned? Influencer Marketing’s Plan B.</a:t>
            </a:r>
            <a:r>
              <a:rPr lang="en-GB" sz="1600" dirty="0">
                <a:effectLst/>
              </a:rPr>
              <a:t> [online] Available at: </a:t>
            </a:r>
            <a:r>
              <a:rPr lang="en-GB" sz="1600" dirty="0">
                <a:effectLst/>
                <a:hlinkClick r:id="rId4"/>
              </a:rPr>
              <a:t>https://stackinfluence.com/what-if-tiktok-gets-banned-influencer-marketing/</a:t>
            </a:r>
            <a:r>
              <a:rPr lang="en-GB" sz="1600" dirty="0">
                <a:effectLst/>
              </a:rPr>
              <a:t>. </a:t>
            </a:r>
          </a:p>
          <a:p>
            <a:pPr fontAlgn="base"/>
            <a:r>
              <a:rPr lang="en-GB" sz="1600" dirty="0">
                <a:effectLst/>
              </a:rPr>
              <a:t>Sheth, J.N., </a:t>
            </a:r>
            <a:r>
              <a:rPr lang="en-GB" sz="1600" dirty="0" err="1">
                <a:effectLst/>
              </a:rPr>
              <a:t>Parvatiyar</a:t>
            </a:r>
            <a:r>
              <a:rPr lang="en-GB" sz="1600" dirty="0">
                <a:effectLst/>
              </a:rPr>
              <a:t>, A. and </a:t>
            </a:r>
            <a:r>
              <a:rPr lang="en-GB" sz="1600" dirty="0" err="1">
                <a:effectLst/>
              </a:rPr>
              <a:t>Uslay</a:t>
            </a:r>
            <a:r>
              <a:rPr lang="en-GB" sz="1600" dirty="0">
                <a:effectLst/>
              </a:rPr>
              <a:t>, C. (2024). </a:t>
            </a:r>
            <a:r>
              <a:rPr lang="en-GB" sz="1600" i="1" dirty="0">
                <a:effectLst/>
              </a:rPr>
              <a:t>Marketing Theory: Evolution and Evaluation.</a:t>
            </a:r>
            <a:r>
              <a:rPr lang="en-GB" sz="1600" dirty="0">
                <a:effectLst/>
              </a:rPr>
              <a:t> John Wiley &amp; Sons. </a:t>
            </a:r>
          </a:p>
          <a:p>
            <a:endParaRPr lang="en-US" dirty="0"/>
          </a:p>
        </p:txBody>
      </p:sp>
    </p:spTree>
    <p:extLst>
      <p:ext uri="{BB962C8B-B14F-4D97-AF65-F5344CB8AC3E}">
        <p14:creationId xmlns:p14="http://schemas.microsoft.com/office/powerpoint/2010/main" val="27802092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3543</TotalTime>
  <Words>1107</Words>
  <Application>Microsoft Macintosh PowerPoint</Application>
  <PresentationFormat>Widescreen</PresentationFormat>
  <Paragraphs>56</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Calibri</vt:lpstr>
      <vt:lpstr>Century Gothic</vt:lpstr>
      <vt:lpstr>Mesh</vt:lpstr>
      <vt:lpstr>Finlay Catling  Influencer Marketing </vt:lpstr>
      <vt:lpstr>What is Influencer marketing?</vt:lpstr>
      <vt:lpstr>Why does Influencer marketing belong in modern businesses?  </vt:lpstr>
      <vt:lpstr>How effective is Influencer Marketing?</vt:lpstr>
      <vt:lpstr>Key points from my research</vt:lpstr>
      <vt:lpstr>Gymshark the pioneers of Influencer marketing.</vt:lpstr>
      <vt:lpstr>Conclusion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Finlay Catling (2501837)</cp:lastModifiedBy>
  <cp:revision>333</cp:revision>
  <dcterms:created xsi:type="dcterms:W3CDTF">2025-11-11T14:24:51Z</dcterms:created>
  <dcterms:modified xsi:type="dcterms:W3CDTF">2025-11-24T15:28:13Z</dcterms:modified>
</cp:coreProperties>
</file>