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57"/>
  </p:notesMasterIdLst>
  <p:handoutMasterIdLst>
    <p:handoutMasterId r:id="rId58"/>
  </p:handoutMasterIdLst>
  <p:sldIdLst>
    <p:sldId id="428" r:id="rId2"/>
    <p:sldId id="454" r:id="rId3"/>
    <p:sldId id="455" r:id="rId4"/>
    <p:sldId id="379" r:id="rId5"/>
    <p:sldId id="451" r:id="rId6"/>
    <p:sldId id="438" r:id="rId7"/>
    <p:sldId id="437" r:id="rId8"/>
    <p:sldId id="443" r:id="rId9"/>
    <p:sldId id="307" r:id="rId10"/>
    <p:sldId id="308" r:id="rId11"/>
    <p:sldId id="340" r:id="rId12"/>
    <p:sldId id="442" r:id="rId13"/>
    <p:sldId id="345" r:id="rId14"/>
    <p:sldId id="372" r:id="rId15"/>
    <p:sldId id="309" r:id="rId16"/>
    <p:sldId id="310" r:id="rId17"/>
    <p:sldId id="311" r:id="rId18"/>
    <p:sldId id="312" r:id="rId19"/>
    <p:sldId id="452" r:id="rId20"/>
    <p:sldId id="373" r:id="rId21"/>
    <p:sldId id="313" r:id="rId22"/>
    <p:sldId id="441" r:id="rId23"/>
    <p:sldId id="323" r:id="rId24"/>
    <p:sldId id="440" r:id="rId25"/>
    <p:sldId id="439" r:id="rId26"/>
    <p:sldId id="375" r:id="rId27"/>
    <p:sldId id="325" r:id="rId28"/>
    <p:sldId id="326" r:id="rId29"/>
    <p:sldId id="327" r:id="rId30"/>
    <p:sldId id="328" r:id="rId31"/>
    <p:sldId id="329" r:id="rId32"/>
    <p:sldId id="348" r:id="rId33"/>
    <p:sldId id="358" r:id="rId34"/>
    <p:sldId id="380" r:id="rId35"/>
    <p:sldId id="430" r:id="rId36"/>
    <p:sldId id="431" r:id="rId37"/>
    <p:sldId id="432" r:id="rId38"/>
    <p:sldId id="433" r:id="rId39"/>
    <p:sldId id="397" r:id="rId40"/>
    <p:sldId id="434" r:id="rId41"/>
    <p:sldId id="435" r:id="rId42"/>
    <p:sldId id="436" r:id="rId43"/>
    <p:sldId id="382" r:id="rId44"/>
    <p:sldId id="383" r:id="rId45"/>
    <p:sldId id="384" r:id="rId46"/>
    <p:sldId id="385" r:id="rId47"/>
    <p:sldId id="386" r:id="rId48"/>
    <p:sldId id="387" r:id="rId49"/>
    <p:sldId id="447" r:id="rId50"/>
    <p:sldId id="388" r:id="rId51"/>
    <p:sldId id="389" r:id="rId52"/>
    <p:sldId id="390" r:id="rId53"/>
    <p:sldId id="391" r:id="rId54"/>
    <p:sldId id="396" r:id="rId55"/>
    <p:sldId id="336" r:id="rId5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577"/>
  </p:normalViewPr>
  <p:slideViewPr>
    <p:cSldViewPr snapToGrid="0">
      <p:cViewPr varScale="1">
        <p:scale>
          <a:sx n="116" d="100"/>
          <a:sy n="116" d="100"/>
        </p:scale>
        <p:origin x="12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25/09/2023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25/09/2023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45</a:t>
            </a:fld>
            <a:endParaRPr lang="en-GB"/>
          </a:p>
        </p:txBody>
      </p:sp>
    </p:spTree>
    <p:extLst>
      <p:ext uri="{BB962C8B-B14F-4D97-AF65-F5344CB8AC3E}">
        <p14:creationId xmlns:p14="http://schemas.microsoft.com/office/powerpoint/2010/main" val="281209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46</a:t>
            </a:fld>
            <a:endParaRPr lang="en-GB"/>
          </a:p>
        </p:txBody>
      </p:sp>
    </p:spTree>
    <p:extLst>
      <p:ext uri="{BB962C8B-B14F-4D97-AF65-F5344CB8AC3E}">
        <p14:creationId xmlns:p14="http://schemas.microsoft.com/office/powerpoint/2010/main" val="34673209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7"/>
            <a:ext cx="971550" cy="219075"/>
          </a:xfrm>
        </p:spPr>
        <p:txBody>
          <a:bodyPr/>
          <a:lstStyle>
            <a:lvl1pPr>
              <a:defRPr/>
            </a:lvl1pPr>
          </a:lstStyle>
          <a:p>
            <a:fld id="{895BE807-7A2E-452E-9CFB-BFC1E72D0CD5}" type="datetimeFigureOut">
              <a:rPr lang="en-GB" smtClean="0"/>
              <a:t>25/09/2023</a:t>
            </a:fld>
            <a:endParaRPr lang="en-GB"/>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105553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188078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450594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727384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8"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16635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4"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2674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3"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21360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11535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Drag picture to placeholder or click icon to add</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989643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08427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25/09/2023</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624590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hangingPunct="1">
              <a:defRPr sz="1050" smtClean="0">
                <a:solidFill>
                  <a:schemeClr val="tx1">
                    <a:tint val="75000"/>
                  </a:schemeClr>
                </a:solidFill>
              </a:defRPr>
            </a:lvl1pPr>
          </a:lstStyle>
          <a:p>
            <a:fld id="{895BE807-7A2E-452E-9CFB-BFC1E72D0CD5}" type="datetimeFigureOut">
              <a:rPr lang="en-GB" smtClean="0"/>
              <a:t>25/09/2023</a:t>
            </a:fld>
            <a:endParaRPr lang="en-GB"/>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0585979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fontScale="90000"/>
          </a:bodyPr>
          <a:lstStyle/>
          <a:p>
            <a:r>
              <a:rPr lang="en-GB" dirty="0"/>
              <a:t>Theories of Motivation and Behaviour Change</a:t>
            </a:r>
          </a:p>
        </p:txBody>
      </p:sp>
      <p:sp>
        <p:nvSpPr>
          <p:cNvPr id="3" name="Subtitle 2"/>
          <p:cNvSpPr>
            <a:spLocks noGrp="1"/>
          </p:cNvSpPr>
          <p:nvPr>
            <p:ph type="subTitle" idx="1"/>
          </p:nvPr>
        </p:nvSpPr>
        <p:spPr/>
        <p:txBody>
          <a:bodyPr/>
          <a:lstStyle/>
          <a:p>
            <a:r>
              <a:rPr lang="en-GB" dirty="0">
                <a:solidFill>
                  <a:schemeClr val="bg1"/>
                </a:solidFill>
              </a:rPr>
              <a:t>Alison </a:t>
            </a:r>
            <a:r>
              <a:rPr lang="en-GB" dirty="0" err="1">
                <a:solidFill>
                  <a:schemeClr val="bg1"/>
                </a:solidFill>
              </a:rPr>
              <a:t>Connaughton</a:t>
            </a:r>
            <a:endParaRPr lang="en-GB" dirty="0">
              <a:solidFill>
                <a:schemeClr val="bg1"/>
              </a:solidFill>
            </a:endParaRPr>
          </a:p>
          <a:p>
            <a:r>
              <a:rPr lang="en-GB" dirty="0">
                <a:solidFill>
                  <a:schemeClr val="bg1"/>
                </a:solidFill>
              </a:rPr>
              <a:t>BMSS5004</a:t>
            </a:r>
          </a:p>
        </p:txBody>
      </p:sp>
    </p:spTree>
    <p:extLst>
      <p:ext uri="{BB962C8B-B14F-4D97-AF65-F5344CB8AC3E}">
        <p14:creationId xmlns:p14="http://schemas.microsoft.com/office/powerpoint/2010/main" val="3200283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pPr marL="0" indent="0">
              <a:buNone/>
            </a:pPr>
            <a:r>
              <a:rPr lang="en-GB" dirty="0"/>
              <a:t>For three of the theories or models we have covered (in </a:t>
            </a:r>
            <a:r>
              <a:rPr lang="en-GB" dirty="0" err="1"/>
              <a:t>powerpoint</a:t>
            </a:r>
            <a:r>
              <a:rPr lang="en-GB" dirty="0"/>
              <a:t> presentation), suggest ONE approach or intervention (per theory) that could be implemented to positively change exercise behaviour, for a person who is not currently meeting the recommended guidelines. </a:t>
            </a:r>
          </a:p>
          <a:p>
            <a:pPr marL="0" indent="0">
              <a:buNone/>
            </a:pPr>
            <a:endParaRPr lang="en-GB" b="1" dirty="0"/>
          </a:p>
        </p:txBody>
      </p:sp>
    </p:spTree>
    <p:extLst>
      <p:ext uri="{BB962C8B-B14F-4D97-AF65-F5344CB8AC3E}">
        <p14:creationId xmlns:p14="http://schemas.microsoft.com/office/powerpoint/2010/main" val="2772807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Locate a strategy that has been proposed to increase PA. </a:t>
            </a:r>
          </a:p>
        </p:txBody>
      </p:sp>
      <p:sp>
        <p:nvSpPr>
          <p:cNvPr id="3" name="Content Placeholder 2"/>
          <p:cNvSpPr>
            <a:spLocks noGrp="1"/>
          </p:cNvSpPr>
          <p:nvPr>
            <p:ph idx="1"/>
          </p:nvPr>
        </p:nvSpPr>
        <p:spPr/>
        <p:txBody>
          <a:bodyPr/>
          <a:lstStyle/>
          <a:p>
            <a:pPr marL="0" indent="0">
              <a:buNone/>
            </a:pPr>
            <a:r>
              <a:rPr lang="en-GB" sz="2000" dirty="0"/>
              <a:t>Link this to the chosen theory or model.</a:t>
            </a:r>
          </a:p>
          <a:p>
            <a:pPr marL="0" indent="0">
              <a:buNone/>
            </a:pPr>
            <a:r>
              <a:rPr lang="en-GB" sz="2000" dirty="0"/>
              <a:t>e.g. how would could a workplace active travel strategy / approach link to competence, relatedness and autonomy (Basic Needs – SDT)</a:t>
            </a:r>
          </a:p>
          <a:p>
            <a:pPr marL="0" indent="0">
              <a:buNone/>
            </a:pPr>
            <a:r>
              <a:rPr lang="en-GB" sz="2000" dirty="0"/>
              <a:t>Or:</a:t>
            </a:r>
          </a:p>
          <a:p>
            <a:pPr marL="0" indent="0">
              <a:buNone/>
            </a:pPr>
            <a:endParaRPr lang="en-GB" sz="2000" dirty="0"/>
          </a:p>
          <a:p>
            <a:pPr marL="0" indent="0">
              <a:buNone/>
            </a:pPr>
            <a:r>
              <a:rPr lang="en-GB" sz="2000" dirty="0"/>
              <a:t>How would a school based intervention influence the above?</a:t>
            </a:r>
          </a:p>
          <a:p>
            <a:pPr marL="0" indent="0">
              <a:buNone/>
            </a:pPr>
            <a:r>
              <a:rPr lang="en-GB" sz="2000" dirty="0"/>
              <a:t>Apply other theories and models to interventions… TTM / HBM / SET</a:t>
            </a:r>
          </a:p>
          <a:p>
            <a:pPr marL="0" indent="0">
              <a:buNone/>
            </a:pPr>
            <a:r>
              <a:rPr lang="en-GB" sz="2000" dirty="0"/>
              <a:t>For TTM – how could you apply the intervention / strategy at the different stages (e.g. pre-contemplation – education about the scheme)</a:t>
            </a:r>
          </a:p>
        </p:txBody>
      </p:sp>
    </p:spTree>
    <p:extLst>
      <p:ext uri="{BB962C8B-B14F-4D97-AF65-F5344CB8AC3E}">
        <p14:creationId xmlns:p14="http://schemas.microsoft.com/office/powerpoint/2010/main" val="4145121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fontScale="90000"/>
          </a:bodyPr>
          <a:lstStyle/>
          <a:p>
            <a:r>
              <a:rPr lang="en-GB" dirty="0" err="1"/>
              <a:t>Transtheoretical</a:t>
            </a:r>
            <a:r>
              <a:rPr lang="en-GB" dirty="0"/>
              <a:t> Model (Stage of Change) </a:t>
            </a:r>
            <a:br>
              <a:rPr lang="en-GB" dirty="0"/>
            </a:br>
            <a:r>
              <a:rPr lang="en-GB" sz="2200" dirty="0" err="1"/>
              <a:t>Prochaska</a:t>
            </a:r>
            <a:r>
              <a:rPr lang="en-GB" sz="2200" dirty="0"/>
              <a:t> &amp; </a:t>
            </a:r>
            <a:r>
              <a:rPr lang="en-GB" sz="2200" dirty="0" err="1"/>
              <a:t>DiClemente</a:t>
            </a:r>
            <a:r>
              <a:rPr lang="en-GB" sz="2200" dirty="0"/>
              <a:t> (1984); </a:t>
            </a:r>
            <a:r>
              <a:rPr lang="en-GB" sz="2200" dirty="0" err="1"/>
              <a:t>Prochaska</a:t>
            </a:r>
            <a:r>
              <a:rPr lang="en-GB" sz="2200" dirty="0"/>
              <a:t>, </a:t>
            </a:r>
            <a:r>
              <a:rPr lang="en-GB" sz="2200" dirty="0" err="1"/>
              <a:t>DiClemente</a:t>
            </a:r>
            <a:r>
              <a:rPr lang="en-GB" sz="2200" dirty="0"/>
              <a:t>, &amp; Norcross, (2002) </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35910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TTM</a:t>
            </a:r>
          </a:p>
        </p:txBody>
      </p:sp>
      <p:sp>
        <p:nvSpPr>
          <p:cNvPr id="3" name="Content Placeholder 2"/>
          <p:cNvSpPr>
            <a:spLocks noGrp="1"/>
          </p:cNvSpPr>
          <p:nvPr>
            <p:ph idx="1"/>
          </p:nvPr>
        </p:nvSpPr>
        <p:spPr/>
        <p:txBody>
          <a:bodyPr/>
          <a:lstStyle/>
          <a:p>
            <a:r>
              <a:rPr lang="en-GB" dirty="0"/>
              <a:t>Stage based model linked to behaviour change. </a:t>
            </a:r>
          </a:p>
          <a:p>
            <a:r>
              <a:rPr lang="en-GB" dirty="0"/>
              <a:t>From not exercising  to no risk of ever </a:t>
            </a:r>
            <a:r>
              <a:rPr lang="en-GB" b="1" i="1" dirty="0"/>
              <a:t>not</a:t>
            </a:r>
            <a:r>
              <a:rPr lang="en-GB" dirty="0"/>
              <a:t> exercising…</a:t>
            </a:r>
          </a:p>
          <a:p>
            <a:r>
              <a:rPr lang="en-GB" dirty="0"/>
              <a:t>Identify stage – work on motivation</a:t>
            </a:r>
          </a:p>
          <a:p>
            <a:r>
              <a:rPr lang="en-GB" dirty="0"/>
              <a:t>Stage specific interventions</a:t>
            </a:r>
          </a:p>
        </p:txBody>
      </p:sp>
    </p:spTree>
    <p:extLst>
      <p:ext uri="{BB962C8B-B14F-4D97-AF65-F5344CB8AC3E}">
        <p14:creationId xmlns:p14="http://schemas.microsoft.com/office/powerpoint/2010/main" val="1556517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p:txBody>
          <a:bodyPr/>
          <a:lstStyle/>
          <a:p>
            <a:pPr eaLnBrk="1" hangingPunct="1"/>
            <a:r>
              <a:rPr lang="en-GB" altLang="en-US" sz="4000">
                <a:latin typeface="Tahoma" panose="020B0604030504040204" pitchFamily="34" charset="0"/>
              </a:rPr>
              <a:t>Stage Theories:</a:t>
            </a:r>
            <a:br>
              <a:rPr lang="en-GB" altLang="en-US" sz="4000">
                <a:latin typeface="Tahoma" panose="020B0604030504040204" pitchFamily="34" charset="0"/>
              </a:rPr>
            </a:br>
            <a:r>
              <a:rPr lang="en-GB" altLang="en-US" sz="4000">
                <a:latin typeface="Tahoma" panose="020B0604030504040204" pitchFamily="34" charset="0"/>
              </a:rPr>
              <a:t>The Transtheoretical model</a:t>
            </a:r>
          </a:p>
        </p:txBody>
      </p:sp>
      <p:sp>
        <p:nvSpPr>
          <p:cNvPr id="35843" name="Rectangle 3">
            <a:extLst>
              <a:ext uri="{FF2B5EF4-FFF2-40B4-BE49-F238E27FC236}">
                <a16:creationId xmlns:a16="http://schemas.microsoft.com/office/drawing/2014/main" id="{91852881-6906-4722-A714-E364FC8DA70E}"/>
              </a:ext>
            </a:extLst>
          </p:cNvPr>
          <p:cNvSpPr>
            <a:spLocks noGrp="1" noChangeArrowheads="1"/>
          </p:cNvSpPr>
          <p:nvPr>
            <p:ph idx="1"/>
          </p:nvPr>
        </p:nvSpPr>
        <p:spPr>
          <a:xfrm>
            <a:off x="684213" y="2708275"/>
            <a:ext cx="7662862" cy="3267075"/>
          </a:xfrm>
        </p:spPr>
        <p:txBody>
          <a:bodyPr rtlCol="0">
            <a:normAutofit fontScale="77500" lnSpcReduction="20000"/>
          </a:bodyPr>
          <a:lstStyle/>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r>
              <a:rPr lang="en-GB" sz="2900" dirty="0">
                <a:solidFill>
                  <a:schemeClr val="tx1">
                    <a:lumMod val="65000"/>
                    <a:lumOff val="35000"/>
                  </a:schemeClr>
                </a:solidFill>
                <a:latin typeface="Tahoma" charset="0"/>
                <a:ea typeface="+mn-ea"/>
                <a:cs typeface="+mn-cs"/>
              </a:rPr>
              <a:t>Figure 1: Stages of change</a:t>
            </a:r>
          </a:p>
        </p:txBody>
      </p:sp>
      <p:sp>
        <p:nvSpPr>
          <p:cNvPr id="31748" name="Rectangle 4"/>
          <p:cNvSpPr>
            <a:spLocks noChangeArrowheads="1"/>
          </p:cNvSpPr>
          <p:nvPr/>
        </p:nvSpPr>
        <p:spPr bwMode="auto">
          <a:xfrm>
            <a:off x="3635375" y="2133600"/>
            <a:ext cx="2592388"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Processes of Change</a:t>
            </a:r>
          </a:p>
        </p:txBody>
      </p:sp>
      <p:sp>
        <p:nvSpPr>
          <p:cNvPr id="31749" name="Rectangle 5"/>
          <p:cNvSpPr>
            <a:spLocks noChangeArrowheads="1"/>
          </p:cNvSpPr>
          <p:nvPr/>
        </p:nvSpPr>
        <p:spPr bwMode="auto">
          <a:xfrm>
            <a:off x="0" y="4005263"/>
            <a:ext cx="183515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Precontemplation</a:t>
            </a:r>
          </a:p>
        </p:txBody>
      </p:sp>
      <p:sp>
        <p:nvSpPr>
          <p:cNvPr id="31750" name="Rectangle 6"/>
          <p:cNvSpPr>
            <a:spLocks noChangeArrowheads="1"/>
          </p:cNvSpPr>
          <p:nvPr/>
        </p:nvSpPr>
        <p:spPr bwMode="auto">
          <a:xfrm>
            <a:off x="2124075" y="4005263"/>
            <a:ext cx="17272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Contemplation</a:t>
            </a:r>
          </a:p>
        </p:txBody>
      </p:sp>
      <p:sp>
        <p:nvSpPr>
          <p:cNvPr id="31751" name="Rectangle 7"/>
          <p:cNvSpPr>
            <a:spLocks noChangeArrowheads="1"/>
          </p:cNvSpPr>
          <p:nvPr/>
        </p:nvSpPr>
        <p:spPr bwMode="auto">
          <a:xfrm>
            <a:off x="4284663" y="4005263"/>
            <a:ext cx="15113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Preparation</a:t>
            </a:r>
          </a:p>
        </p:txBody>
      </p:sp>
      <p:sp>
        <p:nvSpPr>
          <p:cNvPr id="31752" name="Rectangle 8"/>
          <p:cNvSpPr>
            <a:spLocks noChangeArrowheads="1"/>
          </p:cNvSpPr>
          <p:nvPr/>
        </p:nvSpPr>
        <p:spPr bwMode="auto">
          <a:xfrm>
            <a:off x="6156325" y="4005263"/>
            <a:ext cx="1223963"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Action</a:t>
            </a:r>
          </a:p>
        </p:txBody>
      </p:sp>
      <p:sp>
        <p:nvSpPr>
          <p:cNvPr id="31753" name="Rectangle 9"/>
          <p:cNvSpPr>
            <a:spLocks noChangeArrowheads="1"/>
          </p:cNvSpPr>
          <p:nvPr/>
        </p:nvSpPr>
        <p:spPr bwMode="auto">
          <a:xfrm>
            <a:off x="7667625" y="4005263"/>
            <a:ext cx="1476375"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Maintenance</a:t>
            </a:r>
          </a:p>
        </p:txBody>
      </p:sp>
      <p:sp>
        <p:nvSpPr>
          <p:cNvPr id="31754" name="Line 10"/>
          <p:cNvSpPr>
            <a:spLocks noChangeShapeType="1"/>
          </p:cNvSpPr>
          <p:nvPr/>
        </p:nvSpPr>
        <p:spPr bwMode="auto">
          <a:xfrm>
            <a:off x="4932363" y="29972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Line 11"/>
          <p:cNvSpPr>
            <a:spLocks noChangeShapeType="1"/>
          </p:cNvSpPr>
          <p:nvPr/>
        </p:nvSpPr>
        <p:spPr bwMode="auto">
          <a:xfrm flipH="1">
            <a:off x="1763713" y="2708275"/>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6" name="Line 12"/>
          <p:cNvSpPr>
            <a:spLocks noChangeShapeType="1"/>
          </p:cNvSpPr>
          <p:nvPr/>
        </p:nvSpPr>
        <p:spPr bwMode="auto">
          <a:xfrm>
            <a:off x="6227763"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Line 13"/>
          <p:cNvSpPr>
            <a:spLocks noChangeShapeType="1"/>
          </p:cNvSpPr>
          <p:nvPr/>
        </p:nvSpPr>
        <p:spPr bwMode="auto">
          <a:xfrm>
            <a:off x="1835150"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8" name="Line 14"/>
          <p:cNvSpPr>
            <a:spLocks noChangeShapeType="1"/>
          </p:cNvSpPr>
          <p:nvPr/>
        </p:nvSpPr>
        <p:spPr bwMode="auto">
          <a:xfrm>
            <a:off x="3851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9" name="Line 15"/>
          <p:cNvSpPr>
            <a:spLocks noChangeShapeType="1"/>
          </p:cNvSpPr>
          <p:nvPr/>
        </p:nvSpPr>
        <p:spPr bwMode="auto">
          <a:xfrm>
            <a:off x="5795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Line 16"/>
          <p:cNvSpPr>
            <a:spLocks noChangeShapeType="1"/>
          </p:cNvSpPr>
          <p:nvPr/>
        </p:nvSpPr>
        <p:spPr bwMode="auto">
          <a:xfrm>
            <a:off x="7380288"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7"/>
          <p:cNvSpPr>
            <a:spLocks noChangeShapeType="1"/>
          </p:cNvSpPr>
          <p:nvPr/>
        </p:nvSpPr>
        <p:spPr bwMode="auto">
          <a:xfrm flipH="1">
            <a:off x="1835150"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8"/>
          <p:cNvSpPr>
            <a:spLocks noChangeShapeType="1"/>
          </p:cNvSpPr>
          <p:nvPr/>
        </p:nvSpPr>
        <p:spPr bwMode="auto">
          <a:xfrm flipH="1" flipV="1">
            <a:off x="3851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9"/>
          <p:cNvSpPr>
            <a:spLocks noChangeShapeType="1"/>
          </p:cNvSpPr>
          <p:nvPr/>
        </p:nvSpPr>
        <p:spPr bwMode="auto">
          <a:xfrm flipH="1">
            <a:off x="5795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Line 20"/>
          <p:cNvSpPr>
            <a:spLocks noChangeShapeType="1"/>
          </p:cNvSpPr>
          <p:nvPr/>
        </p:nvSpPr>
        <p:spPr bwMode="auto">
          <a:xfrm flipH="1">
            <a:off x="7380288"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96653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393700" y="872515"/>
            <a:ext cx="8229600" cy="1143000"/>
          </a:xfrm>
        </p:spPr>
        <p:txBody>
          <a:bodyPr/>
          <a:lstStyle/>
          <a:p>
            <a:r>
              <a:rPr lang="en-US" altLang="en-US" sz="3600" dirty="0"/>
              <a:t>Task: What could you put in place for  someone at each of the following stages of change…</a:t>
            </a:r>
            <a:br>
              <a:rPr lang="en-US" altLang="en-US" sz="3600" dirty="0"/>
            </a:br>
            <a:r>
              <a:rPr lang="en-US" altLang="en-US" sz="3600" dirty="0"/>
              <a:t>1.  Improving exercise </a:t>
            </a:r>
            <a:r>
              <a:rPr lang="en-US" altLang="en-US" sz="3600" dirty="0" err="1"/>
              <a:t>behaviour</a:t>
            </a:r>
            <a:br>
              <a:rPr lang="en-US" altLang="en-US" sz="2800" dirty="0"/>
            </a:br>
            <a:endParaRPr lang="en-US" altLang="en-US" sz="3600" dirty="0"/>
          </a:p>
        </p:txBody>
      </p:sp>
      <p:sp>
        <p:nvSpPr>
          <p:cNvPr id="41987" name="Content Placeholder 2"/>
          <p:cNvSpPr>
            <a:spLocks noGrp="1"/>
          </p:cNvSpPr>
          <p:nvPr>
            <p:ph sz="half" idx="1"/>
          </p:nvPr>
        </p:nvSpPr>
        <p:spPr>
          <a:xfrm>
            <a:off x="741363" y="2784475"/>
            <a:ext cx="3767137" cy="3252788"/>
          </a:xfrm>
        </p:spPr>
        <p:txBody>
          <a:bodyPr/>
          <a:lstStyle/>
          <a:p>
            <a:pPr eaLnBrk="1" hangingPunct="1"/>
            <a:r>
              <a:rPr lang="en-US" altLang="en-US" sz="2400"/>
              <a:t>Pre-contemplation</a:t>
            </a:r>
          </a:p>
          <a:p>
            <a:pPr eaLnBrk="1" hangingPunct="1"/>
            <a:r>
              <a:rPr lang="en-US" altLang="en-US" sz="2400"/>
              <a:t>Contemplation</a:t>
            </a:r>
          </a:p>
          <a:p>
            <a:pPr eaLnBrk="1" hangingPunct="1"/>
            <a:r>
              <a:rPr lang="en-US" altLang="en-US" sz="2400"/>
              <a:t>Preparation</a:t>
            </a:r>
          </a:p>
          <a:p>
            <a:pPr eaLnBrk="1" hangingPunct="1"/>
            <a:r>
              <a:rPr lang="en-US" altLang="en-US" sz="2400"/>
              <a:t>Action</a:t>
            </a:r>
          </a:p>
          <a:p>
            <a:pPr eaLnBrk="1" hangingPunct="1"/>
            <a:r>
              <a:rPr lang="en-US" altLang="en-US" sz="2400"/>
              <a:t>Maintenance</a:t>
            </a:r>
          </a:p>
        </p:txBody>
      </p:sp>
    </p:spTree>
    <p:extLst>
      <p:ext uri="{BB962C8B-B14F-4D97-AF65-F5344CB8AC3E}">
        <p14:creationId xmlns:p14="http://schemas.microsoft.com/office/powerpoint/2010/main" val="3777933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04446" y="474785"/>
            <a:ext cx="8335108" cy="4826977"/>
          </a:xfrm>
          <a:prstGeom prst="rect">
            <a:avLst/>
          </a:prstGeom>
        </p:spPr>
      </p:pic>
    </p:spTree>
    <p:extLst>
      <p:ext uri="{BB962C8B-B14F-4D97-AF65-F5344CB8AC3E}">
        <p14:creationId xmlns:p14="http://schemas.microsoft.com/office/powerpoint/2010/main" val="1948501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9522" y="1792804"/>
            <a:ext cx="6447484" cy="1102519"/>
          </a:xfrm>
        </p:spPr>
        <p:txBody>
          <a:bodyPr>
            <a:normAutofit fontScale="90000"/>
          </a:bodyPr>
          <a:lstStyle/>
          <a:p>
            <a:r>
              <a:rPr lang="en-GB" dirty="0"/>
              <a:t>Self-Determination Theory (Ryan &amp; </a:t>
            </a:r>
            <a:r>
              <a:rPr lang="en-GB" dirty="0" err="1"/>
              <a:t>Deci</a:t>
            </a:r>
            <a:r>
              <a:rPr lang="en-GB" dirty="0"/>
              <a:t>, 2017)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1516175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a:t>
            </a:r>
          </a:p>
        </p:txBody>
      </p:sp>
      <p:sp>
        <p:nvSpPr>
          <p:cNvPr id="3" name="Content Placeholder 2"/>
          <p:cNvSpPr>
            <a:spLocks noGrp="1"/>
          </p:cNvSpPr>
          <p:nvPr>
            <p:ph idx="1"/>
          </p:nvPr>
        </p:nvSpPr>
        <p:spPr>
          <a:xfrm>
            <a:off x="551145" y="1503122"/>
            <a:ext cx="8135655" cy="4108537"/>
          </a:xfrm>
        </p:spPr>
        <p:txBody>
          <a:bodyPr/>
          <a:lstStyle/>
          <a:p>
            <a:r>
              <a:rPr lang="en-US" dirty="0"/>
              <a:t>Intrinsic Motivation</a:t>
            </a:r>
          </a:p>
          <a:p>
            <a:pPr lvl="1"/>
            <a:r>
              <a:rPr lang="en-US" dirty="0"/>
              <a:t>Cognitive Evaluation Theory</a:t>
            </a:r>
          </a:p>
          <a:p>
            <a:r>
              <a:rPr lang="en-US" dirty="0"/>
              <a:t>Extrinsic Motivation</a:t>
            </a:r>
          </a:p>
          <a:p>
            <a:pPr lvl="1"/>
            <a:r>
              <a:rPr lang="en-US" dirty="0"/>
              <a:t>Organismic Integration Theory</a:t>
            </a:r>
          </a:p>
          <a:p>
            <a:r>
              <a:rPr lang="en-US" dirty="0"/>
              <a:t>Basic Psychological Needs Theory</a:t>
            </a:r>
          </a:p>
          <a:p>
            <a:pPr lvl="1"/>
            <a:r>
              <a:rPr lang="en-US" dirty="0"/>
              <a:t>Need support/thwarting</a:t>
            </a:r>
          </a:p>
          <a:p>
            <a:pPr lvl="1"/>
            <a:endParaRPr lang="en-US" dirty="0"/>
          </a:p>
        </p:txBody>
      </p:sp>
    </p:spTree>
    <p:extLst>
      <p:ext uri="{BB962C8B-B14F-4D97-AF65-F5344CB8AC3E}">
        <p14:creationId xmlns:p14="http://schemas.microsoft.com/office/powerpoint/2010/main" val="321395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 be covered today:</a:t>
            </a:r>
          </a:p>
        </p:txBody>
      </p:sp>
      <p:sp>
        <p:nvSpPr>
          <p:cNvPr id="3" name="Content Placeholder 2"/>
          <p:cNvSpPr>
            <a:spLocks noGrp="1"/>
          </p:cNvSpPr>
          <p:nvPr>
            <p:ph idx="1"/>
          </p:nvPr>
        </p:nvSpPr>
        <p:spPr/>
        <p:txBody>
          <a:bodyPr/>
          <a:lstStyle/>
          <a:p>
            <a:r>
              <a:rPr lang="en-US" dirty="0"/>
              <a:t>Meta-theory </a:t>
            </a:r>
          </a:p>
          <a:p>
            <a:pPr marL="0" indent="0">
              <a:buNone/>
            </a:pPr>
            <a:r>
              <a:rPr lang="en-US" dirty="0"/>
              <a:t>6 mini-theories:</a:t>
            </a:r>
          </a:p>
          <a:p>
            <a:pPr lvl="1"/>
            <a:r>
              <a:rPr lang="en-US" sz="2400" b="1" i="1" dirty="0"/>
              <a:t>Cognitive Evaluation Theory</a:t>
            </a:r>
          </a:p>
          <a:p>
            <a:pPr lvl="1"/>
            <a:r>
              <a:rPr lang="en-US" sz="2400" b="1" i="1" dirty="0"/>
              <a:t>Organismic Integration Theory</a:t>
            </a:r>
          </a:p>
          <a:p>
            <a:pPr lvl="1"/>
            <a:r>
              <a:rPr lang="en-US" sz="2400" dirty="0"/>
              <a:t>Causality Orientations Theory</a:t>
            </a:r>
          </a:p>
          <a:p>
            <a:pPr lvl="1"/>
            <a:r>
              <a:rPr lang="en-US" sz="2400" b="1" i="1" dirty="0"/>
              <a:t>Basic Psychological Needs Theory</a:t>
            </a:r>
          </a:p>
          <a:p>
            <a:pPr lvl="1"/>
            <a:r>
              <a:rPr lang="en-US" sz="2400" dirty="0"/>
              <a:t>Goal Contents Theory</a:t>
            </a:r>
            <a:endParaRPr lang="en-US" dirty="0"/>
          </a:p>
          <a:p>
            <a:pPr lvl="1"/>
            <a:r>
              <a:rPr lang="en-US" sz="2400" dirty="0"/>
              <a:t>Relationships Motivation Theory</a:t>
            </a:r>
          </a:p>
        </p:txBody>
      </p:sp>
    </p:spTree>
    <p:extLst>
      <p:ext uri="{BB962C8B-B14F-4D97-AF65-F5344CB8AC3E}">
        <p14:creationId xmlns:p14="http://schemas.microsoft.com/office/powerpoint/2010/main" val="1846441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lstStyle/>
          <a:p>
            <a:pPr marL="0" indent="0">
              <a:buNone/>
            </a:pPr>
            <a:r>
              <a:rPr lang="en-GB" dirty="0"/>
              <a:t>Self Determination Theory</a:t>
            </a:r>
          </a:p>
          <a:p>
            <a:r>
              <a:rPr lang="en-GB" dirty="0">
                <a:hlinkClick r:id="rId2"/>
              </a:rPr>
              <a:t>http://selfdeterminationtheory.org/</a:t>
            </a:r>
            <a:endParaRPr lang="en-GB" dirty="0"/>
          </a:p>
          <a:p>
            <a:endParaRPr lang="en-GB" dirty="0"/>
          </a:p>
          <a:p>
            <a:pPr marL="0" indent="0">
              <a:buNone/>
            </a:pPr>
            <a:r>
              <a:rPr lang="en-GB" dirty="0"/>
              <a:t>Sport, Exercise and Physical Education</a:t>
            </a:r>
          </a:p>
          <a:p>
            <a:r>
              <a:rPr lang="en-GB" dirty="0">
                <a:hlinkClick r:id="rId3"/>
              </a:rPr>
              <a:t>https://selfdeterminationtheory.org/research/sport-exercise-and-physical-education/</a:t>
            </a:r>
            <a:endParaRPr lang="en-GB" dirty="0"/>
          </a:p>
          <a:p>
            <a:endParaRPr lang="en-GB" dirty="0"/>
          </a:p>
        </p:txBody>
      </p:sp>
    </p:spTree>
    <p:extLst>
      <p:ext uri="{BB962C8B-B14F-4D97-AF65-F5344CB8AC3E}">
        <p14:creationId xmlns:p14="http://schemas.microsoft.com/office/powerpoint/2010/main" val="4262224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SDT Meta-Theory</a:t>
            </a:r>
          </a:p>
        </p:txBody>
      </p:sp>
      <p:sp>
        <p:nvSpPr>
          <p:cNvPr id="3" name="Content Placeholder 2"/>
          <p:cNvSpPr>
            <a:spLocks noGrp="1"/>
          </p:cNvSpPr>
          <p:nvPr>
            <p:ph idx="1"/>
          </p:nvPr>
        </p:nvSpPr>
        <p:spPr/>
        <p:txBody>
          <a:bodyPr/>
          <a:lstStyle/>
          <a:p>
            <a:r>
              <a:rPr lang="en-GB" sz="2000" dirty="0"/>
              <a:t>Assumes people are active organisms, with evolved tendencies toward growing, mastering ambient challenges, and integrating new experiences into a coherent sense of self. </a:t>
            </a:r>
          </a:p>
          <a:p>
            <a:r>
              <a:rPr lang="en-GB" sz="2000" dirty="0"/>
              <a:t>Ongoing social nutriments and supports. </a:t>
            </a:r>
          </a:p>
          <a:p>
            <a:r>
              <a:rPr lang="en-GB" sz="2000" dirty="0"/>
              <a:t>Social context can either support or thwart the natural tendencies toward active engagement and psychological growth, </a:t>
            </a:r>
          </a:p>
          <a:p>
            <a:pPr marL="0" indent="0">
              <a:buNone/>
            </a:pPr>
            <a:endParaRPr lang="en-GB" sz="2000" dirty="0"/>
          </a:p>
          <a:p>
            <a:pPr marL="0" indent="0">
              <a:buNone/>
            </a:pPr>
            <a:r>
              <a:rPr lang="en-GB" sz="2000" dirty="0"/>
              <a:t>“the dialectic between the active organism and the social context that is the basis for SDT’s predictions about </a:t>
            </a:r>
            <a:r>
              <a:rPr lang="en-GB" sz="2000" dirty="0" err="1"/>
              <a:t>behavior</a:t>
            </a:r>
            <a:r>
              <a:rPr lang="en-GB" sz="2000" dirty="0"/>
              <a:t>, experience, and development.”</a:t>
            </a:r>
          </a:p>
          <a:p>
            <a:pPr marL="0" indent="0">
              <a:buNone/>
            </a:pPr>
            <a:r>
              <a:rPr lang="en-GB" sz="2000" dirty="0"/>
              <a:t>					(</a:t>
            </a:r>
            <a:r>
              <a:rPr lang="en-GB" sz="2000" dirty="0" err="1"/>
              <a:t>selfdeterminationtheory.org</a:t>
            </a:r>
            <a:r>
              <a:rPr lang="en-GB" sz="2000" dirty="0"/>
              <a:t>)</a:t>
            </a:r>
          </a:p>
        </p:txBody>
      </p:sp>
    </p:spTree>
    <p:extLst>
      <p:ext uri="{BB962C8B-B14F-4D97-AF65-F5344CB8AC3E}">
        <p14:creationId xmlns:p14="http://schemas.microsoft.com/office/powerpoint/2010/main" val="1592239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b="1" dirty="0">
                <a:solidFill>
                  <a:srgbClr val="FF0000"/>
                </a:solidFill>
              </a:rPr>
              <a:t>Cognitive Evaluation Theory</a:t>
            </a:r>
          </a:p>
          <a:p>
            <a:r>
              <a:rPr lang="en-US" dirty="0"/>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025752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Intrinsic Motivation</a:t>
            </a:r>
          </a:p>
        </p:txBody>
      </p:sp>
      <p:sp>
        <p:nvSpPr>
          <p:cNvPr id="3" name="Content Placeholder 2"/>
          <p:cNvSpPr>
            <a:spLocks noGrp="1"/>
          </p:cNvSpPr>
          <p:nvPr>
            <p:ph idx="1"/>
          </p:nvPr>
        </p:nvSpPr>
        <p:spPr>
          <a:xfrm>
            <a:off x="457200" y="1437363"/>
            <a:ext cx="8229600" cy="3917032"/>
          </a:xfrm>
        </p:spPr>
        <p:txBody>
          <a:bodyPr/>
          <a:lstStyle/>
          <a:p>
            <a:r>
              <a:rPr lang="en-US" dirty="0"/>
              <a:t>Participating in an activity for its inherent satisfaction (Ryan &amp; </a:t>
            </a:r>
            <a:r>
              <a:rPr lang="en-US" dirty="0" err="1"/>
              <a:t>Deci</a:t>
            </a:r>
            <a:r>
              <a:rPr lang="en-US" dirty="0"/>
              <a:t>, 2000)</a:t>
            </a:r>
          </a:p>
          <a:p>
            <a:pPr lvl="1"/>
            <a:r>
              <a:rPr lang="en-US" dirty="0"/>
              <a:t>Interest</a:t>
            </a:r>
          </a:p>
          <a:p>
            <a:pPr lvl="1"/>
            <a:r>
              <a:rPr lang="en-US" dirty="0"/>
              <a:t>Spontaneous Enjoyment</a:t>
            </a:r>
          </a:p>
          <a:p>
            <a:pPr lvl="1"/>
            <a:r>
              <a:rPr lang="en-US" dirty="0"/>
              <a:t>Occurs in the absence of reward </a:t>
            </a:r>
          </a:p>
          <a:p>
            <a:pPr lvl="1"/>
            <a:r>
              <a:rPr lang="en-US" dirty="0"/>
              <a:t>Curiosity</a:t>
            </a:r>
          </a:p>
          <a:p>
            <a:pPr lvl="1"/>
            <a:r>
              <a:rPr lang="en-US" dirty="0"/>
              <a:t>Challenging?</a:t>
            </a:r>
          </a:p>
          <a:p>
            <a:pPr lvl="1"/>
            <a:r>
              <a:rPr lang="en-US" dirty="0"/>
              <a:t>Couched with innate Psychological Needs</a:t>
            </a:r>
          </a:p>
        </p:txBody>
      </p:sp>
    </p:spTree>
    <p:extLst>
      <p:ext uri="{BB962C8B-B14F-4D97-AF65-F5344CB8AC3E}">
        <p14:creationId xmlns:p14="http://schemas.microsoft.com/office/powerpoint/2010/main" val="779502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Using Rewards</a:t>
            </a:r>
          </a:p>
        </p:txBody>
      </p:sp>
      <p:sp>
        <p:nvSpPr>
          <p:cNvPr id="3" name="Content Placeholder 2"/>
          <p:cNvSpPr>
            <a:spLocks noGrp="1"/>
          </p:cNvSpPr>
          <p:nvPr>
            <p:ph idx="1"/>
          </p:nvPr>
        </p:nvSpPr>
        <p:spPr/>
        <p:txBody>
          <a:bodyPr>
            <a:normAutofit fontScale="85000" lnSpcReduction="10000"/>
          </a:bodyPr>
          <a:lstStyle/>
          <a:p>
            <a:r>
              <a:rPr lang="en-US" dirty="0"/>
              <a:t>Intrinsic Motivation &amp; Extrinsic Rewards</a:t>
            </a:r>
          </a:p>
          <a:p>
            <a:pPr marL="0" indent="0">
              <a:buNone/>
            </a:pPr>
            <a:endParaRPr lang="en-US" dirty="0"/>
          </a:p>
          <a:p>
            <a:pPr marL="557213" lvl="2" indent="-257175"/>
            <a:r>
              <a:rPr lang="en-US" dirty="0"/>
              <a:t>Pre-school children (</a:t>
            </a:r>
            <a:r>
              <a:rPr lang="en-US" dirty="0" err="1"/>
              <a:t>Lepper</a:t>
            </a:r>
            <a:r>
              <a:rPr lang="en-US" dirty="0"/>
              <a:t> </a:t>
            </a:r>
            <a:r>
              <a:rPr lang="en-US" i="1" dirty="0"/>
              <a:t>et al</a:t>
            </a:r>
            <a:r>
              <a:rPr lang="en-US" dirty="0"/>
              <a:t>., 1973)</a:t>
            </a:r>
          </a:p>
          <a:p>
            <a:pPr marL="900113" lvl="3" indent="-257175"/>
            <a:r>
              <a:rPr lang="en-US" dirty="0"/>
              <a:t>Free play with </a:t>
            </a:r>
            <a:r>
              <a:rPr lang="en-US" dirty="0" err="1"/>
              <a:t>coloured</a:t>
            </a:r>
            <a:r>
              <a:rPr lang="en-US" dirty="0"/>
              <a:t> pens</a:t>
            </a:r>
          </a:p>
          <a:p>
            <a:pPr marL="900113" lvl="3" indent="-257175"/>
            <a:r>
              <a:rPr lang="en-US" dirty="0"/>
              <a:t>Randomly assigned to:</a:t>
            </a:r>
          </a:p>
          <a:p>
            <a:pPr marL="1243013" lvl="4" indent="-257175"/>
            <a:r>
              <a:rPr lang="en-US" dirty="0"/>
              <a:t>Expected reward condition</a:t>
            </a:r>
          </a:p>
          <a:p>
            <a:pPr marL="1243013" lvl="4" indent="-257175"/>
            <a:r>
              <a:rPr lang="en-US" dirty="0"/>
              <a:t>Unexpected reward condition</a:t>
            </a:r>
          </a:p>
          <a:p>
            <a:pPr marL="1243013" lvl="4" indent="-257175"/>
            <a:r>
              <a:rPr lang="en-US" dirty="0"/>
              <a:t>No reward condition</a:t>
            </a:r>
          </a:p>
          <a:p>
            <a:pPr marL="985838" lvl="4" indent="0">
              <a:buNone/>
            </a:pPr>
            <a:endParaRPr lang="en-US" dirty="0"/>
          </a:p>
          <a:p>
            <a:pPr marL="557213" lvl="2" indent="-257175"/>
            <a:r>
              <a:rPr lang="en-US" dirty="0"/>
              <a:t>By rewarding people for participating in an intrinsically interesting task, subsequent involvement in the task is reduced when the reward is no longer available (Biddle, </a:t>
            </a:r>
            <a:r>
              <a:rPr lang="en-US" dirty="0" err="1"/>
              <a:t>Mutrie</a:t>
            </a:r>
            <a:r>
              <a:rPr lang="en-US" dirty="0"/>
              <a:t> and </a:t>
            </a:r>
            <a:r>
              <a:rPr lang="en-US" dirty="0" err="1"/>
              <a:t>Gorley</a:t>
            </a:r>
            <a:r>
              <a:rPr lang="en-US" dirty="0"/>
              <a:t>, 2015)</a:t>
            </a:r>
          </a:p>
        </p:txBody>
      </p:sp>
    </p:spTree>
    <p:extLst>
      <p:ext uri="{BB962C8B-B14F-4D97-AF65-F5344CB8AC3E}">
        <p14:creationId xmlns:p14="http://schemas.microsoft.com/office/powerpoint/2010/main" val="1444707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457200" y="2057401"/>
            <a:ext cx="8461332" cy="2110922"/>
          </a:xfrm>
        </p:spPr>
        <p:txBody>
          <a:bodyPr/>
          <a:lstStyle/>
          <a:p>
            <a:r>
              <a:rPr lang="en-US" dirty="0" err="1"/>
              <a:t>Deci</a:t>
            </a:r>
            <a:r>
              <a:rPr lang="en-US" dirty="0"/>
              <a:t> (1975), </a:t>
            </a:r>
            <a:r>
              <a:rPr lang="en-US" dirty="0" err="1"/>
              <a:t>Deci</a:t>
            </a:r>
            <a:r>
              <a:rPr lang="en-US" dirty="0"/>
              <a:t> &amp; Ryan (1980; 1985)</a:t>
            </a:r>
          </a:p>
          <a:p>
            <a:r>
              <a:rPr lang="en-US" dirty="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p:txBody>
          <a:bodyPr/>
          <a:lstStyle/>
          <a:p>
            <a:r>
              <a:rPr lang="en-US" dirty="0"/>
              <a:t>Informational</a:t>
            </a:r>
          </a:p>
          <a:p>
            <a:pPr lvl="1"/>
            <a:r>
              <a:rPr lang="en-US" dirty="0"/>
              <a:t>Increase intrinsic motivation</a:t>
            </a:r>
          </a:p>
          <a:p>
            <a:pPr marL="0" indent="0">
              <a:buNone/>
            </a:pPr>
            <a:endParaRPr lang="en-US" dirty="0"/>
          </a:p>
          <a:p>
            <a:r>
              <a:rPr lang="en-US" dirty="0"/>
              <a:t>Controlling</a:t>
            </a:r>
          </a:p>
          <a:p>
            <a:pPr lvl="1"/>
            <a:r>
              <a:rPr lang="en-US" dirty="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informational and controlling rewards?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889085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b="1" dirty="0">
                <a:solidFill>
                  <a:srgbClr val="FF0000"/>
                </a:solidFill>
              </a:rPr>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1981232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3" name="Content Placeholder 2"/>
          <p:cNvSpPr>
            <a:spLocks noGrp="1"/>
          </p:cNvSpPr>
          <p:nvPr>
            <p:ph idx="1"/>
          </p:nvPr>
        </p:nvSpPr>
        <p:spPr/>
        <p:txBody>
          <a:bodyPr/>
          <a:lstStyle/>
          <a:p>
            <a:pPr marL="0" indent="0">
              <a:buNone/>
            </a:pPr>
            <a:r>
              <a:rPr lang="en-US" dirty="0"/>
              <a:t>Organismic Integration Theory (</a:t>
            </a:r>
            <a:r>
              <a:rPr lang="en-US" dirty="0" err="1"/>
              <a:t>Deci</a:t>
            </a:r>
            <a:r>
              <a:rPr lang="en-US" dirty="0"/>
              <a:t> &amp; Ryan, 1985; Ryan &amp; </a:t>
            </a:r>
            <a:r>
              <a:rPr lang="en-US" dirty="0" err="1"/>
              <a:t>Deci</a:t>
            </a:r>
            <a:r>
              <a:rPr lang="en-US" dirty="0"/>
              <a:t>, 2017)</a:t>
            </a:r>
          </a:p>
          <a:p>
            <a:pPr marL="0" indent="0">
              <a:buNone/>
            </a:pPr>
            <a:endParaRPr lang="en-US" dirty="0"/>
          </a:p>
          <a:p>
            <a:pPr marL="0" indent="0">
              <a:buNone/>
            </a:pPr>
            <a:r>
              <a:rPr lang="en-US" dirty="0"/>
              <a:t>BREQ-2 / BREQ-3 – Measure widely used. </a:t>
            </a:r>
          </a:p>
        </p:txBody>
      </p:sp>
    </p:spTree>
    <p:extLst>
      <p:ext uri="{BB962C8B-B14F-4D97-AF65-F5344CB8AC3E}">
        <p14:creationId xmlns:p14="http://schemas.microsoft.com/office/powerpoint/2010/main" val="484967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Studies</a:t>
            </a:r>
          </a:p>
        </p:txBody>
      </p:sp>
      <p:sp>
        <p:nvSpPr>
          <p:cNvPr id="3" name="Content Placeholder 2"/>
          <p:cNvSpPr>
            <a:spLocks noGrp="1"/>
          </p:cNvSpPr>
          <p:nvPr>
            <p:ph idx="1"/>
          </p:nvPr>
        </p:nvSpPr>
        <p:spPr/>
        <p:txBody>
          <a:bodyPr/>
          <a:lstStyle/>
          <a:p>
            <a:r>
              <a:rPr lang="en-GB" dirty="0"/>
              <a:t>Hypothetical examples of the behavioural regulation of individuals. </a:t>
            </a:r>
          </a:p>
          <a:p>
            <a:r>
              <a:rPr lang="en-GB" dirty="0"/>
              <a:t>Bangor University </a:t>
            </a:r>
          </a:p>
          <a:p>
            <a:r>
              <a:rPr lang="en-GB" dirty="0"/>
              <a:t>Other useful resources - measures. </a:t>
            </a:r>
            <a:endParaRPr lang="en-GB" dirty="0">
              <a:hlinkClick r:id="rId2"/>
            </a:endParaRPr>
          </a:p>
          <a:p>
            <a:r>
              <a:rPr lang="en-GB" dirty="0">
                <a:hlinkClick r:id="rId2"/>
              </a:rPr>
              <a:t>http://exercise-motivation.bangor.ac.uk/breq/theory.php</a:t>
            </a:r>
            <a:endParaRPr lang="en-GB" dirty="0"/>
          </a:p>
          <a:p>
            <a:endParaRPr lang="en-GB" dirty="0"/>
          </a:p>
        </p:txBody>
      </p:sp>
    </p:spTree>
    <p:extLst>
      <p:ext uri="{BB962C8B-B14F-4D97-AF65-F5344CB8AC3E}">
        <p14:creationId xmlns:p14="http://schemas.microsoft.com/office/powerpoint/2010/main" val="18734004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itle 1"/>
          <p:cNvSpPr>
            <a:spLocks noGrp="1"/>
          </p:cNvSpPr>
          <p:nvPr>
            <p:ph type="title"/>
          </p:nvPr>
        </p:nvSpPr>
        <p:spPr>
          <a:xfrm>
            <a:off x="684213" y="260350"/>
            <a:ext cx="7772400" cy="1143000"/>
          </a:xfrm>
        </p:spPr>
        <p:txBody>
          <a:bodyPr/>
          <a:lstStyle/>
          <a:p>
            <a:r>
              <a:rPr lang="en-GB" altLang="en-US" sz="240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a:solidFill>
                  <a:srgbClr val="FFFFFF"/>
                </a:solidFill>
                <a:latin typeface="Arial" panose="020B0604020202020204" pitchFamily="34" charset="0"/>
              </a:rPr>
              <a:t>Four different types</a:t>
            </a:r>
          </a:p>
          <a:p>
            <a:pPr lvl="1">
              <a:lnSpc>
                <a:spcPct val="80000"/>
              </a:lnSpc>
            </a:pPr>
            <a:r>
              <a:rPr lang="en-GB" altLang="en-US" sz="2000" b="1" dirty="0">
                <a:latin typeface="Arial" panose="020B0604020202020204" pitchFamily="34" charset="0"/>
              </a:rPr>
              <a:t>External regulation</a:t>
            </a:r>
            <a:r>
              <a:rPr lang="en-GB" altLang="en-US" sz="2000" dirty="0">
                <a:latin typeface="Arial" panose="020B0604020202020204" pitchFamily="34" charset="0"/>
              </a:rPr>
              <a:t> </a:t>
            </a:r>
            <a:r>
              <a:rPr lang="en-GB" altLang="en-US" sz="2000" dirty="0">
                <a:solidFill>
                  <a:srgbClr val="0033CC"/>
                </a:solidFill>
                <a:latin typeface="Arial" panose="020B0604020202020204" pitchFamily="34" charset="0"/>
              </a:rPr>
              <a:t>(traditional EM)</a:t>
            </a:r>
          </a:p>
          <a:p>
            <a:pPr lvl="2">
              <a:lnSpc>
                <a:spcPct val="80000"/>
              </a:lnSpc>
            </a:pPr>
            <a:r>
              <a:rPr lang="en-GB" altLang="en-US" sz="2000" dirty="0">
                <a:latin typeface="Arial" panose="020B0604020202020204" pitchFamily="34" charset="0"/>
              </a:rPr>
              <a:t>Behaviour is regulated through external means </a:t>
            </a:r>
          </a:p>
          <a:p>
            <a:pPr lvl="2">
              <a:lnSpc>
                <a:spcPct val="80000"/>
              </a:lnSpc>
              <a:buFontTx/>
              <a:buNone/>
            </a:pPr>
            <a:r>
              <a:rPr lang="en-GB" altLang="en-US" sz="2000" dirty="0">
                <a:latin typeface="Arial" panose="020B0604020202020204" pitchFamily="34" charset="0"/>
              </a:rPr>
              <a:t>	(e.g., rewards or threats)</a:t>
            </a:r>
          </a:p>
          <a:p>
            <a:pPr lvl="1">
              <a:lnSpc>
                <a:spcPct val="80000"/>
              </a:lnSpc>
            </a:pPr>
            <a:r>
              <a:rPr lang="en-GB" altLang="en-US" sz="2000" b="1" dirty="0" err="1">
                <a:latin typeface="Arial" panose="020B0604020202020204" pitchFamily="34" charset="0"/>
              </a:rPr>
              <a:t>Introjected</a:t>
            </a:r>
            <a:r>
              <a:rPr lang="en-GB" altLang="en-US" sz="2000" b="1" dirty="0">
                <a:latin typeface="Arial" panose="020B0604020202020204" pitchFamily="34" charset="0"/>
              </a:rPr>
              <a:t> regulation</a:t>
            </a:r>
          </a:p>
          <a:p>
            <a:pPr lvl="2">
              <a:lnSpc>
                <a:spcPct val="80000"/>
              </a:lnSpc>
            </a:pPr>
            <a:r>
              <a:rPr lang="en-GB" altLang="en-US" sz="2000" dirty="0">
                <a:latin typeface="Arial" panose="020B0604020202020204" pitchFamily="34" charset="0"/>
              </a:rPr>
              <a:t>Behaviour engaged in to alleviate self-imposed pressure </a:t>
            </a:r>
          </a:p>
          <a:p>
            <a:pPr lvl="2">
              <a:lnSpc>
                <a:spcPct val="80000"/>
              </a:lnSpc>
              <a:buFontTx/>
              <a:buNone/>
            </a:pPr>
            <a:r>
              <a:rPr lang="en-GB" altLang="en-US" sz="2000" dirty="0">
                <a:latin typeface="Arial" panose="020B0604020202020204" pitchFamily="34" charset="0"/>
              </a:rPr>
              <a:t>	(e.g., guilt, anxiety, embarrassment or to gain pride)</a:t>
            </a:r>
          </a:p>
          <a:p>
            <a:pPr lvl="1">
              <a:lnSpc>
                <a:spcPct val="80000"/>
              </a:lnSpc>
            </a:pPr>
            <a:r>
              <a:rPr lang="en-GB" altLang="en-US" sz="2000" b="1" dirty="0">
                <a:latin typeface="Arial" panose="020B0604020202020204" pitchFamily="34" charset="0"/>
              </a:rPr>
              <a:t>Identified regulation</a:t>
            </a:r>
          </a:p>
          <a:p>
            <a:pPr lvl="2">
              <a:lnSpc>
                <a:spcPct val="80000"/>
              </a:lnSpc>
            </a:pPr>
            <a:r>
              <a:rPr lang="en-GB" altLang="en-US" sz="2000" dirty="0">
                <a:latin typeface="Arial" panose="020B0604020202020204" pitchFamily="34" charset="0"/>
              </a:rPr>
              <a:t>Behaviour valued &amp; judged important (some free choice)</a:t>
            </a:r>
          </a:p>
          <a:p>
            <a:pPr lvl="2">
              <a:lnSpc>
                <a:spcPct val="80000"/>
              </a:lnSpc>
              <a:buFontTx/>
              <a:buNone/>
            </a:pPr>
            <a:r>
              <a:rPr lang="en-GB" altLang="en-US" sz="2000" dirty="0">
                <a:latin typeface="Arial" panose="020B0604020202020204" pitchFamily="34" charset="0"/>
              </a:rPr>
              <a:t>	(e.g., exercising to stay fit)</a:t>
            </a:r>
          </a:p>
          <a:p>
            <a:pPr lvl="1">
              <a:lnSpc>
                <a:spcPct val="80000"/>
              </a:lnSpc>
            </a:pPr>
            <a:r>
              <a:rPr lang="en-GB" altLang="en-US" sz="2000" b="1" dirty="0">
                <a:latin typeface="Arial" panose="020B0604020202020204" pitchFamily="34" charset="0"/>
              </a:rPr>
              <a:t>Integrated regulation</a:t>
            </a:r>
          </a:p>
          <a:p>
            <a:pPr lvl="2">
              <a:lnSpc>
                <a:spcPct val="80000"/>
              </a:lnSpc>
            </a:pPr>
            <a:r>
              <a:rPr lang="en-GB" altLang="en-US" sz="2000" dirty="0">
                <a:latin typeface="Arial" panose="020B0604020202020204" pitchFamily="34" charset="0"/>
              </a:rPr>
              <a:t>Engage out of choice, but choices of behaviour made as a function of coherence with other </a:t>
            </a:r>
            <a:r>
              <a:rPr lang="en-GB" altLang="en-US" dirty="0">
                <a:latin typeface="Arial" panose="020B0604020202020204" pitchFamily="34" charset="0"/>
              </a:rPr>
              <a:t>aspects of self </a:t>
            </a:r>
          </a:p>
          <a:p>
            <a:pPr lvl="2">
              <a:lnSpc>
                <a:spcPct val="80000"/>
              </a:lnSpc>
              <a:buFontTx/>
              <a:buNone/>
            </a:pPr>
            <a:r>
              <a:rPr lang="en-GB" altLang="en-US" dirty="0">
                <a:latin typeface="Arial" panose="020B0604020202020204" pitchFamily="34" charset="0"/>
              </a:rPr>
              <a:t>	</a:t>
            </a:r>
            <a:r>
              <a:rPr lang="en-GB" altLang="en-US" sz="2000" dirty="0">
                <a:latin typeface="Arial" panose="020B0604020202020204" pitchFamily="34" charset="0"/>
              </a:rPr>
              <a:t>(i.e., this symbolises who I am)</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itle 1"/>
          <p:cNvSpPr>
            <a:spLocks noGrp="1"/>
          </p:cNvSpPr>
          <p:nvPr>
            <p:ph type="title"/>
          </p:nvPr>
        </p:nvSpPr>
        <p:spPr>
          <a:xfrm>
            <a:off x="768928" y="593725"/>
            <a:ext cx="7772400" cy="1143000"/>
          </a:xfrm>
        </p:spPr>
        <p:txBody>
          <a:bodyPr/>
          <a:lstStyle/>
          <a:p>
            <a:r>
              <a:rPr lang="en-GB" altLang="en-US" sz="2400" dirty="0">
                <a:latin typeface="Arial" panose="020B0604020202020204" pitchFamily="34" charset="0"/>
              </a:rPr>
              <a:t>Organismic Integration Theory (OIT) – </a:t>
            </a:r>
            <a:r>
              <a:rPr lang="en-GB" altLang="en-US" sz="2400" dirty="0" err="1">
                <a:latin typeface="Arial" panose="020B0604020202020204" pitchFamily="34" charset="0"/>
              </a:rPr>
              <a:t>Amotivation</a:t>
            </a:r>
            <a:r>
              <a:rPr lang="en-GB" altLang="en-US" sz="2400" dirty="0">
                <a:latin typeface="Arial" panose="020B0604020202020204" pitchFamily="34" charset="0"/>
              </a:rPr>
              <a:t> &amp; </a:t>
            </a:r>
            <a:br>
              <a:rPr lang="en-GB" altLang="en-US" sz="2400" dirty="0">
                <a:latin typeface="Arial" panose="020B0604020202020204" pitchFamily="34" charset="0"/>
              </a:rPr>
            </a:br>
            <a:br>
              <a:rPr lang="en-GB" altLang="en-US" sz="2400" dirty="0">
                <a:latin typeface="Arial" panose="020B0604020202020204" pitchFamily="34" charset="0"/>
              </a:rPr>
            </a:br>
            <a:br>
              <a:rPr lang="en-GB" altLang="en-US" sz="2400" dirty="0">
                <a:latin typeface="Arial" panose="020B0604020202020204" pitchFamily="34" charset="0"/>
              </a:rPr>
            </a:br>
            <a:endParaRPr lang="en-GB" altLang="en-US" sz="2400" dirty="0">
              <a:latin typeface="Arial" panose="020B0604020202020204" pitchFamily="34" charset="0"/>
            </a:endParaRPr>
          </a:p>
        </p:txBody>
      </p:sp>
      <p:sp>
        <p:nvSpPr>
          <p:cNvPr id="67588" name="Content Placeholder 6"/>
          <p:cNvSpPr>
            <a:spLocks noGrp="1"/>
          </p:cNvSpPr>
          <p:nvPr>
            <p:ph idx="1"/>
          </p:nvPr>
        </p:nvSpPr>
        <p:spPr>
          <a:xfrm>
            <a:off x="685800" y="1412875"/>
            <a:ext cx="7772400" cy="5040313"/>
          </a:xfrm>
        </p:spPr>
        <p:txBody>
          <a:bodyPr/>
          <a:lstStyle/>
          <a:p>
            <a:pPr algn="ctr">
              <a:buFontTx/>
              <a:buNone/>
            </a:pPr>
            <a:r>
              <a:rPr lang="en-GB" altLang="en-US" dirty="0" err="1">
                <a:solidFill>
                  <a:srgbClr val="FF0000"/>
                </a:solidFill>
                <a:latin typeface="Arial" panose="020B0604020202020204" pitchFamily="34" charset="0"/>
              </a:rPr>
              <a:t>Amotivation</a:t>
            </a:r>
            <a:r>
              <a:rPr lang="en-GB" altLang="en-US" dirty="0">
                <a:solidFill>
                  <a:srgbClr val="FF0000"/>
                </a:solidFill>
                <a:latin typeface="Arial" panose="020B0604020202020204" pitchFamily="34" charset="0"/>
              </a:rPr>
              <a:t>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Extrinsic Motivation (4 types)</a:t>
            </a:r>
          </a:p>
          <a:p>
            <a:pPr algn="ctr">
              <a:buFontTx/>
              <a:buNone/>
            </a:pPr>
            <a:endParaRPr lang="en-GB" altLang="en-US" dirty="0">
              <a:latin typeface="Arial" panose="020B0604020202020204" pitchFamily="34" charset="0"/>
            </a:endParaRP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Intrinsic Motivation</a:t>
            </a:r>
          </a:p>
          <a:p>
            <a:pPr>
              <a:buFontTx/>
              <a:buNone/>
            </a:pPr>
            <a:r>
              <a:rPr lang="en-US" altLang="en-US" sz="2400" dirty="0">
                <a:latin typeface="Arial" panose="020B0604020202020204" pitchFamily="34" charset="0"/>
              </a:rPr>
              <a:t>Intrinsic motivation or integrated regulation (</a:t>
            </a:r>
            <a:r>
              <a:rPr lang="en-US" altLang="en-US" sz="2400" dirty="0" err="1">
                <a:latin typeface="Arial" panose="020B0604020202020204" pitchFamily="34" charset="0"/>
              </a:rPr>
              <a:t>Deci</a:t>
            </a:r>
            <a:r>
              <a:rPr lang="en-US" altLang="en-US" sz="2400" dirty="0">
                <a:latin typeface="Arial" panose="020B0604020202020204" pitchFamily="34" charset="0"/>
              </a:rPr>
              <a:t> &amp; Ryan, 2002) is positively associated with exercise </a:t>
            </a:r>
            <a:r>
              <a:rPr lang="en-US" altLang="en-US" sz="2400" dirty="0">
                <a:solidFill>
                  <a:schemeClr val="bg1"/>
                </a:solidFill>
                <a:latin typeface="Arial" panose="020B0604020202020204" pitchFamily="34" charset="0"/>
              </a:rPr>
              <a:t>adherence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4482" y="2383631"/>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88582" y="3752056"/>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dirty="0"/>
              <a:t>Organismic Integration Theory</a:t>
            </a:r>
          </a:p>
          <a:p>
            <a:r>
              <a:rPr lang="en-US" dirty="0"/>
              <a:t>Causality Orientations Theory</a:t>
            </a:r>
          </a:p>
          <a:p>
            <a:r>
              <a:rPr lang="en-US" b="1" dirty="0">
                <a:solidFill>
                  <a:srgbClr val="FF0000"/>
                </a:solidFill>
              </a:rPr>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20713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Social Environment</a:t>
            </a:r>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97843"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Needs (Autonomy,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147656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Psychological Needs Theory</a:t>
            </a:r>
          </a:p>
        </p:txBody>
      </p:sp>
      <p:sp>
        <p:nvSpPr>
          <p:cNvPr id="3" name="Content Placeholder 2"/>
          <p:cNvSpPr>
            <a:spLocks noGrp="1"/>
          </p:cNvSpPr>
          <p:nvPr>
            <p:ph idx="1"/>
          </p:nvPr>
        </p:nvSpPr>
        <p:spPr/>
        <p:txBody>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10264996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Autonomy</a:t>
            </a:r>
          </a:p>
        </p:txBody>
      </p:sp>
      <p:sp>
        <p:nvSpPr>
          <p:cNvPr id="3" name="Content Placeholder 2"/>
          <p:cNvSpPr>
            <a:spLocks noGrp="1"/>
          </p:cNvSpPr>
          <p:nvPr>
            <p:ph idx="1"/>
          </p:nvPr>
        </p:nvSpPr>
        <p:spPr/>
        <p:txBody>
          <a:bodyPr/>
          <a:lstStyle/>
          <a:p>
            <a:r>
              <a:rPr lang="en-US" dirty="0"/>
              <a:t>The need to experience activities as self-endorsed and enacted by choice</a:t>
            </a:r>
          </a:p>
        </p:txBody>
      </p:sp>
    </p:spTree>
    <p:extLst>
      <p:ext uri="{BB962C8B-B14F-4D97-AF65-F5344CB8AC3E}">
        <p14:creationId xmlns:p14="http://schemas.microsoft.com/office/powerpoint/2010/main" val="16429097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Relatedness</a:t>
            </a:r>
          </a:p>
        </p:txBody>
      </p:sp>
      <p:sp>
        <p:nvSpPr>
          <p:cNvPr id="3" name="Content Placeholder 2"/>
          <p:cNvSpPr>
            <a:spLocks noGrp="1"/>
          </p:cNvSpPr>
          <p:nvPr>
            <p:ph idx="1"/>
          </p:nvPr>
        </p:nvSpPr>
        <p:spPr/>
        <p:txBody>
          <a:bodyPr/>
          <a:lstStyle/>
          <a:p>
            <a:r>
              <a:rPr lang="en-US" dirty="0"/>
              <a:t>The need to feel close, connected, and cared for with important others</a:t>
            </a:r>
          </a:p>
        </p:txBody>
      </p:sp>
    </p:spTree>
    <p:extLst>
      <p:ext uri="{BB962C8B-B14F-4D97-AF65-F5344CB8AC3E}">
        <p14:creationId xmlns:p14="http://schemas.microsoft.com/office/powerpoint/2010/main" val="396200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Competence</a:t>
            </a:r>
          </a:p>
        </p:txBody>
      </p:sp>
      <p:sp>
        <p:nvSpPr>
          <p:cNvPr id="3" name="Content Placeholder 2"/>
          <p:cNvSpPr>
            <a:spLocks noGrp="1"/>
          </p:cNvSpPr>
          <p:nvPr>
            <p:ph idx="1"/>
          </p:nvPr>
        </p:nvSpPr>
        <p:spPr/>
        <p:txBody>
          <a:bodyPr/>
          <a:lstStyle/>
          <a:p>
            <a:r>
              <a:rPr lang="en-US" dirty="0"/>
              <a:t>The need to interact effectively within an environment</a:t>
            </a:r>
          </a:p>
          <a:p>
            <a:endParaRPr lang="en-US" dirty="0"/>
          </a:p>
          <a:p>
            <a:pPr marL="0" indent="0">
              <a:buNone/>
            </a:pPr>
            <a:endParaRPr lang="en-US" dirty="0"/>
          </a:p>
          <a:p>
            <a:r>
              <a:rPr lang="en-US" dirty="0"/>
              <a:t>How do we know if we are competent?</a:t>
            </a:r>
          </a:p>
          <a:p>
            <a:pPr lvl="1"/>
            <a:r>
              <a:rPr lang="en-US" dirty="0"/>
              <a:t>How to judge success?</a:t>
            </a:r>
          </a:p>
          <a:p>
            <a:pPr marL="342900" lvl="1" indent="0">
              <a:buNone/>
            </a:pPr>
            <a:endParaRPr lang="en-US" dirty="0"/>
          </a:p>
        </p:txBody>
      </p:sp>
    </p:spTree>
    <p:extLst>
      <p:ext uri="{BB962C8B-B14F-4D97-AF65-F5344CB8AC3E}">
        <p14:creationId xmlns:p14="http://schemas.microsoft.com/office/powerpoint/2010/main" val="1734262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3734444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p:txBody>
          <a:bodyPr/>
          <a:lstStyle/>
          <a:p>
            <a:r>
              <a:rPr lang="en-GB" dirty="0"/>
              <a:t>Provide examples of intrinsic and extrinsic goals relating to physical activity.</a:t>
            </a:r>
          </a:p>
          <a:p>
            <a:pPr marL="0" indent="0">
              <a:buNone/>
            </a:pPr>
            <a:endParaRPr lang="en-GB" dirty="0"/>
          </a:p>
          <a:p>
            <a:r>
              <a:rPr lang="en-GB" dirty="0"/>
              <a:t>What do you think the implications of having extrinsic or intrinsic goals are? Why?</a:t>
            </a:r>
          </a:p>
        </p:txBody>
      </p:sp>
    </p:spTree>
    <p:extLst>
      <p:ext uri="{BB962C8B-B14F-4D97-AF65-F5344CB8AC3E}">
        <p14:creationId xmlns:p14="http://schemas.microsoft.com/office/powerpoint/2010/main" val="4847391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a:bodyPr>
          <a:lstStyle/>
          <a:p>
            <a:r>
              <a:rPr lang="en-GB" dirty="0"/>
              <a:t>Health Belief Model </a:t>
            </a:r>
          </a:p>
        </p:txBody>
      </p:sp>
      <p:sp>
        <p:nvSpPr>
          <p:cNvPr id="3" name="Subtitle 2"/>
          <p:cNvSpPr>
            <a:spLocks noGrp="1"/>
          </p:cNvSpPr>
          <p:nvPr>
            <p:ph type="subTitle" idx="1"/>
          </p:nvPr>
        </p:nvSpPr>
        <p:spPr/>
        <p:txBody>
          <a:bodyPr/>
          <a:lstStyle/>
          <a:p>
            <a:r>
              <a:rPr lang="en-GB" dirty="0">
                <a:solidFill>
                  <a:schemeClr val="bg1"/>
                </a:solidFill>
              </a:rPr>
              <a:t>Alison Connaughton</a:t>
            </a:r>
          </a:p>
          <a:p>
            <a:endParaRPr lang="en-GB" dirty="0">
              <a:solidFill>
                <a:schemeClr val="bg1"/>
              </a:solidFill>
            </a:endParaRPr>
          </a:p>
        </p:txBody>
      </p:sp>
    </p:spTree>
    <p:extLst>
      <p:ext uri="{BB962C8B-B14F-4D97-AF65-F5344CB8AC3E}">
        <p14:creationId xmlns:p14="http://schemas.microsoft.com/office/powerpoint/2010/main" val="38644498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p:txBody>
          <a:bodyPr/>
          <a:lstStyle/>
          <a:p>
            <a:pPr eaLnBrk="1" hangingPunct="1"/>
            <a:r>
              <a:rPr lang="en-GB" altLang="en-US" sz="2800" b="1" dirty="0">
                <a:solidFill>
                  <a:srgbClr val="0070C0"/>
                </a:solidFill>
                <a:latin typeface="Tahoma" panose="020B0604030504040204" pitchFamily="34" charset="0"/>
              </a:rPr>
              <a:t>HEALTH BELIEF MODEL </a:t>
            </a:r>
            <a:r>
              <a:rPr lang="en-GB" altLang="en-US" sz="2800" b="1" dirty="0">
                <a:latin typeface="Arial" panose="020B0604020202020204" pitchFamily="34" charset="0"/>
              </a:rPr>
              <a:t>–</a:t>
            </a:r>
            <a:r>
              <a:rPr lang="en-GB" altLang="en-US" sz="2800" b="1" dirty="0">
                <a:latin typeface="Tahoma" panose="020B0604030504040204" pitchFamily="34" charset="0"/>
              </a:rPr>
              <a:t> (Becker, 1979; Becker &amp; </a:t>
            </a:r>
            <a:r>
              <a:rPr lang="en-GB" altLang="en-US" sz="2800" b="1" dirty="0" err="1">
                <a:latin typeface="Tahoma" panose="020B0604030504040204" pitchFamily="34" charset="0"/>
              </a:rPr>
              <a:t>Rosenstock</a:t>
            </a:r>
            <a:r>
              <a:rPr lang="en-GB" altLang="en-US" sz="2800" b="1" dirty="0">
                <a:latin typeface="Tahoma" panose="020B0604030504040204" pitchFamily="34" charset="0"/>
              </a:rPr>
              <a:t>, 1984)</a:t>
            </a:r>
            <a:endParaRPr lang="en-GB" altLang="en-US" sz="2800" dirty="0">
              <a:latin typeface="Tahoma" panose="020B0604030504040204" pitchFamily="34" charset="0"/>
            </a:endParaRPr>
          </a:p>
        </p:txBody>
      </p:sp>
      <p:sp>
        <p:nvSpPr>
          <p:cNvPr id="21507" name="Rectangle 3"/>
          <p:cNvSpPr>
            <a:spLocks noGrp="1"/>
          </p:cNvSpPr>
          <p:nvPr>
            <p:ph idx="1"/>
          </p:nvPr>
        </p:nvSpPr>
        <p:spPr/>
        <p:txBody>
          <a:bodyPr/>
          <a:lstStyle/>
          <a:p>
            <a:pPr eaLnBrk="1" hangingPunct="1">
              <a:buFontTx/>
              <a:buNone/>
            </a:pPr>
            <a:r>
              <a:rPr lang="en-GB" altLang="en-US" dirty="0">
                <a:solidFill>
                  <a:schemeClr val="tx1"/>
                </a:solidFill>
              </a:rPr>
              <a:t>Proposes that people will not seek preventive health behaviours unless:</a:t>
            </a:r>
          </a:p>
          <a:p>
            <a:pPr eaLnBrk="1" hangingPunct="1"/>
            <a:r>
              <a:rPr lang="en-GB" altLang="en-US" dirty="0"/>
              <a:t>a) they possess at least minimal levels of motivation and knowledge</a:t>
            </a:r>
          </a:p>
          <a:p>
            <a:pPr eaLnBrk="1" hangingPunct="1"/>
            <a:r>
              <a:rPr lang="en-GB" altLang="en-US" dirty="0"/>
              <a:t>b) view themselves as potentially vulnerable</a:t>
            </a:r>
          </a:p>
          <a:p>
            <a:pPr eaLnBrk="1" hangingPunct="1"/>
            <a:r>
              <a:rPr lang="en-GB" altLang="en-US" dirty="0"/>
              <a:t>c) view their condition as threatening</a:t>
            </a:r>
          </a:p>
          <a:p>
            <a:pPr eaLnBrk="1" hangingPunct="1">
              <a:buFontTx/>
              <a:buNone/>
            </a:pPr>
            <a:endParaRPr lang="en-GB" altLang="en-US" dirty="0"/>
          </a:p>
        </p:txBody>
      </p:sp>
    </p:spTree>
    <p:extLst>
      <p:ext uri="{BB962C8B-B14F-4D97-AF65-F5344CB8AC3E}">
        <p14:creationId xmlns:p14="http://schemas.microsoft.com/office/powerpoint/2010/main" val="4498037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p:txBody>
          <a:bodyPr/>
          <a:lstStyle/>
          <a:p>
            <a:pPr eaLnBrk="1" hangingPunct="1"/>
            <a:r>
              <a:rPr lang="en-GB" altLang="en-US" sz="3200" b="1" dirty="0">
                <a:solidFill>
                  <a:srgbClr val="0070C0"/>
                </a:solidFill>
                <a:latin typeface="Tahoma" panose="020B0604030504040204" pitchFamily="34" charset="0"/>
              </a:rPr>
              <a:t>HEALTH BELIEF MODEL</a:t>
            </a:r>
            <a:endParaRPr lang="en-GB" altLang="en-US" sz="3200" dirty="0">
              <a:latin typeface="Tahoma" panose="020B0604030504040204" pitchFamily="34" charset="0"/>
            </a:endParaRPr>
          </a:p>
        </p:txBody>
      </p:sp>
      <p:sp>
        <p:nvSpPr>
          <p:cNvPr id="22531" name="Rectangle 3"/>
          <p:cNvSpPr>
            <a:spLocks noGrp="1"/>
          </p:cNvSpPr>
          <p:nvPr>
            <p:ph idx="1"/>
          </p:nvPr>
        </p:nvSpPr>
        <p:spPr/>
        <p:txBody>
          <a:bodyPr/>
          <a:lstStyle/>
          <a:p>
            <a:pPr eaLnBrk="1" hangingPunct="1">
              <a:lnSpc>
                <a:spcPct val="80000"/>
              </a:lnSpc>
            </a:pPr>
            <a:r>
              <a:rPr lang="en-GB" altLang="en-US" sz="1800" dirty="0">
                <a:latin typeface="Tahoma" panose="020B0604030504040204" pitchFamily="34" charset="0"/>
                <a:cs typeface="Times New Roman" panose="02020603050405020304" pitchFamily="18" charset="0"/>
              </a:rPr>
              <a:t>d) are convinced of the efficacy of their action and </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treatment</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 </a:t>
            </a:r>
          </a:p>
          <a:p>
            <a:pPr marL="0" indent="0" eaLnBrk="1" hangingPunct="1">
              <a:lnSpc>
                <a:spcPct val="80000"/>
              </a:lnSpc>
              <a:buNone/>
            </a:pPr>
            <a:endParaRPr lang="en-GB" altLang="ja-JP" sz="1800" dirty="0">
              <a:latin typeface="Tahoma" panose="020B0604030504040204" pitchFamily="34" charset="0"/>
              <a:cs typeface="Times New Roman" panose="02020603050405020304" pitchFamily="18" charset="0"/>
            </a:endParaRPr>
          </a:p>
          <a:p>
            <a:pPr eaLnBrk="1" hangingPunct="1">
              <a:lnSpc>
                <a:spcPct val="80000"/>
              </a:lnSpc>
            </a:pPr>
            <a:r>
              <a:rPr lang="en-GB" altLang="en-US" sz="1800" dirty="0">
                <a:latin typeface="Tahoma" panose="020B0604030504040204" pitchFamily="34" charset="0"/>
                <a:cs typeface="Times New Roman" panose="02020603050405020304" pitchFamily="18" charset="0"/>
              </a:rPr>
              <a:t>e) see few difficulties in undertaking the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However, this model is largely social-psychological &amp;  oriented towards illness cure and prevention rather than health promotion.</a:t>
            </a: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Therefore fails to account for other important factors. What about people who don’t feel threatened?</a:t>
            </a:r>
          </a:p>
          <a:p>
            <a:pPr marL="0" indent="0" eaLnBrk="1" hangingPunct="1">
              <a:lnSpc>
                <a:spcPct val="80000"/>
              </a:lnSpc>
              <a:buNone/>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Cues to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Practical implications </a:t>
            </a:r>
            <a:r>
              <a:rPr lang="en-US" altLang="en-US" sz="1800" i="1" dirty="0">
                <a:solidFill>
                  <a:srgbClr val="000000"/>
                </a:solidFill>
                <a:latin typeface="Tahoma" panose="020B0604030504040204" pitchFamily="34" charset="0"/>
                <a:cs typeface="Times New Roman" panose="02020603050405020304" pitchFamily="18" charset="0"/>
              </a:rPr>
              <a:t>–</a:t>
            </a:r>
            <a:r>
              <a:rPr lang="en-GB" altLang="en-US" sz="1800" i="1" dirty="0">
                <a:solidFill>
                  <a:srgbClr val="000000"/>
                </a:solidFill>
                <a:latin typeface="Tahoma" panose="020B0604030504040204" pitchFamily="34" charset="0"/>
                <a:cs typeface="Times New Roman" panose="02020603050405020304" pitchFamily="18" charset="0"/>
              </a:rPr>
              <a:t> how can you get people ‘to be aware’?</a:t>
            </a:r>
            <a:endParaRPr lang="en-GB" altLang="en-US" sz="1800" i="1" dirty="0">
              <a:solidFill>
                <a:srgbClr val="000000"/>
              </a:solidFill>
              <a:latin typeface="Tahoma" panose="020B0604030504040204" pitchFamily="34" charset="0"/>
            </a:endParaRPr>
          </a:p>
        </p:txBody>
      </p:sp>
    </p:spTree>
    <p:extLst>
      <p:ext uri="{BB962C8B-B14F-4D97-AF65-F5344CB8AC3E}">
        <p14:creationId xmlns:p14="http://schemas.microsoft.com/office/powerpoint/2010/main" val="25048052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p:cNvGrpSpPr>
            <a:grpSpLocks noChangeAspect="1"/>
          </p:cNvGrpSpPr>
          <p:nvPr/>
        </p:nvGrpSpPr>
        <p:grpSpPr bwMode="auto">
          <a:xfrm>
            <a:off x="611188" y="1628775"/>
            <a:ext cx="8064500" cy="3816350"/>
            <a:chOff x="3339" y="139"/>
            <a:chExt cx="4548" cy="2347"/>
          </a:xfrm>
        </p:grpSpPr>
        <p:sp>
          <p:nvSpPr>
            <p:cNvPr id="23557"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3558"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3561"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3562"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3563"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3564"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3565"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3570"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3571"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2"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3"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4"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3555"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a:t>
            </a:r>
          </a:p>
        </p:txBody>
      </p:sp>
      <p:sp>
        <p:nvSpPr>
          <p:cNvPr id="23556"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Tree>
    <p:extLst>
      <p:ext uri="{BB962C8B-B14F-4D97-AF65-F5344CB8AC3E}">
        <p14:creationId xmlns:p14="http://schemas.microsoft.com/office/powerpoint/2010/main" val="3374672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2"/>
          <p:cNvGrpSpPr>
            <a:grpSpLocks noChangeAspect="1"/>
          </p:cNvGrpSpPr>
          <p:nvPr/>
        </p:nvGrpSpPr>
        <p:grpSpPr bwMode="auto">
          <a:xfrm>
            <a:off x="575469" y="1110029"/>
            <a:ext cx="8064500" cy="3744913"/>
            <a:chOff x="3339" y="139"/>
            <a:chExt cx="4548" cy="2347"/>
          </a:xfrm>
        </p:grpSpPr>
        <p:sp>
          <p:nvSpPr>
            <p:cNvPr id="24582"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4583"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4"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5"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4586"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4587"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4588"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4589"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4590"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1"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4"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4595"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4596"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7"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8"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9"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4579"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 </a:t>
            </a:r>
            <a:br>
              <a:rPr lang="en-GB" altLang="en-US" dirty="0">
                <a:solidFill>
                  <a:srgbClr val="0070C0"/>
                </a:solidFill>
                <a:latin typeface="Tahoma" panose="020B0604030504040204" pitchFamily="34" charset="0"/>
              </a:rPr>
            </a:br>
            <a:endParaRPr lang="en-GB" altLang="en-US" sz="2400" dirty="0">
              <a:solidFill>
                <a:srgbClr val="0070C0"/>
              </a:solidFill>
              <a:latin typeface="Tahoma" panose="020B0604030504040204" pitchFamily="34" charset="0"/>
            </a:endParaRPr>
          </a:p>
        </p:txBody>
      </p:sp>
      <p:sp>
        <p:nvSpPr>
          <p:cNvPr id="24580"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
        <p:nvSpPr>
          <p:cNvPr id="24581" name="TextBox 1"/>
          <p:cNvSpPr txBox="1">
            <a:spLocks noChangeArrowheads="1"/>
          </p:cNvSpPr>
          <p:nvPr/>
        </p:nvSpPr>
        <p:spPr bwMode="auto">
          <a:xfrm>
            <a:off x="743923" y="4812892"/>
            <a:ext cx="72723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US" altLang="en-US" sz="1800" dirty="0">
                <a:solidFill>
                  <a:schemeClr val="tx1"/>
                </a:solidFill>
                <a:latin typeface="Tahoma" panose="020B0604030504040204" pitchFamily="34" charset="0"/>
              </a:rPr>
              <a:t>Practical application of HBM…</a:t>
            </a:r>
          </a:p>
          <a:p>
            <a:pPr eaLnBrk="1" hangingPunct="1">
              <a:spcBef>
                <a:spcPct val="0"/>
              </a:spcBef>
              <a:buClrTx/>
              <a:buSzTx/>
              <a:buFontTx/>
              <a:buNone/>
            </a:pPr>
            <a:r>
              <a:rPr lang="en-GB" altLang="en-US" sz="1800" dirty="0">
                <a:solidFill>
                  <a:schemeClr val="tx1"/>
                </a:solidFill>
                <a:latin typeface="Tahoma" panose="020B0604030504040204" pitchFamily="34" charset="0"/>
              </a:rPr>
              <a:t>Discuss a </a:t>
            </a:r>
            <a:r>
              <a:rPr lang="en-GB" altLang="en-US" sz="1800">
                <a:solidFill>
                  <a:schemeClr val="tx1"/>
                </a:solidFill>
                <a:latin typeface="Tahoma" panose="020B0604030504040204" pitchFamily="34" charset="0"/>
              </a:rPr>
              <a:t>hypothetical example in </a:t>
            </a:r>
            <a:r>
              <a:rPr lang="en-GB" altLang="en-US" sz="1800" dirty="0">
                <a:solidFill>
                  <a:schemeClr val="tx1"/>
                </a:solidFill>
                <a:latin typeface="Tahoma" panose="020B0604030504040204" pitchFamily="34" charset="0"/>
              </a:rPr>
              <a:t>relation to exercise</a:t>
            </a:r>
            <a:endParaRPr lang="en-US" altLang="en-US" sz="1800" dirty="0">
              <a:solidFill>
                <a:schemeClr val="tx1"/>
              </a:solidFill>
              <a:latin typeface="Tahoma" panose="020B0604030504040204" pitchFamily="34" charset="0"/>
            </a:endParaRPr>
          </a:p>
        </p:txBody>
      </p:sp>
    </p:spTree>
    <p:extLst>
      <p:ext uri="{BB962C8B-B14F-4D97-AF65-F5344CB8AC3E}">
        <p14:creationId xmlns:p14="http://schemas.microsoft.com/office/powerpoint/2010/main" val="3643155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FFIT - Campaign</a:t>
            </a:r>
          </a:p>
        </p:txBody>
      </p:sp>
      <p:pic>
        <p:nvPicPr>
          <p:cNvPr id="4" name="Content Placeholder 3"/>
          <p:cNvPicPr>
            <a:picLocks noGrp="1" noChangeAspect="1"/>
          </p:cNvPicPr>
          <p:nvPr>
            <p:ph idx="1"/>
          </p:nvPr>
        </p:nvPicPr>
        <p:blipFill>
          <a:blip r:embed="rId2"/>
          <a:stretch>
            <a:fillRect/>
          </a:stretch>
        </p:blipFill>
        <p:spPr>
          <a:xfrm>
            <a:off x="1128712" y="1582615"/>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solidFill>
                  <a:srgbClr val="727272"/>
                </a:solidFill>
                <a:latin typeface="Source Sans Pro"/>
              </a:rPr>
              <a:t>The Football Fans in Training (FFIT) programme is a healthy living and weight loss programme that was carefully designed to appeal to men. </a:t>
            </a:r>
            <a:br>
              <a:rPr lang="en-GB" sz="2400" dirty="0">
                <a:solidFill>
                  <a:srgbClr val="727272"/>
                </a:solidFill>
                <a:latin typeface="Source Sans Pro"/>
              </a:rPr>
            </a:br>
            <a:endParaRPr lang="en-GB" sz="2400" dirty="0"/>
          </a:p>
        </p:txBody>
      </p:sp>
      <p:sp>
        <p:nvSpPr>
          <p:cNvPr id="3" name="Content Placeholder 2"/>
          <p:cNvSpPr>
            <a:spLocks noGrp="1"/>
          </p:cNvSpPr>
          <p:nvPr>
            <p:ph idx="1"/>
          </p:nvPr>
        </p:nvSpPr>
        <p:spPr>
          <a:xfrm>
            <a:off x="457200" y="1600200"/>
            <a:ext cx="8229600" cy="4510453"/>
          </a:xfrm>
        </p:spPr>
        <p:txBody>
          <a:bodyPr/>
          <a:lstStyle/>
          <a:p>
            <a:r>
              <a:rPr lang="en-GB" sz="2000" dirty="0">
                <a:solidFill>
                  <a:srgbClr val="727272"/>
                </a:solidFill>
                <a:latin typeface="Source Sans Pro"/>
              </a:rPr>
              <a:t>It incorporates the latest scientific approaches to weight loss, physical activity and diet and taps the potential of professional football clubs to engage overweight and obese men in weight loss. </a:t>
            </a:r>
          </a:p>
          <a:p>
            <a:r>
              <a:rPr lang="en-GB" sz="2000" dirty="0">
                <a:solidFill>
                  <a:srgbClr val="727272"/>
                </a:solidFill>
                <a:latin typeface="Source Sans Pro"/>
              </a:rPr>
              <a:t>In the 12 weekly sessions, men learnt about diet and healthy living for weight loss, how to set goals and monitor their eating and physical activity, and top tips for making long-term changes. </a:t>
            </a:r>
          </a:p>
          <a:p>
            <a:r>
              <a:rPr lang="en-GB" sz="2000" dirty="0">
                <a:solidFill>
                  <a:srgbClr val="727272"/>
                </a:solidFill>
                <a:latin typeface="Source Sans Pro"/>
              </a:rPr>
              <a:t>The FFIT programme also included a pedometer-based walking programme, group physical activity sessions at the club and some minimal ongoing support including a reunion session at the club.</a:t>
            </a:r>
          </a:p>
        </p:txBody>
      </p:sp>
    </p:spTree>
    <p:extLst>
      <p:ext uri="{BB962C8B-B14F-4D97-AF65-F5344CB8AC3E}">
        <p14:creationId xmlns:p14="http://schemas.microsoft.com/office/powerpoint/2010/main" val="32430019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a:p>
          <a:p>
            <a:r>
              <a:rPr lang="en-GB" sz="2000" dirty="0"/>
              <a:t>Report link:</a:t>
            </a:r>
            <a:endParaRPr lang="en-GB" dirty="0">
              <a:hlinkClick r:id="rId2"/>
            </a:endParaRPr>
          </a:p>
          <a:p>
            <a:r>
              <a:rPr lang="en-GB" sz="2400" dirty="0">
                <a:hlinkClick r:id="rId2"/>
              </a:rPr>
              <a:t>https://www.journalslibrary.nihr.ac.uk/phr/phr03020/#/full-report</a:t>
            </a:r>
            <a:endParaRPr lang="en-GB" sz="2400" dirty="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FFIT</a:t>
            </a:r>
            <a:r>
              <a:rPr lang="en-GB" sz="2800" dirty="0"/>
              <a:t> - </a:t>
            </a:r>
            <a:r>
              <a:rPr lang="en-GB" sz="2800" b="1" dirty="0"/>
              <a:t>Documentary of FFIT in its early days, from BBC Scotland</a:t>
            </a:r>
            <a:endParaRPr lang="en-GB" sz="2800" dirty="0"/>
          </a:p>
        </p:txBody>
      </p:sp>
      <p:sp>
        <p:nvSpPr>
          <p:cNvPr id="3" name="Content Placeholder 2"/>
          <p:cNvSpPr>
            <a:spLocks noGrp="1"/>
          </p:cNvSpPr>
          <p:nvPr>
            <p:ph idx="1"/>
          </p:nvPr>
        </p:nvSpPr>
        <p:spPr/>
        <p:txBody>
          <a:bodyPr/>
          <a:lstStyle/>
          <a:p>
            <a:pPr marL="0" indent="0">
              <a:buNone/>
            </a:pPr>
            <a:r>
              <a:rPr lang="en-GB" dirty="0"/>
              <a:t>Watch the FFIT documentary…(30 Minutes)</a:t>
            </a:r>
          </a:p>
          <a:p>
            <a:pPr marL="0" indent="0">
              <a:buNone/>
            </a:pPr>
            <a:r>
              <a:rPr lang="en-GB" dirty="0"/>
              <a:t> </a:t>
            </a:r>
          </a:p>
          <a:p>
            <a:r>
              <a:rPr lang="en-GB" dirty="0">
                <a:hlinkClick r:id="rId2"/>
              </a:rPr>
              <a:t>https://youtu.be/cXO8BJ8v99U</a:t>
            </a:r>
            <a:endParaRPr lang="en-GB" sz="2800" dirty="0"/>
          </a:p>
          <a:p>
            <a:r>
              <a:rPr lang="en-GB" sz="2800" dirty="0"/>
              <a:t>Task: How does this intervention link to the following ?</a:t>
            </a:r>
          </a:p>
          <a:p>
            <a:pPr lvl="1"/>
            <a:r>
              <a:rPr lang="en-GB" sz="2000" dirty="0"/>
              <a:t>Health belief model</a:t>
            </a:r>
          </a:p>
          <a:p>
            <a:pPr lvl="1"/>
            <a:r>
              <a:rPr lang="en-GB" sz="2000" dirty="0"/>
              <a:t>Basic Needs Theory: Autonomy / Competence / Relatedness</a:t>
            </a:r>
          </a:p>
          <a:p>
            <a:pPr lvl="1"/>
            <a:r>
              <a:rPr lang="en-GB" sz="2000" dirty="0"/>
              <a:t>Self efficacy theory</a:t>
            </a:r>
          </a:p>
        </p:txBody>
      </p:sp>
    </p:spTree>
    <p:extLst>
      <p:ext uri="{BB962C8B-B14F-4D97-AF65-F5344CB8AC3E}">
        <p14:creationId xmlns:p14="http://schemas.microsoft.com/office/powerpoint/2010/main" val="7397478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442645"/>
          </a:xfrm>
        </p:spPr>
        <p:txBody>
          <a:bodyPr>
            <a:normAutofit/>
          </a:bodyPr>
          <a:lstStyle/>
          <a:p>
            <a:r>
              <a:rPr lang="en-GB" dirty="0"/>
              <a:t>Self Efficacy Theory (Bandura, 1986; 1997)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325420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a:t>
            </a:r>
          </a:p>
        </p:txBody>
      </p:sp>
      <p:sp>
        <p:nvSpPr>
          <p:cNvPr id="3" name="Content Placeholder 2"/>
          <p:cNvSpPr>
            <a:spLocks noGrp="1"/>
          </p:cNvSpPr>
          <p:nvPr>
            <p:ph idx="1"/>
          </p:nvPr>
        </p:nvSpPr>
        <p:spPr/>
        <p:txBody>
          <a:bodyPr/>
          <a:lstStyle/>
          <a:p>
            <a:r>
              <a:rPr lang="en-US" dirty="0"/>
              <a:t>Introduction to Self Efficacy Theory</a:t>
            </a:r>
          </a:p>
          <a:p>
            <a:r>
              <a:rPr lang="en-US" dirty="0"/>
              <a:t>Sources of Self Efficacy</a:t>
            </a:r>
          </a:p>
          <a:p>
            <a:r>
              <a:rPr lang="en-US" dirty="0"/>
              <a:t>Practical Applications</a:t>
            </a:r>
          </a:p>
          <a:p>
            <a:r>
              <a:rPr lang="en-US" dirty="0"/>
              <a:t>Empirical Evidence</a:t>
            </a:r>
          </a:p>
          <a:p>
            <a:r>
              <a:rPr lang="en-US" dirty="0"/>
              <a:t>Critiques</a:t>
            </a:r>
          </a:p>
        </p:txBody>
      </p:sp>
    </p:spTree>
    <p:extLst>
      <p:ext uri="{BB962C8B-B14F-4D97-AF65-F5344CB8AC3E}">
        <p14:creationId xmlns:p14="http://schemas.microsoft.com/office/powerpoint/2010/main" val="36166667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Self-efficacy</a:t>
            </a:r>
          </a:p>
        </p:txBody>
      </p:sp>
      <p:sp>
        <p:nvSpPr>
          <p:cNvPr id="3" name="Content Placeholder 2"/>
          <p:cNvSpPr>
            <a:spLocks noGrp="1"/>
          </p:cNvSpPr>
          <p:nvPr>
            <p:ph idx="1"/>
          </p:nvPr>
        </p:nvSpPr>
        <p:spPr/>
        <p:txBody>
          <a:bodyPr/>
          <a:lstStyle/>
          <a:p>
            <a:r>
              <a:rPr lang="en-US" dirty="0"/>
              <a:t>“beliefs in one’s capabilities to organize and execute the courses of action required to produce given attainments” (Bandura, 1997, p. 3).</a:t>
            </a:r>
          </a:p>
        </p:txBody>
      </p:sp>
    </p:spTree>
    <p:extLst>
      <p:ext uri="{BB962C8B-B14F-4D97-AF65-F5344CB8AC3E}">
        <p14:creationId xmlns:p14="http://schemas.microsoft.com/office/powerpoint/2010/main" val="19505764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Self-efficacy</a:t>
            </a:r>
          </a:p>
        </p:txBody>
      </p:sp>
      <p:sp>
        <p:nvSpPr>
          <p:cNvPr id="3" name="Content Placeholder 2"/>
          <p:cNvSpPr>
            <a:spLocks noGrp="1"/>
          </p:cNvSpPr>
          <p:nvPr>
            <p:ph idx="1"/>
          </p:nvPr>
        </p:nvSpPr>
        <p:spPr/>
        <p:txBody>
          <a:bodyPr/>
          <a:lstStyle/>
          <a:p>
            <a:r>
              <a:rPr lang="en-US" dirty="0"/>
              <a:t>Situation specific construct</a:t>
            </a:r>
          </a:p>
          <a:p>
            <a:r>
              <a:rPr lang="en-US" dirty="0"/>
              <a:t>Fluctuates with:</a:t>
            </a:r>
          </a:p>
          <a:p>
            <a:pPr lvl="1"/>
            <a:r>
              <a:rPr lang="en-US" dirty="0"/>
              <a:t>Demands of task</a:t>
            </a:r>
          </a:p>
          <a:p>
            <a:pPr lvl="1"/>
            <a:r>
              <a:rPr lang="en-US" dirty="0"/>
              <a:t>Individual perceptions of their ability to produce desired </a:t>
            </a:r>
            <a:r>
              <a:rPr lang="en-US" dirty="0" err="1"/>
              <a:t>behaviours</a:t>
            </a:r>
            <a:r>
              <a:rPr lang="en-US" dirty="0"/>
              <a:t> or achieve a specific level of proficiency</a:t>
            </a:r>
          </a:p>
        </p:txBody>
      </p:sp>
    </p:spTree>
    <p:extLst>
      <p:ext uri="{BB962C8B-B14F-4D97-AF65-F5344CB8AC3E}">
        <p14:creationId xmlns:p14="http://schemas.microsoft.com/office/powerpoint/2010/main" val="23081796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a:t>
            </a:r>
          </a:p>
        </p:txBody>
      </p:sp>
      <p:sp>
        <p:nvSpPr>
          <p:cNvPr id="3" name="Content Placeholder 2"/>
          <p:cNvSpPr>
            <a:spLocks noGrp="1"/>
          </p:cNvSpPr>
          <p:nvPr>
            <p:ph idx="1"/>
          </p:nvPr>
        </p:nvSpPr>
        <p:spPr/>
        <p:txBody>
          <a:bodyPr/>
          <a:lstStyle/>
          <a:p>
            <a:r>
              <a:rPr lang="en-US" dirty="0"/>
              <a:t>As a person learns how to use a new piece of equipment in the gym, the person's efficacy for working out using that specific piece of equipment increases.</a:t>
            </a:r>
          </a:p>
        </p:txBody>
      </p:sp>
    </p:spTree>
    <p:extLst>
      <p:ext uri="{BB962C8B-B14F-4D97-AF65-F5344CB8AC3E}">
        <p14:creationId xmlns:p14="http://schemas.microsoft.com/office/powerpoint/2010/main" val="17126000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Sources of Self-Efficacy</a:t>
            </a:r>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Mastery Experiences</a:t>
            </a:r>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Vicarious Experiences</a:t>
            </a:r>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Physiological </a:t>
            </a:r>
            <a:r>
              <a:rPr lang="en-US"/>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171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relation to the FFIT video?</a:t>
            </a:r>
          </a:p>
        </p:txBody>
      </p:sp>
    </p:spTree>
    <p:extLst>
      <p:ext uri="{BB962C8B-B14F-4D97-AF65-F5344CB8AC3E}">
        <p14:creationId xmlns:p14="http://schemas.microsoft.com/office/powerpoint/2010/main" val="13835253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a:t>Mastery Experiences</a:t>
            </a:r>
          </a:p>
        </p:txBody>
      </p:sp>
      <p:sp>
        <p:nvSpPr>
          <p:cNvPr id="4" name="Content Placeholder 3"/>
          <p:cNvSpPr>
            <a:spLocks noGrp="1"/>
          </p:cNvSpPr>
          <p:nvPr>
            <p:ph idx="1"/>
          </p:nvPr>
        </p:nvSpPr>
        <p:spPr>
          <a:xfrm>
            <a:off x="457200" y="808037"/>
            <a:ext cx="8229600" cy="3917032"/>
          </a:xfrm>
        </p:spPr>
        <p:txBody>
          <a:bodyPr/>
          <a:lstStyle/>
          <a:p>
            <a:r>
              <a:rPr lang="en-US" sz="2800" dirty="0"/>
              <a:t>Past success</a:t>
            </a:r>
          </a:p>
          <a:p>
            <a:r>
              <a:rPr lang="en-US" sz="2800" dirty="0"/>
              <a:t>Most influential</a:t>
            </a:r>
          </a:p>
          <a:p>
            <a:r>
              <a:rPr lang="en-US" sz="2800" dirty="0"/>
              <a:t>Changes in SE result from cognitive processing of a performance – conveys information about capabilities</a:t>
            </a:r>
          </a:p>
          <a:p>
            <a:r>
              <a:rPr lang="en-US" sz="2800" dirty="0"/>
              <a:t>Significant during early trials</a:t>
            </a:r>
          </a:p>
          <a:p>
            <a:r>
              <a:rPr lang="en-US" sz="2800" dirty="0"/>
              <a:t>Failure undermines SE, highly resistant SE requires overcoming obstacles using persistence and effort</a:t>
            </a:r>
          </a:p>
          <a:p>
            <a:pPr marL="0" indent="0">
              <a:buNone/>
            </a:pPr>
            <a:r>
              <a:rPr lang="en-US" sz="2800" dirty="0"/>
              <a:t>					(Gilson &amp; </a:t>
            </a:r>
            <a:r>
              <a:rPr lang="en-US" sz="2800" dirty="0" err="1"/>
              <a:t>Feltz</a:t>
            </a:r>
            <a:r>
              <a:rPr lang="en-US" sz="2800" dirty="0"/>
              <a:t>, 2012)</a:t>
            </a:r>
          </a:p>
          <a:p>
            <a:pPr marL="0" indent="0">
              <a:buNone/>
            </a:pPr>
            <a:r>
              <a:rPr lang="en-US" sz="2800" dirty="0"/>
              <a:t>Goal Setting / BP Imagery</a:t>
            </a:r>
          </a:p>
        </p:txBody>
      </p:sp>
    </p:spTree>
    <p:extLst>
      <p:ext uri="{BB962C8B-B14F-4D97-AF65-F5344CB8AC3E}">
        <p14:creationId xmlns:p14="http://schemas.microsoft.com/office/powerpoint/2010/main" val="12825376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26856"/>
            <a:ext cx="8229600" cy="1143000"/>
          </a:xfrm>
        </p:spPr>
        <p:txBody>
          <a:bodyPr/>
          <a:lstStyle/>
          <a:p>
            <a:r>
              <a:rPr lang="en-US" dirty="0"/>
              <a:t>Vicarious Experiences</a:t>
            </a:r>
          </a:p>
        </p:txBody>
      </p:sp>
      <p:sp>
        <p:nvSpPr>
          <p:cNvPr id="4" name="Content Placeholder 3"/>
          <p:cNvSpPr>
            <a:spLocks noGrp="1"/>
          </p:cNvSpPr>
          <p:nvPr>
            <p:ph idx="1"/>
          </p:nvPr>
        </p:nvSpPr>
        <p:spPr>
          <a:xfrm>
            <a:off x="457200" y="1218912"/>
            <a:ext cx="8229600" cy="3917032"/>
          </a:xfrm>
        </p:spPr>
        <p:txBody>
          <a:bodyPr/>
          <a:lstStyle/>
          <a:p>
            <a:r>
              <a:rPr lang="en-US" dirty="0"/>
              <a:t>Comparing personal capabilities to that of others </a:t>
            </a:r>
          </a:p>
          <a:p>
            <a:r>
              <a:rPr lang="en-US" dirty="0"/>
              <a:t>Modelling</a:t>
            </a:r>
          </a:p>
          <a:p>
            <a:r>
              <a:rPr lang="en-US" dirty="0"/>
              <a:t>Provides model of how to best accomplish a skill or task – can strengthen beliefs</a:t>
            </a:r>
          </a:p>
          <a:p>
            <a:r>
              <a:rPr lang="en-US" dirty="0"/>
              <a:t>Self-modelling – imagining oneself or others behaving successfully (cognitive process)</a:t>
            </a:r>
          </a:p>
          <a:p>
            <a:r>
              <a:rPr lang="en-US" dirty="0"/>
              <a:t>Video / imagery</a:t>
            </a:r>
          </a:p>
          <a:p>
            <a:endParaRPr lang="en-US" dirty="0"/>
          </a:p>
        </p:txBody>
      </p:sp>
    </p:spTree>
    <p:extLst>
      <p:ext uri="{BB962C8B-B14F-4D97-AF65-F5344CB8AC3E}">
        <p14:creationId xmlns:p14="http://schemas.microsoft.com/office/powerpoint/2010/main" val="9528976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Verbal Persuasion</a:t>
            </a:r>
          </a:p>
        </p:txBody>
      </p:sp>
      <p:sp>
        <p:nvSpPr>
          <p:cNvPr id="4" name="Content Placeholder 3"/>
          <p:cNvSpPr>
            <a:spLocks noGrp="1"/>
          </p:cNvSpPr>
          <p:nvPr>
            <p:ph idx="1"/>
          </p:nvPr>
        </p:nvSpPr>
        <p:spPr/>
        <p:txBody>
          <a:bodyPr/>
          <a:lstStyle/>
          <a:p>
            <a:r>
              <a:rPr lang="en-US" dirty="0"/>
              <a:t>Direct statements (including self statements)</a:t>
            </a:r>
          </a:p>
          <a:p>
            <a:r>
              <a:rPr lang="en-US" dirty="0"/>
              <a:t>Social persuasion</a:t>
            </a:r>
          </a:p>
          <a:p>
            <a:r>
              <a:rPr lang="en-US" dirty="0"/>
              <a:t>Expressing faith in one’s capabilities</a:t>
            </a:r>
          </a:p>
          <a:p>
            <a:r>
              <a:rPr lang="en-US" dirty="0"/>
              <a:t>Care needed</a:t>
            </a:r>
          </a:p>
          <a:p>
            <a:r>
              <a:rPr lang="en-US" dirty="0"/>
              <a:t>What factors will influence the effect of verbal persuasion?</a:t>
            </a:r>
          </a:p>
          <a:p>
            <a:r>
              <a:rPr lang="en-US" dirty="0"/>
              <a:t>Self talk</a:t>
            </a:r>
          </a:p>
          <a:p>
            <a:endParaRPr lang="en-US" dirty="0"/>
          </a:p>
        </p:txBody>
      </p:sp>
    </p:spTree>
    <p:extLst>
      <p:ext uri="{BB962C8B-B14F-4D97-AF65-F5344CB8AC3E}">
        <p14:creationId xmlns:p14="http://schemas.microsoft.com/office/powerpoint/2010/main" val="23679510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Physiological/Affective States </a:t>
            </a:r>
          </a:p>
        </p:txBody>
      </p:sp>
      <p:sp>
        <p:nvSpPr>
          <p:cNvPr id="4" name="Content Placeholder 3"/>
          <p:cNvSpPr>
            <a:spLocks noGrp="1"/>
          </p:cNvSpPr>
          <p:nvPr>
            <p:ph idx="1"/>
          </p:nvPr>
        </p:nvSpPr>
        <p:spPr/>
        <p:txBody>
          <a:bodyPr/>
          <a:lstStyle/>
          <a:p>
            <a:r>
              <a:rPr lang="en-US" dirty="0"/>
              <a:t>How perceive physiological/affective states (e.g., sweaty hands, fatigue)</a:t>
            </a:r>
          </a:p>
          <a:p>
            <a:endParaRPr lang="en-US" dirty="0"/>
          </a:p>
          <a:p>
            <a:r>
              <a:rPr lang="en-US" dirty="0"/>
              <a:t>PM Relaxation</a:t>
            </a:r>
          </a:p>
        </p:txBody>
      </p:sp>
    </p:spTree>
    <p:extLst>
      <p:ext uri="{BB962C8B-B14F-4D97-AF65-F5344CB8AC3E}">
        <p14:creationId xmlns:p14="http://schemas.microsoft.com/office/powerpoint/2010/main" val="967704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92500" lnSpcReduction="20000"/>
          </a:bodyPr>
          <a:lstStyle/>
          <a:p>
            <a:pPr marL="0" indent="0">
              <a:buNone/>
            </a:pPr>
            <a:r>
              <a:rPr lang="en-US" sz="1600" dirty="0"/>
              <a:t>Bandura, A. (1997). Self-efficacy: The exercise of control. New York: W.H. Freeman and Co.</a:t>
            </a:r>
            <a:endParaRPr lang="en-US" sz="1500" dirty="0"/>
          </a:p>
          <a:p>
            <a:pPr marL="0" indent="0">
              <a:buNone/>
            </a:pP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endParaRPr lang="en-US" sz="1500" dirty="0"/>
          </a:p>
          <a:p>
            <a:pPr marL="0" indent="0">
              <a:buNone/>
            </a:pPr>
            <a:r>
              <a:rPr lang="en-US" sz="1600" dirty="0"/>
              <a:t>Biddle, S., </a:t>
            </a:r>
            <a:r>
              <a:rPr lang="en-US" sz="1600" dirty="0" err="1"/>
              <a:t>Atkin</a:t>
            </a:r>
            <a:r>
              <a:rPr lang="en-US" sz="1600" dirty="0"/>
              <a:t>, A., </a:t>
            </a:r>
            <a:r>
              <a:rPr lang="en-US" sz="1600" dirty="0" err="1"/>
              <a:t>Cavill</a:t>
            </a:r>
            <a:r>
              <a:rPr lang="en-US" sz="1600" dirty="0"/>
              <a:t>, N., &amp; Foster, C. (2011). Correlates of physical activity in youth: a review of quantitative systematic reviews. </a:t>
            </a:r>
            <a:r>
              <a:rPr lang="en-US" sz="1600" i="1" dirty="0"/>
              <a:t>International Review Of Sport And Exercise Psychology</a:t>
            </a:r>
            <a:r>
              <a:rPr lang="en-US" sz="1600" dirty="0"/>
              <a:t>, </a:t>
            </a:r>
            <a:r>
              <a:rPr lang="en-US" sz="1600" i="1" dirty="0"/>
              <a:t>4</a:t>
            </a:r>
            <a:r>
              <a:rPr lang="en-US" sz="1600" dirty="0"/>
              <a:t>(1), 25-49. </a:t>
            </a:r>
            <a:r>
              <a:rPr lang="en-US" sz="1600" dirty="0" err="1"/>
              <a:t>doi</a:t>
            </a:r>
            <a:r>
              <a:rPr lang="en-US" sz="1600" dirty="0"/>
              <a:t>: 10.1080/1750984x.2010.548528</a:t>
            </a:r>
            <a:endParaRPr lang="en-US" sz="1500" dirty="0"/>
          </a:p>
          <a:p>
            <a:pPr marL="0" indent="0">
              <a:buNone/>
            </a:pPr>
            <a:endParaRPr lang="en-US" sz="1500" dirty="0"/>
          </a:p>
          <a:p>
            <a:pPr marL="0" indent="0">
              <a:buNone/>
            </a:pPr>
            <a:r>
              <a:rPr lang="en-US" sz="1600" dirty="0" err="1"/>
              <a:t>Lubans</a:t>
            </a:r>
            <a:r>
              <a:rPr lang="en-US" sz="1600" dirty="0"/>
              <a:t>, D., Foster, C., &amp; Biddle, S. (2008). A review of mediators of behavior in interventions to promote physical activity among children and adolescents. </a:t>
            </a:r>
            <a:r>
              <a:rPr lang="en-US" sz="1600" i="1" dirty="0"/>
              <a:t>Preventive Medicine</a:t>
            </a:r>
            <a:r>
              <a:rPr lang="en-US" sz="1600" dirty="0"/>
              <a:t>, </a:t>
            </a:r>
            <a:r>
              <a:rPr lang="en-US" sz="1600" i="1" dirty="0"/>
              <a:t>47</a:t>
            </a:r>
            <a:r>
              <a:rPr lang="en-US" sz="1600" dirty="0"/>
              <a:t>(5), 463-470. </a:t>
            </a:r>
            <a:r>
              <a:rPr lang="en-US" sz="1600" dirty="0" err="1"/>
              <a:t>doi</a:t>
            </a:r>
            <a:r>
              <a:rPr lang="en-US" sz="1600" dirty="0"/>
              <a:t>: 10.1016/j.ypmed.2008.07.011</a:t>
            </a:r>
            <a:endParaRPr lang="en-US" sz="1500" dirty="0"/>
          </a:p>
          <a:p>
            <a:pPr marL="0" indent="0">
              <a:buNone/>
            </a:pPr>
            <a:endParaRPr lang="en-US" sz="1500" dirty="0"/>
          </a:p>
          <a:p>
            <a:pPr marL="0" indent="0">
              <a:buNone/>
            </a:pPr>
            <a:r>
              <a:rPr lang="en-US" sz="1500" dirty="0"/>
              <a:t>Weinberg, R. S. and Gould, D. (2015) </a:t>
            </a:r>
            <a:r>
              <a:rPr lang="en-US" sz="1500" i="1" dirty="0"/>
              <a:t>Foundations of Sport and Exercise Psychology, Sixth Edition</a:t>
            </a:r>
            <a:r>
              <a:rPr lang="en-US" sz="1500" dirty="0"/>
              <a:t>, Champaign, IL: Human Kinetics</a:t>
            </a:r>
          </a:p>
          <a:p>
            <a:pPr marL="0" indent="0">
              <a:buNone/>
            </a:pPr>
            <a:endParaRPr lang="en-US" sz="1500" dirty="0"/>
          </a:p>
          <a:p>
            <a:pPr marL="0" indent="0">
              <a:buNone/>
            </a:pPr>
            <a:r>
              <a:rPr lang="en-US" sz="1600" dirty="0"/>
              <a:t>Williams, D. M., &amp; Rhodes, R. E. (2016). The confounded self-efficacy construct: Conceptual analysis and recommendations for future research. Health Psychology Review. [Advance online publication] doi:10.1080/17437199.17432014. 17941998</a:t>
            </a:r>
            <a:endParaRPr lang="en-US" sz="1500" dirty="0"/>
          </a:p>
          <a:p>
            <a:pPr marL="0" indent="0">
              <a:buNone/>
            </a:pPr>
            <a:endParaRPr lang="en-US" sz="1500" dirty="0"/>
          </a:p>
          <a:p>
            <a:pPr marL="0" indent="0">
              <a:buNone/>
            </a:pPr>
            <a:endParaRPr lang="en-US" sz="1500" dirty="0"/>
          </a:p>
        </p:txBody>
      </p:sp>
    </p:spTree>
    <p:extLst>
      <p:ext uri="{BB962C8B-B14F-4D97-AF65-F5344CB8AC3E}">
        <p14:creationId xmlns:p14="http://schemas.microsoft.com/office/powerpoint/2010/main" val="377724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 References</a:t>
            </a:r>
          </a:p>
        </p:txBody>
      </p:sp>
      <p:sp>
        <p:nvSpPr>
          <p:cNvPr id="3" name="Content Placeholder 2"/>
          <p:cNvSpPr>
            <a:spLocks noGrp="1"/>
          </p:cNvSpPr>
          <p:nvPr>
            <p:ph idx="1"/>
          </p:nvPr>
        </p:nvSpPr>
        <p:spPr/>
        <p:txBody>
          <a:bodyPr>
            <a:normAutofit/>
          </a:bodyPr>
          <a:lstStyle/>
          <a:p>
            <a:pPr marL="0" indent="0">
              <a:buNone/>
            </a:pPr>
            <a:r>
              <a:rPr lang="en-US" sz="1500" dirty="0" err="1"/>
              <a:t>Deci</a:t>
            </a:r>
            <a:r>
              <a:rPr lang="en-US" sz="1500" dirty="0"/>
              <a:t>, E.L. and Ryan, R.M (2000) ‘The “What” and “Why” of Goal Pursuits: Human Needs and the Self-Determination of Behavior’, </a:t>
            </a:r>
            <a:r>
              <a:rPr lang="en-US" sz="1500" i="1" dirty="0"/>
              <a:t>Psychological Inquiry,</a:t>
            </a:r>
            <a:r>
              <a:rPr lang="en-US" sz="1500" dirty="0"/>
              <a:t> vol. 11, no. 4, pp. 227–268</a:t>
            </a:r>
            <a:r>
              <a:rPr lang="en-US" sz="1500" b="1" dirty="0"/>
              <a:t> </a:t>
            </a: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r>
              <a:rPr lang="en-US" sz="1500" dirty="0" err="1"/>
              <a:t>Ntoumanis</a:t>
            </a:r>
            <a:r>
              <a:rPr lang="en-US" sz="1500" dirty="0"/>
              <a:t>, N. (2012) </a:t>
            </a:r>
            <a:r>
              <a:rPr lang="en-US" sz="1500" i="1" dirty="0"/>
              <a:t>A Self-Determination Theory perspective on motivation in Sport and Physical Education: Current Trends and </a:t>
            </a:r>
            <a:r>
              <a:rPr lang="en-US" sz="1500" i="1" dirty="0" err="1"/>
              <a:t>Posible</a:t>
            </a:r>
            <a:r>
              <a:rPr lang="en-US" sz="1500" i="1" dirty="0"/>
              <a:t> Future Research Directions, </a:t>
            </a:r>
            <a:r>
              <a:rPr lang="en-US" sz="1500" dirty="0"/>
              <a:t>In Roberts, G. C. and Treasure, D. C. ‘Advances in Motivation in Sport and Exercise’</a:t>
            </a:r>
          </a:p>
          <a:p>
            <a:pPr marL="0" indent="0">
              <a:buNone/>
            </a:pPr>
            <a:r>
              <a:rPr lang="en-US" sz="1500" dirty="0">
                <a:hlinkClick r:id="rId2"/>
              </a:rPr>
              <a:t>www.selfdeterminationtheory.org</a:t>
            </a:r>
            <a:endParaRPr lang="en-US" sz="1500" dirty="0"/>
          </a:p>
          <a:p>
            <a:pPr marL="0" indent="0">
              <a:buNone/>
            </a:pPr>
            <a:r>
              <a:rPr lang="en-US" sz="1500" dirty="0" err="1"/>
              <a:t>Standage</a:t>
            </a:r>
            <a:r>
              <a:rPr lang="en-US" sz="1500" dirty="0"/>
              <a:t>, M. and Ryan, R. M. (2012) </a:t>
            </a:r>
            <a:r>
              <a:rPr lang="en-US" sz="1500" i="1" dirty="0"/>
              <a:t>Self Determination Theory and Exercise Motivation: Facilitating Self-Regulatory Processes to Support and Maintain Health and Well-Being</a:t>
            </a:r>
            <a:r>
              <a:rPr lang="en-US" sz="1500" dirty="0"/>
              <a:t>, In Roberts, G. C. and Treasure, D. C. ‘Advances in Motivation in Sport and Exercise’</a:t>
            </a:r>
          </a:p>
          <a:p>
            <a:pPr marL="0" indent="0">
              <a:buNone/>
            </a:pPr>
            <a:r>
              <a:rPr lang="en-US" sz="1500" dirty="0"/>
              <a:t>Weinberg, R. S. and Gould, D. (2015) </a:t>
            </a:r>
            <a:r>
              <a:rPr lang="en-US" sz="1500" i="1" dirty="0"/>
              <a:t>Foundations of Sport and Exercise Psychology, Sixth Edition</a:t>
            </a:r>
            <a:r>
              <a:rPr lang="en-US" sz="1500" dirty="0"/>
              <a:t>, Champaign, IL: Human Kinetics</a:t>
            </a:r>
          </a:p>
        </p:txBody>
      </p:sp>
    </p:spTree>
    <p:extLst>
      <p:ext uri="{BB962C8B-B14F-4D97-AF65-F5344CB8AC3E}">
        <p14:creationId xmlns:p14="http://schemas.microsoft.com/office/powerpoint/2010/main" val="1634637738"/>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DT" id="{D3BC43DB-0528-AC43-9E31-F154B66F721C}" vid="{294A3F5E-176B-A747-944B-6F56B94BB6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4.SDT</Template>
  <TotalTime>0</TotalTime>
  <Words>2186</Words>
  <Application>Microsoft Macintosh PowerPoint</Application>
  <PresentationFormat>On-screen Show (4:3)</PresentationFormat>
  <Paragraphs>328</Paragraphs>
  <Slides>55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Arial</vt:lpstr>
      <vt:lpstr>Calibri</vt:lpstr>
      <vt:lpstr>Myriad Pro</vt:lpstr>
      <vt:lpstr>Source Sans Pro</vt:lpstr>
      <vt:lpstr>Tahoma</vt:lpstr>
      <vt:lpstr>Theme2</vt:lpstr>
      <vt:lpstr>Theories of Motivation and Behaviour Change</vt:lpstr>
      <vt:lpstr>Task:</vt:lpstr>
      <vt:lpstr>Locate a strategy that has been proposed to increase PA. </vt:lpstr>
      <vt:lpstr>Transtheoretical Model (Stage of Change)  Prochaska &amp; DiClemente (1984); Prochaska, DiClemente, &amp; Norcross, (2002) </vt:lpstr>
      <vt:lpstr>TTM</vt:lpstr>
      <vt:lpstr>Stage Theories: The Transtheoretical model</vt:lpstr>
      <vt:lpstr>Task: What could you put in place for  someone at each of the following stages of change… 1.  Improving exercise behaviour </vt:lpstr>
      <vt:lpstr>PowerPoint Presentation</vt:lpstr>
      <vt:lpstr>Self-Determination Theory (Ryan &amp; Deci, 2017)</vt:lpstr>
      <vt:lpstr>Plan</vt:lpstr>
      <vt:lpstr>To be covered today:</vt:lpstr>
      <vt:lpstr>Resources:</vt:lpstr>
      <vt:lpstr>SDT Meta-Theory</vt:lpstr>
      <vt:lpstr>SDT</vt:lpstr>
      <vt:lpstr>Intrinsic Motivation</vt:lpstr>
      <vt:lpstr>Using Rewards</vt:lpstr>
      <vt:lpstr>Cognitive Evaluation Theory</vt:lpstr>
      <vt:lpstr>Cognitive Evaluation Theory</vt:lpstr>
      <vt:lpstr>Examples of informational and controlling rewards?</vt:lpstr>
      <vt:lpstr>SDT</vt:lpstr>
      <vt:lpstr>Extrinsic Motivation</vt:lpstr>
      <vt:lpstr>Case Studies</vt:lpstr>
      <vt:lpstr>Extrinsic Motivation</vt:lpstr>
      <vt:lpstr>Organismic Integration Theory – Multidimensional Extrinsic Motivation</vt:lpstr>
      <vt:lpstr>Organismic Integration Theory (OIT) – Amotivation &amp;    </vt:lpstr>
      <vt:lpstr>SDT</vt:lpstr>
      <vt:lpstr>PowerPoint Presentation</vt:lpstr>
      <vt:lpstr>Basic Psychological Needs Theory</vt:lpstr>
      <vt:lpstr>Autonomy</vt:lpstr>
      <vt:lpstr>Relatedness</vt:lpstr>
      <vt:lpstr>Competence</vt:lpstr>
      <vt:lpstr>PowerPoint Presentation</vt:lpstr>
      <vt:lpstr>Task: </vt:lpstr>
      <vt:lpstr>Health Belief Model </vt:lpstr>
      <vt:lpstr>HEALTH BELIEF MODEL – (Becker, 1979; Becker &amp; Rosenstock, 1984)</vt:lpstr>
      <vt:lpstr>HEALTH BELIEF MODEL</vt:lpstr>
      <vt:lpstr>Health Belief Model</vt:lpstr>
      <vt:lpstr>Health Belief Model:  </vt:lpstr>
      <vt:lpstr>FFIT - Campaign</vt:lpstr>
      <vt:lpstr>The Football Fans in Training (FFIT) programme is a healthy living and weight loss programme that was carefully designed to appeal to men.  </vt:lpstr>
      <vt:lpstr>Wych et al. (2015). </vt:lpstr>
      <vt:lpstr>FFIT - Documentary of FFIT in its early days, from BBC Scotland</vt:lpstr>
      <vt:lpstr>Self Efficacy Theory (Bandura, 1986; 1997)</vt:lpstr>
      <vt:lpstr>Outline</vt:lpstr>
      <vt:lpstr>Self-efficacy</vt:lpstr>
      <vt:lpstr>Self-efficacy</vt:lpstr>
      <vt:lpstr>Example</vt:lpstr>
      <vt:lpstr>Sources of Self-Efficacy</vt:lpstr>
      <vt:lpstr>In relation to the FFIT video?</vt:lpstr>
      <vt:lpstr>Mastery Experiences</vt:lpstr>
      <vt:lpstr>Vicarious Experiences</vt:lpstr>
      <vt:lpstr>Verbal Persuasion</vt:lpstr>
      <vt:lpstr>Physiological/Affective States </vt:lpstr>
      <vt:lpstr>References</vt:lpstr>
      <vt:lpstr>SDT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2020-10-28T21:54:37Z</dcterms:created>
  <dcterms:modified xsi:type="dcterms:W3CDTF">2023-09-25T14:37:09Z</dcterms:modified>
</cp:coreProperties>
</file>