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32"/>
  </p:notesMasterIdLst>
  <p:sldIdLst>
    <p:sldId id="299" r:id="rId5"/>
    <p:sldId id="303" r:id="rId6"/>
    <p:sldId id="259" r:id="rId7"/>
    <p:sldId id="304" r:id="rId8"/>
    <p:sldId id="307" r:id="rId9"/>
    <p:sldId id="328" r:id="rId10"/>
    <p:sldId id="261" r:id="rId11"/>
    <p:sldId id="262" r:id="rId12"/>
    <p:sldId id="296" r:id="rId13"/>
    <p:sldId id="310" r:id="rId14"/>
    <p:sldId id="311" r:id="rId15"/>
    <p:sldId id="312" r:id="rId16"/>
    <p:sldId id="313" r:id="rId17"/>
    <p:sldId id="314" r:id="rId18"/>
    <p:sldId id="315"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80" autoAdjust="0"/>
    <p:restoredTop sz="81014" autoAdjust="0"/>
  </p:normalViewPr>
  <p:slideViewPr>
    <p:cSldViewPr snapToGrid="0">
      <p:cViewPr varScale="1">
        <p:scale>
          <a:sx n="64" d="100"/>
          <a:sy n="64" d="100"/>
        </p:scale>
        <p:origin x="202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11/01/2021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Stick </a:t>
            </a:r>
            <a:r>
              <a:rPr lang="en-GB" dirty="0" err="1" smtClean="0"/>
              <a:t>Postit</a:t>
            </a:r>
            <a:r>
              <a:rPr lang="en-GB" dirty="0" smtClean="0"/>
              <a:t> notes on Flipchart paper on the walls.</a:t>
            </a:r>
            <a:endParaRPr lang="en-GB" dirty="0"/>
          </a:p>
        </p:txBody>
      </p:sp>
      <p:sp>
        <p:nvSpPr>
          <p:cNvPr id="4" name="Slide Number Placeholder 3"/>
          <p:cNvSpPr>
            <a:spLocks noGrp="1"/>
          </p:cNvSpPr>
          <p:nvPr>
            <p:ph type="sldNum" sz="quarter" idx="10"/>
          </p:nvPr>
        </p:nvSpPr>
        <p:spPr/>
        <p:txBody>
          <a:bodyPr/>
          <a:lstStyle/>
          <a:p>
            <a:fld id="{54D4689E-CACE-473B-8764-494B0AA3C5D9}" type="slidenum">
              <a:rPr lang="en-GB" smtClean="0"/>
              <a:t>2</a:t>
            </a:fld>
            <a:endParaRPr lang="en-GB"/>
          </a:p>
        </p:txBody>
      </p:sp>
    </p:spTree>
    <p:extLst>
      <p:ext uri="{BB962C8B-B14F-4D97-AF65-F5344CB8AC3E}">
        <p14:creationId xmlns:p14="http://schemas.microsoft.com/office/powerpoint/2010/main" val="237679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65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1982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365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0" dirty="0">
                <a:solidFill>
                  <a:schemeClr val="tx1"/>
                </a:solidFill>
                <a:latin typeface="Arial" panose="020B0604020202020204" pitchFamily="34" charset="0"/>
                <a:cs typeface="Arial" panose="020B0604020202020204" pitchFamily="34" charset="0"/>
              </a:rPr>
              <a:t>Best performed by teams.  This doesn’t mean individuals cannot solve problems, but it lends itself to teams because…</a:t>
            </a:r>
          </a:p>
          <a:p>
            <a:r>
              <a:rPr lang="en-GB" b="0" dirty="0">
                <a:solidFill>
                  <a:schemeClr val="tx1"/>
                </a:solidFill>
                <a:latin typeface="Arial" panose="020B0604020202020204" pitchFamily="34" charset="0"/>
                <a:cs typeface="Arial" panose="020B0604020202020204" pitchFamily="34" charset="0"/>
              </a:rPr>
              <a:t>More skills, more knowledge, different experiences, different perspectives, mix of natural team roles (Plant, RI, Implementer, Team Workers, etc.,, mutual support, motivating environment (should be!), split the tasks according to skills set/experience, etc., ensure problem is within scope of team responsibilities, and more. </a:t>
            </a:r>
          </a:p>
        </p:txBody>
      </p:sp>
      <p:sp>
        <p:nvSpPr>
          <p:cNvPr id="4" name="Slide Number Placeholder 3"/>
          <p:cNvSpPr>
            <a:spLocks noGrp="1"/>
          </p:cNvSpPr>
          <p:nvPr>
            <p:ph type="sldNum" sz="quarter" idx="10"/>
          </p:nvPr>
        </p:nvSpPr>
        <p:spPr/>
        <p:txBody>
          <a:bodyPr/>
          <a:lstStyle/>
          <a:p>
            <a:fld id="{7AFB50B6-F1B6-43E7-9F13-F7A06A05F4FC}" type="slidenum">
              <a:rPr lang="en-GB" smtClean="0"/>
              <a:t>9</a:t>
            </a:fld>
            <a:endParaRPr lang="en-GB"/>
          </a:p>
        </p:txBody>
      </p:sp>
    </p:spTree>
    <p:extLst>
      <p:ext uri="{BB962C8B-B14F-4D97-AF65-F5344CB8AC3E}">
        <p14:creationId xmlns:p14="http://schemas.microsoft.com/office/powerpoint/2010/main" val="2810765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2006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6D2EA9-60A0-4E91-B9BB-5240E27D4DD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951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Any organisation that is not improving is standing still – if you stand still, others can overtake you…..and you are, in fact, going backwards!</a:t>
            </a:r>
          </a:p>
        </p:txBody>
      </p:sp>
      <p:sp>
        <p:nvSpPr>
          <p:cNvPr id="4" name="Slide Number Placeholder 3"/>
          <p:cNvSpPr>
            <a:spLocks noGrp="1"/>
          </p:cNvSpPr>
          <p:nvPr>
            <p:ph type="sldNum" sz="quarter" idx="10"/>
          </p:nvPr>
        </p:nvSpPr>
        <p:spPr/>
        <p:txBody>
          <a:bodyPr/>
          <a:lstStyle/>
          <a:p>
            <a:fld id="{7AFB50B6-F1B6-43E7-9F13-F7A06A05F4FC}" type="slidenum">
              <a:rPr lang="en-GB" smtClean="0"/>
              <a:t>14</a:t>
            </a:fld>
            <a:endParaRPr lang="en-GB"/>
          </a:p>
        </p:txBody>
      </p:sp>
    </p:spTree>
    <p:extLst>
      <p:ext uri="{BB962C8B-B14F-4D97-AF65-F5344CB8AC3E}">
        <p14:creationId xmlns:p14="http://schemas.microsoft.com/office/powerpoint/2010/main" val="757620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5"/>
          </p:nvPr>
        </p:nvSpPr>
        <p:spPr/>
        <p:txBody>
          <a:bodyPr/>
          <a:lstStyle/>
          <a:p>
            <a:pPr>
              <a:defRPr/>
            </a:pPr>
            <a:fld id="{F5F8AC68-14AB-4B73-ADCA-BD55B9745C27}" type="slidenum">
              <a:rPr lang="en-GB" smtClean="0"/>
              <a:pPr>
                <a:defRPr/>
              </a:pPr>
              <a:t>17</a:t>
            </a:fld>
            <a:endParaRPr lang="en-GB"/>
          </a:p>
        </p:txBody>
      </p:sp>
    </p:spTree>
    <p:extLst>
      <p:ext uri="{BB962C8B-B14F-4D97-AF65-F5344CB8AC3E}">
        <p14:creationId xmlns:p14="http://schemas.microsoft.com/office/powerpoint/2010/main" val="654181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Creativity is a powerful dynamic medium to bring new things into being and meet unexpected challenges in every area of life. And when we look at creativity through the lens of a process, it is interesting to note a common framework — stages or steps — one progresses through from beginning to end. These stages are referred to as The Four Steps of Creativity, which are Preparation, Incubation, Illumination, and Implementation, and progress along a logical framework one uses to research, develop, and implement ideas and solutions from beginning to end.</a:t>
            </a:r>
          </a:p>
          <a:p>
            <a:endParaRPr lang="en-GB" dirty="0" smtClean="0"/>
          </a:p>
          <a:p>
            <a:r>
              <a:rPr lang="en-GB" dirty="0" smtClean="0"/>
              <a:t>Lets take a look</a:t>
            </a:r>
            <a:r>
              <a:rPr lang="en-GB" baseline="0" dirty="0" smtClean="0"/>
              <a:t> at these further..</a:t>
            </a:r>
            <a:endParaRPr lang="en-GB" dirty="0"/>
          </a:p>
        </p:txBody>
      </p:sp>
      <p:sp>
        <p:nvSpPr>
          <p:cNvPr id="4" name="Slide Number Placeholder 3"/>
          <p:cNvSpPr>
            <a:spLocks noGrp="1"/>
          </p:cNvSpPr>
          <p:nvPr>
            <p:ph type="sldNum" sz="quarter" idx="10"/>
          </p:nvPr>
        </p:nvSpPr>
        <p:spPr/>
        <p:txBody>
          <a:bodyPr/>
          <a:lstStyle/>
          <a:p>
            <a:fld id="{7AFB50B6-F1B6-43E7-9F13-F7A06A05F4FC}" type="slidenum">
              <a:rPr lang="en-GB" smtClean="0"/>
              <a:t>23</a:t>
            </a:fld>
            <a:endParaRPr lang="en-GB"/>
          </a:p>
        </p:txBody>
      </p:sp>
    </p:spTree>
    <p:extLst>
      <p:ext uri="{BB962C8B-B14F-4D97-AF65-F5344CB8AC3E}">
        <p14:creationId xmlns:p14="http://schemas.microsoft.com/office/powerpoint/2010/main" val="417685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dirty="0" smtClean="0"/>
              <a:t>Step 1: Preparation</a:t>
            </a:r>
          </a:p>
          <a:p>
            <a:r>
              <a:rPr lang="en-GB" dirty="0" smtClean="0"/>
              <a:t>Research: Collect information or data.</a:t>
            </a:r>
          </a:p>
          <a:p>
            <a:r>
              <a:rPr lang="en-GB" dirty="0" smtClean="0"/>
              <a:t>Preparation requires a research stage of collecting information or data.</a:t>
            </a:r>
          </a:p>
          <a:p>
            <a:endParaRPr lang="en-GB" dirty="0" smtClean="0"/>
          </a:p>
          <a:p>
            <a:r>
              <a:rPr lang="en-GB" dirty="0" smtClean="0"/>
              <a:t>Step 2: Incubation</a:t>
            </a:r>
          </a:p>
          <a:p>
            <a:r>
              <a:rPr lang="en-GB" dirty="0" smtClean="0"/>
              <a:t>Percolation: Milling over collected information.</a:t>
            </a:r>
          </a:p>
          <a:p>
            <a:endParaRPr lang="en-GB" dirty="0" smtClean="0"/>
          </a:p>
          <a:p>
            <a:r>
              <a:rPr lang="en-GB" dirty="0" smtClean="0"/>
              <a:t>Step 3: Illumination</a:t>
            </a:r>
          </a:p>
          <a:p>
            <a:r>
              <a:rPr lang="en-GB" dirty="0" smtClean="0"/>
              <a:t>Light Bulb Idea: Aha moment.</a:t>
            </a:r>
          </a:p>
          <a:p>
            <a:endParaRPr lang="en-GB" dirty="0" smtClean="0"/>
          </a:p>
          <a:p>
            <a:r>
              <a:rPr lang="en-GB" dirty="0" smtClean="0"/>
              <a:t>Step 4: Implementation</a:t>
            </a:r>
          </a:p>
          <a:p>
            <a:r>
              <a:rPr lang="en-GB" dirty="0" smtClean="0"/>
              <a:t>Actual Making, creating: Verification</a:t>
            </a:r>
          </a:p>
          <a:p>
            <a:endParaRPr lang="en-GB" dirty="0"/>
          </a:p>
        </p:txBody>
      </p:sp>
      <p:sp>
        <p:nvSpPr>
          <p:cNvPr id="4" name="Slide Number Placeholder 3"/>
          <p:cNvSpPr>
            <a:spLocks noGrp="1"/>
          </p:cNvSpPr>
          <p:nvPr>
            <p:ph type="sldNum" sz="quarter" idx="10"/>
          </p:nvPr>
        </p:nvSpPr>
        <p:spPr/>
        <p:txBody>
          <a:bodyPr/>
          <a:lstStyle/>
          <a:p>
            <a:fld id="{2A394A57-BC80-42F0-A086-B0C86559804B}" type="slidenum">
              <a:rPr lang="en-US" smtClean="0"/>
              <a:pPr/>
              <a:t>24</a:t>
            </a:fld>
            <a:endParaRPr lang="en-US"/>
          </a:p>
        </p:txBody>
      </p:sp>
    </p:spTree>
    <p:extLst>
      <p:ext uri="{BB962C8B-B14F-4D97-AF65-F5344CB8AC3E}">
        <p14:creationId xmlns:p14="http://schemas.microsoft.com/office/powerpoint/2010/main" val="3330135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4923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028502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6450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424083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616566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511481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kumimoji="0" lang="en-US"/>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188670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C64F3F4-CE19-49F8-9EF4-FF4EE52031C2}" type="datetimeFigureOut">
              <a:rPr lang="en-GB" smtClean="0"/>
              <a:t>11/01/2021</a:t>
            </a:fld>
            <a:endParaRPr lang="en-GB"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kumimoji="0"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784225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923790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67289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11/01/2021</a:t>
            </a:fld>
            <a:endParaRPr lang="en-GB"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40141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C64F3F4-CE19-49F8-9EF4-FF4EE52031C2}" type="datetimeFigureOut">
              <a:rPr lang="en-GB" smtClean="0"/>
              <a:pPr/>
              <a:t>11/01/2021</a:t>
            </a:fld>
            <a:endParaRPr lang="en-GB"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kumimoji="0" lang="en-US" sz="1400" dirty="0">
              <a:solidFill>
                <a:schemeClr val="tx2"/>
              </a:solidFill>
            </a:endParaRPr>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82685A-BD3A-4230-8D85-804689F67293}" type="slidenum">
              <a:rPr lang="en-GB" smtClean="0"/>
              <a:t>‹#›</a:t>
            </a:fld>
            <a:endParaRPr lang="en-GB"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17874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ideo" Target="https://www.youtube.com/embed/H0_yKBitO8M"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705678" y="1930398"/>
            <a:ext cx="7772400" cy="3180521"/>
          </a:xfrm>
        </p:spPr>
        <p:txBody>
          <a:bodyPr>
            <a:normAutofit fontScale="90000"/>
          </a:bodyPr>
          <a:lstStyle/>
          <a:p>
            <a:pPr algn="ctr"/>
            <a: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BMSK4004</a:t>
            </a:r>
            <a:b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dirty="0"/>
              <a:t/>
            </a:r>
            <a:br>
              <a:rPr lang="en-GB" altLang="en-US" dirty="0"/>
            </a:br>
            <a:r>
              <a:rPr lang="en-GB" altLang="en-US" dirty="0"/>
              <a:t> </a:t>
            </a:r>
            <a:r>
              <a:rPr lang="en-GB" altLang="en-US" sz="3600" dirty="0">
                <a:solidFill>
                  <a:schemeClr val="bg1">
                    <a:lumMod val="75000"/>
                  </a:schemeClr>
                </a:solidFill>
                <a:latin typeface="Arial Rounded MT Bold" charset="0"/>
                <a:ea typeface="Arial Rounded MT Bold" charset="0"/>
                <a:cs typeface="Arial Rounded MT Bold" charset="0"/>
              </a:rPr>
              <a:t>Problem Solving and Decision Making</a:t>
            </a:r>
            <a:r>
              <a:rPr lang="en-GB" altLang="en-US" sz="3600" dirty="0">
                <a:latin typeface="Arial Rounded MT Bold" charset="0"/>
                <a:ea typeface="Arial Rounded MT Bold" charset="0"/>
                <a:cs typeface="Arial Rounded MT Bold" charset="0"/>
              </a:rPr>
              <a:t/>
            </a:r>
            <a:br>
              <a:rPr lang="en-GB" altLang="en-US" sz="3600" dirty="0">
                <a:latin typeface="Arial Rounded MT Bold" charset="0"/>
                <a:ea typeface="Arial Rounded MT Bold" charset="0"/>
                <a:cs typeface="Arial Rounded MT Bold" charset="0"/>
              </a:rPr>
            </a:br>
            <a:r>
              <a:rPr lang="en-GB" altLang="en-US" sz="3600" dirty="0" smtClean="0">
                <a:latin typeface="Arial Rounded MT Bold" charset="0"/>
                <a:ea typeface="Arial Rounded MT Bold" charset="0"/>
                <a:cs typeface="Arial Rounded MT Bold" charset="0"/>
              </a:rPr>
              <a:t/>
            </a:r>
            <a:br>
              <a:rPr lang="en-GB" altLang="en-US" sz="3600" dirty="0" smtClean="0">
                <a:latin typeface="Arial Rounded MT Bold" charset="0"/>
                <a:ea typeface="Arial Rounded MT Bold" charset="0"/>
                <a:cs typeface="Arial Rounded MT Bold" charset="0"/>
              </a:rPr>
            </a:br>
            <a:r>
              <a:rPr lang="en-GB" altLang="en-US" sz="3600" dirty="0" smtClean="0">
                <a:latin typeface="Arial Rounded MT Bold" charset="0"/>
                <a:ea typeface="Arial Rounded MT Bold" charset="0"/>
                <a:cs typeface="Arial Rounded MT Bold" charset="0"/>
              </a:rPr>
              <a:t>Christian Felices</a:t>
            </a:r>
            <a:r>
              <a:rPr lang="en-US" dirty="0">
                <a:latin typeface="+mj-ea"/>
                <a:cs typeface="+mj-ea"/>
              </a:rPr>
              <a:t/>
            </a:r>
            <a:br>
              <a:rPr lang="en-US" dirty="0">
                <a:latin typeface="+mj-ea"/>
                <a:cs typeface="+mj-ea"/>
              </a:rPr>
            </a:br>
            <a:r>
              <a:rPr lang="en-GB" altLang="en-US" sz="4000" dirty="0">
                <a:solidFill>
                  <a:schemeClr val="bg1"/>
                </a:solidFill>
                <a:latin typeface="Arial Rounded MT Bold" charset="0"/>
                <a:ea typeface="Arial Rounded MT Bold" charset="0"/>
                <a:cs typeface="Arial Rounded MT Bold" charset="0"/>
              </a:rPr>
              <a:t>Introduction</a:t>
            </a:r>
            <a:r>
              <a:rPr lang="en-US" dirty="0">
                <a:latin typeface="+mj-ea"/>
                <a:cs typeface="+mj-ea"/>
              </a:rPr>
              <a:t/>
            </a:r>
            <a:br>
              <a:rPr lang="en-US" dirty="0">
                <a:latin typeface="+mj-ea"/>
                <a:cs typeface="+mj-ea"/>
              </a:rPr>
            </a:br>
            <a:r>
              <a:rPr lang="en-GB" altLang="en-US" sz="1400" dirty="0">
                <a:solidFill>
                  <a:schemeClr val="bg1"/>
                </a:solidFill>
              </a:rPr>
              <a:t/>
            </a:r>
            <a:br>
              <a:rPr lang="en-GB" altLang="en-US" sz="1400" dirty="0">
                <a:solidFill>
                  <a:schemeClr val="bg1"/>
                </a:solidFill>
              </a:rPr>
            </a:br>
            <a:endParaRPr lang="en-GB" altLang="en-US" sz="1400" dirty="0">
              <a:solidFill>
                <a:schemeClr val="bg1"/>
              </a:solidFill>
            </a:endParaRPr>
          </a:p>
        </p:txBody>
      </p:sp>
      <p:sp>
        <p:nvSpPr>
          <p:cNvPr id="2" name="TextBox 1">
            <a:extLst>
              <a:ext uri="{FF2B5EF4-FFF2-40B4-BE49-F238E27FC236}">
                <a16:creationId xmlns:a16="http://schemas.microsoft.com/office/drawing/2014/main" id="{0F4E039E-033A-44BF-A466-FFDFE31062ED}"/>
              </a:ext>
            </a:extLst>
          </p:cNvPr>
          <p:cNvSpPr txBox="1"/>
          <p:nvPr/>
        </p:nvSpPr>
        <p:spPr>
          <a:xfrm>
            <a:off x="705678" y="1364752"/>
            <a:ext cx="8478078"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Rounded MT Bold" panose="020F0704030504030204" pitchFamily="34" charset="0"/>
                <a:ea typeface="+mn-ea"/>
                <a:cs typeface="+mn-cs"/>
              </a:rPr>
              <a:t>CertHE Skills for the Workplace</a:t>
            </a:r>
            <a:endParaRPr kumimoji="0" lang="en-GB" sz="4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Rounded MT Bold" panose="020F0704030504030204" pitchFamily="34" charset="0"/>
              <a:ea typeface="+mn-ea"/>
              <a:cs typeface="+mn-cs"/>
            </a:endParaRPr>
          </a:p>
        </p:txBody>
      </p:sp>
    </p:spTree>
    <p:extLst>
      <p:ext uri="{BB962C8B-B14F-4D97-AF65-F5344CB8AC3E}">
        <p14:creationId xmlns:p14="http://schemas.microsoft.com/office/powerpoint/2010/main" val="3205830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2307" y="536566"/>
            <a:ext cx="4559531" cy="1615827"/>
          </a:xfrm>
          <a:prstGeom prst="rect">
            <a:avLst/>
          </a:prstGeom>
          <a:noFill/>
        </p:spPr>
        <p:txBody>
          <a:bodyPr wrap="square" rtlCol="0">
            <a:spAutoFit/>
          </a:bodyPr>
          <a:lstStyle/>
          <a:p>
            <a:pPr algn="ctr"/>
            <a:r>
              <a:rPr lang="en-GB" sz="3300" dirty="0"/>
              <a:t>What are your aims and objectives for the Module?</a:t>
            </a:r>
          </a:p>
        </p:txBody>
      </p:sp>
      <p:pic>
        <p:nvPicPr>
          <p:cNvPr id="3" name="Picture 2"/>
          <p:cNvPicPr>
            <a:picLocks noChangeAspect="1"/>
          </p:cNvPicPr>
          <p:nvPr/>
        </p:nvPicPr>
        <p:blipFill>
          <a:blip r:embed="rId3"/>
          <a:stretch>
            <a:fillRect/>
          </a:stretch>
        </p:blipFill>
        <p:spPr>
          <a:xfrm>
            <a:off x="5307750" y="2860207"/>
            <a:ext cx="3653603" cy="2434784"/>
          </a:xfrm>
          <a:prstGeom prst="rect">
            <a:avLst/>
          </a:prstGeom>
        </p:spPr>
      </p:pic>
      <p:pic>
        <p:nvPicPr>
          <p:cNvPr id="4" name="Picture 3"/>
          <p:cNvPicPr>
            <a:picLocks noChangeAspect="1"/>
          </p:cNvPicPr>
          <p:nvPr/>
        </p:nvPicPr>
        <p:blipFill>
          <a:blip r:embed="rId4"/>
          <a:stretch>
            <a:fillRect/>
          </a:stretch>
        </p:blipFill>
        <p:spPr>
          <a:xfrm>
            <a:off x="852160" y="2937717"/>
            <a:ext cx="2279765" cy="2279765"/>
          </a:xfrm>
          <a:prstGeom prst="rect">
            <a:avLst/>
          </a:prstGeom>
        </p:spPr>
      </p:pic>
    </p:spTree>
    <p:extLst>
      <p:ext uri="{BB962C8B-B14F-4D97-AF65-F5344CB8AC3E}">
        <p14:creationId xmlns:p14="http://schemas.microsoft.com/office/powerpoint/2010/main" val="264132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90A8987-56C9-45DB-855B-839C6BA65487}"/>
              </a:ext>
            </a:extLst>
          </p:cNvPr>
          <p:cNvSpPr>
            <a:spLocks noGrp="1"/>
          </p:cNvSpPr>
          <p:nvPr>
            <p:ph type="title"/>
          </p:nvPr>
        </p:nvSpPr>
        <p:spPr>
          <a:xfrm>
            <a:off x="1485900" y="283794"/>
            <a:ext cx="6172200" cy="857250"/>
          </a:xfrm>
        </p:spPr>
        <p:txBody>
          <a:bodyPr/>
          <a:lstStyle/>
          <a:p>
            <a:pPr>
              <a:defRPr/>
            </a:pPr>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Aims &amp; Objectives</a:t>
            </a:r>
          </a:p>
        </p:txBody>
      </p:sp>
      <p:sp>
        <p:nvSpPr>
          <p:cNvPr id="39939" name="Content Placeholder 2"/>
          <p:cNvSpPr>
            <a:spLocks noGrp="1"/>
          </p:cNvSpPr>
          <p:nvPr>
            <p:ph idx="1"/>
          </p:nvPr>
        </p:nvSpPr>
        <p:spPr>
          <a:xfrm>
            <a:off x="373215" y="1648102"/>
            <a:ext cx="8456460" cy="2974455"/>
          </a:xfrm>
        </p:spPr>
        <p:txBody>
          <a:bodyPr>
            <a:normAutofit/>
          </a:bodyPr>
          <a:lstStyle/>
          <a:p>
            <a:pPr marL="0" indent="0">
              <a:buNone/>
            </a:pPr>
            <a:endParaRPr lang="en-GB" altLang="en-US" sz="1350" b="1" i="1" dirty="0">
              <a:latin typeface="Arial" charset="0"/>
              <a:cs typeface="Arial" charset="0"/>
            </a:endParaRPr>
          </a:p>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3</a:t>
            </a:fld>
            <a:endParaRPr lang="en-GB" dirty="0">
              <a:solidFill>
                <a:prstClr val="black">
                  <a:tint val="75000"/>
                </a:prstClr>
              </a:solidFill>
              <a:latin typeface="Calibri"/>
            </a:endParaRPr>
          </a:p>
        </p:txBody>
      </p:sp>
      <p:sp>
        <p:nvSpPr>
          <p:cNvPr id="6" name="TextBox 7">
            <a:extLst>
              <a:ext uri="{FF2B5EF4-FFF2-40B4-BE49-F238E27FC236}">
                <a16:creationId xmlns:a16="http://schemas.microsoft.com/office/drawing/2014/main" id="{2CB3B5AB-4FA6-43BC-A5D2-CC111913C505}"/>
              </a:ext>
            </a:extLst>
          </p:cNvPr>
          <p:cNvSpPr txBox="1">
            <a:spLocks noChangeArrowheads="1"/>
          </p:cNvSpPr>
          <p:nvPr/>
        </p:nvSpPr>
        <p:spPr bwMode="auto">
          <a:xfrm>
            <a:off x="803951" y="1278770"/>
            <a:ext cx="769997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100" b="1" dirty="0">
                <a:latin typeface="Corbel" pitchFamily="34" charset="0"/>
              </a:rPr>
              <a:t>AIM: </a:t>
            </a:r>
            <a:r>
              <a:rPr lang="en-GB" altLang="en-US" sz="2100" i="1" dirty="0">
                <a:latin typeface="Corbel" pitchFamily="34" charset="0"/>
              </a:rPr>
              <a:t>To enable learners to make effective decisions to solve complex problems in the workplace</a:t>
            </a:r>
            <a:r>
              <a:rPr lang="en-GB" altLang="en-US" sz="2100" dirty="0">
                <a:latin typeface="Garamond" pitchFamily="18" charset="0"/>
              </a:rPr>
              <a:t>.</a:t>
            </a:r>
          </a:p>
        </p:txBody>
      </p:sp>
      <p:sp>
        <p:nvSpPr>
          <p:cNvPr id="7" name="Content Placeholder 3">
            <a:extLst>
              <a:ext uri="{FF2B5EF4-FFF2-40B4-BE49-F238E27FC236}">
                <a16:creationId xmlns:a16="http://schemas.microsoft.com/office/drawing/2014/main" id="{A004F461-24CE-474A-AF89-A0C24CAC7B95}"/>
              </a:ext>
            </a:extLst>
          </p:cNvPr>
          <p:cNvSpPr txBox="1">
            <a:spLocks/>
          </p:cNvSpPr>
          <p:nvPr/>
        </p:nvSpPr>
        <p:spPr>
          <a:xfrm>
            <a:off x="546100" y="2418540"/>
            <a:ext cx="8224685" cy="27146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9297" indent="0">
              <a:buNone/>
              <a:defRPr/>
            </a:pPr>
            <a:r>
              <a:rPr lang="en-GB" sz="2100" b="1" dirty="0">
                <a:latin typeface="Arial" panose="020B0604020202020204" pitchFamily="34" charset="0"/>
                <a:cs typeface="Arial" panose="020B0604020202020204" pitchFamily="34" charset="0"/>
              </a:rPr>
              <a:t>Objectives</a:t>
            </a:r>
            <a:r>
              <a:rPr lang="en-GB" sz="2100" dirty="0">
                <a:latin typeface="Arial" panose="020B0604020202020204" pitchFamily="34" charset="0"/>
                <a:cs typeface="Arial" panose="020B0604020202020204" pitchFamily="34" charset="0"/>
              </a:rPr>
              <a:t> - At the end of this module the learner will:</a:t>
            </a:r>
          </a:p>
          <a:p>
            <a:pPr marL="89297" indent="0">
              <a:buNone/>
              <a:defRPr/>
            </a:pPr>
            <a:endParaRPr lang="en-GB" sz="600" dirty="0">
              <a:latin typeface="Arial" panose="020B0604020202020204" pitchFamily="34" charset="0"/>
              <a:cs typeface="Arial" panose="020B0604020202020204" pitchFamily="34" charset="0"/>
            </a:endParaRPr>
          </a:p>
          <a:p>
            <a:pPr>
              <a:defRPr/>
            </a:pPr>
            <a:r>
              <a:rPr lang="en-GB" sz="2100" dirty="0">
                <a:latin typeface="Arial" panose="020B0604020202020204" pitchFamily="34" charset="0"/>
                <a:cs typeface="Arial" panose="020B0604020202020204" pitchFamily="34" charset="0"/>
              </a:rPr>
              <a:t>Be able to analyse a complex problem in the context of the workplace</a:t>
            </a:r>
          </a:p>
          <a:p>
            <a:pPr>
              <a:defRPr/>
            </a:pPr>
            <a:r>
              <a:rPr lang="en-GB" sz="2100" dirty="0">
                <a:latin typeface="Arial" panose="020B0604020202020204" pitchFamily="34" charset="0"/>
                <a:cs typeface="Arial" panose="020B0604020202020204" pitchFamily="34" charset="0"/>
              </a:rPr>
              <a:t>Be able to apply decision making techniques when assessing possible solutions</a:t>
            </a:r>
          </a:p>
          <a:p>
            <a:pPr>
              <a:defRPr/>
            </a:pPr>
            <a:r>
              <a:rPr lang="en-GB" sz="2100" dirty="0">
                <a:latin typeface="Arial" panose="020B0604020202020204" pitchFamily="34" charset="0"/>
                <a:cs typeface="Arial" panose="020B0604020202020204" pitchFamily="34" charset="0"/>
              </a:rPr>
              <a:t>Be able to plan how to implement the solution</a:t>
            </a:r>
          </a:p>
          <a:p>
            <a:pPr marL="0" indent="0">
              <a:buNone/>
              <a:defRPr/>
            </a:pPr>
            <a:endParaRPr lang="en-GB"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506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3" end="3"/>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684" y="927908"/>
            <a:ext cx="5656811" cy="415498"/>
          </a:xfrm>
          <a:prstGeom prst="rect">
            <a:avLst/>
          </a:prstGeom>
          <a:noFill/>
        </p:spPr>
        <p:txBody>
          <a:bodyPr wrap="square" rtlCol="0">
            <a:spAutoFit/>
          </a:bodyPr>
          <a:lstStyle/>
          <a:p>
            <a:pPr algn="ctr"/>
            <a:r>
              <a:rPr lang="en-GB" sz="2100" b="1" u="sng" dirty="0"/>
              <a:t>What will you be learning each week?</a:t>
            </a:r>
          </a:p>
        </p:txBody>
      </p:sp>
      <p:sp>
        <p:nvSpPr>
          <p:cNvPr id="3" name="TextBox 2"/>
          <p:cNvSpPr txBox="1"/>
          <p:nvPr/>
        </p:nvSpPr>
        <p:spPr>
          <a:xfrm>
            <a:off x="2109901" y="1934186"/>
            <a:ext cx="5626403" cy="3046988"/>
          </a:xfrm>
          <a:prstGeom prst="rect">
            <a:avLst/>
          </a:prstGeom>
          <a:noFill/>
        </p:spPr>
        <p:txBody>
          <a:bodyPr wrap="square" rtlCol="0">
            <a:spAutoFit/>
          </a:bodyPr>
          <a:lstStyle/>
          <a:p>
            <a:pPr marL="257175" indent="-257175">
              <a:buFont typeface="+mj-lt"/>
              <a:buAutoNum type="arabicPeriod"/>
            </a:pPr>
            <a:r>
              <a:rPr lang="en-GB" sz="2400" dirty="0"/>
              <a:t>Today: Introduction to the Module and Creative Problem </a:t>
            </a:r>
            <a:r>
              <a:rPr lang="en-GB" sz="2400" dirty="0" smtClean="0"/>
              <a:t>Solving</a:t>
            </a:r>
            <a:endParaRPr lang="en-GB" sz="2400" dirty="0"/>
          </a:p>
          <a:p>
            <a:pPr marL="257175" indent="-257175">
              <a:buFont typeface="+mj-lt"/>
              <a:buAutoNum type="arabicPeriod"/>
            </a:pPr>
            <a:endParaRPr lang="en-GB" sz="2400" dirty="0"/>
          </a:p>
          <a:p>
            <a:pPr marL="257175" indent="-257175">
              <a:buFont typeface="+mj-lt"/>
              <a:buAutoNum type="arabicPeriod"/>
            </a:pPr>
            <a:r>
              <a:rPr lang="en-GB" sz="2400" dirty="0" smtClean="0"/>
              <a:t> Analysing the Organisation</a:t>
            </a:r>
            <a:endParaRPr lang="en-GB" sz="2400" dirty="0"/>
          </a:p>
          <a:p>
            <a:pPr marL="257175" indent="-257175">
              <a:buFont typeface="+mj-lt"/>
              <a:buAutoNum type="arabicPeriod"/>
            </a:pPr>
            <a:endParaRPr lang="en-GB" sz="2400" dirty="0"/>
          </a:p>
          <a:p>
            <a:pPr marL="257175" indent="-257175">
              <a:buFont typeface="+mj-lt"/>
              <a:buAutoNum type="arabicPeriod"/>
            </a:pPr>
            <a:r>
              <a:rPr lang="en-GB" sz="2400" dirty="0" smtClean="0"/>
              <a:t>Analysing the Environment</a:t>
            </a:r>
            <a:endParaRPr lang="en-GB" sz="2400" dirty="0"/>
          </a:p>
          <a:p>
            <a:pPr marL="257175" indent="-257175">
              <a:buFont typeface="+mj-lt"/>
              <a:buAutoNum type="arabicPeriod"/>
            </a:pPr>
            <a:endParaRPr lang="en-GB" sz="2400" dirty="0"/>
          </a:p>
          <a:p>
            <a:pPr marL="257175" indent="-257175">
              <a:buFont typeface="+mj-lt"/>
              <a:buAutoNum type="arabicPeriod"/>
            </a:pPr>
            <a:r>
              <a:rPr lang="en-GB" sz="2400" dirty="0" smtClean="0">
                <a:solidFill>
                  <a:srgbClr val="FF0000"/>
                </a:solidFill>
              </a:rPr>
              <a:t>GUIDANCE</a:t>
            </a:r>
            <a:r>
              <a:rPr lang="en-GB" sz="2400" dirty="0" smtClean="0">
                <a:solidFill>
                  <a:srgbClr val="FF0000"/>
                </a:solidFill>
              </a:rPr>
              <a:t> </a:t>
            </a:r>
            <a:r>
              <a:rPr lang="en-GB" sz="2400" dirty="0" smtClean="0">
                <a:solidFill>
                  <a:srgbClr val="FF0000"/>
                </a:solidFill>
              </a:rPr>
              <a:t>WEEK</a:t>
            </a:r>
            <a:endParaRPr lang="en-GB" sz="2400" dirty="0">
              <a:solidFill>
                <a:srgbClr val="FF0000"/>
              </a:solidFill>
            </a:endParaRPr>
          </a:p>
        </p:txBody>
      </p:sp>
    </p:spTree>
    <p:extLst>
      <p:ext uri="{BB962C8B-B14F-4D97-AF65-F5344CB8AC3E}">
        <p14:creationId xmlns:p14="http://schemas.microsoft.com/office/powerpoint/2010/main" val="2030835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684" y="927908"/>
            <a:ext cx="5656811" cy="415498"/>
          </a:xfrm>
          <a:prstGeom prst="rect">
            <a:avLst/>
          </a:prstGeom>
          <a:noFill/>
        </p:spPr>
        <p:txBody>
          <a:bodyPr wrap="square" rtlCol="0">
            <a:spAutoFit/>
          </a:bodyPr>
          <a:lstStyle/>
          <a:p>
            <a:pPr algn="ctr"/>
            <a:r>
              <a:rPr lang="en-GB" sz="2100" b="1" u="sng" dirty="0"/>
              <a:t>What will you be learning each week?</a:t>
            </a:r>
          </a:p>
        </p:txBody>
      </p:sp>
      <p:sp>
        <p:nvSpPr>
          <p:cNvPr id="3" name="TextBox 2"/>
          <p:cNvSpPr txBox="1"/>
          <p:nvPr/>
        </p:nvSpPr>
        <p:spPr>
          <a:xfrm>
            <a:off x="2279101" y="1668053"/>
            <a:ext cx="5124795" cy="3416320"/>
          </a:xfrm>
          <a:prstGeom prst="rect">
            <a:avLst/>
          </a:prstGeom>
          <a:noFill/>
        </p:spPr>
        <p:txBody>
          <a:bodyPr wrap="square" rtlCol="0">
            <a:spAutoFit/>
          </a:bodyPr>
          <a:lstStyle/>
          <a:p>
            <a:r>
              <a:rPr lang="en-GB" sz="2400" dirty="0" smtClean="0"/>
              <a:t>5. </a:t>
            </a:r>
            <a:r>
              <a:rPr lang="en-GB" sz="2400" dirty="0" smtClean="0"/>
              <a:t>Cause &amp; Effect</a:t>
            </a:r>
            <a:endParaRPr lang="en-GB" sz="2400" dirty="0" smtClean="0"/>
          </a:p>
          <a:p>
            <a:endParaRPr lang="en-GB" sz="2400" dirty="0"/>
          </a:p>
          <a:p>
            <a:r>
              <a:rPr lang="en-GB" sz="2400" dirty="0"/>
              <a:t>6</a:t>
            </a:r>
            <a:r>
              <a:rPr lang="en-GB" sz="2400" dirty="0" smtClean="0"/>
              <a:t>. </a:t>
            </a:r>
            <a:r>
              <a:rPr lang="en-GB" sz="2400" dirty="0" smtClean="0">
                <a:solidFill>
                  <a:srgbClr val="00B050"/>
                </a:solidFill>
              </a:rPr>
              <a:t>READING WEEK</a:t>
            </a:r>
            <a:endParaRPr lang="en-GB" sz="2400" dirty="0" smtClean="0">
              <a:solidFill>
                <a:srgbClr val="00B050"/>
              </a:solidFill>
            </a:endParaRPr>
          </a:p>
          <a:p>
            <a:endParaRPr lang="en-GB" sz="2400" dirty="0"/>
          </a:p>
          <a:p>
            <a:r>
              <a:rPr lang="en-GB" sz="2400" dirty="0"/>
              <a:t>7</a:t>
            </a:r>
            <a:r>
              <a:rPr lang="en-GB" sz="2400" dirty="0" smtClean="0"/>
              <a:t>. </a:t>
            </a:r>
            <a:r>
              <a:rPr lang="en-GB" sz="2400" dirty="0" smtClean="0"/>
              <a:t>Implementing Decisions </a:t>
            </a:r>
          </a:p>
          <a:p>
            <a:endParaRPr lang="en-GB" sz="2400" dirty="0"/>
          </a:p>
          <a:p>
            <a:r>
              <a:rPr lang="en-GB" sz="2400" dirty="0" smtClean="0"/>
              <a:t>8. </a:t>
            </a:r>
            <a:r>
              <a:rPr lang="en-GB" sz="2400" dirty="0" smtClean="0"/>
              <a:t>Assessment Support</a:t>
            </a:r>
          </a:p>
          <a:p>
            <a:endParaRPr lang="en-GB" sz="2400" dirty="0"/>
          </a:p>
          <a:p>
            <a:endParaRPr lang="en-GB" sz="2400" dirty="0"/>
          </a:p>
        </p:txBody>
      </p:sp>
    </p:spTree>
    <p:extLst>
      <p:ext uri="{BB962C8B-B14F-4D97-AF65-F5344CB8AC3E}">
        <p14:creationId xmlns:p14="http://schemas.microsoft.com/office/powerpoint/2010/main" val="481330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59569" y="649706"/>
            <a:ext cx="4138863" cy="646331"/>
          </a:xfrm>
          <a:prstGeom prst="rect">
            <a:avLst/>
          </a:prstGeom>
          <a:noFill/>
        </p:spPr>
        <p:txBody>
          <a:bodyPr wrap="square" rtlCol="0">
            <a:spAutoFit/>
          </a:bodyPr>
          <a:lstStyle/>
          <a:p>
            <a:r>
              <a:rPr lang="en-GB" sz="3600" b="1" dirty="0" smtClean="0"/>
              <a:t>Assessments: -</a:t>
            </a:r>
            <a:endParaRPr lang="en-GB" sz="3600" b="1" dirty="0"/>
          </a:p>
        </p:txBody>
      </p:sp>
      <p:sp>
        <p:nvSpPr>
          <p:cNvPr id="3" name="TextBox 2"/>
          <p:cNvSpPr txBox="1"/>
          <p:nvPr/>
        </p:nvSpPr>
        <p:spPr>
          <a:xfrm>
            <a:off x="2201778" y="1985211"/>
            <a:ext cx="5305927" cy="2246769"/>
          </a:xfrm>
          <a:prstGeom prst="rect">
            <a:avLst/>
          </a:prstGeom>
          <a:noFill/>
        </p:spPr>
        <p:txBody>
          <a:bodyPr wrap="square" rtlCol="0">
            <a:spAutoFit/>
          </a:bodyPr>
          <a:lstStyle/>
          <a:p>
            <a:r>
              <a:rPr lang="en-GB" sz="2000" dirty="0" smtClean="0"/>
              <a:t>Component 1: -</a:t>
            </a:r>
          </a:p>
          <a:p>
            <a:endParaRPr lang="en-GB" sz="2000" dirty="0"/>
          </a:p>
          <a:p>
            <a:r>
              <a:rPr lang="en-GB" sz="2000" dirty="0" smtClean="0"/>
              <a:t>2000w Report submission date 21.02.2021</a:t>
            </a:r>
          </a:p>
          <a:p>
            <a:endParaRPr lang="en-GB" sz="2000" dirty="0"/>
          </a:p>
          <a:p>
            <a:r>
              <a:rPr lang="en-GB" sz="2000" dirty="0" smtClean="0"/>
              <a:t>Component 2: -</a:t>
            </a:r>
          </a:p>
          <a:p>
            <a:endParaRPr lang="en-GB" sz="2000" dirty="0"/>
          </a:p>
          <a:p>
            <a:r>
              <a:rPr lang="en-GB" sz="2000" dirty="0" smtClean="0"/>
              <a:t>Presentation taking place WB 15.03.2021</a:t>
            </a:r>
            <a:endParaRPr lang="en-GB" sz="2000" dirty="0"/>
          </a:p>
        </p:txBody>
      </p:sp>
    </p:spTree>
    <p:extLst>
      <p:ext uri="{BB962C8B-B14F-4D97-AF65-F5344CB8AC3E}">
        <p14:creationId xmlns:p14="http://schemas.microsoft.com/office/powerpoint/2010/main" val="145263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777574" y="1255696"/>
            <a:ext cx="7544014" cy="3872228"/>
          </a:xfrm>
        </p:spPr>
        <p:txBody>
          <a:bodyPr>
            <a:normAutofit fontScale="25000" lnSpcReduction="20000"/>
          </a:bodyPr>
          <a:lstStyle/>
          <a:p>
            <a:pPr>
              <a:lnSpc>
                <a:spcPct val="150000"/>
              </a:lnSpc>
              <a:buNone/>
            </a:pPr>
            <a:r>
              <a:rPr lang="en-GB" altLang="en-US" sz="9600" b="1" dirty="0">
                <a:latin typeface="Arial" charset="0"/>
                <a:cs typeface="Arial" charset="0"/>
              </a:rPr>
              <a:t>Definition</a:t>
            </a:r>
            <a:r>
              <a:rPr lang="en-GB" altLang="en-US" sz="9600" dirty="0">
                <a:latin typeface="Arial" charset="0"/>
                <a:cs typeface="Arial" charset="0"/>
              </a:rPr>
              <a:t>?</a:t>
            </a:r>
            <a:endParaRPr lang="en-GB" altLang="en-US" sz="9600" b="1" dirty="0">
              <a:latin typeface="Arial" charset="0"/>
              <a:cs typeface="Arial" charset="0"/>
            </a:endParaRPr>
          </a:p>
          <a:p>
            <a:pPr marL="0" indent="0">
              <a:lnSpc>
                <a:spcPct val="150000"/>
              </a:lnSpc>
              <a:buNone/>
            </a:pPr>
            <a:r>
              <a:rPr lang="en-GB" altLang="en-US" sz="9600" dirty="0">
                <a:latin typeface="Arial" charset="0"/>
                <a:cs typeface="Arial" charset="0"/>
              </a:rPr>
              <a:t>A problem can be defined as a circumstance where there is a gap between the situation as you perceive it and what you believe the situation should be</a:t>
            </a:r>
          </a:p>
          <a:p>
            <a:pPr>
              <a:lnSpc>
                <a:spcPct val="150000"/>
              </a:lnSpc>
              <a:buNone/>
            </a:pPr>
            <a:r>
              <a:rPr lang="en-GB" altLang="en-US" sz="9600" b="1" dirty="0">
                <a:latin typeface="Arial" charset="0"/>
                <a:cs typeface="Arial" charset="0"/>
              </a:rPr>
              <a:t>or</a:t>
            </a:r>
          </a:p>
          <a:p>
            <a:pPr marL="0" indent="0">
              <a:lnSpc>
                <a:spcPct val="150000"/>
              </a:lnSpc>
              <a:buNone/>
            </a:pPr>
            <a:r>
              <a:rPr lang="en-GB" altLang="en-US" sz="9600" dirty="0">
                <a:latin typeface="Arial" charset="0"/>
                <a:cs typeface="Arial" charset="0"/>
              </a:rPr>
              <a:t>A</a:t>
            </a:r>
            <a:r>
              <a:rPr lang="en-GB" altLang="en-US" sz="9600" b="1" dirty="0">
                <a:latin typeface="Arial" charset="0"/>
                <a:cs typeface="Arial" charset="0"/>
              </a:rPr>
              <a:t> </a:t>
            </a:r>
            <a:r>
              <a:rPr lang="en-GB" altLang="en-US" sz="9600" dirty="0">
                <a:latin typeface="Arial" charset="0"/>
                <a:cs typeface="Arial" charset="0"/>
              </a:rPr>
              <a:t>perceived gap between the existing state and a desired state, or a deviation from the norm, standard or status quo. </a:t>
            </a: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7</a:t>
            </a:fld>
            <a:endParaRPr lang="en-GB" dirty="0">
              <a:solidFill>
                <a:prstClr val="black">
                  <a:tint val="75000"/>
                </a:prstClr>
              </a:solidFill>
              <a:latin typeface="Calibri"/>
            </a:endParaRPr>
          </a:p>
        </p:txBody>
      </p:sp>
      <p:sp>
        <p:nvSpPr>
          <p:cNvPr id="5" name="Rectangle 7">
            <a:extLst>
              <a:ext uri="{FF2B5EF4-FFF2-40B4-BE49-F238E27FC236}">
                <a16:creationId xmlns:a16="http://schemas.microsoft.com/office/drawing/2014/main" id="{E0EE6D95-A614-4857-BC2A-A1531FD3EB01}"/>
              </a:ext>
            </a:extLst>
          </p:cNvPr>
          <p:cNvSpPr txBox="1">
            <a:spLocks noChangeArrowheads="1"/>
          </p:cNvSpPr>
          <p:nvPr/>
        </p:nvSpPr>
        <p:spPr>
          <a:xfrm>
            <a:off x="1228407" y="155558"/>
            <a:ext cx="6243638" cy="1100138"/>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altLang="en-US"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altLang="en-US"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Solving</a:t>
            </a:r>
          </a:p>
        </p:txBody>
      </p:sp>
    </p:spTree>
    <p:extLst>
      <p:ext uri="{BB962C8B-B14F-4D97-AF65-F5344CB8AC3E}">
        <p14:creationId xmlns:p14="http://schemas.microsoft.com/office/powerpoint/2010/main" val="20858962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939">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17B9EBF-40DA-438E-9F7E-9CE0AD1D2F56}"/>
              </a:ext>
            </a:extLst>
          </p:cNvPr>
          <p:cNvSpPr>
            <a:spLocks noGrp="1"/>
          </p:cNvSpPr>
          <p:nvPr>
            <p:ph type="title"/>
          </p:nvPr>
        </p:nvSpPr>
        <p:spPr>
          <a:xfrm>
            <a:off x="853440" y="488024"/>
            <a:ext cx="7437120" cy="857250"/>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Definition of decision making?</a:t>
            </a:r>
          </a:p>
        </p:txBody>
      </p:sp>
      <p:sp>
        <p:nvSpPr>
          <p:cNvPr id="39939" name="Content Placeholder 2"/>
          <p:cNvSpPr>
            <a:spLocks noGrp="1"/>
          </p:cNvSpPr>
          <p:nvPr>
            <p:ph idx="1"/>
          </p:nvPr>
        </p:nvSpPr>
        <p:spPr>
          <a:xfrm>
            <a:off x="894160" y="1535999"/>
            <a:ext cx="7731094" cy="3317355"/>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8</a:t>
            </a:fld>
            <a:endParaRPr lang="en-GB" dirty="0">
              <a:solidFill>
                <a:prstClr val="black">
                  <a:tint val="75000"/>
                </a:prstClr>
              </a:solidFill>
              <a:latin typeface="Calibri"/>
            </a:endParaRPr>
          </a:p>
        </p:txBody>
      </p:sp>
      <p:sp>
        <p:nvSpPr>
          <p:cNvPr id="6" name="Content Placeholder 5">
            <a:extLst>
              <a:ext uri="{FF2B5EF4-FFF2-40B4-BE49-F238E27FC236}">
                <a16:creationId xmlns:a16="http://schemas.microsoft.com/office/drawing/2014/main" id="{A3E17981-024F-40FD-AEE5-74DD90BFE032}"/>
              </a:ext>
            </a:extLst>
          </p:cNvPr>
          <p:cNvSpPr txBox="1">
            <a:spLocks/>
          </p:cNvSpPr>
          <p:nvPr/>
        </p:nvSpPr>
        <p:spPr>
          <a:xfrm>
            <a:off x="853440" y="1820465"/>
            <a:ext cx="8139096" cy="150256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dirty="0">
                <a:latin typeface="Arial" charset="0"/>
                <a:cs typeface="Arial" charset="0"/>
              </a:rPr>
              <a:t>Decision Making is the act of choosing between two or more courses of action.</a:t>
            </a:r>
          </a:p>
        </p:txBody>
      </p:sp>
      <p:pic>
        <p:nvPicPr>
          <p:cNvPr id="7" name="Picture 2" descr="http://blog.theravid.com/wp-content/uploads/2013/08/23103-3f32e7b422222222.jpg">
            <a:extLst>
              <a:ext uri="{FF2B5EF4-FFF2-40B4-BE49-F238E27FC236}">
                <a16:creationId xmlns:a16="http://schemas.microsoft.com/office/drawing/2014/main" id="{D30798B1-ECD3-4199-803B-07C40CD281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0141" y="3115740"/>
            <a:ext cx="2355113" cy="2213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537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B27F0-6677-45AE-8C18-1B13B2094039}"/>
              </a:ext>
            </a:extLst>
          </p:cNvPr>
          <p:cNvSpPr>
            <a:spLocks noGrp="1"/>
          </p:cNvSpPr>
          <p:nvPr>
            <p:ph type="title"/>
          </p:nvPr>
        </p:nvSpPr>
        <p:spPr>
          <a:xfrm>
            <a:off x="822960" y="286605"/>
            <a:ext cx="4283513" cy="698630"/>
          </a:xfrm>
        </p:spPr>
        <p:txBody>
          <a:bodyPr>
            <a:normAutofit/>
          </a:bodyPr>
          <a:lstStyle/>
          <a:p>
            <a:r>
              <a:rPr lang="en-GB" sz="3200" b="1" dirty="0">
                <a:latin typeface="Arial Rounded MT Bold" panose="020F0704030504030204" pitchFamily="34" charset="0"/>
              </a:rPr>
              <a:t>Problem Solving…</a:t>
            </a:r>
          </a:p>
        </p:txBody>
      </p:sp>
      <p:sp>
        <p:nvSpPr>
          <p:cNvPr id="3" name="Content Placeholder 2">
            <a:extLst>
              <a:ext uri="{FF2B5EF4-FFF2-40B4-BE49-F238E27FC236}">
                <a16:creationId xmlns:a16="http://schemas.microsoft.com/office/drawing/2014/main" id="{6DD411BD-61E7-45AC-9F33-1BF71CEDC71A}"/>
              </a:ext>
            </a:extLst>
          </p:cNvPr>
          <p:cNvSpPr>
            <a:spLocks noGrp="1"/>
          </p:cNvSpPr>
          <p:nvPr>
            <p:ph idx="1"/>
          </p:nvPr>
        </p:nvSpPr>
        <p:spPr>
          <a:xfrm>
            <a:off x="432266" y="3664589"/>
            <a:ext cx="8229600" cy="2502649"/>
          </a:xfrm>
        </p:spPr>
        <p:txBody>
          <a:bodyPr>
            <a:normAutofit/>
          </a:bodyPr>
          <a:lstStyle/>
          <a:p>
            <a:pPr marL="0" indent="0">
              <a:buNone/>
            </a:pPr>
            <a:endParaRPr lang="en-GB" dirty="0"/>
          </a:p>
          <a:p>
            <a:pPr marL="0" indent="0">
              <a:buNone/>
            </a:pPr>
            <a:r>
              <a:rPr lang="en-GB" dirty="0" smtClean="0"/>
              <a:t>Take time to consider this statement…</a:t>
            </a:r>
          </a:p>
          <a:p>
            <a:pPr marL="0" indent="0">
              <a:buNone/>
            </a:pPr>
            <a:r>
              <a:rPr lang="en-GB" dirty="0" smtClean="0"/>
              <a:t> </a:t>
            </a:r>
            <a:r>
              <a:rPr lang="en-GB" dirty="0"/>
              <a:t>Is it true? False? Why?</a:t>
            </a:r>
          </a:p>
          <a:p>
            <a:pPr marL="0" indent="0">
              <a:buNone/>
            </a:pPr>
            <a:endParaRPr lang="en-GB" dirty="0"/>
          </a:p>
        </p:txBody>
      </p:sp>
      <p:sp>
        <p:nvSpPr>
          <p:cNvPr id="4" name="Rounded Rectangular Callout 3"/>
          <p:cNvSpPr/>
          <p:nvPr/>
        </p:nvSpPr>
        <p:spPr>
          <a:xfrm>
            <a:off x="2099256" y="1249251"/>
            <a:ext cx="4597758" cy="1938270"/>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t>Problem solving is a task best performed by teams and is reliant on effective communication </a:t>
            </a:r>
            <a:endParaRPr lang="en-GB" sz="2800" dirty="0"/>
          </a:p>
        </p:txBody>
      </p:sp>
      <p:pic>
        <p:nvPicPr>
          <p:cNvPr id="5" name="Picture 4"/>
          <p:cNvPicPr>
            <a:picLocks noChangeAspect="1"/>
          </p:cNvPicPr>
          <p:nvPr/>
        </p:nvPicPr>
        <p:blipFill>
          <a:blip r:embed="rId3"/>
          <a:stretch>
            <a:fillRect/>
          </a:stretch>
        </p:blipFill>
        <p:spPr>
          <a:xfrm>
            <a:off x="6933058" y="2483744"/>
            <a:ext cx="1829808" cy="2088256"/>
          </a:xfrm>
          <a:prstGeom prst="rect">
            <a:avLst/>
          </a:prstGeom>
        </p:spPr>
      </p:pic>
    </p:spTree>
    <p:extLst>
      <p:ext uri="{BB962C8B-B14F-4D97-AF65-F5344CB8AC3E}">
        <p14:creationId xmlns:p14="http://schemas.microsoft.com/office/powerpoint/2010/main" val="1900392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1904" y="577996"/>
            <a:ext cx="5969358" cy="2031325"/>
          </a:xfrm>
          <a:prstGeom prst="rect">
            <a:avLst/>
          </a:prstGeom>
        </p:spPr>
        <p:txBody>
          <a:bodyPr wrap="square">
            <a:spAutoFit/>
          </a:bodyPr>
          <a:lstStyle/>
          <a:p>
            <a:r>
              <a:rPr lang="en-GB" dirty="0" smtClean="0">
                <a:solidFill>
                  <a:srgbClr val="676767"/>
                </a:solidFill>
                <a:latin typeface="Open Sans"/>
              </a:rPr>
              <a:t>“</a:t>
            </a:r>
            <a:r>
              <a:rPr lang="en-GB" dirty="0">
                <a:solidFill>
                  <a:srgbClr val="676767"/>
                </a:solidFill>
                <a:latin typeface="Open Sans"/>
              </a:rPr>
              <a:t>Collectively, we can be more insightful, more intelligent than we can possibly be individually,” </a:t>
            </a:r>
            <a:r>
              <a:rPr lang="en-GB" dirty="0" smtClean="0">
                <a:solidFill>
                  <a:srgbClr val="676767"/>
                </a:solidFill>
                <a:latin typeface="Open Sans"/>
              </a:rPr>
              <a:t/>
            </a:r>
            <a:br>
              <a:rPr lang="en-GB" dirty="0" smtClean="0">
                <a:solidFill>
                  <a:srgbClr val="676767"/>
                </a:solidFill>
                <a:latin typeface="Open Sans"/>
              </a:rPr>
            </a:br>
            <a:r>
              <a:rPr lang="en-GB" dirty="0" smtClean="0">
                <a:solidFill>
                  <a:srgbClr val="676767"/>
                </a:solidFill>
                <a:latin typeface="Open Sans"/>
              </a:rPr>
              <a:t>(Peter </a:t>
            </a:r>
            <a:r>
              <a:rPr lang="en-GB" dirty="0" err="1" smtClean="0">
                <a:solidFill>
                  <a:srgbClr val="676767"/>
                </a:solidFill>
                <a:latin typeface="Open Sans"/>
              </a:rPr>
              <a:t>Senge</a:t>
            </a:r>
            <a:r>
              <a:rPr lang="en-GB" dirty="0" smtClean="0">
                <a:solidFill>
                  <a:srgbClr val="676767"/>
                </a:solidFill>
                <a:latin typeface="Open Sans"/>
              </a:rPr>
              <a:t>)</a:t>
            </a:r>
          </a:p>
          <a:p>
            <a:endParaRPr lang="en-GB" dirty="0">
              <a:solidFill>
                <a:srgbClr val="676767"/>
              </a:solidFill>
              <a:latin typeface="Open Sans"/>
            </a:endParaRPr>
          </a:p>
          <a:p>
            <a:r>
              <a:rPr lang="en-GB" dirty="0" smtClean="0">
                <a:solidFill>
                  <a:srgbClr val="676767"/>
                </a:solidFill>
                <a:latin typeface="Open Sans"/>
              </a:rPr>
              <a:t>We </a:t>
            </a:r>
            <a:r>
              <a:rPr lang="en-GB" dirty="0">
                <a:solidFill>
                  <a:srgbClr val="676767"/>
                </a:solidFill>
                <a:latin typeface="Open Sans"/>
              </a:rPr>
              <a:t>can solve problems better as a team than we can alone, which means developing your team’s collaboration skills will lead to better problem </a:t>
            </a:r>
            <a:r>
              <a:rPr lang="en-GB" dirty="0" smtClean="0">
                <a:solidFill>
                  <a:srgbClr val="676767"/>
                </a:solidFill>
                <a:latin typeface="Open Sans"/>
              </a:rPr>
              <a:t>solving</a:t>
            </a:r>
            <a:endParaRPr lang="en-GB" dirty="0"/>
          </a:p>
        </p:txBody>
      </p:sp>
      <p:pic>
        <p:nvPicPr>
          <p:cNvPr id="3" name="H0_yKBitO8M"/>
          <p:cNvPicPr>
            <a:picLocks noRot="1" noChangeAspect="1"/>
          </p:cNvPicPr>
          <p:nvPr>
            <a:videoFile r:link="rId1"/>
          </p:nvPr>
        </p:nvPicPr>
        <p:blipFill>
          <a:blip r:embed="rId3"/>
          <a:stretch>
            <a:fillRect/>
          </a:stretch>
        </p:blipFill>
        <p:spPr>
          <a:xfrm>
            <a:off x="2359696" y="2921291"/>
            <a:ext cx="4514402" cy="2539351"/>
          </a:xfrm>
          <a:prstGeom prst="rect">
            <a:avLst/>
          </a:prstGeom>
        </p:spPr>
      </p:pic>
    </p:spTree>
    <p:extLst>
      <p:ext uri="{BB962C8B-B14F-4D97-AF65-F5344CB8AC3E}">
        <p14:creationId xmlns:p14="http://schemas.microsoft.com/office/powerpoint/2010/main" val="799746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498507" y="1806364"/>
            <a:ext cx="8291603" cy="3178969"/>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11</a:t>
            </a:fld>
            <a:endParaRPr lang="en-GB" dirty="0">
              <a:solidFill>
                <a:prstClr val="black">
                  <a:tint val="75000"/>
                </a:prstClr>
              </a:solidFill>
              <a:latin typeface="Calibri"/>
            </a:endParaRPr>
          </a:p>
        </p:txBody>
      </p:sp>
      <p:sp>
        <p:nvSpPr>
          <p:cNvPr id="5" name="Rectangle 2">
            <a:extLst>
              <a:ext uri="{FF2B5EF4-FFF2-40B4-BE49-F238E27FC236}">
                <a16:creationId xmlns:a16="http://schemas.microsoft.com/office/drawing/2014/main" id="{A75A138E-7FC4-40BA-92A7-F8EEE5503EDA}"/>
              </a:ext>
            </a:extLst>
          </p:cNvPr>
          <p:cNvSpPr>
            <a:spLocks noGrp="1" noChangeArrowheads="1"/>
          </p:cNvSpPr>
          <p:nvPr>
            <p:ph type="title"/>
          </p:nvPr>
        </p:nvSpPr>
        <p:spPr>
          <a:xfrm>
            <a:off x="1367235" y="299024"/>
            <a:ext cx="6172200" cy="857250"/>
          </a:xfrm>
        </p:spPr>
        <p:txBody>
          <a:bodyPr>
            <a:normAutofit/>
          </a:bodyPr>
          <a:lstStyle/>
          <a:p>
            <a:pPr>
              <a:defRPr/>
            </a:pPr>
            <a:r>
              <a:rPr lang="en-GB" altLang="en-US"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Diagnosing Problems</a:t>
            </a:r>
          </a:p>
        </p:txBody>
      </p:sp>
      <p:sp>
        <p:nvSpPr>
          <p:cNvPr id="2" name="Rectangle 1">
            <a:extLst>
              <a:ext uri="{FF2B5EF4-FFF2-40B4-BE49-F238E27FC236}">
                <a16:creationId xmlns:a16="http://schemas.microsoft.com/office/drawing/2014/main" id="{49B4675D-868B-4C6F-8794-49C89FED8085}"/>
              </a:ext>
            </a:extLst>
          </p:cNvPr>
          <p:cNvSpPr/>
          <p:nvPr/>
        </p:nvSpPr>
        <p:spPr>
          <a:xfrm>
            <a:off x="351236" y="1888381"/>
            <a:ext cx="8438874" cy="3637919"/>
          </a:xfrm>
          <a:prstGeom prst="rect">
            <a:avLst/>
          </a:prstGeom>
        </p:spPr>
        <p:txBody>
          <a:bodyPr wrap="square">
            <a:spAutoFit/>
          </a:bodyPr>
          <a:lstStyle/>
          <a:p>
            <a:pPr>
              <a:lnSpc>
                <a:spcPct val="90000"/>
              </a:lnSpc>
              <a:buFontTx/>
              <a:buNone/>
            </a:pPr>
            <a:r>
              <a:rPr lang="en-GB" altLang="en-US" sz="3200" dirty="0">
                <a:latin typeface="Arial" charset="0"/>
                <a:cs typeface="Arial" charset="0"/>
              </a:rPr>
              <a:t>The first stage in the problem-solving process is recognising a problem exists:</a:t>
            </a:r>
          </a:p>
          <a:p>
            <a:pPr>
              <a:lnSpc>
                <a:spcPct val="90000"/>
              </a:lnSpc>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Many day-to-day problems can easily be resolved by taking decisive action</a:t>
            </a:r>
          </a:p>
          <a:p>
            <a:pPr marL="342900" indent="-342900">
              <a:lnSpc>
                <a:spcPct val="90000"/>
              </a:lnSpc>
              <a:buFont typeface="Arial" panose="020B0604020202020204" pitchFamily="34" charset="0"/>
              <a:buChar char="•"/>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Problems that are more complex often require lengthy deliberation.</a:t>
            </a:r>
          </a:p>
        </p:txBody>
      </p:sp>
    </p:spTree>
    <p:extLst>
      <p:ext uri="{BB962C8B-B14F-4D97-AF65-F5344CB8AC3E}">
        <p14:creationId xmlns:p14="http://schemas.microsoft.com/office/powerpoint/2010/main" val="3706393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309929" y="1830774"/>
            <a:ext cx="8231798" cy="2853929"/>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FAFBA7DE-4895-43D2-988C-9888CAFBC059}" type="slidenum">
              <a:rPr lang="en-GB">
                <a:solidFill>
                  <a:prstClr val="black">
                    <a:tint val="75000"/>
                  </a:prstClr>
                </a:solidFill>
                <a:latin typeface="Calibri"/>
              </a:rPr>
              <a:pPr>
                <a:defRPr/>
              </a:pPr>
              <a:t>12</a:t>
            </a:fld>
            <a:endParaRPr lang="en-GB" dirty="0">
              <a:solidFill>
                <a:prstClr val="black">
                  <a:tint val="75000"/>
                </a:prstClr>
              </a:solidFill>
              <a:latin typeface="Calibri"/>
            </a:endParaRPr>
          </a:p>
        </p:txBody>
      </p:sp>
      <p:sp>
        <p:nvSpPr>
          <p:cNvPr id="5" name="Rectangle 2">
            <a:extLst>
              <a:ext uri="{FF2B5EF4-FFF2-40B4-BE49-F238E27FC236}">
                <a16:creationId xmlns:a16="http://schemas.microsoft.com/office/drawing/2014/main" id="{F29FE3C9-1CB8-4453-9A86-58AD22C418C1}"/>
              </a:ext>
            </a:extLst>
          </p:cNvPr>
          <p:cNvSpPr>
            <a:spLocks noGrp="1" noChangeArrowheads="1"/>
          </p:cNvSpPr>
          <p:nvPr>
            <p:ph type="title"/>
          </p:nvPr>
        </p:nvSpPr>
        <p:spPr>
          <a:xfrm>
            <a:off x="825765" y="332852"/>
            <a:ext cx="7495823" cy="857250"/>
          </a:xfrm>
        </p:spPr>
        <p:txBody>
          <a:bodyPr>
            <a:noAutofit/>
          </a:bodyPr>
          <a:lstStyle/>
          <a:p>
            <a:pPr>
              <a:defRPr/>
            </a:pPr>
            <a:r>
              <a:rPr lang="en-GB" alt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Problems can be diagnosed through</a:t>
            </a:r>
          </a:p>
        </p:txBody>
      </p:sp>
      <p:sp>
        <p:nvSpPr>
          <p:cNvPr id="2" name="Rectangle 1">
            <a:extLst>
              <a:ext uri="{FF2B5EF4-FFF2-40B4-BE49-F238E27FC236}">
                <a16:creationId xmlns:a16="http://schemas.microsoft.com/office/drawing/2014/main" id="{07AF6A5B-C6F1-46D7-B50C-BD799BBA01A5}"/>
              </a:ext>
            </a:extLst>
          </p:cNvPr>
          <p:cNvSpPr/>
          <p:nvPr/>
        </p:nvSpPr>
        <p:spPr>
          <a:xfrm>
            <a:off x="924132" y="1830774"/>
            <a:ext cx="7299088" cy="3539430"/>
          </a:xfrm>
          <a:prstGeom prst="rect">
            <a:avLst/>
          </a:prstGeom>
        </p:spPr>
        <p:txBody>
          <a:bodyPr wrap="square">
            <a:spAutoFit/>
          </a:bodyPr>
          <a:lstStyle/>
          <a:p>
            <a:pPr marL="342900" indent="-342900">
              <a:buFont typeface="Arial" panose="020B0604020202020204" pitchFamily="34" charset="0"/>
              <a:buChar char="•"/>
            </a:pPr>
            <a:r>
              <a:rPr lang="en-GB" altLang="en-US" sz="3200" dirty="0">
                <a:latin typeface="Arial" charset="0"/>
                <a:cs typeface="Arial" charset="0"/>
              </a:rPr>
              <a:t>Continuously monitoring performance</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Listening to colleagues</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Observing colleagues behaviour</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Establishing the cause of the problem</a:t>
            </a:r>
            <a:endParaRPr lang="en-GB" sz="3200" dirty="0"/>
          </a:p>
        </p:txBody>
      </p:sp>
    </p:spTree>
    <p:extLst>
      <p:ext uri="{BB962C8B-B14F-4D97-AF65-F5344CB8AC3E}">
        <p14:creationId xmlns:p14="http://schemas.microsoft.com/office/powerpoint/2010/main" val="1038236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F1104-BA29-414E-A56C-B3A750787317}"/>
              </a:ext>
            </a:extLst>
          </p:cNvPr>
          <p:cNvSpPr>
            <a:spLocks noGrp="1"/>
          </p:cNvSpPr>
          <p:nvPr>
            <p:ph type="title"/>
          </p:nvPr>
        </p:nvSpPr>
        <p:spPr>
          <a:xfrm>
            <a:off x="457200" y="50801"/>
            <a:ext cx="8229600" cy="1143000"/>
          </a:xfrm>
        </p:spPr>
        <p:txBody>
          <a:bodyPr>
            <a:normAutofit/>
          </a:bodyPr>
          <a:lstStyle/>
          <a:p>
            <a:r>
              <a:rPr lang="en-GB" alt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next?</a:t>
            </a:r>
            <a:endParaRPr lang="en-GB" sz="3600" dirty="0"/>
          </a:p>
        </p:txBody>
      </p:sp>
      <p:sp>
        <p:nvSpPr>
          <p:cNvPr id="3" name="Content Placeholder 2">
            <a:extLst>
              <a:ext uri="{FF2B5EF4-FFF2-40B4-BE49-F238E27FC236}">
                <a16:creationId xmlns:a16="http://schemas.microsoft.com/office/drawing/2014/main" id="{F4EA1360-34BF-4F61-8581-10833710AA0A}"/>
              </a:ext>
            </a:extLst>
          </p:cNvPr>
          <p:cNvSpPr>
            <a:spLocks noGrp="1"/>
          </p:cNvSpPr>
          <p:nvPr>
            <p:ph idx="1"/>
          </p:nvPr>
        </p:nvSpPr>
        <p:spPr>
          <a:xfrm>
            <a:off x="637822" y="2123339"/>
            <a:ext cx="8229600" cy="3917032"/>
          </a:xfrm>
        </p:spPr>
        <p:txBody>
          <a:bodyPr>
            <a:noAutofit/>
          </a:bodyPr>
          <a:lstStyle/>
          <a:p>
            <a:r>
              <a:rPr lang="en-GB" altLang="en-US" sz="3600" dirty="0">
                <a:latin typeface="Arial" charset="0"/>
                <a:cs typeface="Arial" charset="0"/>
              </a:rPr>
              <a:t>Decide to do nothing</a:t>
            </a:r>
          </a:p>
          <a:p>
            <a:r>
              <a:rPr lang="en-GB" altLang="en-US" sz="3600" dirty="0">
                <a:latin typeface="Arial" charset="0"/>
                <a:cs typeface="Arial" charset="0"/>
              </a:rPr>
              <a:t>Keep the problem under surveillance and review it (later date)</a:t>
            </a:r>
          </a:p>
          <a:p>
            <a:r>
              <a:rPr lang="en-GB" altLang="en-US" sz="3600" dirty="0">
                <a:latin typeface="Arial" charset="0"/>
                <a:cs typeface="Arial" charset="0"/>
              </a:rPr>
              <a:t>Contain the problem</a:t>
            </a:r>
          </a:p>
          <a:p>
            <a:r>
              <a:rPr lang="en-GB" altLang="en-US" sz="3600" dirty="0">
                <a:latin typeface="Arial" charset="0"/>
                <a:cs typeface="Arial" charset="0"/>
              </a:rPr>
              <a:t>Find a solution</a:t>
            </a:r>
            <a:endParaRPr lang="en-GB" sz="3600" dirty="0"/>
          </a:p>
        </p:txBody>
      </p:sp>
    </p:spTree>
    <p:extLst>
      <p:ext uri="{BB962C8B-B14F-4D97-AF65-F5344CB8AC3E}">
        <p14:creationId xmlns:p14="http://schemas.microsoft.com/office/powerpoint/2010/main" val="15552626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E092E-06DF-4495-A99E-ECFA29CBE278}"/>
              </a:ext>
            </a:extLst>
          </p:cNvPr>
          <p:cNvSpPr>
            <a:spLocks noGrp="1"/>
          </p:cNvSpPr>
          <p:nvPr>
            <p:ph type="title"/>
          </p:nvPr>
        </p:nvSpPr>
        <p:spPr>
          <a:xfrm>
            <a:off x="228600" y="513629"/>
            <a:ext cx="8782756" cy="1143000"/>
          </a:xfrm>
        </p:spPr>
        <p:txBody>
          <a:bodyPr>
            <a:normAutofit fontScale="90000"/>
          </a:bodyPr>
          <a:lstStyle/>
          <a:p>
            <a:r>
              <a:rPr lang="en-GB" dirty="0">
                <a:effectLst>
                  <a:outerShdw blurRad="38100" dist="38100" dir="2700000" algn="tl">
                    <a:srgbClr val="000000">
                      <a:alpha val="43137"/>
                    </a:srgbClr>
                  </a:outerShdw>
                </a:effectLst>
                <a:latin typeface="Arial Rounded MT Bold" panose="020F0704030504030204" pitchFamily="34" charset="0"/>
              </a:rPr>
              <a:t>Problem Solving – </a:t>
            </a:r>
            <a:br>
              <a:rPr lang="en-GB" dirty="0">
                <a:effectLst>
                  <a:outerShdw blurRad="38100" dist="38100" dir="2700000" algn="tl">
                    <a:srgbClr val="000000">
                      <a:alpha val="43137"/>
                    </a:srgbClr>
                  </a:outerShdw>
                </a:effectLst>
                <a:latin typeface="Arial Rounded MT Bold" panose="020F0704030504030204" pitchFamily="34" charset="0"/>
              </a:rPr>
            </a:br>
            <a:r>
              <a:rPr lang="en-GB" dirty="0">
                <a:effectLst>
                  <a:outerShdw blurRad="38100" dist="38100" dir="2700000" algn="tl">
                    <a:srgbClr val="000000">
                      <a:alpha val="43137"/>
                    </a:srgbClr>
                  </a:outerShdw>
                </a:effectLst>
                <a:latin typeface="Arial Rounded MT Bold" panose="020F0704030504030204" pitchFamily="34" charset="0"/>
              </a:rPr>
              <a:t>Continuous Improvement</a:t>
            </a:r>
          </a:p>
        </p:txBody>
      </p:sp>
      <p:sp>
        <p:nvSpPr>
          <p:cNvPr id="3" name="Content Placeholder 2">
            <a:extLst>
              <a:ext uri="{FF2B5EF4-FFF2-40B4-BE49-F238E27FC236}">
                <a16:creationId xmlns:a16="http://schemas.microsoft.com/office/drawing/2014/main" id="{966C0039-E7E4-4234-BB5B-A049703DCDCB}"/>
              </a:ext>
            </a:extLst>
          </p:cNvPr>
          <p:cNvSpPr>
            <a:spLocks noGrp="1"/>
          </p:cNvSpPr>
          <p:nvPr>
            <p:ph idx="1"/>
          </p:nvPr>
        </p:nvSpPr>
        <p:spPr>
          <a:xfrm>
            <a:off x="505178" y="2667130"/>
            <a:ext cx="8229600" cy="3412065"/>
          </a:xfrm>
        </p:spPr>
        <p:txBody>
          <a:bodyPr/>
          <a:lstStyle/>
          <a:p>
            <a:r>
              <a:rPr lang="en-GB" dirty="0">
                <a:latin typeface="Arial" panose="020B0604020202020204" pitchFamily="34" charset="0"/>
                <a:cs typeface="Arial" panose="020B0604020202020204" pitchFamily="34" charset="0"/>
              </a:rPr>
              <a:t>Problem Solving is a key component of Continuous Systematic Improvement </a:t>
            </a:r>
          </a:p>
          <a:p>
            <a:r>
              <a:rPr lang="en-GB" dirty="0">
                <a:latin typeface="Arial" panose="020B0604020202020204" pitchFamily="34" charset="0"/>
                <a:cs typeface="Arial" panose="020B0604020202020204" pitchFamily="34" charset="0"/>
              </a:rPr>
              <a:t>Continuous Systematic Improvement is central to an organisation’s ability to be competitive and successful</a:t>
            </a:r>
          </a:p>
          <a:p>
            <a:r>
              <a:rPr lang="en-GB" dirty="0">
                <a:latin typeface="Arial" panose="020B0604020202020204" pitchFamily="34" charset="0"/>
                <a:cs typeface="Arial" panose="020B0604020202020204" pitchFamily="34" charset="0"/>
              </a:rPr>
              <a:t>Why is this?  </a:t>
            </a:r>
          </a:p>
          <a:p>
            <a:pPr marL="0" indent="0" algn="ctr">
              <a:buNone/>
            </a:pPr>
            <a:endParaRPr lang="en-GB" b="1" i="1" dirty="0"/>
          </a:p>
          <a:p>
            <a:endParaRPr lang="en-GB" dirty="0"/>
          </a:p>
        </p:txBody>
      </p:sp>
    </p:spTree>
    <p:extLst>
      <p:ext uri="{BB962C8B-B14F-4D97-AF65-F5344CB8AC3E}">
        <p14:creationId xmlns:p14="http://schemas.microsoft.com/office/powerpoint/2010/main" val="3754471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Answer……</a:t>
            </a:r>
          </a:p>
        </p:txBody>
      </p:sp>
      <p:sp>
        <p:nvSpPr>
          <p:cNvPr id="3" name="Content Placeholder 2"/>
          <p:cNvSpPr>
            <a:spLocks noGrp="1"/>
          </p:cNvSpPr>
          <p:nvPr>
            <p:ph idx="1"/>
          </p:nvPr>
        </p:nvSpPr>
        <p:spPr>
          <a:xfrm>
            <a:off x="822959" y="2510752"/>
            <a:ext cx="7543801" cy="4023360"/>
          </a:xfrm>
        </p:spPr>
        <p:txBody>
          <a:bodyPr/>
          <a:lstStyle/>
          <a:p>
            <a:r>
              <a:rPr lang="en-GB" dirty="0"/>
              <a:t>Any organisation that is not improving is standing still – if you stand still, others can overtake you…..and you are, in fact, going backwards!</a:t>
            </a:r>
          </a:p>
          <a:p>
            <a:endParaRPr lang="en-GB" dirty="0"/>
          </a:p>
        </p:txBody>
      </p:sp>
    </p:spTree>
    <p:extLst>
      <p:ext uri="{BB962C8B-B14F-4D97-AF65-F5344CB8AC3E}">
        <p14:creationId xmlns:p14="http://schemas.microsoft.com/office/powerpoint/2010/main" val="29791681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6521"/>
            <a:ext cx="8229600" cy="1143000"/>
          </a:xfrm>
        </p:spPr>
        <p:txBody>
          <a:bodyPr>
            <a:norm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types</a:t>
            </a:r>
          </a:p>
        </p:txBody>
      </p:sp>
      <p:sp>
        <p:nvSpPr>
          <p:cNvPr id="3" name="Content Placeholder 2"/>
          <p:cNvSpPr>
            <a:spLocks noGrp="1"/>
          </p:cNvSpPr>
          <p:nvPr>
            <p:ph idx="1"/>
          </p:nvPr>
        </p:nvSpPr>
        <p:spPr>
          <a:xfrm>
            <a:off x="899592" y="1279521"/>
            <a:ext cx="7488832" cy="4741767"/>
          </a:xfrm>
        </p:spPr>
        <p:txBody>
          <a:bodyPr>
            <a:normAutofit fontScale="85000" lnSpcReduction="20000"/>
          </a:bodyPr>
          <a:lstStyle/>
          <a:p>
            <a:pPr>
              <a:defRPr/>
            </a:pPr>
            <a:r>
              <a:rPr lang="en-GB" sz="2800" b="1" dirty="0">
                <a:latin typeface="Arial" panose="020B0604020202020204" pitchFamily="34" charset="0"/>
                <a:cs typeface="Arial" panose="020B0604020202020204" pitchFamily="34" charset="0"/>
              </a:rPr>
              <a:t>Deviation </a:t>
            </a:r>
            <a:r>
              <a:rPr lang="en-GB" sz="2800" b="1" dirty="0" smtClean="0">
                <a:latin typeface="Arial" panose="020B0604020202020204" pitchFamily="34" charset="0"/>
                <a:cs typeface="Arial" panose="020B0604020202020204" pitchFamily="34" charset="0"/>
              </a:rPr>
              <a:t>problems;</a:t>
            </a:r>
          </a:p>
          <a:p>
            <a:pPr marL="0" indent="0">
              <a:buNone/>
              <a:defRPr/>
            </a:pPr>
            <a:r>
              <a:rPr lang="en-GB" sz="2800" dirty="0" smtClean="0">
                <a:latin typeface="Arial" panose="020B0604020202020204" pitchFamily="34" charset="0"/>
                <a:cs typeface="Arial" panose="020B0604020202020204" pitchFamily="34" charset="0"/>
              </a:rPr>
              <a:t>Where something is not going to plan and its not clear why.</a:t>
            </a:r>
            <a:endParaRPr lang="en-GB" sz="2800" dirty="0">
              <a:latin typeface="Arial" panose="020B0604020202020204" pitchFamily="34" charset="0"/>
              <a:cs typeface="Arial" panose="020B0604020202020204" pitchFamily="34" charset="0"/>
            </a:endParaRPr>
          </a:p>
          <a:p>
            <a:pPr>
              <a:defRPr/>
            </a:pPr>
            <a:endParaRPr lang="en-GB" sz="2800" dirty="0">
              <a:latin typeface="Arial" panose="020B0604020202020204" pitchFamily="34" charset="0"/>
              <a:cs typeface="Arial" panose="020B0604020202020204" pitchFamily="34" charset="0"/>
            </a:endParaRPr>
          </a:p>
          <a:p>
            <a:pPr>
              <a:defRPr/>
            </a:pPr>
            <a:r>
              <a:rPr lang="en-GB" sz="2800" b="1" dirty="0">
                <a:latin typeface="Arial" panose="020B0604020202020204" pitchFamily="34" charset="0"/>
                <a:cs typeface="Arial" panose="020B0604020202020204" pitchFamily="34" charset="0"/>
              </a:rPr>
              <a:t>Potential </a:t>
            </a:r>
            <a:r>
              <a:rPr lang="en-GB" sz="2800" b="1" dirty="0" smtClean="0">
                <a:latin typeface="Arial" panose="020B0604020202020204" pitchFamily="34" charset="0"/>
                <a:cs typeface="Arial" panose="020B0604020202020204" pitchFamily="34" charset="0"/>
              </a:rPr>
              <a:t>problems;</a:t>
            </a:r>
          </a:p>
          <a:p>
            <a:pPr marL="0" indent="0">
              <a:buNone/>
              <a:defRPr/>
            </a:pPr>
            <a:r>
              <a:rPr lang="en-GB" sz="2800" dirty="0" smtClean="0">
                <a:latin typeface="Arial" panose="020B0604020202020204" pitchFamily="34" charset="0"/>
                <a:cs typeface="Arial" panose="020B0604020202020204" pitchFamily="34" charset="0"/>
              </a:rPr>
              <a:t>Where something is starting to develop that may cause difficulties if it isn’t dealt with.</a:t>
            </a:r>
            <a:endParaRPr lang="en-GB" sz="2800" dirty="0">
              <a:latin typeface="Arial" panose="020B0604020202020204" pitchFamily="34" charset="0"/>
              <a:cs typeface="Arial" panose="020B0604020202020204" pitchFamily="34" charset="0"/>
            </a:endParaRPr>
          </a:p>
          <a:p>
            <a:pPr>
              <a:defRPr/>
            </a:pPr>
            <a:endParaRPr lang="en-GB" sz="2800" b="1" dirty="0">
              <a:latin typeface="Arial" panose="020B0604020202020204" pitchFamily="34" charset="0"/>
              <a:cs typeface="Arial" panose="020B0604020202020204" pitchFamily="34" charset="0"/>
            </a:endParaRPr>
          </a:p>
          <a:p>
            <a:pPr>
              <a:defRPr/>
            </a:pPr>
            <a:r>
              <a:rPr lang="en-GB" sz="2800" b="1" dirty="0">
                <a:latin typeface="Arial" panose="020B0604020202020204" pitchFamily="34" charset="0"/>
                <a:cs typeface="Arial" panose="020B0604020202020204" pitchFamily="34" charset="0"/>
              </a:rPr>
              <a:t>Improvement </a:t>
            </a:r>
            <a:r>
              <a:rPr lang="en-GB" sz="2800" b="1" dirty="0" smtClean="0">
                <a:latin typeface="Arial" panose="020B0604020202020204" pitchFamily="34" charset="0"/>
                <a:cs typeface="Arial" panose="020B0604020202020204" pitchFamily="34" charset="0"/>
              </a:rPr>
              <a:t>problems;</a:t>
            </a:r>
          </a:p>
          <a:p>
            <a:pPr marL="0" indent="0">
              <a:buNone/>
              <a:defRPr/>
            </a:pPr>
            <a:r>
              <a:rPr lang="en-GB" sz="2800" dirty="0" smtClean="0">
                <a:latin typeface="Arial" panose="020B0604020202020204" pitchFamily="34" charset="0"/>
                <a:cs typeface="Arial" panose="020B0604020202020204" pitchFamily="34" charset="0"/>
              </a:rPr>
              <a:t>Where there’s a need to find better ways of doing things for the future (for example, increased productivity , better safety, or changes to working methods)</a:t>
            </a:r>
            <a:endParaRPr lang="en-GB" sz="2800" dirty="0">
              <a:latin typeface="Arial" panose="020B0604020202020204" pitchFamily="34" charset="0"/>
              <a:cs typeface="Arial" panose="020B0604020202020204" pitchFamily="34" charset="0"/>
            </a:endParaRPr>
          </a:p>
          <a:p>
            <a:pPr marL="0" indent="0">
              <a:buNone/>
              <a:defRPr/>
            </a:pPr>
            <a:endParaRPr lang="en-GB" dirty="0">
              <a:latin typeface="Arial" panose="020B0604020202020204" pitchFamily="34" charset="0"/>
              <a:cs typeface="Arial" panose="020B0604020202020204" pitchFamily="34" charset="0"/>
            </a:endParaRPr>
          </a:p>
          <a:p>
            <a:pPr marL="89297" indent="0">
              <a:buNone/>
              <a:defRPr/>
            </a:pPr>
            <a:endParaRPr lang="en-GB" sz="2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8B147940-4107-4C58-AF04-C5F2B6FD75EF}" type="slidenum">
              <a:rPr lang="en-GB" smtClean="0"/>
              <a:pPr>
                <a:defRPr/>
              </a:pPr>
              <a:t>16</a:t>
            </a:fld>
            <a:endParaRPr lang="en-GB"/>
          </a:p>
        </p:txBody>
      </p:sp>
      <p:sp>
        <p:nvSpPr>
          <p:cNvPr id="5" name="Rectangle 4"/>
          <p:cNvSpPr/>
          <p:nvPr/>
        </p:nvSpPr>
        <p:spPr bwMode="auto">
          <a:xfrm>
            <a:off x="1979712" y="5949280"/>
            <a:ext cx="5760640" cy="72139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pitchFamily="34" charset="0"/>
              </a:rPr>
              <a:t>Institute of Leadershi</a:t>
            </a:r>
            <a:r>
              <a:rPr lang="en-GB" dirty="0" smtClean="0"/>
              <a:t>p and Management, (2013). </a:t>
            </a:r>
            <a:r>
              <a:rPr lang="en-GB" i="1" dirty="0" smtClean="0"/>
              <a:t>Solving problems and Making Decisions. </a:t>
            </a:r>
            <a:r>
              <a:rPr lang="en-GB" dirty="0" smtClean="0"/>
              <a:t>Abingdon: Routledge.</a:t>
            </a:r>
            <a:endParaRPr kumimoji="0" lang="en-GB" sz="1400" b="0" i="0" u="none" strike="noStrike" cap="none" normalizeH="0" baseline="0" dirty="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3777751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a:xfrm>
            <a:off x="1925637" y="277459"/>
            <a:ext cx="5153025" cy="525798"/>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Categories</a:t>
            </a:r>
          </a:p>
        </p:txBody>
      </p:sp>
      <p:sp>
        <p:nvSpPr>
          <p:cNvPr id="27651" name="Rectangle 3"/>
          <p:cNvSpPr>
            <a:spLocks noGrp="1" noChangeArrowheads="1"/>
          </p:cNvSpPr>
          <p:nvPr>
            <p:ph idx="1"/>
          </p:nvPr>
        </p:nvSpPr>
        <p:spPr>
          <a:xfrm>
            <a:off x="745185" y="1860314"/>
            <a:ext cx="8104011" cy="3875442"/>
          </a:xfrm>
        </p:spPr>
        <p:txBody>
          <a:bodyPr>
            <a:normAutofit fontScale="92500" lnSpcReduction="20000"/>
          </a:bodyPr>
          <a:lstStyle/>
          <a:p>
            <a:pPr marL="89297" indent="0">
              <a:lnSpc>
                <a:spcPct val="90000"/>
              </a:lnSpc>
              <a:buNone/>
              <a:defRPr/>
            </a:pPr>
            <a:endParaRPr lang="en-GB" altLang="en-US" sz="2400" u="sng" dirty="0">
              <a:latin typeface="Arial" panose="020B0604020202020204" pitchFamily="34" charset="0"/>
              <a:cs typeface="Arial" panose="020B0604020202020204" pitchFamily="34" charset="0"/>
            </a:endParaRPr>
          </a:p>
          <a:p>
            <a:pPr marL="89297" indent="0">
              <a:lnSpc>
                <a:spcPct val="90000"/>
              </a:lnSpc>
              <a:buNone/>
              <a:defRPr/>
            </a:pPr>
            <a:r>
              <a:rPr lang="en-GB" altLang="en-US" sz="2400" b="1" dirty="0">
                <a:latin typeface="Arial" panose="020B0604020202020204" pitchFamily="34" charset="0"/>
                <a:cs typeface="Arial" panose="020B0604020202020204" pitchFamily="34" charset="0"/>
              </a:rPr>
              <a:t>Strategic problems  </a:t>
            </a:r>
            <a:r>
              <a:rPr lang="en-GB" altLang="en-US" sz="2400" dirty="0">
                <a:latin typeface="Arial" panose="020B0604020202020204" pitchFamily="34" charset="0"/>
                <a:cs typeface="Arial" panose="020B0604020202020204" pitchFamily="34" charset="0"/>
              </a:rPr>
              <a:t>- are longer term, wide ranging problems that have significant consequences for the organisation as a whole</a:t>
            </a:r>
          </a:p>
          <a:p>
            <a:pPr marL="0" indent="0">
              <a:lnSpc>
                <a:spcPct val="90000"/>
              </a:lnSpc>
              <a:buNone/>
              <a:defRPr/>
            </a:pPr>
            <a:endParaRPr lang="en-GB" altLang="en-US" sz="2400" u="sng" dirty="0">
              <a:latin typeface="Arial" panose="020B0604020202020204" pitchFamily="34" charset="0"/>
              <a:cs typeface="Arial" panose="020B0604020202020204" pitchFamily="34" charset="0"/>
            </a:endParaRPr>
          </a:p>
          <a:p>
            <a:pPr marL="89297" indent="0">
              <a:lnSpc>
                <a:spcPct val="90000"/>
              </a:lnSpc>
              <a:buNone/>
              <a:defRPr/>
            </a:pPr>
            <a:r>
              <a:rPr lang="en-GB" altLang="en-US" sz="2400" b="1" dirty="0">
                <a:latin typeface="Arial" panose="020B0604020202020204" pitchFamily="34" charset="0"/>
                <a:cs typeface="Arial" panose="020B0604020202020204" pitchFamily="34" charset="0"/>
              </a:rPr>
              <a:t>Operational problems  </a:t>
            </a:r>
            <a:r>
              <a:rPr lang="en-GB" altLang="en-US" sz="2400" dirty="0">
                <a:latin typeface="Arial" panose="020B0604020202020204" pitchFamily="34" charset="0"/>
                <a:cs typeface="Arial" panose="020B0604020202020204" pitchFamily="34" charset="0"/>
              </a:rPr>
              <a:t>- are usually medium to short term and involve the management of resources to achieve particular objectives</a:t>
            </a:r>
          </a:p>
          <a:p>
            <a:pPr marL="89297" indent="0">
              <a:lnSpc>
                <a:spcPct val="90000"/>
              </a:lnSpc>
              <a:buNone/>
              <a:defRPr/>
            </a:pPr>
            <a:endParaRPr lang="en-GB" altLang="en-US" sz="2400" u="sng" dirty="0">
              <a:latin typeface="Arial" panose="020B0604020202020204" pitchFamily="34" charset="0"/>
              <a:cs typeface="Arial" panose="020B0604020202020204" pitchFamily="34" charset="0"/>
            </a:endParaRPr>
          </a:p>
          <a:p>
            <a:pPr marL="89297" indent="0">
              <a:lnSpc>
                <a:spcPct val="90000"/>
              </a:lnSpc>
              <a:buNone/>
              <a:defRPr/>
            </a:pPr>
            <a:r>
              <a:rPr lang="en-GB" altLang="en-US" sz="2400" b="1" dirty="0">
                <a:latin typeface="Arial" panose="020B0604020202020204" pitchFamily="34" charset="0"/>
                <a:cs typeface="Arial" panose="020B0604020202020204" pitchFamily="34" charset="0"/>
              </a:rPr>
              <a:t>Administrative problems  </a:t>
            </a:r>
            <a:r>
              <a:rPr lang="en-GB" altLang="en-US" sz="2400" dirty="0">
                <a:latin typeface="Arial" panose="020B0604020202020204" pitchFamily="34" charset="0"/>
                <a:cs typeface="Arial" panose="020B0604020202020204" pitchFamily="34" charset="0"/>
              </a:rPr>
              <a:t>- are usually short term or have a right or wrong answer according to the policies and procedures of the organisation.</a:t>
            </a:r>
          </a:p>
        </p:txBody>
      </p:sp>
      <p:sp>
        <p:nvSpPr>
          <p:cNvPr id="2253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Calibri" pitchFamily="34" charset="0"/>
              </a:defRPr>
            </a:lvl1pPr>
            <a:lvl2pPr>
              <a:defRPr sz="2100">
                <a:solidFill>
                  <a:schemeClr val="tx1"/>
                </a:solidFill>
                <a:latin typeface="Calibri" pitchFamily="34" charset="0"/>
              </a:defRPr>
            </a:lvl2pPr>
            <a:lvl3pPr>
              <a:defRPr sz="1800">
                <a:solidFill>
                  <a:schemeClr val="tx1"/>
                </a:solidFill>
                <a:latin typeface="Calibri" pitchFamily="34" charset="0"/>
              </a:defRPr>
            </a:lvl3pPr>
            <a:lvl4pPr>
              <a:defRPr sz="1500">
                <a:solidFill>
                  <a:schemeClr val="tx1"/>
                </a:solidFill>
                <a:latin typeface="Calibri" pitchFamily="34" charset="0"/>
              </a:defRPr>
            </a:lvl4pPr>
            <a:lvl5pPr>
              <a:defRPr sz="1500">
                <a:solidFill>
                  <a:schemeClr val="tx1"/>
                </a:solidFill>
                <a:latin typeface="Calibri" pitchFamily="34" charset="0"/>
              </a:defRPr>
            </a:lvl5pPr>
            <a:lvl6pPr eaLnBrk="0" fontAlgn="base" hangingPunct="0">
              <a:spcAft>
                <a:spcPct val="0"/>
              </a:spcAft>
              <a:buFont typeface="Arial" charset="0"/>
              <a:buChar char="»"/>
              <a:defRPr sz="1500">
                <a:solidFill>
                  <a:schemeClr val="tx1"/>
                </a:solidFill>
                <a:latin typeface="Calibri" pitchFamily="34" charset="0"/>
              </a:defRPr>
            </a:lvl6pPr>
            <a:lvl7pPr eaLnBrk="0" fontAlgn="base" hangingPunct="0">
              <a:spcAft>
                <a:spcPct val="0"/>
              </a:spcAft>
              <a:buFont typeface="Arial" charset="0"/>
              <a:buChar char="»"/>
              <a:defRPr sz="1500">
                <a:solidFill>
                  <a:schemeClr val="tx1"/>
                </a:solidFill>
                <a:latin typeface="Calibri" pitchFamily="34" charset="0"/>
              </a:defRPr>
            </a:lvl7pPr>
            <a:lvl8pPr eaLnBrk="0" fontAlgn="base" hangingPunct="0">
              <a:spcAft>
                <a:spcPct val="0"/>
              </a:spcAft>
              <a:buFont typeface="Arial" charset="0"/>
              <a:buChar char="»"/>
              <a:defRPr sz="1500">
                <a:solidFill>
                  <a:schemeClr val="tx1"/>
                </a:solidFill>
                <a:latin typeface="Calibri" pitchFamily="34" charset="0"/>
              </a:defRPr>
            </a:lvl8pPr>
            <a:lvl9pPr eaLnBrk="0" fontAlgn="base" hangingPunct="0">
              <a:spcAft>
                <a:spcPct val="0"/>
              </a:spcAft>
              <a:buFont typeface="Arial" charset="0"/>
              <a:buChar char="»"/>
              <a:defRPr sz="1500">
                <a:solidFill>
                  <a:schemeClr val="tx1"/>
                </a:solidFill>
                <a:latin typeface="Calibri" pitchFamily="34" charset="0"/>
              </a:defRPr>
            </a:lvl9pPr>
          </a:lstStyle>
          <a:p>
            <a:pPr fontAlgn="base">
              <a:spcBef>
                <a:spcPct val="0"/>
              </a:spcBef>
              <a:spcAft>
                <a:spcPct val="0"/>
              </a:spcAft>
            </a:pPr>
            <a:fld id="{CB8C57AE-53A7-4CA1-9C93-E7C6F52E92B6}" type="slidenum">
              <a:rPr lang="en-GB" altLang="en-US" sz="900">
                <a:latin typeface="Arial" charset="0"/>
                <a:cs typeface="Arial" charset="0"/>
              </a:rPr>
              <a:pPr fontAlgn="base">
                <a:spcBef>
                  <a:spcPct val="0"/>
                </a:spcBef>
                <a:spcAft>
                  <a:spcPct val="0"/>
                </a:spcAft>
              </a:pPr>
              <a:t>17</a:t>
            </a:fld>
            <a:endParaRPr lang="en-GB" altLang="en-US" sz="900">
              <a:latin typeface="Arial" charset="0"/>
              <a:cs typeface="Arial" charset="0"/>
            </a:endParaRPr>
          </a:p>
        </p:txBody>
      </p:sp>
    </p:spTree>
    <p:extLst>
      <p:ext uri="{BB962C8B-B14F-4D97-AF65-F5344CB8AC3E}">
        <p14:creationId xmlns:p14="http://schemas.microsoft.com/office/powerpoint/2010/main" val="34756457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1" end="1"/>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651">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3" end="3"/>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7651">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27651">
                                            <p:txEl>
                                              <p:pRg st="5" end="5"/>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A544F1-7940-4938-986F-7F731EA14081}"/>
              </a:ext>
            </a:extLst>
          </p:cNvPr>
          <p:cNvSpPr>
            <a:spLocks noGrp="1"/>
          </p:cNvSpPr>
          <p:nvPr>
            <p:ph idx="1"/>
          </p:nvPr>
        </p:nvSpPr>
        <p:spPr/>
        <p:txBody>
          <a:bodyPr/>
          <a:lstStyle/>
          <a:p>
            <a:pPr marL="0" indent="0">
              <a:buNone/>
            </a:pPr>
            <a:r>
              <a:rPr lang="en-GB" altLang="en-US" sz="3600" dirty="0"/>
              <a:t>Nature, Scope &amp; Impact</a:t>
            </a:r>
          </a:p>
          <a:p>
            <a:endParaRPr lang="en-GB" dirty="0"/>
          </a:p>
        </p:txBody>
      </p:sp>
      <p:sp>
        <p:nvSpPr>
          <p:cNvPr id="2" name="Title 1">
            <a:extLst>
              <a:ext uri="{FF2B5EF4-FFF2-40B4-BE49-F238E27FC236}">
                <a16:creationId xmlns:a16="http://schemas.microsoft.com/office/drawing/2014/main" id="{8665BCC8-4AF2-49D1-8B70-8D7BF4DDAD5A}"/>
              </a:ext>
            </a:extLst>
          </p:cNvPr>
          <p:cNvSpPr>
            <a:spLocks noGrp="1"/>
          </p:cNvSpPr>
          <p:nvPr>
            <p:ph type="title"/>
          </p:nvPr>
        </p:nvSpPr>
        <p:spPr>
          <a:xfrm>
            <a:off x="457200" y="197767"/>
            <a:ext cx="82296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Solving</a:t>
            </a:r>
            <a:endParaRPr lang="en-GB" sz="3600" dirty="0"/>
          </a:p>
        </p:txBody>
      </p:sp>
      <p:pic>
        <p:nvPicPr>
          <p:cNvPr id="4" name="Picture 2" descr="http://barry-overstreet.com/wp-content/uploads/2013/03/Problem-Solving-Skills.jpg">
            <a:extLst>
              <a:ext uri="{FF2B5EF4-FFF2-40B4-BE49-F238E27FC236}">
                <a16:creationId xmlns:a16="http://schemas.microsoft.com/office/drawing/2014/main" id="{0294B3C6-CE9C-4D15-824C-EBAEC12992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802" y="2379877"/>
            <a:ext cx="3396790" cy="3396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45502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1286DE-DA08-44C5-8840-63271ECCDC8A}"/>
              </a:ext>
            </a:extLst>
          </p:cNvPr>
          <p:cNvSpPr>
            <a:spLocks noGrp="1"/>
          </p:cNvSpPr>
          <p:nvPr>
            <p:ph idx="1"/>
          </p:nvPr>
        </p:nvSpPr>
        <p:spPr>
          <a:xfrm>
            <a:off x="355600" y="2453639"/>
            <a:ext cx="8788400" cy="1699325"/>
          </a:xfrm>
        </p:spPr>
        <p:txBody>
          <a:bodyPr/>
          <a:lstStyle/>
          <a:p>
            <a:r>
              <a:rPr lang="en-GB" dirty="0"/>
              <a:t>Nature- What is the problem? What/Who is causing it?</a:t>
            </a:r>
          </a:p>
          <a:p>
            <a:r>
              <a:rPr lang="en-GB" dirty="0"/>
              <a:t>Scope – How wide does the problem reach? Who is affected?</a:t>
            </a:r>
          </a:p>
          <a:p>
            <a:r>
              <a:rPr lang="en-GB" dirty="0"/>
              <a:t>Impact – How are they affected?</a:t>
            </a:r>
          </a:p>
        </p:txBody>
      </p:sp>
      <p:sp>
        <p:nvSpPr>
          <p:cNvPr id="2" name="Title 1">
            <a:extLst>
              <a:ext uri="{FF2B5EF4-FFF2-40B4-BE49-F238E27FC236}">
                <a16:creationId xmlns:a16="http://schemas.microsoft.com/office/drawing/2014/main" id="{D89030B5-F457-417D-B19C-2C8A7DAF085B}"/>
              </a:ext>
            </a:extLst>
          </p:cNvPr>
          <p:cNvSpPr>
            <a:spLocks noGrp="1"/>
          </p:cNvSpPr>
          <p:nvPr>
            <p:ph type="title"/>
          </p:nvPr>
        </p:nvSpPr>
        <p:spPr>
          <a:xfrm>
            <a:off x="486064" y="872993"/>
            <a:ext cx="8229600" cy="733822"/>
          </a:xfrm>
        </p:spPr>
        <p:txBody>
          <a:bodyPr>
            <a:normAutofit fontScale="90000"/>
          </a:bodyPr>
          <a:lstStyle/>
          <a:p>
            <a:r>
              <a:rPr lang="en-GB" altLang="en-US" sz="4000" b="1" dirty="0">
                <a:effectLst>
                  <a:outerShdw blurRad="38100" dist="38100" dir="2700000" algn="tl">
                    <a:srgbClr val="000000">
                      <a:alpha val="43137"/>
                    </a:srgbClr>
                  </a:outerShdw>
                </a:effectLst>
                <a:latin typeface="Arial Rounded MT Bold" panose="020F0704030504030204" pitchFamily="34" charset="0"/>
              </a:rPr>
              <a:t>Scope &amp; Impact</a:t>
            </a:r>
            <a:r>
              <a:rPr lang="en-GB" altLang="en-US" dirty="0"/>
              <a:t/>
            </a:r>
            <a:br>
              <a:rPr lang="en-GB" altLang="en-US" dirty="0"/>
            </a:br>
            <a:endParaRPr lang="en-GB" dirty="0"/>
          </a:p>
        </p:txBody>
      </p:sp>
      <p:pic>
        <p:nvPicPr>
          <p:cNvPr id="1026" name="Picture 2" descr="Image result for ripples on the pond">
            <a:extLst>
              <a:ext uri="{FF2B5EF4-FFF2-40B4-BE49-F238E27FC236}">
                <a16:creationId xmlns:a16="http://schemas.microsoft.com/office/drawing/2014/main" id="{8FB0D227-7F17-4CE1-B993-8298C72FA5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0922" y="4147287"/>
            <a:ext cx="4886156" cy="3224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294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74505"/>
            <a:ext cx="7543800" cy="1450757"/>
          </a:xfrm>
        </p:spPr>
        <p:txBody>
          <a:bodyPr/>
          <a:lstStyle/>
          <a:p>
            <a:r>
              <a:rPr lang="cy-GB" dirty="0"/>
              <a:t>Decision Making Processes</a:t>
            </a:r>
          </a:p>
        </p:txBody>
      </p:sp>
      <p:sp>
        <p:nvSpPr>
          <p:cNvPr id="3" name="Content Placeholder 2"/>
          <p:cNvSpPr>
            <a:spLocks noGrp="1"/>
          </p:cNvSpPr>
          <p:nvPr>
            <p:ph idx="1"/>
          </p:nvPr>
        </p:nvSpPr>
        <p:spPr>
          <a:xfrm>
            <a:off x="293083" y="1933823"/>
            <a:ext cx="8640960" cy="4525963"/>
          </a:xfrm>
        </p:spPr>
        <p:txBody>
          <a:bodyPr/>
          <a:lstStyle/>
          <a:p>
            <a:r>
              <a:rPr lang="cy-GB" dirty="0"/>
              <a:t>Decision making can be </a:t>
            </a:r>
            <a:r>
              <a:rPr lang="cy-GB" b="1" u="sng" dirty="0"/>
              <a:t>rational</a:t>
            </a:r>
            <a:r>
              <a:rPr lang="cy-GB" dirty="0"/>
              <a:t> or </a:t>
            </a:r>
            <a:r>
              <a:rPr lang="cy-GB" b="1" u="sng" dirty="0"/>
              <a:t>creative</a:t>
            </a:r>
            <a:r>
              <a:rPr lang="cy-GB" dirty="0"/>
              <a:t>.</a:t>
            </a:r>
          </a:p>
          <a:p>
            <a:endParaRPr lang="cy-GB" sz="1600" dirty="0"/>
          </a:p>
          <a:p>
            <a:r>
              <a:rPr lang="cy-GB" dirty="0"/>
              <a:t>The </a:t>
            </a:r>
            <a:r>
              <a:rPr lang="cy-GB" b="1" dirty="0"/>
              <a:t>rational</a:t>
            </a:r>
            <a:r>
              <a:rPr lang="cy-GB" dirty="0"/>
              <a:t> approach emphasises the need to evaluate the problem and its constituent parts in an ordered way.</a:t>
            </a:r>
          </a:p>
          <a:p>
            <a:endParaRPr lang="cy-GB" sz="1600" dirty="0"/>
          </a:p>
          <a:p>
            <a:r>
              <a:rPr lang="cy-GB" dirty="0"/>
              <a:t>The </a:t>
            </a:r>
            <a:r>
              <a:rPr lang="cy-GB" b="1" dirty="0"/>
              <a:t>creative</a:t>
            </a:r>
            <a:r>
              <a:rPr lang="cy-GB" dirty="0"/>
              <a:t> approach emphasises innovation in a holistic and less regulated way.</a:t>
            </a:r>
          </a:p>
        </p:txBody>
      </p:sp>
      <p:sp>
        <p:nvSpPr>
          <p:cNvPr id="4" name="Slide Number Placeholder 3"/>
          <p:cNvSpPr>
            <a:spLocks noGrp="1"/>
          </p:cNvSpPr>
          <p:nvPr>
            <p:ph type="sldNum" sz="quarter" idx="12"/>
          </p:nvPr>
        </p:nvSpPr>
        <p:spPr/>
        <p:txBody>
          <a:bodyPr/>
          <a:lstStyle/>
          <a:p>
            <a:fld id="{04657A23-F046-44D7-AC1D-38111E7AC05F}" type="slidenum">
              <a:rPr lang="en-US" smtClean="0"/>
              <a:pPr/>
              <a:t>20</a:t>
            </a:fld>
            <a:endParaRPr lang="en-US"/>
          </a:p>
        </p:txBody>
      </p:sp>
    </p:spTree>
    <p:extLst>
      <p:ext uri="{BB962C8B-B14F-4D97-AF65-F5344CB8AC3E}">
        <p14:creationId xmlns:p14="http://schemas.microsoft.com/office/powerpoint/2010/main" val="41708144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Rational Decision Making</a:t>
            </a:r>
          </a:p>
        </p:txBody>
      </p:sp>
      <p:graphicFrame>
        <p:nvGraphicFramePr>
          <p:cNvPr id="6" name="Content Placeholder 5"/>
          <p:cNvGraphicFramePr>
            <a:graphicFrameLocks noGrp="1"/>
          </p:cNvGraphicFramePr>
          <p:nvPr>
            <p:ph idx="1"/>
          </p:nvPr>
        </p:nvGraphicFramePr>
        <p:xfrm>
          <a:off x="1979712" y="1988840"/>
          <a:ext cx="5112568" cy="2560320"/>
        </p:xfrm>
        <a:graphic>
          <a:graphicData uri="http://schemas.openxmlformats.org/drawingml/2006/table">
            <a:tbl>
              <a:tblPr firstRow="1" bandRow="1">
                <a:tableStyleId>{5C22544A-7EE6-4342-B048-85BDC9FD1C3A}</a:tableStyleId>
              </a:tblPr>
              <a:tblGrid>
                <a:gridCol w="5112568">
                  <a:extLst>
                    <a:ext uri="{9D8B030D-6E8A-4147-A177-3AD203B41FA5}">
                      <a16:colId xmlns:a16="http://schemas.microsoft.com/office/drawing/2014/main" val="20000"/>
                    </a:ext>
                  </a:extLst>
                </a:gridCol>
              </a:tblGrid>
              <a:tr h="370840">
                <a:tc>
                  <a:txBody>
                    <a:bodyPr/>
                    <a:lstStyle/>
                    <a:p>
                      <a:pPr algn="ctr"/>
                      <a:r>
                        <a:rPr lang="cy-GB" dirty="0">
                          <a:solidFill>
                            <a:schemeClr val="tx1"/>
                          </a:solidFill>
                        </a:rPr>
                        <a:t>Define the Problem</a:t>
                      </a:r>
                    </a:p>
                    <a:p>
                      <a:pPr algn="ctr"/>
                      <a:endParaRPr lang="cy-GB" dirty="0">
                        <a:solidFill>
                          <a:schemeClr val="tx1"/>
                        </a:solidFill>
                      </a:endParaRPr>
                    </a:p>
                  </a:txBody>
                  <a:tcPr/>
                </a:tc>
                <a:extLst>
                  <a:ext uri="{0D108BD9-81ED-4DB2-BD59-A6C34878D82A}">
                    <a16:rowId xmlns:a16="http://schemas.microsoft.com/office/drawing/2014/main" val="10000"/>
                  </a:ext>
                </a:extLst>
              </a:tr>
              <a:tr h="370840">
                <a:tc>
                  <a:txBody>
                    <a:bodyPr/>
                    <a:lstStyle/>
                    <a:p>
                      <a:pPr algn="ctr"/>
                      <a:r>
                        <a:rPr lang="cy-GB" b="1" dirty="0">
                          <a:solidFill>
                            <a:schemeClr val="tx1"/>
                          </a:solidFill>
                        </a:rPr>
                        <a:t>Gather the Data</a:t>
                      </a:r>
                    </a:p>
                    <a:p>
                      <a:pPr algn="ctr"/>
                      <a:endParaRPr lang="cy-GB" b="1" dirty="0">
                        <a:solidFill>
                          <a:schemeClr val="tx1"/>
                        </a:solidFill>
                      </a:endParaRPr>
                    </a:p>
                  </a:txBody>
                  <a:tcPr/>
                </a:tc>
                <a:extLst>
                  <a:ext uri="{0D108BD9-81ED-4DB2-BD59-A6C34878D82A}">
                    <a16:rowId xmlns:a16="http://schemas.microsoft.com/office/drawing/2014/main" val="10001"/>
                  </a:ext>
                </a:extLst>
              </a:tr>
              <a:tr h="370840">
                <a:tc>
                  <a:txBody>
                    <a:bodyPr/>
                    <a:lstStyle/>
                    <a:p>
                      <a:pPr algn="ctr"/>
                      <a:r>
                        <a:rPr lang="cy-GB" b="1" dirty="0"/>
                        <a:t>Generate, Evaluate and Choose Options</a:t>
                      </a:r>
                    </a:p>
                    <a:p>
                      <a:pPr algn="ctr"/>
                      <a:endParaRPr lang="cy-GB" dirty="0"/>
                    </a:p>
                  </a:txBody>
                  <a:tcPr/>
                </a:tc>
                <a:extLst>
                  <a:ext uri="{0D108BD9-81ED-4DB2-BD59-A6C34878D82A}">
                    <a16:rowId xmlns:a16="http://schemas.microsoft.com/office/drawing/2014/main" val="10002"/>
                  </a:ext>
                </a:extLst>
              </a:tr>
              <a:tr h="370840">
                <a:tc>
                  <a:txBody>
                    <a:bodyPr/>
                    <a:lstStyle/>
                    <a:p>
                      <a:pPr algn="ctr"/>
                      <a:r>
                        <a:rPr lang="cy-GB" b="1" dirty="0"/>
                        <a:t>Implement</a:t>
                      </a:r>
                      <a:r>
                        <a:rPr lang="cy-GB" b="1" baseline="0" dirty="0"/>
                        <a:t> the Selected Option/s</a:t>
                      </a:r>
                    </a:p>
                    <a:p>
                      <a:pPr algn="ctr"/>
                      <a:endParaRPr lang="cy-GB" dirty="0"/>
                    </a:p>
                  </a:txBody>
                  <a:tcPr/>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04657A23-F046-44D7-AC1D-38111E7AC05F}" type="slidenum">
              <a:rPr lang="en-US" smtClean="0"/>
              <a:pPr/>
              <a:t>21</a:t>
            </a:fld>
            <a:endParaRPr lang="en-US"/>
          </a:p>
        </p:txBody>
      </p:sp>
    </p:spTree>
    <p:extLst>
      <p:ext uri="{BB962C8B-B14F-4D97-AF65-F5344CB8AC3E}">
        <p14:creationId xmlns:p14="http://schemas.microsoft.com/office/powerpoint/2010/main" val="10246715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Rational Decision Making</a:t>
            </a:r>
          </a:p>
        </p:txBody>
      </p:sp>
      <p:sp>
        <p:nvSpPr>
          <p:cNvPr id="3" name="Content Placeholder 2"/>
          <p:cNvSpPr>
            <a:spLocks noGrp="1"/>
          </p:cNvSpPr>
          <p:nvPr>
            <p:ph idx="1"/>
          </p:nvPr>
        </p:nvSpPr>
        <p:spPr/>
        <p:txBody>
          <a:bodyPr/>
          <a:lstStyle/>
          <a:p>
            <a:r>
              <a:rPr lang="cy-GB" dirty="0"/>
              <a:t>It is a stepped approach.</a:t>
            </a:r>
          </a:p>
          <a:p>
            <a:r>
              <a:rPr lang="cy-GB" dirty="0"/>
              <a:t>It favours objectivity.</a:t>
            </a:r>
          </a:p>
          <a:p>
            <a:pPr>
              <a:buNone/>
            </a:pPr>
            <a:endParaRPr lang="cy-GB" sz="1600" dirty="0"/>
          </a:p>
          <a:p>
            <a:r>
              <a:rPr lang="cy-GB" b="1" dirty="0"/>
              <a:t>Advantage</a:t>
            </a:r>
            <a:r>
              <a:rPr lang="cy-GB" dirty="0"/>
              <a:t>:  it is tried &amp; tested and we are conditioned to solve problems in this way.</a:t>
            </a:r>
          </a:p>
          <a:p>
            <a:r>
              <a:rPr lang="cy-GB" b="1" dirty="0"/>
              <a:t>Disadvantage</a:t>
            </a:r>
            <a:r>
              <a:rPr lang="cy-GB" dirty="0"/>
              <a:t>:  we are constrained by bounded rationality (Simon, 1990) i.e. cognitive or resource limitations.</a:t>
            </a:r>
          </a:p>
        </p:txBody>
      </p:sp>
      <p:sp>
        <p:nvSpPr>
          <p:cNvPr id="4" name="Slide Number Placeholder 3"/>
          <p:cNvSpPr>
            <a:spLocks noGrp="1"/>
          </p:cNvSpPr>
          <p:nvPr>
            <p:ph type="sldNum" sz="quarter" idx="12"/>
          </p:nvPr>
        </p:nvSpPr>
        <p:spPr/>
        <p:txBody>
          <a:bodyPr/>
          <a:lstStyle/>
          <a:p>
            <a:fld id="{04657A23-F046-44D7-AC1D-38111E7AC05F}" type="slidenum">
              <a:rPr lang="en-US" smtClean="0"/>
              <a:pPr/>
              <a:t>22</a:t>
            </a:fld>
            <a:endParaRPr lang="en-US"/>
          </a:p>
        </p:txBody>
      </p:sp>
    </p:spTree>
    <p:extLst>
      <p:ext uri="{BB962C8B-B14F-4D97-AF65-F5344CB8AC3E}">
        <p14:creationId xmlns:p14="http://schemas.microsoft.com/office/powerpoint/2010/main" val="20266568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109989"/>
            <a:ext cx="7543800" cy="1450757"/>
          </a:xfrm>
        </p:spPr>
        <p:txBody>
          <a:bodyPr/>
          <a:lstStyle/>
          <a:p>
            <a:r>
              <a:rPr lang="cy-GB" dirty="0"/>
              <a:t>Creative Decision Making</a:t>
            </a:r>
          </a:p>
        </p:txBody>
      </p:sp>
      <p:sp>
        <p:nvSpPr>
          <p:cNvPr id="4" name="Slide Number Placeholder 3"/>
          <p:cNvSpPr>
            <a:spLocks noGrp="1"/>
          </p:cNvSpPr>
          <p:nvPr>
            <p:ph type="sldNum" sz="quarter" idx="12"/>
          </p:nvPr>
        </p:nvSpPr>
        <p:spPr/>
        <p:txBody>
          <a:bodyPr/>
          <a:lstStyle/>
          <a:p>
            <a:fld id="{04657A23-F046-44D7-AC1D-38111E7AC05F}" type="slidenum">
              <a:rPr lang="en-US" smtClean="0"/>
              <a:pPr/>
              <a:t>23</a:t>
            </a:fld>
            <a:endParaRPr lang="en-US"/>
          </a:p>
        </p:txBody>
      </p:sp>
      <p:sp>
        <p:nvSpPr>
          <p:cNvPr id="7" name="TextBox 6"/>
          <p:cNvSpPr txBox="1"/>
          <p:nvPr/>
        </p:nvSpPr>
        <p:spPr>
          <a:xfrm>
            <a:off x="3203848" y="5805264"/>
            <a:ext cx="2880320" cy="307777"/>
          </a:xfrm>
          <a:prstGeom prst="rect">
            <a:avLst/>
          </a:prstGeom>
          <a:noFill/>
        </p:spPr>
        <p:txBody>
          <a:bodyPr wrap="square" rtlCol="0">
            <a:spAutoFit/>
          </a:bodyPr>
          <a:lstStyle/>
          <a:p>
            <a:pPr algn="ctr"/>
            <a:r>
              <a:rPr lang="cy-GB" b="1" dirty="0"/>
              <a:t>Whetten and Cameron (2011)</a:t>
            </a:r>
          </a:p>
        </p:txBody>
      </p:sp>
      <p:sp>
        <p:nvSpPr>
          <p:cNvPr id="8" name="Oval 7"/>
          <p:cNvSpPr/>
          <p:nvPr/>
        </p:nvSpPr>
        <p:spPr bwMode="auto">
          <a:xfrm>
            <a:off x="899592" y="3140968"/>
            <a:ext cx="1440160" cy="1368152"/>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a:ln>
                <a:noFill/>
              </a:ln>
              <a:solidFill>
                <a:schemeClr val="tx1"/>
              </a:solidFill>
              <a:effectLst/>
              <a:latin typeface="Arial" pitchFamily="34" charset="0"/>
            </a:endParaRPr>
          </a:p>
        </p:txBody>
      </p:sp>
      <p:sp>
        <p:nvSpPr>
          <p:cNvPr id="9" name="Oval 8"/>
          <p:cNvSpPr/>
          <p:nvPr/>
        </p:nvSpPr>
        <p:spPr bwMode="auto">
          <a:xfrm>
            <a:off x="467544" y="1340768"/>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Preparation</a:t>
            </a:r>
          </a:p>
        </p:txBody>
      </p:sp>
      <p:sp>
        <p:nvSpPr>
          <p:cNvPr id="10" name="Oval 9"/>
          <p:cNvSpPr/>
          <p:nvPr/>
        </p:nvSpPr>
        <p:spPr bwMode="auto">
          <a:xfrm>
            <a:off x="2411760" y="2276872"/>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Incubation</a:t>
            </a:r>
          </a:p>
        </p:txBody>
      </p:sp>
      <p:sp>
        <p:nvSpPr>
          <p:cNvPr id="11" name="Oval 10"/>
          <p:cNvSpPr/>
          <p:nvPr/>
        </p:nvSpPr>
        <p:spPr bwMode="auto">
          <a:xfrm>
            <a:off x="4572000" y="3212976"/>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Illumination</a:t>
            </a:r>
          </a:p>
        </p:txBody>
      </p:sp>
      <p:sp>
        <p:nvSpPr>
          <p:cNvPr id="12" name="Oval 11"/>
          <p:cNvSpPr/>
          <p:nvPr/>
        </p:nvSpPr>
        <p:spPr bwMode="auto">
          <a:xfrm>
            <a:off x="6732240" y="4221088"/>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Verification</a:t>
            </a:r>
          </a:p>
        </p:txBody>
      </p:sp>
    </p:spTree>
    <p:extLst>
      <p:ext uri="{BB962C8B-B14F-4D97-AF65-F5344CB8AC3E}">
        <p14:creationId xmlns:p14="http://schemas.microsoft.com/office/powerpoint/2010/main" val="1437809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657A23-F046-44D7-AC1D-38111E7AC05F}" type="slidenum">
              <a:rPr lang="en-US" smtClean="0"/>
              <a:pPr/>
              <a:t>24</a:t>
            </a:fld>
            <a:endParaRPr lang="en-US"/>
          </a:p>
        </p:txBody>
      </p:sp>
      <p:sp>
        <p:nvSpPr>
          <p:cNvPr id="2" name="Title 1"/>
          <p:cNvSpPr>
            <a:spLocks noGrp="1"/>
          </p:cNvSpPr>
          <p:nvPr>
            <p:ph type="title" idx="4294967295"/>
          </p:nvPr>
        </p:nvSpPr>
        <p:spPr>
          <a:xfrm>
            <a:off x="1600200" y="287339"/>
            <a:ext cx="7543800" cy="405358"/>
          </a:xfrm>
        </p:spPr>
        <p:txBody>
          <a:bodyPr>
            <a:normAutofit fontScale="90000"/>
          </a:bodyPr>
          <a:lstStyle/>
          <a:p>
            <a:r>
              <a:rPr lang="cy-GB" dirty="0" smtClean="0"/>
              <a:t>The </a:t>
            </a:r>
            <a:r>
              <a:rPr lang="cy-GB" dirty="0" err="1" smtClean="0"/>
              <a:t>Four</a:t>
            </a:r>
            <a:r>
              <a:rPr lang="cy-GB" dirty="0" smtClean="0"/>
              <a:t> </a:t>
            </a:r>
            <a:r>
              <a:rPr lang="cy-GB" dirty="0" err="1" smtClean="0"/>
              <a:t>Steps</a:t>
            </a:r>
            <a:r>
              <a:rPr lang="cy-GB" dirty="0" smtClean="0"/>
              <a:t> of </a:t>
            </a:r>
            <a:r>
              <a:rPr lang="cy-GB" dirty="0" err="1" smtClean="0"/>
              <a:t>Creativity</a:t>
            </a:r>
            <a:endParaRPr lang="cy-GB" dirty="0"/>
          </a:p>
        </p:txBody>
      </p:sp>
      <p:sp>
        <p:nvSpPr>
          <p:cNvPr id="7" name="TextBox 6"/>
          <p:cNvSpPr txBox="1"/>
          <p:nvPr/>
        </p:nvSpPr>
        <p:spPr>
          <a:xfrm>
            <a:off x="-105024" y="5733256"/>
            <a:ext cx="2880320" cy="307777"/>
          </a:xfrm>
          <a:prstGeom prst="rect">
            <a:avLst/>
          </a:prstGeom>
          <a:noFill/>
        </p:spPr>
        <p:txBody>
          <a:bodyPr wrap="square" rtlCol="0">
            <a:spAutoFit/>
          </a:bodyPr>
          <a:lstStyle/>
          <a:p>
            <a:pPr algn="ctr"/>
            <a:r>
              <a:rPr lang="cy-GB" b="1" dirty="0"/>
              <a:t>Whetten and Cameron (2011)</a:t>
            </a:r>
          </a:p>
        </p:txBody>
      </p:sp>
      <p:sp>
        <p:nvSpPr>
          <p:cNvPr id="8" name="Oval 7"/>
          <p:cNvSpPr/>
          <p:nvPr/>
        </p:nvSpPr>
        <p:spPr bwMode="auto">
          <a:xfrm>
            <a:off x="899592" y="3140968"/>
            <a:ext cx="1440160" cy="1368152"/>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cy-GB" sz="1400" b="0" i="0" u="none" strike="noStrike" cap="none" normalizeH="0" baseline="0">
              <a:ln>
                <a:noFill/>
              </a:ln>
              <a:solidFill>
                <a:schemeClr val="tx1"/>
              </a:solidFill>
              <a:effectLst/>
              <a:latin typeface="Arial" pitchFamily="34" charset="0"/>
            </a:endParaRPr>
          </a:p>
        </p:txBody>
      </p:sp>
      <p:sp>
        <p:nvSpPr>
          <p:cNvPr id="9" name="Oval 8"/>
          <p:cNvSpPr/>
          <p:nvPr/>
        </p:nvSpPr>
        <p:spPr bwMode="auto">
          <a:xfrm>
            <a:off x="75604" y="1050145"/>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Preparation</a:t>
            </a:r>
          </a:p>
        </p:txBody>
      </p:sp>
      <p:sp>
        <p:nvSpPr>
          <p:cNvPr id="10" name="Oval 9"/>
          <p:cNvSpPr/>
          <p:nvPr/>
        </p:nvSpPr>
        <p:spPr bwMode="auto">
          <a:xfrm>
            <a:off x="179512" y="2299527"/>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Incubation</a:t>
            </a:r>
          </a:p>
        </p:txBody>
      </p:sp>
      <p:sp>
        <p:nvSpPr>
          <p:cNvPr id="11" name="Oval 10"/>
          <p:cNvSpPr/>
          <p:nvPr/>
        </p:nvSpPr>
        <p:spPr bwMode="auto">
          <a:xfrm>
            <a:off x="75604" y="3609020"/>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Illumination</a:t>
            </a:r>
          </a:p>
        </p:txBody>
      </p:sp>
      <p:sp>
        <p:nvSpPr>
          <p:cNvPr id="12" name="Oval 11"/>
          <p:cNvSpPr/>
          <p:nvPr/>
        </p:nvSpPr>
        <p:spPr bwMode="auto">
          <a:xfrm>
            <a:off x="44343" y="4693510"/>
            <a:ext cx="2304256" cy="1008112"/>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cy-GB" b="1" dirty="0"/>
          </a:p>
          <a:p>
            <a:pPr algn="ctr"/>
            <a:r>
              <a:rPr lang="cy-GB" sz="1800" b="1" dirty="0"/>
              <a:t>Verification</a:t>
            </a:r>
          </a:p>
        </p:txBody>
      </p:sp>
      <p:sp>
        <p:nvSpPr>
          <p:cNvPr id="3" name="Rectangle 2"/>
          <p:cNvSpPr/>
          <p:nvPr/>
        </p:nvSpPr>
        <p:spPr>
          <a:xfrm>
            <a:off x="2483768" y="689806"/>
            <a:ext cx="6552728" cy="1200329"/>
          </a:xfrm>
          <a:prstGeom prst="rect">
            <a:avLst/>
          </a:prstGeom>
        </p:spPr>
        <p:txBody>
          <a:bodyPr wrap="square">
            <a:spAutoFit/>
          </a:bodyPr>
          <a:lstStyle/>
          <a:p>
            <a:r>
              <a:rPr lang="en-GB" dirty="0"/>
              <a:t>Step 1: Preparation</a:t>
            </a:r>
          </a:p>
          <a:p>
            <a:r>
              <a:rPr lang="en-GB" dirty="0"/>
              <a:t>Research: Collect information or data.</a:t>
            </a:r>
          </a:p>
          <a:p>
            <a:r>
              <a:rPr lang="en-GB" dirty="0"/>
              <a:t>Preparation requires a research stage of collecting information or data.</a:t>
            </a:r>
          </a:p>
        </p:txBody>
      </p:sp>
      <p:sp>
        <p:nvSpPr>
          <p:cNvPr id="5" name="Rectangle 4"/>
          <p:cNvSpPr/>
          <p:nvPr/>
        </p:nvSpPr>
        <p:spPr>
          <a:xfrm>
            <a:off x="2514310" y="2422418"/>
            <a:ext cx="4572000" cy="646331"/>
          </a:xfrm>
          <a:prstGeom prst="rect">
            <a:avLst/>
          </a:prstGeom>
        </p:spPr>
        <p:txBody>
          <a:bodyPr>
            <a:spAutoFit/>
          </a:bodyPr>
          <a:lstStyle/>
          <a:p>
            <a:r>
              <a:rPr lang="en-GB" dirty="0"/>
              <a:t>Step 2: Incubation</a:t>
            </a:r>
          </a:p>
          <a:p>
            <a:r>
              <a:rPr lang="en-GB" dirty="0"/>
              <a:t>Percolation: Milling over collected information.</a:t>
            </a:r>
          </a:p>
        </p:txBody>
      </p:sp>
      <p:sp>
        <p:nvSpPr>
          <p:cNvPr id="6" name="Rectangle 5"/>
          <p:cNvSpPr/>
          <p:nvPr/>
        </p:nvSpPr>
        <p:spPr>
          <a:xfrm>
            <a:off x="2627784" y="3501008"/>
            <a:ext cx="4572000" cy="923330"/>
          </a:xfrm>
          <a:prstGeom prst="rect">
            <a:avLst/>
          </a:prstGeom>
        </p:spPr>
        <p:txBody>
          <a:bodyPr>
            <a:spAutoFit/>
          </a:bodyPr>
          <a:lstStyle/>
          <a:p>
            <a:endParaRPr lang="en-GB" dirty="0"/>
          </a:p>
          <a:p>
            <a:r>
              <a:rPr lang="en-GB" dirty="0"/>
              <a:t>Step 3: Illumination</a:t>
            </a:r>
          </a:p>
          <a:p>
            <a:r>
              <a:rPr lang="en-GB" dirty="0"/>
              <a:t>Light Bulb Idea: Aha moment.</a:t>
            </a:r>
          </a:p>
        </p:txBody>
      </p:sp>
      <p:sp>
        <p:nvSpPr>
          <p:cNvPr id="13" name="Rectangle 12"/>
          <p:cNvSpPr/>
          <p:nvPr/>
        </p:nvSpPr>
        <p:spPr>
          <a:xfrm>
            <a:off x="2627784" y="4890781"/>
            <a:ext cx="4572000" cy="646331"/>
          </a:xfrm>
          <a:prstGeom prst="rect">
            <a:avLst/>
          </a:prstGeom>
        </p:spPr>
        <p:txBody>
          <a:bodyPr>
            <a:spAutoFit/>
          </a:bodyPr>
          <a:lstStyle/>
          <a:p>
            <a:r>
              <a:rPr lang="en-GB" dirty="0"/>
              <a:t>Step 4: Implementation</a:t>
            </a:r>
          </a:p>
          <a:p>
            <a:r>
              <a:rPr lang="en-GB" dirty="0"/>
              <a:t>Actual Making, creating: Verification</a:t>
            </a:r>
          </a:p>
        </p:txBody>
      </p:sp>
    </p:spTree>
    <p:extLst>
      <p:ext uri="{BB962C8B-B14F-4D97-AF65-F5344CB8AC3E}">
        <p14:creationId xmlns:p14="http://schemas.microsoft.com/office/powerpoint/2010/main" val="11128926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Creative Decision Making</a:t>
            </a:r>
          </a:p>
        </p:txBody>
      </p:sp>
      <p:sp>
        <p:nvSpPr>
          <p:cNvPr id="3" name="Content Placeholder 2"/>
          <p:cNvSpPr>
            <a:spLocks noGrp="1"/>
          </p:cNvSpPr>
          <p:nvPr>
            <p:ph idx="1"/>
          </p:nvPr>
        </p:nvSpPr>
        <p:spPr/>
        <p:txBody>
          <a:bodyPr/>
          <a:lstStyle/>
          <a:p>
            <a:r>
              <a:rPr lang="cy-GB" dirty="0"/>
              <a:t>It is a less structured approach.</a:t>
            </a:r>
          </a:p>
          <a:p>
            <a:r>
              <a:rPr lang="cy-GB" dirty="0"/>
              <a:t>It favours subjectivity and intuition.</a:t>
            </a:r>
          </a:p>
          <a:p>
            <a:endParaRPr lang="cy-GB" sz="1600" dirty="0"/>
          </a:p>
          <a:p>
            <a:r>
              <a:rPr lang="cy-GB" b="1" dirty="0"/>
              <a:t>Advantage</a:t>
            </a:r>
            <a:r>
              <a:rPr lang="cy-GB" dirty="0"/>
              <a:t>:  it may result in better solutions.</a:t>
            </a:r>
          </a:p>
          <a:p>
            <a:r>
              <a:rPr lang="cy-GB" b="1" dirty="0"/>
              <a:t>Disadvantage</a:t>
            </a:r>
            <a:r>
              <a:rPr lang="cy-GB" dirty="0"/>
              <a:t>:  it is less familiar and requires training or an alternative organisational culture.</a:t>
            </a:r>
          </a:p>
          <a:p>
            <a:endParaRPr lang="cy-GB" dirty="0"/>
          </a:p>
        </p:txBody>
      </p:sp>
      <p:sp>
        <p:nvSpPr>
          <p:cNvPr id="4" name="Slide Number Placeholder 3"/>
          <p:cNvSpPr>
            <a:spLocks noGrp="1"/>
          </p:cNvSpPr>
          <p:nvPr>
            <p:ph type="sldNum" sz="quarter" idx="12"/>
          </p:nvPr>
        </p:nvSpPr>
        <p:spPr/>
        <p:txBody>
          <a:bodyPr/>
          <a:lstStyle/>
          <a:p>
            <a:fld id="{04657A23-F046-44D7-AC1D-38111E7AC05F}" type="slidenum">
              <a:rPr lang="en-US" smtClean="0"/>
              <a:pPr/>
              <a:t>25</a:t>
            </a:fld>
            <a:endParaRPr lang="en-US"/>
          </a:p>
        </p:txBody>
      </p:sp>
    </p:spTree>
    <p:extLst>
      <p:ext uri="{BB962C8B-B14F-4D97-AF65-F5344CB8AC3E}">
        <p14:creationId xmlns:p14="http://schemas.microsoft.com/office/powerpoint/2010/main" val="2684139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F8855-DCA2-4719-9781-6D0D776F6073}"/>
              </a:ext>
            </a:extLst>
          </p:cNvPr>
          <p:cNvSpPr>
            <a:spLocks noGrp="1"/>
          </p:cNvSpPr>
          <p:nvPr>
            <p:ph type="title"/>
          </p:nvPr>
        </p:nvSpPr>
        <p:spPr>
          <a:xfrm>
            <a:off x="457200" y="0"/>
            <a:ext cx="8229600" cy="1143000"/>
          </a:xfrm>
        </p:spPr>
        <p:txBody>
          <a:bodyPr/>
          <a:lstStyle/>
          <a:p>
            <a:r>
              <a:rPr lang="en-GB" altLang="en-US" sz="2800" b="1" dirty="0">
                <a:effectLst>
                  <a:outerShdw blurRad="38100" dist="38100" dir="2700000" algn="tl">
                    <a:srgbClr val="000000">
                      <a:alpha val="43137"/>
                    </a:srgbClr>
                  </a:outerShdw>
                </a:effectLst>
                <a:latin typeface="Arial Rounded MT Bold" panose="020F0704030504030204" pitchFamily="34" charset="0"/>
              </a:rPr>
              <a:t>Creative Problem Solving</a:t>
            </a:r>
            <a:endParaRPr lang="en-GB" sz="2800" dirty="0">
              <a:effectLst>
                <a:outerShdw blurRad="38100" dist="38100" dir="2700000" algn="tl">
                  <a:srgbClr val="000000">
                    <a:alpha val="43137"/>
                  </a:srgbClr>
                </a:outerShdw>
              </a:effectLst>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6C5DA648-C3A3-4633-A4EE-2F79BAAA0C3A}"/>
              </a:ext>
            </a:extLst>
          </p:cNvPr>
          <p:cNvSpPr>
            <a:spLocks noGrp="1"/>
          </p:cNvSpPr>
          <p:nvPr>
            <p:ph idx="1"/>
          </p:nvPr>
        </p:nvSpPr>
        <p:spPr>
          <a:xfrm>
            <a:off x="1115616" y="1340768"/>
            <a:ext cx="7388578" cy="4312921"/>
          </a:xfrm>
        </p:spPr>
        <p:txBody>
          <a:bodyPr>
            <a:normAutofit lnSpcReduction="10000"/>
          </a:bodyPr>
          <a:lstStyle/>
          <a:p>
            <a:pPr>
              <a:buFontTx/>
              <a:buNone/>
            </a:pPr>
            <a:r>
              <a:rPr lang="en-GB" altLang="en-US" b="1" dirty="0">
                <a:latin typeface="Arial" charset="0"/>
                <a:cs typeface="Arial" charset="0"/>
              </a:rPr>
              <a:t>BENEFITS</a:t>
            </a:r>
            <a:r>
              <a:rPr lang="en-GB" altLang="en-US" dirty="0">
                <a:latin typeface="Arial" charset="0"/>
                <a:cs typeface="Arial" charset="0"/>
              </a:rPr>
              <a:t>: to the Organisation</a:t>
            </a:r>
            <a:r>
              <a:rPr lang="en-GB" altLang="en-US" b="1" dirty="0">
                <a:latin typeface="Arial" charset="0"/>
                <a:cs typeface="Arial" charset="0"/>
              </a:rPr>
              <a:t>?</a:t>
            </a:r>
          </a:p>
          <a:p>
            <a:pPr>
              <a:buFontTx/>
              <a:buNone/>
            </a:pPr>
            <a:endParaRPr lang="en-GB" altLang="en-US"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Improvement in products and services</a:t>
            </a:r>
          </a:p>
          <a:p>
            <a:pPr lvl="1">
              <a:buFont typeface="Arial" panose="020B0604020202020204" pitchFamily="34" charset="0"/>
              <a:buChar char="•"/>
            </a:pPr>
            <a:endParaRPr lang="en-GB" altLang="en-US" sz="24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Reduction in costs</a:t>
            </a:r>
          </a:p>
          <a:p>
            <a:pPr lvl="1">
              <a:buFont typeface="Arial" panose="020B0604020202020204" pitchFamily="34" charset="0"/>
              <a:buChar char="•"/>
            </a:pPr>
            <a:endParaRPr lang="en-GB" altLang="en-US" sz="24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Improvement in quality</a:t>
            </a:r>
          </a:p>
          <a:p>
            <a:pPr lvl="1">
              <a:buFont typeface="Arial" panose="020B0604020202020204" pitchFamily="34" charset="0"/>
              <a:buChar char="•"/>
            </a:pPr>
            <a:endParaRPr lang="en-GB" altLang="en-US" sz="24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Improved employee performance</a:t>
            </a:r>
          </a:p>
          <a:p>
            <a:pPr lvl="1">
              <a:buFont typeface="Arial" panose="020B0604020202020204" pitchFamily="34" charset="0"/>
              <a:buChar char="•"/>
            </a:pPr>
            <a:endParaRPr lang="en-GB" altLang="en-US" sz="24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market share</a:t>
            </a:r>
          </a:p>
          <a:p>
            <a:endParaRPr lang="en-GB" dirty="0"/>
          </a:p>
        </p:txBody>
      </p:sp>
    </p:spTree>
    <p:extLst>
      <p:ext uri="{BB962C8B-B14F-4D97-AF65-F5344CB8AC3E}">
        <p14:creationId xmlns:p14="http://schemas.microsoft.com/office/powerpoint/2010/main" val="34842984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07EEC-83F5-4516-AD47-8F73758A226C}"/>
              </a:ext>
            </a:extLst>
          </p:cNvPr>
          <p:cNvSpPr>
            <a:spLocks noGrp="1"/>
          </p:cNvSpPr>
          <p:nvPr>
            <p:ph type="title"/>
          </p:nvPr>
        </p:nvSpPr>
        <p:spPr/>
        <p:txBody>
          <a:bodyPr/>
          <a:lstStyle/>
          <a:p>
            <a:r>
              <a:rPr lang="en-GB" altLang="en-US" sz="3600" b="1" dirty="0">
                <a:effectLst>
                  <a:outerShdw blurRad="38100" dist="38100" dir="2700000" algn="tl">
                    <a:srgbClr val="000000">
                      <a:alpha val="43137"/>
                    </a:srgbClr>
                  </a:outerShdw>
                </a:effectLst>
                <a:latin typeface="Arial Rounded MT Bold" panose="020F0704030504030204" pitchFamily="34" charset="0"/>
              </a:rPr>
              <a:t>Creative Problem Solving</a:t>
            </a:r>
            <a:endParaRPr lang="en-GB" dirty="0"/>
          </a:p>
        </p:txBody>
      </p:sp>
      <p:sp>
        <p:nvSpPr>
          <p:cNvPr id="3" name="Content Placeholder 2">
            <a:extLst>
              <a:ext uri="{FF2B5EF4-FFF2-40B4-BE49-F238E27FC236}">
                <a16:creationId xmlns:a16="http://schemas.microsoft.com/office/drawing/2014/main" id="{1DDC83E2-A3C8-44AA-80E8-3B7981A899B8}"/>
              </a:ext>
            </a:extLst>
          </p:cNvPr>
          <p:cNvSpPr>
            <a:spLocks noGrp="1"/>
          </p:cNvSpPr>
          <p:nvPr>
            <p:ph idx="1"/>
          </p:nvPr>
        </p:nvSpPr>
        <p:spPr>
          <a:xfrm>
            <a:off x="1078089" y="2514600"/>
            <a:ext cx="6925733" cy="3337560"/>
          </a:xfrm>
        </p:spPr>
        <p:txBody>
          <a:bodyPr/>
          <a:lstStyle/>
          <a:p>
            <a:pPr>
              <a:buFontTx/>
              <a:buNone/>
            </a:pPr>
            <a:r>
              <a:rPr lang="en-GB" altLang="en-US" b="1" dirty="0">
                <a:latin typeface="Arial" charset="0"/>
                <a:cs typeface="Arial" charset="0"/>
              </a:rPr>
              <a:t>BENEFITS</a:t>
            </a:r>
            <a:r>
              <a:rPr lang="en-GB" altLang="en-US" dirty="0">
                <a:latin typeface="Arial" charset="0"/>
                <a:cs typeface="Arial" charset="0"/>
              </a:rPr>
              <a:t>: to the Individual</a:t>
            </a:r>
            <a:r>
              <a:rPr lang="en-GB" altLang="en-US" b="1" dirty="0">
                <a:latin typeface="Arial" charset="0"/>
                <a:cs typeface="Arial" charset="0"/>
              </a:rPr>
              <a:t>?</a:t>
            </a:r>
          </a:p>
          <a:p>
            <a:pPr>
              <a:buFontTx/>
              <a:buNone/>
            </a:pPr>
            <a:endParaRPr lang="en-GB" altLang="en-US" sz="105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personal effectiveness</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Increased involvement</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Greater confidence</a:t>
            </a:r>
          </a:p>
          <a:p>
            <a:pPr lvl="1">
              <a:buFont typeface="Arial" panose="020B0604020202020204" pitchFamily="34" charset="0"/>
              <a:buChar char="•"/>
            </a:pPr>
            <a:endParaRPr lang="en-GB" altLang="en-US" sz="600" dirty="0">
              <a:latin typeface="Arial" charset="0"/>
              <a:cs typeface="Arial" charset="0"/>
            </a:endParaRPr>
          </a:p>
          <a:p>
            <a:pPr lvl="1">
              <a:buFont typeface="Arial" panose="020B0604020202020204" pitchFamily="34" charset="0"/>
              <a:buChar char="•"/>
            </a:pPr>
            <a:r>
              <a:rPr lang="en-GB" altLang="en-US" sz="2400" dirty="0">
                <a:latin typeface="Arial" charset="0"/>
                <a:cs typeface="Arial" charset="0"/>
              </a:rPr>
              <a:t>Greater understanding of corporate goals</a:t>
            </a:r>
          </a:p>
          <a:p>
            <a:endParaRPr lang="en-GB" dirty="0"/>
          </a:p>
        </p:txBody>
      </p:sp>
    </p:spTree>
    <p:extLst>
      <p:ext uri="{BB962C8B-B14F-4D97-AF65-F5344CB8AC3E}">
        <p14:creationId xmlns:p14="http://schemas.microsoft.com/office/powerpoint/2010/main" val="402197070"/>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A4462EC5D42D48A1870FB723F26746" ma:contentTypeVersion="11" ma:contentTypeDescription="Create a new document." ma:contentTypeScope="" ma:versionID="e2e81eb36bf243fa95089a6152957dcd">
  <xsd:schema xmlns:xsd="http://www.w3.org/2001/XMLSchema" xmlns:xs="http://www.w3.org/2001/XMLSchema" xmlns:p="http://schemas.microsoft.com/office/2006/metadata/properties" xmlns:ns3="7ab40eed-68c2-4ff5-b2ec-48499265677d" xmlns:ns4="e30e1647-29be-4cde-b2da-971aed4fcaf4" targetNamespace="http://schemas.microsoft.com/office/2006/metadata/properties" ma:root="true" ma:fieldsID="c81c139d1c5ed8f68d1a6a68d4322259" ns3:_="" ns4:_="">
    <xsd:import namespace="7ab40eed-68c2-4ff5-b2ec-48499265677d"/>
    <xsd:import namespace="e30e1647-29be-4cde-b2da-971aed4fcaf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b40eed-68c2-4ff5-b2ec-4849926567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30e1647-29be-4cde-b2da-971aed4fca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7318389-1465-4738-AD02-135787C51A34}">
  <ds:schemaRefs>
    <ds:schemaRef ds:uri="http://schemas.microsoft.com/sharepoint/v3/contenttype/forms"/>
  </ds:schemaRefs>
</ds:datastoreItem>
</file>

<file path=customXml/itemProps2.xml><?xml version="1.0" encoding="utf-8"?>
<ds:datastoreItem xmlns:ds="http://schemas.openxmlformats.org/officeDocument/2006/customXml" ds:itemID="{72D7BBC5-58DE-4118-A5E4-6E5C298529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b40eed-68c2-4ff5-b2ec-48499265677d"/>
    <ds:schemaRef ds:uri="e30e1647-29be-4cde-b2da-971aed4fca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FD8A278-D9C5-455D-B964-3BEB52841AFC}">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e30e1647-29be-4cde-b2da-971aed4fcaf4"/>
    <ds:schemaRef ds:uri="http://purl.org/dc/terms/"/>
    <ds:schemaRef ds:uri="7ab40eed-68c2-4ff5-b2ec-48499265677d"/>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Retrospect</Template>
  <TotalTime>258</TotalTime>
  <Words>1265</Words>
  <Application>Microsoft Office PowerPoint</Application>
  <PresentationFormat>On-screen Show (4:3)</PresentationFormat>
  <Paragraphs>217</Paragraphs>
  <Slides>27</Slides>
  <Notes>11</Notes>
  <HiddenSlides>1</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Arial Rounded MT Bold</vt:lpstr>
      <vt:lpstr>Calibri</vt:lpstr>
      <vt:lpstr>Calibri Light</vt:lpstr>
      <vt:lpstr>Corbel</vt:lpstr>
      <vt:lpstr>Garamond</vt:lpstr>
      <vt:lpstr>Open Sans</vt:lpstr>
      <vt:lpstr>Retrospect</vt:lpstr>
      <vt:lpstr>BMSK4004   Problem Solving and Decision Making  Christian Felices Introduction  </vt:lpstr>
      <vt:lpstr>PowerPoint Presentation</vt:lpstr>
      <vt:lpstr>Aims &amp; Objectives</vt:lpstr>
      <vt:lpstr>PowerPoint Presentation</vt:lpstr>
      <vt:lpstr>PowerPoint Presentation</vt:lpstr>
      <vt:lpstr>PowerPoint Presentation</vt:lpstr>
      <vt:lpstr>PowerPoint Presentation</vt:lpstr>
      <vt:lpstr>Definition of decision making?</vt:lpstr>
      <vt:lpstr>Problem Solving…</vt:lpstr>
      <vt:lpstr>PowerPoint Presentation</vt:lpstr>
      <vt:lpstr>Diagnosing Problems</vt:lpstr>
      <vt:lpstr>Problems can be diagnosed through</vt:lpstr>
      <vt:lpstr>What next?</vt:lpstr>
      <vt:lpstr>Problem Solving –  Continuous Improvement</vt:lpstr>
      <vt:lpstr>Answer……</vt:lpstr>
      <vt:lpstr>Problem types</vt:lpstr>
      <vt:lpstr>Problem Categories</vt:lpstr>
      <vt:lpstr>Problem Solving</vt:lpstr>
      <vt:lpstr>Scope &amp; Impact </vt:lpstr>
      <vt:lpstr>Decision Making Processes</vt:lpstr>
      <vt:lpstr>Rational Decision Making</vt:lpstr>
      <vt:lpstr>Rational Decision Making</vt:lpstr>
      <vt:lpstr>Creative Decision Making</vt:lpstr>
      <vt:lpstr>The Four Steps of Creativity</vt:lpstr>
      <vt:lpstr>Creative Decision Making</vt:lpstr>
      <vt:lpstr>Creative Problem Solving</vt:lpstr>
      <vt:lpstr>Creative Problem Solving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BMSK4004</dc:title>
  <dc:creator>Michaela Schriek</dc:creator>
  <cp:lastModifiedBy>Christian Felices</cp:lastModifiedBy>
  <cp:revision>37</cp:revision>
  <dcterms:created xsi:type="dcterms:W3CDTF">2017-12-11T18:00:04Z</dcterms:created>
  <dcterms:modified xsi:type="dcterms:W3CDTF">2021-01-11T16:03:42Z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0x010100B2A4462EC5D42D48A1870FB723F26746</vt:lpwstr>
  </property>
</Properties>
</file>