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6"/>
  </p:notesMasterIdLst>
  <p:sldIdLst>
    <p:sldId id="257" r:id="rId2"/>
    <p:sldId id="256" r:id="rId3"/>
    <p:sldId id="259" r:id="rId4"/>
    <p:sldId id="258" r:id="rId5"/>
    <p:sldId id="260" r:id="rId6"/>
    <p:sldId id="261" r:id="rId7"/>
    <p:sldId id="262" r:id="rId8"/>
    <p:sldId id="263" r:id="rId9"/>
    <p:sldId id="264" r:id="rId10"/>
    <p:sldId id="269" r:id="rId11"/>
    <p:sldId id="265" r:id="rId12"/>
    <p:sldId id="266" r:id="rId13"/>
    <p:sldId id="267" r:id="rId14"/>
    <p:sldId id="268"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SorterView">
  <p:normalViewPr>
    <p:restoredLeft sz="20514"/>
    <p:restoredTop sz="86667"/>
  </p:normalViewPr>
  <p:slideViewPr>
    <p:cSldViewPr snapToGrid="0" snapToObjects="1">
      <p:cViewPr>
        <p:scale>
          <a:sx n="120" d="100"/>
          <a:sy n="120" d="100"/>
        </p:scale>
        <p:origin x="488" y="-192"/>
      </p:cViewPr>
      <p:guideLst/>
    </p:cSldViewPr>
  </p:slideViewPr>
  <p:notesTextViewPr>
    <p:cViewPr>
      <p:scale>
        <a:sx n="125" d="100"/>
        <a:sy n="125" d="100"/>
      </p:scale>
      <p:origin x="0" y="0"/>
    </p:cViewPr>
  </p:notesTextViewPr>
  <p:sorterViewPr>
    <p:cViewPr>
      <p:scale>
        <a:sx n="80" d="100"/>
        <a:sy n="8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_rels/data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8.png"/><Relationship Id="rId4" Type="http://schemas.openxmlformats.org/officeDocument/2006/relationships/image" Target="../media/image7.svg"/></Relationships>
</file>

<file path=ppt/diagrams/_rels/data3.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svg"/><Relationship Id="rId1" Type="http://schemas.openxmlformats.org/officeDocument/2006/relationships/image" Target="../media/image12.png"/><Relationship Id="rId4" Type="http://schemas.openxmlformats.org/officeDocument/2006/relationships/image" Target="../media/image15.svg"/></Relationships>
</file>

<file path=ppt/diagrams/_rels/data4.xml.rels><?xml version="1.0" encoding="UTF-8" standalone="yes"?>
<Relationships xmlns="http://schemas.openxmlformats.org/package/2006/relationships"><Relationship Id="rId8" Type="http://schemas.openxmlformats.org/officeDocument/2006/relationships/image" Target="../media/image23.svg"/><Relationship Id="rId3" Type="http://schemas.openxmlformats.org/officeDocument/2006/relationships/image" Target="../media/image18.png"/><Relationship Id="rId7" Type="http://schemas.openxmlformats.org/officeDocument/2006/relationships/image" Target="../media/image22.png"/><Relationship Id="rId2" Type="http://schemas.openxmlformats.org/officeDocument/2006/relationships/image" Target="../media/image17.svg"/><Relationship Id="rId1" Type="http://schemas.openxmlformats.org/officeDocument/2006/relationships/image" Target="../media/image16.png"/><Relationship Id="rId6" Type="http://schemas.openxmlformats.org/officeDocument/2006/relationships/image" Target="../media/image21.svg"/><Relationship Id="rId5" Type="http://schemas.openxmlformats.org/officeDocument/2006/relationships/image" Target="../media/image20.png"/><Relationship Id="rId4" Type="http://schemas.openxmlformats.org/officeDocument/2006/relationships/image" Target="../media/image19.svg"/></Relationships>
</file>

<file path=ppt/diagrams/_rels/drawing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8.png"/><Relationship Id="rId4" Type="http://schemas.openxmlformats.org/officeDocument/2006/relationships/image" Target="../media/image7.svg"/></Relationships>
</file>

<file path=ppt/diagrams/_rels/drawing3.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svg"/><Relationship Id="rId1" Type="http://schemas.openxmlformats.org/officeDocument/2006/relationships/image" Target="../media/image12.png"/><Relationship Id="rId4" Type="http://schemas.openxmlformats.org/officeDocument/2006/relationships/image" Target="../media/image15.svg"/></Relationships>
</file>

<file path=ppt/diagrams/_rels/drawing4.xml.rels><?xml version="1.0" encoding="UTF-8" standalone="yes"?>
<Relationships xmlns="http://schemas.openxmlformats.org/package/2006/relationships"><Relationship Id="rId8" Type="http://schemas.openxmlformats.org/officeDocument/2006/relationships/image" Target="../media/image23.svg"/><Relationship Id="rId3" Type="http://schemas.openxmlformats.org/officeDocument/2006/relationships/image" Target="../media/image18.png"/><Relationship Id="rId7" Type="http://schemas.openxmlformats.org/officeDocument/2006/relationships/image" Target="../media/image22.png"/><Relationship Id="rId2" Type="http://schemas.openxmlformats.org/officeDocument/2006/relationships/image" Target="../media/image17.svg"/><Relationship Id="rId1" Type="http://schemas.openxmlformats.org/officeDocument/2006/relationships/image" Target="../media/image16.png"/><Relationship Id="rId6" Type="http://schemas.openxmlformats.org/officeDocument/2006/relationships/image" Target="../media/image21.svg"/><Relationship Id="rId5" Type="http://schemas.openxmlformats.org/officeDocument/2006/relationships/image" Target="../media/image20.png"/><Relationship Id="rId4" Type="http://schemas.openxmlformats.org/officeDocument/2006/relationships/image" Target="../media/image19.svg"/></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02966DF-460A-427B-AE5B-970D7AE363A9}" type="doc">
      <dgm:prSet loTypeId="urn:microsoft.com/office/officeart/2005/8/layout/chevron2" loCatId="process" qsTypeId="urn:microsoft.com/office/officeart/2005/8/quickstyle/simple1" qsCatId="simple" csTypeId="urn:microsoft.com/office/officeart/2005/8/colors/colorful1" csCatId="colorful" phldr="1"/>
      <dgm:spPr/>
      <dgm:t>
        <a:bodyPr/>
        <a:lstStyle/>
        <a:p>
          <a:endParaRPr lang="en-US"/>
        </a:p>
      </dgm:t>
    </dgm:pt>
    <dgm:pt modelId="{215F477A-D264-4E69-B7E3-BB25613D483F}">
      <dgm:prSet/>
      <dgm:spPr/>
      <dgm:t>
        <a:bodyPr/>
        <a:lstStyle/>
        <a:p>
          <a:pPr>
            <a:defRPr b="1"/>
          </a:pPr>
          <a:r>
            <a:rPr lang="en-US"/>
            <a:t>Alfred Sloan</a:t>
          </a:r>
        </a:p>
      </dgm:t>
    </dgm:pt>
    <dgm:pt modelId="{36551F63-B61E-4A4E-AAC4-17B155140DAB}" type="parTrans" cxnId="{9D80157B-A84A-47B3-9492-A5F94EC24DB8}">
      <dgm:prSet/>
      <dgm:spPr/>
      <dgm:t>
        <a:bodyPr/>
        <a:lstStyle/>
        <a:p>
          <a:endParaRPr lang="en-US"/>
        </a:p>
      </dgm:t>
    </dgm:pt>
    <dgm:pt modelId="{6F40F361-1E8E-40EA-A631-C863C9D30048}" type="sibTrans" cxnId="{9D80157B-A84A-47B3-9492-A5F94EC24DB8}">
      <dgm:prSet/>
      <dgm:spPr/>
      <dgm:t>
        <a:bodyPr/>
        <a:lstStyle/>
        <a:p>
          <a:endParaRPr lang="en-US"/>
        </a:p>
      </dgm:t>
    </dgm:pt>
    <dgm:pt modelId="{5669DCD4-70B7-4FBC-A672-42E928D3571B}">
      <dgm:prSet/>
      <dgm:spPr/>
      <dgm:t>
        <a:bodyPr/>
        <a:lstStyle/>
        <a:p>
          <a:pPr>
            <a:defRPr b="1"/>
          </a:pPr>
          <a:r>
            <a:rPr lang="en-US"/>
            <a:t>Peter Drucker</a:t>
          </a:r>
        </a:p>
      </dgm:t>
    </dgm:pt>
    <dgm:pt modelId="{8161BAE4-6449-44D9-8CF4-C8DCA3A8D38B}" type="parTrans" cxnId="{BF566DD2-7F43-45F2-969C-C4A8123154E9}">
      <dgm:prSet/>
      <dgm:spPr/>
      <dgm:t>
        <a:bodyPr/>
        <a:lstStyle/>
        <a:p>
          <a:endParaRPr lang="en-US"/>
        </a:p>
      </dgm:t>
    </dgm:pt>
    <dgm:pt modelId="{6EF6F9AE-1E8A-42EF-8DAA-C2879C58F9F2}" type="sibTrans" cxnId="{BF566DD2-7F43-45F2-969C-C4A8123154E9}">
      <dgm:prSet/>
      <dgm:spPr/>
      <dgm:t>
        <a:bodyPr/>
        <a:lstStyle/>
        <a:p>
          <a:endParaRPr lang="en-US"/>
        </a:p>
      </dgm:t>
    </dgm:pt>
    <dgm:pt modelId="{60C76A18-0616-46E8-A87D-F4D81DFCDD45}">
      <dgm:prSet custT="1"/>
      <dgm:spPr/>
      <dgm:t>
        <a:bodyPr/>
        <a:lstStyle/>
        <a:p>
          <a:r>
            <a:rPr lang="en-US" sz="1000" dirty="0"/>
            <a:t>Suggesting that an Organisation needed to understand its strategy goals</a:t>
          </a:r>
        </a:p>
      </dgm:t>
    </dgm:pt>
    <dgm:pt modelId="{95115FF6-A929-4527-9063-BB6183D3656E}" type="parTrans" cxnId="{C5BCBB22-DC89-4027-91E8-65E12E713329}">
      <dgm:prSet/>
      <dgm:spPr/>
      <dgm:t>
        <a:bodyPr/>
        <a:lstStyle/>
        <a:p>
          <a:endParaRPr lang="en-US"/>
        </a:p>
      </dgm:t>
    </dgm:pt>
    <dgm:pt modelId="{8B25C2EB-33B4-4A85-A5A1-52AD494ED2AA}" type="sibTrans" cxnId="{C5BCBB22-DC89-4027-91E8-65E12E713329}">
      <dgm:prSet/>
      <dgm:spPr/>
      <dgm:t>
        <a:bodyPr/>
        <a:lstStyle/>
        <a:p>
          <a:endParaRPr lang="en-US"/>
        </a:p>
      </dgm:t>
    </dgm:pt>
    <dgm:pt modelId="{99CCD8E3-7F1B-4FA5-9C01-EFE2A8004519}">
      <dgm:prSet custT="1"/>
      <dgm:spPr/>
      <dgm:t>
        <a:bodyPr/>
        <a:lstStyle/>
        <a:p>
          <a:r>
            <a:rPr lang="en-US" sz="1000" dirty="0"/>
            <a:t>Level of Risk</a:t>
          </a:r>
        </a:p>
      </dgm:t>
    </dgm:pt>
    <dgm:pt modelId="{F23C22E7-756D-4D18-9A9E-744B995D7658}" type="parTrans" cxnId="{92CD1D9B-F3BF-4196-A012-F12A6934B833}">
      <dgm:prSet/>
      <dgm:spPr/>
      <dgm:t>
        <a:bodyPr/>
        <a:lstStyle/>
        <a:p>
          <a:endParaRPr lang="en-US"/>
        </a:p>
      </dgm:t>
    </dgm:pt>
    <dgm:pt modelId="{DC78D634-5C33-414F-A5BC-A419F7648D05}" type="sibTrans" cxnId="{92CD1D9B-F3BF-4196-A012-F12A6934B833}">
      <dgm:prSet/>
      <dgm:spPr/>
      <dgm:t>
        <a:bodyPr/>
        <a:lstStyle/>
        <a:p>
          <a:endParaRPr lang="en-US"/>
        </a:p>
      </dgm:t>
    </dgm:pt>
    <dgm:pt modelId="{B97C5078-44C3-42A7-B97C-ECFB746C46E6}">
      <dgm:prSet custT="1"/>
      <dgm:spPr/>
      <dgm:t>
        <a:bodyPr/>
        <a:lstStyle/>
        <a:p>
          <a:r>
            <a:rPr lang="en-US" sz="1000" dirty="0"/>
            <a:t>Scope of the Strategy</a:t>
          </a:r>
        </a:p>
      </dgm:t>
    </dgm:pt>
    <dgm:pt modelId="{C1E1250F-F0D8-48E4-95F3-099EB23F5131}" type="parTrans" cxnId="{E35998C7-4DE4-43E5-9598-AB9C35EBFBAC}">
      <dgm:prSet/>
      <dgm:spPr/>
      <dgm:t>
        <a:bodyPr/>
        <a:lstStyle/>
        <a:p>
          <a:endParaRPr lang="en-US"/>
        </a:p>
      </dgm:t>
    </dgm:pt>
    <dgm:pt modelId="{E72552E7-386A-4C74-AF35-FFBF200E19E0}" type="sibTrans" cxnId="{E35998C7-4DE4-43E5-9598-AB9C35EBFBAC}">
      <dgm:prSet/>
      <dgm:spPr/>
      <dgm:t>
        <a:bodyPr/>
        <a:lstStyle/>
        <a:p>
          <a:endParaRPr lang="en-US"/>
        </a:p>
      </dgm:t>
    </dgm:pt>
    <dgm:pt modelId="{E865D5A4-9C77-4A09-93D4-7201B917D50C}">
      <dgm:prSet custT="1"/>
      <dgm:spPr/>
      <dgm:t>
        <a:bodyPr/>
        <a:lstStyle/>
        <a:p>
          <a:r>
            <a:rPr lang="en-US" sz="1000" dirty="0"/>
            <a:t>Time and Money</a:t>
          </a:r>
        </a:p>
      </dgm:t>
    </dgm:pt>
    <dgm:pt modelId="{CFAFB359-A377-4D4B-8D79-04AF62E53095}" type="parTrans" cxnId="{288E0652-C1C4-4058-B229-1622A7140769}">
      <dgm:prSet/>
      <dgm:spPr/>
      <dgm:t>
        <a:bodyPr/>
        <a:lstStyle/>
        <a:p>
          <a:endParaRPr lang="en-US"/>
        </a:p>
      </dgm:t>
    </dgm:pt>
    <dgm:pt modelId="{514DBB79-03A7-4ADF-8539-D8A754A21D3B}" type="sibTrans" cxnId="{288E0652-C1C4-4058-B229-1622A7140769}">
      <dgm:prSet/>
      <dgm:spPr/>
      <dgm:t>
        <a:bodyPr/>
        <a:lstStyle/>
        <a:p>
          <a:endParaRPr lang="en-US"/>
        </a:p>
      </dgm:t>
    </dgm:pt>
    <dgm:pt modelId="{3B634843-DDBD-4A81-B3EA-E28BBFD12C36}">
      <dgm:prSet custT="1"/>
      <dgm:spPr/>
      <dgm:t>
        <a:bodyPr/>
        <a:lstStyle/>
        <a:p>
          <a:r>
            <a:rPr lang="en-US" sz="1000" dirty="0"/>
            <a:t>Are they ready to grow</a:t>
          </a:r>
        </a:p>
      </dgm:t>
    </dgm:pt>
    <dgm:pt modelId="{DB3E953A-844F-4B08-A56A-63AF32F38720}" type="parTrans" cxnId="{0A2FDDA5-EDF7-40F8-99EF-8754A6FDD607}">
      <dgm:prSet/>
      <dgm:spPr/>
      <dgm:t>
        <a:bodyPr/>
        <a:lstStyle/>
        <a:p>
          <a:endParaRPr lang="en-US"/>
        </a:p>
      </dgm:t>
    </dgm:pt>
    <dgm:pt modelId="{EF98BF13-088E-4AB9-963B-58D2A8E95922}" type="sibTrans" cxnId="{0A2FDDA5-EDF7-40F8-99EF-8754A6FDD607}">
      <dgm:prSet/>
      <dgm:spPr/>
      <dgm:t>
        <a:bodyPr/>
        <a:lstStyle/>
        <a:p>
          <a:endParaRPr lang="en-US"/>
        </a:p>
      </dgm:t>
    </dgm:pt>
    <dgm:pt modelId="{31EC483A-B62E-4CDD-9044-4E6B24079D34}">
      <dgm:prSet/>
      <dgm:spPr/>
      <dgm:t>
        <a:bodyPr/>
        <a:lstStyle/>
        <a:p>
          <a:pPr>
            <a:defRPr b="1"/>
          </a:pPr>
          <a:r>
            <a:rPr lang="en-US"/>
            <a:t>Henry Mintzberg</a:t>
          </a:r>
        </a:p>
      </dgm:t>
    </dgm:pt>
    <dgm:pt modelId="{C0536B30-87D0-49D5-949F-D0B0B24C2C82}" type="parTrans" cxnId="{36CEAC0C-C4A7-4EC4-B29B-AC3093994288}">
      <dgm:prSet/>
      <dgm:spPr/>
      <dgm:t>
        <a:bodyPr/>
        <a:lstStyle/>
        <a:p>
          <a:endParaRPr lang="en-US"/>
        </a:p>
      </dgm:t>
    </dgm:pt>
    <dgm:pt modelId="{47B88D00-2580-4966-A946-E2935712448F}" type="sibTrans" cxnId="{36CEAC0C-C4A7-4EC4-B29B-AC3093994288}">
      <dgm:prSet/>
      <dgm:spPr/>
      <dgm:t>
        <a:bodyPr/>
        <a:lstStyle/>
        <a:p>
          <a:endParaRPr lang="en-US"/>
        </a:p>
      </dgm:t>
    </dgm:pt>
    <dgm:pt modelId="{8A24AE00-EF62-4F86-98D3-BD1F14FDB950}">
      <dgm:prSet custT="1"/>
      <dgm:spPr/>
      <dgm:t>
        <a:bodyPr/>
        <a:lstStyle/>
        <a:p>
          <a:r>
            <a:rPr lang="en-US" sz="1000" dirty="0"/>
            <a:t>The 5P’s of Strategy</a:t>
          </a:r>
        </a:p>
      </dgm:t>
    </dgm:pt>
    <dgm:pt modelId="{0DB2AAFA-AACE-443F-920E-D01697734E1B}" type="parTrans" cxnId="{919EBE77-668D-4E7B-99AE-E80D00D8F25A}">
      <dgm:prSet/>
      <dgm:spPr/>
      <dgm:t>
        <a:bodyPr/>
        <a:lstStyle/>
        <a:p>
          <a:endParaRPr lang="en-US"/>
        </a:p>
      </dgm:t>
    </dgm:pt>
    <dgm:pt modelId="{ED405A9D-9FC9-423D-A695-20577A415F5A}" type="sibTrans" cxnId="{919EBE77-668D-4E7B-99AE-E80D00D8F25A}">
      <dgm:prSet/>
      <dgm:spPr/>
      <dgm:t>
        <a:bodyPr/>
        <a:lstStyle/>
        <a:p>
          <a:endParaRPr lang="en-US"/>
        </a:p>
      </dgm:t>
    </dgm:pt>
    <dgm:pt modelId="{AA07C1FB-233E-4FFD-A0AD-8034C0FC5E03}">
      <dgm:prSet custT="1"/>
      <dgm:spPr/>
      <dgm:t>
        <a:bodyPr/>
        <a:lstStyle/>
        <a:p>
          <a:r>
            <a:rPr lang="en-US" sz="1000" dirty="0"/>
            <a:t>Plan, Ploy, Pattern, Position and Perspective</a:t>
          </a:r>
        </a:p>
      </dgm:t>
    </dgm:pt>
    <dgm:pt modelId="{37F48787-D856-4B0A-AC33-A61677496F2F}" type="parTrans" cxnId="{4974D693-7EE4-4364-ACB7-E01DF54F76FC}">
      <dgm:prSet/>
      <dgm:spPr/>
      <dgm:t>
        <a:bodyPr/>
        <a:lstStyle/>
        <a:p>
          <a:endParaRPr lang="en-US"/>
        </a:p>
      </dgm:t>
    </dgm:pt>
    <dgm:pt modelId="{80F37C88-8EDD-4269-A001-AAC48B7C8DF7}" type="sibTrans" cxnId="{4974D693-7EE4-4364-ACB7-E01DF54F76FC}">
      <dgm:prSet/>
      <dgm:spPr/>
      <dgm:t>
        <a:bodyPr/>
        <a:lstStyle/>
        <a:p>
          <a:endParaRPr lang="en-US"/>
        </a:p>
      </dgm:t>
    </dgm:pt>
    <dgm:pt modelId="{1E204E0A-D154-4719-882F-B13F72CF79D9}">
      <dgm:prSet/>
      <dgm:spPr/>
      <dgm:t>
        <a:bodyPr/>
        <a:lstStyle/>
        <a:p>
          <a:pPr>
            <a:defRPr b="1"/>
          </a:pPr>
          <a:r>
            <a:rPr lang="en-US"/>
            <a:t>Michael Porter</a:t>
          </a:r>
        </a:p>
      </dgm:t>
    </dgm:pt>
    <dgm:pt modelId="{8FE40BD0-F1D1-4FBC-8717-D9D6ADAD5210}" type="parTrans" cxnId="{E2679B70-01CD-4C0B-831C-1E9055551A73}">
      <dgm:prSet/>
      <dgm:spPr/>
      <dgm:t>
        <a:bodyPr/>
        <a:lstStyle/>
        <a:p>
          <a:endParaRPr lang="en-US"/>
        </a:p>
      </dgm:t>
    </dgm:pt>
    <dgm:pt modelId="{FFD567E5-5DC1-47F2-9A6F-655C4E1B3444}" type="sibTrans" cxnId="{E2679B70-01CD-4C0B-831C-1E9055551A73}">
      <dgm:prSet/>
      <dgm:spPr/>
      <dgm:t>
        <a:bodyPr/>
        <a:lstStyle/>
        <a:p>
          <a:endParaRPr lang="en-US"/>
        </a:p>
      </dgm:t>
    </dgm:pt>
    <dgm:pt modelId="{DFB62FD4-0FC4-4F5F-A7DD-15D59EE6F288}">
      <dgm:prSet custT="1"/>
      <dgm:spPr/>
      <dgm:t>
        <a:bodyPr/>
        <a:lstStyle/>
        <a:p>
          <a:r>
            <a:rPr lang="en-US" sz="1000" dirty="0"/>
            <a:t>Generic Strategy</a:t>
          </a:r>
        </a:p>
      </dgm:t>
    </dgm:pt>
    <dgm:pt modelId="{3AD8AC5C-0ED2-497F-BF42-C849BF771FC4}" type="parTrans" cxnId="{4AEF09B2-50D8-4852-89C9-E9AF37A56F7B}">
      <dgm:prSet/>
      <dgm:spPr/>
      <dgm:t>
        <a:bodyPr/>
        <a:lstStyle/>
        <a:p>
          <a:endParaRPr lang="en-US"/>
        </a:p>
      </dgm:t>
    </dgm:pt>
    <dgm:pt modelId="{57BC99F2-8DFE-44CA-A6D5-8D655F981F47}" type="sibTrans" cxnId="{4AEF09B2-50D8-4852-89C9-E9AF37A56F7B}">
      <dgm:prSet/>
      <dgm:spPr/>
      <dgm:t>
        <a:bodyPr/>
        <a:lstStyle/>
        <a:p>
          <a:endParaRPr lang="en-US"/>
        </a:p>
      </dgm:t>
    </dgm:pt>
    <dgm:pt modelId="{C8C9A8AC-D5DC-4ED4-A3AF-61D9CEE308B8}">
      <dgm:prSet custT="1"/>
      <dgm:spPr/>
      <dgm:t>
        <a:bodyPr/>
        <a:lstStyle/>
        <a:p>
          <a:r>
            <a:rPr lang="en-US" sz="1000" dirty="0"/>
            <a:t>Cost Leadership Strategy</a:t>
          </a:r>
        </a:p>
      </dgm:t>
    </dgm:pt>
    <dgm:pt modelId="{71F30243-36A3-4F77-88A7-7BEE9574B81B}" type="parTrans" cxnId="{D3B2E81A-D728-490F-81D1-2C917A84BF02}">
      <dgm:prSet/>
      <dgm:spPr/>
      <dgm:t>
        <a:bodyPr/>
        <a:lstStyle/>
        <a:p>
          <a:endParaRPr lang="en-US"/>
        </a:p>
      </dgm:t>
    </dgm:pt>
    <dgm:pt modelId="{A5FE864E-1BBC-4E43-9DFF-DEE27673F3FD}" type="sibTrans" cxnId="{D3B2E81A-D728-490F-81D1-2C917A84BF02}">
      <dgm:prSet/>
      <dgm:spPr/>
      <dgm:t>
        <a:bodyPr/>
        <a:lstStyle/>
        <a:p>
          <a:endParaRPr lang="en-US"/>
        </a:p>
      </dgm:t>
    </dgm:pt>
    <dgm:pt modelId="{6ADD1D84-F4E4-47BE-B640-D13906C07F6D}">
      <dgm:prSet custT="1"/>
      <dgm:spPr/>
      <dgm:t>
        <a:bodyPr/>
        <a:lstStyle/>
        <a:p>
          <a:r>
            <a:rPr lang="en-US" sz="1000" dirty="0"/>
            <a:t>Differentiation Strategy</a:t>
          </a:r>
        </a:p>
      </dgm:t>
    </dgm:pt>
    <dgm:pt modelId="{100F8B15-E49D-4EC4-B718-8C6AB545DF47}" type="parTrans" cxnId="{BA3AFD32-4DCD-4E7D-8E64-BBBEDE6285CE}">
      <dgm:prSet/>
      <dgm:spPr/>
      <dgm:t>
        <a:bodyPr/>
        <a:lstStyle/>
        <a:p>
          <a:endParaRPr lang="en-US"/>
        </a:p>
      </dgm:t>
    </dgm:pt>
    <dgm:pt modelId="{05E5AB60-2695-4B33-8231-F8F8AFEF7064}" type="sibTrans" cxnId="{BA3AFD32-4DCD-4E7D-8E64-BBBEDE6285CE}">
      <dgm:prSet/>
      <dgm:spPr/>
      <dgm:t>
        <a:bodyPr/>
        <a:lstStyle/>
        <a:p>
          <a:endParaRPr lang="en-US"/>
        </a:p>
      </dgm:t>
    </dgm:pt>
    <dgm:pt modelId="{366933D4-57E7-493B-BC08-1BBDA9862A28}">
      <dgm:prSet custT="1"/>
      <dgm:spPr/>
      <dgm:t>
        <a:bodyPr/>
        <a:lstStyle/>
        <a:p>
          <a:r>
            <a:rPr lang="en-US" sz="1000" dirty="0"/>
            <a:t>Cost Focus Strategy</a:t>
          </a:r>
        </a:p>
      </dgm:t>
    </dgm:pt>
    <dgm:pt modelId="{E9ED39C8-E169-4FFE-A1B1-606AEEF6A4B1}" type="parTrans" cxnId="{9A22C897-8C9F-49D9-96F4-D8D67CDDD941}">
      <dgm:prSet/>
      <dgm:spPr/>
      <dgm:t>
        <a:bodyPr/>
        <a:lstStyle/>
        <a:p>
          <a:endParaRPr lang="en-US"/>
        </a:p>
      </dgm:t>
    </dgm:pt>
    <dgm:pt modelId="{6B1831DA-BEF6-4E9D-92D2-345C4ED6CE50}" type="sibTrans" cxnId="{9A22C897-8C9F-49D9-96F4-D8D67CDDD941}">
      <dgm:prSet/>
      <dgm:spPr/>
      <dgm:t>
        <a:bodyPr/>
        <a:lstStyle/>
        <a:p>
          <a:endParaRPr lang="en-US"/>
        </a:p>
      </dgm:t>
    </dgm:pt>
    <dgm:pt modelId="{BF5A72D8-14EA-488A-A9F5-0DA0429EEB09}">
      <dgm:prSet custT="1"/>
      <dgm:spPr/>
      <dgm:t>
        <a:bodyPr/>
        <a:lstStyle/>
        <a:p>
          <a:r>
            <a:rPr lang="en-US" sz="1000" dirty="0"/>
            <a:t>Differentiation Focus Strategy</a:t>
          </a:r>
        </a:p>
      </dgm:t>
    </dgm:pt>
    <dgm:pt modelId="{06B62EAA-3DF1-4004-865E-A9E0C0E3C721}" type="parTrans" cxnId="{B978A0A3-6A45-4B06-976F-86BAEEEA8B25}">
      <dgm:prSet/>
      <dgm:spPr/>
      <dgm:t>
        <a:bodyPr/>
        <a:lstStyle/>
        <a:p>
          <a:endParaRPr lang="en-US"/>
        </a:p>
      </dgm:t>
    </dgm:pt>
    <dgm:pt modelId="{F12708C0-B38D-455D-8B8F-1C1299097374}" type="sibTrans" cxnId="{B978A0A3-6A45-4B06-976F-86BAEEEA8B25}">
      <dgm:prSet/>
      <dgm:spPr/>
      <dgm:t>
        <a:bodyPr/>
        <a:lstStyle/>
        <a:p>
          <a:endParaRPr lang="en-US"/>
        </a:p>
      </dgm:t>
    </dgm:pt>
    <dgm:pt modelId="{EDD4E72D-BD9F-0A40-8271-3FDF9EFE925A}">
      <dgm:prSet custT="1"/>
      <dgm:spPr/>
      <dgm:t>
        <a:bodyPr/>
        <a:lstStyle/>
        <a:p>
          <a:r>
            <a:rPr lang="en-US" sz="1000" b="0" dirty="0"/>
            <a:t>First Conceptualization of the idea of Strategic Management</a:t>
          </a:r>
        </a:p>
      </dgm:t>
    </dgm:pt>
    <dgm:pt modelId="{20439587-7EDF-7847-BAAB-E1774BD54A60}" type="parTrans" cxnId="{959F6E88-F956-F243-961E-8CCEC1E23CA8}">
      <dgm:prSet/>
      <dgm:spPr/>
      <dgm:t>
        <a:bodyPr/>
        <a:lstStyle/>
        <a:p>
          <a:endParaRPr lang="en-GB"/>
        </a:p>
      </dgm:t>
    </dgm:pt>
    <dgm:pt modelId="{286C0A26-D1E4-2240-9B4E-8646726C2DB4}" type="sibTrans" cxnId="{959F6E88-F956-F243-961E-8CCEC1E23CA8}">
      <dgm:prSet/>
      <dgm:spPr/>
      <dgm:t>
        <a:bodyPr/>
        <a:lstStyle/>
        <a:p>
          <a:endParaRPr lang="en-GB"/>
        </a:p>
      </dgm:t>
    </dgm:pt>
    <dgm:pt modelId="{E7AB35C6-ECF9-B144-84DE-8F38AD4B4643}" type="pres">
      <dgm:prSet presAssocID="{902966DF-460A-427B-AE5B-970D7AE363A9}" presName="linearFlow" presStyleCnt="0">
        <dgm:presLayoutVars>
          <dgm:dir/>
          <dgm:animLvl val="lvl"/>
          <dgm:resizeHandles val="exact"/>
        </dgm:presLayoutVars>
      </dgm:prSet>
      <dgm:spPr/>
    </dgm:pt>
    <dgm:pt modelId="{6D157DB1-32FA-D14C-BE0F-B3E9E6B3D7B5}" type="pres">
      <dgm:prSet presAssocID="{215F477A-D264-4E69-B7E3-BB25613D483F}" presName="composite" presStyleCnt="0"/>
      <dgm:spPr/>
    </dgm:pt>
    <dgm:pt modelId="{B9670A58-E2ED-B44F-B503-26A954331BAF}" type="pres">
      <dgm:prSet presAssocID="{215F477A-D264-4E69-B7E3-BB25613D483F}" presName="parentText" presStyleLbl="alignNode1" presStyleIdx="0" presStyleCnt="4">
        <dgm:presLayoutVars>
          <dgm:chMax val="1"/>
          <dgm:bulletEnabled val="1"/>
        </dgm:presLayoutVars>
      </dgm:prSet>
      <dgm:spPr/>
    </dgm:pt>
    <dgm:pt modelId="{14E0DCF4-F0E8-9D4D-BF43-642ADF29BF37}" type="pres">
      <dgm:prSet presAssocID="{215F477A-D264-4E69-B7E3-BB25613D483F}" presName="descendantText" presStyleLbl="alignAcc1" presStyleIdx="0" presStyleCnt="4">
        <dgm:presLayoutVars>
          <dgm:bulletEnabled val="1"/>
        </dgm:presLayoutVars>
      </dgm:prSet>
      <dgm:spPr/>
    </dgm:pt>
    <dgm:pt modelId="{650A0E08-362A-4048-A644-787A27CA043B}" type="pres">
      <dgm:prSet presAssocID="{6F40F361-1E8E-40EA-A631-C863C9D30048}" presName="sp" presStyleCnt="0"/>
      <dgm:spPr/>
    </dgm:pt>
    <dgm:pt modelId="{F6B8FF73-AC77-5346-BD1F-DED849DCC428}" type="pres">
      <dgm:prSet presAssocID="{5669DCD4-70B7-4FBC-A672-42E928D3571B}" presName="composite" presStyleCnt="0"/>
      <dgm:spPr/>
    </dgm:pt>
    <dgm:pt modelId="{4E8FFBE8-B80D-ED4A-9121-50B4ED352E7B}" type="pres">
      <dgm:prSet presAssocID="{5669DCD4-70B7-4FBC-A672-42E928D3571B}" presName="parentText" presStyleLbl="alignNode1" presStyleIdx="1" presStyleCnt="4">
        <dgm:presLayoutVars>
          <dgm:chMax val="1"/>
          <dgm:bulletEnabled val="1"/>
        </dgm:presLayoutVars>
      </dgm:prSet>
      <dgm:spPr/>
    </dgm:pt>
    <dgm:pt modelId="{2EB82F73-4FBA-0F4A-A95F-857C03362DD4}" type="pres">
      <dgm:prSet presAssocID="{5669DCD4-70B7-4FBC-A672-42E928D3571B}" presName="descendantText" presStyleLbl="alignAcc1" presStyleIdx="1" presStyleCnt="4" custScaleY="156728" custLinFactNeighborX="213" custLinFactNeighborY="-11292">
        <dgm:presLayoutVars>
          <dgm:bulletEnabled val="1"/>
        </dgm:presLayoutVars>
      </dgm:prSet>
      <dgm:spPr/>
    </dgm:pt>
    <dgm:pt modelId="{18964563-FDCC-8E42-A757-B6349100168F}" type="pres">
      <dgm:prSet presAssocID="{6EF6F9AE-1E8A-42EF-8DAA-C2879C58F9F2}" presName="sp" presStyleCnt="0"/>
      <dgm:spPr/>
    </dgm:pt>
    <dgm:pt modelId="{832E94B4-89F8-2E4A-B347-ECE256A741C8}" type="pres">
      <dgm:prSet presAssocID="{31EC483A-B62E-4CDD-9044-4E6B24079D34}" presName="composite" presStyleCnt="0"/>
      <dgm:spPr/>
    </dgm:pt>
    <dgm:pt modelId="{CFE119E0-0D14-7540-A6D8-99F935732553}" type="pres">
      <dgm:prSet presAssocID="{31EC483A-B62E-4CDD-9044-4E6B24079D34}" presName="parentText" presStyleLbl="alignNode1" presStyleIdx="2" presStyleCnt="4">
        <dgm:presLayoutVars>
          <dgm:chMax val="1"/>
          <dgm:bulletEnabled val="1"/>
        </dgm:presLayoutVars>
      </dgm:prSet>
      <dgm:spPr/>
    </dgm:pt>
    <dgm:pt modelId="{D49422AB-CA7C-D74F-A73D-B1BF89B653DE}" type="pres">
      <dgm:prSet presAssocID="{31EC483A-B62E-4CDD-9044-4E6B24079D34}" presName="descendantText" presStyleLbl="alignAcc1" presStyleIdx="2" presStyleCnt="4">
        <dgm:presLayoutVars>
          <dgm:bulletEnabled val="1"/>
        </dgm:presLayoutVars>
      </dgm:prSet>
      <dgm:spPr/>
    </dgm:pt>
    <dgm:pt modelId="{0EA4FD3D-95B5-664F-88A9-387B52B32D72}" type="pres">
      <dgm:prSet presAssocID="{47B88D00-2580-4966-A946-E2935712448F}" presName="sp" presStyleCnt="0"/>
      <dgm:spPr/>
    </dgm:pt>
    <dgm:pt modelId="{D7AB13BE-9BDA-4B46-B59C-77500E26A082}" type="pres">
      <dgm:prSet presAssocID="{1E204E0A-D154-4719-882F-B13F72CF79D9}" presName="composite" presStyleCnt="0"/>
      <dgm:spPr/>
    </dgm:pt>
    <dgm:pt modelId="{2DFD4540-C15E-CB43-88AE-3EC59A985DAF}" type="pres">
      <dgm:prSet presAssocID="{1E204E0A-D154-4719-882F-B13F72CF79D9}" presName="parentText" presStyleLbl="alignNode1" presStyleIdx="3" presStyleCnt="4">
        <dgm:presLayoutVars>
          <dgm:chMax val="1"/>
          <dgm:bulletEnabled val="1"/>
        </dgm:presLayoutVars>
      </dgm:prSet>
      <dgm:spPr/>
    </dgm:pt>
    <dgm:pt modelId="{F1093028-EA61-0F4B-B97F-7D9F654A69F9}" type="pres">
      <dgm:prSet presAssocID="{1E204E0A-D154-4719-882F-B13F72CF79D9}" presName="descendantText" presStyleLbl="alignAcc1" presStyleIdx="3" presStyleCnt="4" custScaleY="141821">
        <dgm:presLayoutVars>
          <dgm:bulletEnabled val="1"/>
        </dgm:presLayoutVars>
      </dgm:prSet>
      <dgm:spPr/>
    </dgm:pt>
  </dgm:ptLst>
  <dgm:cxnLst>
    <dgm:cxn modelId="{4D975B01-C211-3943-8693-DE1025AAD7D0}" type="presOf" srcId="{902966DF-460A-427B-AE5B-970D7AE363A9}" destId="{E7AB35C6-ECF9-B144-84DE-8F38AD4B4643}" srcOrd="0" destOrd="0" presId="urn:microsoft.com/office/officeart/2005/8/layout/chevron2"/>
    <dgm:cxn modelId="{36CEAC0C-C4A7-4EC4-B29B-AC3093994288}" srcId="{902966DF-460A-427B-AE5B-970D7AE363A9}" destId="{31EC483A-B62E-4CDD-9044-4E6B24079D34}" srcOrd="2" destOrd="0" parTransId="{C0536B30-87D0-49D5-949F-D0B0B24C2C82}" sibTransId="{47B88D00-2580-4966-A946-E2935712448F}"/>
    <dgm:cxn modelId="{D3B2E81A-D728-490F-81D1-2C917A84BF02}" srcId="{DFB62FD4-0FC4-4F5F-A7DD-15D59EE6F288}" destId="{C8C9A8AC-D5DC-4ED4-A3AF-61D9CEE308B8}" srcOrd="0" destOrd="0" parTransId="{71F30243-36A3-4F77-88A7-7BEE9574B81B}" sibTransId="{A5FE864E-1BBC-4E43-9DFF-DEE27673F3FD}"/>
    <dgm:cxn modelId="{C5BCBB22-DC89-4027-91E8-65E12E713329}" srcId="{5669DCD4-70B7-4FBC-A672-42E928D3571B}" destId="{60C76A18-0616-46E8-A87D-F4D81DFCDD45}" srcOrd="0" destOrd="0" parTransId="{95115FF6-A929-4527-9063-BB6183D3656E}" sibTransId="{8B25C2EB-33B4-4A85-A5A1-52AD494ED2AA}"/>
    <dgm:cxn modelId="{F8080528-51C9-AD4D-A2BB-5F94505478A5}" type="presOf" srcId="{6ADD1D84-F4E4-47BE-B640-D13906C07F6D}" destId="{F1093028-EA61-0F4B-B97F-7D9F654A69F9}" srcOrd="0" destOrd="2" presId="urn:microsoft.com/office/officeart/2005/8/layout/chevron2"/>
    <dgm:cxn modelId="{BA3AFD32-4DCD-4E7D-8E64-BBBEDE6285CE}" srcId="{DFB62FD4-0FC4-4F5F-A7DD-15D59EE6F288}" destId="{6ADD1D84-F4E4-47BE-B640-D13906C07F6D}" srcOrd="1" destOrd="0" parTransId="{100F8B15-E49D-4EC4-B718-8C6AB545DF47}" sibTransId="{05E5AB60-2695-4B33-8231-F8F8AFEF7064}"/>
    <dgm:cxn modelId="{DD05BE34-8484-7343-9BC8-484A97D91EE7}" type="presOf" srcId="{5669DCD4-70B7-4FBC-A672-42E928D3571B}" destId="{4E8FFBE8-B80D-ED4A-9121-50B4ED352E7B}" srcOrd="0" destOrd="0" presId="urn:microsoft.com/office/officeart/2005/8/layout/chevron2"/>
    <dgm:cxn modelId="{B12DD047-E7E1-6C47-BACF-2C914B47544D}" type="presOf" srcId="{366933D4-57E7-493B-BC08-1BBDA9862A28}" destId="{F1093028-EA61-0F4B-B97F-7D9F654A69F9}" srcOrd="0" destOrd="3" presId="urn:microsoft.com/office/officeart/2005/8/layout/chevron2"/>
    <dgm:cxn modelId="{288E0652-C1C4-4058-B229-1622A7140769}" srcId="{60C76A18-0616-46E8-A87D-F4D81DFCDD45}" destId="{E865D5A4-9C77-4A09-93D4-7201B917D50C}" srcOrd="2" destOrd="0" parTransId="{CFAFB359-A377-4D4B-8D79-04AF62E53095}" sibTransId="{514DBB79-03A7-4ADF-8539-D8A754A21D3B}"/>
    <dgm:cxn modelId="{D3848159-958E-5B43-8C82-A3BCDE7A8222}" type="presOf" srcId="{EDD4E72D-BD9F-0A40-8271-3FDF9EFE925A}" destId="{14E0DCF4-F0E8-9D4D-BF43-642ADF29BF37}" srcOrd="0" destOrd="0" presId="urn:microsoft.com/office/officeart/2005/8/layout/chevron2"/>
    <dgm:cxn modelId="{99BB595C-3175-8543-B07E-37E486A742F0}" type="presOf" srcId="{31EC483A-B62E-4CDD-9044-4E6B24079D34}" destId="{CFE119E0-0D14-7540-A6D8-99F935732553}" srcOrd="0" destOrd="0" presId="urn:microsoft.com/office/officeart/2005/8/layout/chevron2"/>
    <dgm:cxn modelId="{B7586767-F368-8743-AF46-1A0F842DF0DB}" type="presOf" srcId="{E865D5A4-9C77-4A09-93D4-7201B917D50C}" destId="{2EB82F73-4FBA-0F4A-A95F-857C03362DD4}" srcOrd="0" destOrd="3" presId="urn:microsoft.com/office/officeart/2005/8/layout/chevron2"/>
    <dgm:cxn modelId="{4A40B36F-6272-354A-83B0-530870EFEFFC}" type="presOf" srcId="{C8C9A8AC-D5DC-4ED4-A3AF-61D9CEE308B8}" destId="{F1093028-EA61-0F4B-B97F-7D9F654A69F9}" srcOrd="0" destOrd="1" presId="urn:microsoft.com/office/officeart/2005/8/layout/chevron2"/>
    <dgm:cxn modelId="{E2679B70-01CD-4C0B-831C-1E9055551A73}" srcId="{902966DF-460A-427B-AE5B-970D7AE363A9}" destId="{1E204E0A-D154-4719-882F-B13F72CF79D9}" srcOrd="3" destOrd="0" parTransId="{8FE40BD0-F1D1-4FBC-8717-D9D6ADAD5210}" sibTransId="{FFD567E5-5DC1-47F2-9A6F-655C4E1B3444}"/>
    <dgm:cxn modelId="{919EBE77-668D-4E7B-99AE-E80D00D8F25A}" srcId="{31EC483A-B62E-4CDD-9044-4E6B24079D34}" destId="{8A24AE00-EF62-4F86-98D3-BD1F14FDB950}" srcOrd="0" destOrd="0" parTransId="{0DB2AAFA-AACE-443F-920E-D01697734E1B}" sibTransId="{ED405A9D-9FC9-423D-A695-20577A415F5A}"/>
    <dgm:cxn modelId="{9D80157B-A84A-47B3-9492-A5F94EC24DB8}" srcId="{902966DF-460A-427B-AE5B-970D7AE363A9}" destId="{215F477A-D264-4E69-B7E3-BB25613D483F}" srcOrd="0" destOrd="0" parTransId="{36551F63-B61E-4A4E-AAC4-17B155140DAB}" sibTransId="{6F40F361-1E8E-40EA-A631-C863C9D30048}"/>
    <dgm:cxn modelId="{FA0D8382-7412-5246-84FB-F7F50D37339B}" type="presOf" srcId="{AA07C1FB-233E-4FFD-A0AD-8034C0FC5E03}" destId="{D49422AB-CA7C-D74F-A73D-B1BF89B653DE}" srcOrd="0" destOrd="1" presId="urn:microsoft.com/office/officeart/2005/8/layout/chevron2"/>
    <dgm:cxn modelId="{959F6E88-F956-F243-961E-8CCEC1E23CA8}" srcId="{215F477A-D264-4E69-B7E3-BB25613D483F}" destId="{EDD4E72D-BD9F-0A40-8271-3FDF9EFE925A}" srcOrd="0" destOrd="0" parTransId="{20439587-7EDF-7847-BAAB-E1774BD54A60}" sibTransId="{286C0A26-D1E4-2240-9B4E-8646726C2DB4}"/>
    <dgm:cxn modelId="{4974D693-7EE4-4364-ACB7-E01DF54F76FC}" srcId="{8A24AE00-EF62-4F86-98D3-BD1F14FDB950}" destId="{AA07C1FB-233E-4FFD-A0AD-8034C0FC5E03}" srcOrd="0" destOrd="0" parTransId="{37F48787-D856-4B0A-AC33-A61677496F2F}" sibTransId="{80F37C88-8EDD-4269-A001-AAC48B7C8DF7}"/>
    <dgm:cxn modelId="{9A22C897-8C9F-49D9-96F4-D8D67CDDD941}" srcId="{DFB62FD4-0FC4-4F5F-A7DD-15D59EE6F288}" destId="{366933D4-57E7-493B-BC08-1BBDA9862A28}" srcOrd="2" destOrd="0" parTransId="{E9ED39C8-E169-4FFE-A1B1-606AEEF6A4B1}" sibTransId="{6B1831DA-BEF6-4E9D-92D2-345C4ED6CE50}"/>
    <dgm:cxn modelId="{92CD1D9B-F3BF-4196-A012-F12A6934B833}" srcId="{60C76A18-0616-46E8-A87D-F4D81DFCDD45}" destId="{99CCD8E3-7F1B-4FA5-9C01-EFE2A8004519}" srcOrd="0" destOrd="0" parTransId="{F23C22E7-756D-4D18-9A9E-744B995D7658}" sibTransId="{DC78D634-5C33-414F-A5BC-A419F7648D05}"/>
    <dgm:cxn modelId="{FC0D2A9B-5E75-334F-BF54-D9680E7F5B82}" type="presOf" srcId="{215F477A-D264-4E69-B7E3-BB25613D483F}" destId="{B9670A58-E2ED-B44F-B503-26A954331BAF}" srcOrd="0" destOrd="0" presId="urn:microsoft.com/office/officeart/2005/8/layout/chevron2"/>
    <dgm:cxn modelId="{B978A0A3-6A45-4B06-976F-86BAEEEA8B25}" srcId="{DFB62FD4-0FC4-4F5F-A7DD-15D59EE6F288}" destId="{BF5A72D8-14EA-488A-A9F5-0DA0429EEB09}" srcOrd="3" destOrd="0" parTransId="{06B62EAA-3DF1-4004-865E-A9E0C0E3C721}" sibTransId="{F12708C0-B38D-455D-8B8F-1C1299097374}"/>
    <dgm:cxn modelId="{0A2FDDA5-EDF7-40F8-99EF-8754A6FDD607}" srcId="{60C76A18-0616-46E8-A87D-F4D81DFCDD45}" destId="{3B634843-DDBD-4A81-B3EA-E28BBFD12C36}" srcOrd="3" destOrd="0" parTransId="{DB3E953A-844F-4B08-A56A-63AF32F38720}" sibTransId="{EF98BF13-088E-4AB9-963B-58D2A8E95922}"/>
    <dgm:cxn modelId="{B21587AF-ED3D-CC41-BE23-7E39C68E0F4B}" type="presOf" srcId="{60C76A18-0616-46E8-A87D-F4D81DFCDD45}" destId="{2EB82F73-4FBA-0F4A-A95F-857C03362DD4}" srcOrd="0" destOrd="0" presId="urn:microsoft.com/office/officeart/2005/8/layout/chevron2"/>
    <dgm:cxn modelId="{4AEF09B2-50D8-4852-89C9-E9AF37A56F7B}" srcId="{1E204E0A-D154-4719-882F-B13F72CF79D9}" destId="{DFB62FD4-0FC4-4F5F-A7DD-15D59EE6F288}" srcOrd="0" destOrd="0" parTransId="{3AD8AC5C-0ED2-497F-BF42-C849BF771FC4}" sibTransId="{57BC99F2-8DFE-44CA-A6D5-8D655F981F47}"/>
    <dgm:cxn modelId="{C073EFC4-A313-0942-BA3B-2B20CB8C1BEA}" type="presOf" srcId="{B97C5078-44C3-42A7-B97C-ECFB746C46E6}" destId="{2EB82F73-4FBA-0F4A-A95F-857C03362DD4}" srcOrd="0" destOrd="2" presId="urn:microsoft.com/office/officeart/2005/8/layout/chevron2"/>
    <dgm:cxn modelId="{E35998C7-4DE4-43E5-9598-AB9C35EBFBAC}" srcId="{60C76A18-0616-46E8-A87D-F4D81DFCDD45}" destId="{B97C5078-44C3-42A7-B97C-ECFB746C46E6}" srcOrd="1" destOrd="0" parTransId="{C1E1250F-F0D8-48E4-95F3-099EB23F5131}" sibTransId="{E72552E7-386A-4C74-AF35-FFBF200E19E0}"/>
    <dgm:cxn modelId="{B2E92DCB-6CF2-5E4A-B6DD-7F2DFF6BF465}" type="presOf" srcId="{BF5A72D8-14EA-488A-A9F5-0DA0429EEB09}" destId="{F1093028-EA61-0F4B-B97F-7D9F654A69F9}" srcOrd="0" destOrd="4" presId="urn:microsoft.com/office/officeart/2005/8/layout/chevron2"/>
    <dgm:cxn modelId="{ABEB69CB-7B73-3F48-8A21-AD10CD941F0E}" type="presOf" srcId="{8A24AE00-EF62-4F86-98D3-BD1F14FDB950}" destId="{D49422AB-CA7C-D74F-A73D-B1BF89B653DE}" srcOrd="0" destOrd="0" presId="urn:microsoft.com/office/officeart/2005/8/layout/chevron2"/>
    <dgm:cxn modelId="{BF566DD2-7F43-45F2-969C-C4A8123154E9}" srcId="{902966DF-460A-427B-AE5B-970D7AE363A9}" destId="{5669DCD4-70B7-4FBC-A672-42E928D3571B}" srcOrd="1" destOrd="0" parTransId="{8161BAE4-6449-44D9-8CF4-C8DCA3A8D38B}" sibTransId="{6EF6F9AE-1E8A-42EF-8DAA-C2879C58F9F2}"/>
    <dgm:cxn modelId="{196604D9-683C-3C41-9B8B-E29FF2A30C4A}" type="presOf" srcId="{1E204E0A-D154-4719-882F-B13F72CF79D9}" destId="{2DFD4540-C15E-CB43-88AE-3EC59A985DAF}" srcOrd="0" destOrd="0" presId="urn:microsoft.com/office/officeart/2005/8/layout/chevron2"/>
    <dgm:cxn modelId="{BBB9B3EB-D0F8-1A43-8AFA-74A4CAF207F2}" type="presOf" srcId="{99CCD8E3-7F1B-4FA5-9C01-EFE2A8004519}" destId="{2EB82F73-4FBA-0F4A-A95F-857C03362DD4}" srcOrd="0" destOrd="1" presId="urn:microsoft.com/office/officeart/2005/8/layout/chevron2"/>
    <dgm:cxn modelId="{9ED9BEEF-8A36-8B43-BE4F-8D1E8A569CAB}" type="presOf" srcId="{DFB62FD4-0FC4-4F5F-A7DD-15D59EE6F288}" destId="{F1093028-EA61-0F4B-B97F-7D9F654A69F9}" srcOrd="0" destOrd="0" presId="urn:microsoft.com/office/officeart/2005/8/layout/chevron2"/>
    <dgm:cxn modelId="{81752CF6-6AD1-0F46-B5B0-A7C10E89A3C1}" type="presOf" srcId="{3B634843-DDBD-4A81-B3EA-E28BBFD12C36}" destId="{2EB82F73-4FBA-0F4A-A95F-857C03362DD4}" srcOrd="0" destOrd="4" presId="urn:microsoft.com/office/officeart/2005/8/layout/chevron2"/>
    <dgm:cxn modelId="{A4F66553-D094-8542-8CB4-C75D490E80BD}" type="presParOf" srcId="{E7AB35C6-ECF9-B144-84DE-8F38AD4B4643}" destId="{6D157DB1-32FA-D14C-BE0F-B3E9E6B3D7B5}" srcOrd="0" destOrd="0" presId="urn:microsoft.com/office/officeart/2005/8/layout/chevron2"/>
    <dgm:cxn modelId="{8DF011D4-9876-014F-B172-3C700F7405B3}" type="presParOf" srcId="{6D157DB1-32FA-D14C-BE0F-B3E9E6B3D7B5}" destId="{B9670A58-E2ED-B44F-B503-26A954331BAF}" srcOrd="0" destOrd="0" presId="urn:microsoft.com/office/officeart/2005/8/layout/chevron2"/>
    <dgm:cxn modelId="{5EC9F3DB-6156-5A4D-AAF5-FAE8DA86CED3}" type="presParOf" srcId="{6D157DB1-32FA-D14C-BE0F-B3E9E6B3D7B5}" destId="{14E0DCF4-F0E8-9D4D-BF43-642ADF29BF37}" srcOrd="1" destOrd="0" presId="urn:microsoft.com/office/officeart/2005/8/layout/chevron2"/>
    <dgm:cxn modelId="{20692723-6DBC-3541-AEFB-665552AA15DB}" type="presParOf" srcId="{E7AB35C6-ECF9-B144-84DE-8F38AD4B4643}" destId="{650A0E08-362A-4048-A644-787A27CA043B}" srcOrd="1" destOrd="0" presId="urn:microsoft.com/office/officeart/2005/8/layout/chevron2"/>
    <dgm:cxn modelId="{380CB00A-A07C-9B4E-8E36-1FB95E892DBE}" type="presParOf" srcId="{E7AB35C6-ECF9-B144-84DE-8F38AD4B4643}" destId="{F6B8FF73-AC77-5346-BD1F-DED849DCC428}" srcOrd="2" destOrd="0" presId="urn:microsoft.com/office/officeart/2005/8/layout/chevron2"/>
    <dgm:cxn modelId="{EBE764DB-68CD-4C49-B7BE-1B0C5A4F03C8}" type="presParOf" srcId="{F6B8FF73-AC77-5346-BD1F-DED849DCC428}" destId="{4E8FFBE8-B80D-ED4A-9121-50B4ED352E7B}" srcOrd="0" destOrd="0" presId="urn:microsoft.com/office/officeart/2005/8/layout/chevron2"/>
    <dgm:cxn modelId="{F183EC7C-2A60-5B4F-8E7F-3954A4944FC7}" type="presParOf" srcId="{F6B8FF73-AC77-5346-BD1F-DED849DCC428}" destId="{2EB82F73-4FBA-0F4A-A95F-857C03362DD4}" srcOrd="1" destOrd="0" presId="urn:microsoft.com/office/officeart/2005/8/layout/chevron2"/>
    <dgm:cxn modelId="{C528982F-17FA-774B-9273-6BE9733BEDE4}" type="presParOf" srcId="{E7AB35C6-ECF9-B144-84DE-8F38AD4B4643}" destId="{18964563-FDCC-8E42-A757-B6349100168F}" srcOrd="3" destOrd="0" presId="urn:microsoft.com/office/officeart/2005/8/layout/chevron2"/>
    <dgm:cxn modelId="{1550DDEB-2A41-EA4F-A5CA-137BC3C1CEBA}" type="presParOf" srcId="{E7AB35C6-ECF9-B144-84DE-8F38AD4B4643}" destId="{832E94B4-89F8-2E4A-B347-ECE256A741C8}" srcOrd="4" destOrd="0" presId="urn:microsoft.com/office/officeart/2005/8/layout/chevron2"/>
    <dgm:cxn modelId="{E7691B35-441B-E649-B2C5-D0643A714C5C}" type="presParOf" srcId="{832E94B4-89F8-2E4A-B347-ECE256A741C8}" destId="{CFE119E0-0D14-7540-A6D8-99F935732553}" srcOrd="0" destOrd="0" presId="urn:microsoft.com/office/officeart/2005/8/layout/chevron2"/>
    <dgm:cxn modelId="{0D13A646-1B8C-9341-A131-2B87F15A30AE}" type="presParOf" srcId="{832E94B4-89F8-2E4A-B347-ECE256A741C8}" destId="{D49422AB-CA7C-D74F-A73D-B1BF89B653DE}" srcOrd="1" destOrd="0" presId="urn:microsoft.com/office/officeart/2005/8/layout/chevron2"/>
    <dgm:cxn modelId="{C07474D2-21CD-A042-AEBE-987DC243D02C}" type="presParOf" srcId="{E7AB35C6-ECF9-B144-84DE-8F38AD4B4643}" destId="{0EA4FD3D-95B5-664F-88A9-387B52B32D72}" srcOrd="5" destOrd="0" presId="urn:microsoft.com/office/officeart/2005/8/layout/chevron2"/>
    <dgm:cxn modelId="{643C68E3-2FC3-6048-8E40-0312CD3A44FA}" type="presParOf" srcId="{E7AB35C6-ECF9-B144-84DE-8F38AD4B4643}" destId="{D7AB13BE-9BDA-4B46-B59C-77500E26A082}" srcOrd="6" destOrd="0" presId="urn:microsoft.com/office/officeart/2005/8/layout/chevron2"/>
    <dgm:cxn modelId="{1E8816D3-915D-8547-BD55-19259D1CFA1D}" type="presParOf" srcId="{D7AB13BE-9BDA-4B46-B59C-77500E26A082}" destId="{2DFD4540-C15E-CB43-88AE-3EC59A985DAF}" srcOrd="0" destOrd="0" presId="urn:microsoft.com/office/officeart/2005/8/layout/chevron2"/>
    <dgm:cxn modelId="{6B3F537E-8D60-3548-AF3D-838C9D871073}" type="presParOf" srcId="{D7AB13BE-9BDA-4B46-B59C-77500E26A082}" destId="{F1093028-EA61-0F4B-B97F-7D9F654A69F9}" srcOrd="1" destOrd="0" presId="urn:microsoft.com/office/officeart/2005/8/layout/chevron2"/>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9F8C446E-87B6-4315-ABB4-192C89F6716D}" type="doc">
      <dgm:prSet loTypeId="urn:microsoft.com/office/officeart/2018/5/layout/CenteredIconLabelDescriptionList" loCatId="icon" qsTypeId="urn:microsoft.com/office/officeart/2005/8/quickstyle/simple1" qsCatId="simple" csTypeId="urn:microsoft.com/office/officeart/2005/8/colors/accent1_2" csCatId="accent1" phldr="1"/>
      <dgm:spPr/>
      <dgm:t>
        <a:bodyPr/>
        <a:lstStyle/>
        <a:p>
          <a:endParaRPr lang="en-US"/>
        </a:p>
      </dgm:t>
    </dgm:pt>
    <dgm:pt modelId="{6A2F0EC1-9324-4992-BA93-6FF26DB841B8}">
      <dgm:prSet/>
      <dgm:spPr/>
      <dgm:t>
        <a:bodyPr/>
        <a:lstStyle/>
        <a:p>
          <a:pPr>
            <a:lnSpc>
              <a:spcPct val="100000"/>
            </a:lnSpc>
            <a:defRPr b="1"/>
          </a:pPr>
          <a:r>
            <a:rPr lang="en-US"/>
            <a:t>SWOT</a:t>
          </a:r>
        </a:p>
      </dgm:t>
    </dgm:pt>
    <dgm:pt modelId="{8A56C82D-8788-4DD7-8DB7-FE877D8F6ADC}" type="parTrans" cxnId="{79E9E92C-09FF-44B5-91D6-759F24DD968B}">
      <dgm:prSet/>
      <dgm:spPr/>
      <dgm:t>
        <a:bodyPr/>
        <a:lstStyle/>
        <a:p>
          <a:endParaRPr lang="en-US"/>
        </a:p>
      </dgm:t>
    </dgm:pt>
    <dgm:pt modelId="{383D9DE7-C35F-403C-8F1B-D758A5ADDC2D}" type="sibTrans" cxnId="{79E9E92C-09FF-44B5-91D6-759F24DD968B}">
      <dgm:prSet/>
      <dgm:spPr/>
      <dgm:t>
        <a:bodyPr/>
        <a:lstStyle/>
        <a:p>
          <a:endParaRPr lang="en-US"/>
        </a:p>
      </dgm:t>
    </dgm:pt>
    <dgm:pt modelId="{429C47AE-CB9A-4327-9D63-28C6654B70C1}">
      <dgm:prSet/>
      <dgm:spPr/>
      <dgm:t>
        <a:bodyPr/>
        <a:lstStyle/>
        <a:p>
          <a:pPr>
            <a:lnSpc>
              <a:spcPct val="100000"/>
            </a:lnSpc>
          </a:pPr>
          <a:r>
            <a:rPr lang="en-US"/>
            <a:t>Way of understanding your Strengths and Weaknesses</a:t>
          </a:r>
        </a:p>
      </dgm:t>
    </dgm:pt>
    <dgm:pt modelId="{FB58AA81-4AFA-420D-AB52-B4415B6A2176}" type="parTrans" cxnId="{6E06F36E-F532-4B2A-82C8-A8881BBEB71B}">
      <dgm:prSet/>
      <dgm:spPr/>
      <dgm:t>
        <a:bodyPr/>
        <a:lstStyle/>
        <a:p>
          <a:endParaRPr lang="en-US"/>
        </a:p>
      </dgm:t>
    </dgm:pt>
    <dgm:pt modelId="{F88C6433-4F19-4E78-ADE3-884DC691D91C}" type="sibTrans" cxnId="{6E06F36E-F532-4B2A-82C8-A8881BBEB71B}">
      <dgm:prSet/>
      <dgm:spPr/>
      <dgm:t>
        <a:bodyPr/>
        <a:lstStyle/>
        <a:p>
          <a:endParaRPr lang="en-US"/>
        </a:p>
      </dgm:t>
    </dgm:pt>
    <dgm:pt modelId="{BFFCD1AA-2BBB-4536-8F8D-E5306BC8950E}">
      <dgm:prSet/>
      <dgm:spPr/>
      <dgm:t>
        <a:bodyPr/>
        <a:lstStyle/>
        <a:p>
          <a:pPr>
            <a:lnSpc>
              <a:spcPct val="100000"/>
            </a:lnSpc>
          </a:pPr>
          <a:r>
            <a:rPr lang="en-US"/>
            <a:t>Created by Albert Humphrey</a:t>
          </a:r>
        </a:p>
      </dgm:t>
    </dgm:pt>
    <dgm:pt modelId="{0C962BE0-B034-42AF-93F2-B9EFF4A6F0F6}" type="parTrans" cxnId="{52A654E8-282C-42E7-BF1E-1E398AAEB00B}">
      <dgm:prSet/>
      <dgm:spPr/>
      <dgm:t>
        <a:bodyPr/>
        <a:lstStyle/>
        <a:p>
          <a:endParaRPr lang="en-US"/>
        </a:p>
      </dgm:t>
    </dgm:pt>
    <dgm:pt modelId="{F12C5F96-34A1-446B-9222-254F74569D76}" type="sibTrans" cxnId="{52A654E8-282C-42E7-BF1E-1E398AAEB00B}">
      <dgm:prSet/>
      <dgm:spPr/>
      <dgm:t>
        <a:bodyPr/>
        <a:lstStyle/>
        <a:p>
          <a:endParaRPr lang="en-US"/>
        </a:p>
      </dgm:t>
    </dgm:pt>
    <dgm:pt modelId="{8AFDD29C-7F51-42B3-B6A0-6DB45787FED6}">
      <dgm:prSet/>
      <dgm:spPr/>
      <dgm:t>
        <a:bodyPr/>
        <a:lstStyle/>
        <a:p>
          <a:pPr>
            <a:lnSpc>
              <a:spcPct val="100000"/>
            </a:lnSpc>
          </a:pPr>
          <a:r>
            <a:rPr lang="en-US"/>
            <a:t>Main advantage is its simplicity </a:t>
          </a:r>
        </a:p>
      </dgm:t>
    </dgm:pt>
    <dgm:pt modelId="{96BFD897-CB90-4A72-91BB-910A41DB69DE}" type="parTrans" cxnId="{63106DD1-2ADC-4FAA-93D8-CCFCCF66A7B8}">
      <dgm:prSet/>
      <dgm:spPr/>
      <dgm:t>
        <a:bodyPr/>
        <a:lstStyle/>
        <a:p>
          <a:endParaRPr lang="en-US"/>
        </a:p>
      </dgm:t>
    </dgm:pt>
    <dgm:pt modelId="{3E751AE0-CAF9-4CB1-A29C-B271508D2C08}" type="sibTrans" cxnId="{63106DD1-2ADC-4FAA-93D8-CCFCCF66A7B8}">
      <dgm:prSet/>
      <dgm:spPr/>
      <dgm:t>
        <a:bodyPr/>
        <a:lstStyle/>
        <a:p>
          <a:endParaRPr lang="en-US"/>
        </a:p>
      </dgm:t>
    </dgm:pt>
    <dgm:pt modelId="{1D094116-64DD-4198-9A17-C5ED9BAE8FEE}">
      <dgm:prSet/>
      <dgm:spPr/>
      <dgm:t>
        <a:bodyPr/>
        <a:lstStyle/>
        <a:p>
          <a:pPr>
            <a:lnSpc>
              <a:spcPct val="100000"/>
            </a:lnSpc>
          </a:pPr>
          <a:r>
            <a:rPr lang="en-US"/>
            <a:t>According to CIPD, 2023 its simplicity is also its biggest disadvantage</a:t>
          </a:r>
        </a:p>
      </dgm:t>
    </dgm:pt>
    <dgm:pt modelId="{50FDE472-E946-47FF-BB50-9E1B092CD386}" type="parTrans" cxnId="{17CEEC07-DF44-4CCF-95BD-59C485B3DE60}">
      <dgm:prSet/>
      <dgm:spPr/>
      <dgm:t>
        <a:bodyPr/>
        <a:lstStyle/>
        <a:p>
          <a:endParaRPr lang="en-US"/>
        </a:p>
      </dgm:t>
    </dgm:pt>
    <dgm:pt modelId="{C1D2A26F-2548-4368-BD30-5D3A3A4894C3}" type="sibTrans" cxnId="{17CEEC07-DF44-4CCF-95BD-59C485B3DE60}">
      <dgm:prSet/>
      <dgm:spPr/>
      <dgm:t>
        <a:bodyPr/>
        <a:lstStyle/>
        <a:p>
          <a:endParaRPr lang="en-US"/>
        </a:p>
      </dgm:t>
    </dgm:pt>
    <dgm:pt modelId="{CBF458BE-61ED-4DFC-87B9-4EF675114AFE}">
      <dgm:prSet/>
      <dgm:spPr/>
      <dgm:t>
        <a:bodyPr/>
        <a:lstStyle/>
        <a:p>
          <a:pPr>
            <a:lnSpc>
              <a:spcPct val="100000"/>
            </a:lnSpc>
            <a:defRPr b="1"/>
          </a:pPr>
          <a:r>
            <a:rPr lang="en-US"/>
            <a:t>Bowman’s Clock</a:t>
          </a:r>
        </a:p>
      </dgm:t>
    </dgm:pt>
    <dgm:pt modelId="{AACDD944-006A-4247-8DEF-86F2EB96FC7B}" type="parTrans" cxnId="{08271842-BE38-4BF9-87C6-99983CA06B68}">
      <dgm:prSet/>
      <dgm:spPr/>
      <dgm:t>
        <a:bodyPr/>
        <a:lstStyle/>
        <a:p>
          <a:endParaRPr lang="en-US"/>
        </a:p>
      </dgm:t>
    </dgm:pt>
    <dgm:pt modelId="{5F2A5C97-2F3F-4CF9-BC6C-1D2C8D49CF93}" type="sibTrans" cxnId="{08271842-BE38-4BF9-87C6-99983CA06B68}">
      <dgm:prSet/>
      <dgm:spPr/>
      <dgm:t>
        <a:bodyPr/>
        <a:lstStyle/>
        <a:p>
          <a:endParaRPr lang="en-US"/>
        </a:p>
      </dgm:t>
    </dgm:pt>
    <dgm:pt modelId="{F87644F3-FC5C-47EE-85A1-7E43D01A24E0}">
      <dgm:prSet/>
      <dgm:spPr/>
      <dgm:t>
        <a:bodyPr/>
        <a:lstStyle/>
        <a:p>
          <a:pPr>
            <a:lnSpc>
              <a:spcPct val="100000"/>
            </a:lnSpc>
          </a:pPr>
          <a:r>
            <a:rPr lang="en-US"/>
            <a:t>Created by Cliff Bowman and David Faulkner</a:t>
          </a:r>
        </a:p>
      </dgm:t>
    </dgm:pt>
    <dgm:pt modelId="{4DD96FAA-B901-42B8-85E4-6EFA55CF66F3}" type="parTrans" cxnId="{E0373EFC-51D5-49BC-A0CF-7DB9039959AD}">
      <dgm:prSet/>
      <dgm:spPr/>
      <dgm:t>
        <a:bodyPr/>
        <a:lstStyle/>
        <a:p>
          <a:endParaRPr lang="en-US"/>
        </a:p>
      </dgm:t>
    </dgm:pt>
    <dgm:pt modelId="{15D4FFF2-6132-4BBF-842D-89905A6DDE5E}" type="sibTrans" cxnId="{E0373EFC-51D5-49BC-A0CF-7DB9039959AD}">
      <dgm:prSet/>
      <dgm:spPr/>
      <dgm:t>
        <a:bodyPr/>
        <a:lstStyle/>
        <a:p>
          <a:endParaRPr lang="en-US"/>
        </a:p>
      </dgm:t>
    </dgm:pt>
    <dgm:pt modelId="{1FDE669D-5167-4DC7-AB91-62CBA49BA03F}">
      <dgm:prSet/>
      <dgm:spPr/>
      <dgm:t>
        <a:bodyPr/>
        <a:lstStyle/>
        <a:p>
          <a:pPr>
            <a:lnSpc>
              <a:spcPct val="100000"/>
            </a:lnSpc>
          </a:pPr>
          <a:r>
            <a:rPr lang="en-US"/>
            <a:t>Position is dependent on the Price and Perceived Value of its Product</a:t>
          </a:r>
        </a:p>
      </dgm:t>
    </dgm:pt>
    <dgm:pt modelId="{D1B94668-771B-4AAA-8661-CC870A17F460}" type="parTrans" cxnId="{19CD6386-2689-4743-94BA-15E8E2C37585}">
      <dgm:prSet/>
      <dgm:spPr/>
      <dgm:t>
        <a:bodyPr/>
        <a:lstStyle/>
        <a:p>
          <a:endParaRPr lang="en-US"/>
        </a:p>
      </dgm:t>
    </dgm:pt>
    <dgm:pt modelId="{CF2442D6-24CE-47D3-8746-F8F2831118F1}" type="sibTrans" cxnId="{19CD6386-2689-4743-94BA-15E8E2C37585}">
      <dgm:prSet/>
      <dgm:spPr/>
      <dgm:t>
        <a:bodyPr/>
        <a:lstStyle/>
        <a:p>
          <a:endParaRPr lang="en-US"/>
        </a:p>
      </dgm:t>
    </dgm:pt>
    <dgm:pt modelId="{F6D23899-2F08-487D-8806-1F80232200D5}">
      <dgm:prSet/>
      <dgm:spPr/>
      <dgm:t>
        <a:bodyPr/>
        <a:lstStyle/>
        <a:p>
          <a:pPr>
            <a:lnSpc>
              <a:spcPct val="100000"/>
            </a:lnSpc>
            <a:defRPr b="1"/>
          </a:pPr>
          <a:r>
            <a:rPr lang="en-US"/>
            <a:t>Stakeholder Analysis</a:t>
          </a:r>
        </a:p>
      </dgm:t>
    </dgm:pt>
    <dgm:pt modelId="{8F673258-50E3-4FD7-86E9-CC8AF2A0177E}" type="parTrans" cxnId="{7C13CB11-496E-4548-9E5C-1C8D689C2B4F}">
      <dgm:prSet/>
      <dgm:spPr/>
      <dgm:t>
        <a:bodyPr/>
        <a:lstStyle/>
        <a:p>
          <a:endParaRPr lang="en-US"/>
        </a:p>
      </dgm:t>
    </dgm:pt>
    <dgm:pt modelId="{67618D8B-471A-4DEE-BE98-A88562596ECE}" type="sibTrans" cxnId="{7C13CB11-496E-4548-9E5C-1C8D689C2B4F}">
      <dgm:prSet/>
      <dgm:spPr/>
      <dgm:t>
        <a:bodyPr/>
        <a:lstStyle/>
        <a:p>
          <a:endParaRPr lang="en-US"/>
        </a:p>
      </dgm:t>
    </dgm:pt>
    <dgm:pt modelId="{72E58ACD-11AF-41E4-AE1B-CF7C83D492B6}">
      <dgm:prSet/>
      <dgm:spPr/>
      <dgm:t>
        <a:bodyPr/>
        <a:lstStyle/>
        <a:p>
          <a:pPr>
            <a:lnSpc>
              <a:spcPct val="100000"/>
            </a:lnSpc>
          </a:pPr>
          <a:r>
            <a:rPr lang="en-US"/>
            <a:t>Helps to determine who a companies main Stakeholders are</a:t>
          </a:r>
        </a:p>
      </dgm:t>
    </dgm:pt>
    <dgm:pt modelId="{E2DE40FB-CCA5-4FFB-B162-D420CFEFDA50}" type="parTrans" cxnId="{59DDD591-14AE-4802-BB9B-6B488E0B695C}">
      <dgm:prSet/>
      <dgm:spPr/>
      <dgm:t>
        <a:bodyPr/>
        <a:lstStyle/>
        <a:p>
          <a:endParaRPr lang="en-US"/>
        </a:p>
      </dgm:t>
    </dgm:pt>
    <dgm:pt modelId="{255EEB32-C75B-477F-AC73-814A86DBDCD1}" type="sibTrans" cxnId="{59DDD591-14AE-4802-BB9B-6B488E0B695C}">
      <dgm:prSet/>
      <dgm:spPr/>
      <dgm:t>
        <a:bodyPr/>
        <a:lstStyle/>
        <a:p>
          <a:endParaRPr lang="en-US"/>
        </a:p>
      </dgm:t>
    </dgm:pt>
    <dgm:pt modelId="{94C3708C-6627-49E6-8A21-B45EB633B739}">
      <dgm:prSet/>
      <dgm:spPr/>
      <dgm:t>
        <a:bodyPr/>
        <a:lstStyle/>
        <a:p>
          <a:pPr>
            <a:lnSpc>
              <a:spcPct val="100000"/>
            </a:lnSpc>
          </a:pPr>
          <a:r>
            <a:rPr lang="en-US"/>
            <a:t>Initially Stakeholder Analysis is carried out at the start of a project</a:t>
          </a:r>
        </a:p>
      </dgm:t>
    </dgm:pt>
    <dgm:pt modelId="{86350638-C5D8-4705-BC4E-4F73211829BA}" type="parTrans" cxnId="{5EF7FCE9-8A44-4186-8AA9-B60E1FC5627E}">
      <dgm:prSet/>
      <dgm:spPr/>
      <dgm:t>
        <a:bodyPr/>
        <a:lstStyle/>
        <a:p>
          <a:endParaRPr lang="en-US"/>
        </a:p>
      </dgm:t>
    </dgm:pt>
    <dgm:pt modelId="{CF2CF958-F70F-472F-B40A-6B8A5A696F66}" type="sibTrans" cxnId="{5EF7FCE9-8A44-4186-8AA9-B60E1FC5627E}">
      <dgm:prSet/>
      <dgm:spPr/>
      <dgm:t>
        <a:bodyPr/>
        <a:lstStyle/>
        <a:p>
          <a:endParaRPr lang="en-US"/>
        </a:p>
      </dgm:t>
    </dgm:pt>
    <dgm:pt modelId="{375BF32C-3BB0-4ED6-ACE6-E0512E67A0C1}" type="pres">
      <dgm:prSet presAssocID="{9F8C446E-87B6-4315-ABB4-192C89F6716D}" presName="root" presStyleCnt="0">
        <dgm:presLayoutVars>
          <dgm:dir/>
          <dgm:resizeHandles val="exact"/>
        </dgm:presLayoutVars>
      </dgm:prSet>
      <dgm:spPr/>
    </dgm:pt>
    <dgm:pt modelId="{A79F7457-85B9-421E-A6E0-5494F01F5EFF}" type="pres">
      <dgm:prSet presAssocID="{6A2F0EC1-9324-4992-BA93-6FF26DB841B8}" presName="compNode" presStyleCnt="0"/>
      <dgm:spPr/>
    </dgm:pt>
    <dgm:pt modelId="{F7A3948E-B971-42EC-AF0F-8861D10E88F9}" type="pres">
      <dgm:prSet presAssocID="{6A2F0EC1-9324-4992-BA93-6FF26DB841B8}"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Light Bulb and Gear"/>
        </a:ext>
      </dgm:extLst>
    </dgm:pt>
    <dgm:pt modelId="{E35EF4D8-2196-4752-8EE0-C3313AA2BA8A}" type="pres">
      <dgm:prSet presAssocID="{6A2F0EC1-9324-4992-BA93-6FF26DB841B8}" presName="iconSpace" presStyleCnt="0"/>
      <dgm:spPr/>
    </dgm:pt>
    <dgm:pt modelId="{009C35AC-991A-4EFE-9753-65FCD1DE9AFB}" type="pres">
      <dgm:prSet presAssocID="{6A2F0EC1-9324-4992-BA93-6FF26DB841B8}" presName="parTx" presStyleLbl="revTx" presStyleIdx="0" presStyleCnt="6">
        <dgm:presLayoutVars>
          <dgm:chMax val="0"/>
          <dgm:chPref val="0"/>
        </dgm:presLayoutVars>
      </dgm:prSet>
      <dgm:spPr/>
    </dgm:pt>
    <dgm:pt modelId="{F701C51E-A23E-4EF3-BAEC-A80707CA032D}" type="pres">
      <dgm:prSet presAssocID="{6A2F0EC1-9324-4992-BA93-6FF26DB841B8}" presName="txSpace" presStyleCnt="0"/>
      <dgm:spPr/>
    </dgm:pt>
    <dgm:pt modelId="{3FBA4553-3290-40C8-A971-BD298C0948B5}" type="pres">
      <dgm:prSet presAssocID="{6A2F0EC1-9324-4992-BA93-6FF26DB841B8}" presName="desTx" presStyleLbl="revTx" presStyleIdx="1" presStyleCnt="6">
        <dgm:presLayoutVars/>
      </dgm:prSet>
      <dgm:spPr/>
    </dgm:pt>
    <dgm:pt modelId="{0F1F2361-145C-4CF7-B5C3-B16899A874D0}" type="pres">
      <dgm:prSet presAssocID="{383D9DE7-C35F-403C-8F1B-D758A5ADDC2D}" presName="sibTrans" presStyleCnt="0"/>
      <dgm:spPr/>
    </dgm:pt>
    <dgm:pt modelId="{C0C5A03D-208D-4F7E-96E5-8247817E9E4F}" type="pres">
      <dgm:prSet presAssocID="{CBF458BE-61ED-4DFC-87B9-4EF675114AFE}" presName="compNode" presStyleCnt="0"/>
      <dgm:spPr/>
    </dgm:pt>
    <dgm:pt modelId="{F7434E07-B275-45F4-86ED-EE5E424DFEE2}" type="pres">
      <dgm:prSet presAssocID="{CBF458BE-61ED-4DFC-87B9-4EF675114AFE}"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Money"/>
        </a:ext>
      </dgm:extLst>
    </dgm:pt>
    <dgm:pt modelId="{8EBF94BB-27CF-4724-ABBB-F428B5C24534}" type="pres">
      <dgm:prSet presAssocID="{CBF458BE-61ED-4DFC-87B9-4EF675114AFE}" presName="iconSpace" presStyleCnt="0"/>
      <dgm:spPr/>
    </dgm:pt>
    <dgm:pt modelId="{08ABE5C8-8205-43C6-BE82-D3930E64E474}" type="pres">
      <dgm:prSet presAssocID="{CBF458BE-61ED-4DFC-87B9-4EF675114AFE}" presName="parTx" presStyleLbl="revTx" presStyleIdx="2" presStyleCnt="6">
        <dgm:presLayoutVars>
          <dgm:chMax val="0"/>
          <dgm:chPref val="0"/>
        </dgm:presLayoutVars>
      </dgm:prSet>
      <dgm:spPr/>
    </dgm:pt>
    <dgm:pt modelId="{3E0E1DE5-35C6-4F84-A5D8-CD4AC39987D6}" type="pres">
      <dgm:prSet presAssocID="{CBF458BE-61ED-4DFC-87B9-4EF675114AFE}" presName="txSpace" presStyleCnt="0"/>
      <dgm:spPr/>
    </dgm:pt>
    <dgm:pt modelId="{E64159C8-319F-41E3-A05F-97F069480941}" type="pres">
      <dgm:prSet presAssocID="{CBF458BE-61ED-4DFC-87B9-4EF675114AFE}" presName="desTx" presStyleLbl="revTx" presStyleIdx="3" presStyleCnt="6">
        <dgm:presLayoutVars/>
      </dgm:prSet>
      <dgm:spPr/>
    </dgm:pt>
    <dgm:pt modelId="{1F5A961E-DBE3-427A-B1D7-ADF045EBB510}" type="pres">
      <dgm:prSet presAssocID="{5F2A5C97-2F3F-4CF9-BC6C-1D2C8D49CF93}" presName="sibTrans" presStyleCnt="0"/>
      <dgm:spPr/>
    </dgm:pt>
    <dgm:pt modelId="{9946DAC1-D029-4ED3-A9AC-C3CF1641076F}" type="pres">
      <dgm:prSet presAssocID="{F6D23899-2F08-487D-8806-1F80232200D5}" presName="compNode" presStyleCnt="0"/>
      <dgm:spPr/>
    </dgm:pt>
    <dgm:pt modelId="{8FD28FA7-6E2A-497B-8C41-4EEC1EAA8A0C}" type="pres">
      <dgm:prSet presAssocID="{F6D23899-2F08-487D-8806-1F80232200D5}"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Meeting"/>
        </a:ext>
      </dgm:extLst>
    </dgm:pt>
    <dgm:pt modelId="{166C3E9B-2A01-4D23-98FA-831D20A93567}" type="pres">
      <dgm:prSet presAssocID="{F6D23899-2F08-487D-8806-1F80232200D5}" presName="iconSpace" presStyleCnt="0"/>
      <dgm:spPr/>
    </dgm:pt>
    <dgm:pt modelId="{F9737D91-0A2A-46F8-A562-B1D964380D2A}" type="pres">
      <dgm:prSet presAssocID="{F6D23899-2F08-487D-8806-1F80232200D5}" presName="parTx" presStyleLbl="revTx" presStyleIdx="4" presStyleCnt="6">
        <dgm:presLayoutVars>
          <dgm:chMax val="0"/>
          <dgm:chPref val="0"/>
        </dgm:presLayoutVars>
      </dgm:prSet>
      <dgm:spPr/>
    </dgm:pt>
    <dgm:pt modelId="{020C1EC7-F116-4488-B16B-25BEE9A45DC0}" type="pres">
      <dgm:prSet presAssocID="{F6D23899-2F08-487D-8806-1F80232200D5}" presName="txSpace" presStyleCnt="0"/>
      <dgm:spPr/>
    </dgm:pt>
    <dgm:pt modelId="{D8C06C77-E032-4173-B61B-E669C450F45C}" type="pres">
      <dgm:prSet presAssocID="{F6D23899-2F08-487D-8806-1F80232200D5}" presName="desTx" presStyleLbl="revTx" presStyleIdx="5" presStyleCnt="6">
        <dgm:presLayoutVars/>
      </dgm:prSet>
      <dgm:spPr/>
    </dgm:pt>
  </dgm:ptLst>
  <dgm:cxnLst>
    <dgm:cxn modelId="{17CEEC07-DF44-4CCF-95BD-59C485B3DE60}" srcId="{6A2F0EC1-9324-4992-BA93-6FF26DB841B8}" destId="{1D094116-64DD-4198-9A17-C5ED9BAE8FEE}" srcOrd="3" destOrd="0" parTransId="{50FDE472-E946-47FF-BB50-9E1B092CD386}" sibTransId="{C1D2A26F-2548-4368-BD30-5D3A3A4894C3}"/>
    <dgm:cxn modelId="{7C13CB11-496E-4548-9E5C-1C8D689C2B4F}" srcId="{9F8C446E-87B6-4315-ABB4-192C89F6716D}" destId="{F6D23899-2F08-487D-8806-1F80232200D5}" srcOrd="2" destOrd="0" parTransId="{8F673258-50E3-4FD7-86E9-CC8AF2A0177E}" sibTransId="{67618D8B-471A-4DEE-BE98-A88562596ECE}"/>
    <dgm:cxn modelId="{B4C86E20-056D-4FE9-A16E-213E8A29A717}" type="presOf" srcId="{9F8C446E-87B6-4315-ABB4-192C89F6716D}" destId="{375BF32C-3BB0-4ED6-ACE6-E0512E67A0C1}" srcOrd="0" destOrd="0" presId="urn:microsoft.com/office/officeart/2018/5/layout/CenteredIconLabelDescriptionList"/>
    <dgm:cxn modelId="{79E9E92C-09FF-44B5-91D6-759F24DD968B}" srcId="{9F8C446E-87B6-4315-ABB4-192C89F6716D}" destId="{6A2F0EC1-9324-4992-BA93-6FF26DB841B8}" srcOrd="0" destOrd="0" parTransId="{8A56C82D-8788-4DD7-8DB7-FE877D8F6ADC}" sibTransId="{383D9DE7-C35F-403C-8F1B-D758A5ADDC2D}"/>
    <dgm:cxn modelId="{9D5F0A42-109C-4646-B273-67BF84A3E097}" type="presOf" srcId="{6A2F0EC1-9324-4992-BA93-6FF26DB841B8}" destId="{009C35AC-991A-4EFE-9753-65FCD1DE9AFB}" srcOrd="0" destOrd="0" presId="urn:microsoft.com/office/officeart/2018/5/layout/CenteredIconLabelDescriptionList"/>
    <dgm:cxn modelId="{08271842-BE38-4BF9-87C6-99983CA06B68}" srcId="{9F8C446E-87B6-4315-ABB4-192C89F6716D}" destId="{CBF458BE-61ED-4DFC-87B9-4EF675114AFE}" srcOrd="1" destOrd="0" parTransId="{AACDD944-006A-4247-8DEF-86F2EB96FC7B}" sibTransId="{5F2A5C97-2F3F-4CF9-BC6C-1D2C8D49CF93}"/>
    <dgm:cxn modelId="{4E908743-35C8-4804-88FA-7E7F9D1C5CCE}" type="presOf" srcId="{94C3708C-6627-49E6-8A21-B45EB633B739}" destId="{D8C06C77-E032-4173-B61B-E669C450F45C}" srcOrd="0" destOrd="1" presId="urn:microsoft.com/office/officeart/2018/5/layout/CenteredIconLabelDescriptionList"/>
    <dgm:cxn modelId="{30025C4F-7ABD-4320-BA8A-0920B77C8905}" type="presOf" srcId="{8AFDD29C-7F51-42B3-B6A0-6DB45787FED6}" destId="{3FBA4553-3290-40C8-A971-BD298C0948B5}" srcOrd="0" destOrd="2" presId="urn:microsoft.com/office/officeart/2018/5/layout/CenteredIconLabelDescriptionList"/>
    <dgm:cxn modelId="{3587CE6C-A1B4-4F08-9608-B99C71AEED06}" type="presOf" srcId="{72E58ACD-11AF-41E4-AE1B-CF7C83D492B6}" destId="{D8C06C77-E032-4173-B61B-E669C450F45C}" srcOrd="0" destOrd="0" presId="urn:microsoft.com/office/officeart/2018/5/layout/CenteredIconLabelDescriptionList"/>
    <dgm:cxn modelId="{6E06F36E-F532-4B2A-82C8-A8881BBEB71B}" srcId="{6A2F0EC1-9324-4992-BA93-6FF26DB841B8}" destId="{429C47AE-CB9A-4327-9D63-28C6654B70C1}" srcOrd="0" destOrd="0" parTransId="{FB58AA81-4AFA-420D-AB52-B4415B6A2176}" sibTransId="{F88C6433-4F19-4E78-ADE3-884DC691D91C}"/>
    <dgm:cxn modelId="{9910C972-463E-471C-B2D9-06150E016E90}" type="presOf" srcId="{429C47AE-CB9A-4327-9D63-28C6654B70C1}" destId="{3FBA4553-3290-40C8-A971-BD298C0948B5}" srcOrd="0" destOrd="0" presId="urn:microsoft.com/office/officeart/2018/5/layout/CenteredIconLabelDescriptionList"/>
    <dgm:cxn modelId="{0D6EC475-052D-474D-9F55-81E277DA75DD}" type="presOf" srcId="{1FDE669D-5167-4DC7-AB91-62CBA49BA03F}" destId="{E64159C8-319F-41E3-A05F-97F069480941}" srcOrd="0" destOrd="1" presId="urn:microsoft.com/office/officeart/2018/5/layout/CenteredIconLabelDescriptionList"/>
    <dgm:cxn modelId="{19CD6386-2689-4743-94BA-15E8E2C37585}" srcId="{CBF458BE-61ED-4DFC-87B9-4EF675114AFE}" destId="{1FDE669D-5167-4DC7-AB91-62CBA49BA03F}" srcOrd="1" destOrd="0" parTransId="{D1B94668-771B-4AAA-8661-CC870A17F460}" sibTransId="{CF2442D6-24CE-47D3-8746-F8F2831118F1}"/>
    <dgm:cxn modelId="{C9CD0A87-1E03-4C5F-B9D7-CCC1F27A2940}" type="presOf" srcId="{BFFCD1AA-2BBB-4536-8F8D-E5306BC8950E}" destId="{3FBA4553-3290-40C8-A971-BD298C0948B5}" srcOrd="0" destOrd="1" presId="urn:microsoft.com/office/officeart/2018/5/layout/CenteredIconLabelDescriptionList"/>
    <dgm:cxn modelId="{59DDD591-14AE-4802-BB9B-6B488E0B695C}" srcId="{F6D23899-2F08-487D-8806-1F80232200D5}" destId="{72E58ACD-11AF-41E4-AE1B-CF7C83D492B6}" srcOrd="0" destOrd="0" parTransId="{E2DE40FB-CCA5-4FFB-B162-D420CFEFDA50}" sibTransId="{255EEB32-C75B-477F-AC73-814A86DBDCD1}"/>
    <dgm:cxn modelId="{77294392-BF76-4B4B-94ED-40AF135378A8}" type="presOf" srcId="{F6D23899-2F08-487D-8806-1F80232200D5}" destId="{F9737D91-0A2A-46F8-A562-B1D964380D2A}" srcOrd="0" destOrd="0" presId="urn:microsoft.com/office/officeart/2018/5/layout/CenteredIconLabelDescriptionList"/>
    <dgm:cxn modelId="{4C65A6A6-658C-41EE-A616-F5C8810AF16D}" type="presOf" srcId="{1D094116-64DD-4198-9A17-C5ED9BAE8FEE}" destId="{3FBA4553-3290-40C8-A971-BD298C0948B5}" srcOrd="0" destOrd="3" presId="urn:microsoft.com/office/officeart/2018/5/layout/CenteredIconLabelDescriptionList"/>
    <dgm:cxn modelId="{D30F87AF-304E-436A-A9C5-D8D945217FA1}" type="presOf" srcId="{F87644F3-FC5C-47EE-85A1-7E43D01A24E0}" destId="{E64159C8-319F-41E3-A05F-97F069480941}" srcOrd="0" destOrd="0" presId="urn:microsoft.com/office/officeart/2018/5/layout/CenteredIconLabelDescriptionList"/>
    <dgm:cxn modelId="{0A0E58B3-FE55-469A-BF29-F42086D9F8D1}" type="presOf" srcId="{CBF458BE-61ED-4DFC-87B9-4EF675114AFE}" destId="{08ABE5C8-8205-43C6-BE82-D3930E64E474}" srcOrd="0" destOrd="0" presId="urn:microsoft.com/office/officeart/2018/5/layout/CenteredIconLabelDescriptionList"/>
    <dgm:cxn modelId="{63106DD1-2ADC-4FAA-93D8-CCFCCF66A7B8}" srcId="{6A2F0EC1-9324-4992-BA93-6FF26DB841B8}" destId="{8AFDD29C-7F51-42B3-B6A0-6DB45787FED6}" srcOrd="2" destOrd="0" parTransId="{96BFD897-CB90-4A72-91BB-910A41DB69DE}" sibTransId="{3E751AE0-CAF9-4CB1-A29C-B271508D2C08}"/>
    <dgm:cxn modelId="{52A654E8-282C-42E7-BF1E-1E398AAEB00B}" srcId="{6A2F0EC1-9324-4992-BA93-6FF26DB841B8}" destId="{BFFCD1AA-2BBB-4536-8F8D-E5306BC8950E}" srcOrd="1" destOrd="0" parTransId="{0C962BE0-B034-42AF-93F2-B9EFF4A6F0F6}" sibTransId="{F12C5F96-34A1-446B-9222-254F74569D76}"/>
    <dgm:cxn modelId="{5EF7FCE9-8A44-4186-8AA9-B60E1FC5627E}" srcId="{F6D23899-2F08-487D-8806-1F80232200D5}" destId="{94C3708C-6627-49E6-8A21-B45EB633B739}" srcOrd="1" destOrd="0" parTransId="{86350638-C5D8-4705-BC4E-4F73211829BA}" sibTransId="{CF2CF958-F70F-472F-B40A-6B8A5A696F66}"/>
    <dgm:cxn modelId="{E0373EFC-51D5-49BC-A0CF-7DB9039959AD}" srcId="{CBF458BE-61ED-4DFC-87B9-4EF675114AFE}" destId="{F87644F3-FC5C-47EE-85A1-7E43D01A24E0}" srcOrd="0" destOrd="0" parTransId="{4DD96FAA-B901-42B8-85E4-6EFA55CF66F3}" sibTransId="{15D4FFF2-6132-4BBF-842D-89905A6DDE5E}"/>
    <dgm:cxn modelId="{3E0F9066-6D50-4161-9A74-1126C962BDFE}" type="presParOf" srcId="{375BF32C-3BB0-4ED6-ACE6-E0512E67A0C1}" destId="{A79F7457-85B9-421E-A6E0-5494F01F5EFF}" srcOrd="0" destOrd="0" presId="urn:microsoft.com/office/officeart/2018/5/layout/CenteredIconLabelDescriptionList"/>
    <dgm:cxn modelId="{4E7342CA-FBA8-4C72-8F3D-5A058E6BFF78}" type="presParOf" srcId="{A79F7457-85B9-421E-A6E0-5494F01F5EFF}" destId="{F7A3948E-B971-42EC-AF0F-8861D10E88F9}" srcOrd="0" destOrd="0" presId="urn:microsoft.com/office/officeart/2018/5/layout/CenteredIconLabelDescriptionList"/>
    <dgm:cxn modelId="{49400DD1-4B0F-4617-A820-3FB25E65A945}" type="presParOf" srcId="{A79F7457-85B9-421E-A6E0-5494F01F5EFF}" destId="{E35EF4D8-2196-4752-8EE0-C3313AA2BA8A}" srcOrd="1" destOrd="0" presId="urn:microsoft.com/office/officeart/2018/5/layout/CenteredIconLabelDescriptionList"/>
    <dgm:cxn modelId="{80755C32-E73D-4F98-BB66-4961B5614E56}" type="presParOf" srcId="{A79F7457-85B9-421E-A6E0-5494F01F5EFF}" destId="{009C35AC-991A-4EFE-9753-65FCD1DE9AFB}" srcOrd="2" destOrd="0" presId="urn:microsoft.com/office/officeart/2018/5/layout/CenteredIconLabelDescriptionList"/>
    <dgm:cxn modelId="{5F8BDC41-D23A-45A7-9B40-23CE321B84C0}" type="presParOf" srcId="{A79F7457-85B9-421E-A6E0-5494F01F5EFF}" destId="{F701C51E-A23E-4EF3-BAEC-A80707CA032D}" srcOrd="3" destOrd="0" presId="urn:microsoft.com/office/officeart/2018/5/layout/CenteredIconLabelDescriptionList"/>
    <dgm:cxn modelId="{55B90D3F-FF4F-49AD-865E-D80F663C2631}" type="presParOf" srcId="{A79F7457-85B9-421E-A6E0-5494F01F5EFF}" destId="{3FBA4553-3290-40C8-A971-BD298C0948B5}" srcOrd="4" destOrd="0" presId="urn:microsoft.com/office/officeart/2018/5/layout/CenteredIconLabelDescriptionList"/>
    <dgm:cxn modelId="{986C955D-6CDD-42B2-831A-04FFCE22692F}" type="presParOf" srcId="{375BF32C-3BB0-4ED6-ACE6-E0512E67A0C1}" destId="{0F1F2361-145C-4CF7-B5C3-B16899A874D0}" srcOrd="1" destOrd="0" presId="urn:microsoft.com/office/officeart/2018/5/layout/CenteredIconLabelDescriptionList"/>
    <dgm:cxn modelId="{64D63FFB-06F7-4BEF-B591-39098032091F}" type="presParOf" srcId="{375BF32C-3BB0-4ED6-ACE6-E0512E67A0C1}" destId="{C0C5A03D-208D-4F7E-96E5-8247817E9E4F}" srcOrd="2" destOrd="0" presId="urn:microsoft.com/office/officeart/2018/5/layout/CenteredIconLabelDescriptionList"/>
    <dgm:cxn modelId="{F8306F00-8EF8-4553-80B5-CED9D298EEB8}" type="presParOf" srcId="{C0C5A03D-208D-4F7E-96E5-8247817E9E4F}" destId="{F7434E07-B275-45F4-86ED-EE5E424DFEE2}" srcOrd="0" destOrd="0" presId="urn:microsoft.com/office/officeart/2018/5/layout/CenteredIconLabelDescriptionList"/>
    <dgm:cxn modelId="{C5C48696-8CEB-4AA1-9A82-CFDE4C6D185A}" type="presParOf" srcId="{C0C5A03D-208D-4F7E-96E5-8247817E9E4F}" destId="{8EBF94BB-27CF-4724-ABBB-F428B5C24534}" srcOrd="1" destOrd="0" presId="urn:microsoft.com/office/officeart/2018/5/layout/CenteredIconLabelDescriptionList"/>
    <dgm:cxn modelId="{00CA1804-221C-4E1C-990F-CCB976A2BDEC}" type="presParOf" srcId="{C0C5A03D-208D-4F7E-96E5-8247817E9E4F}" destId="{08ABE5C8-8205-43C6-BE82-D3930E64E474}" srcOrd="2" destOrd="0" presId="urn:microsoft.com/office/officeart/2018/5/layout/CenteredIconLabelDescriptionList"/>
    <dgm:cxn modelId="{920B7684-3AF2-4888-92D6-97B3CC3B7B08}" type="presParOf" srcId="{C0C5A03D-208D-4F7E-96E5-8247817E9E4F}" destId="{3E0E1DE5-35C6-4F84-A5D8-CD4AC39987D6}" srcOrd="3" destOrd="0" presId="urn:microsoft.com/office/officeart/2018/5/layout/CenteredIconLabelDescriptionList"/>
    <dgm:cxn modelId="{7A93EB6A-C139-4C61-A665-BC0DB88D7F4A}" type="presParOf" srcId="{C0C5A03D-208D-4F7E-96E5-8247817E9E4F}" destId="{E64159C8-319F-41E3-A05F-97F069480941}" srcOrd="4" destOrd="0" presId="urn:microsoft.com/office/officeart/2018/5/layout/CenteredIconLabelDescriptionList"/>
    <dgm:cxn modelId="{EB70E587-A408-46FA-8357-D593701AD362}" type="presParOf" srcId="{375BF32C-3BB0-4ED6-ACE6-E0512E67A0C1}" destId="{1F5A961E-DBE3-427A-B1D7-ADF045EBB510}" srcOrd="3" destOrd="0" presId="urn:microsoft.com/office/officeart/2018/5/layout/CenteredIconLabelDescriptionList"/>
    <dgm:cxn modelId="{D72F6187-25CD-4EDB-A31C-FA55FECDC9D5}" type="presParOf" srcId="{375BF32C-3BB0-4ED6-ACE6-E0512E67A0C1}" destId="{9946DAC1-D029-4ED3-A9AC-C3CF1641076F}" srcOrd="4" destOrd="0" presId="urn:microsoft.com/office/officeart/2018/5/layout/CenteredIconLabelDescriptionList"/>
    <dgm:cxn modelId="{02266077-9522-4105-8609-C878A6A4DD74}" type="presParOf" srcId="{9946DAC1-D029-4ED3-A9AC-C3CF1641076F}" destId="{8FD28FA7-6E2A-497B-8C41-4EEC1EAA8A0C}" srcOrd="0" destOrd="0" presId="urn:microsoft.com/office/officeart/2018/5/layout/CenteredIconLabelDescriptionList"/>
    <dgm:cxn modelId="{B3CF9CC5-8E43-4FB9-9BB7-C45805A09BD2}" type="presParOf" srcId="{9946DAC1-D029-4ED3-A9AC-C3CF1641076F}" destId="{166C3E9B-2A01-4D23-98FA-831D20A93567}" srcOrd="1" destOrd="0" presId="urn:microsoft.com/office/officeart/2018/5/layout/CenteredIconLabelDescriptionList"/>
    <dgm:cxn modelId="{E41EBF4D-E504-409F-8791-E93F9D1743A9}" type="presParOf" srcId="{9946DAC1-D029-4ED3-A9AC-C3CF1641076F}" destId="{F9737D91-0A2A-46F8-A562-B1D964380D2A}" srcOrd="2" destOrd="0" presId="urn:microsoft.com/office/officeart/2018/5/layout/CenteredIconLabelDescriptionList"/>
    <dgm:cxn modelId="{A7FA9D8F-BF9F-418C-B82B-DC74E78CAD4B}" type="presParOf" srcId="{9946DAC1-D029-4ED3-A9AC-C3CF1641076F}" destId="{020C1EC7-F116-4488-B16B-25BEE9A45DC0}" srcOrd="3" destOrd="0" presId="urn:microsoft.com/office/officeart/2018/5/layout/CenteredIconLabelDescriptionList"/>
    <dgm:cxn modelId="{5D750E9E-0F5A-4DD6-A2C4-ADD07D91DB5D}" type="presParOf" srcId="{9946DAC1-D029-4ED3-A9AC-C3CF1641076F}" destId="{D8C06C77-E032-4173-B61B-E669C450F45C}" srcOrd="4" destOrd="0" presId="urn:microsoft.com/office/officeart/2018/5/layout/CenteredIconLabelDescription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7677A0DC-42A7-42E1-8FAA-C6ABD69C6589}" type="doc">
      <dgm:prSet loTypeId="urn:microsoft.com/office/officeart/2018/2/layout/IconLabelDescriptionList" loCatId="icon" qsTypeId="urn:microsoft.com/office/officeart/2005/8/quickstyle/simple1" qsCatId="simple" csTypeId="urn:microsoft.com/office/officeart/2005/8/colors/accent1_2" csCatId="accent1" phldr="1"/>
      <dgm:spPr/>
      <dgm:t>
        <a:bodyPr/>
        <a:lstStyle/>
        <a:p>
          <a:endParaRPr lang="en-US"/>
        </a:p>
      </dgm:t>
    </dgm:pt>
    <dgm:pt modelId="{61922DD9-8788-41BD-8110-A24313B19C4C}">
      <dgm:prSet/>
      <dgm:spPr/>
      <dgm:t>
        <a:bodyPr/>
        <a:lstStyle/>
        <a:p>
          <a:pPr>
            <a:lnSpc>
              <a:spcPct val="100000"/>
            </a:lnSpc>
            <a:defRPr b="1"/>
          </a:pPr>
          <a:r>
            <a:rPr lang="en-US"/>
            <a:t>Internal Stakeholders</a:t>
          </a:r>
        </a:p>
      </dgm:t>
    </dgm:pt>
    <dgm:pt modelId="{D4CBFFAD-19AC-48BA-B2C0-D6A331E66DA3}" type="parTrans" cxnId="{28252196-ED84-43B1-82CE-6F7CEB4D3408}">
      <dgm:prSet/>
      <dgm:spPr/>
      <dgm:t>
        <a:bodyPr/>
        <a:lstStyle/>
        <a:p>
          <a:endParaRPr lang="en-US"/>
        </a:p>
      </dgm:t>
    </dgm:pt>
    <dgm:pt modelId="{D1D1F3A7-1FDB-49FB-8634-E3222AC9AB09}" type="sibTrans" cxnId="{28252196-ED84-43B1-82CE-6F7CEB4D3408}">
      <dgm:prSet/>
      <dgm:spPr/>
      <dgm:t>
        <a:bodyPr/>
        <a:lstStyle/>
        <a:p>
          <a:endParaRPr lang="en-US"/>
        </a:p>
      </dgm:t>
    </dgm:pt>
    <dgm:pt modelId="{D2B7A585-74AD-4E30-A00F-7C8188A9513B}">
      <dgm:prSet/>
      <dgm:spPr/>
      <dgm:t>
        <a:bodyPr/>
        <a:lstStyle/>
        <a:p>
          <a:pPr>
            <a:lnSpc>
              <a:spcPct val="100000"/>
            </a:lnSpc>
          </a:pPr>
          <a:r>
            <a:rPr lang="en-US"/>
            <a:t>Disney Leadership Team</a:t>
          </a:r>
        </a:p>
      </dgm:t>
    </dgm:pt>
    <dgm:pt modelId="{22D2DCB5-EFDE-4061-A277-2021AA63B13C}" type="parTrans" cxnId="{E22C9684-1613-4C3C-8D11-712FC99198DF}">
      <dgm:prSet/>
      <dgm:spPr/>
      <dgm:t>
        <a:bodyPr/>
        <a:lstStyle/>
        <a:p>
          <a:endParaRPr lang="en-US"/>
        </a:p>
      </dgm:t>
    </dgm:pt>
    <dgm:pt modelId="{E955CB7C-C1AE-43FE-B8A5-1A7736932E7C}" type="sibTrans" cxnId="{E22C9684-1613-4C3C-8D11-712FC99198DF}">
      <dgm:prSet/>
      <dgm:spPr/>
      <dgm:t>
        <a:bodyPr/>
        <a:lstStyle/>
        <a:p>
          <a:endParaRPr lang="en-US"/>
        </a:p>
      </dgm:t>
    </dgm:pt>
    <dgm:pt modelId="{9B521C30-74D1-46A6-B93F-0A2679F48CC9}">
      <dgm:prSet/>
      <dgm:spPr/>
      <dgm:t>
        <a:bodyPr/>
        <a:lstStyle/>
        <a:p>
          <a:pPr>
            <a:lnSpc>
              <a:spcPct val="100000"/>
            </a:lnSpc>
          </a:pPr>
          <a:r>
            <a:rPr lang="en-US"/>
            <a:t>Subsidiaries</a:t>
          </a:r>
        </a:p>
      </dgm:t>
    </dgm:pt>
    <dgm:pt modelId="{1FA42B7B-32F7-42E0-9333-76D63D3D9A3C}" type="parTrans" cxnId="{C8A9C2DF-F6A8-4C37-8EE2-2A4FADF2E8D3}">
      <dgm:prSet/>
      <dgm:spPr/>
      <dgm:t>
        <a:bodyPr/>
        <a:lstStyle/>
        <a:p>
          <a:endParaRPr lang="en-US"/>
        </a:p>
      </dgm:t>
    </dgm:pt>
    <dgm:pt modelId="{92C54681-7B4F-430A-8F81-AF6FF678AF1D}" type="sibTrans" cxnId="{C8A9C2DF-F6A8-4C37-8EE2-2A4FADF2E8D3}">
      <dgm:prSet/>
      <dgm:spPr/>
      <dgm:t>
        <a:bodyPr/>
        <a:lstStyle/>
        <a:p>
          <a:endParaRPr lang="en-US"/>
        </a:p>
      </dgm:t>
    </dgm:pt>
    <dgm:pt modelId="{E047B736-F815-4B6B-B3DE-4133ACE6EE45}">
      <dgm:prSet/>
      <dgm:spPr/>
      <dgm:t>
        <a:bodyPr/>
        <a:lstStyle/>
        <a:p>
          <a:pPr>
            <a:lnSpc>
              <a:spcPct val="100000"/>
            </a:lnSpc>
          </a:pPr>
          <a:r>
            <a:rPr lang="en-US"/>
            <a:t>Employees</a:t>
          </a:r>
        </a:p>
      </dgm:t>
    </dgm:pt>
    <dgm:pt modelId="{9335A15A-2979-464F-B88D-384432CE94E0}" type="parTrans" cxnId="{B43975DF-55A5-492B-A681-4A85D5E471BB}">
      <dgm:prSet/>
      <dgm:spPr/>
      <dgm:t>
        <a:bodyPr/>
        <a:lstStyle/>
        <a:p>
          <a:endParaRPr lang="en-US"/>
        </a:p>
      </dgm:t>
    </dgm:pt>
    <dgm:pt modelId="{BAE980F4-AF6D-4093-A1CB-121CE5E9D8A3}" type="sibTrans" cxnId="{B43975DF-55A5-492B-A681-4A85D5E471BB}">
      <dgm:prSet/>
      <dgm:spPr/>
      <dgm:t>
        <a:bodyPr/>
        <a:lstStyle/>
        <a:p>
          <a:endParaRPr lang="en-US"/>
        </a:p>
      </dgm:t>
    </dgm:pt>
    <dgm:pt modelId="{1BB44BD0-394E-44CA-86AF-8E16FB48F6EC}">
      <dgm:prSet/>
      <dgm:spPr/>
      <dgm:t>
        <a:bodyPr/>
        <a:lstStyle/>
        <a:p>
          <a:pPr>
            <a:lnSpc>
              <a:spcPct val="100000"/>
            </a:lnSpc>
            <a:defRPr b="1"/>
          </a:pPr>
          <a:r>
            <a:rPr lang="en-US"/>
            <a:t>External Stakeholders</a:t>
          </a:r>
        </a:p>
      </dgm:t>
    </dgm:pt>
    <dgm:pt modelId="{939C24F0-9E0A-4D96-A474-B268F2C12033}" type="parTrans" cxnId="{ED106997-5470-4D5E-8B65-6CD9C0110DB3}">
      <dgm:prSet/>
      <dgm:spPr/>
      <dgm:t>
        <a:bodyPr/>
        <a:lstStyle/>
        <a:p>
          <a:endParaRPr lang="en-US"/>
        </a:p>
      </dgm:t>
    </dgm:pt>
    <dgm:pt modelId="{A7416C24-B724-4CCA-9E27-382CAB113F5C}" type="sibTrans" cxnId="{ED106997-5470-4D5E-8B65-6CD9C0110DB3}">
      <dgm:prSet/>
      <dgm:spPr/>
      <dgm:t>
        <a:bodyPr/>
        <a:lstStyle/>
        <a:p>
          <a:endParaRPr lang="en-US"/>
        </a:p>
      </dgm:t>
    </dgm:pt>
    <dgm:pt modelId="{881D977A-C94A-413B-8518-E67E1A30D10A}">
      <dgm:prSet/>
      <dgm:spPr/>
      <dgm:t>
        <a:bodyPr/>
        <a:lstStyle/>
        <a:p>
          <a:pPr>
            <a:lnSpc>
              <a:spcPct val="100000"/>
            </a:lnSpc>
          </a:pPr>
          <a:r>
            <a:rPr lang="en-US"/>
            <a:t>Suppliers</a:t>
          </a:r>
        </a:p>
      </dgm:t>
    </dgm:pt>
    <dgm:pt modelId="{B88C9051-3743-4B0C-88A4-38D9A21DC3E9}" type="parTrans" cxnId="{93B54E9B-EA0D-47A9-8219-6B483AB8CF37}">
      <dgm:prSet/>
      <dgm:spPr/>
      <dgm:t>
        <a:bodyPr/>
        <a:lstStyle/>
        <a:p>
          <a:endParaRPr lang="en-US"/>
        </a:p>
      </dgm:t>
    </dgm:pt>
    <dgm:pt modelId="{3AC53BDA-4F25-4CD5-872D-7FE1B463C93F}" type="sibTrans" cxnId="{93B54E9B-EA0D-47A9-8219-6B483AB8CF37}">
      <dgm:prSet/>
      <dgm:spPr/>
      <dgm:t>
        <a:bodyPr/>
        <a:lstStyle/>
        <a:p>
          <a:endParaRPr lang="en-US"/>
        </a:p>
      </dgm:t>
    </dgm:pt>
    <dgm:pt modelId="{9C273443-575B-411E-A8E1-336F5CF99635}">
      <dgm:prSet/>
      <dgm:spPr/>
      <dgm:t>
        <a:bodyPr/>
        <a:lstStyle/>
        <a:p>
          <a:pPr>
            <a:lnSpc>
              <a:spcPct val="100000"/>
            </a:lnSpc>
          </a:pPr>
          <a:r>
            <a:rPr lang="en-US"/>
            <a:t>Shareholders</a:t>
          </a:r>
        </a:p>
      </dgm:t>
    </dgm:pt>
    <dgm:pt modelId="{2EF7356E-29B9-4DDF-842A-B50ADEB8369A}" type="parTrans" cxnId="{13A418A0-7980-4727-8FB3-089D2E61227F}">
      <dgm:prSet/>
      <dgm:spPr/>
      <dgm:t>
        <a:bodyPr/>
        <a:lstStyle/>
        <a:p>
          <a:endParaRPr lang="en-US"/>
        </a:p>
      </dgm:t>
    </dgm:pt>
    <dgm:pt modelId="{09EE584F-64A2-4A92-8272-C8944642AFEE}" type="sibTrans" cxnId="{13A418A0-7980-4727-8FB3-089D2E61227F}">
      <dgm:prSet/>
      <dgm:spPr/>
      <dgm:t>
        <a:bodyPr/>
        <a:lstStyle/>
        <a:p>
          <a:endParaRPr lang="en-US"/>
        </a:p>
      </dgm:t>
    </dgm:pt>
    <dgm:pt modelId="{C14E7669-E104-4876-9DFA-851F82DDA741}">
      <dgm:prSet/>
      <dgm:spPr/>
      <dgm:t>
        <a:bodyPr/>
        <a:lstStyle/>
        <a:p>
          <a:pPr>
            <a:lnSpc>
              <a:spcPct val="100000"/>
            </a:lnSpc>
          </a:pPr>
          <a:r>
            <a:rPr lang="en-US"/>
            <a:t>Customers</a:t>
          </a:r>
        </a:p>
      </dgm:t>
    </dgm:pt>
    <dgm:pt modelId="{FE388715-53ED-4635-980F-A35705E0DBCA}" type="parTrans" cxnId="{C5F5EFF8-2ED0-4A77-8718-429EB4837D4C}">
      <dgm:prSet/>
      <dgm:spPr/>
      <dgm:t>
        <a:bodyPr/>
        <a:lstStyle/>
        <a:p>
          <a:endParaRPr lang="en-US"/>
        </a:p>
      </dgm:t>
    </dgm:pt>
    <dgm:pt modelId="{E386C479-FE45-4C41-A534-12C7DCFAC66A}" type="sibTrans" cxnId="{C5F5EFF8-2ED0-4A77-8718-429EB4837D4C}">
      <dgm:prSet/>
      <dgm:spPr/>
      <dgm:t>
        <a:bodyPr/>
        <a:lstStyle/>
        <a:p>
          <a:endParaRPr lang="en-US"/>
        </a:p>
      </dgm:t>
    </dgm:pt>
    <dgm:pt modelId="{3C3502C0-4AC6-456C-BAE7-F3C6EF2D5DB4}">
      <dgm:prSet/>
      <dgm:spPr/>
      <dgm:t>
        <a:bodyPr/>
        <a:lstStyle/>
        <a:p>
          <a:pPr>
            <a:lnSpc>
              <a:spcPct val="100000"/>
            </a:lnSpc>
          </a:pPr>
          <a:r>
            <a:rPr lang="en-US"/>
            <a:t>Competitors</a:t>
          </a:r>
        </a:p>
      </dgm:t>
    </dgm:pt>
    <dgm:pt modelId="{DB9508CB-D81E-4852-BC85-A9E87B89E28D}" type="parTrans" cxnId="{1F709DEA-1BEB-4A63-81ED-5208E6D25C21}">
      <dgm:prSet/>
      <dgm:spPr/>
      <dgm:t>
        <a:bodyPr/>
        <a:lstStyle/>
        <a:p>
          <a:endParaRPr lang="en-US"/>
        </a:p>
      </dgm:t>
    </dgm:pt>
    <dgm:pt modelId="{B758E4AC-D20B-4DC4-8617-35F779D1E6D7}" type="sibTrans" cxnId="{1F709DEA-1BEB-4A63-81ED-5208E6D25C21}">
      <dgm:prSet/>
      <dgm:spPr/>
      <dgm:t>
        <a:bodyPr/>
        <a:lstStyle/>
        <a:p>
          <a:endParaRPr lang="en-US"/>
        </a:p>
      </dgm:t>
    </dgm:pt>
    <dgm:pt modelId="{352C96B6-13E3-4DF1-A6B7-0BA7F440B249}" type="pres">
      <dgm:prSet presAssocID="{7677A0DC-42A7-42E1-8FAA-C6ABD69C6589}" presName="root" presStyleCnt="0">
        <dgm:presLayoutVars>
          <dgm:dir/>
          <dgm:resizeHandles val="exact"/>
        </dgm:presLayoutVars>
      </dgm:prSet>
      <dgm:spPr/>
    </dgm:pt>
    <dgm:pt modelId="{FB67FFBA-7392-4BEC-AB1F-5887A72DF6CE}" type="pres">
      <dgm:prSet presAssocID="{61922DD9-8788-41BD-8110-A24313B19C4C}" presName="compNode" presStyleCnt="0"/>
      <dgm:spPr/>
    </dgm:pt>
    <dgm:pt modelId="{A85B751A-5E8F-4AC7-8ACC-4AC496F44E32}" type="pres">
      <dgm:prSet presAssocID="{61922DD9-8788-41BD-8110-A24313B19C4C}"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Users"/>
        </a:ext>
      </dgm:extLst>
    </dgm:pt>
    <dgm:pt modelId="{41A1F2F5-7B7A-4789-88B7-D7BD6A5D7DAD}" type="pres">
      <dgm:prSet presAssocID="{61922DD9-8788-41BD-8110-A24313B19C4C}" presName="iconSpace" presStyleCnt="0"/>
      <dgm:spPr/>
    </dgm:pt>
    <dgm:pt modelId="{4849AC2F-605B-4FE4-AE6F-A754396381D9}" type="pres">
      <dgm:prSet presAssocID="{61922DD9-8788-41BD-8110-A24313B19C4C}" presName="parTx" presStyleLbl="revTx" presStyleIdx="0" presStyleCnt="4">
        <dgm:presLayoutVars>
          <dgm:chMax val="0"/>
          <dgm:chPref val="0"/>
        </dgm:presLayoutVars>
      </dgm:prSet>
      <dgm:spPr/>
    </dgm:pt>
    <dgm:pt modelId="{074036C5-585D-421F-8E5E-94BD9AC1073B}" type="pres">
      <dgm:prSet presAssocID="{61922DD9-8788-41BD-8110-A24313B19C4C}" presName="txSpace" presStyleCnt="0"/>
      <dgm:spPr/>
    </dgm:pt>
    <dgm:pt modelId="{7E6CAD7E-0575-48C8-BFD0-619EB3E089C8}" type="pres">
      <dgm:prSet presAssocID="{61922DD9-8788-41BD-8110-A24313B19C4C}" presName="desTx" presStyleLbl="revTx" presStyleIdx="1" presStyleCnt="4">
        <dgm:presLayoutVars/>
      </dgm:prSet>
      <dgm:spPr/>
    </dgm:pt>
    <dgm:pt modelId="{7A7E49DB-F27F-445F-AAF3-2B5308359971}" type="pres">
      <dgm:prSet presAssocID="{D1D1F3A7-1FDB-49FB-8634-E3222AC9AB09}" presName="sibTrans" presStyleCnt="0"/>
      <dgm:spPr/>
    </dgm:pt>
    <dgm:pt modelId="{7CF9BAFD-CA9D-46BC-87F0-1FCFB33B21C3}" type="pres">
      <dgm:prSet presAssocID="{1BB44BD0-394E-44CA-86AF-8E16FB48F6EC}" presName="compNode" presStyleCnt="0"/>
      <dgm:spPr/>
    </dgm:pt>
    <dgm:pt modelId="{CDD52475-FC1B-4704-B857-8175102E9A3D}" type="pres">
      <dgm:prSet presAssocID="{1BB44BD0-394E-44CA-86AF-8E16FB48F6EC}"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Group of men"/>
        </a:ext>
      </dgm:extLst>
    </dgm:pt>
    <dgm:pt modelId="{37CB06B2-FEF5-401D-9302-230B64C8F6E9}" type="pres">
      <dgm:prSet presAssocID="{1BB44BD0-394E-44CA-86AF-8E16FB48F6EC}" presName="iconSpace" presStyleCnt="0"/>
      <dgm:spPr/>
    </dgm:pt>
    <dgm:pt modelId="{F333EB89-8479-4FAD-9088-517492F83433}" type="pres">
      <dgm:prSet presAssocID="{1BB44BD0-394E-44CA-86AF-8E16FB48F6EC}" presName="parTx" presStyleLbl="revTx" presStyleIdx="2" presStyleCnt="4">
        <dgm:presLayoutVars>
          <dgm:chMax val="0"/>
          <dgm:chPref val="0"/>
        </dgm:presLayoutVars>
      </dgm:prSet>
      <dgm:spPr/>
    </dgm:pt>
    <dgm:pt modelId="{F79DD2FF-4D77-4951-A679-AEF14047E336}" type="pres">
      <dgm:prSet presAssocID="{1BB44BD0-394E-44CA-86AF-8E16FB48F6EC}" presName="txSpace" presStyleCnt="0"/>
      <dgm:spPr/>
    </dgm:pt>
    <dgm:pt modelId="{D6824059-A976-4D76-94F9-502D8C44C76C}" type="pres">
      <dgm:prSet presAssocID="{1BB44BD0-394E-44CA-86AF-8E16FB48F6EC}" presName="desTx" presStyleLbl="revTx" presStyleIdx="3" presStyleCnt="4">
        <dgm:presLayoutVars/>
      </dgm:prSet>
      <dgm:spPr/>
    </dgm:pt>
  </dgm:ptLst>
  <dgm:cxnLst>
    <dgm:cxn modelId="{E0F48E01-0D99-44E6-85F8-5BBAA2E6C993}" type="presOf" srcId="{C14E7669-E104-4876-9DFA-851F82DDA741}" destId="{D6824059-A976-4D76-94F9-502D8C44C76C}" srcOrd="0" destOrd="2" presId="urn:microsoft.com/office/officeart/2018/2/layout/IconLabelDescriptionList"/>
    <dgm:cxn modelId="{B8785723-B0E1-4A7C-8E98-A1195645BA2C}" type="presOf" srcId="{E047B736-F815-4B6B-B3DE-4133ACE6EE45}" destId="{7E6CAD7E-0575-48C8-BFD0-619EB3E089C8}" srcOrd="0" destOrd="2" presId="urn:microsoft.com/office/officeart/2018/2/layout/IconLabelDescriptionList"/>
    <dgm:cxn modelId="{47078A3A-1C77-4907-BACB-9C128011DCAA}" type="presOf" srcId="{7677A0DC-42A7-42E1-8FAA-C6ABD69C6589}" destId="{352C96B6-13E3-4DF1-A6B7-0BA7F440B249}" srcOrd="0" destOrd="0" presId="urn:microsoft.com/office/officeart/2018/2/layout/IconLabelDescriptionList"/>
    <dgm:cxn modelId="{D49C8A3B-92F0-4B44-9E78-9FDAEEE30CBF}" type="presOf" srcId="{3C3502C0-4AC6-456C-BAE7-F3C6EF2D5DB4}" destId="{D6824059-A976-4D76-94F9-502D8C44C76C}" srcOrd="0" destOrd="3" presId="urn:microsoft.com/office/officeart/2018/2/layout/IconLabelDescriptionList"/>
    <dgm:cxn modelId="{B5CA5C59-9BF2-43B5-A7A0-F8F0AC21C693}" type="presOf" srcId="{881D977A-C94A-413B-8518-E67E1A30D10A}" destId="{D6824059-A976-4D76-94F9-502D8C44C76C}" srcOrd="0" destOrd="0" presId="urn:microsoft.com/office/officeart/2018/2/layout/IconLabelDescriptionList"/>
    <dgm:cxn modelId="{475D5D6F-9D49-4554-AE07-F6C439EC9759}" type="presOf" srcId="{9B521C30-74D1-46A6-B93F-0A2679F48CC9}" destId="{7E6CAD7E-0575-48C8-BFD0-619EB3E089C8}" srcOrd="0" destOrd="1" presId="urn:microsoft.com/office/officeart/2018/2/layout/IconLabelDescriptionList"/>
    <dgm:cxn modelId="{90BDE874-1E0F-4A57-95F7-ED559FD0AB41}" type="presOf" srcId="{1BB44BD0-394E-44CA-86AF-8E16FB48F6EC}" destId="{F333EB89-8479-4FAD-9088-517492F83433}" srcOrd="0" destOrd="0" presId="urn:microsoft.com/office/officeart/2018/2/layout/IconLabelDescriptionList"/>
    <dgm:cxn modelId="{E22C9684-1613-4C3C-8D11-712FC99198DF}" srcId="{61922DD9-8788-41BD-8110-A24313B19C4C}" destId="{D2B7A585-74AD-4E30-A00F-7C8188A9513B}" srcOrd="0" destOrd="0" parTransId="{22D2DCB5-EFDE-4061-A277-2021AA63B13C}" sibTransId="{E955CB7C-C1AE-43FE-B8A5-1A7736932E7C}"/>
    <dgm:cxn modelId="{0F3D7C93-B228-47A7-AB43-84D590254E0B}" type="presOf" srcId="{61922DD9-8788-41BD-8110-A24313B19C4C}" destId="{4849AC2F-605B-4FE4-AE6F-A754396381D9}" srcOrd="0" destOrd="0" presId="urn:microsoft.com/office/officeart/2018/2/layout/IconLabelDescriptionList"/>
    <dgm:cxn modelId="{28252196-ED84-43B1-82CE-6F7CEB4D3408}" srcId="{7677A0DC-42A7-42E1-8FAA-C6ABD69C6589}" destId="{61922DD9-8788-41BD-8110-A24313B19C4C}" srcOrd="0" destOrd="0" parTransId="{D4CBFFAD-19AC-48BA-B2C0-D6A331E66DA3}" sibTransId="{D1D1F3A7-1FDB-49FB-8634-E3222AC9AB09}"/>
    <dgm:cxn modelId="{ED106997-5470-4D5E-8B65-6CD9C0110DB3}" srcId="{7677A0DC-42A7-42E1-8FAA-C6ABD69C6589}" destId="{1BB44BD0-394E-44CA-86AF-8E16FB48F6EC}" srcOrd="1" destOrd="0" parTransId="{939C24F0-9E0A-4D96-A474-B268F2C12033}" sibTransId="{A7416C24-B724-4CCA-9E27-382CAB113F5C}"/>
    <dgm:cxn modelId="{93B54E9B-EA0D-47A9-8219-6B483AB8CF37}" srcId="{1BB44BD0-394E-44CA-86AF-8E16FB48F6EC}" destId="{881D977A-C94A-413B-8518-E67E1A30D10A}" srcOrd="0" destOrd="0" parTransId="{B88C9051-3743-4B0C-88A4-38D9A21DC3E9}" sibTransId="{3AC53BDA-4F25-4CD5-872D-7FE1B463C93F}"/>
    <dgm:cxn modelId="{13A418A0-7980-4727-8FB3-089D2E61227F}" srcId="{1BB44BD0-394E-44CA-86AF-8E16FB48F6EC}" destId="{9C273443-575B-411E-A8E1-336F5CF99635}" srcOrd="1" destOrd="0" parTransId="{2EF7356E-29B9-4DDF-842A-B50ADEB8369A}" sibTransId="{09EE584F-64A2-4A92-8272-C8944642AFEE}"/>
    <dgm:cxn modelId="{AA352AB1-E753-493D-BAC5-B73192FA566C}" type="presOf" srcId="{D2B7A585-74AD-4E30-A00F-7C8188A9513B}" destId="{7E6CAD7E-0575-48C8-BFD0-619EB3E089C8}" srcOrd="0" destOrd="0" presId="urn:microsoft.com/office/officeart/2018/2/layout/IconLabelDescriptionList"/>
    <dgm:cxn modelId="{AA4A51BA-1146-403B-A6AE-6D126D7AD4F2}" type="presOf" srcId="{9C273443-575B-411E-A8E1-336F5CF99635}" destId="{D6824059-A976-4D76-94F9-502D8C44C76C}" srcOrd="0" destOrd="1" presId="urn:microsoft.com/office/officeart/2018/2/layout/IconLabelDescriptionList"/>
    <dgm:cxn modelId="{B43975DF-55A5-492B-A681-4A85D5E471BB}" srcId="{61922DD9-8788-41BD-8110-A24313B19C4C}" destId="{E047B736-F815-4B6B-B3DE-4133ACE6EE45}" srcOrd="2" destOrd="0" parTransId="{9335A15A-2979-464F-B88D-384432CE94E0}" sibTransId="{BAE980F4-AF6D-4093-A1CB-121CE5E9D8A3}"/>
    <dgm:cxn modelId="{C8A9C2DF-F6A8-4C37-8EE2-2A4FADF2E8D3}" srcId="{61922DD9-8788-41BD-8110-A24313B19C4C}" destId="{9B521C30-74D1-46A6-B93F-0A2679F48CC9}" srcOrd="1" destOrd="0" parTransId="{1FA42B7B-32F7-42E0-9333-76D63D3D9A3C}" sibTransId="{92C54681-7B4F-430A-8F81-AF6FF678AF1D}"/>
    <dgm:cxn modelId="{1F709DEA-1BEB-4A63-81ED-5208E6D25C21}" srcId="{1BB44BD0-394E-44CA-86AF-8E16FB48F6EC}" destId="{3C3502C0-4AC6-456C-BAE7-F3C6EF2D5DB4}" srcOrd="3" destOrd="0" parTransId="{DB9508CB-D81E-4852-BC85-A9E87B89E28D}" sibTransId="{B758E4AC-D20B-4DC4-8617-35F779D1E6D7}"/>
    <dgm:cxn modelId="{C5F5EFF8-2ED0-4A77-8718-429EB4837D4C}" srcId="{1BB44BD0-394E-44CA-86AF-8E16FB48F6EC}" destId="{C14E7669-E104-4876-9DFA-851F82DDA741}" srcOrd="2" destOrd="0" parTransId="{FE388715-53ED-4635-980F-A35705E0DBCA}" sibTransId="{E386C479-FE45-4C41-A534-12C7DCFAC66A}"/>
    <dgm:cxn modelId="{FB9E42EE-2A84-4FAA-A004-C70BB74F01F6}" type="presParOf" srcId="{352C96B6-13E3-4DF1-A6B7-0BA7F440B249}" destId="{FB67FFBA-7392-4BEC-AB1F-5887A72DF6CE}" srcOrd="0" destOrd="0" presId="urn:microsoft.com/office/officeart/2018/2/layout/IconLabelDescriptionList"/>
    <dgm:cxn modelId="{DDEA57C1-AAE7-46C2-8EE3-945EC411BAEB}" type="presParOf" srcId="{FB67FFBA-7392-4BEC-AB1F-5887A72DF6CE}" destId="{A85B751A-5E8F-4AC7-8ACC-4AC496F44E32}" srcOrd="0" destOrd="0" presId="urn:microsoft.com/office/officeart/2018/2/layout/IconLabelDescriptionList"/>
    <dgm:cxn modelId="{F34FD351-1FB6-4518-A8D7-FF4F9AC95D57}" type="presParOf" srcId="{FB67FFBA-7392-4BEC-AB1F-5887A72DF6CE}" destId="{41A1F2F5-7B7A-4789-88B7-D7BD6A5D7DAD}" srcOrd="1" destOrd="0" presId="urn:microsoft.com/office/officeart/2018/2/layout/IconLabelDescriptionList"/>
    <dgm:cxn modelId="{FC4C0EFB-D09A-460A-ABBA-7E269743562E}" type="presParOf" srcId="{FB67FFBA-7392-4BEC-AB1F-5887A72DF6CE}" destId="{4849AC2F-605B-4FE4-AE6F-A754396381D9}" srcOrd="2" destOrd="0" presId="urn:microsoft.com/office/officeart/2018/2/layout/IconLabelDescriptionList"/>
    <dgm:cxn modelId="{4BCECA68-AA1F-4BF1-8319-99BA8885BF23}" type="presParOf" srcId="{FB67FFBA-7392-4BEC-AB1F-5887A72DF6CE}" destId="{074036C5-585D-421F-8E5E-94BD9AC1073B}" srcOrd="3" destOrd="0" presId="urn:microsoft.com/office/officeart/2018/2/layout/IconLabelDescriptionList"/>
    <dgm:cxn modelId="{C0BF3836-F831-47A0-A62E-03D4254B1008}" type="presParOf" srcId="{FB67FFBA-7392-4BEC-AB1F-5887A72DF6CE}" destId="{7E6CAD7E-0575-48C8-BFD0-619EB3E089C8}" srcOrd="4" destOrd="0" presId="urn:microsoft.com/office/officeart/2018/2/layout/IconLabelDescriptionList"/>
    <dgm:cxn modelId="{237D3AE8-B124-4B21-8CB4-5C70B17E85BE}" type="presParOf" srcId="{352C96B6-13E3-4DF1-A6B7-0BA7F440B249}" destId="{7A7E49DB-F27F-445F-AAF3-2B5308359971}" srcOrd="1" destOrd="0" presId="urn:microsoft.com/office/officeart/2018/2/layout/IconLabelDescriptionList"/>
    <dgm:cxn modelId="{D0CE4B7A-EC55-4FAE-92DA-E052BB2D3E30}" type="presParOf" srcId="{352C96B6-13E3-4DF1-A6B7-0BA7F440B249}" destId="{7CF9BAFD-CA9D-46BC-87F0-1FCFB33B21C3}" srcOrd="2" destOrd="0" presId="urn:microsoft.com/office/officeart/2018/2/layout/IconLabelDescriptionList"/>
    <dgm:cxn modelId="{C130AC6A-F483-431C-B5C6-E5F32A53EB36}" type="presParOf" srcId="{7CF9BAFD-CA9D-46BC-87F0-1FCFB33B21C3}" destId="{CDD52475-FC1B-4704-B857-8175102E9A3D}" srcOrd="0" destOrd="0" presId="urn:microsoft.com/office/officeart/2018/2/layout/IconLabelDescriptionList"/>
    <dgm:cxn modelId="{F38B6A95-1138-49C8-90DA-449C2864B7F3}" type="presParOf" srcId="{7CF9BAFD-CA9D-46BC-87F0-1FCFB33B21C3}" destId="{37CB06B2-FEF5-401D-9302-230B64C8F6E9}" srcOrd="1" destOrd="0" presId="urn:microsoft.com/office/officeart/2018/2/layout/IconLabelDescriptionList"/>
    <dgm:cxn modelId="{E64CDDAD-4D04-4984-BC27-D02FE047FA5E}" type="presParOf" srcId="{7CF9BAFD-CA9D-46BC-87F0-1FCFB33B21C3}" destId="{F333EB89-8479-4FAD-9088-517492F83433}" srcOrd="2" destOrd="0" presId="urn:microsoft.com/office/officeart/2018/2/layout/IconLabelDescriptionList"/>
    <dgm:cxn modelId="{AC407785-3346-4266-9313-8D517EE2A4DD}" type="presParOf" srcId="{7CF9BAFD-CA9D-46BC-87F0-1FCFB33B21C3}" destId="{F79DD2FF-4D77-4951-A679-AEF14047E336}" srcOrd="3" destOrd="0" presId="urn:microsoft.com/office/officeart/2018/2/layout/IconLabelDescriptionList"/>
    <dgm:cxn modelId="{5CAEFF5D-4F38-483F-8A52-9DA6C660B4D6}" type="presParOf" srcId="{7CF9BAFD-CA9D-46BC-87F0-1FCFB33B21C3}" destId="{D6824059-A976-4D76-94F9-502D8C44C76C}" srcOrd="4" destOrd="0" presId="urn:microsoft.com/office/officeart/2018/2/layout/IconLabelDescription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B88CDEA8-E349-4D63-BBF7-C0CBB9266675}" type="doc">
      <dgm:prSet loTypeId="urn:microsoft.com/office/officeart/2018/2/layout/IconLabelList" loCatId="icon" qsTypeId="urn:microsoft.com/office/officeart/2005/8/quickstyle/simple1" qsCatId="simple" csTypeId="urn:microsoft.com/office/officeart/2005/8/colors/accent1_2" csCatId="accent1" phldr="1"/>
      <dgm:spPr/>
      <dgm:t>
        <a:bodyPr/>
        <a:lstStyle/>
        <a:p>
          <a:endParaRPr lang="en-US"/>
        </a:p>
      </dgm:t>
    </dgm:pt>
    <dgm:pt modelId="{EDA2C8E6-01B3-4DA8-9E69-A7A9C78A38EE}">
      <dgm:prSet/>
      <dgm:spPr/>
      <dgm:t>
        <a:bodyPr/>
        <a:lstStyle/>
        <a:p>
          <a:pPr>
            <a:lnSpc>
              <a:spcPct val="100000"/>
            </a:lnSpc>
          </a:pPr>
          <a:r>
            <a:rPr lang="en-US"/>
            <a:t>Disney is a multi-national Organisation with subsidiaries all over the world</a:t>
          </a:r>
        </a:p>
      </dgm:t>
    </dgm:pt>
    <dgm:pt modelId="{D90AA369-696C-41D9-93DC-AE987627F53E}" type="parTrans" cxnId="{50EF0993-6217-42F1-9627-87CA6F04ADB4}">
      <dgm:prSet/>
      <dgm:spPr/>
      <dgm:t>
        <a:bodyPr/>
        <a:lstStyle/>
        <a:p>
          <a:endParaRPr lang="en-US"/>
        </a:p>
      </dgm:t>
    </dgm:pt>
    <dgm:pt modelId="{413B4FA1-2E6D-41E8-85D6-5D692587B9F3}" type="sibTrans" cxnId="{50EF0993-6217-42F1-9627-87CA6F04ADB4}">
      <dgm:prSet/>
      <dgm:spPr/>
      <dgm:t>
        <a:bodyPr/>
        <a:lstStyle/>
        <a:p>
          <a:endParaRPr lang="en-US"/>
        </a:p>
      </dgm:t>
    </dgm:pt>
    <dgm:pt modelId="{EB736A06-D9F9-4710-AACA-3BBA9B8FB741}">
      <dgm:prSet/>
      <dgm:spPr/>
      <dgm:t>
        <a:bodyPr/>
        <a:lstStyle/>
        <a:p>
          <a:pPr>
            <a:lnSpc>
              <a:spcPct val="100000"/>
            </a:lnSpc>
          </a:pPr>
          <a:r>
            <a:rPr lang="en-US"/>
            <a:t>Business Strategy is as important to them as a small start up business</a:t>
          </a:r>
        </a:p>
      </dgm:t>
    </dgm:pt>
    <dgm:pt modelId="{0D6ABAB6-9725-4E82-8510-8B275C589FA4}" type="parTrans" cxnId="{D2438889-CE0B-4659-93F2-76D764C0250A}">
      <dgm:prSet/>
      <dgm:spPr/>
      <dgm:t>
        <a:bodyPr/>
        <a:lstStyle/>
        <a:p>
          <a:endParaRPr lang="en-US"/>
        </a:p>
      </dgm:t>
    </dgm:pt>
    <dgm:pt modelId="{51668120-997D-4AA2-940E-E2E865BD1D34}" type="sibTrans" cxnId="{D2438889-CE0B-4659-93F2-76D764C0250A}">
      <dgm:prSet/>
      <dgm:spPr/>
      <dgm:t>
        <a:bodyPr/>
        <a:lstStyle/>
        <a:p>
          <a:endParaRPr lang="en-US"/>
        </a:p>
      </dgm:t>
    </dgm:pt>
    <dgm:pt modelId="{33DC3AAE-4543-41A1-8ED8-F4A2D707DD80}">
      <dgm:prSet/>
      <dgm:spPr/>
      <dgm:t>
        <a:bodyPr/>
        <a:lstStyle/>
        <a:p>
          <a:pPr>
            <a:lnSpc>
              <a:spcPct val="100000"/>
            </a:lnSpc>
          </a:pPr>
          <a:r>
            <a:rPr lang="en-US"/>
            <a:t>Through proper strategy they are able to limit the risk of costly mistakes</a:t>
          </a:r>
        </a:p>
      </dgm:t>
    </dgm:pt>
    <dgm:pt modelId="{90B9A828-D66B-4BC4-BAD4-706E63E7ACDF}" type="parTrans" cxnId="{D68302B1-9A89-4AF6-9E14-04DE8E40B86B}">
      <dgm:prSet/>
      <dgm:spPr/>
      <dgm:t>
        <a:bodyPr/>
        <a:lstStyle/>
        <a:p>
          <a:endParaRPr lang="en-US"/>
        </a:p>
      </dgm:t>
    </dgm:pt>
    <dgm:pt modelId="{F2ADA2B4-A1FB-48D6-8D5A-2AE4A7F6D600}" type="sibTrans" cxnId="{D68302B1-9A89-4AF6-9E14-04DE8E40B86B}">
      <dgm:prSet/>
      <dgm:spPr/>
      <dgm:t>
        <a:bodyPr/>
        <a:lstStyle/>
        <a:p>
          <a:endParaRPr lang="en-US"/>
        </a:p>
      </dgm:t>
    </dgm:pt>
    <dgm:pt modelId="{4A7A995C-90CE-4043-8395-C6011A3EC3B9}">
      <dgm:prSet/>
      <dgm:spPr/>
      <dgm:t>
        <a:bodyPr/>
        <a:lstStyle/>
        <a:p>
          <a:pPr>
            <a:lnSpc>
              <a:spcPct val="100000"/>
            </a:lnSpc>
          </a:pPr>
          <a:r>
            <a:rPr lang="en-US"/>
            <a:t>Current Disney+ is making losses, by implementing the suggested strategy Disney will be able to reduce cost and increase profit.</a:t>
          </a:r>
        </a:p>
      </dgm:t>
    </dgm:pt>
    <dgm:pt modelId="{AFA3A1DB-1857-4FD9-AA2C-21285EB6BBEB}" type="parTrans" cxnId="{87079587-1A5D-4D71-A60E-B3590882210F}">
      <dgm:prSet/>
      <dgm:spPr/>
      <dgm:t>
        <a:bodyPr/>
        <a:lstStyle/>
        <a:p>
          <a:endParaRPr lang="en-US"/>
        </a:p>
      </dgm:t>
    </dgm:pt>
    <dgm:pt modelId="{7A14D2A6-B200-4A74-9A5E-B9D6138B0228}" type="sibTrans" cxnId="{87079587-1A5D-4D71-A60E-B3590882210F}">
      <dgm:prSet/>
      <dgm:spPr/>
      <dgm:t>
        <a:bodyPr/>
        <a:lstStyle/>
        <a:p>
          <a:endParaRPr lang="en-US"/>
        </a:p>
      </dgm:t>
    </dgm:pt>
    <dgm:pt modelId="{4F4C0D8A-3EA0-40FF-BF6F-9D3A902891CE}" type="pres">
      <dgm:prSet presAssocID="{B88CDEA8-E349-4D63-BBF7-C0CBB9266675}" presName="root" presStyleCnt="0">
        <dgm:presLayoutVars>
          <dgm:dir/>
          <dgm:resizeHandles val="exact"/>
        </dgm:presLayoutVars>
      </dgm:prSet>
      <dgm:spPr/>
    </dgm:pt>
    <dgm:pt modelId="{66CE2FE3-1065-4A4B-8310-EEE1C65F759E}" type="pres">
      <dgm:prSet presAssocID="{EDA2C8E6-01B3-4DA8-9E69-A7A9C78A38EE}" presName="compNode" presStyleCnt="0"/>
      <dgm:spPr/>
    </dgm:pt>
    <dgm:pt modelId="{FD2588B6-2D17-4045-8BFF-53162CC6A2E2}" type="pres">
      <dgm:prSet presAssocID="{EDA2C8E6-01B3-4DA8-9E69-A7A9C78A38EE}"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Television"/>
        </a:ext>
      </dgm:extLst>
    </dgm:pt>
    <dgm:pt modelId="{51C066C7-ADE8-47D2-B042-B07374768059}" type="pres">
      <dgm:prSet presAssocID="{EDA2C8E6-01B3-4DA8-9E69-A7A9C78A38EE}" presName="spaceRect" presStyleCnt="0"/>
      <dgm:spPr/>
    </dgm:pt>
    <dgm:pt modelId="{6A1C2E4B-5A7D-435D-AD48-51DFDDC5E967}" type="pres">
      <dgm:prSet presAssocID="{EDA2C8E6-01B3-4DA8-9E69-A7A9C78A38EE}" presName="textRect" presStyleLbl="revTx" presStyleIdx="0" presStyleCnt="4">
        <dgm:presLayoutVars>
          <dgm:chMax val="1"/>
          <dgm:chPref val="1"/>
        </dgm:presLayoutVars>
      </dgm:prSet>
      <dgm:spPr/>
    </dgm:pt>
    <dgm:pt modelId="{E8C7D6FD-1229-4D4C-8EC9-FA395858ADEE}" type="pres">
      <dgm:prSet presAssocID="{413B4FA1-2E6D-41E8-85D6-5D692587B9F3}" presName="sibTrans" presStyleCnt="0"/>
      <dgm:spPr/>
    </dgm:pt>
    <dgm:pt modelId="{2D32AF75-E750-4D25-ADA5-39AB0A397B68}" type="pres">
      <dgm:prSet presAssocID="{EB736A06-D9F9-4710-AACA-3BBA9B8FB741}" presName="compNode" presStyleCnt="0"/>
      <dgm:spPr/>
    </dgm:pt>
    <dgm:pt modelId="{27410F82-0A70-4DA1-8DAA-F9F641A00BCC}" type="pres">
      <dgm:prSet presAssocID="{EB736A06-D9F9-4710-AACA-3BBA9B8FB741}"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Handshake"/>
        </a:ext>
      </dgm:extLst>
    </dgm:pt>
    <dgm:pt modelId="{4C8327D3-B128-4203-A8E3-CB1A58FD43C1}" type="pres">
      <dgm:prSet presAssocID="{EB736A06-D9F9-4710-AACA-3BBA9B8FB741}" presName="spaceRect" presStyleCnt="0"/>
      <dgm:spPr/>
    </dgm:pt>
    <dgm:pt modelId="{FA5DE601-A1AD-44EA-8D89-443C8A5158B7}" type="pres">
      <dgm:prSet presAssocID="{EB736A06-D9F9-4710-AACA-3BBA9B8FB741}" presName="textRect" presStyleLbl="revTx" presStyleIdx="1" presStyleCnt="4">
        <dgm:presLayoutVars>
          <dgm:chMax val="1"/>
          <dgm:chPref val="1"/>
        </dgm:presLayoutVars>
      </dgm:prSet>
      <dgm:spPr/>
    </dgm:pt>
    <dgm:pt modelId="{120F057D-46F1-405D-857E-1BA57F07F459}" type="pres">
      <dgm:prSet presAssocID="{51668120-997D-4AA2-940E-E2E865BD1D34}" presName="sibTrans" presStyleCnt="0"/>
      <dgm:spPr/>
    </dgm:pt>
    <dgm:pt modelId="{365B0DAA-D2BD-46DE-B7EB-E29CDA0BAA56}" type="pres">
      <dgm:prSet presAssocID="{33DC3AAE-4543-41A1-8ED8-F4A2D707DD80}" presName="compNode" presStyleCnt="0"/>
      <dgm:spPr/>
    </dgm:pt>
    <dgm:pt modelId="{661D7FE1-72D2-41B8-99DA-AB3A5A4AB8E2}" type="pres">
      <dgm:prSet presAssocID="{33DC3AAE-4543-41A1-8ED8-F4A2D707DD80}"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Warning"/>
        </a:ext>
      </dgm:extLst>
    </dgm:pt>
    <dgm:pt modelId="{746F2670-106E-4DBD-AC59-EC8118ABB417}" type="pres">
      <dgm:prSet presAssocID="{33DC3AAE-4543-41A1-8ED8-F4A2D707DD80}" presName="spaceRect" presStyleCnt="0"/>
      <dgm:spPr/>
    </dgm:pt>
    <dgm:pt modelId="{40599BF8-C92B-463B-B472-3D7A9A3F2DDD}" type="pres">
      <dgm:prSet presAssocID="{33DC3AAE-4543-41A1-8ED8-F4A2D707DD80}" presName="textRect" presStyleLbl="revTx" presStyleIdx="2" presStyleCnt="4">
        <dgm:presLayoutVars>
          <dgm:chMax val="1"/>
          <dgm:chPref val="1"/>
        </dgm:presLayoutVars>
      </dgm:prSet>
      <dgm:spPr/>
    </dgm:pt>
    <dgm:pt modelId="{9C40A315-8773-4265-B00B-F2F30639BB02}" type="pres">
      <dgm:prSet presAssocID="{F2ADA2B4-A1FB-48D6-8D5A-2AE4A7F6D600}" presName="sibTrans" presStyleCnt="0"/>
      <dgm:spPr/>
    </dgm:pt>
    <dgm:pt modelId="{16309A80-1D9F-4323-9536-B602FF4FC0AC}" type="pres">
      <dgm:prSet presAssocID="{4A7A995C-90CE-4043-8395-C6011A3EC3B9}" presName="compNode" presStyleCnt="0"/>
      <dgm:spPr/>
    </dgm:pt>
    <dgm:pt modelId="{CDB27539-F869-40C6-89E2-61A6FF18FB05}" type="pres">
      <dgm:prSet presAssocID="{4A7A995C-90CE-4043-8395-C6011A3EC3B9}"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No Smoking"/>
        </a:ext>
      </dgm:extLst>
    </dgm:pt>
    <dgm:pt modelId="{EB0A1D49-3410-49A3-9978-410C2FD1BA8A}" type="pres">
      <dgm:prSet presAssocID="{4A7A995C-90CE-4043-8395-C6011A3EC3B9}" presName="spaceRect" presStyleCnt="0"/>
      <dgm:spPr/>
    </dgm:pt>
    <dgm:pt modelId="{603AB5F5-371A-4987-8170-97EBDFB7AB37}" type="pres">
      <dgm:prSet presAssocID="{4A7A995C-90CE-4043-8395-C6011A3EC3B9}" presName="textRect" presStyleLbl="revTx" presStyleIdx="3" presStyleCnt="4">
        <dgm:presLayoutVars>
          <dgm:chMax val="1"/>
          <dgm:chPref val="1"/>
        </dgm:presLayoutVars>
      </dgm:prSet>
      <dgm:spPr/>
    </dgm:pt>
  </dgm:ptLst>
  <dgm:cxnLst>
    <dgm:cxn modelId="{5A81B309-C50C-410A-895C-C4F15B1F8786}" type="presOf" srcId="{EB736A06-D9F9-4710-AACA-3BBA9B8FB741}" destId="{FA5DE601-A1AD-44EA-8D89-443C8A5158B7}" srcOrd="0" destOrd="0" presId="urn:microsoft.com/office/officeart/2018/2/layout/IconLabelList"/>
    <dgm:cxn modelId="{8CCC023E-9985-430F-A1B0-C55FA8149BFE}" type="presOf" srcId="{EDA2C8E6-01B3-4DA8-9E69-A7A9C78A38EE}" destId="{6A1C2E4B-5A7D-435D-AD48-51DFDDC5E967}" srcOrd="0" destOrd="0" presId="urn:microsoft.com/office/officeart/2018/2/layout/IconLabelList"/>
    <dgm:cxn modelId="{87079587-1A5D-4D71-A60E-B3590882210F}" srcId="{B88CDEA8-E349-4D63-BBF7-C0CBB9266675}" destId="{4A7A995C-90CE-4043-8395-C6011A3EC3B9}" srcOrd="3" destOrd="0" parTransId="{AFA3A1DB-1857-4FD9-AA2C-21285EB6BBEB}" sibTransId="{7A14D2A6-B200-4A74-9A5E-B9D6138B0228}"/>
    <dgm:cxn modelId="{D2438889-CE0B-4659-93F2-76D764C0250A}" srcId="{B88CDEA8-E349-4D63-BBF7-C0CBB9266675}" destId="{EB736A06-D9F9-4710-AACA-3BBA9B8FB741}" srcOrd="1" destOrd="0" parTransId="{0D6ABAB6-9725-4E82-8510-8B275C589FA4}" sibTransId="{51668120-997D-4AA2-940E-E2E865BD1D34}"/>
    <dgm:cxn modelId="{50EF0993-6217-42F1-9627-87CA6F04ADB4}" srcId="{B88CDEA8-E349-4D63-BBF7-C0CBB9266675}" destId="{EDA2C8E6-01B3-4DA8-9E69-A7A9C78A38EE}" srcOrd="0" destOrd="0" parTransId="{D90AA369-696C-41D9-93DC-AE987627F53E}" sibTransId="{413B4FA1-2E6D-41E8-85D6-5D692587B9F3}"/>
    <dgm:cxn modelId="{D68302B1-9A89-4AF6-9E14-04DE8E40B86B}" srcId="{B88CDEA8-E349-4D63-BBF7-C0CBB9266675}" destId="{33DC3AAE-4543-41A1-8ED8-F4A2D707DD80}" srcOrd="2" destOrd="0" parTransId="{90B9A828-D66B-4BC4-BAD4-706E63E7ACDF}" sibTransId="{F2ADA2B4-A1FB-48D6-8D5A-2AE4A7F6D600}"/>
    <dgm:cxn modelId="{94E8E5E4-1CAD-4816-879C-A2104B3D1462}" type="presOf" srcId="{4A7A995C-90CE-4043-8395-C6011A3EC3B9}" destId="{603AB5F5-371A-4987-8170-97EBDFB7AB37}" srcOrd="0" destOrd="0" presId="urn:microsoft.com/office/officeart/2018/2/layout/IconLabelList"/>
    <dgm:cxn modelId="{10292BE5-774B-44E8-A62B-157245629E4C}" type="presOf" srcId="{B88CDEA8-E349-4D63-BBF7-C0CBB9266675}" destId="{4F4C0D8A-3EA0-40FF-BF6F-9D3A902891CE}" srcOrd="0" destOrd="0" presId="urn:microsoft.com/office/officeart/2018/2/layout/IconLabelList"/>
    <dgm:cxn modelId="{F51800F9-5F2A-4674-9916-80B3F5FC265D}" type="presOf" srcId="{33DC3AAE-4543-41A1-8ED8-F4A2D707DD80}" destId="{40599BF8-C92B-463B-B472-3D7A9A3F2DDD}" srcOrd="0" destOrd="0" presId="urn:microsoft.com/office/officeart/2018/2/layout/IconLabelList"/>
    <dgm:cxn modelId="{C9A40AF0-E938-4DE0-962F-378627C8F7E8}" type="presParOf" srcId="{4F4C0D8A-3EA0-40FF-BF6F-9D3A902891CE}" destId="{66CE2FE3-1065-4A4B-8310-EEE1C65F759E}" srcOrd="0" destOrd="0" presId="urn:microsoft.com/office/officeart/2018/2/layout/IconLabelList"/>
    <dgm:cxn modelId="{D3E6B2AA-3A7B-46F4-A931-5E942FF9A651}" type="presParOf" srcId="{66CE2FE3-1065-4A4B-8310-EEE1C65F759E}" destId="{FD2588B6-2D17-4045-8BFF-53162CC6A2E2}" srcOrd="0" destOrd="0" presId="urn:microsoft.com/office/officeart/2018/2/layout/IconLabelList"/>
    <dgm:cxn modelId="{56485B84-A9C4-406A-9DC1-774BC287E420}" type="presParOf" srcId="{66CE2FE3-1065-4A4B-8310-EEE1C65F759E}" destId="{51C066C7-ADE8-47D2-B042-B07374768059}" srcOrd="1" destOrd="0" presId="urn:microsoft.com/office/officeart/2018/2/layout/IconLabelList"/>
    <dgm:cxn modelId="{90D2EA62-0E7A-4B9F-9DAC-34AE13DAD68C}" type="presParOf" srcId="{66CE2FE3-1065-4A4B-8310-EEE1C65F759E}" destId="{6A1C2E4B-5A7D-435D-AD48-51DFDDC5E967}" srcOrd="2" destOrd="0" presId="urn:microsoft.com/office/officeart/2018/2/layout/IconLabelList"/>
    <dgm:cxn modelId="{7CF275C0-62E5-4F0F-94E1-AA0DE7D43908}" type="presParOf" srcId="{4F4C0D8A-3EA0-40FF-BF6F-9D3A902891CE}" destId="{E8C7D6FD-1229-4D4C-8EC9-FA395858ADEE}" srcOrd="1" destOrd="0" presId="urn:microsoft.com/office/officeart/2018/2/layout/IconLabelList"/>
    <dgm:cxn modelId="{23212C78-2499-46AA-9F6E-753BCE44F54C}" type="presParOf" srcId="{4F4C0D8A-3EA0-40FF-BF6F-9D3A902891CE}" destId="{2D32AF75-E750-4D25-ADA5-39AB0A397B68}" srcOrd="2" destOrd="0" presId="urn:microsoft.com/office/officeart/2018/2/layout/IconLabelList"/>
    <dgm:cxn modelId="{5DAC0C6A-360D-45D4-A599-F15AF68F7B99}" type="presParOf" srcId="{2D32AF75-E750-4D25-ADA5-39AB0A397B68}" destId="{27410F82-0A70-4DA1-8DAA-F9F641A00BCC}" srcOrd="0" destOrd="0" presId="urn:microsoft.com/office/officeart/2018/2/layout/IconLabelList"/>
    <dgm:cxn modelId="{F4B2BE83-51B7-4B92-A52B-515AE1E9F379}" type="presParOf" srcId="{2D32AF75-E750-4D25-ADA5-39AB0A397B68}" destId="{4C8327D3-B128-4203-A8E3-CB1A58FD43C1}" srcOrd="1" destOrd="0" presId="urn:microsoft.com/office/officeart/2018/2/layout/IconLabelList"/>
    <dgm:cxn modelId="{4E23BFD4-65E2-4B8D-89D3-4E83EC3E1825}" type="presParOf" srcId="{2D32AF75-E750-4D25-ADA5-39AB0A397B68}" destId="{FA5DE601-A1AD-44EA-8D89-443C8A5158B7}" srcOrd="2" destOrd="0" presId="urn:microsoft.com/office/officeart/2018/2/layout/IconLabelList"/>
    <dgm:cxn modelId="{605187F1-358D-4FC7-A9A0-86FFDD048CEC}" type="presParOf" srcId="{4F4C0D8A-3EA0-40FF-BF6F-9D3A902891CE}" destId="{120F057D-46F1-405D-857E-1BA57F07F459}" srcOrd="3" destOrd="0" presId="urn:microsoft.com/office/officeart/2018/2/layout/IconLabelList"/>
    <dgm:cxn modelId="{B9FA19A5-87BB-4EA5-96A3-CCCD26D06D35}" type="presParOf" srcId="{4F4C0D8A-3EA0-40FF-BF6F-9D3A902891CE}" destId="{365B0DAA-D2BD-46DE-B7EB-E29CDA0BAA56}" srcOrd="4" destOrd="0" presId="urn:microsoft.com/office/officeart/2018/2/layout/IconLabelList"/>
    <dgm:cxn modelId="{8613158A-F8A7-4E20-813D-44AE7911EAB8}" type="presParOf" srcId="{365B0DAA-D2BD-46DE-B7EB-E29CDA0BAA56}" destId="{661D7FE1-72D2-41B8-99DA-AB3A5A4AB8E2}" srcOrd="0" destOrd="0" presId="urn:microsoft.com/office/officeart/2018/2/layout/IconLabelList"/>
    <dgm:cxn modelId="{C599EC91-7F38-42AD-8F48-28193A938C8E}" type="presParOf" srcId="{365B0DAA-D2BD-46DE-B7EB-E29CDA0BAA56}" destId="{746F2670-106E-4DBD-AC59-EC8118ABB417}" srcOrd="1" destOrd="0" presId="urn:microsoft.com/office/officeart/2018/2/layout/IconLabelList"/>
    <dgm:cxn modelId="{56F71A82-8E62-4512-8717-6FCEE72CE474}" type="presParOf" srcId="{365B0DAA-D2BD-46DE-B7EB-E29CDA0BAA56}" destId="{40599BF8-C92B-463B-B472-3D7A9A3F2DDD}" srcOrd="2" destOrd="0" presId="urn:microsoft.com/office/officeart/2018/2/layout/IconLabelList"/>
    <dgm:cxn modelId="{F70DC2DE-C556-4563-9094-2039C18003F0}" type="presParOf" srcId="{4F4C0D8A-3EA0-40FF-BF6F-9D3A902891CE}" destId="{9C40A315-8773-4265-B00B-F2F30639BB02}" srcOrd="5" destOrd="0" presId="urn:microsoft.com/office/officeart/2018/2/layout/IconLabelList"/>
    <dgm:cxn modelId="{54839892-9D22-431A-B9B9-76AFAC23B47B}" type="presParOf" srcId="{4F4C0D8A-3EA0-40FF-BF6F-9D3A902891CE}" destId="{16309A80-1D9F-4323-9536-B602FF4FC0AC}" srcOrd="6" destOrd="0" presId="urn:microsoft.com/office/officeart/2018/2/layout/IconLabelList"/>
    <dgm:cxn modelId="{D698B13B-A1FA-4C82-A271-CAE6EA1743DB}" type="presParOf" srcId="{16309A80-1D9F-4323-9536-B602FF4FC0AC}" destId="{CDB27539-F869-40C6-89E2-61A6FF18FB05}" srcOrd="0" destOrd="0" presId="urn:microsoft.com/office/officeart/2018/2/layout/IconLabelList"/>
    <dgm:cxn modelId="{9F1DF459-6620-49A7-8ED8-EA41951336AB}" type="presParOf" srcId="{16309A80-1D9F-4323-9536-B602FF4FC0AC}" destId="{EB0A1D49-3410-49A3-9978-410C2FD1BA8A}" srcOrd="1" destOrd="0" presId="urn:microsoft.com/office/officeart/2018/2/layout/IconLabelList"/>
    <dgm:cxn modelId="{A73014E2-0C05-410D-99FA-65D0AF3F7973}" type="presParOf" srcId="{16309A80-1D9F-4323-9536-B602FF4FC0AC}" destId="{603AB5F5-371A-4987-8170-97EBDFB7AB37}" srcOrd="2" destOrd="0" presId="urn:microsoft.com/office/officeart/2018/2/layout/IconLabel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9670A58-E2ED-B44F-B503-26A954331BAF}">
      <dsp:nvSpPr>
        <dsp:cNvPr id="0" name=""/>
        <dsp:cNvSpPr/>
      </dsp:nvSpPr>
      <dsp:spPr>
        <a:xfrm rot="5400000">
          <a:off x="-150357" y="171585"/>
          <a:ext cx="1002383" cy="701668"/>
        </a:xfrm>
        <a:prstGeom prst="chevron">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350" tIns="6350" rIns="6350" bIns="6350" numCol="1" spcCol="1270" anchor="ctr" anchorCtr="0">
          <a:noAutofit/>
        </a:bodyPr>
        <a:lstStyle/>
        <a:p>
          <a:pPr marL="0" lvl="0" indent="0" algn="ctr" defTabSz="444500">
            <a:lnSpc>
              <a:spcPct val="90000"/>
            </a:lnSpc>
            <a:spcBef>
              <a:spcPct val="0"/>
            </a:spcBef>
            <a:spcAft>
              <a:spcPct val="35000"/>
            </a:spcAft>
            <a:buNone/>
            <a:defRPr b="1"/>
          </a:pPr>
          <a:r>
            <a:rPr lang="en-US" sz="1000" kern="1200"/>
            <a:t>Alfred Sloan</a:t>
          </a:r>
        </a:p>
      </dsp:txBody>
      <dsp:txXfrm rot="-5400000">
        <a:off x="1" y="372061"/>
        <a:ext cx="701668" cy="300715"/>
      </dsp:txXfrm>
    </dsp:sp>
    <dsp:sp modelId="{14E0DCF4-F0E8-9D4D-BF43-642ADF29BF37}">
      <dsp:nvSpPr>
        <dsp:cNvPr id="0" name=""/>
        <dsp:cNvSpPr/>
      </dsp:nvSpPr>
      <dsp:spPr>
        <a:xfrm rot="5400000">
          <a:off x="2838361" y="-2115465"/>
          <a:ext cx="651549" cy="4924934"/>
        </a:xfrm>
        <a:prstGeom prst="round2SameRect">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1120" tIns="6350" rIns="6350" bIns="6350" numCol="1" spcCol="1270" anchor="ctr" anchorCtr="0">
          <a:noAutofit/>
        </a:bodyPr>
        <a:lstStyle/>
        <a:p>
          <a:pPr marL="57150" lvl="1" indent="-57150" algn="l" defTabSz="444500">
            <a:lnSpc>
              <a:spcPct val="90000"/>
            </a:lnSpc>
            <a:spcBef>
              <a:spcPct val="0"/>
            </a:spcBef>
            <a:spcAft>
              <a:spcPct val="15000"/>
            </a:spcAft>
            <a:buChar char="•"/>
          </a:pPr>
          <a:r>
            <a:rPr lang="en-US" sz="1000" b="0" kern="1200" dirty="0"/>
            <a:t>First Conceptualization of the idea of Strategic Management</a:t>
          </a:r>
        </a:p>
      </dsp:txBody>
      <dsp:txXfrm rot="-5400000">
        <a:off x="701669" y="53033"/>
        <a:ext cx="4893128" cy="587937"/>
      </dsp:txXfrm>
    </dsp:sp>
    <dsp:sp modelId="{4E8FFBE8-B80D-ED4A-9121-50B4ED352E7B}">
      <dsp:nvSpPr>
        <dsp:cNvPr id="0" name=""/>
        <dsp:cNvSpPr/>
      </dsp:nvSpPr>
      <dsp:spPr>
        <a:xfrm rot="5400000">
          <a:off x="-150357" y="1223416"/>
          <a:ext cx="1002383" cy="701668"/>
        </a:xfrm>
        <a:prstGeom prst="chevron">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350" tIns="6350" rIns="6350" bIns="6350" numCol="1" spcCol="1270" anchor="ctr" anchorCtr="0">
          <a:noAutofit/>
        </a:bodyPr>
        <a:lstStyle/>
        <a:p>
          <a:pPr marL="0" lvl="0" indent="0" algn="ctr" defTabSz="444500">
            <a:lnSpc>
              <a:spcPct val="90000"/>
            </a:lnSpc>
            <a:spcBef>
              <a:spcPct val="0"/>
            </a:spcBef>
            <a:spcAft>
              <a:spcPct val="35000"/>
            </a:spcAft>
            <a:buNone/>
            <a:defRPr b="1"/>
          </a:pPr>
          <a:r>
            <a:rPr lang="en-US" sz="1000" kern="1200"/>
            <a:t>Peter Drucker</a:t>
          </a:r>
        </a:p>
      </dsp:txBody>
      <dsp:txXfrm rot="-5400000">
        <a:off x="1" y="1423892"/>
        <a:ext cx="701668" cy="300715"/>
      </dsp:txXfrm>
    </dsp:sp>
    <dsp:sp modelId="{2EB82F73-4FBA-0F4A-A95F-857C03362DD4}">
      <dsp:nvSpPr>
        <dsp:cNvPr id="0" name=""/>
        <dsp:cNvSpPr/>
      </dsp:nvSpPr>
      <dsp:spPr>
        <a:xfrm rot="5400000">
          <a:off x="2653555" y="-1137206"/>
          <a:ext cx="1021160" cy="4924934"/>
        </a:xfrm>
        <a:prstGeom prst="round2SameRect">
          <a:avLst/>
        </a:prstGeom>
        <a:solidFill>
          <a:schemeClr val="lt1">
            <a:alpha val="90000"/>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1120" tIns="6350" rIns="6350" bIns="6350" numCol="1" spcCol="1270" anchor="ctr" anchorCtr="0">
          <a:noAutofit/>
        </a:bodyPr>
        <a:lstStyle/>
        <a:p>
          <a:pPr marL="57150" lvl="1" indent="-57150" algn="l" defTabSz="444500">
            <a:lnSpc>
              <a:spcPct val="90000"/>
            </a:lnSpc>
            <a:spcBef>
              <a:spcPct val="0"/>
            </a:spcBef>
            <a:spcAft>
              <a:spcPct val="15000"/>
            </a:spcAft>
            <a:buChar char="•"/>
          </a:pPr>
          <a:r>
            <a:rPr lang="en-US" sz="1000" kern="1200" dirty="0"/>
            <a:t>Suggesting that an Organisation needed to understand its strategy goals</a:t>
          </a:r>
        </a:p>
        <a:p>
          <a:pPr marL="114300" lvl="2" indent="-57150" algn="l" defTabSz="444500">
            <a:lnSpc>
              <a:spcPct val="90000"/>
            </a:lnSpc>
            <a:spcBef>
              <a:spcPct val="0"/>
            </a:spcBef>
            <a:spcAft>
              <a:spcPct val="15000"/>
            </a:spcAft>
            <a:buChar char="•"/>
          </a:pPr>
          <a:r>
            <a:rPr lang="en-US" sz="1000" kern="1200" dirty="0"/>
            <a:t>Level of Risk</a:t>
          </a:r>
        </a:p>
        <a:p>
          <a:pPr marL="114300" lvl="2" indent="-57150" algn="l" defTabSz="444500">
            <a:lnSpc>
              <a:spcPct val="90000"/>
            </a:lnSpc>
            <a:spcBef>
              <a:spcPct val="0"/>
            </a:spcBef>
            <a:spcAft>
              <a:spcPct val="15000"/>
            </a:spcAft>
            <a:buChar char="•"/>
          </a:pPr>
          <a:r>
            <a:rPr lang="en-US" sz="1000" kern="1200" dirty="0"/>
            <a:t>Scope of the Strategy</a:t>
          </a:r>
        </a:p>
        <a:p>
          <a:pPr marL="114300" lvl="2" indent="-57150" algn="l" defTabSz="444500">
            <a:lnSpc>
              <a:spcPct val="90000"/>
            </a:lnSpc>
            <a:spcBef>
              <a:spcPct val="0"/>
            </a:spcBef>
            <a:spcAft>
              <a:spcPct val="15000"/>
            </a:spcAft>
            <a:buChar char="•"/>
          </a:pPr>
          <a:r>
            <a:rPr lang="en-US" sz="1000" kern="1200" dirty="0"/>
            <a:t>Time and Money</a:t>
          </a:r>
        </a:p>
        <a:p>
          <a:pPr marL="114300" lvl="2" indent="-57150" algn="l" defTabSz="444500">
            <a:lnSpc>
              <a:spcPct val="90000"/>
            </a:lnSpc>
            <a:spcBef>
              <a:spcPct val="0"/>
            </a:spcBef>
            <a:spcAft>
              <a:spcPct val="15000"/>
            </a:spcAft>
            <a:buChar char="•"/>
          </a:pPr>
          <a:r>
            <a:rPr lang="en-US" sz="1000" kern="1200" dirty="0"/>
            <a:t>Are they ready to grow</a:t>
          </a:r>
        </a:p>
      </dsp:txBody>
      <dsp:txXfrm rot="-5400000">
        <a:off x="701669" y="864529"/>
        <a:ext cx="4875085" cy="921462"/>
      </dsp:txXfrm>
    </dsp:sp>
    <dsp:sp modelId="{CFE119E0-0D14-7540-A6D8-99F935732553}">
      <dsp:nvSpPr>
        <dsp:cNvPr id="0" name=""/>
        <dsp:cNvSpPr/>
      </dsp:nvSpPr>
      <dsp:spPr>
        <a:xfrm rot="5400000">
          <a:off x="-150357" y="2090443"/>
          <a:ext cx="1002383" cy="701668"/>
        </a:xfrm>
        <a:prstGeom prst="chevron">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350" tIns="6350" rIns="6350" bIns="6350" numCol="1" spcCol="1270" anchor="ctr" anchorCtr="0">
          <a:noAutofit/>
        </a:bodyPr>
        <a:lstStyle/>
        <a:p>
          <a:pPr marL="0" lvl="0" indent="0" algn="ctr" defTabSz="444500">
            <a:lnSpc>
              <a:spcPct val="90000"/>
            </a:lnSpc>
            <a:spcBef>
              <a:spcPct val="0"/>
            </a:spcBef>
            <a:spcAft>
              <a:spcPct val="35000"/>
            </a:spcAft>
            <a:buNone/>
            <a:defRPr b="1"/>
          </a:pPr>
          <a:r>
            <a:rPr lang="en-US" sz="1000" kern="1200"/>
            <a:t>Henry Mintzberg</a:t>
          </a:r>
        </a:p>
      </dsp:txBody>
      <dsp:txXfrm rot="-5400000">
        <a:off x="1" y="2290919"/>
        <a:ext cx="701668" cy="300715"/>
      </dsp:txXfrm>
    </dsp:sp>
    <dsp:sp modelId="{D49422AB-CA7C-D74F-A73D-B1BF89B653DE}">
      <dsp:nvSpPr>
        <dsp:cNvPr id="0" name=""/>
        <dsp:cNvSpPr/>
      </dsp:nvSpPr>
      <dsp:spPr>
        <a:xfrm rot="5400000">
          <a:off x="2838361" y="-196607"/>
          <a:ext cx="651549" cy="4924934"/>
        </a:xfrm>
        <a:prstGeom prst="round2SameRect">
          <a:avLst/>
        </a:prstGeom>
        <a:solidFill>
          <a:schemeClr val="lt1">
            <a:alpha val="90000"/>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1120" tIns="6350" rIns="6350" bIns="6350" numCol="1" spcCol="1270" anchor="ctr" anchorCtr="0">
          <a:noAutofit/>
        </a:bodyPr>
        <a:lstStyle/>
        <a:p>
          <a:pPr marL="57150" lvl="1" indent="-57150" algn="l" defTabSz="444500">
            <a:lnSpc>
              <a:spcPct val="90000"/>
            </a:lnSpc>
            <a:spcBef>
              <a:spcPct val="0"/>
            </a:spcBef>
            <a:spcAft>
              <a:spcPct val="15000"/>
            </a:spcAft>
            <a:buChar char="•"/>
          </a:pPr>
          <a:r>
            <a:rPr lang="en-US" sz="1000" kern="1200" dirty="0"/>
            <a:t>The 5P’s of Strategy</a:t>
          </a:r>
        </a:p>
        <a:p>
          <a:pPr marL="114300" lvl="2" indent="-57150" algn="l" defTabSz="444500">
            <a:lnSpc>
              <a:spcPct val="90000"/>
            </a:lnSpc>
            <a:spcBef>
              <a:spcPct val="0"/>
            </a:spcBef>
            <a:spcAft>
              <a:spcPct val="15000"/>
            </a:spcAft>
            <a:buChar char="•"/>
          </a:pPr>
          <a:r>
            <a:rPr lang="en-US" sz="1000" kern="1200" dirty="0"/>
            <a:t>Plan, Ploy, Pattern, Position and Perspective</a:t>
          </a:r>
        </a:p>
      </dsp:txBody>
      <dsp:txXfrm rot="-5400000">
        <a:off x="701669" y="1971891"/>
        <a:ext cx="4893128" cy="587937"/>
      </dsp:txXfrm>
    </dsp:sp>
    <dsp:sp modelId="{2DFD4540-C15E-CB43-88AE-3EC59A985DAF}">
      <dsp:nvSpPr>
        <dsp:cNvPr id="0" name=""/>
        <dsp:cNvSpPr/>
      </dsp:nvSpPr>
      <dsp:spPr>
        <a:xfrm rot="5400000">
          <a:off x="-150357" y="3093711"/>
          <a:ext cx="1002383" cy="701668"/>
        </a:xfrm>
        <a:prstGeom prst="chevron">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350" tIns="6350" rIns="6350" bIns="6350" numCol="1" spcCol="1270" anchor="ctr" anchorCtr="0">
          <a:noAutofit/>
        </a:bodyPr>
        <a:lstStyle/>
        <a:p>
          <a:pPr marL="0" lvl="0" indent="0" algn="ctr" defTabSz="444500">
            <a:lnSpc>
              <a:spcPct val="90000"/>
            </a:lnSpc>
            <a:spcBef>
              <a:spcPct val="0"/>
            </a:spcBef>
            <a:spcAft>
              <a:spcPct val="35000"/>
            </a:spcAft>
            <a:buNone/>
            <a:defRPr b="1"/>
          </a:pPr>
          <a:r>
            <a:rPr lang="en-US" sz="1000" kern="1200"/>
            <a:t>Michael Porter</a:t>
          </a:r>
        </a:p>
      </dsp:txBody>
      <dsp:txXfrm rot="-5400000">
        <a:off x="1" y="3294187"/>
        <a:ext cx="701668" cy="300715"/>
      </dsp:txXfrm>
    </dsp:sp>
    <dsp:sp modelId="{F1093028-EA61-0F4B-B97F-7D9F654A69F9}">
      <dsp:nvSpPr>
        <dsp:cNvPr id="0" name=""/>
        <dsp:cNvSpPr/>
      </dsp:nvSpPr>
      <dsp:spPr>
        <a:xfrm rot="5400000">
          <a:off x="2702118" y="806661"/>
          <a:ext cx="924033" cy="4924934"/>
        </a:xfrm>
        <a:prstGeom prst="round2SameRect">
          <a:avLst/>
        </a:prstGeom>
        <a:solidFill>
          <a:schemeClr val="lt1">
            <a:alpha val="90000"/>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1120" tIns="6350" rIns="6350" bIns="6350" numCol="1" spcCol="1270" anchor="ctr" anchorCtr="0">
          <a:noAutofit/>
        </a:bodyPr>
        <a:lstStyle/>
        <a:p>
          <a:pPr marL="57150" lvl="1" indent="-57150" algn="l" defTabSz="444500">
            <a:lnSpc>
              <a:spcPct val="90000"/>
            </a:lnSpc>
            <a:spcBef>
              <a:spcPct val="0"/>
            </a:spcBef>
            <a:spcAft>
              <a:spcPct val="15000"/>
            </a:spcAft>
            <a:buChar char="•"/>
          </a:pPr>
          <a:r>
            <a:rPr lang="en-US" sz="1000" kern="1200" dirty="0"/>
            <a:t>Generic Strategy</a:t>
          </a:r>
        </a:p>
        <a:p>
          <a:pPr marL="114300" lvl="2" indent="-57150" algn="l" defTabSz="444500">
            <a:lnSpc>
              <a:spcPct val="90000"/>
            </a:lnSpc>
            <a:spcBef>
              <a:spcPct val="0"/>
            </a:spcBef>
            <a:spcAft>
              <a:spcPct val="15000"/>
            </a:spcAft>
            <a:buChar char="•"/>
          </a:pPr>
          <a:r>
            <a:rPr lang="en-US" sz="1000" kern="1200" dirty="0"/>
            <a:t>Cost Leadership Strategy</a:t>
          </a:r>
        </a:p>
        <a:p>
          <a:pPr marL="114300" lvl="2" indent="-57150" algn="l" defTabSz="444500">
            <a:lnSpc>
              <a:spcPct val="90000"/>
            </a:lnSpc>
            <a:spcBef>
              <a:spcPct val="0"/>
            </a:spcBef>
            <a:spcAft>
              <a:spcPct val="15000"/>
            </a:spcAft>
            <a:buChar char="•"/>
          </a:pPr>
          <a:r>
            <a:rPr lang="en-US" sz="1000" kern="1200" dirty="0"/>
            <a:t>Differentiation Strategy</a:t>
          </a:r>
        </a:p>
        <a:p>
          <a:pPr marL="114300" lvl="2" indent="-57150" algn="l" defTabSz="444500">
            <a:lnSpc>
              <a:spcPct val="90000"/>
            </a:lnSpc>
            <a:spcBef>
              <a:spcPct val="0"/>
            </a:spcBef>
            <a:spcAft>
              <a:spcPct val="15000"/>
            </a:spcAft>
            <a:buChar char="•"/>
          </a:pPr>
          <a:r>
            <a:rPr lang="en-US" sz="1000" kern="1200" dirty="0"/>
            <a:t>Cost Focus Strategy</a:t>
          </a:r>
        </a:p>
        <a:p>
          <a:pPr marL="114300" lvl="2" indent="-57150" algn="l" defTabSz="444500">
            <a:lnSpc>
              <a:spcPct val="90000"/>
            </a:lnSpc>
            <a:spcBef>
              <a:spcPct val="0"/>
            </a:spcBef>
            <a:spcAft>
              <a:spcPct val="15000"/>
            </a:spcAft>
            <a:buChar char="•"/>
          </a:pPr>
          <a:r>
            <a:rPr lang="en-US" sz="1000" kern="1200" dirty="0"/>
            <a:t>Differentiation Focus Strategy</a:t>
          </a:r>
        </a:p>
      </dsp:txBody>
      <dsp:txXfrm rot="-5400000">
        <a:off x="701668" y="2852219"/>
        <a:ext cx="4879826" cy="83381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7A3948E-B971-42EC-AF0F-8861D10E88F9}">
      <dsp:nvSpPr>
        <dsp:cNvPr id="0" name=""/>
        <dsp:cNvSpPr/>
      </dsp:nvSpPr>
      <dsp:spPr>
        <a:xfrm>
          <a:off x="1020487" y="204181"/>
          <a:ext cx="1098562" cy="109856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09C35AC-991A-4EFE-9753-65FCD1DE9AFB}">
      <dsp:nvSpPr>
        <dsp:cNvPr id="0" name=""/>
        <dsp:cNvSpPr/>
      </dsp:nvSpPr>
      <dsp:spPr>
        <a:xfrm>
          <a:off x="393" y="1472291"/>
          <a:ext cx="3138750" cy="4708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244600">
            <a:lnSpc>
              <a:spcPct val="100000"/>
            </a:lnSpc>
            <a:spcBef>
              <a:spcPct val="0"/>
            </a:spcBef>
            <a:spcAft>
              <a:spcPct val="35000"/>
            </a:spcAft>
            <a:buNone/>
            <a:defRPr b="1"/>
          </a:pPr>
          <a:r>
            <a:rPr lang="en-US" sz="2800" kern="1200"/>
            <a:t>SWOT</a:t>
          </a:r>
        </a:p>
      </dsp:txBody>
      <dsp:txXfrm>
        <a:off x="393" y="1472291"/>
        <a:ext cx="3138750" cy="470812"/>
      </dsp:txXfrm>
    </dsp:sp>
    <dsp:sp modelId="{3FBA4553-3290-40C8-A971-BD298C0948B5}">
      <dsp:nvSpPr>
        <dsp:cNvPr id="0" name=""/>
        <dsp:cNvSpPr/>
      </dsp:nvSpPr>
      <dsp:spPr>
        <a:xfrm>
          <a:off x="393" y="2021963"/>
          <a:ext cx="3138750" cy="21251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100000"/>
            </a:lnSpc>
            <a:spcBef>
              <a:spcPct val="0"/>
            </a:spcBef>
            <a:spcAft>
              <a:spcPct val="35000"/>
            </a:spcAft>
            <a:buNone/>
          </a:pPr>
          <a:r>
            <a:rPr lang="en-US" sz="1700" kern="1200"/>
            <a:t>Way of understanding your Strengths and Weaknesses</a:t>
          </a:r>
        </a:p>
        <a:p>
          <a:pPr marL="0" lvl="0" indent="0" algn="ctr" defTabSz="755650">
            <a:lnSpc>
              <a:spcPct val="100000"/>
            </a:lnSpc>
            <a:spcBef>
              <a:spcPct val="0"/>
            </a:spcBef>
            <a:spcAft>
              <a:spcPct val="35000"/>
            </a:spcAft>
            <a:buNone/>
          </a:pPr>
          <a:r>
            <a:rPr lang="en-US" sz="1700" kern="1200"/>
            <a:t>Created by Albert Humphrey</a:t>
          </a:r>
        </a:p>
        <a:p>
          <a:pPr marL="0" lvl="0" indent="0" algn="ctr" defTabSz="755650">
            <a:lnSpc>
              <a:spcPct val="100000"/>
            </a:lnSpc>
            <a:spcBef>
              <a:spcPct val="0"/>
            </a:spcBef>
            <a:spcAft>
              <a:spcPct val="35000"/>
            </a:spcAft>
            <a:buNone/>
          </a:pPr>
          <a:r>
            <a:rPr lang="en-US" sz="1700" kern="1200"/>
            <a:t>Main advantage is its simplicity </a:t>
          </a:r>
        </a:p>
        <a:p>
          <a:pPr marL="0" lvl="0" indent="0" algn="ctr" defTabSz="755650">
            <a:lnSpc>
              <a:spcPct val="100000"/>
            </a:lnSpc>
            <a:spcBef>
              <a:spcPct val="0"/>
            </a:spcBef>
            <a:spcAft>
              <a:spcPct val="35000"/>
            </a:spcAft>
            <a:buNone/>
          </a:pPr>
          <a:r>
            <a:rPr lang="en-US" sz="1700" kern="1200"/>
            <a:t>According to CIPD, 2023 its simplicity is also its biggest disadvantage</a:t>
          </a:r>
        </a:p>
      </dsp:txBody>
      <dsp:txXfrm>
        <a:off x="393" y="2021963"/>
        <a:ext cx="3138750" cy="2125192"/>
      </dsp:txXfrm>
    </dsp:sp>
    <dsp:sp modelId="{F7434E07-B275-45F4-86ED-EE5E424DFEE2}">
      <dsp:nvSpPr>
        <dsp:cNvPr id="0" name=""/>
        <dsp:cNvSpPr/>
      </dsp:nvSpPr>
      <dsp:spPr>
        <a:xfrm>
          <a:off x="4708518" y="204181"/>
          <a:ext cx="1098562" cy="109856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8ABE5C8-8205-43C6-BE82-D3930E64E474}">
      <dsp:nvSpPr>
        <dsp:cNvPr id="0" name=""/>
        <dsp:cNvSpPr/>
      </dsp:nvSpPr>
      <dsp:spPr>
        <a:xfrm>
          <a:off x="3688425" y="1472291"/>
          <a:ext cx="3138750" cy="4708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244600">
            <a:lnSpc>
              <a:spcPct val="100000"/>
            </a:lnSpc>
            <a:spcBef>
              <a:spcPct val="0"/>
            </a:spcBef>
            <a:spcAft>
              <a:spcPct val="35000"/>
            </a:spcAft>
            <a:buNone/>
            <a:defRPr b="1"/>
          </a:pPr>
          <a:r>
            <a:rPr lang="en-US" sz="2800" kern="1200"/>
            <a:t>Bowman’s Clock</a:t>
          </a:r>
        </a:p>
      </dsp:txBody>
      <dsp:txXfrm>
        <a:off x="3688425" y="1472291"/>
        <a:ext cx="3138750" cy="470812"/>
      </dsp:txXfrm>
    </dsp:sp>
    <dsp:sp modelId="{E64159C8-319F-41E3-A05F-97F069480941}">
      <dsp:nvSpPr>
        <dsp:cNvPr id="0" name=""/>
        <dsp:cNvSpPr/>
      </dsp:nvSpPr>
      <dsp:spPr>
        <a:xfrm>
          <a:off x="3688425" y="2021963"/>
          <a:ext cx="3138750" cy="21251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100000"/>
            </a:lnSpc>
            <a:spcBef>
              <a:spcPct val="0"/>
            </a:spcBef>
            <a:spcAft>
              <a:spcPct val="35000"/>
            </a:spcAft>
            <a:buNone/>
          </a:pPr>
          <a:r>
            <a:rPr lang="en-US" sz="1700" kern="1200"/>
            <a:t>Created by Cliff Bowman and David Faulkner</a:t>
          </a:r>
        </a:p>
        <a:p>
          <a:pPr marL="0" lvl="0" indent="0" algn="ctr" defTabSz="755650">
            <a:lnSpc>
              <a:spcPct val="100000"/>
            </a:lnSpc>
            <a:spcBef>
              <a:spcPct val="0"/>
            </a:spcBef>
            <a:spcAft>
              <a:spcPct val="35000"/>
            </a:spcAft>
            <a:buNone/>
          </a:pPr>
          <a:r>
            <a:rPr lang="en-US" sz="1700" kern="1200"/>
            <a:t>Position is dependent on the Price and Perceived Value of its Product</a:t>
          </a:r>
        </a:p>
      </dsp:txBody>
      <dsp:txXfrm>
        <a:off x="3688425" y="2021963"/>
        <a:ext cx="3138750" cy="2125192"/>
      </dsp:txXfrm>
    </dsp:sp>
    <dsp:sp modelId="{8FD28FA7-6E2A-497B-8C41-4EEC1EAA8A0C}">
      <dsp:nvSpPr>
        <dsp:cNvPr id="0" name=""/>
        <dsp:cNvSpPr/>
      </dsp:nvSpPr>
      <dsp:spPr>
        <a:xfrm>
          <a:off x="8396550" y="204181"/>
          <a:ext cx="1098562" cy="109856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9737D91-0A2A-46F8-A562-B1D964380D2A}">
      <dsp:nvSpPr>
        <dsp:cNvPr id="0" name=""/>
        <dsp:cNvSpPr/>
      </dsp:nvSpPr>
      <dsp:spPr>
        <a:xfrm>
          <a:off x="7376456" y="1472291"/>
          <a:ext cx="3138750" cy="4708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244600">
            <a:lnSpc>
              <a:spcPct val="100000"/>
            </a:lnSpc>
            <a:spcBef>
              <a:spcPct val="0"/>
            </a:spcBef>
            <a:spcAft>
              <a:spcPct val="35000"/>
            </a:spcAft>
            <a:buNone/>
            <a:defRPr b="1"/>
          </a:pPr>
          <a:r>
            <a:rPr lang="en-US" sz="2800" kern="1200"/>
            <a:t>Stakeholder Analysis</a:t>
          </a:r>
        </a:p>
      </dsp:txBody>
      <dsp:txXfrm>
        <a:off x="7376456" y="1472291"/>
        <a:ext cx="3138750" cy="470812"/>
      </dsp:txXfrm>
    </dsp:sp>
    <dsp:sp modelId="{D8C06C77-E032-4173-B61B-E669C450F45C}">
      <dsp:nvSpPr>
        <dsp:cNvPr id="0" name=""/>
        <dsp:cNvSpPr/>
      </dsp:nvSpPr>
      <dsp:spPr>
        <a:xfrm>
          <a:off x="7376456" y="2021963"/>
          <a:ext cx="3138750" cy="21251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100000"/>
            </a:lnSpc>
            <a:spcBef>
              <a:spcPct val="0"/>
            </a:spcBef>
            <a:spcAft>
              <a:spcPct val="35000"/>
            </a:spcAft>
            <a:buNone/>
          </a:pPr>
          <a:r>
            <a:rPr lang="en-US" sz="1700" kern="1200"/>
            <a:t>Helps to determine who a companies main Stakeholders are</a:t>
          </a:r>
        </a:p>
        <a:p>
          <a:pPr marL="0" lvl="0" indent="0" algn="ctr" defTabSz="755650">
            <a:lnSpc>
              <a:spcPct val="100000"/>
            </a:lnSpc>
            <a:spcBef>
              <a:spcPct val="0"/>
            </a:spcBef>
            <a:spcAft>
              <a:spcPct val="35000"/>
            </a:spcAft>
            <a:buNone/>
          </a:pPr>
          <a:r>
            <a:rPr lang="en-US" sz="1700" kern="1200"/>
            <a:t>Initially Stakeholder Analysis is carried out at the start of a project</a:t>
          </a:r>
        </a:p>
      </dsp:txBody>
      <dsp:txXfrm>
        <a:off x="7376456" y="2021963"/>
        <a:ext cx="3138750" cy="212519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85B751A-5E8F-4AC7-8ACC-4AC496F44E32}">
      <dsp:nvSpPr>
        <dsp:cNvPr id="0" name=""/>
        <dsp:cNvSpPr/>
      </dsp:nvSpPr>
      <dsp:spPr>
        <a:xfrm>
          <a:off x="559800" y="311472"/>
          <a:ext cx="1512000" cy="1512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849AC2F-605B-4FE4-AE6F-A754396381D9}">
      <dsp:nvSpPr>
        <dsp:cNvPr id="0" name=""/>
        <dsp:cNvSpPr/>
      </dsp:nvSpPr>
      <dsp:spPr>
        <a:xfrm>
          <a:off x="559800" y="1983793"/>
          <a:ext cx="4320000" cy="648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1600200">
            <a:lnSpc>
              <a:spcPct val="100000"/>
            </a:lnSpc>
            <a:spcBef>
              <a:spcPct val="0"/>
            </a:spcBef>
            <a:spcAft>
              <a:spcPct val="35000"/>
            </a:spcAft>
            <a:buNone/>
            <a:defRPr b="1"/>
          </a:pPr>
          <a:r>
            <a:rPr lang="en-US" sz="3600" kern="1200"/>
            <a:t>Internal Stakeholders</a:t>
          </a:r>
        </a:p>
      </dsp:txBody>
      <dsp:txXfrm>
        <a:off x="559800" y="1983793"/>
        <a:ext cx="4320000" cy="648000"/>
      </dsp:txXfrm>
    </dsp:sp>
    <dsp:sp modelId="{7E6CAD7E-0575-48C8-BFD0-619EB3E089C8}">
      <dsp:nvSpPr>
        <dsp:cNvPr id="0" name=""/>
        <dsp:cNvSpPr/>
      </dsp:nvSpPr>
      <dsp:spPr>
        <a:xfrm>
          <a:off x="559800" y="2706361"/>
          <a:ext cx="4320000" cy="13335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755650">
            <a:lnSpc>
              <a:spcPct val="100000"/>
            </a:lnSpc>
            <a:spcBef>
              <a:spcPct val="0"/>
            </a:spcBef>
            <a:spcAft>
              <a:spcPct val="35000"/>
            </a:spcAft>
            <a:buNone/>
          </a:pPr>
          <a:r>
            <a:rPr lang="en-US" sz="1700" kern="1200"/>
            <a:t>Disney Leadership Team</a:t>
          </a:r>
        </a:p>
        <a:p>
          <a:pPr marL="0" lvl="0" indent="0" algn="l" defTabSz="755650">
            <a:lnSpc>
              <a:spcPct val="100000"/>
            </a:lnSpc>
            <a:spcBef>
              <a:spcPct val="0"/>
            </a:spcBef>
            <a:spcAft>
              <a:spcPct val="35000"/>
            </a:spcAft>
            <a:buNone/>
          </a:pPr>
          <a:r>
            <a:rPr lang="en-US" sz="1700" kern="1200"/>
            <a:t>Subsidiaries</a:t>
          </a:r>
        </a:p>
        <a:p>
          <a:pPr marL="0" lvl="0" indent="0" algn="l" defTabSz="755650">
            <a:lnSpc>
              <a:spcPct val="100000"/>
            </a:lnSpc>
            <a:spcBef>
              <a:spcPct val="0"/>
            </a:spcBef>
            <a:spcAft>
              <a:spcPct val="35000"/>
            </a:spcAft>
            <a:buNone/>
          </a:pPr>
          <a:r>
            <a:rPr lang="en-US" sz="1700" kern="1200"/>
            <a:t>Employees</a:t>
          </a:r>
        </a:p>
      </dsp:txBody>
      <dsp:txXfrm>
        <a:off x="559800" y="2706361"/>
        <a:ext cx="4320000" cy="1333503"/>
      </dsp:txXfrm>
    </dsp:sp>
    <dsp:sp modelId="{CDD52475-FC1B-4704-B857-8175102E9A3D}">
      <dsp:nvSpPr>
        <dsp:cNvPr id="0" name=""/>
        <dsp:cNvSpPr/>
      </dsp:nvSpPr>
      <dsp:spPr>
        <a:xfrm>
          <a:off x="5635800" y="311472"/>
          <a:ext cx="1512000" cy="15120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333EB89-8479-4FAD-9088-517492F83433}">
      <dsp:nvSpPr>
        <dsp:cNvPr id="0" name=""/>
        <dsp:cNvSpPr/>
      </dsp:nvSpPr>
      <dsp:spPr>
        <a:xfrm>
          <a:off x="5635800" y="1983793"/>
          <a:ext cx="4320000" cy="648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1600200">
            <a:lnSpc>
              <a:spcPct val="100000"/>
            </a:lnSpc>
            <a:spcBef>
              <a:spcPct val="0"/>
            </a:spcBef>
            <a:spcAft>
              <a:spcPct val="35000"/>
            </a:spcAft>
            <a:buNone/>
            <a:defRPr b="1"/>
          </a:pPr>
          <a:r>
            <a:rPr lang="en-US" sz="3600" kern="1200"/>
            <a:t>External Stakeholders</a:t>
          </a:r>
        </a:p>
      </dsp:txBody>
      <dsp:txXfrm>
        <a:off x="5635800" y="1983793"/>
        <a:ext cx="4320000" cy="648000"/>
      </dsp:txXfrm>
    </dsp:sp>
    <dsp:sp modelId="{D6824059-A976-4D76-94F9-502D8C44C76C}">
      <dsp:nvSpPr>
        <dsp:cNvPr id="0" name=""/>
        <dsp:cNvSpPr/>
      </dsp:nvSpPr>
      <dsp:spPr>
        <a:xfrm>
          <a:off x="5635800" y="2706361"/>
          <a:ext cx="4320000" cy="13335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755650">
            <a:lnSpc>
              <a:spcPct val="100000"/>
            </a:lnSpc>
            <a:spcBef>
              <a:spcPct val="0"/>
            </a:spcBef>
            <a:spcAft>
              <a:spcPct val="35000"/>
            </a:spcAft>
            <a:buNone/>
          </a:pPr>
          <a:r>
            <a:rPr lang="en-US" sz="1700" kern="1200"/>
            <a:t>Suppliers</a:t>
          </a:r>
        </a:p>
        <a:p>
          <a:pPr marL="0" lvl="0" indent="0" algn="l" defTabSz="755650">
            <a:lnSpc>
              <a:spcPct val="100000"/>
            </a:lnSpc>
            <a:spcBef>
              <a:spcPct val="0"/>
            </a:spcBef>
            <a:spcAft>
              <a:spcPct val="35000"/>
            </a:spcAft>
            <a:buNone/>
          </a:pPr>
          <a:r>
            <a:rPr lang="en-US" sz="1700" kern="1200"/>
            <a:t>Shareholders</a:t>
          </a:r>
        </a:p>
        <a:p>
          <a:pPr marL="0" lvl="0" indent="0" algn="l" defTabSz="755650">
            <a:lnSpc>
              <a:spcPct val="100000"/>
            </a:lnSpc>
            <a:spcBef>
              <a:spcPct val="0"/>
            </a:spcBef>
            <a:spcAft>
              <a:spcPct val="35000"/>
            </a:spcAft>
            <a:buNone/>
          </a:pPr>
          <a:r>
            <a:rPr lang="en-US" sz="1700" kern="1200"/>
            <a:t>Customers</a:t>
          </a:r>
        </a:p>
        <a:p>
          <a:pPr marL="0" lvl="0" indent="0" algn="l" defTabSz="755650">
            <a:lnSpc>
              <a:spcPct val="100000"/>
            </a:lnSpc>
            <a:spcBef>
              <a:spcPct val="0"/>
            </a:spcBef>
            <a:spcAft>
              <a:spcPct val="35000"/>
            </a:spcAft>
            <a:buNone/>
          </a:pPr>
          <a:r>
            <a:rPr lang="en-US" sz="1700" kern="1200"/>
            <a:t>Competitors</a:t>
          </a:r>
        </a:p>
      </dsp:txBody>
      <dsp:txXfrm>
        <a:off x="5635800" y="2706361"/>
        <a:ext cx="4320000" cy="1333503"/>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D2588B6-2D17-4045-8BFF-53162CC6A2E2}">
      <dsp:nvSpPr>
        <dsp:cNvPr id="0" name=""/>
        <dsp:cNvSpPr/>
      </dsp:nvSpPr>
      <dsp:spPr>
        <a:xfrm>
          <a:off x="1138979" y="1203549"/>
          <a:ext cx="932563" cy="93256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A1C2E4B-5A7D-435D-AD48-51DFDDC5E967}">
      <dsp:nvSpPr>
        <dsp:cNvPr id="0" name=""/>
        <dsp:cNvSpPr/>
      </dsp:nvSpPr>
      <dsp:spPr>
        <a:xfrm>
          <a:off x="569079" y="2427788"/>
          <a:ext cx="2072362"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US" sz="1100" kern="1200"/>
            <a:t>Disney is a multi-national Organisation with subsidiaries all over the world</a:t>
          </a:r>
        </a:p>
      </dsp:txBody>
      <dsp:txXfrm>
        <a:off x="569079" y="2427788"/>
        <a:ext cx="2072362" cy="720000"/>
      </dsp:txXfrm>
    </dsp:sp>
    <dsp:sp modelId="{27410F82-0A70-4DA1-8DAA-F9F641A00BCC}">
      <dsp:nvSpPr>
        <dsp:cNvPr id="0" name=""/>
        <dsp:cNvSpPr/>
      </dsp:nvSpPr>
      <dsp:spPr>
        <a:xfrm>
          <a:off x="3574005" y="1203549"/>
          <a:ext cx="932563" cy="93256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A5DE601-A1AD-44EA-8D89-443C8A5158B7}">
      <dsp:nvSpPr>
        <dsp:cNvPr id="0" name=""/>
        <dsp:cNvSpPr/>
      </dsp:nvSpPr>
      <dsp:spPr>
        <a:xfrm>
          <a:off x="3004105" y="2427788"/>
          <a:ext cx="2072362"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US" sz="1100" kern="1200"/>
            <a:t>Business Strategy is as important to them as a small start up business</a:t>
          </a:r>
        </a:p>
      </dsp:txBody>
      <dsp:txXfrm>
        <a:off x="3004105" y="2427788"/>
        <a:ext cx="2072362" cy="720000"/>
      </dsp:txXfrm>
    </dsp:sp>
    <dsp:sp modelId="{661D7FE1-72D2-41B8-99DA-AB3A5A4AB8E2}">
      <dsp:nvSpPr>
        <dsp:cNvPr id="0" name=""/>
        <dsp:cNvSpPr/>
      </dsp:nvSpPr>
      <dsp:spPr>
        <a:xfrm>
          <a:off x="6009031" y="1203549"/>
          <a:ext cx="932563" cy="932563"/>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0599BF8-C92B-463B-B472-3D7A9A3F2DDD}">
      <dsp:nvSpPr>
        <dsp:cNvPr id="0" name=""/>
        <dsp:cNvSpPr/>
      </dsp:nvSpPr>
      <dsp:spPr>
        <a:xfrm>
          <a:off x="5439131" y="2427788"/>
          <a:ext cx="2072362"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US" sz="1100" kern="1200"/>
            <a:t>Through proper strategy they are able to limit the risk of costly mistakes</a:t>
          </a:r>
        </a:p>
      </dsp:txBody>
      <dsp:txXfrm>
        <a:off x="5439131" y="2427788"/>
        <a:ext cx="2072362" cy="720000"/>
      </dsp:txXfrm>
    </dsp:sp>
    <dsp:sp modelId="{CDB27539-F869-40C6-89E2-61A6FF18FB05}">
      <dsp:nvSpPr>
        <dsp:cNvPr id="0" name=""/>
        <dsp:cNvSpPr/>
      </dsp:nvSpPr>
      <dsp:spPr>
        <a:xfrm>
          <a:off x="8444057" y="1203549"/>
          <a:ext cx="932563" cy="932563"/>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03AB5F5-371A-4987-8170-97EBDFB7AB37}">
      <dsp:nvSpPr>
        <dsp:cNvPr id="0" name=""/>
        <dsp:cNvSpPr/>
      </dsp:nvSpPr>
      <dsp:spPr>
        <a:xfrm>
          <a:off x="7874157" y="2427788"/>
          <a:ext cx="2072362"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US" sz="1100" kern="1200"/>
            <a:t>Current Disney+ is making losses, by implementing the suggested strategy Disney will be able to reduce cost and increase profit.</a:t>
          </a:r>
        </a:p>
      </dsp:txBody>
      <dsp:txXfrm>
        <a:off x="7874157" y="2427788"/>
        <a:ext cx="2072362" cy="720000"/>
      </dsp:txXfrm>
    </dsp:sp>
  </dsp:spTree>
</dsp:drawing>
</file>

<file path=ppt/diagrams/layout1.xml><?xml version="1.0" encoding="utf-8"?>
<dgm:layoutDef xmlns:dgm="http://schemas.openxmlformats.org/drawingml/2006/diagram" xmlns:a="http://schemas.openxmlformats.org/drawingml/2006/main" uniqueId="urn:microsoft.com/office/officeart/2005/8/layout/chevron2">
  <dgm:title val=""/>
  <dgm:desc val=""/>
  <dgm:catLst>
    <dgm:cat type="process" pri="12000"/>
    <dgm:cat type="list" pri="16000"/>
    <dgm:cat type="convert" pri="11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Lst>
      <dgm:cxnLst>
        <dgm:cxn modelId="4" srcId="0" destId="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val="exact"/>
    </dgm:varLst>
    <dgm:alg type="lin">
      <dgm:param type="linDir" val="fromT"/>
      <dgm:param type="nodeHorzAlign" val="l"/>
    </dgm:alg>
    <dgm:shape xmlns:r="http://schemas.openxmlformats.org/officeDocument/2006/relationships" r:blip="">
      <dgm:adjLst/>
    </dgm:shape>
    <dgm:presOf/>
    <dgm:constrLst>
      <dgm:constr type="h" for="ch" forName="composite" refType="h"/>
      <dgm:constr type="w" for="ch" forName="composite" refType="w"/>
      <dgm:constr type="h" for="des" forName="parentText" op="equ"/>
      <dgm:constr type="h" for="ch" forName="sp" val="-14.88"/>
      <dgm:constr type="h" for="ch" forName="sp" refType="w" refFor="des" refForName="parentText" op="gte" fact="-0.3"/>
      <dgm:constr type="primFontSz" for="des" forName="parentText" op="equ" val="65"/>
      <dgm:constr type="primFontSz" for="des" forName="descendantText"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t" for="ch" forName="parentText"/>
              <dgm:constr type="l" for="ch" forName="parentText"/>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refType="w" refFor="ch" refForName="pare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if>
          <dgm:else name="Name3">
            <dgm:constrLst>
              <dgm:constr type="t" for="ch" forName="parentText"/>
              <dgm:constr type="r" for="ch" forName="parentText" refType="w"/>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else>
        </dgm:choose>
        <dgm:ruleLst/>
        <dgm:layoutNode name="parentText" styleLbl="alignNode1">
          <dgm:varLst>
            <dgm:chMax val="1"/>
            <dgm:bulletEnabled val="1"/>
          </dgm:varLst>
          <dgm:alg type="tx"/>
          <dgm:shape xmlns:r="http://schemas.openxmlformats.org/officeDocument/2006/relationships" rot="90" type="chevron"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h" val="100" fact="NaN" max="NaN"/>
            <dgm:rule type="primFontSz" val="24" fact="NaN" max="NaN"/>
            <dgm:rule type="h" val="110" fact="NaN" max="NaN"/>
            <dgm:rule type="primFontSz" val="18" fact="NaN" max="NaN"/>
            <dgm:rule type="h" val="INF" fact="NaN" max="NaN"/>
            <dgm:rule type="primFontSz" val="5" fact="NaN" max="NaN"/>
          </dgm:ruleLst>
        </dgm:layoutNode>
        <dgm:layoutNode name="descendantText" styleLbl="alignAcc1">
          <dgm:varLst>
            <dgm:bulletEnabled val="1"/>
          </dgm:varLst>
          <dgm:choose name="Name4">
            <dgm:if name="Name5" func="var" arg="dir" op="equ" val="norm">
              <dgm:alg type="tx">
                <dgm:param type="stBulletLvl" val="1"/>
                <dgm:param type="txAnchorVertCh" val="mid"/>
              </dgm:alg>
              <dgm:shape xmlns:r="http://schemas.openxmlformats.org/officeDocument/2006/relationships" rot="90" type="round2SameRect" r:blip="">
                <dgm:adjLst/>
              </dgm:shape>
            </dgm:if>
            <dgm:else name="Name6">
              <dgm:alg type="tx">
                <dgm:param type="stBulletLvl" val="1"/>
                <dgm:param type="txAnchorVertCh" val="mid"/>
              </dgm:alg>
              <dgm:shape xmlns:r="http://schemas.openxmlformats.org/officeDocument/2006/relationships" rot="-90" type="round2SameRect" r:blip="">
                <dgm:adjLst/>
              </dgm:shape>
            </dgm:else>
          </dgm:choose>
          <dgm:presOf axis="des" ptType="node"/>
          <dgm:choose name="Name7">
            <dgm:if name="Name8" func="var" arg="dir" op="equ" val="norm">
              <dgm:constrLst>
                <dgm:constr type="secFontSz" refType="primFontSz"/>
                <dgm:constr type="tMarg" refType="primFontSz" fact="0.05"/>
                <dgm:constr type="bMarg" refType="primFontSz" fact="0.05"/>
                <dgm:constr type="rMarg" refType="primFontSz" fact="0.05"/>
              </dgm:constrLst>
            </dgm:if>
            <dgm:else name="Name9">
              <dgm:constrLst>
                <dgm:constr type="secFontSz" refType="primFontSz"/>
                <dgm:constr type="tMarg" refType="primFontSz" fact="0.05"/>
                <dgm:constr type="bMarg" refType="primFontSz" fact="0.05"/>
                <dgm:constr type="lMarg" refType="primFontSz" fact="0.05"/>
              </dgm:constrLst>
            </dgm:else>
          </dgm:choose>
          <dgm:ruleLst>
            <dgm:rule type="primFontSz" val="5" fact="NaN" max="NaN"/>
          </dgm:ruleLst>
        </dgm:layoutNode>
      </dgm:layoutNode>
      <dgm:forEach name="Name10" axis="followSib" ptType="sibTrans" cnt="1">
        <dgm:layoutNode name="sp">
          <dgm:alg type="sp"/>
          <dgm:shape xmlns:r="http://schemas.openxmlformats.org/officeDocument/2006/relationships" r:blip="">
            <dgm:adjLst/>
          </dgm:shape>
          <dgm:presOf axis="self"/>
          <dgm:constrLst>
            <dgm:constr type="w" val="1"/>
            <dgm:constr type="h" val="37.5"/>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18/5/layout/CenteredIconLabelDescriptionList">
  <dgm:title val="Centered Icon Label Description List"/>
  <dgm:desc val="Use to show non-sequential or grouped chunks of information. The placeholder holds an icon or small picture, and corresponding text boxes show Level 1 and Level 2 text respectively. Works well for minimal Level 1 text accompanied by lengthier Level two text."/>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if>
      <dgm:else name="Name2">
        <dgm:alg type="lin">
          <dgm:param type="linDir" val="fromR"/>
        </dgm:alg>
      </dgm:else>
    </dgm:choose>
    <dgm:shape xmlns:r="http://schemas.openxmlformats.org/officeDocument/2006/relationships" r:blip="">
      <dgm:adjLst/>
    </dgm:shape>
    <dgm:presOf/>
    <dgm:constrLst>
      <dgm:constr type="h" for="ch" forName="compNode" refType="h" fact="0.45"/>
      <dgm:constr type="w" for="ch" forName="compNode" val="120"/>
      <dgm:constr type="w" for="ch" forName="sibTrans" refType="w" refFor="ch" refForName="compNode" fact="0.175"/>
      <dgm:constr type="primFontSz" for="des" forName="parTx" val="36"/>
      <dgm:constr type="primFontSz" for="des" forName="desTx" refType="primFontSz" refFor="des" refForName="parTx" op="lte" fact="0.75"/>
      <dgm:constr type="h" for="des" forName="compNode" op="equ"/>
      <dgm:constr type="h" for="des" forName="iconRect" op="equ"/>
      <dgm:constr type="w" for="des" forName="iconRect" op="equ"/>
      <dgm:constr type="h" for="des" forName="iconSpace" op="equ"/>
      <dgm:constr type="h" for="des" forName="parTx" op="equ"/>
      <dgm:constr type="h" for="des" forName="txSpace" op="equ"/>
      <dgm:constr type="h" for="des" forName="desTx" op="equ"/>
    </dgm:constrLst>
    <dgm:ruleLst>
      <dgm:rule type="w" for="ch" forName="compNode" val="0" fact="NaN" max="NaN"/>
    </dgm:ruleLst>
    <dgm:forEach name="Name3" axis="ch" ptType="node">
      <dgm:layoutNode name="compNode">
        <dgm:alg type="composite"/>
        <dgm:shape xmlns:r="http://schemas.openxmlformats.org/officeDocument/2006/relationships" r:blip="">
          <dgm:adjLst/>
        </dgm:shape>
        <dgm:presOf axis="self"/>
        <dgm:constrLst>
          <dgm:constr type="w" for="ch" forName="iconRect" refType="w" fact="0.35"/>
          <dgm:constr type="h" for="ch" forName="iconRect" refType="w" refFor="ch" refForName="iconRect"/>
          <dgm:constr type="ctrX" for="ch" forName="iconRect" refType="w" fact="0.5"/>
          <dgm:constr type="t" for="ch" forName="iconRect"/>
          <dgm:constr type="w" for="ch" forName="iconSpace" refType="w"/>
          <dgm:constr type="h" for="ch" forName="iconSpace" refType="h" fact="0.043"/>
          <dgm:constr type="l" for="ch" forName="iconSpace"/>
          <dgm:constr type="t" for="ch" forName="iconSpace" refType="b" refFor="ch" refForName="iconRect"/>
          <dgm:constr type="w" for="ch" forName="parTx" refType="w"/>
          <dgm:constr type="h" for="ch" forName="parTx" refType="w" fact="0.15"/>
          <dgm:constr type="l" for="ch" forName="parTx"/>
          <dgm:constr type="t" for="ch" forName="parTx" refType="b" refFor="ch" refForName="iconSpace"/>
          <dgm:constr type="h" for="ch" forName="txSpace" refType="h" fact="0.02"/>
          <dgm:constr type="w" for="ch" forName="txSpace" refType="w"/>
          <dgm:constr type="l" for="ch" forName="txSpace"/>
          <dgm:constr type="t" for="ch" forName="txSpace" refType="b" refFor="ch" refForName="parTx"/>
          <dgm:constr type="w" for="ch" forName="desTx" refType="w"/>
          <dgm:constr type="l" for="ch" forName="desTx"/>
          <dgm:constr type="t" for="ch" forName="desTx" refType="b" refFor="ch" refForName="txSpace"/>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iconSpace">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4" fact="NaN" max="NaN"/>
            <dgm:rule type="h" val="INF" fact="NaN" max="NaN"/>
          </dgm:ruleLst>
        </dgm:layoutNode>
        <dgm:layoutNode name="txSpace">
          <dgm:alg type="sp"/>
          <dgm:shape xmlns:r="http://schemas.openxmlformats.org/officeDocument/2006/relationships" r:blip="">
            <dgm:adjLst/>
          </dgm:shape>
          <dgm:presOf/>
          <dgm:constrLst/>
          <dgm:ruleLst/>
        </dgm:layoutNode>
        <dgm:layoutNode name="desTx" styleLbl="revTx">
          <dgm:varLst/>
          <dgm:alg type="tx">
            <dgm:param type="stBulletLvl" val="0"/>
            <dgm:param type="txAnchorVert" val="t"/>
          </dgm:alg>
          <dgm:shape xmlns:r="http://schemas.openxmlformats.org/officeDocument/2006/relationships" type="rect" r:blip="">
            <dgm:adjLst/>
          </dgm:shape>
          <dgm:presOf axis="des" ptType="node"/>
          <dgm:constrLst>
            <dgm:constr type="secFontSz" refType="primFontSz"/>
            <dgm:constr type="lMarg"/>
            <dgm:constr type="rMarg"/>
            <dgm:constr type="tMarg"/>
            <dgm:constr type="bMarg"/>
          </dgm:constrLst>
          <dgm:ruleLst>
            <dgm:rule type="primFontSz" val="NaN" fact="NaN" max="17"/>
            <dgm:rule type="h" val="INF" fact="NaN" max="NaN"/>
          </dgm:ruleLst>
        </dgm:layoutNode>
      </dgm:layoutNode>
      <dgm:forEach name="Name4"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b="1"/>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18/2/layout/IconLabelDescriptionList">
  <dgm:title val="Icon Label Description List"/>
  <dgm:desc val="Use to show non-sequential or grouped chunks of information. The placeholder holds an icon or small picture, and corresponding text boxes show Level 1 and Level 2 text respectively. Works well for minimal Level 1 text accompanied by lengthier Level two text."/>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if>
      <dgm:else name="Name2">
        <dgm:alg type="lin">
          <dgm:param type="linDir" val="fromR"/>
        </dgm:alg>
      </dgm:else>
    </dgm:choose>
    <dgm:shape xmlns:r="http://schemas.openxmlformats.org/officeDocument/2006/relationships" r:blip="">
      <dgm:adjLst/>
    </dgm:shape>
    <dgm:presOf/>
    <dgm:constrLst>
      <dgm:constr type="h" for="ch" forName="compNode" refType="h" fact="0.45"/>
      <dgm:constr type="w" for="ch" forName="compNode" val="120"/>
      <dgm:constr type="w" for="ch" forName="sibTrans" refType="w" refFor="ch" refForName="compNode" fact="0.175"/>
      <dgm:constr type="primFontSz" for="des" forName="parTx" val="36"/>
      <dgm:constr type="primFontSz" for="des" forName="desTx" refType="primFontSz" refFor="des" refForName="parTx" op="lte" fact="0.75"/>
      <dgm:constr type="h" for="des" forName="compNode" op="equ"/>
      <dgm:constr type="h" for="des" forName="iconRect" op="equ"/>
      <dgm:constr type="w" for="des" forName="iconRect" op="equ"/>
      <dgm:constr type="h" for="des" forName="iconSpace" op="equ"/>
      <dgm:constr type="h" for="des" forName="parTx" op="equ"/>
      <dgm:constr type="h" for="des" forName="txSpace" op="equ"/>
      <dgm:constr type="h" for="des" forName="desTx" op="equ"/>
    </dgm:constrLst>
    <dgm:ruleLst>
      <dgm:rule type="w" for="ch" forName="compNode" val="0" fact="NaN" max="NaN"/>
    </dgm:ruleLst>
    <dgm:forEach name="Name3" axis="ch" ptType="node">
      <dgm:layoutNode name="compNode">
        <dgm:alg type="composite"/>
        <dgm:shape xmlns:r="http://schemas.openxmlformats.org/officeDocument/2006/relationships" r:blip="">
          <dgm:adjLst/>
        </dgm:shape>
        <dgm:presOf axis="self"/>
        <dgm:constrLst>
          <dgm:constr type="w" for="ch" forName="iconRect" refType="w" fact="0.35"/>
          <dgm:constr type="h" for="ch" forName="iconRect" refType="w" refFor="ch" refForName="iconRect"/>
          <dgm:constr type="l" for="ch" forName="iconRect"/>
          <dgm:constr type="t" for="ch" forName="iconRect"/>
          <dgm:constr type="w" for="ch" forName="iconSpace" refType="w"/>
          <dgm:constr type="h" for="ch" forName="iconSpace" refType="h" fact="0.043"/>
          <dgm:constr type="l" for="ch" forName="iconSpace"/>
          <dgm:constr type="t" for="ch" forName="iconSpace" refType="b" refFor="ch" refForName="iconRect"/>
          <dgm:constr type="w" for="ch" forName="parTx" refType="w"/>
          <dgm:constr type="h" for="ch" forName="parTx" refType="w" fact="0.15"/>
          <dgm:constr type="l" for="ch" forName="parTx"/>
          <dgm:constr type="t" for="ch" forName="parTx" refType="b" refFor="ch" refForName="iconSpace"/>
          <dgm:constr type="h" for="ch" forName="txSpace" refType="h" fact="0.02"/>
          <dgm:constr type="w" for="ch" forName="txSpace" refType="w"/>
          <dgm:constr type="l" for="ch" forName="txSpace"/>
          <dgm:constr type="t" for="ch" forName="txSpace" refType="b" refFor="ch" refForName="parTx"/>
          <dgm:constr type="w" for="ch" forName="desTx" refType="w"/>
          <dgm:constr type="l" for="ch" forName="desTx"/>
          <dgm:constr type="t" for="ch" forName="desTx" refType="b" refFor="ch" refForName="txSpace"/>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iconSpace">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t"/>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4" fact="NaN" max="NaN"/>
            <dgm:rule type="h" val="INF" fact="NaN" max="NaN"/>
          </dgm:ruleLst>
        </dgm:layoutNode>
        <dgm:layoutNode name="txSpace">
          <dgm:alg type="sp"/>
          <dgm:shape xmlns:r="http://schemas.openxmlformats.org/officeDocument/2006/relationships" r:blip="">
            <dgm:adjLst/>
          </dgm:shape>
          <dgm:presOf/>
          <dgm:constrLst/>
          <dgm:ruleLst/>
        </dgm:layoutNode>
        <dgm:layoutNode name="desTx" styleLbl="revTx">
          <dgm:varLst/>
          <dgm:alg type="tx">
            <dgm:param type="stBulletLvl" val="0"/>
            <dgm:param type="txAnchorVert" val="t"/>
            <dgm:param type="parTxLTRAlign" val="l"/>
            <dgm:param type="shpTxLTRAlignCh" val="l"/>
            <dgm:param type="parTxRTLAlign" val="r"/>
            <dgm:param type="shpTxRTLAlignCh" val="r"/>
          </dgm:alg>
          <dgm:shape xmlns:r="http://schemas.openxmlformats.org/officeDocument/2006/relationships" type="rect" r:blip="">
            <dgm:adjLst/>
          </dgm:shape>
          <dgm:presOf axis="des" ptType="node"/>
          <dgm:constrLst>
            <dgm:constr type="secFontSz" refType="primFontSz"/>
            <dgm:constr type="lMarg"/>
            <dgm:constr type="rMarg"/>
            <dgm:constr type="tMarg"/>
            <dgm:constr type="bMarg"/>
          </dgm:constrLst>
          <dgm:ruleLst>
            <dgm:rule type="primFontSz" val="NaN" fact="NaN" max="17"/>
            <dgm:rule type="h" val="INF" fact="NaN" max="NaN"/>
          </dgm:ruleLst>
        </dgm:layoutNode>
      </dgm:layoutNode>
      <dgm:forEach name="Name4"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b="1"/>
        </a:lvl1pPr>
        <a:lvl2pPr>
          <a:lnSpc>
            <a:spcPct val="100000"/>
          </a:lnSpc>
        </a:lvl2pPr>
      </dgm1612:lstStyle>
    </a:ext>
  </dgm:extLst>
</dgm:layoutDef>
</file>

<file path=ppt/diagrams/layout4.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4181F62-3CA6-E84B-B429-380E2CE36CFF}" type="datetimeFigureOut">
              <a:rPr lang="en-US" smtClean="0"/>
              <a:t>1/8/24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960BC10-9524-1C48-92D0-327879AA0487}" type="slidenum">
              <a:rPr lang="en-US" smtClean="0"/>
              <a:t>‹#›</a:t>
            </a:fld>
            <a:endParaRPr lang="en-US"/>
          </a:p>
        </p:txBody>
      </p:sp>
    </p:spTree>
    <p:extLst>
      <p:ext uri="{BB962C8B-B14F-4D97-AF65-F5344CB8AC3E}">
        <p14:creationId xmlns:p14="http://schemas.microsoft.com/office/powerpoint/2010/main" val="231081190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idea of strategy was first introduced by Alfred Sloan, When head of general motors between 1923 and 1955</a:t>
            </a:r>
          </a:p>
          <a:p>
            <a:endParaRPr lang="en-US" dirty="0"/>
          </a:p>
          <a:p>
            <a:r>
              <a:rPr lang="en-US" dirty="0"/>
              <a:t>This was further advanced by Peter Drucker who suggested that an Organisation should ask itself four questions before changing strategy</a:t>
            </a:r>
          </a:p>
          <a:p>
            <a:r>
              <a:rPr lang="en-US" dirty="0"/>
              <a:t>	What is the level of risk involved</a:t>
            </a:r>
          </a:p>
          <a:p>
            <a:r>
              <a:rPr lang="en-US" dirty="0"/>
              <a:t>	What is the scope of the strategy</a:t>
            </a:r>
          </a:p>
          <a:p>
            <a:r>
              <a:rPr lang="en-US" dirty="0"/>
              <a:t>	How much time and money will this take</a:t>
            </a:r>
          </a:p>
          <a:p>
            <a:r>
              <a:rPr lang="en-US" dirty="0"/>
              <a:t>	Do we have the infrastructure in place to grow at the moment?</a:t>
            </a:r>
          </a:p>
          <a:p>
            <a:endParaRPr lang="en-US" dirty="0"/>
          </a:p>
          <a:p>
            <a:r>
              <a:rPr lang="en-US" dirty="0"/>
              <a:t>Henry </a:t>
            </a:r>
            <a:r>
              <a:rPr lang="en-US" dirty="0" err="1"/>
              <a:t>Mitzberg</a:t>
            </a:r>
            <a:r>
              <a:rPr lang="en-US" dirty="0"/>
              <a:t> suggested that by using his 5P’s system businesses would be able to strategies more efficiently, these are Plan, Ploy, Pattern, Position and Perspective.  </a:t>
            </a:r>
            <a:r>
              <a:rPr lang="en-US" dirty="0" err="1"/>
              <a:t>Mitzberg</a:t>
            </a:r>
            <a:r>
              <a:rPr lang="en-US" dirty="0"/>
              <a:t> is saying that through effecting planning, understanding your rivals, looking at previous patterns within your own Organisation, looking at how the Organisation is currently positioned and understanding how the business is perceived by others will increase the likelihood of success. </a:t>
            </a:r>
          </a:p>
          <a:p>
            <a:endParaRPr lang="en-US" dirty="0"/>
          </a:p>
          <a:p>
            <a:r>
              <a:rPr lang="en-US" dirty="0"/>
              <a:t>Michael Porters focus was more on providing a strategic concept that businesses could fit themselves into, these were Cost Leadership - giving the customer a cost reduction.  Differentiation - creating something different from the competitors. Cost Focus – similar to cost leadership but with a more specific focus on the market.  Differentiation Focus – Offering something different, whilst focusing on a specific element of the market</a:t>
            </a:r>
          </a:p>
        </p:txBody>
      </p:sp>
      <p:sp>
        <p:nvSpPr>
          <p:cNvPr id="4" name="Slide Number Placeholder 3"/>
          <p:cNvSpPr>
            <a:spLocks noGrp="1"/>
          </p:cNvSpPr>
          <p:nvPr>
            <p:ph type="sldNum" sz="quarter" idx="5"/>
          </p:nvPr>
        </p:nvSpPr>
        <p:spPr/>
        <p:txBody>
          <a:bodyPr/>
          <a:lstStyle/>
          <a:p>
            <a:fld id="{3960BC10-9524-1C48-92D0-327879AA0487}" type="slidenum">
              <a:rPr lang="en-US" smtClean="0"/>
              <a:t>4</a:t>
            </a:fld>
            <a:endParaRPr lang="en-US"/>
          </a:p>
        </p:txBody>
      </p:sp>
    </p:spTree>
    <p:extLst>
      <p:ext uri="{BB962C8B-B14F-4D97-AF65-F5344CB8AC3E}">
        <p14:creationId xmlns:p14="http://schemas.microsoft.com/office/powerpoint/2010/main" val="37304198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is a Disney SWOT analysis created by Pereira 2023</a:t>
            </a:r>
          </a:p>
        </p:txBody>
      </p:sp>
      <p:sp>
        <p:nvSpPr>
          <p:cNvPr id="4" name="Slide Number Placeholder 3"/>
          <p:cNvSpPr>
            <a:spLocks noGrp="1"/>
          </p:cNvSpPr>
          <p:nvPr>
            <p:ph type="sldNum" sz="quarter" idx="5"/>
          </p:nvPr>
        </p:nvSpPr>
        <p:spPr/>
        <p:txBody>
          <a:bodyPr/>
          <a:lstStyle/>
          <a:p>
            <a:fld id="{3960BC10-9524-1C48-92D0-327879AA0487}" type="slidenum">
              <a:rPr lang="en-US" smtClean="0"/>
              <a:t>6</a:t>
            </a:fld>
            <a:endParaRPr lang="en-US"/>
          </a:p>
        </p:txBody>
      </p:sp>
    </p:spTree>
    <p:extLst>
      <p:ext uri="{BB962C8B-B14F-4D97-AF65-F5344CB8AC3E}">
        <p14:creationId xmlns:p14="http://schemas.microsoft.com/office/powerpoint/2010/main" val="134276534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Disney would be positioned in the Differentiation Section 4 of the Bowman's Clock, </a:t>
            </a:r>
            <a:r>
              <a:rPr lang="en-GB" sz="1200" kern="1200" dirty="0">
                <a:solidFill>
                  <a:schemeClr val="tx1"/>
                </a:solidFill>
                <a:effectLst/>
                <a:latin typeface="+mn-lt"/>
                <a:ea typeface="+mn-ea"/>
                <a:cs typeface="+mn-cs"/>
              </a:rPr>
              <a:t>they offer something different from their competitors and with their diverse business areas they also have a high perceived value.</a:t>
            </a:r>
            <a:r>
              <a:rPr lang="en-GB" dirty="0">
                <a:effectLst/>
              </a:rPr>
              <a:t> </a:t>
            </a:r>
            <a:endParaRPr lang="en-US" dirty="0"/>
          </a:p>
        </p:txBody>
      </p:sp>
      <p:sp>
        <p:nvSpPr>
          <p:cNvPr id="4" name="Slide Number Placeholder 3"/>
          <p:cNvSpPr>
            <a:spLocks noGrp="1"/>
          </p:cNvSpPr>
          <p:nvPr>
            <p:ph type="sldNum" sz="quarter" idx="5"/>
          </p:nvPr>
        </p:nvSpPr>
        <p:spPr/>
        <p:txBody>
          <a:bodyPr/>
          <a:lstStyle/>
          <a:p>
            <a:fld id="{3960BC10-9524-1C48-92D0-327879AA0487}" type="slidenum">
              <a:rPr lang="en-US" smtClean="0"/>
              <a:t>7</a:t>
            </a:fld>
            <a:endParaRPr lang="en-US"/>
          </a:p>
        </p:txBody>
      </p:sp>
    </p:spTree>
    <p:extLst>
      <p:ext uri="{BB962C8B-B14F-4D97-AF65-F5344CB8AC3E}">
        <p14:creationId xmlns:p14="http://schemas.microsoft.com/office/powerpoint/2010/main" val="158649700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Stakeholder analysis carried out by Rahman 2022 suggests that </a:t>
            </a:r>
          </a:p>
          <a:p>
            <a:endParaRPr lang="en-US" dirty="0"/>
          </a:p>
          <a:p>
            <a:r>
              <a:rPr lang="en-US" dirty="0"/>
              <a:t>Internal Stakeholders</a:t>
            </a:r>
          </a:p>
          <a:p>
            <a:r>
              <a:rPr lang="en-US" dirty="0"/>
              <a:t>Leadership team – Disney has a strong leadership team with vast experience</a:t>
            </a:r>
          </a:p>
          <a:p>
            <a:r>
              <a:rPr lang="en-US" dirty="0"/>
              <a:t>Subsidiaries – Disney owns a very diverse selection of businesses, these would need to be thought of for any future projects</a:t>
            </a:r>
          </a:p>
          <a:p>
            <a:r>
              <a:rPr lang="en-US" dirty="0"/>
              <a:t>Employees – Worldwide Disney employs over 195,000 people</a:t>
            </a:r>
          </a:p>
          <a:p>
            <a:endParaRPr lang="en-US" dirty="0"/>
          </a:p>
          <a:p>
            <a:r>
              <a:rPr lang="en-US" dirty="0"/>
              <a:t>External Stakeholders</a:t>
            </a:r>
          </a:p>
          <a:p>
            <a:r>
              <a:rPr lang="en-US" dirty="0"/>
              <a:t>Suppliers – Due to the divers nature of Disney they have a huge amount of suppliers across multiple industries</a:t>
            </a:r>
          </a:p>
          <a:p>
            <a:r>
              <a:rPr lang="en-US" dirty="0"/>
              <a:t>Shareholders – Disney being a public company has a number of shareholders who could potentially gain or loss depending on the strategy</a:t>
            </a:r>
          </a:p>
          <a:p>
            <a:r>
              <a:rPr lang="en-US" dirty="0"/>
              <a:t>Customers – With so many different customers worldwide, Disney has to be mindful of cultural differences when planning ahead</a:t>
            </a:r>
          </a:p>
          <a:p>
            <a:r>
              <a:rPr lang="en-US" dirty="0"/>
              <a:t>Competitors - Disney has a history of strategic acquisitions of competitors, this allows them to buy up the opposition.</a:t>
            </a:r>
          </a:p>
        </p:txBody>
      </p:sp>
      <p:sp>
        <p:nvSpPr>
          <p:cNvPr id="4" name="Slide Number Placeholder 3"/>
          <p:cNvSpPr>
            <a:spLocks noGrp="1"/>
          </p:cNvSpPr>
          <p:nvPr>
            <p:ph type="sldNum" sz="quarter" idx="5"/>
          </p:nvPr>
        </p:nvSpPr>
        <p:spPr/>
        <p:txBody>
          <a:bodyPr/>
          <a:lstStyle/>
          <a:p>
            <a:fld id="{3960BC10-9524-1C48-92D0-327879AA0487}" type="slidenum">
              <a:rPr lang="en-US" smtClean="0"/>
              <a:t>8</a:t>
            </a:fld>
            <a:endParaRPr lang="en-US"/>
          </a:p>
        </p:txBody>
      </p:sp>
    </p:spTree>
    <p:extLst>
      <p:ext uri="{BB962C8B-B14F-4D97-AF65-F5344CB8AC3E}">
        <p14:creationId xmlns:p14="http://schemas.microsoft.com/office/powerpoint/2010/main" val="150782424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Since its launch in 2019. Disney has lost over $11 billion through its streaming platform Disney+.  Strategically they need to focus on this loss and try and create a return for their investment going forward</a:t>
            </a:r>
          </a:p>
          <a:p>
            <a:endParaRPr lang="en-US" dirty="0"/>
          </a:p>
          <a:p>
            <a:r>
              <a:rPr lang="en-US" dirty="0"/>
              <a:t>Improvements,</a:t>
            </a:r>
          </a:p>
          <a:p>
            <a:r>
              <a:rPr lang="en-US" dirty="0"/>
              <a:t>Increasing the cost of the subscription would be a first step to reducing the losses, with the launch of the service and then the global pandemic it is suggested that Disney got their pricing strategy wrong from the start, this was due to the swift nature of the role out to try and beat their competition.</a:t>
            </a:r>
          </a:p>
          <a:p>
            <a:endParaRPr lang="en-US" dirty="0"/>
          </a:p>
          <a:p>
            <a:r>
              <a:rPr lang="en-US" dirty="0"/>
              <a:t>Cracking down on password sharing, this will stop one account being used by multiple households, this has recently been done by other streaming platforms such as Netflix and has not shown any significant downturn in subscriptions.</a:t>
            </a:r>
          </a:p>
          <a:p>
            <a:endParaRPr lang="en-US" dirty="0"/>
          </a:p>
          <a:p>
            <a:r>
              <a:rPr lang="en-US" dirty="0"/>
              <a:t>Reduce spending, according to Sorkin et al 2023, Disney plans to reduce spending on the platform by almost $6 billion in 2024</a:t>
            </a:r>
          </a:p>
          <a:p>
            <a:endParaRPr lang="en-US" dirty="0"/>
          </a:p>
          <a:p>
            <a:r>
              <a:rPr lang="en-US" dirty="0"/>
              <a:t>Understanding the competition, most subscription services are currently going through a price increase as well, this would be a good time for Disney to implement changes as it would be seen by their customers as just being “the norm” along with their competitors.</a:t>
            </a:r>
          </a:p>
          <a:p>
            <a:endParaRPr lang="en-US" dirty="0"/>
          </a:p>
          <a:p>
            <a:r>
              <a:rPr lang="en-US" dirty="0"/>
              <a:t>Thank you for taking your time to listen to this presentation, the narrator believes that following the SWOT analysis, understanding where Disney stands on </a:t>
            </a:r>
            <a:r>
              <a:rPr lang="en-US" dirty="0" err="1"/>
              <a:t>Bowmans</a:t>
            </a:r>
            <a:r>
              <a:rPr lang="en-US" dirty="0"/>
              <a:t> clock and looking at a Stakeholder analysis, this would be the best option for Disney going forward, it will increase revenue, decrease spending and over time help to reduce losses on one of the fastest growing arms of the company.</a:t>
            </a:r>
          </a:p>
        </p:txBody>
      </p:sp>
      <p:sp>
        <p:nvSpPr>
          <p:cNvPr id="4" name="Slide Number Placeholder 3"/>
          <p:cNvSpPr>
            <a:spLocks noGrp="1"/>
          </p:cNvSpPr>
          <p:nvPr>
            <p:ph type="sldNum" sz="quarter" idx="5"/>
          </p:nvPr>
        </p:nvSpPr>
        <p:spPr/>
        <p:txBody>
          <a:bodyPr/>
          <a:lstStyle/>
          <a:p>
            <a:fld id="{3960BC10-9524-1C48-92D0-327879AA0487}" type="slidenum">
              <a:rPr lang="en-US" smtClean="0"/>
              <a:t>9</a:t>
            </a:fld>
            <a:endParaRPr lang="en-US"/>
          </a:p>
        </p:txBody>
      </p:sp>
    </p:spTree>
    <p:extLst>
      <p:ext uri="{BB962C8B-B14F-4D97-AF65-F5344CB8AC3E}">
        <p14:creationId xmlns:p14="http://schemas.microsoft.com/office/powerpoint/2010/main" val="90555667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3960BC10-9524-1C48-92D0-327879AA0487}" type="slidenum">
              <a:rPr lang="en-US" smtClean="0"/>
              <a:t>10</a:t>
            </a:fld>
            <a:endParaRPr lang="en-US"/>
          </a:p>
        </p:txBody>
      </p:sp>
    </p:spTree>
    <p:extLst>
      <p:ext uri="{BB962C8B-B14F-4D97-AF65-F5344CB8AC3E}">
        <p14:creationId xmlns:p14="http://schemas.microsoft.com/office/powerpoint/2010/main" val="359887044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38C3E2-EC2E-A747-AA6F-CCEB13EB084C}"/>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518AA63A-D386-644F-A7E9-E6EF6293DFB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2220AA81-9FA0-0941-89E0-0BF55238162E}"/>
              </a:ext>
            </a:extLst>
          </p:cNvPr>
          <p:cNvSpPr>
            <a:spLocks noGrp="1"/>
          </p:cNvSpPr>
          <p:nvPr>
            <p:ph type="dt" sz="half" idx="10"/>
          </p:nvPr>
        </p:nvSpPr>
        <p:spPr/>
        <p:txBody>
          <a:bodyPr/>
          <a:lstStyle/>
          <a:p>
            <a:fld id="{3C769F73-0434-0949-AD26-E8E7BD462B5E}" type="datetimeFigureOut">
              <a:rPr lang="en-US" smtClean="0"/>
              <a:t>1/6/24</a:t>
            </a:fld>
            <a:endParaRPr lang="en-US"/>
          </a:p>
        </p:txBody>
      </p:sp>
      <p:sp>
        <p:nvSpPr>
          <p:cNvPr id="5" name="Footer Placeholder 4">
            <a:extLst>
              <a:ext uri="{FF2B5EF4-FFF2-40B4-BE49-F238E27FC236}">
                <a16:creationId xmlns:a16="http://schemas.microsoft.com/office/drawing/2014/main" id="{E416B835-A426-D045-882B-FA7B91DAD25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873FCC9-46EC-E541-AE80-8F61CA049FDE}"/>
              </a:ext>
            </a:extLst>
          </p:cNvPr>
          <p:cNvSpPr>
            <a:spLocks noGrp="1"/>
          </p:cNvSpPr>
          <p:nvPr>
            <p:ph type="sldNum" sz="quarter" idx="12"/>
          </p:nvPr>
        </p:nvSpPr>
        <p:spPr/>
        <p:txBody>
          <a:bodyPr/>
          <a:lstStyle/>
          <a:p>
            <a:fld id="{1848D634-C590-3A4A-B389-3EF129540633}" type="slidenum">
              <a:rPr lang="en-US" smtClean="0"/>
              <a:t>‹#›</a:t>
            </a:fld>
            <a:endParaRPr lang="en-US"/>
          </a:p>
        </p:txBody>
      </p:sp>
    </p:spTree>
    <p:extLst>
      <p:ext uri="{BB962C8B-B14F-4D97-AF65-F5344CB8AC3E}">
        <p14:creationId xmlns:p14="http://schemas.microsoft.com/office/powerpoint/2010/main" val="32329286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2F7428-6B3B-D546-8C34-DC98016117CE}"/>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27EB09A5-3A1F-2047-AC1C-B4CF5514D8E5}"/>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23A45F2-B1D0-A945-AA32-BAE218F7CBFF}"/>
              </a:ext>
            </a:extLst>
          </p:cNvPr>
          <p:cNvSpPr>
            <a:spLocks noGrp="1"/>
          </p:cNvSpPr>
          <p:nvPr>
            <p:ph type="dt" sz="half" idx="10"/>
          </p:nvPr>
        </p:nvSpPr>
        <p:spPr/>
        <p:txBody>
          <a:bodyPr/>
          <a:lstStyle/>
          <a:p>
            <a:fld id="{3C769F73-0434-0949-AD26-E8E7BD462B5E}" type="datetimeFigureOut">
              <a:rPr lang="en-US" smtClean="0"/>
              <a:t>1/6/24</a:t>
            </a:fld>
            <a:endParaRPr lang="en-US"/>
          </a:p>
        </p:txBody>
      </p:sp>
      <p:sp>
        <p:nvSpPr>
          <p:cNvPr id="5" name="Footer Placeholder 4">
            <a:extLst>
              <a:ext uri="{FF2B5EF4-FFF2-40B4-BE49-F238E27FC236}">
                <a16:creationId xmlns:a16="http://schemas.microsoft.com/office/drawing/2014/main" id="{5BB7AFF6-95DA-2E4B-872E-28104BBF74C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8C245BA-5498-294C-9FB3-740FA8B94DFE}"/>
              </a:ext>
            </a:extLst>
          </p:cNvPr>
          <p:cNvSpPr>
            <a:spLocks noGrp="1"/>
          </p:cNvSpPr>
          <p:nvPr>
            <p:ph type="sldNum" sz="quarter" idx="12"/>
          </p:nvPr>
        </p:nvSpPr>
        <p:spPr/>
        <p:txBody>
          <a:bodyPr/>
          <a:lstStyle/>
          <a:p>
            <a:fld id="{1848D634-C590-3A4A-B389-3EF129540633}" type="slidenum">
              <a:rPr lang="en-US" smtClean="0"/>
              <a:t>‹#›</a:t>
            </a:fld>
            <a:endParaRPr lang="en-US"/>
          </a:p>
        </p:txBody>
      </p:sp>
    </p:spTree>
    <p:extLst>
      <p:ext uri="{BB962C8B-B14F-4D97-AF65-F5344CB8AC3E}">
        <p14:creationId xmlns:p14="http://schemas.microsoft.com/office/powerpoint/2010/main" val="68940469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016D7E-81EB-9247-A372-34E4B489C827}"/>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95032CC1-F3FE-5043-A623-9D215024A71F}"/>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56714F65-A4FC-9E41-8690-6D38F9282849}"/>
              </a:ext>
            </a:extLst>
          </p:cNvPr>
          <p:cNvSpPr>
            <a:spLocks noGrp="1"/>
          </p:cNvSpPr>
          <p:nvPr>
            <p:ph type="dt" sz="half" idx="10"/>
          </p:nvPr>
        </p:nvSpPr>
        <p:spPr/>
        <p:txBody>
          <a:bodyPr/>
          <a:lstStyle/>
          <a:p>
            <a:fld id="{3C769F73-0434-0949-AD26-E8E7BD462B5E}" type="datetimeFigureOut">
              <a:rPr lang="en-US" smtClean="0"/>
              <a:t>1/6/24</a:t>
            </a:fld>
            <a:endParaRPr lang="en-US"/>
          </a:p>
        </p:txBody>
      </p:sp>
      <p:sp>
        <p:nvSpPr>
          <p:cNvPr id="5" name="Footer Placeholder 4">
            <a:extLst>
              <a:ext uri="{FF2B5EF4-FFF2-40B4-BE49-F238E27FC236}">
                <a16:creationId xmlns:a16="http://schemas.microsoft.com/office/drawing/2014/main" id="{8E2D2AD5-3F74-D645-85FF-FD14CF747CF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F4157E0-46D1-1342-AB77-C77F0F85B76F}"/>
              </a:ext>
            </a:extLst>
          </p:cNvPr>
          <p:cNvSpPr>
            <a:spLocks noGrp="1"/>
          </p:cNvSpPr>
          <p:nvPr>
            <p:ph type="sldNum" sz="quarter" idx="12"/>
          </p:nvPr>
        </p:nvSpPr>
        <p:spPr/>
        <p:txBody>
          <a:bodyPr/>
          <a:lstStyle/>
          <a:p>
            <a:fld id="{1848D634-C590-3A4A-B389-3EF129540633}" type="slidenum">
              <a:rPr lang="en-US" smtClean="0"/>
              <a:t>‹#›</a:t>
            </a:fld>
            <a:endParaRPr lang="en-US"/>
          </a:p>
        </p:txBody>
      </p:sp>
    </p:spTree>
    <p:extLst>
      <p:ext uri="{BB962C8B-B14F-4D97-AF65-F5344CB8AC3E}">
        <p14:creationId xmlns:p14="http://schemas.microsoft.com/office/powerpoint/2010/main" val="40395151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11F4B2-78C9-DC4B-BC9C-26ABA86B01EB}"/>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EA42921F-8E3A-9A4E-AEA0-B58EA5A76110}"/>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D7223017-1C89-864B-913A-CDB7FD32CDF0}"/>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9A5E3A64-0AC4-D048-B752-0201F790A32D}"/>
              </a:ext>
            </a:extLst>
          </p:cNvPr>
          <p:cNvSpPr>
            <a:spLocks noGrp="1"/>
          </p:cNvSpPr>
          <p:nvPr>
            <p:ph type="dt" sz="half" idx="10"/>
          </p:nvPr>
        </p:nvSpPr>
        <p:spPr/>
        <p:txBody>
          <a:bodyPr/>
          <a:lstStyle/>
          <a:p>
            <a:fld id="{3C769F73-0434-0949-AD26-E8E7BD462B5E}" type="datetimeFigureOut">
              <a:rPr lang="en-US" smtClean="0"/>
              <a:t>1/6/24</a:t>
            </a:fld>
            <a:endParaRPr lang="en-US"/>
          </a:p>
        </p:txBody>
      </p:sp>
      <p:sp>
        <p:nvSpPr>
          <p:cNvPr id="6" name="Footer Placeholder 5">
            <a:extLst>
              <a:ext uri="{FF2B5EF4-FFF2-40B4-BE49-F238E27FC236}">
                <a16:creationId xmlns:a16="http://schemas.microsoft.com/office/drawing/2014/main" id="{C20B6938-54D0-654A-AD0D-CCD688D5F8E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1117D01-AD77-9644-A294-EB370CFCFE4D}"/>
              </a:ext>
            </a:extLst>
          </p:cNvPr>
          <p:cNvSpPr>
            <a:spLocks noGrp="1"/>
          </p:cNvSpPr>
          <p:nvPr>
            <p:ph type="sldNum" sz="quarter" idx="12"/>
          </p:nvPr>
        </p:nvSpPr>
        <p:spPr/>
        <p:txBody>
          <a:bodyPr/>
          <a:lstStyle/>
          <a:p>
            <a:fld id="{1848D634-C590-3A4A-B389-3EF129540633}" type="slidenum">
              <a:rPr lang="en-US" smtClean="0"/>
              <a:t>‹#›</a:t>
            </a:fld>
            <a:endParaRPr lang="en-US"/>
          </a:p>
        </p:txBody>
      </p:sp>
    </p:spTree>
    <p:extLst>
      <p:ext uri="{BB962C8B-B14F-4D97-AF65-F5344CB8AC3E}">
        <p14:creationId xmlns:p14="http://schemas.microsoft.com/office/powerpoint/2010/main" val="132201717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3DACA9-8423-F747-9D99-B1870BE5FF19}"/>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12C89B3B-8334-5E4D-B6B7-0D4B15C9F0E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7A6366C4-C778-BC48-856D-BB96F4C2DB96}"/>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DC8114B7-4E11-344F-B7CD-61BB3F110BC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B91DCED9-9C0C-2248-838F-A80C45819992}"/>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A4018E88-1A2E-8648-A874-C98B93B3656C}"/>
              </a:ext>
            </a:extLst>
          </p:cNvPr>
          <p:cNvSpPr>
            <a:spLocks noGrp="1"/>
          </p:cNvSpPr>
          <p:nvPr>
            <p:ph type="dt" sz="half" idx="10"/>
          </p:nvPr>
        </p:nvSpPr>
        <p:spPr/>
        <p:txBody>
          <a:bodyPr/>
          <a:lstStyle/>
          <a:p>
            <a:fld id="{3C769F73-0434-0949-AD26-E8E7BD462B5E}" type="datetimeFigureOut">
              <a:rPr lang="en-US" smtClean="0"/>
              <a:t>1/6/24</a:t>
            </a:fld>
            <a:endParaRPr lang="en-US"/>
          </a:p>
        </p:txBody>
      </p:sp>
      <p:sp>
        <p:nvSpPr>
          <p:cNvPr id="8" name="Footer Placeholder 7">
            <a:extLst>
              <a:ext uri="{FF2B5EF4-FFF2-40B4-BE49-F238E27FC236}">
                <a16:creationId xmlns:a16="http://schemas.microsoft.com/office/drawing/2014/main" id="{273E118F-6FA6-8C46-829A-41CCBC7B78FE}"/>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EC411DBA-48E2-6247-ACC5-27BD733F2F00}"/>
              </a:ext>
            </a:extLst>
          </p:cNvPr>
          <p:cNvSpPr>
            <a:spLocks noGrp="1"/>
          </p:cNvSpPr>
          <p:nvPr>
            <p:ph type="sldNum" sz="quarter" idx="12"/>
          </p:nvPr>
        </p:nvSpPr>
        <p:spPr/>
        <p:txBody>
          <a:bodyPr/>
          <a:lstStyle/>
          <a:p>
            <a:fld id="{1848D634-C590-3A4A-B389-3EF129540633}" type="slidenum">
              <a:rPr lang="en-US" smtClean="0"/>
              <a:t>‹#›</a:t>
            </a:fld>
            <a:endParaRPr lang="en-US"/>
          </a:p>
        </p:txBody>
      </p:sp>
    </p:spTree>
    <p:extLst>
      <p:ext uri="{BB962C8B-B14F-4D97-AF65-F5344CB8AC3E}">
        <p14:creationId xmlns:p14="http://schemas.microsoft.com/office/powerpoint/2010/main" val="272229093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E15A83-9BF2-F447-B5C7-E77B79E8D154}"/>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403D140B-C674-7D46-A4C1-36C15A1A2756}"/>
              </a:ext>
            </a:extLst>
          </p:cNvPr>
          <p:cNvSpPr>
            <a:spLocks noGrp="1"/>
          </p:cNvSpPr>
          <p:nvPr>
            <p:ph type="dt" sz="half" idx="10"/>
          </p:nvPr>
        </p:nvSpPr>
        <p:spPr/>
        <p:txBody>
          <a:bodyPr/>
          <a:lstStyle/>
          <a:p>
            <a:fld id="{3C769F73-0434-0949-AD26-E8E7BD462B5E}" type="datetimeFigureOut">
              <a:rPr lang="en-US" smtClean="0"/>
              <a:t>1/6/24</a:t>
            </a:fld>
            <a:endParaRPr lang="en-US"/>
          </a:p>
        </p:txBody>
      </p:sp>
      <p:sp>
        <p:nvSpPr>
          <p:cNvPr id="4" name="Footer Placeholder 3">
            <a:extLst>
              <a:ext uri="{FF2B5EF4-FFF2-40B4-BE49-F238E27FC236}">
                <a16:creationId xmlns:a16="http://schemas.microsoft.com/office/drawing/2014/main" id="{C122EB90-353E-FD4E-8257-90D88A38A533}"/>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85ADCE99-FDF9-5A45-A822-649E6143161F}"/>
              </a:ext>
            </a:extLst>
          </p:cNvPr>
          <p:cNvSpPr>
            <a:spLocks noGrp="1"/>
          </p:cNvSpPr>
          <p:nvPr>
            <p:ph type="sldNum" sz="quarter" idx="12"/>
          </p:nvPr>
        </p:nvSpPr>
        <p:spPr/>
        <p:txBody>
          <a:bodyPr/>
          <a:lstStyle/>
          <a:p>
            <a:fld id="{1848D634-C590-3A4A-B389-3EF129540633}" type="slidenum">
              <a:rPr lang="en-US" smtClean="0"/>
              <a:t>‹#›</a:t>
            </a:fld>
            <a:endParaRPr lang="en-US"/>
          </a:p>
        </p:txBody>
      </p:sp>
    </p:spTree>
    <p:extLst>
      <p:ext uri="{BB962C8B-B14F-4D97-AF65-F5344CB8AC3E}">
        <p14:creationId xmlns:p14="http://schemas.microsoft.com/office/powerpoint/2010/main" val="189109715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6988A4C-AF67-2148-95DD-F2ED6996CAA4}"/>
              </a:ext>
            </a:extLst>
          </p:cNvPr>
          <p:cNvSpPr>
            <a:spLocks noGrp="1"/>
          </p:cNvSpPr>
          <p:nvPr>
            <p:ph type="dt" sz="half" idx="10"/>
          </p:nvPr>
        </p:nvSpPr>
        <p:spPr/>
        <p:txBody>
          <a:bodyPr/>
          <a:lstStyle/>
          <a:p>
            <a:fld id="{3C769F73-0434-0949-AD26-E8E7BD462B5E}" type="datetimeFigureOut">
              <a:rPr lang="en-US" smtClean="0"/>
              <a:t>1/6/24</a:t>
            </a:fld>
            <a:endParaRPr lang="en-US"/>
          </a:p>
        </p:txBody>
      </p:sp>
      <p:sp>
        <p:nvSpPr>
          <p:cNvPr id="3" name="Footer Placeholder 2">
            <a:extLst>
              <a:ext uri="{FF2B5EF4-FFF2-40B4-BE49-F238E27FC236}">
                <a16:creationId xmlns:a16="http://schemas.microsoft.com/office/drawing/2014/main" id="{08841827-1D14-424B-A658-B5D7F085D405}"/>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EC3A6F25-1376-8540-A304-897375283FE7}"/>
              </a:ext>
            </a:extLst>
          </p:cNvPr>
          <p:cNvSpPr>
            <a:spLocks noGrp="1"/>
          </p:cNvSpPr>
          <p:nvPr>
            <p:ph type="sldNum" sz="quarter" idx="12"/>
          </p:nvPr>
        </p:nvSpPr>
        <p:spPr/>
        <p:txBody>
          <a:bodyPr/>
          <a:lstStyle/>
          <a:p>
            <a:fld id="{1848D634-C590-3A4A-B389-3EF129540633}" type="slidenum">
              <a:rPr lang="en-US" smtClean="0"/>
              <a:t>‹#›</a:t>
            </a:fld>
            <a:endParaRPr lang="en-US"/>
          </a:p>
        </p:txBody>
      </p:sp>
    </p:spTree>
    <p:extLst>
      <p:ext uri="{BB962C8B-B14F-4D97-AF65-F5344CB8AC3E}">
        <p14:creationId xmlns:p14="http://schemas.microsoft.com/office/powerpoint/2010/main" val="270325061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F6869E-7428-3043-A470-4C02907250E2}"/>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416B901E-157E-D24E-ABED-C33997C324DC}"/>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781B4ECA-74F6-1844-8729-7EE98DE9749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FFCEA110-011A-7249-9CAF-41071AB61012}"/>
              </a:ext>
            </a:extLst>
          </p:cNvPr>
          <p:cNvSpPr>
            <a:spLocks noGrp="1"/>
          </p:cNvSpPr>
          <p:nvPr>
            <p:ph type="dt" sz="half" idx="10"/>
          </p:nvPr>
        </p:nvSpPr>
        <p:spPr/>
        <p:txBody>
          <a:bodyPr/>
          <a:lstStyle/>
          <a:p>
            <a:fld id="{3C769F73-0434-0949-AD26-E8E7BD462B5E}" type="datetimeFigureOut">
              <a:rPr lang="en-US" smtClean="0"/>
              <a:t>1/6/24</a:t>
            </a:fld>
            <a:endParaRPr lang="en-US"/>
          </a:p>
        </p:txBody>
      </p:sp>
      <p:sp>
        <p:nvSpPr>
          <p:cNvPr id="6" name="Footer Placeholder 5">
            <a:extLst>
              <a:ext uri="{FF2B5EF4-FFF2-40B4-BE49-F238E27FC236}">
                <a16:creationId xmlns:a16="http://schemas.microsoft.com/office/drawing/2014/main" id="{0561C456-9139-384B-B39F-8D50DFEA1668}"/>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8FB03D7-6F2D-784D-B1EE-2024D7ECFBCA}"/>
              </a:ext>
            </a:extLst>
          </p:cNvPr>
          <p:cNvSpPr>
            <a:spLocks noGrp="1"/>
          </p:cNvSpPr>
          <p:nvPr>
            <p:ph type="sldNum" sz="quarter" idx="12"/>
          </p:nvPr>
        </p:nvSpPr>
        <p:spPr/>
        <p:txBody>
          <a:bodyPr/>
          <a:lstStyle/>
          <a:p>
            <a:fld id="{1848D634-C590-3A4A-B389-3EF129540633}" type="slidenum">
              <a:rPr lang="en-US" smtClean="0"/>
              <a:t>‹#›</a:t>
            </a:fld>
            <a:endParaRPr lang="en-US"/>
          </a:p>
        </p:txBody>
      </p:sp>
    </p:spTree>
    <p:extLst>
      <p:ext uri="{BB962C8B-B14F-4D97-AF65-F5344CB8AC3E}">
        <p14:creationId xmlns:p14="http://schemas.microsoft.com/office/powerpoint/2010/main" val="385617214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6097E9-A8C9-6846-8A14-7E1A1C082D03}"/>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0DD28E65-F7FF-7347-9A53-CAF02479DD5D}"/>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9F2DA235-F7D8-964D-98FD-D12C88E98C7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E1EA7207-E357-7A48-B7E8-0EA7EC62898E}"/>
              </a:ext>
            </a:extLst>
          </p:cNvPr>
          <p:cNvSpPr>
            <a:spLocks noGrp="1"/>
          </p:cNvSpPr>
          <p:nvPr>
            <p:ph type="dt" sz="half" idx="10"/>
          </p:nvPr>
        </p:nvSpPr>
        <p:spPr/>
        <p:txBody>
          <a:bodyPr/>
          <a:lstStyle/>
          <a:p>
            <a:fld id="{3C769F73-0434-0949-AD26-E8E7BD462B5E}" type="datetimeFigureOut">
              <a:rPr lang="en-US" smtClean="0"/>
              <a:t>1/6/24</a:t>
            </a:fld>
            <a:endParaRPr lang="en-US"/>
          </a:p>
        </p:txBody>
      </p:sp>
      <p:sp>
        <p:nvSpPr>
          <p:cNvPr id="6" name="Footer Placeholder 5">
            <a:extLst>
              <a:ext uri="{FF2B5EF4-FFF2-40B4-BE49-F238E27FC236}">
                <a16:creationId xmlns:a16="http://schemas.microsoft.com/office/drawing/2014/main" id="{B8C0F5EB-B9A0-BE44-A94D-9F459B75008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D328833-1231-5845-A6C3-05714DB9ECB4}"/>
              </a:ext>
            </a:extLst>
          </p:cNvPr>
          <p:cNvSpPr>
            <a:spLocks noGrp="1"/>
          </p:cNvSpPr>
          <p:nvPr>
            <p:ph type="sldNum" sz="quarter" idx="12"/>
          </p:nvPr>
        </p:nvSpPr>
        <p:spPr/>
        <p:txBody>
          <a:bodyPr/>
          <a:lstStyle/>
          <a:p>
            <a:fld id="{1848D634-C590-3A4A-B389-3EF129540633}" type="slidenum">
              <a:rPr lang="en-US" smtClean="0"/>
              <a:t>‹#›</a:t>
            </a:fld>
            <a:endParaRPr lang="en-US"/>
          </a:p>
        </p:txBody>
      </p:sp>
    </p:spTree>
    <p:extLst>
      <p:ext uri="{BB962C8B-B14F-4D97-AF65-F5344CB8AC3E}">
        <p14:creationId xmlns:p14="http://schemas.microsoft.com/office/powerpoint/2010/main" val="10481179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BDCAB0-1383-EE46-B434-F1A2894413A7}"/>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1588EFAB-96A6-B747-8E98-3143E829A265}"/>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8CA9A36-1BC0-1D48-9CFB-92849998F8FC}"/>
              </a:ext>
            </a:extLst>
          </p:cNvPr>
          <p:cNvSpPr>
            <a:spLocks noGrp="1"/>
          </p:cNvSpPr>
          <p:nvPr>
            <p:ph type="dt" sz="half" idx="10"/>
          </p:nvPr>
        </p:nvSpPr>
        <p:spPr/>
        <p:txBody>
          <a:bodyPr/>
          <a:lstStyle/>
          <a:p>
            <a:fld id="{3C769F73-0434-0949-AD26-E8E7BD462B5E}" type="datetimeFigureOut">
              <a:rPr lang="en-US" smtClean="0"/>
              <a:t>1/6/24</a:t>
            </a:fld>
            <a:endParaRPr lang="en-US"/>
          </a:p>
        </p:txBody>
      </p:sp>
      <p:sp>
        <p:nvSpPr>
          <p:cNvPr id="5" name="Footer Placeholder 4">
            <a:extLst>
              <a:ext uri="{FF2B5EF4-FFF2-40B4-BE49-F238E27FC236}">
                <a16:creationId xmlns:a16="http://schemas.microsoft.com/office/drawing/2014/main" id="{D3D25A67-DE05-3D42-9B92-E17A5867C00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761F634-9A70-3144-A1AF-1794568F2284}"/>
              </a:ext>
            </a:extLst>
          </p:cNvPr>
          <p:cNvSpPr>
            <a:spLocks noGrp="1"/>
          </p:cNvSpPr>
          <p:nvPr>
            <p:ph type="sldNum" sz="quarter" idx="12"/>
          </p:nvPr>
        </p:nvSpPr>
        <p:spPr/>
        <p:txBody>
          <a:bodyPr/>
          <a:lstStyle/>
          <a:p>
            <a:fld id="{1848D634-C590-3A4A-B389-3EF129540633}" type="slidenum">
              <a:rPr lang="en-US" smtClean="0"/>
              <a:t>‹#›</a:t>
            </a:fld>
            <a:endParaRPr lang="en-US"/>
          </a:p>
        </p:txBody>
      </p:sp>
    </p:spTree>
    <p:extLst>
      <p:ext uri="{BB962C8B-B14F-4D97-AF65-F5344CB8AC3E}">
        <p14:creationId xmlns:p14="http://schemas.microsoft.com/office/powerpoint/2010/main" val="377256342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3C2EA23-2C0A-2F41-BAD7-8F56BA370AE3}"/>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9526B1C4-32B3-8342-8337-59D910CB97BB}"/>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7CB7691D-4E55-084E-83B2-D1C7C62C01EC}"/>
              </a:ext>
            </a:extLst>
          </p:cNvPr>
          <p:cNvSpPr>
            <a:spLocks noGrp="1"/>
          </p:cNvSpPr>
          <p:nvPr>
            <p:ph type="dt" sz="half" idx="10"/>
          </p:nvPr>
        </p:nvSpPr>
        <p:spPr/>
        <p:txBody>
          <a:bodyPr/>
          <a:lstStyle/>
          <a:p>
            <a:fld id="{3C769F73-0434-0949-AD26-E8E7BD462B5E}" type="datetimeFigureOut">
              <a:rPr lang="en-US" smtClean="0"/>
              <a:t>1/6/24</a:t>
            </a:fld>
            <a:endParaRPr lang="en-US"/>
          </a:p>
        </p:txBody>
      </p:sp>
      <p:sp>
        <p:nvSpPr>
          <p:cNvPr id="5" name="Footer Placeholder 4">
            <a:extLst>
              <a:ext uri="{FF2B5EF4-FFF2-40B4-BE49-F238E27FC236}">
                <a16:creationId xmlns:a16="http://schemas.microsoft.com/office/drawing/2014/main" id="{AF10A287-8BE9-3F41-A2A7-058768F4839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4FD577C-C523-AA4D-A95B-685FF1B90D16}"/>
              </a:ext>
            </a:extLst>
          </p:cNvPr>
          <p:cNvSpPr>
            <a:spLocks noGrp="1"/>
          </p:cNvSpPr>
          <p:nvPr>
            <p:ph type="sldNum" sz="quarter" idx="12"/>
          </p:nvPr>
        </p:nvSpPr>
        <p:spPr/>
        <p:txBody>
          <a:bodyPr/>
          <a:lstStyle/>
          <a:p>
            <a:fld id="{1848D634-C590-3A4A-B389-3EF129540633}" type="slidenum">
              <a:rPr lang="en-US" smtClean="0"/>
              <a:t>‹#›</a:t>
            </a:fld>
            <a:endParaRPr lang="en-US"/>
          </a:p>
        </p:txBody>
      </p:sp>
    </p:spTree>
    <p:extLst>
      <p:ext uri="{BB962C8B-B14F-4D97-AF65-F5344CB8AC3E}">
        <p14:creationId xmlns:p14="http://schemas.microsoft.com/office/powerpoint/2010/main" val="239711749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D31AE03-A47B-1545-B034-C21A2639FFD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1F598F6-F015-6A46-98D5-54E09F652D7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F7939A83-67EF-1B40-A612-52D0C60E27A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C769F73-0434-0949-AD26-E8E7BD462B5E}" type="datetimeFigureOut">
              <a:rPr lang="en-US" smtClean="0"/>
              <a:t>1/6/24</a:t>
            </a:fld>
            <a:endParaRPr lang="en-US"/>
          </a:p>
        </p:txBody>
      </p:sp>
      <p:sp>
        <p:nvSpPr>
          <p:cNvPr id="5" name="Footer Placeholder 4">
            <a:extLst>
              <a:ext uri="{FF2B5EF4-FFF2-40B4-BE49-F238E27FC236}">
                <a16:creationId xmlns:a16="http://schemas.microsoft.com/office/drawing/2014/main" id="{22D912E3-0F1D-D945-B459-F6AE5850FC2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35B0BC3C-5549-4B45-A212-FEE803AA596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848D634-C590-3A4A-B389-3EF129540633}" type="slidenum">
              <a:rPr lang="en-US" smtClean="0"/>
              <a:t>‹#›</a:t>
            </a:fld>
            <a:endParaRPr lang="en-US"/>
          </a:p>
        </p:txBody>
      </p:sp>
    </p:spTree>
    <p:extLst>
      <p:ext uri="{BB962C8B-B14F-4D97-AF65-F5344CB8AC3E}">
        <p14:creationId xmlns:p14="http://schemas.microsoft.com/office/powerpoint/2010/main" val="182981477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1.m4a"/><Relationship Id="rId1" Type="http://schemas.microsoft.com/office/2007/relationships/media" Target="../media/media1.m4a"/><Relationship Id="rId4" Type="http://schemas.openxmlformats.org/officeDocument/2006/relationships/image" Target="../media/image1.pn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2.m4a"/><Relationship Id="rId1" Type="http://schemas.microsoft.com/office/2007/relationships/media" Target="../media/media2.m4a"/><Relationship Id="rId5" Type="http://schemas.openxmlformats.org/officeDocument/2006/relationships/image" Target="../media/image1.png"/><Relationship Id="rId4" Type="http://schemas.openxmlformats.org/officeDocument/2006/relationships/image" Target="../media/image2.jpe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5" Type="http://schemas.openxmlformats.org/officeDocument/2006/relationships/image" Target="../media/image1.png"/><Relationship Id="rId4" Type="http://schemas.openxmlformats.org/officeDocument/2006/relationships/image" Target="../media/image3.png"/></Relationships>
</file>

<file path=ppt/slides/_rels/slide4.xml.rels><?xml version="1.0" encoding="UTF-8" standalone="yes"?>
<Relationships xmlns="http://schemas.openxmlformats.org/package/2006/relationships"><Relationship Id="rId8" Type="http://schemas.openxmlformats.org/officeDocument/2006/relationships/diagramQuickStyle" Target="../diagrams/quickStyle1.xml"/><Relationship Id="rId3" Type="http://schemas.openxmlformats.org/officeDocument/2006/relationships/slideLayout" Target="../slideLayouts/slideLayout2.xml"/><Relationship Id="rId7" Type="http://schemas.openxmlformats.org/officeDocument/2006/relationships/diagramLayout" Target="../diagrams/layout1.xml"/><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diagramData" Target="../diagrams/data1.xml"/><Relationship Id="rId11" Type="http://schemas.openxmlformats.org/officeDocument/2006/relationships/image" Target="../media/image1.png"/><Relationship Id="rId5" Type="http://schemas.openxmlformats.org/officeDocument/2006/relationships/image" Target="../media/image3.png"/><Relationship Id="rId10" Type="http://schemas.microsoft.com/office/2007/relationships/diagramDrawing" Target="../diagrams/drawing1.xml"/><Relationship Id="rId4" Type="http://schemas.openxmlformats.org/officeDocument/2006/relationships/notesSlide" Target="../notesSlides/notesSlide1.xml"/><Relationship Id="rId9" Type="http://schemas.openxmlformats.org/officeDocument/2006/relationships/diagramColors" Target="../diagrams/colors1.xml"/></Relationships>
</file>

<file path=ppt/slides/_rels/slide5.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slideLayout" Target="../slideLayouts/slideLayout2.xml"/><Relationship Id="rId7" Type="http://schemas.openxmlformats.org/officeDocument/2006/relationships/diagramColors" Target="../diagrams/colors2.xml"/><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diagramQuickStyle" Target="../diagrams/quickStyle2.xml"/><Relationship Id="rId5" Type="http://schemas.openxmlformats.org/officeDocument/2006/relationships/diagramLayout" Target="../diagrams/layout2.xml"/><Relationship Id="rId10" Type="http://schemas.openxmlformats.org/officeDocument/2006/relationships/image" Target="../media/image1.png"/><Relationship Id="rId4" Type="http://schemas.openxmlformats.org/officeDocument/2006/relationships/diagramData" Target="../diagrams/data2.xml"/><Relationship Id="rId9" Type="http://schemas.openxmlformats.org/officeDocument/2006/relationships/image" Target="../media/image3.pn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image" Target="../media/image1.png"/><Relationship Id="rId5" Type="http://schemas.openxmlformats.org/officeDocument/2006/relationships/image" Target="../media/image10.png"/><Relationship Id="rId4" Type="http://schemas.openxmlformats.org/officeDocument/2006/relationships/notesSlide" Target="../notesSlides/notesSlide2.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image" Target="../media/image1.png"/><Relationship Id="rId5" Type="http://schemas.openxmlformats.org/officeDocument/2006/relationships/image" Target="../media/image11.png"/><Relationship Id="rId4" Type="http://schemas.openxmlformats.org/officeDocument/2006/relationships/notesSlide" Target="../notesSlides/notesSlide3.xml"/></Relationships>
</file>

<file path=ppt/slides/_rels/slide8.xml.rels><?xml version="1.0" encoding="UTF-8" standalone="yes"?>
<Relationships xmlns="http://schemas.openxmlformats.org/package/2006/relationships"><Relationship Id="rId8" Type="http://schemas.openxmlformats.org/officeDocument/2006/relationships/diagramColors" Target="../diagrams/colors3.xml"/><Relationship Id="rId3" Type="http://schemas.openxmlformats.org/officeDocument/2006/relationships/slideLayout" Target="../slideLayouts/slideLayout2.xml"/><Relationship Id="rId7" Type="http://schemas.openxmlformats.org/officeDocument/2006/relationships/diagramQuickStyle" Target="../diagrams/quickStyle3.xml"/><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diagramLayout" Target="../diagrams/layout3.xml"/><Relationship Id="rId11" Type="http://schemas.openxmlformats.org/officeDocument/2006/relationships/image" Target="../media/image1.png"/><Relationship Id="rId5" Type="http://schemas.openxmlformats.org/officeDocument/2006/relationships/diagramData" Target="../diagrams/data3.xml"/><Relationship Id="rId10" Type="http://schemas.openxmlformats.org/officeDocument/2006/relationships/image" Target="../media/image3.png"/><Relationship Id="rId4" Type="http://schemas.openxmlformats.org/officeDocument/2006/relationships/notesSlide" Target="../notesSlides/notesSlide4.xml"/><Relationship Id="rId9" Type="http://schemas.microsoft.com/office/2007/relationships/diagramDrawing" Target="../diagrams/drawing3.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image" Target="../media/image1.png"/><Relationship Id="rId5" Type="http://schemas.openxmlformats.org/officeDocument/2006/relationships/image" Target="../media/image3.png"/><Relationship Id="rId4" Type="http://schemas.openxmlformats.org/officeDocument/2006/relationships/notesSlide" Target="../notesSlides/notesSlide5.xml"/></Relationships>
</file>

<file path=ppt/slides/_rels/slide10.xml.rels><?xml version="1.0" encoding="UTF-8" standalone="yes"?>
<Relationships xmlns="http://schemas.openxmlformats.org/package/2006/relationships"><Relationship Id="rId8" Type="http://schemas.openxmlformats.org/officeDocument/2006/relationships/diagramColors" Target="../diagrams/colors4.xml"/><Relationship Id="rId3" Type="http://schemas.openxmlformats.org/officeDocument/2006/relationships/slideLayout" Target="../slideLayouts/slideLayout2.xml"/><Relationship Id="rId7" Type="http://schemas.openxmlformats.org/officeDocument/2006/relationships/diagramQuickStyle" Target="../diagrams/quickStyle4.xml"/><Relationship Id="rId2" Type="http://schemas.openxmlformats.org/officeDocument/2006/relationships/audio" Target="../media/media10.m4a"/><Relationship Id="rId1" Type="http://schemas.microsoft.com/office/2007/relationships/media" Target="../media/media10.m4a"/><Relationship Id="rId6" Type="http://schemas.openxmlformats.org/officeDocument/2006/relationships/diagramLayout" Target="../diagrams/layout4.xml"/><Relationship Id="rId11" Type="http://schemas.openxmlformats.org/officeDocument/2006/relationships/image" Target="../media/image1.png"/><Relationship Id="rId5" Type="http://schemas.openxmlformats.org/officeDocument/2006/relationships/diagramData" Target="../diagrams/data4.xml"/><Relationship Id="rId10" Type="http://schemas.openxmlformats.org/officeDocument/2006/relationships/image" Target="../media/image3.png"/><Relationship Id="rId4" Type="http://schemas.openxmlformats.org/officeDocument/2006/relationships/notesSlide" Target="../notesSlides/notesSlide6.xml"/><Relationship Id="rId9" Type="http://schemas.microsoft.com/office/2007/relationships/diagramDrawing" Target="../diagrams/drawing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C4C2AB-C133-984C-8E56-A73F2F925AAF}"/>
              </a:ext>
            </a:extLst>
          </p:cNvPr>
          <p:cNvSpPr>
            <a:spLocks noGrp="1"/>
          </p:cNvSpPr>
          <p:nvPr>
            <p:ph type="title"/>
          </p:nvPr>
        </p:nvSpPr>
        <p:spPr>
          <a:xfrm>
            <a:off x="838200" y="365125"/>
            <a:ext cx="10515600" cy="6119758"/>
          </a:xfrm>
        </p:spPr>
        <p:txBody>
          <a:bodyPr/>
          <a:lstStyle/>
          <a:p>
            <a:r>
              <a:rPr lang="en-GB" sz="3200" dirty="0"/>
              <a:t>Module Title – Strategies for Resilience and Prosperity</a:t>
            </a:r>
            <a:br>
              <a:rPr lang="en-GB" sz="3200" dirty="0"/>
            </a:br>
            <a:r>
              <a:rPr lang="en-GB" sz="3200" dirty="0"/>
              <a:t>Module Code – BMSP6006</a:t>
            </a:r>
            <a:br>
              <a:rPr lang="en-GB" sz="3200" dirty="0"/>
            </a:br>
            <a:r>
              <a:rPr lang="en-GB" sz="3200" dirty="0"/>
              <a:t>Assignment Number – Assignment 2</a:t>
            </a:r>
            <a:br>
              <a:rPr lang="en-GB" sz="3200" dirty="0"/>
            </a:br>
            <a:r>
              <a:rPr lang="en-GB" sz="3200" dirty="0"/>
              <a:t>Name – Glyn Gainard	</a:t>
            </a:r>
            <a:br>
              <a:rPr lang="en-GB" sz="3200" dirty="0"/>
            </a:br>
            <a:r>
              <a:rPr lang="en-GB" sz="3200" dirty="0"/>
              <a:t>Student ID – 2114234</a:t>
            </a:r>
            <a:br>
              <a:rPr lang="en-GB" sz="3200" dirty="0"/>
            </a:br>
            <a:r>
              <a:rPr lang="en-GB" sz="3200" dirty="0"/>
              <a:t>Duration – XX:XX</a:t>
            </a:r>
            <a:br>
              <a:rPr lang="en-GB" dirty="0"/>
            </a:br>
            <a:endParaRPr lang="en-US" dirty="0"/>
          </a:p>
        </p:txBody>
      </p:sp>
      <p:pic>
        <p:nvPicPr>
          <p:cNvPr id="3" name="Audio 2">
            <a:hlinkClick r:id="" action="ppaction://media"/>
            <a:extLst>
              <a:ext uri="{FF2B5EF4-FFF2-40B4-BE49-F238E27FC236}">
                <a16:creationId xmlns:a16="http://schemas.microsoft.com/office/drawing/2014/main" id="{148A732E-9DC2-6B48-B2D3-F8CFB240D304}"/>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1110914607"/>
      </p:ext>
    </p:extLst>
  </p:cSld>
  <p:clrMapOvr>
    <a:masterClrMapping/>
  </p:clrMapOvr>
  <mc:AlternateContent xmlns:mc="http://schemas.openxmlformats.org/markup-compatibility/2006">
    <mc:Choice xmlns:p14="http://schemas.microsoft.com/office/powerpoint/2010/main" Requires="p14">
      <p:transition spd="slow" p14:dur="2000" advTm="4935"/>
    </mc:Choice>
    <mc:Fallback>
      <p:transition spd="slow" advTm="493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A0138567-00FA-EF4E-BE34-1FA3A1018F3B}"/>
              </a:ext>
            </a:extLst>
          </p:cNvPr>
          <p:cNvPicPr>
            <a:picLocks noChangeAspect="1"/>
          </p:cNvPicPr>
          <p:nvPr/>
        </p:nvPicPr>
        <p:blipFill>
          <a:blip r:embed="rId4"/>
          <a:stretch>
            <a:fillRect/>
          </a:stretch>
        </p:blipFill>
        <p:spPr>
          <a:xfrm>
            <a:off x="0" y="0"/>
            <a:ext cx="12282616" cy="6858000"/>
          </a:xfrm>
          <a:prstGeom prst="rect">
            <a:avLst/>
          </a:prstGeom>
        </p:spPr>
      </p:pic>
      <p:sp>
        <p:nvSpPr>
          <p:cNvPr id="9" name="TextBox 8">
            <a:extLst>
              <a:ext uri="{FF2B5EF4-FFF2-40B4-BE49-F238E27FC236}">
                <a16:creationId xmlns:a16="http://schemas.microsoft.com/office/drawing/2014/main" id="{1F7F480B-57D4-6142-B87E-FDDC3882CC26}"/>
              </a:ext>
            </a:extLst>
          </p:cNvPr>
          <p:cNvSpPr txBox="1"/>
          <p:nvPr/>
        </p:nvSpPr>
        <p:spPr>
          <a:xfrm>
            <a:off x="683172" y="515007"/>
            <a:ext cx="3310758" cy="1754326"/>
          </a:xfrm>
          <a:prstGeom prst="rect">
            <a:avLst/>
          </a:prstGeom>
          <a:noFill/>
        </p:spPr>
        <p:txBody>
          <a:bodyPr wrap="square" rtlCol="0">
            <a:spAutoFit/>
          </a:bodyPr>
          <a:lstStyle/>
          <a:p>
            <a:pPr algn="ctr"/>
            <a:r>
              <a:rPr lang="en-US" dirty="0">
                <a:solidFill>
                  <a:schemeClr val="bg1"/>
                </a:solidFill>
                <a:latin typeface="Apple Chancery" panose="03020702040506060504" pitchFamily="66" charset="-79"/>
                <a:cs typeface="Apple Chancery" panose="03020702040506060504" pitchFamily="66" charset="-79"/>
              </a:rPr>
              <a:t>Strategic Management and</a:t>
            </a:r>
          </a:p>
          <a:p>
            <a:pPr algn="ctr"/>
            <a:r>
              <a:rPr lang="en-US" dirty="0">
                <a:solidFill>
                  <a:schemeClr val="bg1"/>
                </a:solidFill>
                <a:latin typeface="Apple Chancery" panose="03020702040506060504" pitchFamily="66" charset="-79"/>
                <a:cs typeface="Apple Chancery" panose="03020702040506060504" pitchFamily="66" charset="-79"/>
              </a:rPr>
              <a:t>Expansion of Disney+</a:t>
            </a:r>
          </a:p>
          <a:p>
            <a:pPr algn="ctr"/>
            <a:endParaRPr lang="en-US" dirty="0">
              <a:solidFill>
                <a:schemeClr val="bg1"/>
              </a:solidFill>
              <a:latin typeface="Apple Chancery" panose="03020702040506060504" pitchFamily="66" charset="-79"/>
              <a:cs typeface="Apple Chancery" panose="03020702040506060504" pitchFamily="66" charset="-79"/>
            </a:endParaRPr>
          </a:p>
          <a:p>
            <a:pPr algn="ctr"/>
            <a:r>
              <a:rPr lang="en-US" dirty="0">
                <a:solidFill>
                  <a:schemeClr val="bg1"/>
                </a:solidFill>
                <a:latin typeface="Apple Chancery" panose="03020702040506060504" pitchFamily="66" charset="-79"/>
                <a:cs typeface="Apple Chancery" panose="03020702040506060504" pitchFamily="66" charset="-79"/>
              </a:rPr>
              <a:t>By</a:t>
            </a:r>
          </a:p>
          <a:p>
            <a:pPr algn="ctr"/>
            <a:endParaRPr lang="en-US" dirty="0">
              <a:solidFill>
                <a:schemeClr val="bg1"/>
              </a:solidFill>
              <a:latin typeface="Apple Chancery" panose="03020702040506060504" pitchFamily="66" charset="-79"/>
              <a:cs typeface="Apple Chancery" panose="03020702040506060504" pitchFamily="66" charset="-79"/>
            </a:endParaRPr>
          </a:p>
          <a:p>
            <a:pPr algn="ctr"/>
            <a:r>
              <a:rPr lang="en-US" dirty="0">
                <a:solidFill>
                  <a:schemeClr val="bg1"/>
                </a:solidFill>
                <a:latin typeface="Apple Chancery" panose="03020702040506060504" pitchFamily="66" charset="-79"/>
                <a:cs typeface="Apple Chancery" panose="03020702040506060504" pitchFamily="66" charset="-79"/>
              </a:rPr>
              <a:t>Glyn Gainard</a:t>
            </a:r>
          </a:p>
        </p:txBody>
      </p:sp>
      <p:pic>
        <p:nvPicPr>
          <p:cNvPr id="10" name="Audio 9">
            <a:hlinkClick r:id="" action="ppaction://media"/>
            <a:extLst>
              <a:ext uri="{FF2B5EF4-FFF2-40B4-BE49-F238E27FC236}">
                <a16:creationId xmlns:a16="http://schemas.microsoft.com/office/drawing/2014/main" id="{EA3ED03C-367A-0A42-959F-5D511C97C766}"/>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828678716"/>
      </p:ext>
    </p:extLst>
  </p:cSld>
  <p:clrMapOvr>
    <a:masterClrMapping/>
  </p:clrMapOvr>
  <mc:AlternateContent xmlns:mc="http://schemas.openxmlformats.org/markup-compatibility/2006">
    <mc:Choice xmlns:p14="http://schemas.microsoft.com/office/powerpoint/2010/main" Requires="p14">
      <p:transition spd="slow" p14:dur="2000" advTm="6204"/>
    </mc:Choice>
    <mc:Fallback>
      <p:transition spd="slow" advTm="620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0"/>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327D73B4-9F5C-4A64-A179-51B9500CB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BEEF9040-86EB-8942-B0F6-544A6CB3A0CF}"/>
              </a:ext>
            </a:extLst>
          </p:cNvPr>
          <p:cNvSpPr>
            <a:spLocks noGrp="1"/>
          </p:cNvSpPr>
          <p:nvPr>
            <p:ph type="title"/>
          </p:nvPr>
        </p:nvSpPr>
        <p:spPr>
          <a:xfrm>
            <a:off x="6657715" y="467271"/>
            <a:ext cx="4195674" cy="2052522"/>
          </a:xfrm>
        </p:spPr>
        <p:txBody>
          <a:bodyPr anchor="b">
            <a:normAutofit/>
          </a:bodyPr>
          <a:lstStyle/>
          <a:p>
            <a:r>
              <a:rPr lang="en-US" sz="5200"/>
              <a:t>Organisational Overview</a:t>
            </a:r>
          </a:p>
        </p:txBody>
      </p:sp>
      <p:sp>
        <p:nvSpPr>
          <p:cNvPr id="22" name="Oval 21">
            <a:extLst>
              <a:ext uri="{FF2B5EF4-FFF2-40B4-BE49-F238E27FC236}">
                <a16:creationId xmlns:a16="http://schemas.microsoft.com/office/drawing/2014/main" id="{C1F06963-6374-4B48-844F-071A9BAAAE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2965" y="554152"/>
            <a:ext cx="5742189" cy="5742189"/>
          </a:xfrm>
          <a:prstGeom prst="ellipse">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4" name="Group 23">
            <a:extLst>
              <a:ext uri="{FF2B5EF4-FFF2-40B4-BE49-F238E27FC236}">
                <a16:creationId xmlns:a16="http://schemas.microsoft.com/office/drawing/2014/main" id="{5614C7C0-FA1D-4105-8345-1DF76F9870A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22753" y="703679"/>
            <a:ext cx="753718" cy="1016562"/>
            <a:chOff x="422753" y="703679"/>
            <a:chExt cx="753718" cy="1016562"/>
          </a:xfrm>
        </p:grpSpPr>
        <p:sp>
          <p:nvSpPr>
            <p:cNvPr id="25"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956" y="703679"/>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solidFill>
              <a:schemeClr val="accent1"/>
            </a:solidFill>
            <a:ln w="776" cap="flat">
              <a:noFill/>
              <a:prstDash val="solid"/>
              <a:miter/>
            </a:ln>
          </p:spPr>
          <p:txBody>
            <a:bodyPr rtlCol="0" anchor="ctr"/>
            <a:lstStyle/>
            <a:p>
              <a:endParaRPr lang="en-US"/>
            </a:p>
          </p:txBody>
        </p:sp>
        <p:sp>
          <p:nvSpPr>
            <p:cNvPr id="26" name="Graphic 12">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22753" y="1562696"/>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solidFill>
              <a:schemeClr val="accent1"/>
            </a:solidFill>
            <a:ln w="751" cap="flat">
              <a:noFill/>
              <a:prstDash val="solid"/>
              <a:miter/>
            </a:ln>
          </p:spPr>
          <p:txBody>
            <a:bodyPr rtlCol="0" anchor="ctr"/>
            <a:lstStyle/>
            <a:p>
              <a:endParaRPr lang="en-US"/>
            </a:p>
          </p:txBody>
        </p:sp>
      </p:grpSp>
      <p:pic>
        <p:nvPicPr>
          <p:cNvPr id="4" name="Picture 3">
            <a:extLst>
              <a:ext uri="{FF2B5EF4-FFF2-40B4-BE49-F238E27FC236}">
                <a16:creationId xmlns:a16="http://schemas.microsoft.com/office/drawing/2014/main" id="{0A346303-43D4-BD40-A80E-260AC1974EC8}"/>
              </a:ext>
            </a:extLst>
          </p:cNvPr>
          <p:cNvPicPr>
            <a:picLocks noChangeAspect="1"/>
          </p:cNvPicPr>
          <p:nvPr/>
        </p:nvPicPr>
        <p:blipFill>
          <a:blip r:embed="rId4"/>
          <a:stretch>
            <a:fillRect/>
          </a:stretch>
        </p:blipFill>
        <p:spPr>
          <a:xfrm>
            <a:off x="1217770" y="2308213"/>
            <a:ext cx="3952579" cy="2234066"/>
          </a:xfrm>
          <a:prstGeom prst="rect">
            <a:avLst/>
          </a:prstGeom>
        </p:spPr>
      </p:pic>
      <p:sp>
        <p:nvSpPr>
          <p:cNvPr id="3" name="Content Placeholder 2">
            <a:extLst>
              <a:ext uri="{FF2B5EF4-FFF2-40B4-BE49-F238E27FC236}">
                <a16:creationId xmlns:a16="http://schemas.microsoft.com/office/drawing/2014/main" id="{6F9D88DC-49D7-664C-ADCF-0719703D6970}"/>
              </a:ext>
            </a:extLst>
          </p:cNvPr>
          <p:cNvSpPr>
            <a:spLocks noGrp="1"/>
          </p:cNvSpPr>
          <p:nvPr>
            <p:ph idx="1"/>
          </p:nvPr>
        </p:nvSpPr>
        <p:spPr>
          <a:xfrm>
            <a:off x="6695359" y="2990818"/>
            <a:ext cx="4158031" cy="2913872"/>
          </a:xfrm>
        </p:spPr>
        <p:txBody>
          <a:bodyPr anchor="t">
            <a:normAutofit/>
          </a:bodyPr>
          <a:lstStyle/>
          <a:p>
            <a:r>
              <a:rPr lang="en-US" sz="1100">
                <a:solidFill>
                  <a:schemeClr val="tx1">
                    <a:alpha val="80000"/>
                  </a:schemeClr>
                </a:solidFill>
              </a:rPr>
              <a:t>Founded in 1923 by Walt and Roy Disney</a:t>
            </a:r>
          </a:p>
          <a:p>
            <a:r>
              <a:rPr lang="en-US" sz="1100">
                <a:solidFill>
                  <a:schemeClr val="tx1">
                    <a:alpha val="80000"/>
                  </a:schemeClr>
                </a:solidFill>
              </a:rPr>
              <a:t>In its 100 year history it has become </a:t>
            </a:r>
          </a:p>
          <a:p>
            <a:pPr lvl="1"/>
            <a:r>
              <a:rPr lang="en-US" sz="1100">
                <a:solidFill>
                  <a:schemeClr val="tx1">
                    <a:alpha val="80000"/>
                  </a:schemeClr>
                </a:solidFill>
              </a:rPr>
              <a:t>one of the worlds largest Conglomerates</a:t>
            </a:r>
          </a:p>
          <a:p>
            <a:pPr lvl="1"/>
            <a:r>
              <a:rPr lang="en-US" sz="1100">
                <a:solidFill>
                  <a:schemeClr val="tx1">
                    <a:alpha val="80000"/>
                  </a:schemeClr>
                </a:solidFill>
              </a:rPr>
              <a:t>Created a brand valued at $49.5 Billion</a:t>
            </a:r>
          </a:p>
          <a:p>
            <a:pPr lvl="1"/>
            <a:r>
              <a:rPr lang="en-US" sz="1100">
                <a:solidFill>
                  <a:schemeClr val="tx1">
                    <a:alpha val="80000"/>
                  </a:schemeClr>
                </a:solidFill>
              </a:rPr>
              <a:t>Created a global brand synonymous with Childhood memories</a:t>
            </a:r>
          </a:p>
          <a:p>
            <a:r>
              <a:rPr lang="en-US" sz="1100">
                <a:solidFill>
                  <a:schemeClr val="tx1">
                    <a:alpha val="80000"/>
                  </a:schemeClr>
                </a:solidFill>
              </a:rPr>
              <a:t>Disney is made up of</a:t>
            </a:r>
          </a:p>
          <a:p>
            <a:pPr lvl="1"/>
            <a:r>
              <a:rPr lang="en-US" sz="1100">
                <a:solidFill>
                  <a:schemeClr val="tx1">
                    <a:alpha val="80000"/>
                  </a:schemeClr>
                </a:solidFill>
              </a:rPr>
              <a:t>22 Different Media and Entertainment Outlets</a:t>
            </a:r>
          </a:p>
          <a:p>
            <a:pPr lvl="1"/>
            <a:r>
              <a:rPr lang="en-US" sz="1100">
                <a:solidFill>
                  <a:schemeClr val="tx1">
                    <a:alpha val="80000"/>
                  </a:schemeClr>
                </a:solidFill>
              </a:rPr>
              <a:t>Two Sports Networks</a:t>
            </a:r>
          </a:p>
          <a:p>
            <a:pPr lvl="1"/>
            <a:r>
              <a:rPr lang="en-US" sz="1100">
                <a:solidFill>
                  <a:schemeClr val="tx1">
                    <a:alpha val="80000"/>
                  </a:schemeClr>
                </a:solidFill>
              </a:rPr>
              <a:t>Thirteen Global Experiences </a:t>
            </a:r>
          </a:p>
          <a:p>
            <a:pPr lvl="2"/>
            <a:r>
              <a:rPr lang="en-US" sz="1100">
                <a:solidFill>
                  <a:schemeClr val="tx1">
                    <a:alpha val="80000"/>
                  </a:schemeClr>
                </a:solidFill>
              </a:rPr>
              <a:t>Theme parks</a:t>
            </a:r>
          </a:p>
          <a:p>
            <a:pPr lvl="2"/>
            <a:r>
              <a:rPr lang="en-US" sz="1100">
                <a:solidFill>
                  <a:schemeClr val="tx1">
                    <a:alpha val="80000"/>
                  </a:schemeClr>
                </a:solidFill>
              </a:rPr>
              <a:t>Cruises</a:t>
            </a:r>
          </a:p>
          <a:p>
            <a:pPr lvl="2"/>
            <a:r>
              <a:rPr lang="en-US" sz="1100">
                <a:solidFill>
                  <a:schemeClr val="tx1">
                    <a:alpha val="80000"/>
                  </a:schemeClr>
                </a:solidFill>
              </a:rPr>
              <a:t>Resorts</a:t>
            </a:r>
          </a:p>
        </p:txBody>
      </p:sp>
      <p:sp>
        <p:nvSpPr>
          <p:cNvPr id="28"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54149" y="5775082"/>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solidFill>
            <a:schemeClr val="accent1"/>
          </a:solidFill>
          <a:ln w="516" cap="flat">
            <a:noFill/>
            <a:prstDash val="solid"/>
            <a:miter/>
          </a:ln>
        </p:spPr>
        <p:txBody>
          <a:bodyPr rtlCol="0" anchor="ctr"/>
          <a:lstStyle/>
          <a:p>
            <a:endParaRPr lang="en-US"/>
          </a:p>
        </p:txBody>
      </p:sp>
      <p:cxnSp>
        <p:nvCxnSpPr>
          <p:cNvPr id="30" name="Straight Connector 29">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0394"/>
            <a:ext cx="0" cy="3238728"/>
          </a:xfrm>
          <a:prstGeom prst="line">
            <a:avLst/>
          </a:prstGeom>
          <a:ln w="25400" cap="sq">
            <a:gradFill flip="none" rotWithShape="1">
              <a:gsLst>
                <a:gs pos="0">
                  <a:schemeClr val="accent1"/>
                </a:gs>
                <a:gs pos="100000">
                  <a:schemeClr val="accent2"/>
                </a:gs>
              </a:gsLst>
              <a:lin ang="16200000" scaled="1"/>
              <a:tileRect/>
            </a:gradFill>
            <a:bevel/>
          </a:ln>
        </p:spPr>
        <p:style>
          <a:lnRef idx="1">
            <a:schemeClr val="accent1"/>
          </a:lnRef>
          <a:fillRef idx="0">
            <a:schemeClr val="accent1"/>
          </a:fillRef>
          <a:effectRef idx="0">
            <a:schemeClr val="accent1"/>
          </a:effectRef>
          <a:fontRef idx="minor">
            <a:schemeClr val="tx1"/>
          </a:fontRef>
        </p:style>
      </p:cxnSp>
      <p:pic>
        <p:nvPicPr>
          <p:cNvPr id="5" name="Audio 4">
            <a:hlinkClick r:id="" action="ppaction://media"/>
            <a:extLst>
              <a:ext uri="{FF2B5EF4-FFF2-40B4-BE49-F238E27FC236}">
                <a16:creationId xmlns:a16="http://schemas.microsoft.com/office/drawing/2014/main" id="{B47DF71B-FD05-8549-8F8A-BFE8B1D212CD}"/>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967602545"/>
      </p:ext>
    </p:extLst>
  </p:cSld>
  <p:clrMapOvr>
    <a:masterClrMapping/>
  </p:clrMapOvr>
  <mc:AlternateContent xmlns:mc="http://schemas.openxmlformats.org/markup-compatibility/2006">
    <mc:Choice xmlns:p14="http://schemas.microsoft.com/office/powerpoint/2010/main" Requires="p14">
      <p:transition spd="slow" p14:dur="2000" advTm="39329"/>
    </mc:Choice>
    <mc:Fallback>
      <p:transition spd="slow" advTm="3932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5D7F9C-3810-BA46-91CE-EF20A8B01747}"/>
              </a:ext>
            </a:extLst>
          </p:cNvPr>
          <p:cNvSpPr>
            <a:spLocks noGrp="1"/>
          </p:cNvSpPr>
          <p:nvPr>
            <p:ph type="title"/>
          </p:nvPr>
        </p:nvSpPr>
        <p:spPr>
          <a:xfrm>
            <a:off x="761840" y="1138265"/>
            <a:ext cx="4544762" cy="1401183"/>
          </a:xfrm>
        </p:spPr>
        <p:txBody>
          <a:bodyPr anchor="t">
            <a:normAutofit/>
          </a:bodyPr>
          <a:lstStyle/>
          <a:p>
            <a:r>
              <a:rPr lang="en-US" sz="3200"/>
              <a:t>What is Strategy and Strategic Management</a:t>
            </a:r>
          </a:p>
        </p:txBody>
      </p:sp>
      <p:cxnSp>
        <p:nvCxnSpPr>
          <p:cNvPr id="42" name="Straight Connector 41">
            <a:extLst>
              <a:ext uri="{FF2B5EF4-FFF2-40B4-BE49-F238E27FC236}">
                <a16:creationId xmlns:a16="http://schemas.microsoft.com/office/drawing/2014/main" id="{FC23E3B9-5ABF-58B3-E2B0-E9A5DAA9003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61462"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pic>
        <p:nvPicPr>
          <p:cNvPr id="4" name="Picture 3">
            <a:extLst>
              <a:ext uri="{FF2B5EF4-FFF2-40B4-BE49-F238E27FC236}">
                <a16:creationId xmlns:a16="http://schemas.microsoft.com/office/drawing/2014/main" id="{F0246B60-12C1-DE4F-AA53-79331142B600}"/>
              </a:ext>
            </a:extLst>
          </p:cNvPr>
          <p:cNvPicPr>
            <a:picLocks noChangeAspect="1"/>
          </p:cNvPicPr>
          <p:nvPr/>
        </p:nvPicPr>
        <p:blipFill>
          <a:blip r:embed="rId5"/>
          <a:stretch>
            <a:fillRect/>
          </a:stretch>
        </p:blipFill>
        <p:spPr>
          <a:xfrm>
            <a:off x="6644057" y="1921520"/>
            <a:ext cx="5334160" cy="3014960"/>
          </a:xfrm>
          <a:prstGeom prst="rect">
            <a:avLst/>
          </a:prstGeom>
        </p:spPr>
      </p:pic>
      <p:graphicFrame>
        <p:nvGraphicFramePr>
          <p:cNvPr id="34" name="Content Placeholder 2">
            <a:extLst>
              <a:ext uri="{FF2B5EF4-FFF2-40B4-BE49-F238E27FC236}">
                <a16:creationId xmlns:a16="http://schemas.microsoft.com/office/drawing/2014/main" id="{BF450E8B-2C39-7A50-A899-510D099A0107}"/>
              </a:ext>
            </a:extLst>
          </p:cNvPr>
          <p:cNvGraphicFramePr>
            <a:graphicFrameLocks noGrp="1"/>
          </p:cNvGraphicFramePr>
          <p:nvPr>
            <p:ph idx="1"/>
            <p:extLst>
              <p:ext uri="{D42A27DB-BD31-4B8C-83A1-F6EECF244321}">
                <p14:modId xmlns:p14="http://schemas.microsoft.com/office/powerpoint/2010/main" val="3154946105"/>
              </p:ext>
            </p:extLst>
          </p:nvPr>
        </p:nvGraphicFramePr>
        <p:xfrm>
          <a:off x="761839" y="2187146"/>
          <a:ext cx="5626603" cy="3966965"/>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pic>
        <p:nvPicPr>
          <p:cNvPr id="6" name="Audio 5">
            <a:hlinkClick r:id="" action="ppaction://media"/>
            <a:extLst>
              <a:ext uri="{FF2B5EF4-FFF2-40B4-BE49-F238E27FC236}">
                <a16:creationId xmlns:a16="http://schemas.microsoft.com/office/drawing/2014/main" id="{EC2BB3DB-8D88-E54C-821D-CB4ECFDBFE1D}"/>
              </a:ext>
            </a:extLst>
          </p:cNvPr>
          <p:cNvPicPr>
            <a:picLocks noChangeAspect="1"/>
          </p:cNvPicPr>
          <p:nvPr>
            <a:audioFile r:link="rId2"/>
            <p:extLst>
              <p:ext uri="{DAA4B4D4-6D71-4841-9C94-3DE7FCFB9230}">
                <p14:media xmlns:p14="http://schemas.microsoft.com/office/powerpoint/2010/main" r:embed="rId1"/>
              </p:ext>
            </p:extLst>
          </p:nvPr>
        </p:nvPicPr>
        <p:blipFill>
          <a:blip r:embed="rId11"/>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2265021810"/>
      </p:ext>
    </p:extLst>
  </p:cSld>
  <p:clrMapOvr>
    <a:masterClrMapping/>
  </p:clrMapOvr>
  <mc:AlternateContent xmlns:mc="http://schemas.openxmlformats.org/markup-compatibility/2006">
    <mc:Choice xmlns:p14="http://schemas.microsoft.com/office/powerpoint/2010/main" Requires="p14">
      <p:transition spd="slow" p14:dur="2000" advTm="99068"/>
    </mc:Choice>
    <mc:Fallback>
      <p:transition spd="slow" advTm="9906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2E9E76-0D78-254A-93FB-8EAD26DD6B3F}"/>
              </a:ext>
            </a:extLst>
          </p:cNvPr>
          <p:cNvSpPr>
            <a:spLocks noGrp="1"/>
          </p:cNvSpPr>
          <p:nvPr>
            <p:ph type="title"/>
          </p:nvPr>
        </p:nvSpPr>
        <p:spPr/>
        <p:txBody>
          <a:bodyPr/>
          <a:lstStyle/>
          <a:p>
            <a:r>
              <a:rPr lang="en-US" dirty="0"/>
              <a:t>Strategic Management Tools</a:t>
            </a:r>
          </a:p>
        </p:txBody>
      </p:sp>
      <p:graphicFrame>
        <p:nvGraphicFramePr>
          <p:cNvPr id="6" name="Content Placeholder 2">
            <a:extLst>
              <a:ext uri="{FF2B5EF4-FFF2-40B4-BE49-F238E27FC236}">
                <a16:creationId xmlns:a16="http://schemas.microsoft.com/office/drawing/2014/main" id="{A0547155-6596-4955-8D88-8F99F7D0552F}"/>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4" name="Picture 3">
            <a:extLst>
              <a:ext uri="{FF2B5EF4-FFF2-40B4-BE49-F238E27FC236}">
                <a16:creationId xmlns:a16="http://schemas.microsoft.com/office/drawing/2014/main" id="{188E3997-51B2-6346-AA92-79056C6F7BAF}"/>
              </a:ext>
            </a:extLst>
          </p:cNvPr>
          <p:cNvPicPr>
            <a:picLocks noChangeAspect="1"/>
          </p:cNvPicPr>
          <p:nvPr/>
        </p:nvPicPr>
        <p:blipFill>
          <a:blip r:embed="rId9"/>
          <a:stretch>
            <a:fillRect/>
          </a:stretch>
        </p:blipFill>
        <p:spPr>
          <a:xfrm>
            <a:off x="10080196" y="5426075"/>
            <a:ext cx="1892300" cy="1066800"/>
          </a:xfrm>
          <a:prstGeom prst="rect">
            <a:avLst/>
          </a:prstGeom>
        </p:spPr>
      </p:pic>
      <p:pic>
        <p:nvPicPr>
          <p:cNvPr id="7" name="Audio 6">
            <a:hlinkClick r:id="" action="ppaction://media"/>
            <a:extLst>
              <a:ext uri="{FF2B5EF4-FFF2-40B4-BE49-F238E27FC236}">
                <a16:creationId xmlns:a16="http://schemas.microsoft.com/office/drawing/2014/main" id="{92CBFC48-4442-7346-8817-AFBB63DC13EF}"/>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3258991073"/>
      </p:ext>
    </p:extLst>
  </p:cSld>
  <p:clrMapOvr>
    <a:masterClrMapping/>
  </p:clrMapOvr>
  <mc:AlternateContent xmlns:mc="http://schemas.openxmlformats.org/markup-compatibility/2006">
    <mc:Choice xmlns:p14="http://schemas.microsoft.com/office/powerpoint/2010/main" Requires="p14">
      <p:transition spd="slow" p14:dur="2000" advTm="58030"/>
    </mc:Choice>
    <mc:Fallback>
      <p:transition spd="slow" advTm="5803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Content Placeholder 3" descr="Disney SWOT Analysis">
            <a:extLst>
              <a:ext uri="{FF2B5EF4-FFF2-40B4-BE49-F238E27FC236}">
                <a16:creationId xmlns:a16="http://schemas.microsoft.com/office/drawing/2014/main" id="{DCE8902C-85AF-2D46-8FAD-B2D6E0FB8DA7}"/>
              </a:ext>
            </a:extLst>
          </p:cNvPr>
          <p:cNvPicPr>
            <a:picLocks noGrp="1"/>
          </p:cNvPicPr>
          <p:nvPr>
            <p:ph idx="1"/>
          </p:nvPr>
        </p:nvPicPr>
        <p:blipFill rotWithShape="1">
          <a:blip r:embed="rId5" cstate="print">
            <a:extLst>
              <a:ext uri="{28A0092B-C50C-407E-A947-70E740481C1C}">
                <a14:useLocalDpi xmlns:a14="http://schemas.microsoft.com/office/drawing/2010/main" val="0"/>
              </a:ext>
            </a:extLst>
          </a:blip>
          <a:srcRect/>
          <a:stretch/>
        </p:blipFill>
        <p:spPr bwMode="auto">
          <a:xfrm>
            <a:off x="20" y="10"/>
            <a:ext cx="12191980" cy="6857990"/>
          </a:xfrm>
          <a:prstGeom prst="rect">
            <a:avLst/>
          </a:prstGeom>
          <a:noFill/>
        </p:spPr>
      </p:pic>
      <p:sp>
        <p:nvSpPr>
          <p:cNvPr id="9" name="Rectangle 8">
            <a:extLst>
              <a:ext uri="{FF2B5EF4-FFF2-40B4-BE49-F238E27FC236}">
                <a16:creationId xmlns:a16="http://schemas.microsoft.com/office/drawing/2014/main" id="{37C89E4B-3C9F-44B9-8B86-D9E3D112D8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320142"/>
            <a:ext cx="12192000" cy="736551"/>
          </a:xfrm>
          <a:prstGeom prst="rect">
            <a:avLst/>
          </a:prstGeom>
          <a:solidFill>
            <a:schemeClr val="bg1">
              <a:alpha val="9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1" name="Straight Connector 10">
            <a:extLst>
              <a:ext uri="{FF2B5EF4-FFF2-40B4-BE49-F238E27FC236}">
                <a16:creationId xmlns:a16="http://schemas.microsoft.com/office/drawing/2014/main" id="{AA2EAA10-076F-46BD-8F0F-B9A2FB77A8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5241983"/>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D891E407-403B-4764-86C9-33A56D3BCA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34852"/>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pic>
        <p:nvPicPr>
          <p:cNvPr id="8" name="Audio 7">
            <a:hlinkClick r:id="" action="ppaction://media"/>
            <a:extLst>
              <a:ext uri="{FF2B5EF4-FFF2-40B4-BE49-F238E27FC236}">
                <a16:creationId xmlns:a16="http://schemas.microsoft.com/office/drawing/2014/main" id="{9AD0571A-97C4-F748-8195-080AE678582C}"/>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1644836398"/>
      </p:ext>
    </p:extLst>
  </p:cSld>
  <p:clrMapOvr>
    <a:masterClrMapping/>
  </p:clrMapOvr>
  <mc:AlternateContent xmlns:mc="http://schemas.openxmlformats.org/markup-compatibility/2006">
    <mc:Choice xmlns:p14="http://schemas.microsoft.com/office/powerpoint/2010/main" Requires="p14">
      <p:transition spd="slow" p14:dur="2000" advTm="83470"/>
    </mc:Choice>
    <mc:Fallback>
      <p:transition spd="slow" advTm="8347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B276A5CF-A4EE-DD47-AD03-0A86780C1766}"/>
              </a:ext>
            </a:extLst>
          </p:cNvPr>
          <p:cNvPicPr>
            <a:picLocks noGrp="1" noChangeAspect="1"/>
          </p:cNvPicPr>
          <p:nvPr>
            <p:ph idx="1"/>
          </p:nvPr>
        </p:nvPicPr>
        <p:blipFill rotWithShape="1">
          <a:blip r:embed="rId5"/>
          <a:srcRect t="3741" b="9721"/>
          <a:stretch/>
        </p:blipFill>
        <p:spPr>
          <a:xfrm>
            <a:off x="20" y="10"/>
            <a:ext cx="12191980" cy="6857990"/>
          </a:xfrm>
          <a:prstGeom prst="rect">
            <a:avLst/>
          </a:prstGeom>
        </p:spPr>
      </p:pic>
      <p:sp>
        <p:nvSpPr>
          <p:cNvPr id="7" name="TextBox 6">
            <a:extLst>
              <a:ext uri="{FF2B5EF4-FFF2-40B4-BE49-F238E27FC236}">
                <a16:creationId xmlns:a16="http://schemas.microsoft.com/office/drawing/2014/main" id="{729877CE-2BAB-BC4C-9588-8D5A00ECF501}"/>
              </a:ext>
            </a:extLst>
          </p:cNvPr>
          <p:cNvSpPr txBox="1"/>
          <p:nvPr/>
        </p:nvSpPr>
        <p:spPr>
          <a:xfrm>
            <a:off x="5931244" y="852617"/>
            <a:ext cx="939113" cy="369332"/>
          </a:xfrm>
          <a:prstGeom prst="rect">
            <a:avLst/>
          </a:prstGeom>
          <a:noFill/>
        </p:spPr>
        <p:txBody>
          <a:bodyPr wrap="square" rtlCol="0">
            <a:spAutoFit/>
          </a:bodyPr>
          <a:lstStyle/>
          <a:p>
            <a:r>
              <a:rPr lang="en-US" dirty="0"/>
              <a:t>Disney</a:t>
            </a:r>
          </a:p>
        </p:txBody>
      </p:sp>
      <p:pic>
        <p:nvPicPr>
          <p:cNvPr id="8" name="Audio 7">
            <a:hlinkClick r:id="" action="ppaction://media"/>
            <a:extLst>
              <a:ext uri="{FF2B5EF4-FFF2-40B4-BE49-F238E27FC236}">
                <a16:creationId xmlns:a16="http://schemas.microsoft.com/office/drawing/2014/main" id="{05631B85-2ED4-4347-BE81-779976D9BD29}"/>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4011037472"/>
      </p:ext>
    </p:extLst>
  </p:cSld>
  <p:clrMapOvr>
    <a:masterClrMapping/>
  </p:clrMapOvr>
  <mc:AlternateContent xmlns:mc="http://schemas.openxmlformats.org/markup-compatibility/2006">
    <mc:Choice xmlns:p14="http://schemas.microsoft.com/office/powerpoint/2010/main" Requires="p14">
      <p:transition spd="slow" p14:dur="2000" advTm="15035"/>
    </mc:Choice>
    <mc:Fallback>
      <p:transition spd="slow" advTm="1503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5C4F57-3EE9-8E41-96F4-6D3A3F255B07}"/>
              </a:ext>
            </a:extLst>
          </p:cNvPr>
          <p:cNvSpPr>
            <a:spLocks noGrp="1"/>
          </p:cNvSpPr>
          <p:nvPr>
            <p:ph type="title"/>
          </p:nvPr>
        </p:nvSpPr>
        <p:spPr/>
        <p:txBody>
          <a:bodyPr/>
          <a:lstStyle/>
          <a:p>
            <a:r>
              <a:rPr lang="en-US" dirty="0"/>
              <a:t>Stakeholder Analysis</a:t>
            </a:r>
          </a:p>
        </p:txBody>
      </p:sp>
      <p:graphicFrame>
        <p:nvGraphicFramePr>
          <p:cNvPr id="6" name="Content Placeholder 2">
            <a:extLst>
              <a:ext uri="{FF2B5EF4-FFF2-40B4-BE49-F238E27FC236}">
                <a16:creationId xmlns:a16="http://schemas.microsoft.com/office/drawing/2014/main" id="{F6CD63D3-2A42-2FDC-02A1-B813C04DDEB0}"/>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4" name="Picture 3">
            <a:extLst>
              <a:ext uri="{FF2B5EF4-FFF2-40B4-BE49-F238E27FC236}">
                <a16:creationId xmlns:a16="http://schemas.microsoft.com/office/drawing/2014/main" id="{7293033F-BBE2-2C4B-BCCC-6559B5B3491B}"/>
              </a:ext>
            </a:extLst>
          </p:cNvPr>
          <p:cNvPicPr>
            <a:picLocks noChangeAspect="1"/>
          </p:cNvPicPr>
          <p:nvPr/>
        </p:nvPicPr>
        <p:blipFill>
          <a:blip r:embed="rId10"/>
          <a:stretch>
            <a:fillRect/>
          </a:stretch>
        </p:blipFill>
        <p:spPr>
          <a:xfrm>
            <a:off x="10080196" y="5426075"/>
            <a:ext cx="1892300" cy="1066800"/>
          </a:xfrm>
          <a:prstGeom prst="rect">
            <a:avLst/>
          </a:prstGeom>
        </p:spPr>
      </p:pic>
      <p:pic>
        <p:nvPicPr>
          <p:cNvPr id="5" name="Audio 4">
            <a:hlinkClick r:id="" action="ppaction://media"/>
            <a:extLst>
              <a:ext uri="{FF2B5EF4-FFF2-40B4-BE49-F238E27FC236}">
                <a16:creationId xmlns:a16="http://schemas.microsoft.com/office/drawing/2014/main" id="{4F959B4F-D433-7446-8BB1-A71ED78F56A3}"/>
              </a:ext>
            </a:extLst>
          </p:cNvPr>
          <p:cNvPicPr>
            <a:picLocks noChangeAspect="1"/>
          </p:cNvPicPr>
          <p:nvPr>
            <a:audioFile r:link="rId2"/>
            <p:extLst>
              <p:ext uri="{DAA4B4D4-6D71-4841-9C94-3DE7FCFB9230}">
                <p14:media xmlns:p14="http://schemas.microsoft.com/office/powerpoint/2010/main" r:embed="rId1"/>
              </p:ext>
            </p:extLst>
          </p:nvPr>
        </p:nvPicPr>
        <p:blipFill>
          <a:blip r:embed="rId11"/>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940507393"/>
      </p:ext>
    </p:extLst>
  </p:cSld>
  <p:clrMapOvr>
    <a:masterClrMapping/>
  </p:clrMapOvr>
  <mc:AlternateContent xmlns:mc="http://schemas.openxmlformats.org/markup-compatibility/2006">
    <mc:Choice xmlns:p14="http://schemas.microsoft.com/office/powerpoint/2010/main" Requires="p14">
      <p:transition spd="slow" p14:dur="2000" advTm="67211"/>
    </mc:Choice>
    <mc:Fallback>
      <p:transition spd="slow" advTm="6721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CD81A2A-6ED4-4EF4-A14C-912D31E148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9BD3A08E-E9BB-3441-9569-428F810BFB34}"/>
              </a:ext>
            </a:extLst>
          </p:cNvPr>
          <p:cNvSpPr>
            <a:spLocks noGrp="1"/>
          </p:cNvSpPr>
          <p:nvPr>
            <p:ph type="title"/>
          </p:nvPr>
        </p:nvSpPr>
        <p:spPr>
          <a:xfrm>
            <a:off x="838200" y="365125"/>
            <a:ext cx="5393361" cy="1325563"/>
          </a:xfrm>
        </p:spPr>
        <p:txBody>
          <a:bodyPr>
            <a:normAutofit/>
          </a:bodyPr>
          <a:lstStyle/>
          <a:p>
            <a:r>
              <a:rPr lang="en-US" dirty="0"/>
              <a:t>Strategic Recommendation</a:t>
            </a:r>
          </a:p>
        </p:txBody>
      </p:sp>
      <p:sp>
        <p:nvSpPr>
          <p:cNvPr id="11" name="Freeform: Shape 10">
            <a:extLst>
              <a:ext uri="{FF2B5EF4-FFF2-40B4-BE49-F238E27FC236}">
                <a16:creationId xmlns:a16="http://schemas.microsoft.com/office/drawing/2014/main" id="{1661932C-CA15-4E17-B115-FAE7CBEE47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198657" y="1"/>
            <a:ext cx="1155142" cy="625027"/>
          </a:xfrm>
          <a:custGeom>
            <a:avLst/>
            <a:gdLst>
              <a:gd name="connsiteX0" fmla="*/ 4784 w 1155142"/>
              <a:gd name="connsiteY0" fmla="*/ 0 h 625027"/>
              <a:gd name="connsiteX1" fmla="*/ 1150358 w 1155142"/>
              <a:gd name="connsiteY1" fmla="*/ 0 h 625027"/>
              <a:gd name="connsiteX2" fmla="*/ 1155142 w 1155142"/>
              <a:gd name="connsiteY2" fmla="*/ 47456 h 625027"/>
              <a:gd name="connsiteX3" fmla="*/ 577571 w 1155142"/>
              <a:gd name="connsiteY3" fmla="*/ 625027 h 625027"/>
              <a:gd name="connsiteX4" fmla="*/ 0 w 1155142"/>
              <a:gd name="connsiteY4" fmla="*/ 47456 h 62502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625027">
                <a:moveTo>
                  <a:pt x="4784" y="0"/>
                </a:moveTo>
                <a:lnTo>
                  <a:pt x="1150358" y="0"/>
                </a:lnTo>
                <a:lnTo>
                  <a:pt x="1155142" y="47456"/>
                </a:lnTo>
                <a:cubicBezTo>
                  <a:pt x="1155142" y="366440"/>
                  <a:pt x="896555" y="625027"/>
                  <a:pt x="577571" y="625027"/>
                </a:cubicBezTo>
                <a:cubicBezTo>
                  <a:pt x="258587" y="625027"/>
                  <a:pt x="0" y="366440"/>
                  <a:pt x="0" y="47456"/>
                </a:cubicBezTo>
                <a:close/>
              </a:path>
            </a:pathLst>
          </a:custGeom>
          <a:solidFill>
            <a:schemeClr val="accent5">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8B344E18-45FC-7D45-AAC4-61318AB84F1C}"/>
              </a:ext>
            </a:extLst>
          </p:cNvPr>
          <p:cNvSpPr>
            <a:spLocks noGrp="1"/>
          </p:cNvSpPr>
          <p:nvPr>
            <p:ph idx="1"/>
          </p:nvPr>
        </p:nvSpPr>
        <p:spPr>
          <a:xfrm>
            <a:off x="838200" y="1825625"/>
            <a:ext cx="5393361" cy="4351338"/>
          </a:xfrm>
        </p:spPr>
        <p:txBody>
          <a:bodyPr>
            <a:normAutofit/>
          </a:bodyPr>
          <a:lstStyle/>
          <a:p>
            <a:r>
              <a:rPr lang="en-US" sz="1800" dirty="0"/>
              <a:t>Streaming</a:t>
            </a:r>
          </a:p>
          <a:p>
            <a:pPr lvl="1"/>
            <a:r>
              <a:rPr lang="en-US" sz="1800" dirty="0"/>
              <a:t>Further expansion of the Streaming Platform Disney+</a:t>
            </a:r>
          </a:p>
          <a:p>
            <a:pPr lvl="1"/>
            <a:r>
              <a:rPr lang="en-US" sz="1800" dirty="0"/>
              <a:t>Since 2019 lost $11 billion through the platform</a:t>
            </a:r>
          </a:p>
          <a:p>
            <a:pPr marL="457200" lvl="1" indent="0">
              <a:buNone/>
            </a:pPr>
            <a:endParaRPr lang="en-US" sz="1800" dirty="0"/>
          </a:p>
          <a:p>
            <a:r>
              <a:rPr lang="en-US" sz="1800" dirty="0"/>
              <a:t>Strategy for Improvement</a:t>
            </a:r>
          </a:p>
          <a:p>
            <a:pPr lvl="1"/>
            <a:r>
              <a:rPr lang="en-US" sz="1800" dirty="0"/>
              <a:t>Increase cost of subscription to the platform</a:t>
            </a:r>
          </a:p>
          <a:p>
            <a:pPr lvl="1"/>
            <a:r>
              <a:rPr lang="en-US" sz="1800" dirty="0"/>
              <a:t>Crackdown on Password Sharing</a:t>
            </a:r>
          </a:p>
          <a:p>
            <a:pPr lvl="1"/>
            <a:r>
              <a:rPr lang="en-US" sz="1800" dirty="0"/>
              <a:t>Reduce Spending on the Platform</a:t>
            </a:r>
          </a:p>
          <a:p>
            <a:pPr lvl="1"/>
            <a:r>
              <a:rPr lang="en-US" sz="1800" dirty="0"/>
              <a:t>Understand the Competition</a:t>
            </a:r>
          </a:p>
          <a:p>
            <a:pPr lvl="2"/>
            <a:r>
              <a:rPr lang="en-US" sz="1800" dirty="0"/>
              <a:t>Netflix</a:t>
            </a:r>
          </a:p>
          <a:p>
            <a:pPr lvl="2"/>
            <a:r>
              <a:rPr lang="en-US" sz="1800" dirty="0"/>
              <a:t>Prime</a:t>
            </a:r>
          </a:p>
          <a:p>
            <a:pPr lvl="2"/>
            <a:r>
              <a:rPr lang="en-US" sz="1800" dirty="0"/>
              <a:t>Paramount+</a:t>
            </a:r>
          </a:p>
        </p:txBody>
      </p:sp>
      <p:sp>
        <p:nvSpPr>
          <p:cNvPr id="13" name="Oval 12">
            <a:extLst>
              <a:ext uri="{FF2B5EF4-FFF2-40B4-BE49-F238E27FC236}">
                <a16:creationId xmlns:a16="http://schemas.microsoft.com/office/drawing/2014/main" id="{8590ADD5-9383-4D3D-9047-3DA2593CCB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08185" y="3423959"/>
            <a:ext cx="540822" cy="540822"/>
          </a:xfrm>
          <a:prstGeom prst="ellipse">
            <a:avLst/>
          </a:prstGeom>
          <a:noFill/>
          <a:ln w="1270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logo of a company&#10;&#10;Description automatically generated">
            <a:extLst>
              <a:ext uri="{FF2B5EF4-FFF2-40B4-BE49-F238E27FC236}">
                <a16:creationId xmlns:a16="http://schemas.microsoft.com/office/drawing/2014/main" id="{A7EE07D1-48BF-CF4A-8F54-6BE4F7471DA8}"/>
              </a:ext>
            </a:extLst>
          </p:cNvPr>
          <p:cNvPicPr>
            <a:picLocks noChangeAspect="1"/>
          </p:cNvPicPr>
          <p:nvPr/>
        </p:nvPicPr>
        <p:blipFill>
          <a:blip r:embed="rId5"/>
          <a:stretch>
            <a:fillRect/>
          </a:stretch>
        </p:blipFill>
        <p:spPr>
          <a:xfrm>
            <a:off x="7887184" y="2038453"/>
            <a:ext cx="3781051" cy="2137115"/>
          </a:xfrm>
          <a:custGeom>
            <a:avLst/>
            <a:gdLst/>
            <a:ahLst/>
            <a:cxnLst/>
            <a:rect l="l" t="t" r="r" b="b"/>
            <a:pathLst>
              <a:path w="4114800" h="5712488">
                <a:moveTo>
                  <a:pt x="133155" y="0"/>
                </a:moveTo>
                <a:lnTo>
                  <a:pt x="3981645" y="0"/>
                </a:lnTo>
                <a:cubicBezTo>
                  <a:pt x="4055184" y="0"/>
                  <a:pt x="4114800" y="59616"/>
                  <a:pt x="4114800" y="133155"/>
                </a:cubicBezTo>
                <a:lnTo>
                  <a:pt x="4114800" y="5579333"/>
                </a:lnTo>
                <a:cubicBezTo>
                  <a:pt x="4114800" y="5652872"/>
                  <a:pt x="4055184" y="5712488"/>
                  <a:pt x="3981645" y="5712488"/>
                </a:cubicBezTo>
                <a:lnTo>
                  <a:pt x="133155" y="5712488"/>
                </a:lnTo>
                <a:cubicBezTo>
                  <a:pt x="59616" y="5712488"/>
                  <a:pt x="0" y="5652872"/>
                  <a:pt x="0" y="5579333"/>
                </a:cubicBezTo>
                <a:lnTo>
                  <a:pt x="0" y="133155"/>
                </a:lnTo>
                <a:cubicBezTo>
                  <a:pt x="0" y="59616"/>
                  <a:pt x="59616" y="0"/>
                  <a:pt x="133155" y="0"/>
                </a:cubicBezTo>
                <a:close/>
              </a:path>
            </a:pathLst>
          </a:custGeom>
        </p:spPr>
      </p:pic>
      <p:sp>
        <p:nvSpPr>
          <p:cNvPr id="15" name="Freeform: Shape 14">
            <a:extLst>
              <a:ext uri="{FF2B5EF4-FFF2-40B4-BE49-F238E27FC236}">
                <a16:creationId xmlns:a16="http://schemas.microsoft.com/office/drawing/2014/main" id="{DABE3E45-88CF-45D8-8D40-C773324D93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49602" y="1"/>
            <a:ext cx="2066948" cy="1621879"/>
          </a:xfrm>
          <a:custGeom>
            <a:avLst/>
            <a:gdLst>
              <a:gd name="connsiteX0" fmla="*/ 0 w 2066948"/>
              <a:gd name="connsiteY0" fmla="*/ 0 h 1621879"/>
              <a:gd name="connsiteX1" fmla="*/ 123825 w 2066948"/>
              <a:gd name="connsiteY1" fmla="*/ 0 h 1621879"/>
              <a:gd name="connsiteX2" fmla="*/ 123825 w 2066948"/>
              <a:gd name="connsiteY2" fmla="*/ 1452620 h 1621879"/>
              <a:gd name="connsiteX3" fmla="*/ 1881378 w 2066948"/>
              <a:gd name="connsiteY3" fmla="*/ 436017 h 1621879"/>
              <a:gd name="connsiteX4" fmla="*/ 1127572 w 2066948"/>
              <a:gd name="connsiteY4" fmla="*/ 0 h 1621879"/>
              <a:gd name="connsiteX5" fmla="*/ 1374887 w 2066948"/>
              <a:gd name="connsiteY5" fmla="*/ 0 h 1621879"/>
              <a:gd name="connsiteX6" fmla="*/ 2035969 w 2066948"/>
              <a:gd name="connsiteY6" fmla="*/ 382391 h 1621879"/>
              <a:gd name="connsiteX7" fmla="*/ 2058648 w 2066948"/>
              <a:gd name="connsiteY7" fmla="*/ 466963 h 1621879"/>
              <a:gd name="connsiteX8" fmla="*/ 2035969 w 2066948"/>
              <a:gd name="connsiteY8" fmla="*/ 489642 h 1621879"/>
              <a:gd name="connsiteX9" fmla="*/ 92869 w 2066948"/>
              <a:gd name="connsiteY9" fmla="*/ 1613592 h 1621879"/>
              <a:gd name="connsiteX10" fmla="*/ 61913 w 2066948"/>
              <a:gd name="connsiteY10" fmla="*/ 1621879 h 1621879"/>
              <a:gd name="connsiteX11" fmla="*/ 0 w 2066948"/>
              <a:gd name="connsiteY11" fmla="*/ 1559967 h 16218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066948" h="1621879">
                <a:moveTo>
                  <a:pt x="0" y="0"/>
                </a:moveTo>
                <a:lnTo>
                  <a:pt x="123825" y="0"/>
                </a:lnTo>
                <a:lnTo>
                  <a:pt x="123825" y="1452620"/>
                </a:lnTo>
                <a:lnTo>
                  <a:pt x="1881378" y="436017"/>
                </a:lnTo>
                <a:lnTo>
                  <a:pt x="1127572" y="0"/>
                </a:lnTo>
                <a:lnTo>
                  <a:pt x="1374887" y="0"/>
                </a:lnTo>
                <a:lnTo>
                  <a:pt x="2035969" y="382391"/>
                </a:lnTo>
                <a:cubicBezTo>
                  <a:pt x="2065582" y="399479"/>
                  <a:pt x="2075745" y="437340"/>
                  <a:pt x="2058648" y="466963"/>
                </a:cubicBezTo>
                <a:cubicBezTo>
                  <a:pt x="2053219" y="476384"/>
                  <a:pt x="2045389" y="484204"/>
                  <a:pt x="2035969" y="489642"/>
                </a:cubicBezTo>
                <a:lnTo>
                  <a:pt x="92869" y="1613592"/>
                </a:lnTo>
                <a:cubicBezTo>
                  <a:pt x="83458" y="1619031"/>
                  <a:pt x="72780" y="1621889"/>
                  <a:pt x="61913" y="1621879"/>
                </a:cubicBezTo>
                <a:cubicBezTo>
                  <a:pt x="27719" y="1621879"/>
                  <a:pt x="0" y="1594161"/>
                  <a:pt x="0" y="1559967"/>
                </a:cubicBezTo>
                <a:close/>
              </a:path>
            </a:pathLst>
          </a:custGeom>
          <a:solidFill>
            <a:schemeClr val="accent6"/>
          </a:solidFill>
          <a:ln w="9525" cap="flat">
            <a:noFill/>
            <a:prstDash val="solid"/>
            <a:miter/>
          </a:ln>
        </p:spPr>
        <p:txBody>
          <a:bodyPr rtlCol="0" anchor="ctr"/>
          <a:lstStyle/>
          <a:p>
            <a:endParaRPr lang="en-US"/>
          </a:p>
        </p:txBody>
      </p:sp>
      <p:cxnSp>
        <p:nvCxnSpPr>
          <p:cNvPr id="17" name="Straight Connector 16">
            <a:extLst>
              <a:ext uri="{FF2B5EF4-FFF2-40B4-BE49-F238E27FC236}">
                <a16:creationId xmlns:a16="http://schemas.microsoft.com/office/drawing/2014/main" id="{49CD1692-827B-4C8D-B4A1-134FD04CF4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138745" y="1027906"/>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19" name="Freeform: Shape 18">
            <a:extLst>
              <a:ext uri="{FF2B5EF4-FFF2-40B4-BE49-F238E27FC236}">
                <a16:creationId xmlns:a16="http://schemas.microsoft.com/office/drawing/2014/main" id="{B91ECDA9-56DC-4270-8F33-01C5637B8C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463438">
            <a:off x="7456580" y="5166682"/>
            <a:ext cx="1835725" cy="2024785"/>
          </a:xfrm>
          <a:custGeom>
            <a:avLst/>
            <a:gdLst>
              <a:gd name="connsiteX0" fmla="*/ 1801138 w 1835725"/>
              <a:gd name="connsiteY0" fmla="*/ 1622662 h 2024785"/>
              <a:gd name="connsiteX1" fmla="*/ 1835717 w 1835725"/>
              <a:gd name="connsiteY1" fmla="*/ 1680254 h 2024785"/>
              <a:gd name="connsiteX2" fmla="*/ 1812568 w 1835725"/>
              <a:gd name="connsiteY2" fmla="*/ 1877193 h 2024785"/>
              <a:gd name="connsiteX3" fmla="*/ 1776210 w 1835725"/>
              <a:gd name="connsiteY3" fmla="*/ 2024785 h 2024785"/>
              <a:gd name="connsiteX4" fmla="*/ 1655772 w 1835725"/>
              <a:gd name="connsiteY4" fmla="*/ 1983449 h 2024785"/>
              <a:gd name="connsiteX5" fmla="*/ 1687591 w 1835725"/>
              <a:gd name="connsiteY5" fmla="*/ 1854495 h 2024785"/>
              <a:gd name="connsiteX6" fmla="*/ 1708939 w 1835725"/>
              <a:gd name="connsiteY6" fmla="*/ 1673301 h 2024785"/>
              <a:gd name="connsiteX7" fmla="*/ 1778129 w 1835725"/>
              <a:gd name="connsiteY7" fmla="*/ 1615979 h 2024785"/>
              <a:gd name="connsiteX8" fmla="*/ 1801138 w 1835725"/>
              <a:gd name="connsiteY8" fmla="*/ 1622662 h 2024785"/>
              <a:gd name="connsiteX9" fmla="*/ 1585229 w 1835725"/>
              <a:gd name="connsiteY9" fmla="*/ 764759 h 2024785"/>
              <a:gd name="connsiteX10" fmla="*/ 1623024 w 1835725"/>
              <a:gd name="connsiteY10" fmla="*/ 792810 h 2024785"/>
              <a:gd name="connsiteX11" fmla="*/ 1777614 w 1835725"/>
              <a:gd name="connsiteY11" fmla="*/ 1157141 h 2024785"/>
              <a:gd name="connsiteX12" fmla="*/ 1733799 w 1835725"/>
              <a:gd name="connsiteY12" fmla="*/ 1235532 h 2024785"/>
              <a:gd name="connsiteX13" fmla="*/ 1716464 w 1835725"/>
              <a:gd name="connsiteY13" fmla="*/ 1237722 h 2024785"/>
              <a:gd name="connsiteX14" fmla="*/ 1716464 w 1835725"/>
              <a:gd name="connsiteY14" fmla="*/ 1237913 h 2024785"/>
              <a:gd name="connsiteX15" fmla="*/ 1655409 w 1835725"/>
              <a:gd name="connsiteY15" fmla="*/ 1191717 h 2024785"/>
              <a:gd name="connsiteX16" fmla="*/ 1513200 w 1835725"/>
              <a:gd name="connsiteY16" fmla="*/ 856627 h 2024785"/>
              <a:gd name="connsiteX17" fmla="*/ 1538499 w 1835725"/>
              <a:gd name="connsiteY17" fmla="*/ 770415 h 2024785"/>
              <a:gd name="connsiteX18" fmla="*/ 1585229 w 1835725"/>
              <a:gd name="connsiteY18" fmla="*/ 764759 h 2024785"/>
              <a:gd name="connsiteX19" fmla="*/ 477919 w 1835725"/>
              <a:gd name="connsiteY19" fmla="*/ 21437 h 2024785"/>
              <a:gd name="connsiteX20" fmla="*/ 509236 w 1835725"/>
              <a:gd name="connsiteY20" fmla="*/ 84182 h 2024785"/>
              <a:gd name="connsiteX21" fmla="*/ 445829 w 1835725"/>
              <a:gd name="connsiteY21" fmla="*/ 139871 h 2024785"/>
              <a:gd name="connsiteX22" fmla="*/ 437447 w 1835725"/>
              <a:gd name="connsiteY22" fmla="*/ 139395 h 2024785"/>
              <a:gd name="connsiteX23" fmla="*/ 73211 w 1835725"/>
              <a:gd name="connsiteY23" fmla="*/ 137204 h 2024785"/>
              <a:gd name="connsiteX24" fmla="*/ 749 w 1835725"/>
              <a:gd name="connsiteY24" fmla="*/ 84082 h 2024785"/>
              <a:gd name="connsiteX25" fmla="*/ 53871 w 1835725"/>
              <a:gd name="connsiteY25" fmla="*/ 11621 h 2024785"/>
              <a:gd name="connsiteX26" fmla="*/ 58352 w 1835725"/>
              <a:gd name="connsiteY26" fmla="*/ 11093 h 2024785"/>
              <a:gd name="connsiteX27" fmla="*/ 454020 w 1835725"/>
              <a:gd name="connsiteY27" fmla="*/ 13474 h 2024785"/>
              <a:gd name="connsiteX28" fmla="*/ 477919 w 1835725"/>
              <a:gd name="connsiteY28" fmla="*/ 21437 h 2024785"/>
              <a:gd name="connsiteX29" fmla="*/ 957797 w 1835725"/>
              <a:gd name="connsiteY29" fmla="*/ 167970 h 2024785"/>
              <a:gd name="connsiteX30" fmla="*/ 1286982 w 1835725"/>
              <a:gd name="connsiteY30" fmla="*/ 387616 h 2024785"/>
              <a:gd name="connsiteX31" fmla="*/ 1293725 w 1835725"/>
              <a:gd name="connsiteY31" fmla="*/ 477075 h 2024785"/>
              <a:gd name="connsiteX32" fmla="*/ 1245453 w 1835725"/>
              <a:gd name="connsiteY32" fmla="*/ 499154 h 2024785"/>
              <a:gd name="connsiteX33" fmla="*/ 1245167 w 1835725"/>
              <a:gd name="connsiteY33" fmla="*/ 499154 h 2024785"/>
              <a:gd name="connsiteX34" fmla="*/ 1203638 w 1835725"/>
              <a:gd name="connsiteY34" fmla="*/ 484104 h 2024785"/>
              <a:gd name="connsiteX35" fmla="*/ 900647 w 1835725"/>
              <a:gd name="connsiteY35" fmla="*/ 281508 h 2024785"/>
              <a:gd name="connsiteX36" fmla="*/ 872454 w 1835725"/>
              <a:gd name="connsiteY36" fmla="*/ 196164 h 2024785"/>
              <a:gd name="connsiteX37" fmla="*/ 957797 w 1835725"/>
              <a:gd name="connsiteY37" fmla="*/ 167970 h 20247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835725" h="2024785">
                <a:moveTo>
                  <a:pt x="1801138" y="1622662"/>
                </a:moveTo>
                <a:cubicBezTo>
                  <a:pt x="1822105" y="1633400"/>
                  <a:pt x="1836117" y="1655372"/>
                  <a:pt x="1835717" y="1680254"/>
                </a:cubicBezTo>
                <a:cubicBezTo>
                  <a:pt x="1832093" y="1746382"/>
                  <a:pt x="1824354" y="1812154"/>
                  <a:pt x="1812568" y="1877193"/>
                </a:cubicBezTo>
                <a:lnTo>
                  <a:pt x="1776210" y="2024785"/>
                </a:lnTo>
                <a:lnTo>
                  <a:pt x="1655772" y="1983449"/>
                </a:lnTo>
                <a:lnTo>
                  <a:pt x="1687591" y="1854495"/>
                </a:lnTo>
                <a:cubicBezTo>
                  <a:pt x="1698455" y="1794657"/>
                  <a:pt x="1705590" y="1734142"/>
                  <a:pt x="1708939" y="1673301"/>
                </a:cubicBezTo>
                <a:cubicBezTo>
                  <a:pt x="1712216" y="1638363"/>
                  <a:pt x="1743190" y="1612703"/>
                  <a:pt x="1778129" y="1615979"/>
                </a:cubicBezTo>
                <a:cubicBezTo>
                  <a:pt x="1786387" y="1616753"/>
                  <a:pt x="1794149" y="1619084"/>
                  <a:pt x="1801138" y="1622662"/>
                </a:cubicBezTo>
                <a:close/>
                <a:moveTo>
                  <a:pt x="1585229" y="764759"/>
                </a:moveTo>
                <a:cubicBezTo>
                  <a:pt x="1600438" y="768789"/>
                  <a:pt x="1614156" y="778436"/>
                  <a:pt x="1623024" y="792810"/>
                </a:cubicBezTo>
                <a:cubicBezTo>
                  <a:pt x="1689575" y="907319"/>
                  <a:pt x="1741505" y="1029715"/>
                  <a:pt x="1777614" y="1157141"/>
                </a:cubicBezTo>
                <a:cubicBezTo>
                  <a:pt x="1787149" y="1190888"/>
                  <a:pt x="1767537" y="1225969"/>
                  <a:pt x="1733799" y="1235532"/>
                </a:cubicBezTo>
                <a:cubicBezTo>
                  <a:pt x="1728151" y="1237046"/>
                  <a:pt x="1722312" y="1237780"/>
                  <a:pt x="1716464" y="1237722"/>
                </a:cubicBezTo>
                <a:lnTo>
                  <a:pt x="1716464" y="1237913"/>
                </a:lnTo>
                <a:cubicBezTo>
                  <a:pt x="1688070" y="1237913"/>
                  <a:pt x="1663124" y="1219044"/>
                  <a:pt x="1655409" y="1191717"/>
                </a:cubicBezTo>
                <a:cubicBezTo>
                  <a:pt x="1622214" y="1074512"/>
                  <a:pt x="1574437" y="961936"/>
                  <a:pt x="1513200" y="856627"/>
                </a:cubicBezTo>
                <a:cubicBezTo>
                  <a:pt x="1496379" y="825834"/>
                  <a:pt x="1507704" y="787236"/>
                  <a:pt x="1538499" y="770415"/>
                </a:cubicBezTo>
                <a:cubicBezTo>
                  <a:pt x="1553325" y="762319"/>
                  <a:pt x="1570022" y="760730"/>
                  <a:pt x="1585229" y="764759"/>
                </a:cubicBezTo>
                <a:close/>
                <a:moveTo>
                  <a:pt x="477919" y="21437"/>
                </a:moveTo>
                <a:cubicBezTo>
                  <a:pt x="499341" y="33775"/>
                  <a:pt x="512445" y="58102"/>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89834" y="-4456"/>
                  <a:pt x="322735" y="-3656"/>
                  <a:pt x="454020" y="13474"/>
                </a:cubicBezTo>
                <a:cubicBezTo>
                  <a:pt x="462713" y="14543"/>
                  <a:pt x="470778" y="17324"/>
                  <a:pt x="477919" y="21437"/>
                </a:cubicBezTo>
                <a:close/>
                <a:moveTo>
                  <a:pt x="957797" y="167970"/>
                </a:move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8235" y="164811"/>
                  <a:pt x="926445" y="152188"/>
                  <a:pt x="957797" y="167970"/>
                </a:cubicBezTo>
                <a:close/>
              </a:path>
            </a:pathLst>
          </a:custGeom>
          <a:solidFill>
            <a:schemeClr val="accent4"/>
          </a:solidFill>
          <a:ln w="9525" cap="flat">
            <a:noFill/>
            <a:prstDash val="solid"/>
            <a:miter/>
          </a:ln>
        </p:spPr>
        <p:txBody>
          <a:bodyPr rtlCol="0" anchor="ctr"/>
          <a:lstStyle/>
          <a:p>
            <a:endParaRPr lang="en-US"/>
          </a:p>
        </p:txBody>
      </p:sp>
      <p:sp>
        <p:nvSpPr>
          <p:cNvPr id="21" name="Freeform: Shape 20">
            <a:extLst>
              <a:ext uri="{FF2B5EF4-FFF2-40B4-BE49-F238E27FC236}">
                <a16:creationId xmlns:a16="http://schemas.microsoft.com/office/drawing/2014/main" id="{75F47824-961D-465D-84F9-EAE11BC617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09527" y="6033795"/>
            <a:ext cx="1991064" cy="824205"/>
          </a:xfrm>
          <a:custGeom>
            <a:avLst/>
            <a:gdLst>
              <a:gd name="connsiteX0" fmla="*/ 995532 w 1991064"/>
              <a:gd name="connsiteY0" fmla="*/ 0 h 824205"/>
              <a:gd name="connsiteX1" fmla="*/ 1984823 w 1991064"/>
              <a:gd name="connsiteY1" fmla="*/ 784423 h 824205"/>
              <a:gd name="connsiteX2" fmla="*/ 1991064 w 1991064"/>
              <a:gd name="connsiteY2" fmla="*/ 824205 h 824205"/>
              <a:gd name="connsiteX3" fmla="*/ 0 w 1991064"/>
              <a:gd name="connsiteY3" fmla="*/ 824205 h 824205"/>
              <a:gd name="connsiteX4" fmla="*/ 6241 w 1991064"/>
              <a:gd name="connsiteY4" fmla="*/ 784423 h 824205"/>
              <a:gd name="connsiteX5" fmla="*/ 995532 w 1991064"/>
              <a:gd name="connsiteY5" fmla="*/ 0 h 8242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991064" h="824205">
                <a:moveTo>
                  <a:pt x="995532" y="0"/>
                </a:moveTo>
                <a:cubicBezTo>
                  <a:pt x="1483521" y="0"/>
                  <a:pt x="1890663" y="336754"/>
                  <a:pt x="1984823" y="784423"/>
                </a:cubicBezTo>
                <a:lnTo>
                  <a:pt x="1991064" y="824205"/>
                </a:lnTo>
                <a:lnTo>
                  <a:pt x="0" y="824205"/>
                </a:lnTo>
                <a:lnTo>
                  <a:pt x="6241" y="784423"/>
                </a:lnTo>
                <a:cubicBezTo>
                  <a:pt x="100402" y="336754"/>
                  <a:pt x="507544" y="0"/>
                  <a:pt x="995532"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3" name="Freeform: Shape 22">
            <a:extLst>
              <a:ext uri="{FF2B5EF4-FFF2-40B4-BE49-F238E27FC236}">
                <a16:creationId xmlns:a16="http://schemas.microsoft.com/office/drawing/2014/main" id="{FEC9DA3E-C1D7-472D-B7C0-F71AE41FBA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51696" y="5519196"/>
            <a:ext cx="1340305" cy="1338805"/>
          </a:xfrm>
          <a:custGeom>
            <a:avLst/>
            <a:gdLst>
              <a:gd name="connsiteX0" fmla="*/ 61913 w 1340305"/>
              <a:gd name="connsiteY0" fmla="*/ 0 h 1338805"/>
              <a:gd name="connsiteX1" fmla="*/ 1340305 w 1340305"/>
              <a:gd name="connsiteY1" fmla="*/ 0 h 1338805"/>
              <a:gd name="connsiteX2" fmla="*/ 1340305 w 1340305"/>
              <a:gd name="connsiteY2" fmla="*/ 123825 h 1338805"/>
              <a:gd name="connsiteX3" fmla="*/ 123825 w 1340305"/>
              <a:gd name="connsiteY3" fmla="*/ 123825 h 1338805"/>
              <a:gd name="connsiteX4" fmla="*/ 123825 w 1340305"/>
              <a:gd name="connsiteY4" fmla="*/ 1338805 h 1338805"/>
              <a:gd name="connsiteX5" fmla="*/ 0 w 1340305"/>
              <a:gd name="connsiteY5" fmla="*/ 1338805 h 1338805"/>
              <a:gd name="connsiteX6" fmla="*/ 0 w 1340305"/>
              <a:gd name="connsiteY6" fmla="*/ 61913 h 1338805"/>
              <a:gd name="connsiteX7" fmla="*/ 61913 w 1340305"/>
              <a:gd name="connsiteY7" fmla="*/ 0 h 13388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40305" h="1338805">
                <a:moveTo>
                  <a:pt x="61913" y="0"/>
                </a:moveTo>
                <a:lnTo>
                  <a:pt x="1340305" y="0"/>
                </a:lnTo>
                <a:lnTo>
                  <a:pt x="1340305" y="123825"/>
                </a:lnTo>
                <a:lnTo>
                  <a:pt x="123825" y="123825"/>
                </a:lnTo>
                <a:lnTo>
                  <a:pt x="123825" y="1338805"/>
                </a:lnTo>
                <a:lnTo>
                  <a:pt x="0" y="1338805"/>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pic>
        <p:nvPicPr>
          <p:cNvPr id="5" name="Audio 4">
            <a:hlinkClick r:id="" action="ppaction://media"/>
            <a:extLst>
              <a:ext uri="{FF2B5EF4-FFF2-40B4-BE49-F238E27FC236}">
                <a16:creationId xmlns:a16="http://schemas.microsoft.com/office/drawing/2014/main" id="{F482E59A-3F59-CF44-A55D-AF2F03EE70A4}"/>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3179958845"/>
      </p:ext>
    </p:extLst>
  </p:cSld>
  <p:clrMapOvr>
    <a:masterClrMapping/>
  </p:clrMapOvr>
  <mc:AlternateContent xmlns:mc="http://schemas.openxmlformats.org/markup-compatibility/2006">
    <mc:Choice xmlns:p14="http://schemas.microsoft.com/office/powerpoint/2010/main" Requires="p14">
      <p:transition spd="slow" p14:dur="2000" advTm="126705"/>
    </mc:Choice>
    <mc:Fallback>
      <p:transition spd="slow" advTm="12670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54EC29-471D-4947-87ED-644BD4F88C8F}"/>
              </a:ext>
            </a:extLst>
          </p:cNvPr>
          <p:cNvSpPr>
            <a:spLocks noGrp="1"/>
          </p:cNvSpPr>
          <p:nvPr>
            <p:ph type="title"/>
          </p:nvPr>
        </p:nvSpPr>
        <p:spPr/>
        <p:txBody>
          <a:bodyPr/>
          <a:lstStyle/>
          <a:p>
            <a:r>
              <a:rPr lang="en-US" dirty="0"/>
              <a:t>Conclusion</a:t>
            </a:r>
          </a:p>
        </p:txBody>
      </p:sp>
      <p:graphicFrame>
        <p:nvGraphicFramePr>
          <p:cNvPr id="6" name="Content Placeholder 2">
            <a:extLst>
              <a:ext uri="{FF2B5EF4-FFF2-40B4-BE49-F238E27FC236}">
                <a16:creationId xmlns:a16="http://schemas.microsoft.com/office/drawing/2014/main" id="{0DC35C75-37A2-39F7-4D11-E3C6B0FFC318}"/>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4" name="Picture 3" descr="A logo of a company&#10;&#10;Description automatically generated">
            <a:extLst>
              <a:ext uri="{FF2B5EF4-FFF2-40B4-BE49-F238E27FC236}">
                <a16:creationId xmlns:a16="http://schemas.microsoft.com/office/drawing/2014/main" id="{607B797F-E60C-2B47-93B3-ED36D2038AED}"/>
              </a:ext>
            </a:extLst>
          </p:cNvPr>
          <p:cNvPicPr>
            <a:picLocks noChangeAspect="1"/>
          </p:cNvPicPr>
          <p:nvPr/>
        </p:nvPicPr>
        <p:blipFill>
          <a:blip r:embed="rId10"/>
          <a:stretch>
            <a:fillRect/>
          </a:stretch>
        </p:blipFill>
        <p:spPr>
          <a:xfrm>
            <a:off x="10080196" y="5426075"/>
            <a:ext cx="1892300" cy="1066800"/>
          </a:xfrm>
          <a:prstGeom prst="rect">
            <a:avLst/>
          </a:prstGeom>
        </p:spPr>
      </p:pic>
      <p:pic>
        <p:nvPicPr>
          <p:cNvPr id="5" name="Audio 4">
            <a:hlinkClick r:id="" action="ppaction://media"/>
            <a:extLst>
              <a:ext uri="{FF2B5EF4-FFF2-40B4-BE49-F238E27FC236}">
                <a16:creationId xmlns:a16="http://schemas.microsoft.com/office/drawing/2014/main" id="{9F341617-EABF-3347-8E3A-9839C8C9C92D}"/>
              </a:ext>
            </a:extLst>
          </p:cNvPr>
          <p:cNvPicPr>
            <a:picLocks noChangeAspect="1"/>
          </p:cNvPicPr>
          <p:nvPr>
            <a:audioFile r:link="rId2"/>
            <p:extLst>
              <p:ext uri="{DAA4B4D4-6D71-4841-9C94-3DE7FCFB9230}">
                <p14:media xmlns:p14="http://schemas.microsoft.com/office/powerpoint/2010/main" r:embed="rId1"/>
              </p:ext>
            </p:extLst>
          </p:nvPr>
        </p:nvPicPr>
        <p:blipFill>
          <a:blip r:embed="rId11"/>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1820079337"/>
      </p:ext>
    </p:extLst>
  </p:cSld>
  <p:clrMapOvr>
    <a:masterClrMapping/>
  </p:clrMapOvr>
  <mc:AlternateContent xmlns:mc="http://schemas.openxmlformats.org/markup-compatibility/2006">
    <mc:Choice xmlns:p14="http://schemas.microsoft.com/office/powerpoint/2010/main" Requires="p14">
      <p:transition spd="slow" p14:dur="2000" advTm="51193"/>
    </mc:Choice>
    <mc:Fallback>
      <p:transition spd="slow" advTm="5119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C5EEF9-8383-984C-B098-41CE916DE8C6}"/>
              </a:ext>
            </a:extLst>
          </p:cNvPr>
          <p:cNvSpPr>
            <a:spLocks noGrp="1"/>
          </p:cNvSpPr>
          <p:nvPr>
            <p:ph type="title"/>
          </p:nvPr>
        </p:nvSpPr>
        <p:spPr/>
        <p:txBody>
          <a:bodyPr/>
          <a:lstStyle/>
          <a:p>
            <a:r>
              <a:rPr lang="en-US" dirty="0"/>
              <a:t>Reference Slide 1</a:t>
            </a:r>
          </a:p>
        </p:txBody>
      </p:sp>
      <p:sp>
        <p:nvSpPr>
          <p:cNvPr id="3" name="Content Placeholder 2">
            <a:extLst>
              <a:ext uri="{FF2B5EF4-FFF2-40B4-BE49-F238E27FC236}">
                <a16:creationId xmlns:a16="http://schemas.microsoft.com/office/drawing/2014/main" id="{ECBA9F2F-C260-BD4E-B84D-F10CFE099816}"/>
              </a:ext>
            </a:extLst>
          </p:cNvPr>
          <p:cNvSpPr>
            <a:spLocks noGrp="1"/>
          </p:cNvSpPr>
          <p:nvPr>
            <p:ph idx="1"/>
          </p:nvPr>
        </p:nvSpPr>
        <p:spPr/>
        <p:txBody>
          <a:bodyPr>
            <a:normAutofit fontScale="32500" lnSpcReduction="20000"/>
          </a:bodyPr>
          <a:lstStyle/>
          <a:p>
            <a:pPr marL="0" indent="0">
              <a:buNone/>
            </a:pPr>
            <a:r>
              <a:rPr lang="en-US" sz="4300" dirty="0"/>
              <a:t>Boyles, J. (2022, January 10). </a:t>
            </a:r>
            <a:r>
              <a:rPr lang="en-US" sz="4300" i="1" dirty="0"/>
              <a:t>Black Widow Piracy Cost Disney Estimated $600 Million In Revenue</a:t>
            </a:r>
            <a:r>
              <a:rPr lang="en-US" sz="4300" dirty="0"/>
              <a:t>. Retrieved from </a:t>
            </a:r>
            <a:r>
              <a:rPr lang="en-US" sz="4300" dirty="0" err="1"/>
              <a:t>Fraghero</a:t>
            </a:r>
            <a:r>
              <a:rPr lang="en-US" sz="4300" dirty="0"/>
              <a:t>: https://</a:t>
            </a:r>
            <a:r>
              <a:rPr lang="en-US" sz="4300" dirty="0" err="1"/>
              <a:t>fraghero.com</a:t>
            </a:r>
            <a:r>
              <a:rPr lang="en-US" sz="4300" dirty="0"/>
              <a:t>/black-widow-piracy-cost-disney-estimated-600-million-in-revenue/</a:t>
            </a:r>
            <a:endParaRPr lang="en-GB" sz="4300" dirty="0"/>
          </a:p>
          <a:p>
            <a:pPr marL="0" indent="0">
              <a:buNone/>
            </a:pPr>
            <a:r>
              <a:rPr lang="en-US" sz="4300" dirty="0"/>
              <a:t> </a:t>
            </a:r>
            <a:endParaRPr lang="en-GB" sz="4300" dirty="0"/>
          </a:p>
          <a:p>
            <a:pPr marL="0" indent="0">
              <a:buNone/>
            </a:pPr>
            <a:r>
              <a:rPr lang="en-US" sz="4300" dirty="0"/>
              <a:t>CIPD. (2023, July 19). </a:t>
            </a:r>
            <a:r>
              <a:rPr lang="en-US" sz="4300" i="1" dirty="0"/>
              <a:t>SWOT analysis</a:t>
            </a:r>
            <a:r>
              <a:rPr lang="en-US" sz="4300" dirty="0"/>
              <a:t>. Retrieved from </a:t>
            </a:r>
            <a:r>
              <a:rPr lang="en-US" sz="4300" dirty="0" err="1"/>
              <a:t>CIPD.org</a:t>
            </a:r>
            <a:r>
              <a:rPr lang="en-US" sz="4300" dirty="0"/>
              <a:t>: https://</a:t>
            </a:r>
            <a:r>
              <a:rPr lang="en-US" sz="4300" dirty="0" err="1"/>
              <a:t>www.cipd.org</a:t>
            </a:r>
            <a:r>
              <a:rPr lang="en-US" sz="4300" dirty="0"/>
              <a:t>/</a:t>
            </a:r>
            <a:r>
              <a:rPr lang="en-US" sz="4300" dirty="0" err="1"/>
              <a:t>uk</a:t>
            </a:r>
            <a:r>
              <a:rPr lang="en-US" sz="4300" dirty="0"/>
              <a:t>/knowledge/factsheets/swot-analysis-factsheet/</a:t>
            </a:r>
            <a:endParaRPr lang="en-GB" sz="4300" dirty="0"/>
          </a:p>
          <a:p>
            <a:pPr marL="0" indent="0">
              <a:buNone/>
            </a:pPr>
            <a:r>
              <a:rPr lang="en-US" sz="4300" dirty="0"/>
              <a:t> </a:t>
            </a:r>
            <a:endParaRPr lang="en-GB" sz="4300" dirty="0"/>
          </a:p>
          <a:p>
            <a:pPr marL="0" indent="0">
              <a:buNone/>
            </a:pPr>
            <a:r>
              <a:rPr lang="en-US" sz="4300" dirty="0"/>
              <a:t>Cohen, W. (2023, April 28). </a:t>
            </a:r>
            <a:r>
              <a:rPr lang="en-US" sz="4300" i="1" dirty="0"/>
              <a:t>Drucker’s approach to developing business strategy</a:t>
            </a:r>
            <a:r>
              <a:rPr lang="en-US" sz="4300" dirty="0"/>
              <a:t>. Retrieved from PEX Network: https://</a:t>
            </a:r>
            <a:r>
              <a:rPr lang="en-US" sz="4300" dirty="0" err="1"/>
              <a:t>www.processexcellencenetwork.com</a:t>
            </a:r>
            <a:r>
              <a:rPr lang="en-US" sz="4300" dirty="0"/>
              <a:t>/business-transformation/articles/</a:t>
            </a:r>
            <a:r>
              <a:rPr lang="en-US" sz="4300" dirty="0" err="1"/>
              <a:t>druckers</a:t>
            </a:r>
            <a:r>
              <a:rPr lang="en-US" sz="4300" dirty="0"/>
              <a:t>-approach-to-developing-business-strategy</a:t>
            </a:r>
            <a:endParaRPr lang="en-GB" sz="4300" dirty="0"/>
          </a:p>
          <a:p>
            <a:pPr marL="0" indent="0">
              <a:buNone/>
            </a:pPr>
            <a:r>
              <a:rPr lang="en-US" sz="4300" dirty="0"/>
              <a:t> </a:t>
            </a:r>
            <a:endParaRPr lang="en-GB" sz="4300" dirty="0"/>
          </a:p>
          <a:p>
            <a:pPr marL="0" indent="0">
              <a:buNone/>
            </a:pPr>
            <a:r>
              <a:rPr lang="en-US" sz="4300" dirty="0" err="1"/>
              <a:t>Cuofano</a:t>
            </a:r>
            <a:r>
              <a:rPr lang="en-US" sz="4300" dirty="0"/>
              <a:t>, G. (2023, October 11). </a:t>
            </a:r>
            <a:r>
              <a:rPr lang="en-US" sz="4300" i="1" dirty="0"/>
              <a:t>What Is Bowman’s Strategy Clock And Why It Matters In Business</a:t>
            </a:r>
            <a:r>
              <a:rPr lang="en-US" sz="4300" dirty="0"/>
              <a:t>. Retrieved from Four Week MBA: https://</a:t>
            </a:r>
            <a:r>
              <a:rPr lang="en-US" sz="4300" dirty="0" err="1"/>
              <a:t>fourweekmba.com</a:t>
            </a:r>
            <a:r>
              <a:rPr lang="en-US" sz="4300" dirty="0"/>
              <a:t>/</a:t>
            </a:r>
            <a:r>
              <a:rPr lang="en-US" sz="4300" dirty="0" err="1"/>
              <a:t>bowmans</a:t>
            </a:r>
            <a:r>
              <a:rPr lang="en-US" sz="4300" dirty="0"/>
              <a:t>-strategy-clock/</a:t>
            </a:r>
            <a:endParaRPr lang="en-GB" sz="4300" dirty="0"/>
          </a:p>
          <a:p>
            <a:pPr marL="0" indent="0">
              <a:buNone/>
            </a:pPr>
            <a:r>
              <a:rPr lang="en-US" sz="4300" dirty="0"/>
              <a:t> </a:t>
            </a:r>
            <a:endParaRPr lang="en-GB" sz="4300" dirty="0"/>
          </a:p>
          <a:p>
            <a:pPr marL="0" indent="0">
              <a:buNone/>
            </a:pPr>
            <a:r>
              <a:rPr lang="en-US" sz="4300" dirty="0"/>
              <a:t>D23. (n.d.). </a:t>
            </a:r>
            <a:r>
              <a:rPr lang="en-US" sz="4300" i="1" dirty="0"/>
              <a:t>Disney History</a:t>
            </a:r>
            <a:r>
              <a:rPr lang="en-US" sz="4300" dirty="0"/>
              <a:t>. Retrieved from D23: https://d23.com/</a:t>
            </a:r>
            <a:r>
              <a:rPr lang="en-US" sz="4300" dirty="0" err="1"/>
              <a:t>disney</a:t>
            </a:r>
            <a:r>
              <a:rPr lang="en-US" sz="4300" dirty="0"/>
              <a:t>-history/</a:t>
            </a:r>
            <a:endParaRPr lang="en-GB" sz="4300" dirty="0"/>
          </a:p>
          <a:p>
            <a:pPr marL="0" indent="0">
              <a:buNone/>
            </a:pPr>
            <a:r>
              <a:rPr lang="en-US" sz="4300" dirty="0"/>
              <a:t>Froehlich, N. J. (2021, May 18). </a:t>
            </a:r>
            <a:r>
              <a:rPr lang="en-US" sz="4300" i="1" dirty="0"/>
              <a:t>Strategic Analysis on The Walt Disney Company: In lieu of the Covid-19 Pandemic</a:t>
            </a:r>
            <a:r>
              <a:rPr lang="en-US" sz="4300" dirty="0"/>
              <a:t>. Retrieved from </a:t>
            </a:r>
            <a:r>
              <a:rPr lang="en-US" sz="4300" dirty="0" err="1"/>
              <a:t>Linkedin</a:t>
            </a:r>
            <a:r>
              <a:rPr lang="en-US" sz="4300" dirty="0"/>
              <a:t>: https://</a:t>
            </a:r>
            <a:r>
              <a:rPr lang="en-US" sz="4300" dirty="0" err="1"/>
              <a:t>www.linkedin.com</a:t>
            </a:r>
            <a:r>
              <a:rPr lang="en-US" sz="4300" dirty="0"/>
              <a:t>/pulse/strategic-analysis-walt-disney-company-lieu-covid-19-nick-froehlich</a:t>
            </a:r>
            <a:endParaRPr lang="en-GB" sz="4300" dirty="0"/>
          </a:p>
          <a:p>
            <a:pPr marL="0" indent="0">
              <a:buNone/>
            </a:pPr>
            <a:r>
              <a:rPr lang="en-US" sz="4300" dirty="0"/>
              <a:t> </a:t>
            </a:r>
            <a:endParaRPr lang="en-GB" sz="4300" dirty="0"/>
          </a:p>
          <a:p>
            <a:pPr marL="0" indent="0">
              <a:buNone/>
            </a:pPr>
            <a:r>
              <a:rPr lang="en-US" sz="4300" dirty="0" err="1"/>
              <a:t>Hoory</a:t>
            </a:r>
            <a:r>
              <a:rPr lang="en-US" sz="4300" dirty="0"/>
              <a:t>, L., &amp; Bottorff, C. (2022, August 7). </a:t>
            </a:r>
            <a:r>
              <a:rPr lang="en-US" sz="4300" i="1" dirty="0"/>
              <a:t>What Is A Stakeholder Analysis? Everything You Need To Know</a:t>
            </a:r>
            <a:r>
              <a:rPr lang="en-US" sz="4300" dirty="0"/>
              <a:t>. Retrieved from Forbes: https://</a:t>
            </a:r>
            <a:r>
              <a:rPr lang="en-US" sz="4300" dirty="0" err="1"/>
              <a:t>www.forbes.com</a:t>
            </a:r>
            <a:r>
              <a:rPr lang="en-US" sz="4300" dirty="0"/>
              <a:t>/advisor/business/what-is-stakeholder-analysis/</a:t>
            </a:r>
            <a:endParaRPr lang="en-GB" sz="4300" dirty="0"/>
          </a:p>
          <a:p>
            <a:pPr marL="0" indent="0">
              <a:buNone/>
            </a:pPr>
            <a:endParaRPr lang="en-US" dirty="0"/>
          </a:p>
        </p:txBody>
      </p:sp>
    </p:spTree>
    <p:extLst>
      <p:ext uri="{BB962C8B-B14F-4D97-AF65-F5344CB8AC3E}">
        <p14:creationId xmlns:p14="http://schemas.microsoft.com/office/powerpoint/2010/main" val="86034463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C5EEF9-8383-984C-B098-41CE916DE8C6}"/>
              </a:ext>
            </a:extLst>
          </p:cNvPr>
          <p:cNvSpPr>
            <a:spLocks noGrp="1"/>
          </p:cNvSpPr>
          <p:nvPr>
            <p:ph type="title"/>
          </p:nvPr>
        </p:nvSpPr>
        <p:spPr/>
        <p:txBody>
          <a:bodyPr/>
          <a:lstStyle/>
          <a:p>
            <a:r>
              <a:rPr lang="en-US" dirty="0"/>
              <a:t>Reference Slide 2</a:t>
            </a:r>
          </a:p>
        </p:txBody>
      </p:sp>
      <p:sp>
        <p:nvSpPr>
          <p:cNvPr id="3" name="Content Placeholder 2">
            <a:extLst>
              <a:ext uri="{FF2B5EF4-FFF2-40B4-BE49-F238E27FC236}">
                <a16:creationId xmlns:a16="http://schemas.microsoft.com/office/drawing/2014/main" id="{ECBA9F2F-C260-BD4E-B84D-F10CFE099816}"/>
              </a:ext>
            </a:extLst>
          </p:cNvPr>
          <p:cNvSpPr>
            <a:spLocks noGrp="1"/>
          </p:cNvSpPr>
          <p:nvPr>
            <p:ph idx="1"/>
          </p:nvPr>
        </p:nvSpPr>
        <p:spPr>
          <a:xfrm>
            <a:off x="838200" y="1825625"/>
            <a:ext cx="10515600" cy="4667250"/>
          </a:xfrm>
        </p:spPr>
        <p:txBody>
          <a:bodyPr>
            <a:normAutofit fontScale="25000" lnSpcReduction="20000"/>
          </a:bodyPr>
          <a:lstStyle/>
          <a:p>
            <a:pPr marL="0" indent="0">
              <a:buNone/>
            </a:pPr>
            <a:r>
              <a:rPr lang="en-US" sz="5600" dirty="0" err="1"/>
              <a:t>Horwarth</a:t>
            </a:r>
            <a:r>
              <a:rPr lang="en-US" sz="5600" dirty="0"/>
              <a:t>, R. (2006). </a:t>
            </a:r>
            <a:r>
              <a:rPr lang="en-US" sz="5600" i="1" dirty="0"/>
              <a:t>The Evolution of Business Strategy</a:t>
            </a:r>
            <a:r>
              <a:rPr lang="en-US" sz="5600" dirty="0"/>
              <a:t>. Retrieved from Strategic Thinking Institute: https://</a:t>
            </a:r>
            <a:r>
              <a:rPr lang="en-US" sz="5600" dirty="0" err="1"/>
              <a:t>www.strategyskills.com</a:t>
            </a:r>
            <a:r>
              <a:rPr lang="en-US" sz="5600" dirty="0"/>
              <a:t>/Articles/Documents/</a:t>
            </a:r>
            <a:r>
              <a:rPr lang="en-US" sz="5600" dirty="0" err="1"/>
              <a:t>evolution.pdf</a:t>
            </a:r>
            <a:endParaRPr lang="en-GB" sz="5600" dirty="0"/>
          </a:p>
          <a:p>
            <a:pPr marL="0" indent="0">
              <a:buNone/>
            </a:pPr>
            <a:r>
              <a:rPr lang="en-US" sz="5600" dirty="0"/>
              <a:t> </a:t>
            </a:r>
            <a:endParaRPr lang="en-GB" sz="5600" dirty="0"/>
          </a:p>
          <a:p>
            <a:pPr marL="0" indent="0">
              <a:buNone/>
            </a:pPr>
            <a:r>
              <a:rPr lang="en-US" sz="5600" dirty="0"/>
              <a:t>Indeed Editorial Team. (2022, October 1). </a:t>
            </a:r>
            <a:r>
              <a:rPr lang="en-US" sz="5600" i="1" dirty="0"/>
              <a:t>What are the Mintzberg 5 P's of strategy?</a:t>
            </a:r>
            <a:r>
              <a:rPr lang="en-US" sz="5600" dirty="0"/>
              <a:t> Retrieved from Indeed: https://</a:t>
            </a:r>
            <a:r>
              <a:rPr lang="en-US" sz="5600" dirty="0" err="1"/>
              <a:t>uk.indeed.com</a:t>
            </a:r>
            <a:r>
              <a:rPr lang="en-US" sz="5600" dirty="0"/>
              <a:t>/career-advice/career-development/mintzberg-5-ps-of-strategy#:~:text=Each%20of%20the%20five%20P%27s,develop%20a%20more%20successful%20strategy.</a:t>
            </a:r>
            <a:endParaRPr lang="en-GB" sz="5600" dirty="0"/>
          </a:p>
          <a:p>
            <a:pPr marL="0" indent="0">
              <a:buNone/>
            </a:pPr>
            <a:r>
              <a:rPr lang="en-US" sz="5600" dirty="0"/>
              <a:t> </a:t>
            </a:r>
            <a:endParaRPr lang="en-GB" sz="5600" dirty="0"/>
          </a:p>
          <a:p>
            <a:pPr marL="0" indent="0">
              <a:buNone/>
            </a:pPr>
            <a:r>
              <a:rPr lang="en-US" sz="5600" dirty="0"/>
              <a:t>Life at Disney. (2023, December). </a:t>
            </a:r>
            <a:r>
              <a:rPr lang="en-US" sz="5600" i="1" dirty="0"/>
              <a:t>Culture &amp; Values</a:t>
            </a:r>
            <a:r>
              <a:rPr lang="en-US" sz="5600" dirty="0"/>
              <a:t>. Retrieved from Life at Disney: https://</a:t>
            </a:r>
            <a:r>
              <a:rPr lang="en-US" sz="5600" dirty="0" err="1"/>
              <a:t>sites.disney.com</a:t>
            </a:r>
            <a:r>
              <a:rPr lang="en-US" sz="5600" dirty="0"/>
              <a:t>/</a:t>
            </a:r>
            <a:r>
              <a:rPr lang="en-US" sz="5600" dirty="0" err="1"/>
              <a:t>lifeatdisney</a:t>
            </a:r>
            <a:r>
              <a:rPr lang="en-US" sz="5600" dirty="0"/>
              <a:t>/culture-and-values/#:~:text=We%20strive%20to%20design%20work,evolving%20needs%20of%20our%20people.</a:t>
            </a:r>
            <a:endParaRPr lang="en-GB" sz="5600" dirty="0"/>
          </a:p>
          <a:p>
            <a:pPr marL="0" indent="0">
              <a:buNone/>
            </a:pPr>
            <a:r>
              <a:rPr lang="en-US" sz="5600" dirty="0"/>
              <a:t> </a:t>
            </a:r>
            <a:endParaRPr lang="en-GB" sz="5600" dirty="0"/>
          </a:p>
          <a:p>
            <a:pPr marL="0" indent="0">
              <a:buNone/>
            </a:pPr>
            <a:r>
              <a:rPr lang="en-US" sz="5600" dirty="0"/>
              <a:t>Lucidity. (n.d.). </a:t>
            </a:r>
            <a:r>
              <a:rPr lang="en-US" sz="5600" i="1" dirty="0"/>
              <a:t>How to Apply Porter’s Generic Strategies to Your Business</a:t>
            </a:r>
            <a:r>
              <a:rPr lang="en-US" sz="5600" dirty="0"/>
              <a:t>. Retrieved from Lucidity: https://</a:t>
            </a:r>
            <a:r>
              <a:rPr lang="en-US" sz="5600" dirty="0" err="1"/>
              <a:t>getlucidity.com</a:t>
            </a:r>
            <a:r>
              <a:rPr lang="en-US" sz="5600" dirty="0"/>
              <a:t>/strategy-resources/introduction-to-porters-generic-strategies/</a:t>
            </a:r>
            <a:endParaRPr lang="en-GB" sz="5600" dirty="0"/>
          </a:p>
          <a:p>
            <a:pPr marL="0" indent="0">
              <a:buNone/>
            </a:pPr>
            <a:r>
              <a:rPr lang="en-US" sz="5600" dirty="0"/>
              <a:t> </a:t>
            </a:r>
            <a:endParaRPr lang="en-GB" sz="5600" dirty="0"/>
          </a:p>
          <a:p>
            <a:pPr marL="0" indent="0">
              <a:buNone/>
            </a:pPr>
            <a:r>
              <a:rPr lang="en-US" sz="5600" dirty="0" err="1"/>
              <a:t>Luebering</a:t>
            </a:r>
            <a:r>
              <a:rPr lang="en-US" sz="5600" dirty="0"/>
              <a:t>, J. E. (2023, December 14). </a:t>
            </a:r>
            <a:r>
              <a:rPr lang="en-US" sz="5600" i="1" dirty="0"/>
              <a:t>Disney Company</a:t>
            </a:r>
            <a:r>
              <a:rPr lang="en-US" sz="5600" dirty="0"/>
              <a:t>. Retrieved from Britannica: https://</a:t>
            </a:r>
            <a:r>
              <a:rPr lang="en-US" sz="5600" dirty="0" err="1"/>
              <a:t>www.britannica.com</a:t>
            </a:r>
            <a:r>
              <a:rPr lang="en-US" sz="5600" dirty="0"/>
              <a:t>/topic/Disney-Company</a:t>
            </a:r>
            <a:endParaRPr lang="en-GB" sz="5600" dirty="0"/>
          </a:p>
          <a:p>
            <a:pPr marL="0" indent="0">
              <a:buNone/>
            </a:pPr>
            <a:r>
              <a:rPr lang="en-US" sz="5600" dirty="0"/>
              <a:t> </a:t>
            </a:r>
            <a:endParaRPr lang="en-GB" sz="5600" dirty="0"/>
          </a:p>
          <a:p>
            <a:pPr marL="0" indent="0">
              <a:buNone/>
            </a:pPr>
            <a:r>
              <a:rPr lang="en-US" sz="5600" dirty="0"/>
              <a:t>Pereira, D. (2023, June 6). </a:t>
            </a:r>
            <a:r>
              <a:rPr lang="en-US" sz="5600" i="1" dirty="0"/>
              <a:t>Disney SWOT Analysis</a:t>
            </a:r>
            <a:r>
              <a:rPr lang="en-US" sz="5600" dirty="0"/>
              <a:t>. Retrieved from Business Model Analyst: https://</a:t>
            </a:r>
            <a:r>
              <a:rPr lang="en-US" sz="5600" dirty="0" err="1"/>
              <a:t>businessmodelanalyst.com</a:t>
            </a:r>
            <a:r>
              <a:rPr lang="en-US" sz="5600" dirty="0"/>
              <a:t>/</a:t>
            </a:r>
            <a:r>
              <a:rPr lang="en-US" sz="5600" dirty="0" err="1"/>
              <a:t>disney</a:t>
            </a:r>
            <a:r>
              <a:rPr lang="en-US" sz="5600" dirty="0"/>
              <a:t>-swot-analysis/</a:t>
            </a:r>
            <a:endParaRPr lang="en-GB" sz="5600" dirty="0"/>
          </a:p>
          <a:p>
            <a:pPr marL="0" indent="0">
              <a:buNone/>
            </a:pPr>
            <a:r>
              <a:rPr lang="en-US" sz="5600" dirty="0"/>
              <a:t> </a:t>
            </a:r>
            <a:endParaRPr lang="en-GB" sz="5600" dirty="0"/>
          </a:p>
          <a:p>
            <a:pPr marL="0" indent="0">
              <a:buNone/>
            </a:pPr>
            <a:r>
              <a:rPr lang="en-US" sz="5600" dirty="0"/>
              <a:t>Rahman, M. (2022, June 22). </a:t>
            </a:r>
            <a:r>
              <a:rPr lang="en-US" sz="5600" i="1" dirty="0"/>
              <a:t>Stakeholders of Walt Disney Company</a:t>
            </a:r>
            <a:r>
              <a:rPr lang="en-US" sz="5600" dirty="0"/>
              <a:t>. Retrieved from How and What: https://</a:t>
            </a:r>
            <a:r>
              <a:rPr lang="en-US" sz="5600" dirty="0" err="1"/>
              <a:t>www.howandwhat.net</a:t>
            </a:r>
            <a:r>
              <a:rPr lang="en-US" sz="5600" dirty="0"/>
              <a:t>/stakeholders-</a:t>
            </a:r>
            <a:r>
              <a:rPr lang="en-US" sz="5600" dirty="0" err="1"/>
              <a:t>walt</a:t>
            </a:r>
            <a:r>
              <a:rPr lang="en-US" sz="5600" dirty="0"/>
              <a:t>-</a:t>
            </a:r>
            <a:r>
              <a:rPr lang="en-US" sz="5600" dirty="0" err="1"/>
              <a:t>disney</a:t>
            </a:r>
            <a:r>
              <a:rPr lang="en-US" sz="5600" dirty="0"/>
              <a:t>-company/</a:t>
            </a:r>
            <a:endParaRPr lang="en-GB" sz="5600" dirty="0"/>
          </a:p>
          <a:p>
            <a:pPr marL="0" indent="0">
              <a:buNone/>
            </a:pPr>
            <a:endParaRPr lang="en-US" dirty="0"/>
          </a:p>
        </p:txBody>
      </p:sp>
    </p:spTree>
    <p:extLst>
      <p:ext uri="{BB962C8B-B14F-4D97-AF65-F5344CB8AC3E}">
        <p14:creationId xmlns:p14="http://schemas.microsoft.com/office/powerpoint/2010/main" val="305429773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C5EEF9-8383-984C-B098-41CE916DE8C6}"/>
              </a:ext>
            </a:extLst>
          </p:cNvPr>
          <p:cNvSpPr>
            <a:spLocks noGrp="1"/>
          </p:cNvSpPr>
          <p:nvPr>
            <p:ph type="title"/>
          </p:nvPr>
        </p:nvSpPr>
        <p:spPr/>
        <p:txBody>
          <a:bodyPr/>
          <a:lstStyle/>
          <a:p>
            <a:r>
              <a:rPr lang="en-US" dirty="0"/>
              <a:t>Reference Slide 3</a:t>
            </a:r>
          </a:p>
        </p:txBody>
      </p:sp>
      <p:sp>
        <p:nvSpPr>
          <p:cNvPr id="3" name="Content Placeholder 2">
            <a:extLst>
              <a:ext uri="{FF2B5EF4-FFF2-40B4-BE49-F238E27FC236}">
                <a16:creationId xmlns:a16="http://schemas.microsoft.com/office/drawing/2014/main" id="{ECBA9F2F-C260-BD4E-B84D-F10CFE099816}"/>
              </a:ext>
            </a:extLst>
          </p:cNvPr>
          <p:cNvSpPr>
            <a:spLocks noGrp="1"/>
          </p:cNvSpPr>
          <p:nvPr>
            <p:ph idx="1"/>
          </p:nvPr>
        </p:nvSpPr>
        <p:spPr/>
        <p:txBody>
          <a:bodyPr>
            <a:normAutofit fontScale="47500" lnSpcReduction="20000"/>
          </a:bodyPr>
          <a:lstStyle/>
          <a:p>
            <a:pPr marL="0" indent="0">
              <a:buNone/>
            </a:pPr>
            <a:r>
              <a:rPr lang="en-US" dirty="0"/>
              <a:t>Research Methodology. (n.d.). </a:t>
            </a:r>
            <a:r>
              <a:rPr lang="en-US" i="1" dirty="0"/>
              <a:t>SWOT Analysis</a:t>
            </a:r>
            <a:r>
              <a:rPr lang="en-US" dirty="0"/>
              <a:t>. Retrieved from Research Methodology: https://research-</a:t>
            </a:r>
            <a:r>
              <a:rPr lang="en-US" dirty="0" err="1"/>
              <a:t>methodology.net</a:t>
            </a:r>
            <a:r>
              <a:rPr lang="en-US" dirty="0"/>
              <a:t>/theory/strategy/swot-analysis/</a:t>
            </a:r>
            <a:endParaRPr lang="en-GB" dirty="0"/>
          </a:p>
          <a:p>
            <a:pPr marL="0" indent="0">
              <a:buNone/>
            </a:pPr>
            <a:r>
              <a:rPr lang="en-US" dirty="0"/>
              <a:t> </a:t>
            </a:r>
            <a:endParaRPr lang="en-GB" dirty="0"/>
          </a:p>
          <a:p>
            <a:pPr marL="0" indent="0">
              <a:buNone/>
            </a:pPr>
            <a:r>
              <a:rPr lang="en-US" dirty="0"/>
              <a:t>Sorkin, A. R., </a:t>
            </a:r>
            <a:r>
              <a:rPr lang="en-US" dirty="0" err="1"/>
              <a:t>Mattu</a:t>
            </a:r>
            <a:r>
              <a:rPr lang="en-US" dirty="0"/>
              <a:t>, R., Merced, M. J., &amp; </a:t>
            </a:r>
            <a:r>
              <a:rPr lang="en-US" dirty="0" err="1"/>
              <a:t>Livni</a:t>
            </a:r>
            <a:r>
              <a:rPr lang="en-US" dirty="0"/>
              <a:t>, E. (2023, August 10). </a:t>
            </a:r>
            <a:r>
              <a:rPr lang="en-US" i="1" dirty="0"/>
              <a:t>Bob </a:t>
            </a:r>
            <a:r>
              <a:rPr lang="en-US" i="1" dirty="0" err="1"/>
              <a:t>Iger</a:t>
            </a:r>
            <a:r>
              <a:rPr lang="en-US" i="1" dirty="0"/>
              <a:t> Tweaks Disney’s Strategy on Streaming</a:t>
            </a:r>
            <a:r>
              <a:rPr lang="en-US" dirty="0"/>
              <a:t>. Retrieved from New York Times: https://</a:t>
            </a:r>
            <a:r>
              <a:rPr lang="en-US" dirty="0" err="1"/>
              <a:t>www.nytimes.com</a:t>
            </a:r>
            <a:r>
              <a:rPr lang="en-US" dirty="0"/>
              <a:t>/2023/08/10/business/</a:t>
            </a:r>
            <a:r>
              <a:rPr lang="en-US" dirty="0" err="1"/>
              <a:t>dealbook</a:t>
            </a:r>
            <a:r>
              <a:rPr lang="en-US" dirty="0"/>
              <a:t>/bob-</a:t>
            </a:r>
            <a:r>
              <a:rPr lang="en-US" dirty="0" err="1"/>
              <a:t>iger</a:t>
            </a:r>
            <a:r>
              <a:rPr lang="en-US" dirty="0"/>
              <a:t>-tweaks-</a:t>
            </a:r>
            <a:r>
              <a:rPr lang="en-US" dirty="0" err="1"/>
              <a:t>disneys</a:t>
            </a:r>
            <a:r>
              <a:rPr lang="en-US" dirty="0"/>
              <a:t>-strategy-on-</a:t>
            </a:r>
            <a:r>
              <a:rPr lang="en-US" dirty="0" err="1"/>
              <a:t>streaming.html</a:t>
            </a:r>
            <a:r>
              <a:rPr lang="en-US" dirty="0"/>
              <a:t>#:~:text=Streaming%20is%20Disney%27s%20future%2C%20Mr,don%27t%20drive%20them%20away.</a:t>
            </a:r>
            <a:endParaRPr lang="en-GB" dirty="0"/>
          </a:p>
          <a:p>
            <a:pPr marL="0" indent="0">
              <a:buNone/>
            </a:pPr>
            <a:r>
              <a:rPr lang="en-US" dirty="0"/>
              <a:t> </a:t>
            </a:r>
            <a:endParaRPr lang="en-GB" dirty="0"/>
          </a:p>
          <a:p>
            <a:pPr marL="0" indent="0">
              <a:buNone/>
            </a:pPr>
            <a:r>
              <a:rPr lang="en-US" dirty="0"/>
              <a:t>Statista. (2023, December). </a:t>
            </a:r>
            <a:r>
              <a:rPr lang="en-US" i="1" dirty="0"/>
              <a:t>Brand value of Disney worldwide from 2020 to 2023</a:t>
            </a:r>
            <a:r>
              <a:rPr lang="en-US" dirty="0"/>
              <a:t>. Retrieved from Statista: https://</a:t>
            </a:r>
            <a:r>
              <a:rPr lang="en-US" dirty="0" err="1"/>
              <a:t>www.statista.com</a:t>
            </a:r>
            <a:r>
              <a:rPr lang="en-US" dirty="0"/>
              <a:t>/statistics/1324425/</a:t>
            </a:r>
            <a:r>
              <a:rPr lang="en-US" dirty="0" err="1"/>
              <a:t>disney</a:t>
            </a:r>
            <a:r>
              <a:rPr lang="en-US" dirty="0"/>
              <a:t>-brand-value/#:~:text=Disney%3A%20brand%20value%202020%2D2023&amp;text=In%202023%2C%20the%20brand%20value,media%20brand%20worldwide%20in%202023.</a:t>
            </a:r>
            <a:endParaRPr lang="en-GB" dirty="0"/>
          </a:p>
          <a:p>
            <a:pPr marL="0" indent="0">
              <a:buNone/>
            </a:pPr>
            <a:r>
              <a:rPr lang="en-US" dirty="0"/>
              <a:t> </a:t>
            </a:r>
            <a:endParaRPr lang="en-GB" dirty="0"/>
          </a:p>
          <a:p>
            <a:pPr marL="0" indent="0">
              <a:buNone/>
            </a:pPr>
            <a:r>
              <a:rPr lang="en-US" dirty="0" err="1"/>
              <a:t>Stobierski</a:t>
            </a:r>
            <a:r>
              <a:rPr lang="en-US" dirty="0"/>
              <a:t>, T. (2020, November 19). </a:t>
            </a:r>
            <a:r>
              <a:rPr lang="en-US" i="1" dirty="0"/>
              <a:t>EMERGENT VS. DELIBERATE STRATEGY: HOW &amp; WHEN TO USE EACH</a:t>
            </a:r>
            <a:r>
              <a:rPr lang="en-US" dirty="0"/>
              <a:t>. Retrieved from Harvard Business School: https://</a:t>
            </a:r>
            <a:r>
              <a:rPr lang="en-US" dirty="0" err="1"/>
              <a:t>online.hbs.edu</a:t>
            </a:r>
            <a:r>
              <a:rPr lang="en-US" dirty="0"/>
              <a:t>/blog/post/emergent-vs-deliberate-strategy</a:t>
            </a:r>
            <a:endParaRPr lang="en-GB" dirty="0"/>
          </a:p>
          <a:p>
            <a:pPr marL="0" indent="0">
              <a:buNone/>
            </a:pPr>
            <a:r>
              <a:rPr lang="en-US" dirty="0"/>
              <a:t> </a:t>
            </a:r>
            <a:endParaRPr lang="en-GB" dirty="0"/>
          </a:p>
          <a:p>
            <a:pPr marL="0" indent="0">
              <a:buNone/>
            </a:pPr>
            <a:r>
              <a:rPr lang="en-US" dirty="0"/>
              <a:t>Stoll, J. (2023, November 9). </a:t>
            </a:r>
            <a:r>
              <a:rPr lang="en-US" i="1" dirty="0"/>
              <a:t>Number of Disney Plus subscribers worldwide from 1st quarter 2020 to 4th quarter 2023</a:t>
            </a:r>
            <a:r>
              <a:rPr lang="en-US" dirty="0"/>
              <a:t>. Retrieved from Statista: https://</a:t>
            </a:r>
            <a:r>
              <a:rPr lang="en-US" dirty="0" err="1"/>
              <a:t>www.statista.com</a:t>
            </a:r>
            <a:r>
              <a:rPr lang="en-US" dirty="0"/>
              <a:t>/statistics/1095372/</a:t>
            </a:r>
            <a:r>
              <a:rPr lang="en-US" dirty="0" err="1"/>
              <a:t>disney</a:t>
            </a:r>
            <a:r>
              <a:rPr lang="en-US" dirty="0"/>
              <a:t>-plus-number-of-subscribers-us/#:~:text=Less%20than%20two%20years%20later,90%20million%20users%20by%202024.</a:t>
            </a:r>
            <a:endParaRPr lang="en-GB" dirty="0"/>
          </a:p>
          <a:p>
            <a:pPr marL="0" indent="0">
              <a:buNone/>
            </a:pPr>
            <a:r>
              <a:rPr lang="en-US" dirty="0"/>
              <a:t> </a:t>
            </a:r>
            <a:endParaRPr lang="en-GB" dirty="0"/>
          </a:p>
          <a:p>
            <a:pPr marL="0" indent="0">
              <a:buNone/>
            </a:pPr>
            <a:r>
              <a:rPr lang="en-US" dirty="0"/>
              <a:t>The Walt Disney Company. (2023, December). </a:t>
            </a:r>
            <a:r>
              <a:rPr lang="en-US" i="1" dirty="0"/>
              <a:t>About the Walt Disney Company</a:t>
            </a:r>
            <a:r>
              <a:rPr lang="en-US" dirty="0"/>
              <a:t>. Retrieved from The Walt Disney Company: https://</a:t>
            </a:r>
            <a:r>
              <a:rPr lang="en-US" dirty="0" err="1"/>
              <a:t>thewaltdisneycompany.com</a:t>
            </a:r>
            <a:r>
              <a:rPr lang="en-US" dirty="0"/>
              <a:t>/about/#:~:text=The%20mission%20of%20The%20Walt,the%20world%27s%20premier%20entertainment%20company.</a:t>
            </a:r>
            <a:endParaRPr lang="en-GB" dirty="0"/>
          </a:p>
          <a:p>
            <a:pPr marL="0" indent="0">
              <a:buNone/>
            </a:pPr>
            <a:endParaRPr lang="en-US" dirty="0"/>
          </a:p>
        </p:txBody>
      </p:sp>
    </p:spTree>
    <p:extLst>
      <p:ext uri="{BB962C8B-B14F-4D97-AF65-F5344CB8AC3E}">
        <p14:creationId xmlns:p14="http://schemas.microsoft.com/office/powerpoint/2010/main" val="182918241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ADBF26-D342-9449-8A52-499C840AC452}"/>
              </a:ext>
            </a:extLst>
          </p:cNvPr>
          <p:cNvSpPr>
            <a:spLocks noGrp="1"/>
          </p:cNvSpPr>
          <p:nvPr>
            <p:ph type="title"/>
          </p:nvPr>
        </p:nvSpPr>
        <p:spPr/>
        <p:txBody>
          <a:bodyPr/>
          <a:lstStyle/>
          <a:p>
            <a:r>
              <a:rPr lang="en-US" dirty="0"/>
              <a:t>Reference Slide 4</a:t>
            </a:r>
          </a:p>
        </p:txBody>
      </p:sp>
      <p:sp>
        <p:nvSpPr>
          <p:cNvPr id="3" name="Content Placeholder 2">
            <a:extLst>
              <a:ext uri="{FF2B5EF4-FFF2-40B4-BE49-F238E27FC236}">
                <a16:creationId xmlns:a16="http://schemas.microsoft.com/office/drawing/2014/main" id="{DD7A8350-EC9E-064C-A705-566FDDE0D63A}"/>
              </a:ext>
            </a:extLst>
          </p:cNvPr>
          <p:cNvSpPr>
            <a:spLocks noGrp="1"/>
          </p:cNvSpPr>
          <p:nvPr>
            <p:ph idx="1"/>
          </p:nvPr>
        </p:nvSpPr>
        <p:spPr/>
        <p:txBody>
          <a:bodyPr>
            <a:normAutofit fontScale="55000" lnSpcReduction="20000"/>
          </a:bodyPr>
          <a:lstStyle/>
          <a:p>
            <a:pPr marL="0" indent="0">
              <a:buNone/>
            </a:pPr>
            <a:r>
              <a:rPr lang="en-US" dirty="0"/>
              <a:t>Thinkers 50. (n.d.). </a:t>
            </a:r>
            <a:r>
              <a:rPr lang="en-US" i="1" dirty="0"/>
              <a:t>Mintzberg On Strategic Planning</a:t>
            </a:r>
            <a:r>
              <a:rPr lang="en-US" dirty="0"/>
              <a:t>. Retrieved from Thinkers 50: https://thinkers50.com/blog/</a:t>
            </a:r>
            <a:r>
              <a:rPr lang="en-US" dirty="0" err="1"/>
              <a:t>mintzberg</a:t>
            </a:r>
            <a:r>
              <a:rPr lang="en-US" dirty="0"/>
              <a:t>-on-strategic-planning/#:~:text=In%20contrast%2C%20strategy%20is%20either,strategy%20finders%2C%20analysts%20and%20catalysts.</a:t>
            </a:r>
            <a:endParaRPr lang="en-GB" dirty="0"/>
          </a:p>
          <a:p>
            <a:pPr marL="0" indent="0">
              <a:buNone/>
            </a:pPr>
            <a:r>
              <a:rPr lang="en-US" dirty="0"/>
              <a:t> </a:t>
            </a:r>
            <a:endParaRPr lang="en-GB" dirty="0"/>
          </a:p>
          <a:p>
            <a:pPr marL="0" indent="0">
              <a:buNone/>
            </a:pPr>
            <a:r>
              <a:rPr lang="en-US" dirty="0"/>
              <a:t>Trainer, D. (2019, December 11). </a:t>
            </a:r>
            <a:r>
              <a:rPr lang="en-US" i="1" dirty="0"/>
              <a:t>Disney’s Strategy Is Working</a:t>
            </a:r>
            <a:r>
              <a:rPr lang="en-US" dirty="0"/>
              <a:t>. Retrieved from Forbes: https://</a:t>
            </a:r>
            <a:r>
              <a:rPr lang="en-US" dirty="0" err="1"/>
              <a:t>www.forbes.com</a:t>
            </a:r>
            <a:r>
              <a:rPr lang="en-US" dirty="0"/>
              <a:t>/sites/</a:t>
            </a:r>
            <a:r>
              <a:rPr lang="en-US" dirty="0" err="1"/>
              <a:t>greatspeculations</a:t>
            </a:r>
            <a:r>
              <a:rPr lang="en-US" dirty="0"/>
              <a:t>/2019/12/11/</a:t>
            </a:r>
            <a:r>
              <a:rPr lang="en-US" dirty="0" err="1"/>
              <a:t>disneys</a:t>
            </a:r>
            <a:r>
              <a:rPr lang="en-US" dirty="0"/>
              <a:t>-strategy-is-working/?</a:t>
            </a:r>
            <a:r>
              <a:rPr lang="en-US" dirty="0" err="1"/>
              <a:t>sh</a:t>
            </a:r>
            <a:r>
              <a:rPr lang="en-US" dirty="0"/>
              <a:t>=d41984356b02</a:t>
            </a:r>
            <a:endParaRPr lang="en-GB" dirty="0"/>
          </a:p>
          <a:p>
            <a:pPr marL="0" indent="0">
              <a:buNone/>
            </a:pPr>
            <a:r>
              <a:rPr lang="en-US" dirty="0"/>
              <a:t> </a:t>
            </a:r>
            <a:endParaRPr lang="en-GB" dirty="0"/>
          </a:p>
          <a:p>
            <a:pPr marL="0" indent="0">
              <a:buNone/>
            </a:pPr>
            <a:r>
              <a:rPr lang="en-US" dirty="0"/>
              <a:t>Tutor2u. (2021, March 21). </a:t>
            </a:r>
            <a:r>
              <a:rPr lang="en-US" i="1" dirty="0"/>
              <a:t>Planned Versus Emergent Strategy</a:t>
            </a:r>
            <a:r>
              <a:rPr lang="en-US" dirty="0"/>
              <a:t>. Retrieved from Tutor2u.net: https://www.tutor2u.net/business/reference/emergent-strategy</a:t>
            </a:r>
            <a:endParaRPr lang="en-GB" dirty="0"/>
          </a:p>
          <a:p>
            <a:pPr marL="0" indent="0">
              <a:buNone/>
            </a:pPr>
            <a:r>
              <a:rPr lang="en-US" dirty="0"/>
              <a:t> </a:t>
            </a:r>
            <a:endParaRPr lang="en-GB" dirty="0"/>
          </a:p>
          <a:p>
            <a:pPr marL="0" indent="0">
              <a:buNone/>
            </a:pPr>
            <a:r>
              <a:rPr lang="en-US" dirty="0"/>
              <a:t>University of Cambridge. (n.d.). </a:t>
            </a:r>
            <a:r>
              <a:rPr lang="en-US" i="1" dirty="0"/>
              <a:t>Porter's Generic Competitive Strategies (ways of competing)</a:t>
            </a:r>
            <a:r>
              <a:rPr lang="en-US" dirty="0"/>
              <a:t>. Retrieved from University of Cambridge: https://</a:t>
            </a:r>
            <a:r>
              <a:rPr lang="en-US" dirty="0" err="1"/>
              <a:t>www.ifm.eng.cam.ac.uk</a:t>
            </a:r>
            <a:r>
              <a:rPr lang="en-US" dirty="0"/>
              <a:t>/research/</a:t>
            </a:r>
            <a:r>
              <a:rPr lang="en-US" dirty="0" err="1"/>
              <a:t>dstools</a:t>
            </a:r>
            <a:r>
              <a:rPr lang="en-US" dirty="0"/>
              <a:t>/porters-generic-competitive-strategies/</a:t>
            </a:r>
            <a:endParaRPr lang="en-GB" dirty="0"/>
          </a:p>
          <a:p>
            <a:pPr marL="0" indent="0">
              <a:buNone/>
            </a:pPr>
            <a:r>
              <a:rPr lang="en-US" dirty="0"/>
              <a:t> </a:t>
            </a:r>
            <a:endParaRPr lang="en-GB" dirty="0"/>
          </a:p>
          <a:p>
            <a:pPr marL="0" indent="0">
              <a:buNone/>
            </a:pPr>
            <a:r>
              <a:rPr lang="en-US" dirty="0"/>
              <a:t>Williams, A. (2023, November 16). </a:t>
            </a:r>
            <a:r>
              <a:rPr lang="en-US" i="1" dirty="0"/>
              <a:t>Disney’s Generic Competitive Strategy &amp; Growth Strategies</a:t>
            </a:r>
            <a:r>
              <a:rPr lang="en-US" dirty="0"/>
              <a:t>. Retrieved from </a:t>
            </a:r>
            <a:r>
              <a:rPr lang="en-US" dirty="0" err="1"/>
              <a:t>Panmore</a:t>
            </a:r>
            <a:r>
              <a:rPr lang="en-US" dirty="0"/>
              <a:t> Institute: https://</a:t>
            </a:r>
            <a:r>
              <a:rPr lang="en-US" dirty="0" err="1"/>
              <a:t>panmore.com</a:t>
            </a:r>
            <a:r>
              <a:rPr lang="en-US" dirty="0"/>
              <a:t>/</a:t>
            </a:r>
            <a:r>
              <a:rPr lang="en-US" dirty="0" err="1"/>
              <a:t>disney</a:t>
            </a:r>
            <a:r>
              <a:rPr lang="en-US" dirty="0"/>
              <a:t>-generic-competitive-strategy-intensive-growth-strategies</a:t>
            </a:r>
            <a:endParaRPr lang="en-GB" dirty="0"/>
          </a:p>
          <a:p>
            <a:endParaRPr lang="en-US" dirty="0"/>
          </a:p>
        </p:txBody>
      </p:sp>
    </p:spTree>
    <p:extLst>
      <p:ext uri="{BB962C8B-B14F-4D97-AF65-F5344CB8AC3E}">
        <p14:creationId xmlns:p14="http://schemas.microsoft.com/office/powerpoint/2010/main" val="153013909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TotalTime>
  <Words>2163</Words>
  <Application>Microsoft Macintosh PowerPoint</Application>
  <PresentationFormat>Widescreen</PresentationFormat>
  <Paragraphs>171</Paragraphs>
  <Slides>14</Slides>
  <Notes>6</Notes>
  <HiddenSlides>0</HiddenSlides>
  <MMClips>10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14</vt:i4>
      </vt:variant>
    </vt:vector>
  </HeadingPairs>
  <TitlesOfParts>
    <vt:vector size="19" baseType="lpstr">
      <vt:lpstr>Apple Chancery</vt:lpstr>
      <vt:lpstr>Arial</vt:lpstr>
      <vt:lpstr>Calibri</vt:lpstr>
      <vt:lpstr>Calibri Light</vt:lpstr>
      <vt:lpstr>Office Theme</vt:lpstr>
      <vt:lpstr>Module Title – Strategies for Resilience and Prosperity Module Code – BMSP6006 Assignment Number – Assignment 2 Name – Glyn Gainard  Student ID – 2114234 Duration – XX:XX </vt:lpstr>
      <vt:lpstr>PowerPoint Presentation</vt:lpstr>
      <vt:lpstr>Organisational Overview</vt:lpstr>
      <vt:lpstr>What is Strategy and Strategic Management</vt:lpstr>
      <vt:lpstr>Strategic Management Tools</vt:lpstr>
      <vt:lpstr>PowerPoint Presentation</vt:lpstr>
      <vt:lpstr>PowerPoint Presentation</vt:lpstr>
      <vt:lpstr>Stakeholder Analysis</vt:lpstr>
      <vt:lpstr>Strategic Recommendation</vt:lpstr>
      <vt:lpstr>Conclusion</vt:lpstr>
      <vt:lpstr>Reference Slide 1</vt:lpstr>
      <vt:lpstr>Reference Slide 2</vt:lpstr>
      <vt:lpstr>Reference Slide 3</vt:lpstr>
      <vt:lpstr>Reference Slide 4</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Module Title – Strategies for Resilience and Prosperity Module Code – BMSP6006 Assignment Number – Assignment 2 Name – Glyn Gainard  Student ID – 2114234 Duration – XX:XX </dc:title>
  <dc:creator>Glyn Gainard</dc:creator>
  <cp:lastModifiedBy>Glyn Gainard</cp:lastModifiedBy>
  <cp:revision>2</cp:revision>
  <dcterms:created xsi:type="dcterms:W3CDTF">2024-01-08T20:12:43Z</dcterms:created>
  <dcterms:modified xsi:type="dcterms:W3CDTF">2024-01-08T20:16:07Z</dcterms:modified>
</cp:coreProperties>
</file>