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65"/>
  </p:notesMasterIdLst>
  <p:sldIdLst>
    <p:sldId id="256" r:id="rId2"/>
    <p:sldId id="258" r:id="rId3"/>
    <p:sldId id="257" r:id="rId4"/>
    <p:sldId id="259" r:id="rId5"/>
    <p:sldId id="260" r:id="rId6"/>
    <p:sldId id="327" r:id="rId7"/>
    <p:sldId id="263" r:id="rId8"/>
    <p:sldId id="264" r:id="rId9"/>
    <p:sldId id="265" r:id="rId10"/>
    <p:sldId id="266" r:id="rId11"/>
    <p:sldId id="267" r:id="rId12"/>
    <p:sldId id="268" r:id="rId13"/>
    <p:sldId id="269" r:id="rId14"/>
    <p:sldId id="270" r:id="rId15"/>
    <p:sldId id="271" r:id="rId16"/>
    <p:sldId id="272" r:id="rId17"/>
    <p:sldId id="319" r:id="rId18"/>
    <p:sldId id="275" r:id="rId19"/>
    <p:sldId id="277" r:id="rId20"/>
    <p:sldId id="278" r:id="rId21"/>
    <p:sldId id="279" r:id="rId22"/>
    <p:sldId id="280" r:id="rId23"/>
    <p:sldId id="261" r:id="rId24"/>
    <p:sldId id="281" r:id="rId25"/>
    <p:sldId id="282" r:id="rId26"/>
    <p:sldId id="283" r:id="rId27"/>
    <p:sldId id="285" r:id="rId28"/>
    <p:sldId id="287" r:id="rId29"/>
    <p:sldId id="349" r:id="rId30"/>
    <p:sldId id="347" r:id="rId31"/>
    <p:sldId id="292" r:id="rId32"/>
    <p:sldId id="320" r:id="rId33"/>
    <p:sldId id="293" r:id="rId34"/>
    <p:sldId id="321" r:id="rId35"/>
    <p:sldId id="294" r:id="rId36"/>
    <p:sldId id="348" r:id="rId37"/>
    <p:sldId id="324" r:id="rId38"/>
    <p:sldId id="346" r:id="rId39"/>
    <p:sldId id="345" r:id="rId40"/>
    <p:sldId id="329" r:id="rId41"/>
    <p:sldId id="330" r:id="rId42"/>
    <p:sldId id="331" r:id="rId43"/>
    <p:sldId id="332" r:id="rId44"/>
    <p:sldId id="333" r:id="rId45"/>
    <p:sldId id="334" r:id="rId46"/>
    <p:sldId id="335" r:id="rId47"/>
    <p:sldId id="336" r:id="rId48"/>
    <p:sldId id="337" r:id="rId49"/>
    <p:sldId id="338" r:id="rId50"/>
    <p:sldId id="339" r:id="rId51"/>
    <p:sldId id="340" r:id="rId52"/>
    <p:sldId id="341" r:id="rId53"/>
    <p:sldId id="342" r:id="rId54"/>
    <p:sldId id="343" r:id="rId55"/>
    <p:sldId id="304" r:id="rId56"/>
    <p:sldId id="297" r:id="rId57"/>
    <p:sldId id="298" r:id="rId58"/>
    <p:sldId id="299" r:id="rId59"/>
    <p:sldId id="300" r:id="rId60"/>
    <p:sldId id="301" r:id="rId61"/>
    <p:sldId id="302" r:id="rId62"/>
    <p:sldId id="303" r:id="rId63"/>
    <p:sldId id="305" r:id="rId6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0" d="100"/>
          <a:sy n="90" d="100"/>
        </p:scale>
        <p:origin x="126" y="90"/>
      </p:cViewPr>
      <p:guideLst/>
    </p:cSldViewPr>
  </p:slideViewPr>
  <p:notesTextViewPr>
    <p:cViewPr>
      <p:scale>
        <a:sx n="1" d="1"/>
        <a:sy n="1" d="1"/>
      </p:scale>
      <p:origin x="0" y="0"/>
    </p:cViewPr>
  </p:notesTextViewPr>
  <p:sorterViewPr>
    <p:cViewPr>
      <p:scale>
        <a:sx n="100" d="100"/>
        <a:sy n="100" d="100"/>
      </p:scale>
      <p:origin x="0" y="-130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5B8EED-85BA-4684-9446-A81E86959336}" type="datetimeFigureOut">
              <a:rPr lang="en-GB" smtClean="0"/>
              <a:t>08/10/2019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61CC57-BBDC-4D7D-B86C-3E25CED7D8CB}" type="slidenum">
              <a:rPr lang="en-GB" smtClean="0"/>
              <a:t>‹#›</a:t>
            </a:fld>
            <a:endParaRPr lang="en-GB"/>
          </a:p>
        </p:txBody>
      </p:sp>
    </p:spTree>
    <p:extLst>
      <p:ext uri="{BB962C8B-B14F-4D97-AF65-F5344CB8AC3E}">
        <p14:creationId xmlns:p14="http://schemas.microsoft.com/office/powerpoint/2010/main" val="4000972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Play DVD before revealing</a:t>
            </a:r>
          </a:p>
        </p:txBody>
      </p:sp>
    </p:spTree>
    <p:extLst>
      <p:ext uri="{BB962C8B-B14F-4D97-AF65-F5344CB8AC3E}">
        <p14:creationId xmlns:p14="http://schemas.microsoft.com/office/powerpoint/2010/main" val="2886394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1"/>
          <p:cNvSpPr>
            <a:spLocks noGrp="1" noRot="1" noChangeAspect="1" noChangeArrowheads="1" noTextEdit="1"/>
          </p:cNvSpPr>
          <p:nvPr>
            <p:ph type="sldImg"/>
          </p:nvPr>
        </p:nvSpPr>
        <p:spPr>
          <a:solidFill>
            <a:srgbClr val="FFFFFF"/>
          </a:solidFill>
          <a:ln/>
        </p:spPr>
      </p:sp>
      <p:sp>
        <p:nvSpPr>
          <p:cNvPr id="139267"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000" u="sng">
              <a:latin typeface="Times New Roman Bold" panose="02020803070505020304" pitchFamily="18" charset="0"/>
              <a:ea typeface="ＭＳ Ｐゴシック" panose="020B0600070205080204" pitchFamily="34" charset="-128"/>
              <a:cs typeface="Times New Roman Bold" panose="02020803070505020304" pitchFamily="18" charset="0"/>
              <a:sym typeface="Times New Roman Bold" panose="02020803070505020304" pitchFamily="18" charset="0"/>
            </a:endParaRPr>
          </a:p>
        </p:txBody>
      </p:sp>
    </p:spTree>
    <p:extLst>
      <p:ext uri="{BB962C8B-B14F-4D97-AF65-F5344CB8AC3E}">
        <p14:creationId xmlns:p14="http://schemas.microsoft.com/office/powerpoint/2010/main" val="4121506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1"/>
          <p:cNvSpPr>
            <a:spLocks noGrp="1" noRot="1" noChangeAspect="1" noChangeArrowheads="1" noTextEdit="1"/>
          </p:cNvSpPr>
          <p:nvPr>
            <p:ph type="sldImg"/>
          </p:nvPr>
        </p:nvSpPr>
        <p:spPr>
          <a:solidFill>
            <a:srgbClr val="FFFFFF"/>
          </a:solidFill>
          <a:ln/>
        </p:spPr>
      </p:sp>
      <p:sp>
        <p:nvSpPr>
          <p:cNvPr id="14029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3901167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1"/>
          <p:cNvSpPr>
            <a:spLocks noGrp="1" noRot="1" noChangeAspect="1" noChangeArrowheads="1" noTextEdit="1"/>
          </p:cNvSpPr>
          <p:nvPr>
            <p:ph type="sldImg"/>
          </p:nvPr>
        </p:nvSpPr>
        <p:spPr>
          <a:solidFill>
            <a:srgbClr val="FFFFFF"/>
          </a:solidFill>
          <a:ln/>
        </p:spPr>
      </p:sp>
      <p:sp>
        <p:nvSpPr>
          <p:cNvPr id="141315"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solidFill>
                <a:srgbClr val="363636"/>
              </a:solidFill>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3715927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1"/>
          <p:cNvSpPr>
            <a:spLocks noGrp="1" noRot="1" noChangeAspect="1" noChangeArrowheads="1" noTextEdit="1"/>
          </p:cNvSpPr>
          <p:nvPr>
            <p:ph type="sldImg"/>
          </p:nvPr>
        </p:nvSpPr>
        <p:spPr>
          <a:solidFill>
            <a:srgbClr val="FFFFFF"/>
          </a:solidFill>
          <a:ln/>
        </p:spPr>
      </p:sp>
      <p:sp>
        <p:nvSpPr>
          <p:cNvPr id="142339"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3959189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1"/>
          <p:cNvSpPr>
            <a:spLocks noGrp="1" noRot="1" noChangeAspect="1" noChangeArrowheads="1" noTextEdit="1"/>
          </p:cNvSpPr>
          <p:nvPr>
            <p:ph type="sldImg"/>
          </p:nvPr>
        </p:nvSpPr>
        <p:spPr>
          <a:solidFill>
            <a:srgbClr val="FFFFFF"/>
          </a:solidFill>
          <a:ln/>
        </p:spPr>
      </p:sp>
      <p:sp>
        <p:nvSpPr>
          <p:cNvPr id="14336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3600" b="1" u="sng">
              <a:solidFill>
                <a:srgbClr val="002D99"/>
              </a:solidFill>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1803206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1"/>
          <p:cNvSpPr>
            <a:spLocks noGrp="1" noRot="1" noChangeAspect="1" noChangeArrowheads="1" noTextEdit="1"/>
          </p:cNvSpPr>
          <p:nvPr>
            <p:ph type="sldImg"/>
          </p:nvPr>
        </p:nvSpPr>
        <p:spPr>
          <a:solidFill>
            <a:srgbClr val="FFFFFF"/>
          </a:solidFill>
          <a:ln/>
        </p:spPr>
      </p:sp>
      <p:sp>
        <p:nvSpPr>
          <p:cNvPr id="144387"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1135259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
          <p:cNvSpPr>
            <a:spLocks noGrp="1" noRot="1" noChangeAspect="1" noChangeArrowheads="1" noTextEdit="1"/>
          </p:cNvSpPr>
          <p:nvPr>
            <p:ph type="sldImg"/>
          </p:nvPr>
        </p:nvSpPr>
        <p:spPr>
          <a:solidFill>
            <a:srgbClr val="FFFFFF"/>
          </a:solidFill>
          <a:ln/>
        </p:spPr>
      </p:sp>
      <p:sp>
        <p:nvSpPr>
          <p:cNvPr id="14541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Times New Roman" panose="02020603050405020304" pitchFamily="18" charset="0"/>
              <a:ea typeface="ＭＳ Ｐゴシック" panose="020B0600070205080204" pitchFamily="34" charset="-128"/>
              <a:cs typeface="Times New Roman" panose="02020603050405020304" pitchFamily="18" charset="0"/>
              <a:sym typeface="Times New Roman" panose="02020603050405020304" pitchFamily="18" charset="0"/>
            </a:endParaRPr>
          </a:p>
        </p:txBody>
      </p:sp>
    </p:spTree>
    <p:extLst>
      <p:ext uri="{BB962C8B-B14F-4D97-AF65-F5344CB8AC3E}">
        <p14:creationId xmlns:p14="http://schemas.microsoft.com/office/powerpoint/2010/main" val="3618178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1"/>
          <p:cNvSpPr>
            <a:spLocks noGrp="1" noRot="1" noChangeAspect="1" noChangeArrowheads="1" noTextEdit="1"/>
          </p:cNvSpPr>
          <p:nvPr>
            <p:ph type="sldImg"/>
          </p:nvPr>
        </p:nvSpPr>
        <p:spPr>
          <a:solidFill>
            <a:srgbClr val="FFFFFF"/>
          </a:solidFill>
          <a:ln/>
        </p:spPr>
      </p:sp>
      <p:sp>
        <p:nvSpPr>
          <p:cNvPr id="146435"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12872691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1"/>
          <p:cNvSpPr>
            <a:spLocks noGrp="1" noRot="1" noChangeAspect="1" noChangeArrowheads="1" noTextEdit="1"/>
          </p:cNvSpPr>
          <p:nvPr>
            <p:ph type="sldImg"/>
          </p:nvPr>
        </p:nvSpPr>
        <p:spPr>
          <a:solidFill>
            <a:srgbClr val="FFFFFF"/>
          </a:solidFill>
          <a:ln/>
        </p:spPr>
      </p:sp>
      <p:sp>
        <p:nvSpPr>
          <p:cNvPr id="147459"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solidFill>
                <a:srgbClr val="002D99"/>
              </a:solidFill>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26321083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1"/>
          <p:cNvSpPr>
            <a:spLocks noGrp="1" noRot="1" noChangeAspect="1" noChangeArrowheads="1" noTextEdit="1"/>
          </p:cNvSpPr>
          <p:nvPr>
            <p:ph type="sldImg"/>
          </p:nvPr>
        </p:nvSpPr>
        <p:spPr>
          <a:solidFill>
            <a:srgbClr val="FFFFFF"/>
          </a:solidFill>
          <a:ln/>
        </p:spPr>
      </p:sp>
      <p:sp>
        <p:nvSpPr>
          <p:cNvPr id="14848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000">
              <a:latin typeface="Times New Roman" panose="02020603050405020304" pitchFamily="18" charset="0"/>
              <a:ea typeface="ＭＳ Ｐゴシック" panose="020B0600070205080204" pitchFamily="34" charset="-128"/>
              <a:cs typeface="Times" panose="02020603050405020304" pitchFamily="18" charset="0"/>
              <a:sym typeface="Times New Roman" panose="02020603050405020304" pitchFamily="18" charset="0"/>
            </a:endParaRPr>
          </a:p>
        </p:txBody>
      </p:sp>
    </p:spTree>
    <p:extLst>
      <p:ext uri="{BB962C8B-B14F-4D97-AF65-F5344CB8AC3E}">
        <p14:creationId xmlns:p14="http://schemas.microsoft.com/office/powerpoint/2010/main" val="2404674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1"/>
          <p:cNvSpPr>
            <a:spLocks noGrp="1" noRot="1" noChangeAspect="1" noChangeArrowheads="1" noTextEdit="1"/>
          </p:cNvSpPr>
          <p:nvPr>
            <p:ph type="sldImg"/>
          </p:nvPr>
        </p:nvSpPr>
        <p:spPr>
          <a:solidFill>
            <a:srgbClr val="FFFFFF"/>
          </a:solidFill>
          <a:ln/>
        </p:spPr>
      </p:sp>
      <p:sp>
        <p:nvSpPr>
          <p:cNvPr id="15053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2065901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Wembley Stadium, with a capacity of 125000 saw approximately 300000 in the ground </a:t>
            </a:r>
          </a:p>
        </p:txBody>
      </p:sp>
    </p:spTree>
    <p:extLst>
      <p:ext uri="{BB962C8B-B14F-4D97-AF65-F5344CB8AC3E}">
        <p14:creationId xmlns:p14="http://schemas.microsoft.com/office/powerpoint/2010/main" val="2898351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8421"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898826" y="694266"/>
            <a:ext cx="7768959" cy="1646302"/>
          </a:xfrm>
        </p:spPr>
        <p:txBody>
          <a:bodyPr anchor="b">
            <a:noAutofit/>
          </a:bodyPr>
          <a:lstStyle>
            <a:lvl1pPr algn="r">
              <a:defRPr sz="360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2491643" y="4619011"/>
            <a:ext cx="7768959" cy="1096899"/>
          </a:xfrm>
        </p:spPr>
        <p:txBody>
          <a:bodyPr anchor="t"/>
          <a:lstStyle>
            <a:lvl1pPr marL="0" indent="0" algn="r">
              <a:buNone/>
              <a:defRPr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2171042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1"/>
                </a:solidFill>
              </a:defRPr>
            </a:lvl1pPr>
          </a:lstStyle>
          <a:p>
            <a:r>
              <a:rPr lang="en-US" dirty="0"/>
              <a:t>Click to edit Master title style</a:t>
            </a:r>
          </a:p>
        </p:txBody>
      </p:sp>
      <p:sp>
        <p:nvSpPr>
          <p:cNvPr id="3" name="Content Placeholder 2"/>
          <p:cNvSpPr>
            <a:spLocks noGrp="1"/>
          </p:cNvSpPr>
          <p:nvPr>
            <p:ph idx="1"/>
          </p:nvPr>
        </p:nvSpPr>
        <p:spPr/>
        <p:txBody>
          <a:bodyPr/>
          <a:lstStyle>
            <a:lvl1pPr>
              <a:defRPr sz="1800" b="1"/>
            </a:lvl1pPr>
            <a:lvl2pPr>
              <a:defRPr sz="1800" b="1"/>
            </a:lvl2pPr>
            <a:lvl3pPr>
              <a:defRPr sz="1800" b="1"/>
            </a:lvl3pPr>
            <a:lvl4pPr>
              <a:defRPr sz="1800" b="1"/>
            </a:lvl4pPr>
            <a:lvl5pPr>
              <a:defRPr sz="1800" b="1"/>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3198664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2860723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F7CD46-FAF1-4AB5-81C1-FE069FF0D31F}" type="datetimeFigureOut">
              <a:rPr lang="en-GB" smtClean="0"/>
              <a:t>08/10/2019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1700839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F7CD46-FAF1-4AB5-81C1-FE069FF0D31F}" type="datetimeFigureOut">
              <a:rPr lang="en-GB" smtClean="0"/>
              <a:t>08/10/2019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223054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F7CD46-FAF1-4AB5-81C1-FE069FF0D31F}" type="datetimeFigureOut">
              <a:rPr lang="en-GB" smtClean="0"/>
              <a:t>08/10/2019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606338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7CD46-FAF1-4AB5-81C1-FE069FF0D31F}" type="datetimeFigureOut">
              <a:rPr lang="en-GB" smtClean="0"/>
              <a:t>08/10/2019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630143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DF7CD46-FAF1-4AB5-81C1-FE069FF0D31F}" type="datetimeFigureOut">
              <a:rPr lang="en-GB" smtClean="0"/>
              <a:t>08/10/2019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523977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DF7CD46-FAF1-4AB5-81C1-FE069FF0D31F}" type="datetimeFigureOut">
              <a:rPr lang="en-GB" smtClean="0"/>
              <a:t>08/10/2019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933115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3108291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5245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1936943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0082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27132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32035391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F7CD46-FAF1-4AB5-81C1-FE069FF0D31F}"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3982D-C11C-45E9-8C96-F29199F4C28C}" type="slidenum">
              <a:rPr lang="en-GB" smtClean="0"/>
              <a:t>‹#›</a:t>
            </a:fld>
            <a:endParaRPr lang="en-GB"/>
          </a:p>
        </p:txBody>
      </p:sp>
    </p:spTree>
    <p:extLst>
      <p:ext uri="{BB962C8B-B14F-4D97-AF65-F5344CB8AC3E}">
        <p14:creationId xmlns:p14="http://schemas.microsoft.com/office/powerpoint/2010/main" val="3434490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p:cNvGrpSpPr/>
        <p:nvPr/>
      </p:nvGrpSpPr>
      <p:grpSpPr>
        <a:xfrm>
          <a:off x="0" y="0"/>
          <a:ext cx="0" cy="0"/>
          <a:chOff x="0" y="0"/>
          <a:chExt cx="0" cy="0"/>
        </a:xfrm>
      </p:grpSpPr>
      <p:grpSp>
        <p:nvGrpSpPr>
          <p:cNvPr id="17" name="Group 16"/>
          <p:cNvGrpSpPr/>
          <p:nvPr/>
        </p:nvGrpSpPr>
        <p:grpSpPr>
          <a:xfrm>
            <a:off x="-11289" y="-8468"/>
            <a:ext cx="12228423"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DF7CD46-FAF1-4AB5-81C1-FE069FF0D31F}" type="datetimeFigureOut">
              <a:rPr lang="en-GB" smtClean="0"/>
              <a:t>08/10/2019</a:t>
            </a:fld>
            <a:endParaRPr lang="en-GB"/>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37B3982D-C11C-45E9-8C96-F29199F4C28C}" type="slidenum">
              <a:rPr lang="en-GB" smtClean="0"/>
              <a:t>‹#›</a:t>
            </a:fld>
            <a:endParaRPr lang="en-GB"/>
          </a:p>
        </p:txBody>
      </p:sp>
    </p:spTree>
    <p:extLst>
      <p:ext uri="{BB962C8B-B14F-4D97-AF65-F5344CB8AC3E}">
        <p14:creationId xmlns:p14="http://schemas.microsoft.com/office/powerpoint/2010/main" val="4021613027"/>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npcc.police.uk/StaySafe.aspx"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7.png"/></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1.png"/></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 What Is Policing All About?</a:t>
            </a:r>
          </a:p>
        </p:txBody>
      </p:sp>
      <p:sp>
        <p:nvSpPr>
          <p:cNvPr id="3" name="Subtitle 2"/>
          <p:cNvSpPr>
            <a:spLocks noGrp="1"/>
          </p:cNvSpPr>
          <p:nvPr>
            <p:ph type="subTitle" idx="1"/>
          </p:nvPr>
        </p:nvSpPr>
        <p:spPr>
          <a:xfrm>
            <a:off x="1062191" y="4766238"/>
            <a:ext cx="9144000" cy="1655762"/>
          </a:xfrm>
        </p:spPr>
        <p:txBody>
          <a:bodyPr/>
          <a:lstStyle/>
          <a:p>
            <a:endParaRPr lang="en-GB" dirty="0"/>
          </a:p>
          <a:p>
            <a:r>
              <a:rPr lang="en-GB" dirty="0"/>
              <a:t>Peter Doyle, M.A.</a:t>
            </a:r>
          </a:p>
        </p:txBody>
      </p:sp>
    </p:spTree>
    <p:extLst>
      <p:ext uri="{BB962C8B-B14F-4D97-AF65-F5344CB8AC3E}">
        <p14:creationId xmlns:p14="http://schemas.microsoft.com/office/powerpoint/2010/main" val="3402128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64009" y="363078"/>
            <a:ext cx="8228707" cy="876034"/>
          </a:xfrm>
        </p:spPr>
        <p:txBody>
          <a:bodyPr/>
          <a:lstStyle/>
          <a:p>
            <a:pPr algn="ctr">
              <a:defRPr/>
            </a:pPr>
            <a:r>
              <a:rPr lang="en-GB" sz="2250" dirty="0"/>
              <a:t>Decline of Consensus Policing Consequence of Changes in: </a:t>
            </a:r>
          </a:p>
        </p:txBody>
      </p:sp>
      <p:sp>
        <p:nvSpPr>
          <p:cNvPr id="60418" name="Content Placeholder 1"/>
          <p:cNvSpPr>
            <a:spLocks noGrp="1"/>
          </p:cNvSpPr>
          <p:nvPr>
            <p:ph idx="1"/>
          </p:nvPr>
        </p:nvSpPr>
        <p:spPr>
          <a:xfrm>
            <a:off x="964009" y="1807222"/>
            <a:ext cx="8228707" cy="3831515"/>
          </a:xfrm>
        </p:spPr>
        <p:txBody>
          <a:bodyPr vert="horz" lIns="91440" tIns="45720" rIns="91440" bIns="45720" rtlCol="0" anchor="t">
            <a:normAutofit fontScale="92500" lnSpcReduction="10000"/>
          </a:bodyPr>
          <a:lstStyle/>
          <a:p>
            <a:r>
              <a:rPr lang="en-GB" altLang="en-US" sz="1950" dirty="0">
                <a:solidFill>
                  <a:srgbClr val="FF0000"/>
                </a:solidFill>
              </a:rPr>
              <a:t>Culture</a:t>
            </a:r>
            <a:r>
              <a:rPr lang="en-GB" altLang="en-US" sz="1950" dirty="0"/>
              <a:t> – Cohesion between communities and Police breaking down. Ethic communities vs white Police force. Police racism undermined community policing. Sexist, racist internal issues for the Police. Police – subcultural group in society.</a:t>
            </a:r>
            <a:endParaRPr lang="en-GB" altLang="en-US" sz="1950" dirty="0">
              <a:cs typeface="Calibri"/>
            </a:endParaRPr>
          </a:p>
          <a:p>
            <a:r>
              <a:rPr lang="en-GB" altLang="en-US" sz="1950" dirty="0">
                <a:solidFill>
                  <a:srgbClr val="FF0000"/>
                </a:solidFill>
              </a:rPr>
              <a:t>Political</a:t>
            </a:r>
            <a:r>
              <a:rPr lang="en-GB" altLang="en-US" sz="1950" dirty="0"/>
              <a:t> – Civic unrest between trade unions and state. Impacted on working class communities. Beginnings of the Politicising of the Police</a:t>
            </a:r>
            <a:endParaRPr lang="en-GB" altLang="en-US" sz="1950" dirty="0">
              <a:cs typeface="Calibri"/>
            </a:endParaRPr>
          </a:p>
          <a:p>
            <a:r>
              <a:rPr lang="en-GB" altLang="en-US" sz="1950" dirty="0">
                <a:solidFill>
                  <a:srgbClr val="FF0000"/>
                </a:solidFill>
              </a:rPr>
              <a:t>Organisational</a:t>
            </a:r>
            <a:r>
              <a:rPr lang="en-GB" altLang="en-US" sz="1950" dirty="0"/>
              <a:t> – Conservative governments streamlined public services including the Police. In need to meet performance indicators Police used methods of questionable recording to achieve this.  Also see Police move to patrolling in cars rather than on foot. </a:t>
            </a:r>
            <a:endParaRPr lang="en-GB" altLang="en-US" sz="1950" dirty="0">
              <a:cs typeface="Calibri"/>
            </a:endParaRPr>
          </a:p>
          <a:p>
            <a:r>
              <a:rPr lang="en-GB" altLang="en-US" sz="1950" dirty="0">
                <a:solidFill>
                  <a:srgbClr val="FF0000"/>
                </a:solidFill>
              </a:rPr>
              <a:t>Police misuse</a:t>
            </a:r>
            <a:r>
              <a:rPr lang="en-GB" altLang="en-US" sz="1950" dirty="0"/>
              <a:t> or Powers and corruption – Stop and search</a:t>
            </a:r>
            <a:endParaRPr lang="en-GB" altLang="en-US" sz="1950" dirty="0">
              <a:cs typeface="Calibri"/>
            </a:endParaRPr>
          </a:p>
          <a:p>
            <a:r>
              <a:rPr lang="en-GB" altLang="en-US" sz="1950" dirty="0">
                <a:solidFill>
                  <a:srgbClr val="FF0000"/>
                </a:solidFill>
              </a:rPr>
              <a:t>Influence </a:t>
            </a:r>
            <a:r>
              <a:rPr lang="en-GB" altLang="en-US" sz="1950" dirty="0"/>
              <a:t>of media reporting TV now in all homes. </a:t>
            </a:r>
            <a:endParaRPr lang="en-GB" altLang="en-US" sz="1950" dirty="0">
              <a:cs typeface="Calibri"/>
            </a:endParaRPr>
          </a:p>
        </p:txBody>
      </p:sp>
    </p:spTree>
    <p:extLst>
      <p:ext uri="{BB962C8B-B14F-4D97-AF65-F5344CB8AC3E}">
        <p14:creationId xmlns:p14="http://schemas.microsoft.com/office/powerpoint/2010/main" val="889580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209800" y="484632"/>
            <a:ext cx="7772400" cy="1609344"/>
          </a:xfrm>
        </p:spPr>
        <p:txBody>
          <a:bodyPr/>
          <a:lstStyle/>
          <a:p>
            <a:pPr>
              <a:defRPr/>
            </a:pPr>
            <a:r>
              <a:rPr lang="en-GB" altLang="en-US"/>
              <a:t>Functions of the Police</a:t>
            </a:r>
            <a:endParaRPr lang="en-US" altLang="en-US"/>
          </a:p>
        </p:txBody>
      </p:sp>
      <p:sp>
        <p:nvSpPr>
          <p:cNvPr id="10243" name="Rectangle 3"/>
          <p:cNvSpPr>
            <a:spLocks noGrp="1" noChangeArrowheads="1"/>
          </p:cNvSpPr>
          <p:nvPr>
            <p:ph idx="1"/>
          </p:nvPr>
        </p:nvSpPr>
        <p:spPr/>
        <p:txBody>
          <a:bodyPr rtlCol="0">
            <a:normAutofit fontScale="92500" lnSpcReduction="10000"/>
          </a:bodyPr>
          <a:lstStyle/>
          <a:p>
            <a:pPr marL="552450" indent="-552450">
              <a:buClr>
                <a:schemeClr val="accent1">
                  <a:lumMod val="75000"/>
                </a:schemeClr>
              </a:buClr>
              <a:buFont typeface="Wingdings" panose="05000000000000000000" pitchFamily="2" charset="2"/>
              <a:buChar char="q"/>
              <a:defRPr/>
            </a:pPr>
            <a:r>
              <a:rPr lang="en-GB" altLang="en-US" sz="2400"/>
              <a:t>Crime control and Investigation,</a:t>
            </a:r>
          </a:p>
          <a:p>
            <a:pPr marL="552450" indent="-552450">
              <a:buClr>
                <a:schemeClr val="accent1">
                  <a:lumMod val="75000"/>
                </a:schemeClr>
              </a:buClr>
              <a:buFont typeface="Wingdings" panose="05000000000000000000" pitchFamily="2" charset="2"/>
              <a:buChar char="q"/>
              <a:defRPr/>
            </a:pPr>
            <a:r>
              <a:rPr lang="en-GB" altLang="en-US" sz="2400"/>
              <a:t>Crime Reduction,</a:t>
            </a:r>
          </a:p>
          <a:p>
            <a:pPr marL="552450" indent="-552450">
              <a:buClr>
                <a:schemeClr val="accent1">
                  <a:lumMod val="75000"/>
                </a:schemeClr>
              </a:buClr>
              <a:buFont typeface="Wingdings" panose="05000000000000000000" pitchFamily="2" charset="2"/>
              <a:buChar char="q"/>
              <a:defRPr/>
            </a:pPr>
            <a:r>
              <a:rPr lang="en-GB" altLang="en-US" sz="2400"/>
              <a:t>Maintain Order,</a:t>
            </a:r>
          </a:p>
          <a:p>
            <a:pPr marL="552450" indent="-552450">
              <a:buClr>
                <a:schemeClr val="accent1">
                  <a:lumMod val="75000"/>
                </a:schemeClr>
              </a:buClr>
              <a:buFont typeface="Wingdings" panose="05000000000000000000" pitchFamily="2" charset="2"/>
              <a:buChar char="q"/>
              <a:defRPr/>
            </a:pPr>
            <a:r>
              <a:rPr lang="en-GB" altLang="en-US" sz="2400"/>
              <a:t>Keep the Peace,</a:t>
            </a:r>
          </a:p>
          <a:p>
            <a:pPr marL="552450" indent="-552450">
              <a:buClr>
                <a:schemeClr val="accent1">
                  <a:lumMod val="75000"/>
                </a:schemeClr>
              </a:buClr>
              <a:buFont typeface="Wingdings" panose="05000000000000000000" pitchFamily="2" charset="2"/>
              <a:buChar char="q"/>
              <a:defRPr/>
            </a:pPr>
            <a:r>
              <a:rPr lang="en-GB" altLang="en-US" sz="2400"/>
              <a:t>Social Services,</a:t>
            </a:r>
          </a:p>
          <a:p>
            <a:pPr marL="552450" indent="-552450">
              <a:buClr>
                <a:schemeClr val="accent1">
                  <a:lumMod val="75000"/>
                </a:schemeClr>
              </a:buClr>
              <a:buFont typeface="Wingdings" panose="05000000000000000000" pitchFamily="2" charset="2"/>
              <a:buChar char="q"/>
              <a:defRPr/>
            </a:pPr>
            <a:r>
              <a:rPr lang="en-GB" altLang="en-US" sz="2400"/>
              <a:t>Deal with Emergencies,</a:t>
            </a:r>
          </a:p>
          <a:p>
            <a:pPr marL="552450" indent="-552450">
              <a:buClr>
                <a:schemeClr val="accent1">
                  <a:lumMod val="75000"/>
                </a:schemeClr>
              </a:buClr>
              <a:buFont typeface="Wingdings" panose="05000000000000000000" pitchFamily="2" charset="2"/>
              <a:buChar char="q"/>
              <a:defRPr/>
            </a:pPr>
            <a:r>
              <a:rPr lang="en-GB" altLang="en-US" sz="2400"/>
              <a:t>State Security.</a:t>
            </a:r>
          </a:p>
          <a:p>
            <a:pPr marL="552450" indent="-552450">
              <a:buClr>
                <a:schemeClr val="accent1">
                  <a:lumMod val="75000"/>
                </a:schemeClr>
              </a:buClr>
              <a:buNone/>
              <a:defRPr/>
            </a:pPr>
            <a:endParaRPr lang="en-US" altLang="en-US" sz="2400"/>
          </a:p>
          <a:p>
            <a:pPr marL="552450" indent="-552450">
              <a:buClr>
                <a:schemeClr val="accent1">
                  <a:lumMod val="75000"/>
                </a:schemeClr>
              </a:buClr>
              <a:buNone/>
              <a:defRPr/>
            </a:pPr>
            <a:r>
              <a:rPr lang="en-US" altLang="en-US" sz="2400"/>
              <a:t>(Davies et al 2005)</a:t>
            </a:r>
          </a:p>
        </p:txBody>
      </p:sp>
    </p:spTree>
    <p:extLst>
      <p:ext uri="{BB962C8B-B14F-4D97-AF65-F5344CB8AC3E}">
        <p14:creationId xmlns:p14="http://schemas.microsoft.com/office/powerpoint/2010/main" val="23264767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20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fade">
                                      <p:cBhvr>
                                        <p:cTn id="12" dur="2000"/>
                                        <p:tgtEl>
                                          <p:spTgt spid="102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fade">
                                      <p:cBhvr>
                                        <p:cTn id="17" dur="2000"/>
                                        <p:tgtEl>
                                          <p:spTgt spid="102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fade">
                                      <p:cBhvr>
                                        <p:cTn id="22" dur="2000"/>
                                        <p:tgtEl>
                                          <p:spTgt spid="102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fade">
                                      <p:cBhvr>
                                        <p:cTn id="27" dur="2000"/>
                                        <p:tgtEl>
                                          <p:spTgt spid="1024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243">
                                            <p:txEl>
                                              <p:pRg st="5" end="5"/>
                                            </p:txEl>
                                          </p:spTgt>
                                        </p:tgtEl>
                                        <p:attrNameLst>
                                          <p:attrName>style.visibility</p:attrName>
                                        </p:attrNameLst>
                                      </p:cBhvr>
                                      <p:to>
                                        <p:strVal val="visible"/>
                                      </p:to>
                                    </p:set>
                                    <p:animEffect transition="in" filter="fade">
                                      <p:cBhvr>
                                        <p:cTn id="32" dur="2000"/>
                                        <p:tgtEl>
                                          <p:spTgt spid="1024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243">
                                            <p:txEl>
                                              <p:pRg st="6" end="6"/>
                                            </p:txEl>
                                          </p:spTgt>
                                        </p:tgtEl>
                                        <p:attrNameLst>
                                          <p:attrName>style.visibility</p:attrName>
                                        </p:attrNameLst>
                                      </p:cBhvr>
                                      <p:to>
                                        <p:strVal val="visible"/>
                                      </p:to>
                                    </p:set>
                                    <p:animEffect transition="in" filter="fade">
                                      <p:cBhvr>
                                        <p:cTn id="37" dur="2000"/>
                                        <p:tgtEl>
                                          <p:spTgt spid="1024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243">
                                            <p:txEl>
                                              <p:pRg st="8" end="8"/>
                                            </p:txEl>
                                          </p:spTgt>
                                        </p:tgtEl>
                                        <p:attrNameLst>
                                          <p:attrName>style.visibility</p:attrName>
                                        </p:attrNameLst>
                                      </p:cBhvr>
                                      <p:to>
                                        <p:strVal val="visible"/>
                                      </p:to>
                                    </p:set>
                                    <p:animEffect transition="in" filter="fade">
                                      <p:cBhvr>
                                        <p:cTn id="42" dur="2000"/>
                                        <p:tgtEl>
                                          <p:spTgt spid="1024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1"/>
          <p:cNvSpPr>
            <a:spLocks noGrp="1" noChangeArrowheads="1"/>
          </p:cNvSpPr>
          <p:nvPr>
            <p:ph type="title"/>
          </p:nvPr>
        </p:nvSpPr>
        <p:spPr>
          <a:xfrm>
            <a:off x="1684734" y="169664"/>
            <a:ext cx="8867180" cy="1143000"/>
          </a:xfrm>
          <a:solidFill>
            <a:schemeClr val="bg1">
              <a:alpha val="70000"/>
            </a:schemeClr>
          </a:solidFill>
        </p:spPr>
        <p:txBody>
          <a:bodyPr/>
          <a:lstStyle/>
          <a:p>
            <a:pPr algn="ctr">
              <a:defRPr/>
            </a:pPr>
            <a:r>
              <a:rPr lang="en-US" altLang="en-US" sz="3094" dirty="0">
                <a:latin typeface="Times New Roman" pitchFamily="-112" charset="0"/>
                <a:sym typeface="Times New Roman" pitchFamily="-112" charset="0"/>
              </a:rPr>
              <a:t>What is Policing?</a:t>
            </a:r>
          </a:p>
        </p:txBody>
      </p:sp>
      <p:sp>
        <p:nvSpPr>
          <p:cNvPr id="73730" name="Slide Number Placeholder 3"/>
          <p:cNvSpPr>
            <a:spLocks noGrp="1"/>
          </p:cNvSpPr>
          <p:nvPr>
            <p:ph type="sldNum" sz="quarter" idx="12"/>
          </p:nvPr>
        </p:nvSpPr>
        <p:spPr bwMode="auto">
          <a:xfrm>
            <a:off x="5972101" y="6518673"/>
            <a:ext cx="254496" cy="2143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953">
                <a:solidFill>
                  <a:srgbClr val="5B5648"/>
                </a:solidFill>
                <a:latin typeface="Baskerville" pitchFamily="-112" charset="0"/>
                <a:ea typeface="ヒラギノ角ゴ ProN W3" pitchFamily="-112" charset="-128"/>
                <a:sym typeface="Baskerville" pitchFamily="-112" charset="0"/>
              </a:defRPr>
            </a:lvl1pPr>
            <a:lvl2pPr marL="522368" indent="-200911" eaLnBrk="0" hangingPunct="0">
              <a:defRPr sz="2953">
                <a:solidFill>
                  <a:srgbClr val="5B5648"/>
                </a:solidFill>
                <a:latin typeface="Baskerville" pitchFamily="-112" charset="0"/>
                <a:ea typeface="ヒラギノ角ゴ ProN W3" pitchFamily="-112" charset="-128"/>
                <a:sym typeface="Baskerville" pitchFamily="-112" charset="0"/>
              </a:defRPr>
            </a:lvl2pPr>
            <a:lvl3pPr marL="803643" indent="-160729" eaLnBrk="0" hangingPunct="0">
              <a:defRPr sz="2953">
                <a:solidFill>
                  <a:srgbClr val="5B5648"/>
                </a:solidFill>
                <a:latin typeface="Baskerville" pitchFamily="-112" charset="0"/>
                <a:ea typeface="ヒラギノ角ゴ ProN W3" pitchFamily="-112" charset="-128"/>
                <a:sym typeface="Baskerville" pitchFamily="-112" charset="0"/>
              </a:defRPr>
            </a:lvl3pPr>
            <a:lvl4pPr marL="1125101" indent="-160729" eaLnBrk="0" hangingPunct="0">
              <a:defRPr sz="2953">
                <a:solidFill>
                  <a:srgbClr val="5B5648"/>
                </a:solidFill>
                <a:latin typeface="Baskerville" pitchFamily="-112" charset="0"/>
                <a:ea typeface="ヒラギノ角ゴ ProN W3" pitchFamily="-112" charset="-128"/>
                <a:sym typeface="Baskerville" pitchFamily="-112" charset="0"/>
              </a:defRPr>
            </a:lvl4pPr>
            <a:lvl5pPr marL="1446558" indent="-160729" eaLnBrk="0" hangingPunct="0">
              <a:defRPr sz="2953">
                <a:solidFill>
                  <a:srgbClr val="5B5648"/>
                </a:solidFill>
                <a:latin typeface="Baskerville" pitchFamily="-112" charset="0"/>
                <a:ea typeface="ヒラギノ角ゴ ProN W3" pitchFamily="-112" charset="-128"/>
                <a:sym typeface="Baskerville" pitchFamily="-112" charset="0"/>
              </a:defRPr>
            </a:lvl5pPr>
            <a:lvl6pPr marL="1768015"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6pPr>
            <a:lvl7pPr marL="2089473"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7pPr>
            <a:lvl8pPr marL="2410930"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8pPr>
            <a:lvl9pPr marL="2732387"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9pPr>
          </a:lstStyle>
          <a:p>
            <a:pPr eaLnBrk="1" hangingPunct="1"/>
            <a:fld id="{C1F96461-63D3-42A5-B769-C8F2E8E54BBF}" type="slidenum">
              <a:rPr lang="en-US" altLang="en-US" sz="1125">
                <a:solidFill>
                  <a:schemeClr val="tx1"/>
                </a:solidFill>
                <a:latin typeface="Copperplate" pitchFamily="-112" charset="0"/>
                <a:sym typeface="Copperplate" pitchFamily="-112" charset="0"/>
              </a:rPr>
              <a:pPr eaLnBrk="1" hangingPunct="1"/>
              <a:t>4</a:t>
            </a:fld>
            <a:endParaRPr lang="en-US" altLang="en-US" sz="1125">
              <a:solidFill>
                <a:schemeClr val="tx1"/>
              </a:solidFill>
              <a:latin typeface="Copperplate" pitchFamily="-112" charset="0"/>
              <a:sym typeface="Copperplate" pitchFamily="-112" charset="0"/>
            </a:endParaRPr>
          </a:p>
        </p:txBody>
      </p:sp>
      <p:pic>
        <p:nvPicPr>
          <p:cNvPr id="7373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63526"/>
            <a:ext cx="12192000" cy="6294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73734" name="Text Box 6"/>
          <p:cNvSpPr txBox="1">
            <a:spLocks noChangeArrowheads="1"/>
          </p:cNvSpPr>
          <p:nvPr/>
        </p:nvSpPr>
        <p:spPr bwMode="auto">
          <a:xfrm>
            <a:off x="5972101" y="6518673"/>
            <a:ext cx="254496"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fld id="{1E473B2B-0711-41C5-A98C-2D430CC6A2E5}" type="slidenum">
              <a:rPr lang="en-US" altLang="en-US" sz="1125">
                <a:solidFill>
                  <a:schemeClr val="tx1"/>
                </a:solidFill>
                <a:latin typeface="Copperplate" pitchFamily="-112" charset="0"/>
                <a:sym typeface="Copperplate" pitchFamily="-112" charset="0"/>
              </a:rPr>
              <a:pPr eaLnBrk="1" hangingPunct="1"/>
              <a:t>4</a:t>
            </a:fld>
            <a:endParaRPr lang="en-US" altLang="en-US" sz="1125">
              <a:solidFill>
                <a:schemeClr val="tx1"/>
              </a:solidFill>
              <a:latin typeface="Copperplate" pitchFamily="-112" charset="0"/>
              <a:sym typeface="Copperplate" pitchFamily="-112" charset="0"/>
            </a:endParaRPr>
          </a:p>
        </p:txBody>
      </p:sp>
    </p:spTree>
    <p:extLst>
      <p:ext uri="{BB962C8B-B14F-4D97-AF65-F5344CB8AC3E}">
        <p14:creationId xmlns:p14="http://schemas.microsoft.com/office/powerpoint/2010/main" val="3274798438"/>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69" name="Rectangle 1"/>
          <p:cNvSpPr>
            <a:spLocks noGrp="1" noChangeArrowheads="1"/>
          </p:cNvSpPr>
          <p:nvPr>
            <p:ph type="title"/>
          </p:nvPr>
        </p:nvSpPr>
        <p:spPr>
          <a:xfrm>
            <a:off x="2568775" y="160734"/>
            <a:ext cx="7045523" cy="1196578"/>
          </a:xfrm>
          <a:solidFill>
            <a:schemeClr val="bg1"/>
          </a:solidFill>
        </p:spPr>
        <p:txBody>
          <a:bodyPr/>
          <a:lstStyle/>
          <a:p>
            <a:pPr>
              <a:defRPr/>
            </a:pPr>
            <a:r>
              <a:rPr lang="en-US" altLang="en-US" sz="3937" dirty="0">
                <a:latin typeface="Times New Roman" pitchFamily="-112" charset="0"/>
                <a:cs typeface="Times New Roman" pitchFamily="-112" charset="0"/>
                <a:sym typeface="Times New Roman" pitchFamily="-112" charset="0"/>
              </a:rPr>
              <a:t>Objects of this Lecture Are...</a:t>
            </a:r>
            <a:endParaRPr lang="en-US" altLang="en-US" sz="3937" dirty="0">
              <a:latin typeface="Times New Roman" pitchFamily="-112" charset="0"/>
              <a:sym typeface="Times New Roman" pitchFamily="-112" charset="0"/>
            </a:endParaRPr>
          </a:p>
        </p:txBody>
      </p:sp>
      <p:sp>
        <p:nvSpPr>
          <p:cNvPr id="58370" name="Rectangle 2"/>
          <p:cNvSpPr>
            <a:spLocks noGrp="1" noChangeArrowheads="1"/>
          </p:cNvSpPr>
          <p:nvPr>
            <p:ph idx="1"/>
          </p:nvPr>
        </p:nvSpPr>
        <p:spPr>
          <a:xfrm>
            <a:off x="1604367" y="2098476"/>
            <a:ext cx="8983266" cy="3786188"/>
          </a:xfrm>
        </p:spPr>
        <p:txBody>
          <a:bodyPr/>
          <a:lstStyle/>
          <a:p>
            <a:pPr marL="487767" indent="-300250">
              <a:buSzPct val="99000"/>
              <a:buNone/>
            </a:pPr>
            <a:endParaRPr lang="en-US" altLang="en-US" dirty="0">
              <a:solidFill>
                <a:srgbClr val="002D99"/>
              </a:solidFill>
              <a:latin typeface="Times New Roman Bold" panose="02020803070505020304" pitchFamily="18" charset="0"/>
              <a:ea typeface="ヒラギノ明朝 ProN W6" pitchFamily="-112" charset="-128"/>
              <a:sym typeface="Times New Roman Bold" panose="02020803070505020304" pitchFamily="18" charset="0"/>
            </a:endParaRPr>
          </a:p>
          <a:p>
            <a:pPr marL="487767" indent="-300250">
              <a:buSzPct val="99000"/>
              <a:buFontTx/>
              <a:buAutoNum type="arabicPeriod"/>
            </a:pPr>
            <a:r>
              <a:rPr lang="en-US" altLang="en-US" dirty="0">
                <a:latin typeface="Times New Roman Bold" panose="02020803070505020304" pitchFamily="18" charset="0"/>
                <a:cs typeface="Times New Roman Bold" panose="02020803070505020304" pitchFamily="18" charset="0"/>
                <a:sym typeface="Times New Roman Bold" panose="02020803070505020304" pitchFamily="18" charset="0"/>
              </a:rPr>
              <a:t>To consider whether the police are a “SERVICE” or a “FORCE”</a:t>
            </a:r>
          </a:p>
          <a:p>
            <a:pPr marL="487767" indent="-300250">
              <a:buSzPct val="99000"/>
              <a:buFontTx/>
              <a:buAutoNum type="arabicPeriod"/>
            </a:pPr>
            <a:endParaRPr lang="en-US" altLang="en-US" dirty="0">
              <a:latin typeface="Times New Roman Bold" panose="02020803070505020304" pitchFamily="18" charset="0"/>
              <a:ea typeface="ヒラギノ明朝 ProN W6" pitchFamily="-112" charset="-128"/>
              <a:cs typeface="Times New Roman Bold" panose="02020803070505020304" pitchFamily="18" charset="0"/>
              <a:sym typeface="Times New Roman Bold" panose="02020803070505020304" pitchFamily="18" charset="0"/>
            </a:endParaRPr>
          </a:p>
          <a:p>
            <a:pPr marL="487767" indent="-300250">
              <a:buSzPct val="99000"/>
              <a:buFontTx/>
              <a:buAutoNum type="arabicPeriod"/>
            </a:pPr>
            <a:r>
              <a:rPr lang="en-US" altLang="en-US" dirty="0">
                <a:latin typeface="Times New Roman Bold" panose="02020803070505020304" pitchFamily="18" charset="0"/>
                <a:ea typeface="ヒラギノ明朝 ProN W6" pitchFamily="-112" charset="-128"/>
                <a:cs typeface="Times New Roman Bold" panose="02020803070505020304" pitchFamily="18" charset="0"/>
                <a:sym typeface="Times New Roman Bold" panose="02020803070505020304" pitchFamily="18" charset="0"/>
              </a:rPr>
              <a:t>Lets look at the following clip (there is a little bad language)</a:t>
            </a:r>
            <a:endParaRPr lang="en-US" altLang="en-US" dirty="0">
              <a:latin typeface="Times New Roman Bold" panose="02020803070505020304" pitchFamily="18" charset="0"/>
              <a:ea typeface="ヒラギノ明朝 ProN W6" pitchFamily="-112" charset="-128"/>
              <a:sym typeface="Times New Roman Bold" panose="02020803070505020304" pitchFamily="18" charset="0"/>
            </a:endParaRPr>
          </a:p>
        </p:txBody>
      </p:sp>
    </p:spTree>
    <p:extLst>
      <p:ext uri="{BB962C8B-B14F-4D97-AF65-F5344CB8AC3E}">
        <p14:creationId xmlns:p14="http://schemas.microsoft.com/office/powerpoint/2010/main" val="4073450565"/>
      </p:ext>
    </p:extLst>
  </p:cSld>
  <p:clrMapOvr>
    <a:masterClrMapping/>
  </p:clrMapOvr>
  <p:transition spd="med">
    <p:push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837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837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build="p" bldLvl="5"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UK POLICE SAFELY ARREST MAN WITH WEAPON - Copy">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342394" cy="6858000"/>
          </a:xfrm>
        </p:spPr>
      </p:pic>
    </p:spTree>
    <p:extLst>
      <p:ext uri="{BB962C8B-B14F-4D97-AF65-F5344CB8AC3E}">
        <p14:creationId xmlns:p14="http://schemas.microsoft.com/office/powerpoint/2010/main" val="23743933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92424">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1"/>
          <p:cNvSpPr>
            <a:spLocks/>
          </p:cNvSpPr>
          <p:nvPr/>
        </p:nvSpPr>
        <p:spPr bwMode="auto">
          <a:xfrm>
            <a:off x="2118782" y="212527"/>
            <a:ext cx="7863705" cy="1143000"/>
          </a:xfrm>
          <a:prstGeom prst="rect">
            <a:avLst/>
          </a:prstGeom>
          <a:noFill/>
          <a:ln>
            <a:noFill/>
          </a:ln>
        </p:spPr>
        <p:txBody>
          <a:bodyPr lIns="0" tIns="0" rIns="0" bIns="0" anchor="ctr"/>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r>
              <a:rPr lang="en-US" altLang="en-US" sz="5554" dirty="0">
                <a:solidFill>
                  <a:schemeClr val="tx1"/>
                </a:solidFill>
                <a:latin typeface="Times New Roman" panose="02020603050405020304" pitchFamily="18" charset="0"/>
                <a:cs typeface="Times New Roman" panose="02020603050405020304" pitchFamily="18" charset="0"/>
                <a:sym typeface="Times New Roman" panose="02020603050405020304" pitchFamily="18" charset="0"/>
              </a:rPr>
              <a:t>What do the Police do?</a:t>
            </a:r>
          </a:p>
        </p:txBody>
      </p:sp>
      <p:sp>
        <p:nvSpPr>
          <p:cNvPr id="66564" name="Rectangle 4"/>
          <p:cNvSpPr>
            <a:spLocks/>
          </p:cNvSpPr>
          <p:nvPr/>
        </p:nvSpPr>
        <p:spPr bwMode="auto">
          <a:xfrm>
            <a:off x="1118657" y="1721643"/>
            <a:ext cx="9144000" cy="4679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571500" indent="-571500" eaLnBrk="0" hangingPunct="0">
              <a:defRPr sz="4200">
                <a:solidFill>
                  <a:srgbClr val="5B5648"/>
                </a:solidFill>
                <a:latin typeface="Baskerville" pitchFamily="-112" charset="0"/>
                <a:ea typeface="ヒラギノ角ゴ ProN W3" pitchFamily="-112" charset="-128"/>
                <a:sym typeface="Baskerville" pitchFamily="-112" charset="0"/>
              </a:defRPr>
            </a:lvl1pPr>
            <a:lvl2pPr marL="1028700" indent="-57150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spcBef>
                <a:spcPts val="1687"/>
              </a:spcBef>
              <a:buSzPct val="100000"/>
              <a:buFont typeface="Arial" panose="020B0604020202020204" pitchFamily="34" charset="0"/>
              <a:buChar char="•"/>
            </a:pPr>
            <a:r>
              <a:rPr lang="en-US" altLang="en-US" sz="2531"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Deal with crime </a:t>
            </a:r>
          </a:p>
          <a:p>
            <a:pPr eaLnBrk="1" hangingPunct="1">
              <a:spcBef>
                <a:spcPts val="1687"/>
              </a:spcBef>
              <a:buSzPct val="100000"/>
              <a:buFont typeface="Arial" panose="020B0604020202020204" pitchFamily="34" charset="0"/>
              <a:buChar char="•"/>
            </a:pPr>
            <a:r>
              <a:rPr lang="en-US" altLang="en-US" sz="2531"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Police face “challenge of a gradual yet significant expansion” of responsibilities.” (Policing in the 21st Century - </a:t>
            </a:r>
            <a:r>
              <a:rPr lang="en-US" altLang="en-US" sz="2531" dirty="0">
                <a:solidFill>
                  <a:schemeClr val="tx1"/>
                </a:solidFill>
                <a:latin typeface="Times New Roman Bold Italic" panose="02020703060505090304" pitchFamily="18" charset="0"/>
                <a:cs typeface="Times New Roman Bold Italic" panose="02020703060505090304" pitchFamily="18" charset="0"/>
                <a:sym typeface="Times New Roman Bold Italic" panose="02020703060505090304" pitchFamily="18" charset="0"/>
              </a:rPr>
              <a:t>Home Affairs Select Committee 2008) </a:t>
            </a:r>
          </a:p>
          <a:p>
            <a:pPr eaLnBrk="1" hangingPunct="1">
              <a:spcBef>
                <a:spcPts val="1687"/>
              </a:spcBef>
              <a:buSzPct val="100000"/>
              <a:buFont typeface="Arial" panose="020B0604020202020204" pitchFamily="34" charset="0"/>
              <a:buChar char="•"/>
            </a:pPr>
            <a:r>
              <a:rPr lang="en-US" altLang="en-US" sz="2531"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3,600 new offences under New </a:t>
            </a:r>
            <a:r>
              <a:rPr lang="en-US" altLang="en-US" sz="2531" dirty="0" err="1">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Labour</a:t>
            </a:r>
            <a:endParaRPr lang="en-US" altLang="en-US" sz="2531"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endParaRPr>
          </a:p>
          <a:p>
            <a:pPr eaLnBrk="1" hangingPunct="1">
              <a:spcBef>
                <a:spcPts val="1687"/>
              </a:spcBef>
              <a:buSzPct val="100000"/>
              <a:buFont typeface="Arial" panose="020B0604020202020204" pitchFamily="34" charset="0"/>
              <a:buChar char="•"/>
            </a:pPr>
            <a:r>
              <a:rPr lang="en-US" altLang="en-US" sz="2531"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Lost sight of what is: </a:t>
            </a:r>
          </a:p>
          <a:p>
            <a:pPr lvl="1" eaLnBrk="1" hangingPunct="1">
              <a:spcBef>
                <a:spcPts val="1687"/>
              </a:spcBef>
              <a:buFont typeface="Times New Roman Bold" panose="02020803070505020304" pitchFamily="18" charset="0"/>
              <a:buChar char="•"/>
            </a:pPr>
            <a:r>
              <a:rPr lang="en-US" altLang="en-US" sz="2531"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‘mission critical’ - the core responsibilities of the job</a:t>
            </a:r>
          </a:p>
          <a:p>
            <a:pPr lvl="1" eaLnBrk="1" hangingPunct="1">
              <a:spcBef>
                <a:spcPts val="1687"/>
              </a:spcBef>
              <a:buFont typeface="Times New Roman Bold" panose="02020803070505020304" pitchFamily="18" charset="0"/>
              <a:buChar char="•"/>
            </a:pPr>
            <a:r>
              <a:rPr lang="en-US" altLang="en-US" sz="2531"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‘mission creep’ - duties that have been added on</a:t>
            </a:r>
          </a:p>
        </p:txBody>
      </p:sp>
    </p:spTree>
    <p:extLst>
      <p:ext uri="{BB962C8B-B14F-4D97-AF65-F5344CB8AC3E}">
        <p14:creationId xmlns:p14="http://schemas.microsoft.com/office/powerpoint/2010/main" val="135002790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6564">
                                            <p:txEl>
                                              <p:pRg st="0" end="0"/>
                                            </p:txEl>
                                          </p:spTgt>
                                        </p:tgtEl>
                                        <p:attrNameLst>
                                          <p:attrName>style.visibility</p:attrName>
                                        </p:attrNameLst>
                                      </p:cBhvr>
                                      <p:to>
                                        <p:strVal val="visible"/>
                                      </p:to>
                                    </p:set>
                                    <p:animEffect transition="in" filter="fade">
                                      <p:cBhvr>
                                        <p:cTn id="7" dur="1000"/>
                                        <p:tgtEl>
                                          <p:spTgt spid="66564">
                                            <p:txEl>
                                              <p:pRg st="0" end="0"/>
                                            </p:txEl>
                                          </p:spTgt>
                                        </p:tgtEl>
                                      </p:cBhvr>
                                    </p:animEffect>
                                    <p:anim calcmode="lin" valueType="num">
                                      <p:cBhvr>
                                        <p:cTn id="8" dur="1000" fill="hold"/>
                                        <p:tgtEl>
                                          <p:spTgt spid="6656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656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6564">
                                            <p:txEl>
                                              <p:pRg st="1" end="1"/>
                                            </p:txEl>
                                          </p:spTgt>
                                        </p:tgtEl>
                                        <p:attrNameLst>
                                          <p:attrName>style.visibility</p:attrName>
                                        </p:attrNameLst>
                                      </p:cBhvr>
                                      <p:to>
                                        <p:strVal val="visible"/>
                                      </p:to>
                                    </p:set>
                                    <p:animEffect transition="in" filter="fade">
                                      <p:cBhvr>
                                        <p:cTn id="14" dur="1000"/>
                                        <p:tgtEl>
                                          <p:spTgt spid="66564">
                                            <p:txEl>
                                              <p:pRg st="1" end="1"/>
                                            </p:txEl>
                                          </p:spTgt>
                                        </p:tgtEl>
                                      </p:cBhvr>
                                    </p:animEffect>
                                    <p:anim calcmode="lin" valueType="num">
                                      <p:cBhvr>
                                        <p:cTn id="15" dur="1000" fill="hold"/>
                                        <p:tgtEl>
                                          <p:spTgt spid="6656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656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6564">
                                            <p:txEl>
                                              <p:pRg st="2" end="2"/>
                                            </p:txEl>
                                          </p:spTgt>
                                        </p:tgtEl>
                                        <p:attrNameLst>
                                          <p:attrName>style.visibility</p:attrName>
                                        </p:attrNameLst>
                                      </p:cBhvr>
                                      <p:to>
                                        <p:strVal val="visible"/>
                                      </p:to>
                                    </p:set>
                                    <p:animEffect transition="in" filter="fade">
                                      <p:cBhvr>
                                        <p:cTn id="21" dur="1000"/>
                                        <p:tgtEl>
                                          <p:spTgt spid="66564">
                                            <p:txEl>
                                              <p:pRg st="2" end="2"/>
                                            </p:txEl>
                                          </p:spTgt>
                                        </p:tgtEl>
                                      </p:cBhvr>
                                    </p:animEffect>
                                    <p:anim calcmode="lin" valueType="num">
                                      <p:cBhvr>
                                        <p:cTn id="22" dur="1000" fill="hold"/>
                                        <p:tgtEl>
                                          <p:spTgt spid="6656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656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6564">
                                            <p:txEl>
                                              <p:pRg st="3" end="3"/>
                                            </p:txEl>
                                          </p:spTgt>
                                        </p:tgtEl>
                                        <p:attrNameLst>
                                          <p:attrName>style.visibility</p:attrName>
                                        </p:attrNameLst>
                                      </p:cBhvr>
                                      <p:to>
                                        <p:strVal val="visible"/>
                                      </p:to>
                                    </p:set>
                                    <p:animEffect transition="in" filter="fade">
                                      <p:cBhvr>
                                        <p:cTn id="28" dur="1000"/>
                                        <p:tgtEl>
                                          <p:spTgt spid="66564">
                                            <p:txEl>
                                              <p:pRg st="3" end="3"/>
                                            </p:txEl>
                                          </p:spTgt>
                                        </p:tgtEl>
                                      </p:cBhvr>
                                    </p:animEffect>
                                    <p:anim calcmode="lin" valueType="num">
                                      <p:cBhvr>
                                        <p:cTn id="29" dur="1000" fill="hold"/>
                                        <p:tgtEl>
                                          <p:spTgt spid="6656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656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6564">
                                            <p:txEl>
                                              <p:pRg st="4" end="4"/>
                                            </p:txEl>
                                          </p:spTgt>
                                        </p:tgtEl>
                                        <p:attrNameLst>
                                          <p:attrName>style.visibility</p:attrName>
                                        </p:attrNameLst>
                                      </p:cBhvr>
                                      <p:to>
                                        <p:strVal val="visible"/>
                                      </p:to>
                                    </p:set>
                                    <p:animEffect transition="in" filter="fade">
                                      <p:cBhvr>
                                        <p:cTn id="35" dur="1000"/>
                                        <p:tgtEl>
                                          <p:spTgt spid="66564">
                                            <p:txEl>
                                              <p:pRg st="4" end="4"/>
                                            </p:txEl>
                                          </p:spTgt>
                                        </p:tgtEl>
                                      </p:cBhvr>
                                    </p:animEffect>
                                    <p:anim calcmode="lin" valueType="num">
                                      <p:cBhvr>
                                        <p:cTn id="36" dur="1000" fill="hold"/>
                                        <p:tgtEl>
                                          <p:spTgt spid="6656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656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6564">
                                            <p:txEl>
                                              <p:pRg st="5" end="5"/>
                                            </p:txEl>
                                          </p:spTgt>
                                        </p:tgtEl>
                                        <p:attrNameLst>
                                          <p:attrName>style.visibility</p:attrName>
                                        </p:attrNameLst>
                                      </p:cBhvr>
                                      <p:to>
                                        <p:strVal val="visible"/>
                                      </p:to>
                                    </p:set>
                                    <p:animEffect transition="in" filter="fade">
                                      <p:cBhvr>
                                        <p:cTn id="42" dur="1000"/>
                                        <p:tgtEl>
                                          <p:spTgt spid="66564">
                                            <p:txEl>
                                              <p:pRg st="5" end="5"/>
                                            </p:txEl>
                                          </p:spTgt>
                                        </p:tgtEl>
                                      </p:cBhvr>
                                    </p:animEffect>
                                    <p:anim calcmode="lin" valueType="num">
                                      <p:cBhvr>
                                        <p:cTn id="43" dur="1000" fill="hold"/>
                                        <p:tgtEl>
                                          <p:spTgt spid="6656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656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1"/>
          <p:cNvSpPr>
            <a:spLocks/>
          </p:cNvSpPr>
          <p:nvPr/>
        </p:nvSpPr>
        <p:spPr bwMode="auto">
          <a:xfrm>
            <a:off x="1684734" y="169664"/>
            <a:ext cx="8867180" cy="1143000"/>
          </a:xfrm>
          <a:prstGeom prst="rect">
            <a:avLst/>
          </a:prstGeom>
          <a:noFill/>
          <a:ln>
            <a:noFill/>
          </a:ln>
        </p:spPr>
        <p:txBody>
          <a:bodyPr lIns="0" tIns="0" rIns="0" bIns="0" anchor="ctr"/>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r>
              <a:rPr lang="en-US" altLang="en-US" sz="5554" dirty="0">
                <a:solidFill>
                  <a:schemeClr val="tx1"/>
                </a:solidFill>
                <a:latin typeface="Times New Roman" panose="02020603050405020304" pitchFamily="18" charset="0"/>
                <a:cs typeface="Times New Roman" panose="02020603050405020304" pitchFamily="18" charset="0"/>
                <a:sym typeface="Times New Roman" panose="02020603050405020304" pitchFamily="18" charset="0"/>
              </a:rPr>
              <a:t>What do the Police do?</a:t>
            </a:r>
          </a:p>
        </p:txBody>
      </p:sp>
      <p:sp>
        <p:nvSpPr>
          <p:cNvPr id="68612" name="Rectangle 4"/>
          <p:cNvSpPr>
            <a:spLocks/>
          </p:cNvSpPr>
          <p:nvPr/>
        </p:nvSpPr>
        <p:spPr bwMode="auto">
          <a:xfrm>
            <a:off x="2131220" y="2140637"/>
            <a:ext cx="7697391" cy="374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spAutoFit/>
          </a:bodyPr>
          <a:lstStyle>
            <a:lvl1pPr marL="571500" indent="-571500" eaLnBrk="0" hangingPunct="0">
              <a:defRPr sz="4200">
                <a:solidFill>
                  <a:srgbClr val="5B5648"/>
                </a:solidFill>
                <a:latin typeface="Baskerville" pitchFamily="-112" charset="0"/>
                <a:ea typeface="ヒラギノ角ゴ ProN W3" pitchFamily="-112" charset="-128"/>
                <a:sym typeface="Baskerville" pitchFamily="-112" charset="0"/>
              </a:defRPr>
            </a:lvl1pPr>
            <a:lvl2pPr marL="1028700" indent="-57150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marL="0" indent="0" eaLnBrk="1" hangingPunct="1">
              <a:spcBef>
                <a:spcPts val="1687"/>
              </a:spcBef>
              <a:buSzPct val="100000"/>
            </a:pPr>
            <a:r>
              <a:rPr lang="en-US" altLang="en-US" sz="1800"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Huge array of traditional activities:</a:t>
            </a:r>
          </a:p>
          <a:p>
            <a:pPr lvl="1" eaLnBrk="1" hangingPunct="1">
              <a:spcBef>
                <a:spcPts val="1687"/>
              </a:spcBef>
              <a:buFont typeface="Times New Roman Bold" panose="02020803070505020304" pitchFamily="18" charset="0"/>
              <a:buChar char="•"/>
            </a:pPr>
            <a:r>
              <a:rPr lang="en-US" altLang="en-US" sz="1800"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Protect the </a:t>
            </a:r>
            <a:r>
              <a:rPr lang="en-US" altLang="en-US" sz="1800" dirty="0" err="1">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neighbourhood</a:t>
            </a:r>
            <a:endParaRPr lang="en-US" altLang="en-US" sz="1800"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endParaRPr>
          </a:p>
          <a:p>
            <a:pPr lvl="1" eaLnBrk="1" hangingPunct="1">
              <a:spcBef>
                <a:spcPts val="1687"/>
              </a:spcBef>
              <a:buFont typeface="Times New Roman Bold" panose="02020803070505020304" pitchFamily="18" charset="0"/>
              <a:buChar char="•"/>
            </a:pPr>
            <a:r>
              <a:rPr lang="en-US" altLang="en-US" sz="1800"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Look for lost children </a:t>
            </a:r>
          </a:p>
          <a:p>
            <a:pPr lvl="1" eaLnBrk="1" hangingPunct="1">
              <a:spcBef>
                <a:spcPts val="1687"/>
              </a:spcBef>
              <a:buFont typeface="Times New Roman Bold" panose="02020803070505020304" pitchFamily="18" charset="0"/>
              <a:buChar char="•"/>
            </a:pPr>
            <a:r>
              <a:rPr lang="en-US" altLang="en-US" sz="1800"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Take in lost dogs and lost property </a:t>
            </a:r>
          </a:p>
          <a:p>
            <a:pPr marL="0" indent="0" eaLnBrk="1" hangingPunct="1">
              <a:spcBef>
                <a:spcPts val="1687"/>
              </a:spcBef>
              <a:buSzPct val="100000"/>
            </a:pPr>
            <a:r>
              <a:rPr lang="en-US" altLang="en-US" sz="1800"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Huge array of more modern activities:</a:t>
            </a:r>
          </a:p>
          <a:p>
            <a:pPr lvl="1" eaLnBrk="1" hangingPunct="1">
              <a:spcBef>
                <a:spcPts val="1687"/>
              </a:spcBef>
              <a:buFont typeface="Times New Roman Bold" panose="02020803070505020304" pitchFamily="18" charset="0"/>
              <a:buChar char="•"/>
            </a:pPr>
            <a:r>
              <a:rPr lang="en-US" altLang="en-US" sz="1800"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Internet-driven child abuse</a:t>
            </a:r>
          </a:p>
          <a:p>
            <a:pPr lvl="1" eaLnBrk="1" hangingPunct="1">
              <a:spcBef>
                <a:spcPts val="1687"/>
              </a:spcBef>
              <a:buFont typeface="Times New Roman Bold" panose="02020803070505020304" pitchFamily="18" charset="0"/>
              <a:buChar char="•"/>
            </a:pPr>
            <a:r>
              <a:rPr lang="en-US" altLang="en-US" sz="1800"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financing of terrorism</a:t>
            </a:r>
          </a:p>
          <a:p>
            <a:pPr lvl="1" eaLnBrk="1" hangingPunct="1">
              <a:spcBef>
                <a:spcPts val="1687"/>
              </a:spcBef>
              <a:buFont typeface="Times New Roman Bold" panose="02020803070505020304" pitchFamily="18" charset="0"/>
              <a:buChar char="•"/>
            </a:pPr>
            <a:r>
              <a:rPr lang="en-US" altLang="en-US" sz="1800"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complex fraud</a:t>
            </a:r>
          </a:p>
        </p:txBody>
      </p:sp>
    </p:spTree>
    <p:extLst>
      <p:ext uri="{BB962C8B-B14F-4D97-AF65-F5344CB8AC3E}">
        <p14:creationId xmlns:p14="http://schemas.microsoft.com/office/powerpoint/2010/main" val="36880494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Effect transition="in" filter="fade">
                                      <p:cBhvr>
                                        <p:cTn id="7" dur="1000"/>
                                        <p:tgtEl>
                                          <p:spTgt spid="68612">
                                            <p:txEl>
                                              <p:pRg st="0" end="0"/>
                                            </p:txEl>
                                          </p:spTgt>
                                        </p:tgtEl>
                                      </p:cBhvr>
                                    </p:animEffect>
                                    <p:anim calcmode="lin" valueType="num">
                                      <p:cBhvr>
                                        <p:cTn id="8" dur="1000" fill="hold"/>
                                        <p:tgtEl>
                                          <p:spTgt spid="686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86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8612">
                                            <p:txEl>
                                              <p:pRg st="1" end="1"/>
                                            </p:txEl>
                                          </p:spTgt>
                                        </p:tgtEl>
                                        <p:attrNameLst>
                                          <p:attrName>style.visibility</p:attrName>
                                        </p:attrNameLst>
                                      </p:cBhvr>
                                      <p:to>
                                        <p:strVal val="visible"/>
                                      </p:to>
                                    </p:set>
                                    <p:animEffect transition="in" filter="fade">
                                      <p:cBhvr>
                                        <p:cTn id="14" dur="1000"/>
                                        <p:tgtEl>
                                          <p:spTgt spid="68612">
                                            <p:txEl>
                                              <p:pRg st="1" end="1"/>
                                            </p:txEl>
                                          </p:spTgt>
                                        </p:tgtEl>
                                      </p:cBhvr>
                                    </p:animEffect>
                                    <p:anim calcmode="lin" valueType="num">
                                      <p:cBhvr>
                                        <p:cTn id="15" dur="1000" fill="hold"/>
                                        <p:tgtEl>
                                          <p:spTgt spid="6861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861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8612">
                                            <p:txEl>
                                              <p:pRg st="2" end="2"/>
                                            </p:txEl>
                                          </p:spTgt>
                                        </p:tgtEl>
                                        <p:attrNameLst>
                                          <p:attrName>style.visibility</p:attrName>
                                        </p:attrNameLst>
                                      </p:cBhvr>
                                      <p:to>
                                        <p:strVal val="visible"/>
                                      </p:to>
                                    </p:set>
                                    <p:animEffect transition="in" filter="fade">
                                      <p:cBhvr>
                                        <p:cTn id="21" dur="1000"/>
                                        <p:tgtEl>
                                          <p:spTgt spid="68612">
                                            <p:txEl>
                                              <p:pRg st="2" end="2"/>
                                            </p:txEl>
                                          </p:spTgt>
                                        </p:tgtEl>
                                      </p:cBhvr>
                                    </p:animEffect>
                                    <p:anim calcmode="lin" valueType="num">
                                      <p:cBhvr>
                                        <p:cTn id="22" dur="1000" fill="hold"/>
                                        <p:tgtEl>
                                          <p:spTgt spid="6861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86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8612">
                                            <p:txEl>
                                              <p:pRg st="3" end="3"/>
                                            </p:txEl>
                                          </p:spTgt>
                                        </p:tgtEl>
                                        <p:attrNameLst>
                                          <p:attrName>style.visibility</p:attrName>
                                        </p:attrNameLst>
                                      </p:cBhvr>
                                      <p:to>
                                        <p:strVal val="visible"/>
                                      </p:to>
                                    </p:set>
                                    <p:animEffect transition="in" filter="fade">
                                      <p:cBhvr>
                                        <p:cTn id="28" dur="1000"/>
                                        <p:tgtEl>
                                          <p:spTgt spid="68612">
                                            <p:txEl>
                                              <p:pRg st="3" end="3"/>
                                            </p:txEl>
                                          </p:spTgt>
                                        </p:tgtEl>
                                      </p:cBhvr>
                                    </p:animEffect>
                                    <p:anim calcmode="lin" valueType="num">
                                      <p:cBhvr>
                                        <p:cTn id="29" dur="1000" fill="hold"/>
                                        <p:tgtEl>
                                          <p:spTgt spid="6861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861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8612">
                                            <p:txEl>
                                              <p:pRg st="4" end="4"/>
                                            </p:txEl>
                                          </p:spTgt>
                                        </p:tgtEl>
                                        <p:attrNameLst>
                                          <p:attrName>style.visibility</p:attrName>
                                        </p:attrNameLst>
                                      </p:cBhvr>
                                      <p:to>
                                        <p:strVal val="visible"/>
                                      </p:to>
                                    </p:set>
                                    <p:animEffect transition="in" filter="fade">
                                      <p:cBhvr>
                                        <p:cTn id="35" dur="1000"/>
                                        <p:tgtEl>
                                          <p:spTgt spid="68612">
                                            <p:txEl>
                                              <p:pRg st="4" end="4"/>
                                            </p:txEl>
                                          </p:spTgt>
                                        </p:tgtEl>
                                      </p:cBhvr>
                                    </p:animEffect>
                                    <p:anim calcmode="lin" valueType="num">
                                      <p:cBhvr>
                                        <p:cTn id="36" dur="1000" fill="hold"/>
                                        <p:tgtEl>
                                          <p:spTgt spid="6861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861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8612">
                                            <p:txEl>
                                              <p:pRg st="5" end="5"/>
                                            </p:txEl>
                                          </p:spTgt>
                                        </p:tgtEl>
                                        <p:attrNameLst>
                                          <p:attrName>style.visibility</p:attrName>
                                        </p:attrNameLst>
                                      </p:cBhvr>
                                      <p:to>
                                        <p:strVal val="visible"/>
                                      </p:to>
                                    </p:set>
                                    <p:animEffect transition="in" filter="fade">
                                      <p:cBhvr>
                                        <p:cTn id="42" dur="1000"/>
                                        <p:tgtEl>
                                          <p:spTgt spid="68612">
                                            <p:txEl>
                                              <p:pRg st="5" end="5"/>
                                            </p:txEl>
                                          </p:spTgt>
                                        </p:tgtEl>
                                      </p:cBhvr>
                                    </p:animEffect>
                                    <p:anim calcmode="lin" valueType="num">
                                      <p:cBhvr>
                                        <p:cTn id="43" dur="1000" fill="hold"/>
                                        <p:tgtEl>
                                          <p:spTgt spid="6861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861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8612">
                                            <p:txEl>
                                              <p:pRg st="6" end="6"/>
                                            </p:txEl>
                                          </p:spTgt>
                                        </p:tgtEl>
                                        <p:attrNameLst>
                                          <p:attrName>style.visibility</p:attrName>
                                        </p:attrNameLst>
                                      </p:cBhvr>
                                      <p:to>
                                        <p:strVal val="visible"/>
                                      </p:to>
                                    </p:set>
                                    <p:animEffect transition="in" filter="fade">
                                      <p:cBhvr>
                                        <p:cTn id="49" dur="1000"/>
                                        <p:tgtEl>
                                          <p:spTgt spid="68612">
                                            <p:txEl>
                                              <p:pRg st="6" end="6"/>
                                            </p:txEl>
                                          </p:spTgt>
                                        </p:tgtEl>
                                      </p:cBhvr>
                                    </p:animEffect>
                                    <p:anim calcmode="lin" valueType="num">
                                      <p:cBhvr>
                                        <p:cTn id="50" dur="1000" fill="hold"/>
                                        <p:tgtEl>
                                          <p:spTgt spid="6861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6861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68612">
                                            <p:txEl>
                                              <p:pRg st="7" end="7"/>
                                            </p:txEl>
                                          </p:spTgt>
                                        </p:tgtEl>
                                        <p:attrNameLst>
                                          <p:attrName>style.visibility</p:attrName>
                                        </p:attrNameLst>
                                      </p:cBhvr>
                                      <p:to>
                                        <p:strVal val="visible"/>
                                      </p:to>
                                    </p:set>
                                    <p:animEffect transition="in" filter="fade">
                                      <p:cBhvr>
                                        <p:cTn id="56" dur="1000"/>
                                        <p:tgtEl>
                                          <p:spTgt spid="68612">
                                            <p:txEl>
                                              <p:pRg st="7" end="7"/>
                                            </p:txEl>
                                          </p:spTgt>
                                        </p:tgtEl>
                                      </p:cBhvr>
                                    </p:animEffect>
                                    <p:anim calcmode="lin" valueType="num">
                                      <p:cBhvr>
                                        <p:cTn id="57" dur="1000" fill="hold"/>
                                        <p:tgtEl>
                                          <p:spTgt spid="6861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6861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8499" name="Rectangle 1"/>
          <p:cNvSpPr>
            <a:spLocks noGrp="1" noChangeArrowheads="1"/>
          </p:cNvSpPr>
          <p:nvPr>
            <p:ph type="title"/>
          </p:nvPr>
        </p:nvSpPr>
        <p:spPr>
          <a:xfrm>
            <a:off x="1990131" y="410765"/>
            <a:ext cx="6884789" cy="1143000"/>
          </a:xfrm>
          <a:noFill/>
        </p:spPr>
        <p:txBody>
          <a:bodyPr/>
          <a:lstStyle/>
          <a:p>
            <a:pPr algn="ctr">
              <a:defRPr/>
            </a:pPr>
            <a:r>
              <a:rPr lang="en-US" altLang="en-US" sz="5554" dirty="0">
                <a:latin typeface="Times New Roman" pitchFamily="-112" charset="0"/>
                <a:cs typeface="Times New Roman" pitchFamily="-112" charset="0"/>
                <a:sym typeface="Times New Roman" pitchFamily="-112" charset="0"/>
              </a:rPr>
              <a:t>Policing Style </a:t>
            </a:r>
            <a:endParaRPr lang="en-US" altLang="en-US" sz="5554" dirty="0">
              <a:latin typeface="Times New Roman" pitchFamily="-112" charset="0"/>
              <a:sym typeface="Times New Roman" pitchFamily="-112" charset="0"/>
            </a:endParaRPr>
          </a:p>
        </p:txBody>
      </p:sp>
      <p:sp>
        <p:nvSpPr>
          <p:cNvPr id="80898" name="Rectangle 4"/>
          <p:cNvSpPr>
            <a:spLocks noGrp="1" noChangeArrowheads="1"/>
          </p:cNvSpPr>
          <p:nvPr>
            <p:ph idx="1"/>
          </p:nvPr>
        </p:nvSpPr>
        <p:spPr>
          <a:xfrm>
            <a:off x="2416970" y="2839641"/>
            <a:ext cx="7358063" cy="2393156"/>
          </a:xfrm>
        </p:spPr>
        <p:txBody>
          <a:bodyPr/>
          <a:lstStyle/>
          <a:p>
            <a:pPr marL="0" indent="0">
              <a:buNone/>
            </a:pPr>
            <a:r>
              <a:rPr lang="en-US" altLang="en-US" sz="5062">
                <a:solidFill>
                  <a:srgbClr val="FF2712"/>
                </a:solidFill>
                <a:latin typeface="Copperplate Bold" charset="0"/>
                <a:sym typeface="Copperplate Bold" charset="0"/>
              </a:rPr>
              <a:t>Is Style of Policing Important?</a:t>
            </a:r>
            <a:endParaRPr lang="en-US" altLang="en-US" sz="5062">
              <a:solidFill>
                <a:srgbClr val="FF2712"/>
              </a:solidFill>
              <a:latin typeface="Copperplate Bold" charset="0"/>
              <a:ea typeface="ヒラギノ明朝 ProN W6" pitchFamily="-112" charset="-128"/>
              <a:sym typeface="Copperplate Bold" charset="0"/>
            </a:endParaRPr>
          </a:p>
        </p:txBody>
      </p:sp>
      <p:sp>
        <p:nvSpPr>
          <p:cNvPr id="80899" name="Slide Number Placeholder 3"/>
          <p:cNvSpPr>
            <a:spLocks noGrp="1"/>
          </p:cNvSpPr>
          <p:nvPr>
            <p:ph type="sldNum" sz="quarter" idx="12"/>
          </p:nvPr>
        </p:nvSpPr>
        <p:spPr bwMode="auto">
          <a:xfrm>
            <a:off x="5972101" y="6518673"/>
            <a:ext cx="254496" cy="2143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953">
                <a:solidFill>
                  <a:srgbClr val="5B5648"/>
                </a:solidFill>
                <a:latin typeface="Baskerville" pitchFamily="-112" charset="0"/>
                <a:ea typeface="ヒラギノ角ゴ ProN W3" pitchFamily="-112" charset="-128"/>
                <a:sym typeface="Baskerville" pitchFamily="-112" charset="0"/>
              </a:defRPr>
            </a:lvl1pPr>
            <a:lvl2pPr marL="522368" indent="-200911" eaLnBrk="0" hangingPunct="0">
              <a:defRPr sz="2953">
                <a:solidFill>
                  <a:srgbClr val="5B5648"/>
                </a:solidFill>
                <a:latin typeface="Baskerville" pitchFamily="-112" charset="0"/>
                <a:ea typeface="ヒラギノ角ゴ ProN W3" pitchFamily="-112" charset="-128"/>
                <a:sym typeface="Baskerville" pitchFamily="-112" charset="0"/>
              </a:defRPr>
            </a:lvl2pPr>
            <a:lvl3pPr marL="803643" indent="-160729" eaLnBrk="0" hangingPunct="0">
              <a:defRPr sz="2953">
                <a:solidFill>
                  <a:srgbClr val="5B5648"/>
                </a:solidFill>
                <a:latin typeface="Baskerville" pitchFamily="-112" charset="0"/>
                <a:ea typeface="ヒラギノ角ゴ ProN W3" pitchFamily="-112" charset="-128"/>
                <a:sym typeface="Baskerville" pitchFamily="-112" charset="0"/>
              </a:defRPr>
            </a:lvl3pPr>
            <a:lvl4pPr marL="1125101" indent="-160729" eaLnBrk="0" hangingPunct="0">
              <a:defRPr sz="2953">
                <a:solidFill>
                  <a:srgbClr val="5B5648"/>
                </a:solidFill>
                <a:latin typeface="Baskerville" pitchFamily="-112" charset="0"/>
                <a:ea typeface="ヒラギノ角ゴ ProN W3" pitchFamily="-112" charset="-128"/>
                <a:sym typeface="Baskerville" pitchFamily="-112" charset="0"/>
              </a:defRPr>
            </a:lvl4pPr>
            <a:lvl5pPr marL="1446558" indent="-160729" eaLnBrk="0" hangingPunct="0">
              <a:defRPr sz="2953">
                <a:solidFill>
                  <a:srgbClr val="5B5648"/>
                </a:solidFill>
                <a:latin typeface="Baskerville" pitchFamily="-112" charset="0"/>
                <a:ea typeface="ヒラギノ角ゴ ProN W3" pitchFamily="-112" charset="-128"/>
                <a:sym typeface="Baskerville" pitchFamily="-112" charset="0"/>
              </a:defRPr>
            </a:lvl5pPr>
            <a:lvl6pPr marL="1768015"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6pPr>
            <a:lvl7pPr marL="2089473"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7pPr>
            <a:lvl8pPr marL="2410930"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8pPr>
            <a:lvl9pPr marL="2732387"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9pPr>
          </a:lstStyle>
          <a:p>
            <a:pPr eaLnBrk="1" hangingPunct="1"/>
            <a:fld id="{AE9C024B-D2B3-4308-9547-7DA0FB6D3466}" type="slidenum">
              <a:rPr lang="en-US" altLang="en-US" sz="1125">
                <a:solidFill>
                  <a:schemeClr val="tx1"/>
                </a:solidFill>
                <a:latin typeface="Copperplate" pitchFamily="-112" charset="0"/>
                <a:sym typeface="Copperplate" pitchFamily="-112" charset="0"/>
              </a:rPr>
              <a:pPr eaLnBrk="1" hangingPunct="1"/>
              <a:t>9</a:t>
            </a:fld>
            <a:endParaRPr lang="en-US" altLang="en-US" sz="1125">
              <a:solidFill>
                <a:schemeClr val="tx1"/>
              </a:solidFill>
              <a:latin typeface="Copperplate" pitchFamily="-112" charset="0"/>
              <a:sym typeface="Copperplate" pitchFamily="-112" charset="0"/>
            </a:endParaRPr>
          </a:p>
        </p:txBody>
      </p:sp>
    </p:spTree>
    <p:extLst>
      <p:ext uri="{BB962C8B-B14F-4D97-AF65-F5344CB8AC3E}">
        <p14:creationId xmlns:p14="http://schemas.microsoft.com/office/powerpoint/2010/main" val="886320578"/>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0548" name="Rectangle 2"/>
          <p:cNvSpPr>
            <a:spLocks noGrp="1" noChangeArrowheads="1"/>
          </p:cNvSpPr>
          <p:nvPr>
            <p:ph type="title"/>
          </p:nvPr>
        </p:nvSpPr>
        <p:spPr>
          <a:xfrm>
            <a:off x="2684859" y="169664"/>
            <a:ext cx="6920508" cy="1143000"/>
          </a:xfrm>
          <a:solidFill>
            <a:schemeClr val="bg1"/>
          </a:solidFill>
        </p:spPr>
        <p:txBody>
          <a:bodyPr>
            <a:normAutofit/>
          </a:bodyPr>
          <a:lstStyle/>
          <a:p>
            <a:pPr>
              <a:defRPr/>
            </a:pPr>
            <a:r>
              <a:rPr lang="en-US" altLang="en-US" sz="4922" dirty="0">
                <a:latin typeface="Times New Roman" pitchFamily="-112" charset="0"/>
                <a:cs typeface="Times New Roman" pitchFamily="-112" charset="0"/>
                <a:sym typeface="Times New Roman" pitchFamily="-112" charset="0"/>
              </a:rPr>
              <a:t>In a Democratic Society?</a:t>
            </a:r>
            <a:endParaRPr lang="en-US" altLang="en-US" sz="4922" dirty="0">
              <a:latin typeface="Times New Roman" pitchFamily="-112" charset="0"/>
              <a:sym typeface="Times New Roman" pitchFamily="-112" charset="0"/>
            </a:endParaRPr>
          </a:p>
        </p:txBody>
      </p:sp>
      <p:sp>
        <p:nvSpPr>
          <p:cNvPr id="72705" name="Rectangle 1"/>
          <p:cNvSpPr>
            <a:spLocks noGrp="1" noChangeArrowheads="1"/>
          </p:cNvSpPr>
          <p:nvPr>
            <p:ph idx="1"/>
          </p:nvPr>
        </p:nvSpPr>
        <p:spPr>
          <a:xfrm>
            <a:off x="1263254" y="2125266"/>
            <a:ext cx="8590359" cy="4848820"/>
          </a:xfrm>
        </p:spPr>
        <p:txBody>
          <a:bodyPr>
            <a:normAutofit/>
          </a:bodyPr>
          <a:lstStyle/>
          <a:p>
            <a:pPr eaLnBrk="1" hangingPunct="1">
              <a:buFontTx/>
              <a:buNone/>
            </a:pPr>
            <a:r>
              <a:rPr lang="en-US" altLang="en-US" dirty="0">
                <a:latin typeface="Arial Black" panose="020B0A04020102020204" pitchFamily="34" charset="0"/>
                <a:sym typeface="Arial Black" panose="020B0A04020102020204" pitchFamily="34" charset="0"/>
              </a:rPr>
              <a:t>Scenario:</a:t>
            </a:r>
            <a:endParaRPr lang="en-US" altLang="en-US" u="sng" dirty="0">
              <a:latin typeface="Arial Black" panose="020B0A04020102020204" pitchFamily="34" charset="0"/>
              <a:ea typeface="ヒラギノ角ゴ ProN W6"/>
              <a:cs typeface="ヒラギノ角ゴ ProN W6"/>
              <a:sym typeface="Arial Black" panose="020B0A04020102020204" pitchFamily="34" charset="0"/>
            </a:endParaRPr>
          </a:p>
          <a:p>
            <a:pPr eaLnBrk="1" hangingPunct="1">
              <a:buFontTx/>
              <a:buNone/>
            </a:pPr>
            <a:r>
              <a:rPr lang="en-US" altLang="en-US" dirty="0">
                <a:latin typeface="Arial Black" panose="020B0A04020102020204" pitchFamily="34" charset="0"/>
                <a:sym typeface="Arial Black" panose="020B0A04020102020204" pitchFamily="34" charset="0"/>
              </a:rPr>
              <a:t>	You are a </a:t>
            </a:r>
            <a:r>
              <a:rPr lang="en-US" altLang="en-US" dirty="0">
                <a:solidFill>
                  <a:srgbClr val="003DCC"/>
                </a:solidFill>
                <a:latin typeface="Arial Black" panose="020B0A04020102020204" pitchFamily="34" charset="0"/>
                <a:sym typeface="Arial Black" panose="020B0A04020102020204" pitchFamily="34" charset="0"/>
              </a:rPr>
              <a:t>Police Constable</a:t>
            </a:r>
            <a:r>
              <a:rPr lang="en-US" altLang="en-US" dirty="0">
                <a:solidFill>
                  <a:srgbClr val="002761"/>
                </a:solidFill>
                <a:latin typeface="Arial Black" panose="020B0A04020102020204" pitchFamily="34" charset="0"/>
                <a:sym typeface="Arial Black" panose="020B0A04020102020204" pitchFamily="34" charset="0"/>
              </a:rPr>
              <a:t> </a:t>
            </a:r>
            <a:r>
              <a:rPr lang="en-US" altLang="en-US" dirty="0">
                <a:latin typeface="Arial Black" panose="020B0A04020102020204" pitchFamily="34" charset="0"/>
                <a:sym typeface="Arial Black" panose="020B0A04020102020204" pitchFamily="34" charset="0"/>
              </a:rPr>
              <a:t>and see a group of youths hanging around in a shopping </a:t>
            </a:r>
            <a:r>
              <a:rPr lang="en-US" altLang="en-US" dirty="0" err="1">
                <a:latin typeface="Arial Black" panose="020B0A04020102020204" pitchFamily="34" charset="0"/>
                <a:sym typeface="Arial Black" panose="020B0A04020102020204" pitchFamily="34" charset="0"/>
              </a:rPr>
              <a:t>centre</a:t>
            </a:r>
            <a:r>
              <a:rPr lang="en-US" altLang="en-US" dirty="0">
                <a:latin typeface="Arial Black" panose="020B0A04020102020204" pitchFamily="34" charset="0"/>
                <a:sym typeface="Arial Black" panose="020B0A04020102020204" pitchFamily="34" charset="0"/>
              </a:rPr>
              <a:t>, behaving in a disorderly manner towards shoppers and staff alike (running in and out of shops, taunting people, kicking rubbish). </a:t>
            </a:r>
            <a:endParaRPr lang="en-US" altLang="en-US" dirty="0">
              <a:latin typeface="Arial Black" panose="020B0A04020102020204" pitchFamily="34" charset="0"/>
              <a:ea typeface="ヒラギノ角ゴ ProN W6"/>
              <a:cs typeface="ヒラギノ角ゴ ProN W6"/>
              <a:sym typeface="Arial Black" panose="020B0A04020102020204" pitchFamily="34" charset="0"/>
            </a:endParaRPr>
          </a:p>
          <a:p>
            <a:pPr eaLnBrk="1" hangingPunct="1">
              <a:buFontTx/>
              <a:buNone/>
            </a:pPr>
            <a:endParaRPr lang="en-US" altLang="en-US" dirty="0">
              <a:latin typeface="Arial Black" panose="020B0A04020102020204" pitchFamily="34" charset="0"/>
              <a:sym typeface="Arial Black" panose="020B0A04020102020204" pitchFamily="34" charset="0"/>
            </a:endParaRPr>
          </a:p>
          <a:p>
            <a:pPr eaLnBrk="1" hangingPunct="1">
              <a:buFontTx/>
              <a:buNone/>
            </a:pPr>
            <a:r>
              <a:rPr lang="en-US" altLang="en-US" dirty="0">
                <a:latin typeface="Arial Black" panose="020B0A04020102020204" pitchFamily="34" charset="0"/>
                <a:sym typeface="Arial Black" panose="020B0A04020102020204" pitchFamily="34" charset="0"/>
              </a:rPr>
              <a:t>What </a:t>
            </a:r>
            <a:r>
              <a:rPr lang="en-US" altLang="en-US" dirty="0">
                <a:solidFill>
                  <a:srgbClr val="FF0000"/>
                </a:solidFill>
                <a:latin typeface="Arial Black" panose="020B0A04020102020204" pitchFamily="34" charset="0"/>
                <a:sym typeface="Arial Black" panose="020B0A04020102020204" pitchFamily="34" charset="0"/>
              </a:rPr>
              <a:t>should</a:t>
            </a:r>
            <a:r>
              <a:rPr lang="en-US" altLang="en-US" dirty="0">
                <a:solidFill>
                  <a:srgbClr val="262626"/>
                </a:solidFill>
                <a:latin typeface="Arial Black" panose="020B0A04020102020204" pitchFamily="34" charset="0"/>
                <a:sym typeface="Arial Black" panose="020B0A04020102020204" pitchFamily="34" charset="0"/>
              </a:rPr>
              <a:t> </a:t>
            </a:r>
            <a:r>
              <a:rPr lang="en-US" altLang="en-US" dirty="0">
                <a:latin typeface="Arial Black" panose="020B0A04020102020204" pitchFamily="34" charset="0"/>
                <a:sym typeface="Arial Black" panose="020B0A04020102020204" pitchFamily="34" charset="0"/>
              </a:rPr>
              <a:t>you do?</a:t>
            </a:r>
          </a:p>
          <a:p>
            <a:pPr eaLnBrk="1" hangingPunct="1">
              <a:buFontTx/>
              <a:buNone/>
            </a:pPr>
            <a:endParaRPr lang="en-US" altLang="en-US" dirty="0">
              <a:latin typeface="Arial Black" panose="020B0A04020102020204" pitchFamily="34" charset="0"/>
              <a:ea typeface="ヒラギノ角ゴ ProN W6"/>
              <a:cs typeface="ヒラギノ角ゴ ProN W6"/>
              <a:sym typeface="Arial Black" panose="020B0A04020102020204" pitchFamily="34" charset="0"/>
            </a:endParaRPr>
          </a:p>
          <a:p>
            <a:pPr eaLnBrk="1" hangingPunct="1">
              <a:buFontTx/>
              <a:buNone/>
            </a:pPr>
            <a:endParaRPr lang="en-US" altLang="en-US" dirty="0">
              <a:latin typeface="Arial Black" panose="020B0A04020102020204" pitchFamily="34" charset="0"/>
              <a:ea typeface="ヒラギノ角ゴ ProN W6"/>
              <a:cs typeface="ヒラギノ角ゴ ProN W6"/>
              <a:sym typeface="Arial Black" panose="020B0A04020102020204" pitchFamily="34" charset="0"/>
            </a:endParaRPr>
          </a:p>
          <a:p>
            <a:pPr algn="ctr" eaLnBrk="1" hangingPunct="1">
              <a:buFontTx/>
              <a:buNone/>
            </a:pPr>
            <a:endParaRPr lang="en-US" altLang="en-US" dirty="0">
              <a:solidFill>
                <a:srgbClr val="FF0000"/>
              </a:solidFill>
              <a:latin typeface="Arial Black" panose="020B0A04020102020204" pitchFamily="34" charset="0"/>
              <a:ea typeface="ヒラギノ角ゴ ProN W6"/>
              <a:cs typeface="ヒラギノ角ゴ ProN W6"/>
              <a:sym typeface="Arial Black" panose="020B0A04020102020204" pitchFamily="34" charset="0"/>
            </a:endParaRPr>
          </a:p>
          <a:p>
            <a:pPr algn="ctr" eaLnBrk="1" hangingPunct="1">
              <a:buFontTx/>
              <a:buNone/>
            </a:pPr>
            <a:r>
              <a:rPr lang="en-US" altLang="en-US" dirty="0">
                <a:solidFill>
                  <a:srgbClr val="FF0000"/>
                </a:solidFill>
                <a:latin typeface="Arial Black" panose="020B0A04020102020204" pitchFamily="34" charset="0"/>
                <a:ea typeface="ヒラギノ角ゴ ProN W6"/>
                <a:cs typeface="ヒラギノ角ゴ ProN W6"/>
                <a:sym typeface="Arial Black" panose="020B0A04020102020204" pitchFamily="34" charset="0"/>
              </a:rPr>
              <a:t>5 Minutes to think on this individually</a:t>
            </a:r>
          </a:p>
        </p:txBody>
      </p:sp>
    </p:spTree>
    <p:extLst>
      <p:ext uri="{BB962C8B-B14F-4D97-AF65-F5344CB8AC3E}">
        <p14:creationId xmlns:p14="http://schemas.microsoft.com/office/powerpoint/2010/main" val="1867519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2705">
                                            <p:txEl>
                                              <p:pRg st="0" end="0"/>
                                            </p:txEl>
                                          </p:spTgt>
                                        </p:tgtEl>
                                        <p:attrNameLst>
                                          <p:attrName>style.visibility</p:attrName>
                                        </p:attrNameLst>
                                      </p:cBhvr>
                                      <p:to>
                                        <p:strVal val="visible"/>
                                      </p:to>
                                    </p:set>
                                    <p:animEffect transition="in" filter="fade">
                                      <p:cBhvr>
                                        <p:cTn id="7" dur="1000"/>
                                        <p:tgtEl>
                                          <p:spTgt spid="72705">
                                            <p:txEl>
                                              <p:pRg st="0" end="0"/>
                                            </p:txEl>
                                          </p:spTgt>
                                        </p:tgtEl>
                                      </p:cBhvr>
                                    </p:animEffect>
                                    <p:anim calcmode="lin" valueType="num">
                                      <p:cBhvr>
                                        <p:cTn id="8" dur="1000" fill="hold"/>
                                        <p:tgtEl>
                                          <p:spTgt spid="7270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270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2705">
                                            <p:txEl>
                                              <p:pRg st="1" end="1"/>
                                            </p:txEl>
                                          </p:spTgt>
                                        </p:tgtEl>
                                        <p:attrNameLst>
                                          <p:attrName>style.visibility</p:attrName>
                                        </p:attrNameLst>
                                      </p:cBhvr>
                                      <p:to>
                                        <p:strVal val="visible"/>
                                      </p:to>
                                    </p:set>
                                    <p:animEffect transition="in" filter="fade">
                                      <p:cBhvr>
                                        <p:cTn id="14" dur="1000"/>
                                        <p:tgtEl>
                                          <p:spTgt spid="72705">
                                            <p:txEl>
                                              <p:pRg st="1" end="1"/>
                                            </p:txEl>
                                          </p:spTgt>
                                        </p:tgtEl>
                                      </p:cBhvr>
                                    </p:animEffect>
                                    <p:anim calcmode="lin" valueType="num">
                                      <p:cBhvr>
                                        <p:cTn id="15" dur="1000" fill="hold"/>
                                        <p:tgtEl>
                                          <p:spTgt spid="7270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270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2705">
                                            <p:txEl>
                                              <p:pRg st="3" end="3"/>
                                            </p:txEl>
                                          </p:spTgt>
                                        </p:tgtEl>
                                        <p:attrNameLst>
                                          <p:attrName>style.visibility</p:attrName>
                                        </p:attrNameLst>
                                      </p:cBhvr>
                                      <p:to>
                                        <p:strVal val="visible"/>
                                      </p:to>
                                    </p:set>
                                    <p:animEffect transition="in" filter="fade">
                                      <p:cBhvr>
                                        <p:cTn id="21" dur="1000"/>
                                        <p:tgtEl>
                                          <p:spTgt spid="72705">
                                            <p:txEl>
                                              <p:pRg st="3" end="3"/>
                                            </p:txEl>
                                          </p:spTgt>
                                        </p:tgtEl>
                                      </p:cBhvr>
                                    </p:animEffect>
                                    <p:anim calcmode="lin" valueType="num">
                                      <p:cBhvr>
                                        <p:cTn id="22" dur="1000" fill="hold"/>
                                        <p:tgtEl>
                                          <p:spTgt spid="7270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270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2705">
                                            <p:txEl>
                                              <p:pRg st="7" end="7"/>
                                            </p:txEl>
                                          </p:spTgt>
                                        </p:tgtEl>
                                        <p:attrNameLst>
                                          <p:attrName>style.visibility</p:attrName>
                                        </p:attrNameLst>
                                      </p:cBhvr>
                                      <p:to>
                                        <p:strVal val="visible"/>
                                      </p:to>
                                    </p:set>
                                    <p:animEffect transition="in" filter="fade">
                                      <p:cBhvr>
                                        <p:cTn id="28" dur="1000"/>
                                        <p:tgtEl>
                                          <p:spTgt spid="72705">
                                            <p:txEl>
                                              <p:pRg st="7" end="7"/>
                                            </p:txEl>
                                          </p:spTgt>
                                        </p:tgtEl>
                                      </p:cBhvr>
                                    </p:animEffect>
                                    <p:anim calcmode="lin" valueType="num">
                                      <p:cBhvr>
                                        <p:cTn id="29" dur="1000" fill="hold"/>
                                        <p:tgtEl>
                                          <p:spTgt spid="72705">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7270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20" name="Rectangle 2"/>
          <p:cNvSpPr>
            <a:spLocks noGrp="1" noChangeArrowheads="1"/>
          </p:cNvSpPr>
          <p:nvPr>
            <p:ph type="title"/>
          </p:nvPr>
        </p:nvSpPr>
        <p:spPr>
          <a:xfrm>
            <a:off x="3706417" y="283964"/>
            <a:ext cx="6822281" cy="1143000"/>
          </a:xfrm>
          <a:noFill/>
        </p:spPr>
        <p:txBody>
          <a:bodyPr/>
          <a:lstStyle/>
          <a:p>
            <a:pPr>
              <a:defRPr/>
            </a:pPr>
            <a:r>
              <a:rPr lang="en-US" altLang="en-US" dirty="0">
                <a:latin typeface="Times New Roman" pitchFamily="-112" charset="0"/>
                <a:cs typeface="Times New Roman" pitchFamily="-112" charset="0"/>
                <a:sym typeface="Times New Roman" pitchFamily="-112" charset="0"/>
              </a:rPr>
              <a:t>Policing Style </a:t>
            </a:r>
            <a:endParaRPr lang="en-US" altLang="en-US" dirty="0">
              <a:latin typeface="Times New Roman" pitchFamily="-112" charset="0"/>
              <a:sym typeface="Times New Roman" pitchFamily="-112" charset="0"/>
            </a:endParaRPr>
          </a:p>
        </p:txBody>
      </p:sp>
      <p:sp>
        <p:nvSpPr>
          <p:cNvPr id="74753" name="Rectangle 1"/>
          <p:cNvSpPr>
            <a:spLocks noGrp="1" noChangeArrowheads="1"/>
          </p:cNvSpPr>
          <p:nvPr>
            <p:ph idx="1"/>
          </p:nvPr>
        </p:nvSpPr>
        <p:spPr>
          <a:xfrm>
            <a:off x="1034501" y="1685926"/>
            <a:ext cx="9062600" cy="4321969"/>
          </a:xfrm>
          <a:noFill/>
        </p:spPr>
        <p:txBody>
          <a:bodyPr vert="horz" wrap="square" lIns="0" tIns="0" rIns="0" bIns="0" numCol="1" rtlCol="0" anchor="t" anchorCtr="0" compatLnSpc="1">
            <a:prstTxWarp prst="textNoShape">
              <a:avLst/>
            </a:prstTxWarp>
            <a:normAutofit/>
          </a:bodyPr>
          <a:lstStyle/>
          <a:p>
            <a:pPr marL="330387" lvl="1" indent="-223234">
              <a:lnSpc>
                <a:spcPct val="190000"/>
              </a:lnSpc>
              <a:buSzPct val="99000"/>
              <a:buFontTx/>
              <a:buAutoNum type="arabicPeriod"/>
            </a:pPr>
            <a:r>
              <a:rPr lang="en-US" altLang="en-US" sz="1266" dirty="0">
                <a:solidFill>
                  <a:srgbClr val="000000"/>
                </a:solidFill>
                <a:latin typeface="Arial Black" panose="020B0A04020102020204" pitchFamily="34" charset="0"/>
                <a:sym typeface="Arial Black" panose="020B0A04020102020204" pitchFamily="34" charset="0"/>
              </a:rPr>
              <a:t>Take no action and let the situation calm down</a:t>
            </a:r>
            <a:endParaRPr lang="en-US" altLang="en-US" sz="1266" dirty="0">
              <a:solidFill>
                <a:srgbClr val="000000"/>
              </a:solidFill>
              <a:latin typeface="Arial Black" panose="020B0A04020102020204" pitchFamily="34" charset="0"/>
              <a:ea typeface="ヒラギノ角ゴ ProN W6"/>
              <a:cs typeface="ヒラギノ角ゴ ProN W6"/>
              <a:sym typeface="Arial Black" panose="020B0A04020102020204" pitchFamily="34" charset="0"/>
            </a:endParaRPr>
          </a:p>
          <a:p>
            <a:pPr marL="330387" lvl="1" indent="-223234">
              <a:lnSpc>
                <a:spcPct val="190000"/>
              </a:lnSpc>
              <a:buSzPct val="99000"/>
              <a:buFontTx/>
              <a:buAutoNum type="arabicPeriod"/>
            </a:pPr>
            <a:r>
              <a:rPr lang="en-US" altLang="en-US" sz="1266" dirty="0">
                <a:solidFill>
                  <a:srgbClr val="000000"/>
                </a:solidFill>
                <a:latin typeface="Arial Black" panose="020B0A04020102020204" pitchFamily="34" charset="0"/>
                <a:sym typeface="Arial Black" panose="020B0A04020102020204" pitchFamily="34" charset="0"/>
              </a:rPr>
              <a:t>Talk to the youths and move them on</a:t>
            </a:r>
            <a:endParaRPr lang="en-US" altLang="en-US" sz="1266" dirty="0">
              <a:solidFill>
                <a:srgbClr val="000000"/>
              </a:solidFill>
              <a:latin typeface="Arial Black" panose="020B0A04020102020204" pitchFamily="34" charset="0"/>
              <a:ea typeface="ヒラギノ角ゴ ProN W6"/>
              <a:cs typeface="ヒラギノ角ゴ ProN W6"/>
              <a:sym typeface="Arial Black" panose="020B0A04020102020204" pitchFamily="34" charset="0"/>
            </a:endParaRPr>
          </a:p>
          <a:p>
            <a:pPr marL="330387" lvl="1" indent="-223234">
              <a:lnSpc>
                <a:spcPct val="190000"/>
              </a:lnSpc>
              <a:buSzPct val="99000"/>
              <a:buFontTx/>
              <a:buAutoNum type="arabicPeriod"/>
            </a:pPr>
            <a:r>
              <a:rPr lang="en-US" altLang="en-US" sz="1266" dirty="0">
                <a:solidFill>
                  <a:srgbClr val="000000"/>
                </a:solidFill>
                <a:latin typeface="Arial Black" panose="020B0A04020102020204" pitchFamily="34" charset="0"/>
                <a:sym typeface="Arial Black" panose="020B0A04020102020204" pitchFamily="34" charset="0"/>
              </a:rPr>
              <a:t>Talk to the youths and persuade them to </a:t>
            </a:r>
            <a:r>
              <a:rPr lang="en-GB" altLang="en-US" sz="1266" dirty="0">
                <a:solidFill>
                  <a:srgbClr val="000000"/>
                </a:solidFill>
                <a:latin typeface="Arial Black" panose="020B0A04020102020204" pitchFamily="34" charset="0"/>
                <a:sym typeface="Arial Black" panose="020B0A04020102020204" pitchFamily="34" charset="0"/>
              </a:rPr>
              <a:t>apologise</a:t>
            </a:r>
            <a:r>
              <a:rPr lang="en-US" altLang="en-US" sz="1266" dirty="0">
                <a:solidFill>
                  <a:srgbClr val="000000"/>
                </a:solidFill>
                <a:latin typeface="Arial Black" panose="020B0A04020102020204" pitchFamily="34" charset="0"/>
                <a:sym typeface="Arial Black" panose="020B0A04020102020204" pitchFamily="34" charset="0"/>
              </a:rPr>
              <a:t> to local residents and shopkeepers</a:t>
            </a:r>
            <a:endParaRPr lang="en-US" altLang="en-US" sz="1266" dirty="0">
              <a:solidFill>
                <a:srgbClr val="000000"/>
              </a:solidFill>
              <a:latin typeface="Arial Black" panose="020B0A04020102020204" pitchFamily="34" charset="0"/>
              <a:ea typeface="ヒラギノ角ゴ ProN W6"/>
              <a:cs typeface="ヒラギノ角ゴ ProN W6"/>
              <a:sym typeface="Arial Black" panose="020B0A04020102020204" pitchFamily="34" charset="0"/>
            </a:endParaRPr>
          </a:p>
          <a:p>
            <a:pPr marL="330387" lvl="1" indent="-223234">
              <a:lnSpc>
                <a:spcPct val="190000"/>
              </a:lnSpc>
              <a:buSzPct val="99000"/>
              <a:buFontTx/>
              <a:buAutoNum type="arabicPeriod"/>
            </a:pPr>
            <a:r>
              <a:rPr lang="en-US" altLang="en-US" sz="1266" dirty="0">
                <a:solidFill>
                  <a:srgbClr val="000000"/>
                </a:solidFill>
                <a:latin typeface="Arial Black" panose="020B0A04020102020204" pitchFamily="34" charset="0"/>
                <a:sym typeface="Arial Black" panose="020B0A04020102020204" pitchFamily="34" charset="0"/>
              </a:rPr>
              <a:t>Take the youths home to their parents</a:t>
            </a:r>
            <a:endParaRPr lang="en-US" altLang="en-US" sz="1266" dirty="0">
              <a:solidFill>
                <a:srgbClr val="000000"/>
              </a:solidFill>
              <a:latin typeface="Arial Black" panose="020B0A04020102020204" pitchFamily="34" charset="0"/>
              <a:ea typeface="ヒラギノ角ゴ ProN W6"/>
              <a:cs typeface="ヒラギノ角ゴ ProN W6"/>
              <a:sym typeface="Arial Black" panose="020B0A04020102020204" pitchFamily="34" charset="0"/>
            </a:endParaRPr>
          </a:p>
          <a:p>
            <a:pPr marL="330387" lvl="1" indent="-223234">
              <a:lnSpc>
                <a:spcPct val="190000"/>
              </a:lnSpc>
              <a:buSzPct val="99000"/>
              <a:buFontTx/>
              <a:buAutoNum type="arabicPeriod"/>
            </a:pPr>
            <a:r>
              <a:rPr lang="en-US" altLang="en-US" sz="1266" dirty="0">
                <a:solidFill>
                  <a:srgbClr val="000000"/>
                </a:solidFill>
                <a:latin typeface="Arial Black" panose="020B0A04020102020204" pitchFamily="34" charset="0"/>
                <a:sym typeface="Arial Black" panose="020B0A04020102020204" pitchFamily="34" charset="0"/>
              </a:rPr>
              <a:t>Inform the youths they are not being arrested but will receive an ‘informal caution’</a:t>
            </a:r>
            <a:endParaRPr lang="en-US" altLang="en-US" sz="1266" dirty="0">
              <a:solidFill>
                <a:srgbClr val="000000"/>
              </a:solidFill>
              <a:latin typeface="Arial Black" panose="020B0A04020102020204" pitchFamily="34" charset="0"/>
              <a:ea typeface="ヒラギノ角ゴ ProN W6"/>
              <a:cs typeface="ヒラギノ角ゴ ProN W6"/>
              <a:sym typeface="Arial Black" panose="020B0A04020102020204" pitchFamily="34" charset="0"/>
            </a:endParaRPr>
          </a:p>
          <a:p>
            <a:pPr marL="330387" lvl="1" indent="-223234">
              <a:lnSpc>
                <a:spcPct val="190000"/>
              </a:lnSpc>
              <a:buSzPct val="99000"/>
              <a:buFontTx/>
              <a:buAutoNum type="arabicPeriod"/>
            </a:pPr>
            <a:r>
              <a:rPr lang="en-US" altLang="en-US" sz="1266" dirty="0">
                <a:solidFill>
                  <a:srgbClr val="000000"/>
                </a:solidFill>
                <a:latin typeface="Arial Black" panose="020B0A04020102020204" pitchFamily="34" charset="0"/>
                <a:sym typeface="Arial Black" panose="020B0A04020102020204" pitchFamily="34" charset="0"/>
              </a:rPr>
              <a:t>Arrest the youths, take them to the station and arrange a formal caution</a:t>
            </a:r>
            <a:endParaRPr lang="en-US" altLang="en-US" sz="1266" dirty="0">
              <a:solidFill>
                <a:srgbClr val="000000"/>
              </a:solidFill>
              <a:latin typeface="Arial Black" panose="020B0A04020102020204" pitchFamily="34" charset="0"/>
              <a:ea typeface="ヒラギノ角ゴ ProN W6"/>
              <a:cs typeface="ヒラギノ角ゴ ProN W6"/>
              <a:sym typeface="Arial Black" panose="020B0A04020102020204" pitchFamily="34" charset="0"/>
            </a:endParaRPr>
          </a:p>
          <a:p>
            <a:pPr marL="330387" lvl="1" indent="-223234">
              <a:lnSpc>
                <a:spcPct val="190000"/>
              </a:lnSpc>
              <a:buSzPct val="99000"/>
              <a:buFontTx/>
              <a:buAutoNum type="arabicPeriod"/>
            </a:pPr>
            <a:r>
              <a:rPr lang="en-US" altLang="en-US" sz="1266" dirty="0">
                <a:solidFill>
                  <a:srgbClr val="000000"/>
                </a:solidFill>
                <a:latin typeface="Arial Black" panose="020B0A04020102020204" pitchFamily="34" charset="0"/>
                <a:sym typeface="Arial Black" panose="020B0A04020102020204" pitchFamily="34" charset="0"/>
              </a:rPr>
              <a:t>Arrest the youths, have them charged with public order offences and taken to court.</a:t>
            </a:r>
            <a:endParaRPr lang="en-US" altLang="en-US" sz="1266" dirty="0">
              <a:solidFill>
                <a:srgbClr val="000000"/>
              </a:solidFill>
              <a:latin typeface="Arial Black" panose="020B0A04020102020204" pitchFamily="34" charset="0"/>
              <a:ea typeface="ヒラギノ角ゴ ProN W6"/>
              <a:cs typeface="ヒラギノ角ゴ ProN W6"/>
              <a:sym typeface="Arial Black" panose="020B0A04020102020204" pitchFamily="34" charset="0"/>
            </a:endParaRPr>
          </a:p>
        </p:txBody>
      </p:sp>
      <p:pic>
        <p:nvPicPr>
          <p:cNvPr id="7475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84828" y="4066357"/>
            <a:ext cx="1270106" cy="2644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solidFill>
                  <a:srgbClr val="000000"/>
                </a:solidFill>
                <a:miter lim="800000"/>
                <a:headEnd/>
                <a:tailEnd/>
              </a14:hiddenLine>
            </a:ext>
          </a:extLst>
        </p:spPr>
      </p:pic>
      <p:sp>
        <p:nvSpPr>
          <p:cNvPr id="74758" name="Rectangle 6"/>
          <p:cNvSpPr>
            <a:spLocks/>
          </p:cNvSpPr>
          <p:nvPr/>
        </p:nvSpPr>
        <p:spPr bwMode="auto">
          <a:xfrm>
            <a:off x="1633389" y="5540872"/>
            <a:ext cx="7875984" cy="1169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482600" indent="-457200"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endParaRPr lang="en-US" altLang="en-US" sz="2391" b="1" dirty="0">
              <a:solidFill>
                <a:schemeClr val="tx1"/>
              </a:solidFill>
              <a:latin typeface="Helvetica" panose="020B0604020202020204" pitchFamily="34" charset="0"/>
              <a:cs typeface="Helvetica" panose="020B0604020202020204" pitchFamily="34" charset="0"/>
              <a:sym typeface="Helvetica" panose="020B0604020202020204" pitchFamily="34" charset="0"/>
            </a:endParaRPr>
          </a:p>
          <a:p>
            <a:pPr algn="ctr" eaLnBrk="1" hangingPunct="1"/>
            <a:r>
              <a:rPr lang="en-US" altLang="en-US" sz="2391" b="1" dirty="0">
                <a:solidFill>
                  <a:schemeClr val="tx1"/>
                </a:solidFill>
                <a:latin typeface="Helvetica" panose="020B0604020202020204" pitchFamily="34" charset="0"/>
                <a:cs typeface="Helvetica" panose="020B0604020202020204" pitchFamily="34" charset="0"/>
                <a:sym typeface="Helvetica" panose="020B0604020202020204" pitchFamily="34" charset="0"/>
              </a:rPr>
              <a:t>What action </a:t>
            </a:r>
            <a:r>
              <a:rPr lang="en-US" altLang="en-US" sz="2391" b="1" i="1" dirty="0">
                <a:solidFill>
                  <a:srgbClr val="FF2712"/>
                </a:solidFill>
                <a:latin typeface="Helvetica" panose="020B0604020202020204" pitchFamily="34" charset="0"/>
                <a:cs typeface="Helvetica" panose="020B0604020202020204" pitchFamily="34" charset="0"/>
                <a:sym typeface="Helvetica" panose="020B0604020202020204" pitchFamily="34" charset="0"/>
              </a:rPr>
              <a:t>should</a:t>
            </a:r>
            <a:r>
              <a:rPr lang="en-US" altLang="en-US" sz="2391" b="1" i="1" dirty="0">
                <a:solidFill>
                  <a:srgbClr val="002060"/>
                </a:solidFill>
                <a:latin typeface="Helvetica" panose="020B0604020202020204" pitchFamily="34" charset="0"/>
                <a:cs typeface="Helvetica" panose="020B0604020202020204" pitchFamily="34" charset="0"/>
                <a:sym typeface="Helvetica" panose="020B0604020202020204" pitchFamily="34" charset="0"/>
              </a:rPr>
              <a:t> </a:t>
            </a:r>
            <a:r>
              <a:rPr lang="en-US" altLang="en-US" sz="2391" b="1" dirty="0">
                <a:solidFill>
                  <a:schemeClr val="tx1"/>
                </a:solidFill>
                <a:latin typeface="Helvetica" panose="020B0604020202020204" pitchFamily="34" charset="0"/>
                <a:cs typeface="Helvetica" panose="020B0604020202020204" pitchFamily="34" charset="0"/>
                <a:sym typeface="Helvetica" panose="020B0604020202020204" pitchFamily="34" charset="0"/>
              </a:rPr>
              <a:t>you take?</a:t>
            </a:r>
          </a:p>
          <a:p>
            <a:pPr eaLnBrk="1" hangingPunct="1"/>
            <a:endParaRPr lang="en-US" altLang="en-US" sz="2391" b="1" dirty="0">
              <a:solidFill>
                <a:schemeClr val="tx1"/>
              </a:solidFill>
              <a:latin typeface="Helvetica" panose="020B0604020202020204" pitchFamily="34" charset="0"/>
              <a:cs typeface="Helvetica" panose="020B0604020202020204" pitchFamily="34" charset="0"/>
              <a:sym typeface="Helvetica" panose="020B0604020202020204" pitchFamily="34" charset="0"/>
            </a:endParaRPr>
          </a:p>
        </p:txBody>
      </p:sp>
    </p:spTree>
    <p:extLst>
      <p:ext uri="{BB962C8B-B14F-4D97-AF65-F5344CB8AC3E}">
        <p14:creationId xmlns:p14="http://schemas.microsoft.com/office/powerpoint/2010/main" val="348668510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4753">
                                            <p:txEl>
                                              <p:pRg st="0" end="0"/>
                                            </p:txEl>
                                          </p:spTgt>
                                        </p:tgtEl>
                                        <p:attrNameLst>
                                          <p:attrName>style.visibility</p:attrName>
                                        </p:attrNameLst>
                                      </p:cBhvr>
                                      <p:to>
                                        <p:strVal val="visible"/>
                                      </p:to>
                                    </p:set>
                                    <p:animEffect transition="in" filter="fade">
                                      <p:cBhvr>
                                        <p:cTn id="7" dur="1000"/>
                                        <p:tgtEl>
                                          <p:spTgt spid="74753">
                                            <p:txEl>
                                              <p:pRg st="0" end="0"/>
                                            </p:txEl>
                                          </p:spTgt>
                                        </p:tgtEl>
                                      </p:cBhvr>
                                    </p:animEffect>
                                    <p:anim calcmode="lin" valueType="num">
                                      <p:cBhvr>
                                        <p:cTn id="8" dur="1000" fill="hold"/>
                                        <p:tgtEl>
                                          <p:spTgt spid="7475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475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4753">
                                            <p:txEl>
                                              <p:pRg st="1" end="1"/>
                                            </p:txEl>
                                          </p:spTgt>
                                        </p:tgtEl>
                                        <p:attrNameLst>
                                          <p:attrName>style.visibility</p:attrName>
                                        </p:attrNameLst>
                                      </p:cBhvr>
                                      <p:to>
                                        <p:strVal val="visible"/>
                                      </p:to>
                                    </p:set>
                                    <p:animEffect transition="in" filter="fade">
                                      <p:cBhvr>
                                        <p:cTn id="14" dur="1000"/>
                                        <p:tgtEl>
                                          <p:spTgt spid="74753">
                                            <p:txEl>
                                              <p:pRg st="1" end="1"/>
                                            </p:txEl>
                                          </p:spTgt>
                                        </p:tgtEl>
                                      </p:cBhvr>
                                    </p:animEffect>
                                    <p:anim calcmode="lin" valueType="num">
                                      <p:cBhvr>
                                        <p:cTn id="15" dur="1000" fill="hold"/>
                                        <p:tgtEl>
                                          <p:spTgt spid="7475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475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4753">
                                            <p:txEl>
                                              <p:pRg st="2" end="2"/>
                                            </p:txEl>
                                          </p:spTgt>
                                        </p:tgtEl>
                                        <p:attrNameLst>
                                          <p:attrName>style.visibility</p:attrName>
                                        </p:attrNameLst>
                                      </p:cBhvr>
                                      <p:to>
                                        <p:strVal val="visible"/>
                                      </p:to>
                                    </p:set>
                                    <p:animEffect transition="in" filter="fade">
                                      <p:cBhvr>
                                        <p:cTn id="21" dur="1000"/>
                                        <p:tgtEl>
                                          <p:spTgt spid="74753">
                                            <p:txEl>
                                              <p:pRg st="2" end="2"/>
                                            </p:txEl>
                                          </p:spTgt>
                                        </p:tgtEl>
                                      </p:cBhvr>
                                    </p:animEffect>
                                    <p:anim calcmode="lin" valueType="num">
                                      <p:cBhvr>
                                        <p:cTn id="22" dur="1000" fill="hold"/>
                                        <p:tgtEl>
                                          <p:spTgt spid="7475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475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4753">
                                            <p:txEl>
                                              <p:pRg st="3" end="3"/>
                                            </p:txEl>
                                          </p:spTgt>
                                        </p:tgtEl>
                                        <p:attrNameLst>
                                          <p:attrName>style.visibility</p:attrName>
                                        </p:attrNameLst>
                                      </p:cBhvr>
                                      <p:to>
                                        <p:strVal val="visible"/>
                                      </p:to>
                                    </p:set>
                                    <p:animEffect transition="in" filter="fade">
                                      <p:cBhvr>
                                        <p:cTn id="28" dur="1000"/>
                                        <p:tgtEl>
                                          <p:spTgt spid="74753">
                                            <p:txEl>
                                              <p:pRg st="3" end="3"/>
                                            </p:txEl>
                                          </p:spTgt>
                                        </p:tgtEl>
                                      </p:cBhvr>
                                    </p:animEffect>
                                    <p:anim calcmode="lin" valueType="num">
                                      <p:cBhvr>
                                        <p:cTn id="29" dur="1000" fill="hold"/>
                                        <p:tgtEl>
                                          <p:spTgt spid="7475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475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4753">
                                            <p:txEl>
                                              <p:pRg st="4" end="4"/>
                                            </p:txEl>
                                          </p:spTgt>
                                        </p:tgtEl>
                                        <p:attrNameLst>
                                          <p:attrName>style.visibility</p:attrName>
                                        </p:attrNameLst>
                                      </p:cBhvr>
                                      <p:to>
                                        <p:strVal val="visible"/>
                                      </p:to>
                                    </p:set>
                                    <p:animEffect transition="in" filter="fade">
                                      <p:cBhvr>
                                        <p:cTn id="35" dur="1000"/>
                                        <p:tgtEl>
                                          <p:spTgt spid="74753">
                                            <p:txEl>
                                              <p:pRg st="4" end="4"/>
                                            </p:txEl>
                                          </p:spTgt>
                                        </p:tgtEl>
                                      </p:cBhvr>
                                    </p:animEffect>
                                    <p:anim calcmode="lin" valueType="num">
                                      <p:cBhvr>
                                        <p:cTn id="36" dur="1000" fill="hold"/>
                                        <p:tgtEl>
                                          <p:spTgt spid="7475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475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4753">
                                            <p:txEl>
                                              <p:pRg st="5" end="5"/>
                                            </p:txEl>
                                          </p:spTgt>
                                        </p:tgtEl>
                                        <p:attrNameLst>
                                          <p:attrName>style.visibility</p:attrName>
                                        </p:attrNameLst>
                                      </p:cBhvr>
                                      <p:to>
                                        <p:strVal val="visible"/>
                                      </p:to>
                                    </p:set>
                                    <p:animEffect transition="in" filter="fade">
                                      <p:cBhvr>
                                        <p:cTn id="42" dur="1000"/>
                                        <p:tgtEl>
                                          <p:spTgt spid="74753">
                                            <p:txEl>
                                              <p:pRg st="5" end="5"/>
                                            </p:txEl>
                                          </p:spTgt>
                                        </p:tgtEl>
                                      </p:cBhvr>
                                    </p:animEffect>
                                    <p:anim calcmode="lin" valueType="num">
                                      <p:cBhvr>
                                        <p:cTn id="43" dur="1000" fill="hold"/>
                                        <p:tgtEl>
                                          <p:spTgt spid="7475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475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4753">
                                            <p:txEl>
                                              <p:pRg st="6" end="6"/>
                                            </p:txEl>
                                          </p:spTgt>
                                        </p:tgtEl>
                                        <p:attrNameLst>
                                          <p:attrName>style.visibility</p:attrName>
                                        </p:attrNameLst>
                                      </p:cBhvr>
                                      <p:to>
                                        <p:strVal val="visible"/>
                                      </p:to>
                                    </p:set>
                                    <p:animEffect transition="in" filter="fade">
                                      <p:cBhvr>
                                        <p:cTn id="49" dur="1000"/>
                                        <p:tgtEl>
                                          <p:spTgt spid="74753">
                                            <p:txEl>
                                              <p:pRg st="6" end="6"/>
                                            </p:txEl>
                                          </p:spTgt>
                                        </p:tgtEl>
                                      </p:cBhvr>
                                    </p:animEffect>
                                    <p:anim calcmode="lin" valueType="num">
                                      <p:cBhvr>
                                        <p:cTn id="50" dur="1000" fill="hold"/>
                                        <p:tgtEl>
                                          <p:spTgt spid="7475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475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4758">
                                            <p:txEl>
                                              <p:pRg st="1" end="1"/>
                                            </p:txEl>
                                          </p:spTgt>
                                        </p:tgtEl>
                                        <p:attrNameLst>
                                          <p:attrName>style.visibility</p:attrName>
                                        </p:attrNameLst>
                                      </p:cBhvr>
                                      <p:to>
                                        <p:strVal val="visible"/>
                                      </p:to>
                                    </p:set>
                                    <p:animEffect transition="in" filter="fade">
                                      <p:cBhvr>
                                        <p:cTn id="56" dur="1000"/>
                                        <p:tgtEl>
                                          <p:spTgt spid="74758">
                                            <p:txEl>
                                              <p:pRg st="1" end="1"/>
                                            </p:txEl>
                                          </p:spTgt>
                                        </p:tgtEl>
                                      </p:cBhvr>
                                    </p:animEffect>
                                    <p:anim calcmode="lin" valueType="num">
                                      <p:cBhvr>
                                        <p:cTn id="57" dur="1000" fill="hold"/>
                                        <p:tgtEl>
                                          <p:spTgt spid="7475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7475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4" name="Rectangle 2"/>
          <p:cNvSpPr>
            <a:spLocks noGrp="1" noChangeArrowheads="1"/>
          </p:cNvSpPr>
          <p:nvPr>
            <p:ph type="title"/>
          </p:nvPr>
        </p:nvSpPr>
        <p:spPr>
          <a:xfrm>
            <a:off x="2385879" y="341114"/>
            <a:ext cx="6822281" cy="1143000"/>
          </a:xfrm>
          <a:noFill/>
        </p:spPr>
        <p:txBody>
          <a:bodyPr/>
          <a:lstStyle/>
          <a:p>
            <a:pPr algn="ctr">
              <a:defRPr/>
            </a:pPr>
            <a:r>
              <a:rPr lang="en-US" altLang="en-US" dirty="0">
                <a:latin typeface="Times New Roman" pitchFamily="-112" charset="0"/>
                <a:cs typeface="Times New Roman" pitchFamily="-112" charset="0"/>
                <a:sym typeface="Times New Roman" pitchFamily="-112" charset="0"/>
              </a:rPr>
              <a:t>Policing Style </a:t>
            </a:r>
            <a:endParaRPr lang="en-US" altLang="en-US" dirty="0">
              <a:latin typeface="Times New Roman" pitchFamily="-112" charset="0"/>
              <a:sym typeface="Times New Roman" pitchFamily="-112" charset="0"/>
            </a:endParaRPr>
          </a:p>
        </p:txBody>
      </p:sp>
      <p:sp>
        <p:nvSpPr>
          <p:cNvPr id="76801" name="Rectangle 1"/>
          <p:cNvSpPr>
            <a:spLocks noGrp="1" noChangeArrowheads="1"/>
          </p:cNvSpPr>
          <p:nvPr>
            <p:ph idx="1"/>
          </p:nvPr>
        </p:nvSpPr>
        <p:spPr>
          <a:xfrm>
            <a:off x="1552574" y="1838400"/>
            <a:ext cx="8488893" cy="3797350"/>
          </a:xfrm>
          <a:noFill/>
        </p:spPr>
        <p:txBody>
          <a:bodyPr>
            <a:normAutofit fontScale="77500" lnSpcReduction="20000"/>
          </a:bodyPr>
          <a:lstStyle/>
          <a:p>
            <a:pPr marL="365741" indent="-256019">
              <a:spcBef>
                <a:spcPts val="400"/>
              </a:spcBef>
              <a:buNone/>
              <a:defRPr/>
            </a:pPr>
            <a:r>
              <a:rPr lang="en-US" altLang="en-US" sz="1969" dirty="0">
                <a:solidFill>
                  <a:srgbClr val="000000"/>
                </a:solidFill>
                <a:latin typeface="Arial Black" pitchFamily="-112" charset="0"/>
                <a:sym typeface="Arial Black" pitchFamily="-112" charset="0"/>
              </a:rPr>
              <a:t>	</a:t>
            </a:r>
          </a:p>
          <a:p>
            <a:pPr marL="365741" indent="-256019">
              <a:spcBef>
                <a:spcPts val="400"/>
              </a:spcBef>
              <a:buNone/>
              <a:defRPr/>
            </a:pPr>
            <a:endParaRPr lang="en-US" altLang="en-US" sz="1969" dirty="0">
              <a:solidFill>
                <a:srgbClr val="000000"/>
              </a:solidFill>
              <a:latin typeface="Arial Black" pitchFamily="-112" charset="0"/>
              <a:sym typeface="Arial Black" pitchFamily="-112" charset="0"/>
            </a:endParaRPr>
          </a:p>
          <a:p>
            <a:pPr marL="365741" indent="-256019">
              <a:spcBef>
                <a:spcPts val="400"/>
              </a:spcBef>
              <a:buNone/>
              <a:defRPr/>
            </a:pPr>
            <a:r>
              <a:rPr lang="en-US" altLang="en-US" sz="1969" dirty="0">
                <a:solidFill>
                  <a:srgbClr val="000000"/>
                </a:solidFill>
                <a:latin typeface="Arial Black" pitchFamily="-112" charset="0"/>
                <a:sym typeface="Arial Black" pitchFamily="-112" charset="0"/>
              </a:rPr>
              <a:t>    </a:t>
            </a:r>
            <a:r>
              <a:rPr lang="en-US" altLang="en-US" sz="2320" dirty="0">
                <a:solidFill>
                  <a:srgbClr val="000000"/>
                </a:solidFill>
                <a:latin typeface="Arial Black" pitchFamily="-112" charset="0"/>
                <a:sym typeface="Arial Black" pitchFamily="-112" charset="0"/>
              </a:rPr>
              <a:t>“What are we there for? I think we need some clarity around that. Why do we take lost property? Why do we take lost dogs? Is that what we should be doing?</a:t>
            </a:r>
            <a:endParaRPr lang="en-US" altLang="en-US" sz="2320" dirty="0">
              <a:solidFill>
                <a:srgbClr val="000000"/>
              </a:solidFill>
              <a:latin typeface="Arial Black" pitchFamily="-112" charset="0"/>
              <a:ea typeface="ヒラギノ角ゴ ProN W6" pitchFamily="-112" charset="-128"/>
              <a:sym typeface="Arial Black" pitchFamily="-112" charset="0"/>
            </a:endParaRPr>
          </a:p>
          <a:p>
            <a:pPr marL="365741" indent="-256019">
              <a:spcBef>
                <a:spcPts val="1345"/>
              </a:spcBef>
              <a:buNone/>
              <a:defRPr/>
            </a:pPr>
            <a:r>
              <a:rPr lang="en-US" altLang="en-US" sz="2320" dirty="0">
                <a:solidFill>
                  <a:srgbClr val="000000"/>
                </a:solidFill>
                <a:latin typeface="Arial Black" pitchFamily="-112" charset="0"/>
                <a:sym typeface="Arial Black" pitchFamily="-112" charset="0"/>
              </a:rPr>
              <a:t>	“We need to fundamentally review what policing is about.</a:t>
            </a:r>
            <a:endParaRPr lang="en-US" altLang="en-US" sz="2320" dirty="0">
              <a:solidFill>
                <a:srgbClr val="000000"/>
              </a:solidFill>
              <a:latin typeface="Arial Black" pitchFamily="-112" charset="0"/>
              <a:ea typeface="ヒラギノ角ゴ ProN W6" pitchFamily="-112" charset="-128"/>
              <a:sym typeface="Arial Black" pitchFamily="-112" charset="0"/>
            </a:endParaRPr>
          </a:p>
          <a:p>
            <a:pPr marL="365741" indent="-256019">
              <a:spcBef>
                <a:spcPts val="1345"/>
              </a:spcBef>
              <a:buNone/>
              <a:defRPr/>
            </a:pPr>
            <a:r>
              <a:rPr lang="en-US" altLang="en-US" sz="2320" dirty="0">
                <a:solidFill>
                  <a:srgbClr val="000000"/>
                </a:solidFill>
                <a:latin typeface="Arial Black" pitchFamily="-112" charset="0"/>
                <a:sym typeface="Arial Black" pitchFamily="-112" charset="0"/>
              </a:rPr>
              <a:t>	“You have some people saying, 'enforcement'. Other people are saying we should be in prevention, education. It is such a complex business now.”</a:t>
            </a:r>
            <a:endParaRPr lang="en-US" altLang="en-US" sz="2320" dirty="0">
              <a:solidFill>
                <a:srgbClr val="000000"/>
              </a:solidFill>
              <a:latin typeface="Arial Black" pitchFamily="-112" charset="0"/>
              <a:ea typeface="ヒラギノ角ゴ ProN W6" pitchFamily="-112" charset="-128"/>
              <a:sym typeface="Arial Black" pitchFamily="-112" charset="0"/>
            </a:endParaRPr>
          </a:p>
          <a:p>
            <a:pPr marL="2223413" lvl="4" indent="0" algn="r">
              <a:spcBef>
                <a:spcPts val="1345"/>
              </a:spcBef>
              <a:buNone/>
              <a:defRPr/>
            </a:pPr>
            <a:endParaRPr lang="en-US" altLang="en-US" sz="1969" dirty="0">
              <a:latin typeface="Arial Black" pitchFamily="-112" charset="0"/>
              <a:sym typeface="Arial Black" pitchFamily="-112" charset="0"/>
            </a:endParaRPr>
          </a:p>
          <a:p>
            <a:pPr marL="2223413" lvl="4" indent="0" algn="r">
              <a:spcBef>
                <a:spcPts val="1345"/>
              </a:spcBef>
              <a:buNone/>
              <a:defRPr/>
            </a:pPr>
            <a:r>
              <a:rPr lang="en-US" altLang="en-US" sz="1969" dirty="0">
                <a:latin typeface="Arial Black" pitchFamily="-112" charset="0"/>
                <a:sym typeface="Arial Black" pitchFamily="-112" charset="0"/>
              </a:rPr>
              <a:t>Chief Superintendant Steve Dunn,</a:t>
            </a:r>
          </a:p>
          <a:p>
            <a:pPr marL="2223413" lvl="4" indent="0" algn="r">
              <a:spcBef>
                <a:spcPts val="1345"/>
              </a:spcBef>
              <a:buNone/>
              <a:defRPr/>
            </a:pPr>
            <a:r>
              <a:rPr lang="en-US" altLang="en-US" sz="1969" b="1" dirty="0">
                <a:latin typeface="Lucida Grande" pitchFamily="-112" charset="0"/>
                <a:sym typeface="Lucida Grande" pitchFamily="-112" charset="0"/>
              </a:rPr>
              <a:t>Borough Commander in East London</a:t>
            </a:r>
            <a:r>
              <a:rPr lang="en-US" altLang="en-US" sz="1969" b="1" dirty="0">
                <a:latin typeface="Arial Black" pitchFamily="-112" charset="0"/>
                <a:sym typeface="Arial Black" pitchFamily="-112" charset="0"/>
              </a:rPr>
              <a:t> </a:t>
            </a:r>
            <a:endParaRPr lang="en-US" altLang="en-US" sz="1969" b="1" dirty="0">
              <a:latin typeface="Arial Black" pitchFamily="-112" charset="0"/>
              <a:ea typeface="ヒラギノ角ゴ ProN W6" pitchFamily="-112" charset="-128"/>
              <a:sym typeface="Arial Black" pitchFamily="-112" charset="0"/>
            </a:endParaRPr>
          </a:p>
        </p:txBody>
      </p:sp>
    </p:spTree>
    <p:extLst>
      <p:ext uri="{BB962C8B-B14F-4D97-AF65-F5344CB8AC3E}">
        <p14:creationId xmlns:p14="http://schemas.microsoft.com/office/powerpoint/2010/main" val="985836119"/>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1"/>
          <p:cNvSpPr>
            <a:spLocks/>
          </p:cNvSpPr>
          <p:nvPr/>
        </p:nvSpPr>
        <p:spPr bwMode="auto">
          <a:xfrm>
            <a:off x="1491853" y="1484114"/>
            <a:ext cx="7358063" cy="4679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825500" indent="-508000"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spcBef>
                <a:spcPts val="1687"/>
              </a:spcBef>
              <a:buSzPct val="125000"/>
              <a:buFont typeface="Zapf Dingbats"/>
              <a:buChar char="•"/>
            </a:pPr>
            <a:r>
              <a:rPr lang="en-US" altLang="en-US" sz="2953" dirty="0">
                <a:solidFill>
                  <a:srgbClr val="1A1A1A"/>
                </a:solidFill>
                <a:latin typeface="Times New Roman Bold" panose="02020803070505020304" pitchFamily="18" charset="0"/>
                <a:cs typeface="Times New Roman Bold" panose="02020803070505020304" pitchFamily="18" charset="0"/>
                <a:sym typeface="Times New Roman Bold" panose="02020803070505020304" pitchFamily="18" charset="0"/>
              </a:rPr>
              <a:t>the nature of the </a:t>
            </a:r>
            <a:r>
              <a:rPr lang="en-US" altLang="en-US" sz="2953" dirty="0">
                <a:solidFill>
                  <a:srgbClr val="FF2712"/>
                </a:solidFill>
                <a:latin typeface="Times New Roman Bold" panose="02020803070505020304" pitchFamily="18" charset="0"/>
                <a:cs typeface="Times New Roman Bold" panose="02020803070505020304" pitchFamily="18" charset="0"/>
                <a:sym typeface="Times New Roman Bold" panose="02020803070505020304" pitchFamily="18" charset="0"/>
              </a:rPr>
              <a:t>ROLE</a:t>
            </a:r>
            <a:r>
              <a:rPr lang="en-US" altLang="en-US" sz="2953" dirty="0">
                <a:solidFill>
                  <a:srgbClr val="1A1A1A"/>
                </a:solidFill>
                <a:latin typeface="Times New Roman Bold" panose="02020803070505020304" pitchFamily="18" charset="0"/>
                <a:cs typeface="Times New Roman Bold" panose="02020803070505020304" pitchFamily="18" charset="0"/>
                <a:sym typeface="Times New Roman Bold" panose="02020803070505020304" pitchFamily="18" charset="0"/>
              </a:rPr>
              <a:t> of the police in a democratic society;</a:t>
            </a:r>
          </a:p>
          <a:p>
            <a:pPr eaLnBrk="1" hangingPunct="1">
              <a:spcBef>
                <a:spcPts val="1687"/>
              </a:spcBef>
              <a:buSzPct val="125000"/>
              <a:buFont typeface="Zapf Dingbats"/>
              <a:buChar char="•"/>
            </a:pPr>
            <a:r>
              <a:rPr lang="en-US" altLang="en-US" sz="2953" dirty="0">
                <a:solidFill>
                  <a:srgbClr val="1A1A1A"/>
                </a:solidFill>
                <a:latin typeface="Times New Roman Bold" panose="02020803070505020304" pitchFamily="18" charset="0"/>
                <a:cs typeface="Times New Roman Bold" panose="02020803070505020304" pitchFamily="18" charset="0"/>
                <a:sym typeface="Times New Roman Bold" panose="02020803070505020304" pitchFamily="18" charset="0"/>
              </a:rPr>
              <a:t>the degree of </a:t>
            </a:r>
            <a:r>
              <a:rPr lang="en-US" altLang="en-US" sz="2953" dirty="0">
                <a:solidFill>
                  <a:srgbClr val="FF2712"/>
                </a:solidFill>
                <a:latin typeface="Times New Roman Bold" panose="02020803070505020304" pitchFamily="18" charset="0"/>
                <a:cs typeface="Times New Roman Bold" panose="02020803070505020304" pitchFamily="18" charset="0"/>
                <a:sym typeface="Times New Roman Bold" panose="02020803070505020304" pitchFamily="18" charset="0"/>
              </a:rPr>
              <a:t>DISCRETION</a:t>
            </a:r>
            <a:r>
              <a:rPr lang="en-US" altLang="en-US" sz="2953" dirty="0">
                <a:solidFill>
                  <a:srgbClr val="1A1A1A"/>
                </a:solidFill>
                <a:latin typeface="Times New Roman Bold" panose="02020803070505020304" pitchFamily="18" charset="0"/>
                <a:cs typeface="Times New Roman Bold" panose="02020803070505020304" pitchFamily="18" charset="0"/>
                <a:sym typeface="Times New Roman Bold" panose="02020803070505020304" pitchFamily="18" charset="0"/>
              </a:rPr>
              <a:t> that the police have;</a:t>
            </a:r>
          </a:p>
          <a:p>
            <a:pPr eaLnBrk="1" hangingPunct="1">
              <a:spcBef>
                <a:spcPts val="1687"/>
              </a:spcBef>
              <a:buSzPct val="125000"/>
              <a:buFont typeface="Zapf Dingbats"/>
              <a:buChar char="•"/>
            </a:pPr>
            <a:r>
              <a:rPr lang="en-US" altLang="en-US" sz="2953" dirty="0">
                <a:solidFill>
                  <a:srgbClr val="1A1A1A"/>
                </a:solidFill>
                <a:latin typeface="Times New Roman Bold" panose="02020803070505020304" pitchFamily="18" charset="0"/>
                <a:cs typeface="Times New Roman Bold" panose="02020803070505020304" pitchFamily="18" charset="0"/>
                <a:sym typeface="Times New Roman Bold" panose="02020803070505020304" pitchFamily="18" charset="0"/>
              </a:rPr>
              <a:t>This leads to the biggest question facing the modern police....</a:t>
            </a:r>
          </a:p>
          <a:p>
            <a:pPr eaLnBrk="1" hangingPunct="1">
              <a:spcBef>
                <a:spcPts val="1687"/>
              </a:spcBef>
            </a:pPr>
            <a:r>
              <a:rPr lang="en-US" altLang="en-US" sz="2953" dirty="0">
                <a:solidFill>
                  <a:srgbClr val="1A1A1A"/>
                </a:solidFill>
                <a:latin typeface="Times New Roman Bold" panose="02020803070505020304" pitchFamily="18" charset="0"/>
                <a:cs typeface="Times New Roman Bold" panose="02020803070505020304" pitchFamily="18" charset="0"/>
                <a:sym typeface="Times New Roman Bold" panose="02020803070505020304" pitchFamily="18" charset="0"/>
              </a:rPr>
              <a:t>Are they a </a:t>
            </a:r>
            <a:r>
              <a:rPr lang="en-US" altLang="en-US" sz="2953" dirty="0">
                <a:solidFill>
                  <a:srgbClr val="FF2712"/>
                </a:solidFill>
                <a:latin typeface="Times New Roman Bold" panose="02020803070505020304" pitchFamily="18" charset="0"/>
                <a:cs typeface="Times New Roman Bold" panose="02020803070505020304" pitchFamily="18" charset="0"/>
                <a:sym typeface="Times New Roman Bold" panose="02020803070505020304" pitchFamily="18" charset="0"/>
              </a:rPr>
              <a:t>SERVICE </a:t>
            </a:r>
            <a:r>
              <a:rPr lang="en-US" altLang="en-US" sz="2953" dirty="0">
                <a:solidFill>
                  <a:srgbClr val="1A1A1A"/>
                </a:solidFill>
                <a:latin typeface="Times New Roman Bold" panose="02020803070505020304" pitchFamily="18" charset="0"/>
                <a:cs typeface="Times New Roman Bold" panose="02020803070505020304" pitchFamily="18" charset="0"/>
                <a:sym typeface="Times New Roman Bold" panose="02020803070505020304" pitchFamily="18" charset="0"/>
              </a:rPr>
              <a:t>or a </a:t>
            </a:r>
            <a:r>
              <a:rPr lang="en-US" altLang="en-US" sz="2953" dirty="0">
                <a:solidFill>
                  <a:srgbClr val="FF2712"/>
                </a:solidFill>
                <a:latin typeface="Times New Roman Bold" panose="02020803070505020304" pitchFamily="18" charset="0"/>
                <a:cs typeface="Times New Roman Bold" panose="02020803070505020304" pitchFamily="18" charset="0"/>
                <a:sym typeface="Times New Roman Bold" panose="02020803070505020304" pitchFamily="18" charset="0"/>
              </a:rPr>
              <a:t>FORCE</a:t>
            </a:r>
            <a:r>
              <a:rPr lang="en-US" altLang="en-US" sz="2953" dirty="0">
                <a:solidFill>
                  <a:srgbClr val="1A1A1A"/>
                </a:solidFill>
                <a:latin typeface="Times New Roman Bold" panose="02020803070505020304" pitchFamily="18" charset="0"/>
                <a:cs typeface="Times New Roman Bold" panose="02020803070505020304" pitchFamily="18" charset="0"/>
                <a:sym typeface="Times New Roman Bold" panose="02020803070505020304" pitchFamily="18" charset="0"/>
              </a:rPr>
              <a:t> </a:t>
            </a:r>
            <a:r>
              <a:rPr lang="en-US" altLang="en-US" sz="2953" dirty="0">
                <a:solidFill>
                  <a:schemeClr val="tx1"/>
                </a:solidFill>
                <a:latin typeface="Times New Roman Bold" panose="02020803070505020304" pitchFamily="18" charset="0"/>
                <a:cs typeface="Times New Roman Bold" panose="02020803070505020304" pitchFamily="18" charset="0"/>
                <a:sym typeface="Times New Roman Bold" panose="02020803070505020304" pitchFamily="18" charset="0"/>
              </a:rPr>
              <a:t>? </a:t>
            </a:r>
          </a:p>
        </p:txBody>
      </p:sp>
      <p:sp>
        <p:nvSpPr>
          <p:cNvPr id="84996" name="Rectangle 2"/>
          <p:cNvSpPr>
            <a:spLocks/>
          </p:cNvSpPr>
          <p:nvPr/>
        </p:nvSpPr>
        <p:spPr bwMode="auto">
          <a:xfrm>
            <a:off x="2756297" y="341114"/>
            <a:ext cx="6858000" cy="1143000"/>
          </a:xfrm>
          <a:prstGeom prst="rect">
            <a:avLst/>
          </a:prstGeom>
          <a:noFill/>
          <a:ln>
            <a:noFill/>
          </a:ln>
        </p:spPr>
        <p:txBody>
          <a:bodyPr lIns="0" tIns="0" rIns="0" bIns="0" anchor="ctr"/>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r>
              <a:rPr lang="en-US" altLang="en-US" sz="3797" dirty="0">
                <a:solidFill>
                  <a:schemeClr val="tx1"/>
                </a:solidFill>
                <a:latin typeface="Times New Roman" panose="02020603050405020304" pitchFamily="18" charset="0"/>
                <a:cs typeface="Times New Roman" panose="02020603050405020304" pitchFamily="18" charset="0"/>
                <a:sym typeface="Times New Roman" panose="02020603050405020304" pitchFamily="18" charset="0"/>
              </a:rPr>
              <a:t>Policing style matters because:</a:t>
            </a:r>
          </a:p>
        </p:txBody>
      </p:sp>
    </p:spTree>
    <p:extLst>
      <p:ext uri="{BB962C8B-B14F-4D97-AF65-F5344CB8AC3E}">
        <p14:creationId xmlns:p14="http://schemas.microsoft.com/office/powerpoint/2010/main" val="377620257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8849">
                                            <p:txEl>
                                              <p:pRg st="0" end="0"/>
                                            </p:txEl>
                                          </p:spTgt>
                                        </p:tgtEl>
                                        <p:attrNameLst>
                                          <p:attrName>style.visibility</p:attrName>
                                        </p:attrNameLst>
                                      </p:cBhvr>
                                      <p:to>
                                        <p:strVal val="visible"/>
                                      </p:to>
                                    </p:set>
                                    <p:animEffect transition="in" filter="fade">
                                      <p:cBhvr>
                                        <p:cTn id="7" dur="1000"/>
                                        <p:tgtEl>
                                          <p:spTgt spid="78849">
                                            <p:txEl>
                                              <p:pRg st="0" end="0"/>
                                            </p:txEl>
                                          </p:spTgt>
                                        </p:tgtEl>
                                      </p:cBhvr>
                                    </p:animEffect>
                                    <p:anim calcmode="lin" valueType="num">
                                      <p:cBhvr>
                                        <p:cTn id="8" dur="1000" fill="hold"/>
                                        <p:tgtEl>
                                          <p:spTgt spid="7884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884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8849">
                                            <p:txEl>
                                              <p:pRg st="1" end="1"/>
                                            </p:txEl>
                                          </p:spTgt>
                                        </p:tgtEl>
                                        <p:attrNameLst>
                                          <p:attrName>style.visibility</p:attrName>
                                        </p:attrNameLst>
                                      </p:cBhvr>
                                      <p:to>
                                        <p:strVal val="visible"/>
                                      </p:to>
                                    </p:set>
                                    <p:animEffect transition="in" filter="fade">
                                      <p:cBhvr>
                                        <p:cTn id="14" dur="1000"/>
                                        <p:tgtEl>
                                          <p:spTgt spid="78849">
                                            <p:txEl>
                                              <p:pRg st="1" end="1"/>
                                            </p:txEl>
                                          </p:spTgt>
                                        </p:tgtEl>
                                      </p:cBhvr>
                                    </p:animEffect>
                                    <p:anim calcmode="lin" valueType="num">
                                      <p:cBhvr>
                                        <p:cTn id="15" dur="1000" fill="hold"/>
                                        <p:tgtEl>
                                          <p:spTgt spid="7884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884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8849">
                                            <p:txEl>
                                              <p:pRg st="2" end="2"/>
                                            </p:txEl>
                                          </p:spTgt>
                                        </p:tgtEl>
                                        <p:attrNameLst>
                                          <p:attrName>style.visibility</p:attrName>
                                        </p:attrNameLst>
                                      </p:cBhvr>
                                      <p:to>
                                        <p:strVal val="visible"/>
                                      </p:to>
                                    </p:set>
                                    <p:animEffect transition="in" filter="fade">
                                      <p:cBhvr>
                                        <p:cTn id="21" dur="1000"/>
                                        <p:tgtEl>
                                          <p:spTgt spid="78849">
                                            <p:txEl>
                                              <p:pRg st="2" end="2"/>
                                            </p:txEl>
                                          </p:spTgt>
                                        </p:tgtEl>
                                      </p:cBhvr>
                                    </p:animEffect>
                                    <p:anim calcmode="lin" valueType="num">
                                      <p:cBhvr>
                                        <p:cTn id="22" dur="1000" fill="hold"/>
                                        <p:tgtEl>
                                          <p:spTgt spid="7884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884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8849">
                                            <p:txEl>
                                              <p:pRg st="3" end="3"/>
                                            </p:txEl>
                                          </p:spTgt>
                                        </p:tgtEl>
                                        <p:attrNameLst>
                                          <p:attrName>style.visibility</p:attrName>
                                        </p:attrNameLst>
                                      </p:cBhvr>
                                      <p:to>
                                        <p:strVal val="visible"/>
                                      </p:to>
                                    </p:set>
                                    <p:animEffect transition="in" filter="fade">
                                      <p:cBhvr>
                                        <p:cTn id="28" dur="1000"/>
                                        <p:tgtEl>
                                          <p:spTgt spid="78849">
                                            <p:txEl>
                                              <p:pRg st="3" end="3"/>
                                            </p:txEl>
                                          </p:spTgt>
                                        </p:tgtEl>
                                      </p:cBhvr>
                                    </p:animEffect>
                                    <p:anim calcmode="lin" valueType="num">
                                      <p:cBhvr>
                                        <p:cTn id="29" dur="1000" fill="hold"/>
                                        <p:tgtEl>
                                          <p:spTgt spid="7884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884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981200" y="274638"/>
            <a:ext cx="8229600" cy="1143000"/>
          </a:xfrm>
        </p:spPr>
        <p:txBody>
          <a:bodyPr>
            <a:normAutofit fontScale="90000"/>
          </a:bodyPr>
          <a:lstStyle/>
          <a:p>
            <a:pPr algn="ctr">
              <a:defRPr/>
            </a:pPr>
            <a:r>
              <a:rPr lang="en-GB" dirty="0"/>
              <a:t>Current roles and responsibilities of the police</a:t>
            </a:r>
          </a:p>
        </p:txBody>
      </p:sp>
      <p:sp>
        <p:nvSpPr>
          <p:cNvPr id="92162" name="Rectangle 3"/>
          <p:cNvSpPr>
            <a:spLocks noGrp="1" noChangeArrowheads="1"/>
          </p:cNvSpPr>
          <p:nvPr>
            <p:ph idx="1"/>
          </p:nvPr>
        </p:nvSpPr>
        <p:spPr>
          <a:xfrm>
            <a:off x="812799" y="1630884"/>
            <a:ext cx="10174289" cy="5027091"/>
          </a:xfrm>
        </p:spPr>
        <p:txBody>
          <a:bodyPr>
            <a:normAutofit fontScale="70000" lnSpcReduction="20000"/>
          </a:bodyPr>
          <a:lstStyle/>
          <a:p>
            <a:pPr eaLnBrk="1" hangingPunct="1">
              <a:defRPr/>
            </a:pPr>
            <a:r>
              <a:rPr lang="en-GB" altLang="en-US" sz="2900" dirty="0"/>
              <a:t>Protect life</a:t>
            </a:r>
          </a:p>
          <a:p>
            <a:pPr eaLnBrk="1" hangingPunct="1">
              <a:defRPr/>
            </a:pPr>
            <a:r>
              <a:rPr lang="en-GB" altLang="en-US" sz="2900" dirty="0"/>
              <a:t>Protect property</a:t>
            </a:r>
          </a:p>
          <a:p>
            <a:pPr eaLnBrk="1" hangingPunct="1">
              <a:defRPr/>
            </a:pPr>
            <a:r>
              <a:rPr lang="en-GB" altLang="en-US" sz="2900" dirty="0"/>
              <a:t>Maintain public order</a:t>
            </a:r>
          </a:p>
          <a:p>
            <a:pPr eaLnBrk="1" hangingPunct="1">
              <a:defRPr/>
            </a:pPr>
            <a:r>
              <a:rPr lang="en-GB" altLang="en-US" sz="2900" dirty="0"/>
              <a:t>Law enforcement</a:t>
            </a:r>
          </a:p>
          <a:p>
            <a:pPr eaLnBrk="1" hangingPunct="1">
              <a:defRPr/>
            </a:pPr>
            <a:r>
              <a:rPr lang="en-GB" altLang="en-US" sz="2900" dirty="0"/>
              <a:t>Prevent and detect crime/disorder</a:t>
            </a:r>
          </a:p>
          <a:p>
            <a:pPr eaLnBrk="1" hangingPunct="1">
              <a:defRPr/>
            </a:pPr>
            <a:r>
              <a:rPr lang="en-GB" altLang="en-US" sz="2900" dirty="0"/>
              <a:t>Reassure the public</a:t>
            </a:r>
          </a:p>
          <a:p>
            <a:pPr eaLnBrk="1" hangingPunct="1">
              <a:defRPr/>
            </a:pPr>
            <a:r>
              <a:rPr lang="en-GB" altLang="en-US" sz="2900" dirty="0"/>
              <a:t>Police our roads network</a:t>
            </a:r>
          </a:p>
          <a:p>
            <a:pPr eaLnBrk="1" hangingPunct="1">
              <a:defRPr/>
            </a:pPr>
            <a:r>
              <a:rPr lang="en-GB" altLang="en-US" sz="2900" dirty="0"/>
              <a:t>Public safety and public protection</a:t>
            </a:r>
          </a:p>
          <a:p>
            <a:pPr eaLnBrk="1" hangingPunct="1">
              <a:defRPr/>
            </a:pPr>
            <a:r>
              <a:rPr lang="en-GB" altLang="en-US" sz="2900" dirty="0"/>
              <a:t>Police act as a ‘gateway’ to the criminal justice system (CJS) – and other services (health, social care </a:t>
            </a:r>
            <a:r>
              <a:rPr lang="en-GB" altLang="en-US" sz="2900" dirty="0" err="1"/>
              <a:t>etc</a:t>
            </a:r>
            <a:r>
              <a:rPr lang="en-GB" altLang="en-US" sz="2900" dirty="0"/>
              <a:t>)</a:t>
            </a:r>
          </a:p>
          <a:p>
            <a:pPr eaLnBrk="1" hangingPunct="1">
              <a:defRPr/>
            </a:pPr>
            <a:r>
              <a:rPr lang="en-GB" altLang="en-US" sz="2900" dirty="0"/>
              <a:t>Work with agencies/partners in respect of all of the above</a:t>
            </a:r>
          </a:p>
          <a:p>
            <a:pPr eaLnBrk="1" hangingPunct="1">
              <a:defRPr/>
            </a:pPr>
            <a:endParaRPr lang="en-GB" altLang="en-US" sz="2900" dirty="0"/>
          </a:p>
          <a:p>
            <a:pPr marL="109385" indent="0">
              <a:buNone/>
              <a:defRPr/>
            </a:pPr>
            <a:r>
              <a:rPr lang="en-GB" altLang="en-US" sz="2900" dirty="0"/>
              <a:t>http://www.acpo.police.uk/documents/reports/2012/201210PolicingintheUKFinal.pdf</a:t>
            </a:r>
          </a:p>
          <a:p>
            <a:pPr eaLnBrk="1" hangingPunct="1">
              <a:defRPr/>
            </a:pPr>
            <a:endParaRPr lang="en-GB" altLang="en-US" sz="2900" dirty="0"/>
          </a:p>
          <a:p>
            <a:pPr eaLnBrk="1" hangingPunct="1">
              <a:buFontTx/>
              <a:buNone/>
              <a:defRPr/>
            </a:pPr>
            <a:endParaRPr lang="en-GB" altLang="en-US" sz="1969" dirty="0"/>
          </a:p>
        </p:txBody>
      </p:sp>
      <p:sp>
        <p:nvSpPr>
          <p:cNvPr id="86020" name="AutoShape 5" descr="data:image/jpeg;base64,/9j/4AAQSkZJRgABAQAAAQABAAD/2wCEAAkGBhQNEA8UDxQWFRUUFBQVFhQXFBQUFxQWFRUVFR8WFRcYHCYfGBwjGhgVIC8gLycqLywsFx4zNzArNSgrLCkBCQoKDgwOGg8PGCkkHCQsKSkpKSkpKSkpLCksKSwpKSkpKSwpLCkpLCkpKTUpKSkpKSw1LCksLCkqLDU2NjUpKf/AABEIAHQBAAMBIgACEQEDEQH/xAAbAAACAgMBAAAAAAAAAAAAAAACAwUGAAQHAf/EAEEQAAIBAwMCBAMEBwQKAwAAAAECAwAEEQUSIQYxEyJBUQdhcRQygZEVI1JydLGzM0KhsiQlNTZic5PB4fAmQ4L/xAAZAQEBAQEBAQAAAAAAAAAAAAABAgAEAwX/xAAhEQADAQACAgIDAQAAAAAAAAAAARECAyESMRNBIlFhMv/aAAwDAQACEQMRAD8ArbMcnmvNx96xu5rwEDG44GeSO4HqR+FfYPjnu8+9ZvPvVq1zp2KC238DaPKRKrElzkbgBn2HPbNVPNTnS12h1l56YW4+9ZuPvXlZiqA93H3rNx96wLRBaxjzJr0E+9ehaILQY8BPvXoJ96ILRBawgjNEM0QWiC0GPYomcgLkk+g5rfXQLg//AFP+RpULFLe/ZSVZbaQhgSCpx3BHINVHpTpBtVieZ7toykgjGVeQliobOdwxXhvkeXEjoxxLWa2Wqa2eM4cMp+eRQjNafR15cG8udOunMu3xAhY7ijxHujHnaw9D24rb1bXLLT2Mc8kkki8MkKq2w+zMxAz8s1lzJqs2uFpxDY0LEAZJPapBtDmH90/gQf5UfS00F5JHJZybwjpvRl2umTwSvt86gvhAP9aahj9mT+sanXLJBzxW0mZtJkjUsRwO+GBx9cGtYZrV6Bs7I/bRpr3EjmJQwmRFG0vwV28k5otU6qsLJzHJJJK6na/gqpVCO4LMwBx8s1s8qlY64nYiTtdPeUEr2HqSAPzNeT2rRHD8H6/yNanUbWFzpVtNPJOLeS4PhmONTJvVZFIZW4xw3NSGoXdpY2Gnyu0pgaNI4SEUyEbCwLjOAcCj5Vf4Pxdf0QAaMA1GT9dabG6qHnfIGWWMbUyM4bLAnHyB7VYGhjWLx2lUW+wSeMeFKt2/EnjHvVLkyyHx6RqgGjANRDfEDTVON87fMRYz+BOamNJ1KC/heW1L7Y3CMHXackbuOTQuTL6Qvj0uzZt7J5ASvYepIA/xrJbZozhv55/KozrKC1awj+3tMkYuRtMKo7F/DfghuMYzW3f63ZabZaYXaYxSwYgwilysYXlxkAHzipfJHGWuO5qHhaYq1BzfEXTUk2B5nHrKsQ2L9QTuP4A1ZmhA2lSGVgGVh2ZTyCKVtP0S8NeznbdzV06J0wpHK8ygK+wruGTtUNlvkOR+VUthyatfRmuiBZFmlCqCuxX5HO7cAPbtxXRyXx6Ofjnl2WCz1dZn8MwSIM+V3VAp4zjHdSe4qp9Z6c6TGQAbHACkdgwHZvarHa2FtZOLgSttPCb5N6DcOAnGWOM984qrdVXouJjscMgUBcfdGRzj8a88f669Hpt/j37Hfo22z5W3DIGTIFz/AHTgEjjI3Z/ZIwffz9G24A8ynzID+uwPDOMycjgg7gF9QM1vr1iA5bwd2S7eYqWXf4XkjYDyoNh4x6j2rX1LqfxlCrHtG+N2yQciMKAq47DIJ5z3qvyJ/EUNPtgQC/7AZ95yp2ybjtxjGVXH73rXkunW+1SH2t5d6q4kA3Oo8hx5iq7j8+PapJOtiWZpIs5diApCrsYr97IJZ1C4DZx5jxQWnVCRCFRG+I1KDzp5gUVdzjby428Ht5mo/IfxIrULWJFTwuXYnID+IFxjgMOD71oiP5VYbLqfwYQix5YKwDEjapO/DhcZ3HfzzztFG3VG5ZFKFQyqqlGCsgEe3gkEZJyfTg1V0voGsv7K6I/lXoSrYesuTiMjLB8gqSuPD4UEYx5T3GefSq/dSCSSRgNoZiwBJYgE5xk9/rWTb9oGkvTNYLRBaYEoglIBFf8ARdQ/hZP5VU+hbbUWt5jp80cUfiKH3sg8+wHI3Kf7tXOCESR3MRYJ40LxhiMhSw7kCkaFoQ020kh8VZWeYSZUEAAIFwc1zby9bOrj0s4GdBdMfo65eeeZZrmRXA2ZKqWyzMzn77E49B61XvhDbrLJeyOgkkVIsFxvP6x23Hn1OBzVotJTE6svdTmoiTopo53n0u7FrvzmNgV2bjkqpHBXPYY4qdcfjIVjk8rTz4eQLB1HdxQ8Rg3C7R90BXU7cD9k5Hyr34O/7U1D91/6xqV6M0CPSJGlaXx55MBnAIVFLbmxnlmY9yfam9FdPLpV3cXDzpIJQwCqrAruffzmvPwf6L88/srPwQYh9SI7i0JH1DMRS/hFbqU1B/DV3RbcLuUNgOZS2AfcqtWPobpn9CtcOZ0m8RFQKqsOzbjnPpio5OgZLaZ5NKvfAV+Cj7tyrnO0nkOB6EjNZZajgvSdVD+KbsdMtwyhQLvhQu0DMUp7Vq9ff7v6J9E/oNU/rnTT3+nW1rLdq00UzSvMysQ4IkAUfQMB+Fe9Q9KC+06xs1nRWtdoLlWKviMp5R6d6zTf0CaX2R3VWnRJoC7Io1Kx2jhggDbndQTnvzk1oXcfidJ2xZ9uyckZP9ptmlUR/kcj92rZrGiC60/7GJVVhHAviEEqTEwY8d+cVA9W2I03p2O2O2cifaXAYLGXeSUOPn/d54834VmmhTTIgdRu+lLYrpkpkMYQSCJiD6+KBs3Fj/6atvSukyWWnQQ3HEm+SQp6xhzkKfn6n61WbeWWxsEuLPXE3iJXa0aVXbdj+yRGYke2MVaektdfU7ITzqFkWV4iygqsgUKd4H/6wfmDWx7NyeiF+Ki40yD+LH9GWoT4jf7L6a/hZv8ALb1eOqumTqlpHCsqxMkwlywJBGx0xx+9Wp1P0Ab+z0uBLhFNnE8bMVYh94jGVx2+4fzrbTrNhqI1PiZpcUekW5jiRCklttKqFPnibdkjvmp3pcZ03Tf4df8ACm9WdPfpKyW2SVUKtAd7AlT4SFTgD3Jrb0vTfstrawbg5hjCFgCASPUZpyponTuTm7Lya9C0wryawLX0T55hkYhVJJC52jPAz3x7V4FowtGFoMLC0YWjC0QWgQAtEFpgWiCVhAC0QSmBKIJQaABKIJTAlGEoGCwlGEpgSjCUUYLCUQStu3jiQGS5kWKFSoZ2zjzHAHFQ3S3XcF9LJHcJDajC+ES7szuXxtLdu3yrz1yJOHpnjbVJUWrYztOPfBrAlRkXUkkevXcFxcbLZPFG12VY1wi47/M1MWN1b3RZbW5imZQSUUkNgeoDAZH0qc8iZWuNoEJRhKZdSRWyq11NHArZ272wWx32qOTjI9PWispYrlWa1mjnC43bG8y57blOCBwecelV5L0Hi5QFSmCKt3TIsyDPsT+QJqo/Dbqe51L7aLuTxAkUbJ5EXaS5BPlA9Kl7jhSxVSyLF8qNYvlVV+JnVl1pr2i2kvhq0JdhsRstvxk7gfSpD4n9T3On6jbQ2snhxuqFlCIcky7TywJ7VD5C1xUnVjpvhgq6SIro4wyOMqw+YqA+JvV76bKttYH/AEl2DMVXeyKThI0Uggu5/IfWrHYwTR28KXkniz43SNhQFY4/VrtAGF7Z+tbzrgeEVIIfD3TM5+yfh48+38t1TyIqoiRoqIgwqIMKo+QpgSjCUpJGbb9iwlGEpgSmBK1CCglMVKYEo1SijDlbLya9C00rya9C12HGAFogtMCUQSgQAlEFpgSjCVhFhKMJTAlEEoowWEowlMCUYSgYLCUYSmBKMJQMFhKMJTAlMCUUYN0+0SciGeNZIpGXcjDIODwePUVzv4U6LBcz3JuIxJ4KI8eWcbWEuM+UjPYcGuladII5Y2PYEE1S+nOmtS0i8l+zW8c0MrBDIzKVMPibtww6lWx3BFc/J7TOjj9NGtLo0WodSXcVypZC8jlQxXJWNCORyBQX2lxab1Bp6WilEZ7Y7SzPjxiyMAWJOCPnVntOmLiLX7q7aPFs3i7Zd8ZyGRQPKG3entSOoOlrm41mwuoo90EZtS8m+MbfDclvKWDcD5V5zo9L2VrX7qK4165+3RyzQxO8Yhi3FtsYACjbyFySTgjvTNHVYdbtpNOt7iK3kZI3SRJOFk8rjJz5funk8Yqe6m6WvItSOoaOQ7O2XjzHuViAGG2QgOjYHY5BqY0DWNbluYxfQxRW3m8U4iVsbTgL52bOcdhRHRqhNWUeJTj/AI/5Gua/BUZbUP8AkRf1DXS7d9jhh6HNc+bonUNIunl0YCWJwQFzGxCE58OVJSCcHsw9q9N+0zzx6aI/42jE1l/DH+pUj8bgf0tabcbvDTbntu8Xjd8s4zTLDoq/1K+judZxGkRQ7cxAuEbcIkjjJ2rnuTzz6+kh8R+lLvUr+zntovERVQO2+NdpEu45DMD2+Veb/Z6LrogPh9Jt1qcanu+2FpAjP2Fzk7s+mSv3D2x29K6gYzk571Vvin0PJqMyXWnrunDbJFVljZgDlJVZiAGU5HvyParRpLTyW0LXsfhXGNsi7kYMVx+sGwkeb2981eeuiNq9hhKMJTAlMCVdIgoJRhKaEowlFGCglMVKYEowlFGHKCnJr0JTSnJpkcJbsCfpXZTigkJRhKaYSvcEUQSijBYSjCU9LVj2Un8KIwFe4I/CijBISjCUwJT4LNn+4pP0GaKMNcJRhKc9uVOGBB9jXoSijBYSjCU6OEscAZPyp8lg6DLKQPmKKMNUJRhKaEpyWxPYH8qKMEBKYopnhYowlFGCwtGq06KAscKCT8qY9sV+8CPqKKMEKlGFp0cJY4AzTGgK/eBH1oowQEpirTAlGEoowWFo1WmBKMJRRgtUowlR2u9SQacFNwzZbO1URpGIHc7V7Ae/zqWjIZQwIwRkH0wRnNFKgISjCVU7T4gxT6mlrCQ0ZV18TjDTLyFQ+owGH1HFXMJRRgsJRhKYEowlamgsJRhKYEoglAw5QU5NRPW2t3FtJY2dhIYpZwpdlO1y0rhEXf3Vfp71YYLfe6qPVgP8aoWqdUQx9Qm5uA7w20u1VRVLfqVKDaGIH9oN2c1682uoePDnuk70LrlxdPfWl8/iSwAsjNy4MblHXd3Ydu9WKzi3OgPYsP51QdD6nhk6h8eAMkN1KUKuFDfrwFOQpI/tDnvXSbeDZMoPo+P8aOLXTQ8ue0ygvqepalqt5aWt40IjluNoMjxRrHFIVA/VqTnGPSmah1BqWgzW66hMt3DKCdu4yblBAO13UOrD8qjdNtLuXXtQXTpUhm8a8O9/u7BK2R91vl6VnVVtc2l9Yya6/wBriIyBG/BRTyqjaoByQSMDPvXh/To/h0jWbq0srgQz3SROwVlV1cDa+cFn27V7epqM6hvra507dBqX2dEuwjTpHcHc4jc+GNgDMMHdnkcVBfFW0W46hso5PMkotEbHGUeQg4x24NbvxX0yG00qOO1iWJPtykhc+YiGUZOfXAFW9aaIWMplrghVbS1dp1eJLdC105ZA4/bO/wA3Psea0NP6jsbqTw4LuNpCcBWWSMMfZWdQD+dUn4j3rDSenYgSEa2MjD0ZhsUE++AWx+8aR1bYxXNtbpYaTdwSxkbpTFIfETZg7sDlt20g/X3rfI10jfGn2y4fETqJdMtZoI5jHeSCPCqHDrExOSHxgEgEd881r/Cp1khuH+3SXErRKZLd1lxB5z5g7khj6cf96z4i2gm0G2uLmJRdBLVXkZMSjhgVYnzfgameg9Oig020eKJFkmhHiyAeZ8MT5jQm3oXFkZ1Jry6VZyXLKHfcI4kP3TIwJy3yABP4VT9Ksde1SJLlbzwkfJQGcwAjPdY41xipL4zr/qy1/ij/AEm/81YtKvfs2hW9wqhjDYB1DfdLKOxxTrt9hnrPQWkfaLKwmk1u5QmOUESg+JiNgqgHYuSS+fQnmpCxuobiD7RDKGgw7GTa4AEZIbykBuMH0qk3vVT6v03qc0saRsk8UYCZwRuibJye+WNSnQQ/+NN/yr3/ADNQtfoXn7ZKS6rbX+m38lrebERQr3AjmBhPDZ27Q549q96GgX9Hgrefa0EsrG4cSIFACgqfF8wAxn25qg9B/wC7mv8A1X/JWq+oPD0nGqHAmv2jf5psZ8fmi1Pl3SvFSFu6u+IlktleRWt5m4KgIY1mHOQfLKFA7euak/hddSXGkRSTyM5Ek26SRyxCgjuzHsKrk/RlnH00LgQKZzbJL4xyW3Mw7c9qg7jUXh6Tt1jOBNfOj49UAd9v4lV/KtXaaKQ6QnX+mGTw/tse7OMlZBH/ANUrs/HOKsZhx/MEcgj3Brhpgt5tJjih0m7NyUVheLEzB2zkkHByh7Y9q6n8M0mGk2q3SujxmRAsilWCK3lGCAcAcD6VS02S8pFhCUYSmBKMJVEwq+vdAW9+ZGk3iRwAJA7ZTbn7ozjHy7VKWvTkcVn9kQsI/CMQO47gCMcH8alwlU/4i6PJLHHJDcTQMvk2wuY2kVyCQxB5wQuPbLd81LKXZya7sk064MCgPJC+1ZgpRiy8Z4J24PbmusfDDqF722dLhy8sLYLNjc6H7rHnk8EZ+lc3n6ff7XuVSAoyQ7FmzjLFmOdxPfPPepbo2/eCN5bNQd6LEsp4bKnJK7l7HtyP5VCcLap2cJRBKjOlLya5tY5LlQrkvwMcqGIVuOMlcGpkLVUiABaIJTAtEFrCc20vyy5GMgMVBOAWAOAT6c4qr9DdCyac11LfpDIzqqxg7JvMWJZjkcHgc/OrJs5owldOspunNnTSiKx1v0LJqElrNp6wxsiESAFIcMrZVgAOT8/lV0uXHjhzjJ2swHIDYBIB9ec1qhKMJQspOi9NqFJfovU7XUrq7sPBbxZZ2U71bySuWwVbscEUVz0FqGqXEUmsTRrFHxsQqW25BKRogABb9onj59qvCpRhK8/jRfyMr3VnSM9/rFlew+GIYjbFsuAwEUm4gL8hW18Qem5dVsxFa7S63QlO5gg2+HIvBPzYVNBKMJT4I3mysdSdAG/0zTrfeiXVnEFBJzG2QAyFh25VSGx7+9LtD1JGiRh4MIAokYxE4HAycc/XFW4JTAlT4IfNkR1zoU+p6cYIyjXBMDOSwVSyg7iDjHetrQdLe0sbOCXHiRR7WAO4ZyexqQCUYSmR0z1VCM1/p6PU7SW2mO3cQ0cmN3hyLnDY9uSD8ia5/H0RrtvbPZxSo1s4ZSokjZSrdwpddyg98DFdWCUYSh5o51CldLfD2WHR76xu2jWS5kLoVbeqkIm0tj/iWoXSeidcgtZLOOWGKAh+7oc7gSVVtpYBj/OupBKMJR4ofJnP+lvh9dWuj6raSiPxrkr4YEgIOFxyfStjS/hq76G1hdlEm8dpo3B3qjcAEkehG4H5Gr2EowlHih8mclPSmvCyNgRC0GNobehIXOdofvj8KsNj8MWfQxp906LMJXmR1JdUfJxk49QWB+tXwJRhKPEfI5bo2l9R6fElvA0LRpwjM0bhV/ZDHnH1FdF0RLkW0I1Ble4G7xGTG37xxjAA7Y9KkAlEErJQzdACUQSmBKMLSEFhKrPWzQQrA1xLJEzyFI3TBAbw3PmBI8uBz65xVsCVFat0nBfOr3KlyoAQZwE5DHbj9ohc/uihijiHWmrutyiW0rYIBaUEh5PKM4HoByfX05qb6I0C5K5MEgAIUbl2h+N24HOCp3cEe1ds8EEgkDI4BwMgH0HsKNUxwO3tUwqmpp0cgjXxggbniPO0DPAGfXHetsLRhaILSAAWiC0YWiC0Ccx2UQSsrK7DjGBKMJWVlSIYSjCVlZWENUowlZWUCGEowte1lAhBKYErKygQgtMC15WUCGFowtZWUCGFowtZWUCGFogtZWUCGBRAVlZWMGFogKysoEICiArKygQgKICsrKBCAogK8rKxggKICsrKBP/Z"/>
          <p:cNvSpPr>
            <a:spLocks noChangeAspect="1" noChangeArrowheads="1"/>
          </p:cNvSpPr>
          <p:nvPr/>
        </p:nvSpPr>
        <p:spPr bwMode="auto">
          <a:xfrm>
            <a:off x="1728267" y="-243334"/>
            <a:ext cx="305842" cy="304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endParaRPr lang="en-US" altLang="en-US" sz="2953"/>
          </a:p>
        </p:txBody>
      </p:sp>
      <p:sp>
        <p:nvSpPr>
          <p:cNvPr id="86021" name="AutoShape 7" descr="data:image/jpeg;base64,/9j/4AAQSkZJRgABAQAAAQABAAD/2wCEAAkGBhQNEA8UDxQWFRUUFBQVFhQXFBQUFxQWFRUVFR8WFRcYHCYfGBwjGhgVIC8gLycqLywsFx4zNzArNSgrLCkBCQoKDgwOGg8PGCkkHCQsKSkpKSkpKSkpLCksKSwpKSkpKSwpLCkpLCkpKTUpKSkpKSw1LCksLCkqLDU2NjUpKf/AABEIAHQBAAMBIgACEQEDEQH/xAAbAAACAgMBAAAAAAAAAAAAAAACAwUGAAQHAf/EAEEQAAIBAwMCBAMEBwQKAwAAAAECAwAEEQUSIQYxEyJBUQdhcRQygZEVI1JydLGzM0KhsiQlNTZic5PB4fAmQ4L/xAAZAQEBAQEBAQAAAAAAAAAAAAABAgAEAwX/xAAhEQADAQACAgIDAQAAAAAAAAAAARECAyESMRNBIlFhMv/aAAwDAQACEQMRAD8ArbMcnmvNx96xu5rwEDG44GeSO4HqR+FfYPjnu8+9ZvPvVq1zp2KC238DaPKRKrElzkbgBn2HPbNVPNTnS12h1l56YW4+9ZuPvXlZiqA93H3rNx96wLRBaxjzJr0E+9ehaILQY8BPvXoJ96ILRBawgjNEM0QWiC0GPYomcgLkk+g5rfXQLg//AFP+RpULFLe/ZSVZbaQhgSCpx3BHINVHpTpBtVieZ7toykgjGVeQliobOdwxXhvkeXEjoxxLWa2Wqa2eM4cMp+eRQjNafR15cG8udOunMu3xAhY7ijxHujHnaw9D24rb1bXLLT2Mc8kkki8MkKq2w+zMxAz8s1lzJqs2uFpxDY0LEAZJPapBtDmH90/gQf5UfS00F5JHJZybwjpvRl2umTwSvt86gvhAP9aahj9mT+sanXLJBzxW0mZtJkjUsRwO+GBx9cGtYZrV6Bs7I/bRpr3EjmJQwmRFG0vwV28k5otU6qsLJzHJJJK6na/gqpVCO4LMwBx8s1s8qlY64nYiTtdPeUEr2HqSAPzNeT2rRHD8H6/yNanUbWFzpVtNPJOLeS4PhmONTJvVZFIZW4xw3NSGoXdpY2Gnyu0pgaNI4SEUyEbCwLjOAcCj5Vf4Pxdf0QAaMA1GT9dabG6qHnfIGWWMbUyM4bLAnHyB7VYGhjWLx2lUW+wSeMeFKt2/EnjHvVLkyyHx6RqgGjANRDfEDTVON87fMRYz+BOamNJ1KC/heW1L7Y3CMHXackbuOTQuTL6Qvj0uzZt7J5ASvYepIA/xrJbZozhv55/KozrKC1awj+3tMkYuRtMKo7F/DfghuMYzW3f63ZabZaYXaYxSwYgwilysYXlxkAHzipfJHGWuO5qHhaYq1BzfEXTUk2B5nHrKsQ2L9QTuP4A1ZmhA2lSGVgGVh2ZTyCKVtP0S8NeznbdzV06J0wpHK8ygK+wruGTtUNlvkOR+VUthyatfRmuiBZFmlCqCuxX5HO7cAPbtxXRyXx6Ofjnl2WCz1dZn8MwSIM+V3VAp4zjHdSe4qp9Z6c6TGQAbHACkdgwHZvarHa2FtZOLgSttPCb5N6DcOAnGWOM984qrdVXouJjscMgUBcfdGRzj8a88f669Hpt/j37Hfo22z5W3DIGTIFz/AHTgEjjI3Z/ZIwffz9G24A8ynzID+uwPDOMycjgg7gF9QM1vr1iA5bwd2S7eYqWXf4XkjYDyoNh4x6j2rX1LqfxlCrHtG+N2yQciMKAq47DIJ5z3qvyJ/EUNPtgQC/7AZ95yp2ybjtxjGVXH73rXkunW+1SH2t5d6q4kA3Oo8hx5iq7j8+PapJOtiWZpIs5diApCrsYr97IJZ1C4DZx5jxQWnVCRCFRG+I1KDzp5gUVdzjby428Ht5mo/IfxIrULWJFTwuXYnID+IFxjgMOD71oiP5VYbLqfwYQix5YKwDEjapO/DhcZ3HfzzztFG3VG5ZFKFQyqqlGCsgEe3gkEZJyfTg1V0voGsv7K6I/lXoSrYesuTiMjLB8gqSuPD4UEYx5T3GefSq/dSCSSRgNoZiwBJYgE5xk9/rWTb9oGkvTNYLRBaYEoglIBFf8ARdQ/hZP5VU+hbbUWt5jp80cUfiKH3sg8+wHI3Kf7tXOCESR3MRYJ40LxhiMhSw7kCkaFoQ020kh8VZWeYSZUEAAIFwc1zby9bOrj0s4GdBdMfo65eeeZZrmRXA2ZKqWyzMzn77E49B61XvhDbrLJeyOgkkVIsFxvP6x23Hn1OBzVotJTE6svdTmoiTopo53n0u7FrvzmNgV2bjkqpHBXPYY4qdcfjIVjk8rTz4eQLB1HdxQ8Rg3C7R90BXU7cD9k5Hyr34O/7U1D91/6xqV6M0CPSJGlaXx55MBnAIVFLbmxnlmY9yfam9FdPLpV3cXDzpIJQwCqrAruffzmvPwf6L88/srPwQYh9SI7i0JH1DMRS/hFbqU1B/DV3RbcLuUNgOZS2AfcqtWPobpn9CtcOZ0m8RFQKqsOzbjnPpio5OgZLaZ5NKvfAV+Cj7tyrnO0nkOB6EjNZZajgvSdVD+KbsdMtwyhQLvhQu0DMUp7Vq9ff7v6J9E/oNU/rnTT3+nW1rLdq00UzSvMysQ4IkAUfQMB+Fe9Q9KC+06xs1nRWtdoLlWKviMp5R6d6zTf0CaX2R3VWnRJoC7Io1Kx2jhggDbndQTnvzk1oXcfidJ2xZ9uyckZP9ptmlUR/kcj92rZrGiC60/7GJVVhHAviEEqTEwY8d+cVA9W2I03p2O2O2cifaXAYLGXeSUOPn/d54834VmmhTTIgdRu+lLYrpkpkMYQSCJiD6+KBs3Fj/6atvSukyWWnQQ3HEm+SQp6xhzkKfn6n61WbeWWxsEuLPXE3iJXa0aVXbdj+yRGYke2MVaektdfU7ITzqFkWV4iygqsgUKd4H/6wfmDWx7NyeiF+Ki40yD+LH9GWoT4jf7L6a/hZv8ALb1eOqumTqlpHCsqxMkwlywJBGx0xx+9Wp1P0Ab+z0uBLhFNnE8bMVYh94jGVx2+4fzrbTrNhqI1PiZpcUekW5jiRCklttKqFPnibdkjvmp3pcZ03Tf4df8ACm9WdPfpKyW2SVUKtAd7AlT4SFTgD3Jrb0vTfstrawbg5hjCFgCASPUZpyponTuTm7Lya9C0wryawLX0T55hkYhVJJC52jPAz3x7V4FowtGFoMLC0YWjC0QWgQAtEFpgWiCVhAC0QSmBKIJQaABKIJTAlGEoGCwlGEpgSjCUUYLCUQStu3jiQGS5kWKFSoZ2zjzHAHFQ3S3XcF9LJHcJDajC+ES7szuXxtLdu3yrz1yJOHpnjbVJUWrYztOPfBrAlRkXUkkevXcFxcbLZPFG12VY1wi47/M1MWN1b3RZbW5imZQSUUkNgeoDAZH0qc8iZWuNoEJRhKZdSRWyq11NHArZ272wWx32qOTjI9PWispYrlWa1mjnC43bG8y57blOCBwecelV5L0Hi5QFSmCKt3TIsyDPsT+QJqo/Dbqe51L7aLuTxAkUbJ5EXaS5BPlA9Kl7jhSxVSyLF8qNYvlVV+JnVl1pr2i2kvhq0JdhsRstvxk7gfSpD4n9T3On6jbQ2snhxuqFlCIcky7TywJ7VD5C1xUnVjpvhgq6SIro4wyOMqw+YqA+JvV76bKttYH/AEl2DMVXeyKThI0Uggu5/IfWrHYwTR28KXkniz43SNhQFY4/VrtAGF7Z+tbzrgeEVIIfD3TM5+yfh48+38t1TyIqoiRoqIgwqIMKo+QpgSjCUpJGbb9iwlGEpgSmBK1CCglMVKYEo1SijDlbLya9C00rya9C12HGAFogtMCUQSgQAlEFpgSjCVhFhKMJTAlEEoowWEowlMCUYSgYLCUYSmBKMJQMFhKMJTAlMCUUYN0+0SciGeNZIpGXcjDIODwePUVzv4U6LBcz3JuIxJ4KI8eWcbWEuM+UjPYcGuladII5Y2PYEE1S+nOmtS0i8l+zW8c0MrBDIzKVMPibtww6lWx3BFc/J7TOjj9NGtLo0WodSXcVypZC8jlQxXJWNCORyBQX2lxab1Bp6WilEZ7Y7SzPjxiyMAWJOCPnVntOmLiLX7q7aPFs3i7Zd8ZyGRQPKG3entSOoOlrm41mwuoo90EZtS8m+MbfDclvKWDcD5V5zo9L2VrX7qK4165+3RyzQxO8Yhi3FtsYACjbyFySTgjvTNHVYdbtpNOt7iK3kZI3SRJOFk8rjJz5funk8Yqe6m6WvItSOoaOQ7O2XjzHuViAGG2QgOjYHY5BqY0DWNbluYxfQxRW3m8U4iVsbTgL52bOcdhRHRqhNWUeJTj/AI/5Gua/BUZbUP8AkRf1DXS7d9jhh6HNc+bonUNIunl0YCWJwQFzGxCE58OVJSCcHsw9q9N+0zzx6aI/42jE1l/DH+pUj8bgf0tabcbvDTbntu8Xjd8s4zTLDoq/1K+judZxGkRQ7cxAuEbcIkjjJ2rnuTzz6+kh8R+lLvUr+zntovERVQO2+NdpEu45DMD2+Veb/Z6LrogPh9Jt1qcanu+2FpAjP2Fzk7s+mSv3D2x29K6gYzk571Vvin0PJqMyXWnrunDbJFVljZgDlJVZiAGU5HvyParRpLTyW0LXsfhXGNsi7kYMVx+sGwkeb2981eeuiNq9hhKMJTAlMCVdIgoJRhKaEowlFGCglMVKYEowlFGHKCnJr0JTSnJpkcJbsCfpXZTigkJRhKaYSvcEUQSijBYSjCU9LVj2Un8KIwFe4I/CijBISjCUwJT4LNn+4pP0GaKMNcJRhKc9uVOGBB9jXoSijBYSjCU6OEscAZPyp8lg6DLKQPmKKMNUJRhKaEpyWxPYH8qKMEBKYopnhYowlFGCwtGq06KAscKCT8qY9sV+8CPqKKMEKlGFp0cJY4AzTGgK/eBH1oowQEpirTAlGEoowWFo1WmBKMJRRgtUowlR2u9SQacFNwzZbO1URpGIHc7V7Ae/zqWjIZQwIwRkH0wRnNFKgISjCVU7T4gxT6mlrCQ0ZV18TjDTLyFQ+owGH1HFXMJRRgsJRhKYEowlamgsJRhKYEoglAw5QU5NRPW2t3FtJY2dhIYpZwpdlO1y0rhEXf3Vfp71YYLfe6qPVgP8aoWqdUQx9Qm5uA7w20u1VRVLfqVKDaGIH9oN2c1682uoePDnuk70LrlxdPfWl8/iSwAsjNy4MblHXd3Ydu9WKzi3OgPYsP51QdD6nhk6h8eAMkN1KUKuFDfrwFOQpI/tDnvXSbeDZMoPo+P8aOLXTQ8ue0ygvqepalqt5aWt40IjluNoMjxRrHFIVA/VqTnGPSmah1BqWgzW66hMt3DKCdu4yblBAO13UOrD8qjdNtLuXXtQXTpUhm8a8O9/u7BK2R91vl6VnVVtc2l9Yya6/wBriIyBG/BRTyqjaoByQSMDPvXh/To/h0jWbq0srgQz3SROwVlV1cDa+cFn27V7epqM6hvra507dBqX2dEuwjTpHcHc4jc+GNgDMMHdnkcVBfFW0W46hso5PMkotEbHGUeQg4x24NbvxX0yG00qOO1iWJPtykhc+YiGUZOfXAFW9aaIWMplrghVbS1dp1eJLdC105ZA4/bO/wA3Psea0NP6jsbqTw4LuNpCcBWWSMMfZWdQD+dUn4j3rDSenYgSEa2MjD0ZhsUE++AWx+8aR1bYxXNtbpYaTdwSxkbpTFIfETZg7sDlt20g/X3rfI10jfGn2y4fETqJdMtZoI5jHeSCPCqHDrExOSHxgEgEd881r/Cp1khuH+3SXErRKZLd1lxB5z5g7khj6cf96z4i2gm0G2uLmJRdBLVXkZMSjhgVYnzfgameg9Oig020eKJFkmhHiyAeZ8MT5jQm3oXFkZ1Jry6VZyXLKHfcI4kP3TIwJy3yABP4VT9Ksde1SJLlbzwkfJQGcwAjPdY41xipL4zr/qy1/ij/AEm/81YtKvfs2hW9wqhjDYB1DfdLKOxxTrt9hnrPQWkfaLKwmk1u5QmOUESg+JiNgqgHYuSS+fQnmpCxuobiD7RDKGgw7GTa4AEZIbykBuMH0qk3vVT6v03qc0saRsk8UYCZwRuibJye+WNSnQQ/+NN/yr3/ADNQtfoXn7ZKS6rbX+m38lrebERQr3AjmBhPDZ27Q549q96GgX9Hgrefa0EsrG4cSIFACgqfF8wAxn25qg9B/wC7mv8A1X/JWq+oPD0nGqHAmv2jf5psZ8fmi1Pl3SvFSFu6u+IlktleRWt5m4KgIY1mHOQfLKFA7euak/hddSXGkRSTyM5Ek26SRyxCgjuzHsKrk/RlnH00LgQKZzbJL4xyW3Mw7c9qg7jUXh6Tt1jOBNfOj49UAd9v4lV/KtXaaKQ6QnX+mGTw/tse7OMlZBH/ANUrs/HOKsZhx/MEcgj3Brhpgt5tJjih0m7NyUVheLEzB2zkkHByh7Y9q6n8M0mGk2q3SujxmRAsilWCK3lGCAcAcD6VS02S8pFhCUYSmBKMJVEwq+vdAW9+ZGk3iRwAJA7ZTbn7ozjHy7VKWvTkcVn9kQsI/CMQO47gCMcH8alwlU/4i6PJLHHJDcTQMvk2wuY2kVyCQxB5wQuPbLd81LKXZya7sk064MCgPJC+1ZgpRiy8Z4J24PbmusfDDqF722dLhy8sLYLNjc6H7rHnk8EZ+lc3n6ff7XuVSAoyQ7FmzjLFmOdxPfPPepbo2/eCN5bNQd6LEsp4bKnJK7l7HtyP5VCcLap2cJRBKjOlLya5tY5LlQrkvwMcqGIVuOMlcGpkLVUiABaIJTAtEFrCc20vyy5GMgMVBOAWAOAT6c4qr9DdCyac11LfpDIzqqxg7JvMWJZjkcHgc/OrJs5owldOspunNnTSiKx1v0LJqElrNp6wxsiESAFIcMrZVgAOT8/lV0uXHjhzjJ2swHIDYBIB9ec1qhKMJQspOi9NqFJfovU7XUrq7sPBbxZZ2U71bySuWwVbscEUVz0FqGqXEUmsTRrFHxsQqW25BKRogABb9onj59qvCpRhK8/jRfyMr3VnSM9/rFlew+GIYjbFsuAwEUm4gL8hW18Qem5dVsxFa7S63QlO5gg2+HIvBPzYVNBKMJT4I3mysdSdAG/0zTrfeiXVnEFBJzG2QAyFh25VSGx7+9LtD1JGiRh4MIAokYxE4HAycc/XFW4JTAlT4IfNkR1zoU+p6cYIyjXBMDOSwVSyg7iDjHetrQdLe0sbOCXHiRR7WAO4ZyexqQCUYSmR0z1VCM1/p6PU7SW2mO3cQ0cmN3hyLnDY9uSD8ia5/H0RrtvbPZxSo1s4ZSokjZSrdwpddyg98DFdWCUYSh5o51CldLfD2WHR76xu2jWS5kLoVbeqkIm0tj/iWoXSeidcgtZLOOWGKAh+7oc7gSVVtpYBj/OupBKMJR4ofJnP+lvh9dWuj6raSiPxrkr4YEgIOFxyfStjS/hq76G1hdlEm8dpo3B3qjcAEkehG4H5Gr2EowlHih8mclPSmvCyNgRC0GNobehIXOdofvj8KsNj8MWfQxp906LMJXmR1JdUfJxk49QWB+tXwJRhKPEfI5bo2l9R6fElvA0LRpwjM0bhV/ZDHnH1FdF0RLkW0I1Ble4G7xGTG37xxjAA7Y9KkAlEErJQzdACUQSmBKMLSEFhKrPWzQQrA1xLJEzyFI3TBAbw3PmBI8uBz65xVsCVFat0nBfOr3KlyoAQZwE5DHbj9ohc/uihijiHWmrutyiW0rYIBaUEh5PKM4HoByfX05qb6I0C5K5MEgAIUbl2h+N24HOCp3cEe1ds8EEgkDI4BwMgH0HsKNUxwO3tUwqmpp0cgjXxggbniPO0DPAGfXHetsLRhaILSAAWiC0YWiC0Ccx2UQSsrK7DjGBKMJWVlSIYSjCVlZWENUowlZWUCGEowte1lAhBKYErKygQgtMC15WUCGFowtZWUCGFowtZWUCGFogtZWUCGBRAVlZWMGFogKysoEICiArKygQgKICsrKBCAogK8rKxggKICsrKBP/Z"/>
          <p:cNvSpPr>
            <a:spLocks noChangeAspect="1" noChangeArrowheads="1"/>
          </p:cNvSpPr>
          <p:nvPr/>
        </p:nvSpPr>
        <p:spPr bwMode="auto">
          <a:xfrm>
            <a:off x="1728267" y="-243334"/>
            <a:ext cx="305842" cy="304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9" tIns="45719" rIns="91439" bIns="45719"/>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endParaRPr lang="en-US" altLang="en-US" sz="2953"/>
          </a:p>
        </p:txBody>
      </p:sp>
      <p:pic>
        <p:nvPicPr>
          <p:cNvPr id="86022" name="Picture 9" descr="http://www.acpo.police.uk/Images/Promo%20box/Policing-in-the-UK-bann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6418" y="1180779"/>
            <a:ext cx="2664396" cy="121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7710830"/>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238375" y="442020"/>
            <a:ext cx="7715250" cy="962174"/>
          </a:xfrm>
        </p:spPr>
        <p:txBody>
          <a:bodyPr/>
          <a:lstStyle/>
          <a:p>
            <a:pPr>
              <a:defRPr/>
            </a:pPr>
            <a:r>
              <a:rPr lang="en-GB" dirty="0"/>
              <a:t>Policing</a:t>
            </a:r>
          </a:p>
        </p:txBody>
      </p:sp>
      <p:sp>
        <p:nvSpPr>
          <p:cNvPr id="87042" name="Rectangle 3"/>
          <p:cNvSpPr>
            <a:spLocks noGrp="1" noChangeArrowheads="1"/>
          </p:cNvSpPr>
          <p:nvPr>
            <p:ph idx="1"/>
          </p:nvPr>
        </p:nvSpPr>
        <p:spPr>
          <a:xfrm>
            <a:off x="1209674" y="1775668"/>
            <a:ext cx="9534525" cy="4868019"/>
          </a:xfrm>
        </p:spPr>
        <p:txBody>
          <a:bodyPr/>
          <a:lstStyle/>
          <a:p>
            <a:pPr eaLnBrk="1" hangingPunct="1">
              <a:lnSpc>
                <a:spcPct val="80000"/>
              </a:lnSpc>
            </a:pPr>
            <a:r>
              <a:rPr lang="en-GB" altLang="en-US" dirty="0"/>
              <a:t>The social control of the family</a:t>
            </a:r>
          </a:p>
          <a:p>
            <a:pPr eaLnBrk="1" hangingPunct="1">
              <a:lnSpc>
                <a:spcPct val="80000"/>
              </a:lnSpc>
            </a:pPr>
            <a:r>
              <a:rPr lang="en-GB" altLang="en-US" dirty="0"/>
              <a:t>The social control of learning establishments</a:t>
            </a:r>
            <a:r>
              <a:rPr lang="en-US" altLang="en-US" dirty="0"/>
              <a:t> </a:t>
            </a:r>
          </a:p>
          <a:p>
            <a:pPr eaLnBrk="1" hangingPunct="1">
              <a:lnSpc>
                <a:spcPct val="80000"/>
              </a:lnSpc>
            </a:pPr>
            <a:r>
              <a:rPr lang="en-GB" altLang="en-US" dirty="0"/>
              <a:t>The social control of friends</a:t>
            </a:r>
          </a:p>
          <a:p>
            <a:pPr eaLnBrk="1" hangingPunct="1">
              <a:lnSpc>
                <a:spcPct val="80000"/>
              </a:lnSpc>
            </a:pPr>
            <a:r>
              <a:rPr lang="en-GB" altLang="en-US" dirty="0"/>
              <a:t>The policing of public spaces </a:t>
            </a:r>
          </a:p>
          <a:p>
            <a:pPr eaLnBrk="1" hangingPunct="1">
              <a:lnSpc>
                <a:spcPct val="80000"/>
              </a:lnSpc>
            </a:pPr>
            <a:r>
              <a:rPr lang="en-GB" altLang="en-US" dirty="0"/>
              <a:t>Policing of prisons </a:t>
            </a:r>
          </a:p>
          <a:p>
            <a:pPr eaLnBrk="1" hangingPunct="1">
              <a:lnSpc>
                <a:spcPct val="80000"/>
              </a:lnSpc>
            </a:pPr>
            <a:r>
              <a:rPr lang="en-GB" altLang="en-US" dirty="0"/>
              <a:t>Policing ourselves</a:t>
            </a:r>
          </a:p>
          <a:p>
            <a:pPr eaLnBrk="1" hangingPunct="1">
              <a:lnSpc>
                <a:spcPct val="80000"/>
              </a:lnSpc>
              <a:buFont typeface="Wingdings" panose="05000000000000000000" pitchFamily="2" charset="2"/>
              <a:buNone/>
            </a:pPr>
            <a:endParaRPr lang="en-GB" altLang="en-US" dirty="0"/>
          </a:p>
          <a:p>
            <a:pPr eaLnBrk="1" hangingPunct="1">
              <a:lnSpc>
                <a:spcPct val="80000"/>
              </a:lnSpc>
              <a:buFont typeface="Wingdings" panose="05000000000000000000" pitchFamily="2" charset="2"/>
              <a:buNone/>
            </a:pPr>
            <a:r>
              <a:rPr lang="en-GB" altLang="en-US" sz="3586" dirty="0"/>
              <a:t>‘</a:t>
            </a:r>
            <a:r>
              <a:rPr lang="en-GB" altLang="en-US" dirty="0"/>
              <a:t>The</a:t>
            </a:r>
            <a:r>
              <a:rPr lang="en-GB" altLang="en-US" i="1" dirty="0"/>
              <a:t> last and most drastic elements of social control’ (</a:t>
            </a:r>
            <a:r>
              <a:rPr lang="en-GB" altLang="en-US" dirty="0"/>
              <a:t>Williams, 2005:353)</a:t>
            </a:r>
            <a:endParaRPr lang="en-US" altLang="en-US" dirty="0"/>
          </a:p>
          <a:p>
            <a:pPr eaLnBrk="1" hangingPunct="1">
              <a:lnSpc>
                <a:spcPct val="80000"/>
              </a:lnSpc>
            </a:pPr>
            <a:endParaRPr lang="en-GB" altLang="en-US" sz="2812" dirty="0"/>
          </a:p>
        </p:txBody>
      </p:sp>
    </p:spTree>
    <p:extLst>
      <p:ext uri="{BB962C8B-B14F-4D97-AF65-F5344CB8AC3E}">
        <p14:creationId xmlns:p14="http://schemas.microsoft.com/office/powerpoint/2010/main" val="2402141169"/>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1350" y="252412"/>
            <a:ext cx="8463617" cy="1320800"/>
          </a:xfrm>
        </p:spPr>
        <p:txBody>
          <a:bodyPr>
            <a:normAutofit fontScale="90000"/>
          </a:bodyPr>
          <a:lstStyle/>
          <a:p>
            <a:r>
              <a:rPr lang="en-GB" dirty="0"/>
              <a:t>Current Role of National Police Chiefs Council (NPCC 2018) </a:t>
            </a:r>
            <a:br>
              <a:rPr lang="en-GB" dirty="0"/>
            </a:br>
            <a:endParaRPr lang="en-GB" dirty="0"/>
          </a:p>
        </p:txBody>
      </p:sp>
      <p:sp>
        <p:nvSpPr>
          <p:cNvPr id="3" name="Content Placeholder 2"/>
          <p:cNvSpPr>
            <a:spLocks noGrp="1"/>
          </p:cNvSpPr>
          <p:nvPr>
            <p:ph idx="1"/>
          </p:nvPr>
        </p:nvSpPr>
        <p:spPr>
          <a:xfrm>
            <a:off x="0" y="1825625"/>
            <a:ext cx="12192000" cy="4351338"/>
          </a:xfrm>
        </p:spPr>
        <p:txBody>
          <a:bodyPr>
            <a:normAutofit/>
          </a:bodyPr>
          <a:lstStyle/>
          <a:p>
            <a:r>
              <a:rPr lang="en-GB" dirty="0"/>
              <a:t>The co-ordination of national operations including defining, monitoring and testing force contributions to the Strategic Policing Requirement working with the National Crime Agency where appropriate;</a:t>
            </a:r>
          </a:p>
          <a:p>
            <a:r>
              <a:rPr lang="en-GB" dirty="0"/>
              <a:t>The command of counter terrorism operations and delivery of counter terrorist policing through the national network as set out in the Counter Terrorism Collaboration Agreement;</a:t>
            </a:r>
          </a:p>
          <a:p>
            <a:r>
              <a:rPr lang="en-GB" dirty="0"/>
              <a:t>The co-ordination of the national police response to national emergencies and the co-ordination of the mobilisation of resources across force borders and internationally;</a:t>
            </a:r>
          </a:p>
          <a:p>
            <a:r>
              <a:rPr lang="en-GB" dirty="0"/>
              <a:t>The national operational implementation of standards and policies set by the College of Policing and Government;</a:t>
            </a:r>
          </a:p>
          <a:p>
            <a:r>
              <a:rPr lang="en-GB" dirty="0"/>
              <a:t>To work with the College of Policing, to develop joint national approaches on criminal justice, value for money, service transformation, information management, performance management and technology;</a:t>
            </a:r>
          </a:p>
          <a:p>
            <a:r>
              <a:rPr lang="en-GB" dirty="0"/>
              <a:t>Where appropriate, to work with the College of Policing in order to develop joint national approaches to staff and human resource issues, including misconduct and discipline, in line with the Chief Officers’ responsibilities as employers</a:t>
            </a:r>
            <a:r>
              <a:rPr lang="en-GB" dirty="0">
                <a:hlinkClick r:id="rId2"/>
              </a:rPr>
              <a:t>.</a:t>
            </a:r>
            <a:endParaRPr lang="en-GB" dirty="0"/>
          </a:p>
        </p:txBody>
      </p:sp>
    </p:spTree>
    <p:extLst>
      <p:ext uri="{BB962C8B-B14F-4D97-AF65-F5344CB8AC3E}">
        <p14:creationId xmlns:p14="http://schemas.microsoft.com/office/powerpoint/2010/main" val="2809519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3A5A2-F0F7-4841-BF39-EA4D870E5DA2}"/>
              </a:ext>
            </a:extLst>
          </p:cNvPr>
          <p:cNvSpPr>
            <a:spLocks noGrp="1"/>
          </p:cNvSpPr>
          <p:nvPr>
            <p:ph type="title"/>
          </p:nvPr>
        </p:nvSpPr>
        <p:spPr>
          <a:xfrm>
            <a:off x="612775" y="295274"/>
            <a:ext cx="8463617" cy="1320800"/>
          </a:xfrm>
        </p:spPr>
        <p:txBody>
          <a:bodyPr>
            <a:normAutofit fontScale="90000"/>
          </a:bodyPr>
          <a:lstStyle/>
          <a:p>
            <a:r>
              <a:rPr lang="en-GB" dirty="0"/>
              <a:t>Current Role of National Police Chiefs Council (NPCC 2018) </a:t>
            </a:r>
            <a:br>
              <a:rPr lang="en-GB" dirty="0"/>
            </a:br>
            <a:endParaRPr lang="en-GB" dirty="0"/>
          </a:p>
        </p:txBody>
      </p:sp>
      <p:sp>
        <p:nvSpPr>
          <p:cNvPr id="3" name="Content Placeholder 2">
            <a:extLst>
              <a:ext uri="{FF2B5EF4-FFF2-40B4-BE49-F238E27FC236}">
                <a16:creationId xmlns:a16="http://schemas.microsoft.com/office/drawing/2014/main" id="{2CE276F2-B596-4E0C-88EA-5D34F17283ED}"/>
              </a:ext>
            </a:extLst>
          </p:cNvPr>
          <p:cNvSpPr>
            <a:spLocks noGrp="1"/>
          </p:cNvSpPr>
          <p:nvPr>
            <p:ph idx="1"/>
          </p:nvPr>
        </p:nvSpPr>
        <p:spPr>
          <a:xfrm>
            <a:off x="228601" y="1690688"/>
            <a:ext cx="11815762" cy="4872038"/>
          </a:xfrm>
        </p:spPr>
        <p:txBody>
          <a:bodyPr>
            <a:normAutofit/>
          </a:bodyPr>
          <a:lstStyle/>
          <a:p>
            <a:r>
              <a:rPr lang="en-GB" dirty="0"/>
              <a:t>Communities and Crime </a:t>
            </a:r>
          </a:p>
          <a:p>
            <a:r>
              <a:rPr lang="en-GB" dirty="0"/>
              <a:t>Countering Threats.  </a:t>
            </a:r>
          </a:p>
          <a:p>
            <a:r>
              <a:rPr lang="en-GB" dirty="0"/>
              <a:t>Citizen Experience </a:t>
            </a:r>
          </a:p>
          <a:p>
            <a:r>
              <a:rPr lang="en-GB" dirty="0"/>
              <a:t>Technology and Digital </a:t>
            </a:r>
          </a:p>
          <a:p>
            <a:r>
              <a:rPr lang="en-GB" dirty="0"/>
              <a:t>Enabling Services – We have consolidated, professional back office services that maximise opportunities to share workload and achieve economies of scale across forces and partners. </a:t>
            </a:r>
          </a:p>
          <a:p>
            <a:r>
              <a:rPr lang="en-GB" dirty="0"/>
              <a:t> Integrated Delivery – We deliver integrated services across police forces, external partners and international organisations to improve our response to threat, risk and vulnerability.  </a:t>
            </a:r>
          </a:p>
          <a:p>
            <a:r>
              <a:rPr lang="en-GB" dirty="0"/>
              <a:t>Workforce and Culture – A diverse, motivated and capable workforce that evolves with service demands and builds the skills, behaviours and culture needed to succeed. </a:t>
            </a:r>
          </a:p>
          <a:p>
            <a:r>
              <a:rPr lang="en-GB" dirty="0"/>
              <a:t>The Police Reform and Transformation Board comprised of representatives of police and crime The Police Reform and Transformation Board comprised of representatives of police and crime commissioners, chief constables, the College of Policing, National Crime Agency and Home Office.</a:t>
            </a:r>
          </a:p>
        </p:txBody>
      </p:sp>
    </p:spTree>
    <p:extLst>
      <p:ext uri="{BB962C8B-B14F-4D97-AF65-F5344CB8AC3E}">
        <p14:creationId xmlns:p14="http://schemas.microsoft.com/office/powerpoint/2010/main" val="1031416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238375" y="188642"/>
            <a:ext cx="7715250" cy="1215553"/>
          </a:xfrm>
        </p:spPr>
        <p:txBody>
          <a:bodyPr/>
          <a:lstStyle/>
          <a:p>
            <a:pPr algn="ctr">
              <a:defRPr/>
            </a:pPr>
            <a:r>
              <a:rPr lang="en-GB" sz="2812" dirty="0"/>
              <a:t>Towards a definition of police.</a:t>
            </a:r>
            <a:br>
              <a:rPr lang="en-GB" sz="2812" dirty="0"/>
            </a:br>
            <a:r>
              <a:rPr lang="en-GB" sz="2812" dirty="0"/>
              <a:t>Essential criteria!</a:t>
            </a:r>
          </a:p>
        </p:txBody>
      </p:sp>
      <p:sp>
        <p:nvSpPr>
          <p:cNvPr id="9219" name="Rectangle 3"/>
          <p:cNvSpPr>
            <a:spLocks noGrp="1" noChangeArrowheads="1"/>
          </p:cNvSpPr>
          <p:nvPr>
            <p:ph idx="1"/>
          </p:nvPr>
        </p:nvSpPr>
        <p:spPr>
          <a:xfrm>
            <a:off x="838200" y="1927473"/>
            <a:ext cx="7715250" cy="3078510"/>
          </a:xfrm>
        </p:spPr>
        <p:txBody>
          <a:bodyPr>
            <a:normAutofit fontScale="70000" lnSpcReduction="20000"/>
          </a:bodyPr>
          <a:lstStyle/>
          <a:p>
            <a:pPr marL="609569" indent="-609569">
              <a:spcBef>
                <a:spcPts val="400"/>
              </a:spcBef>
              <a:buFont typeface="Wingdings" pitchFamily="2" charset="2"/>
              <a:buAutoNum type="arabicPeriod"/>
              <a:defRPr/>
            </a:pPr>
            <a:r>
              <a:rPr lang="en-GB" sz="2812" dirty="0"/>
              <a:t>A proper definition must be based on means. What is a fundamental tool police use to do their work?</a:t>
            </a:r>
          </a:p>
          <a:p>
            <a:pPr marL="609569" indent="-609569">
              <a:spcBef>
                <a:spcPts val="400"/>
              </a:spcBef>
              <a:buFont typeface="+mj-lt"/>
              <a:buAutoNum type="arabicPeriod"/>
              <a:defRPr/>
            </a:pPr>
            <a:endParaRPr lang="en-GB" sz="2812" dirty="0"/>
          </a:p>
          <a:p>
            <a:pPr marL="609569" indent="-609569">
              <a:spcBef>
                <a:spcPts val="400"/>
              </a:spcBef>
              <a:buFont typeface="Wingdings" pitchFamily="2" charset="2"/>
              <a:buAutoNum type="arabicPeriod"/>
              <a:defRPr/>
            </a:pPr>
            <a:r>
              <a:rPr lang="en-GB" sz="2812" dirty="0"/>
              <a:t>It must be common to all police everywhere and at all times </a:t>
            </a:r>
          </a:p>
          <a:p>
            <a:pPr marL="609569" indent="-609569">
              <a:spcBef>
                <a:spcPts val="400"/>
              </a:spcBef>
              <a:buFont typeface="+mj-lt"/>
              <a:buAutoNum type="arabicPeriod"/>
              <a:defRPr/>
            </a:pPr>
            <a:endParaRPr lang="en-GB" sz="2812" dirty="0"/>
          </a:p>
          <a:p>
            <a:pPr marL="609569" indent="-609569">
              <a:spcBef>
                <a:spcPts val="400"/>
              </a:spcBef>
              <a:buFont typeface="Wingdings" pitchFamily="2" charset="2"/>
              <a:buAutoNum type="arabicPeriod"/>
              <a:defRPr/>
            </a:pPr>
            <a:r>
              <a:rPr lang="en-GB" sz="2812" dirty="0"/>
              <a:t>It must mention something which marks the police apart from other groups</a:t>
            </a:r>
          </a:p>
          <a:p>
            <a:pPr marL="609569" indent="-609569">
              <a:spcBef>
                <a:spcPts val="400"/>
              </a:spcBef>
              <a:buFont typeface="Wingdings" pitchFamily="2" charset="2"/>
              <a:buAutoNum type="arabicPeriod"/>
              <a:defRPr/>
            </a:pPr>
            <a:endParaRPr lang="en-GB" sz="2812" dirty="0"/>
          </a:p>
          <a:p>
            <a:pPr marL="609569" indent="-609569">
              <a:spcBef>
                <a:spcPts val="400"/>
              </a:spcBef>
              <a:buFont typeface="Wingdings" pitchFamily="2" charset="2"/>
              <a:buAutoNum type="arabicPeriod"/>
              <a:defRPr/>
            </a:pPr>
            <a:endParaRPr lang="en-GB" sz="2812" dirty="0"/>
          </a:p>
          <a:p>
            <a:pPr marL="0" indent="0" algn="ctr">
              <a:spcBef>
                <a:spcPts val="400"/>
              </a:spcBef>
              <a:buNone/>
              <a:defRPr/>
            </a:pPr>
            <a:r>
              <a:rPr lang="en-GB" sz="2812" dirty="0">
                <a:solidFill>
                  <a:srgbClr val="FF0000"/>
                </a:solidFill>
              </a:rPr>
              <a:t>What is your definition?</a:t>
            </a:r>
          </a:p>
        </p:txBody>
      </p:sp>
    </p:spTree>
    <p:extLst>
      <p:ext uri="{BB962C8B-B14F-4D97-AF65-F5344CB8AC3E}">
        <p14:creationId xmlns:p14="http://schemas.microsoft.com/office/powerpoint/2010/main" val="559097108"/>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1"/>
          <p:cNvSpPr>
            <a:spLocks noGrp="1" noChangeArrowheads="1"/>
          </p:cNvSpPr>
          <p:nvPr>
            <p:ph type="title"/>
          </p:nvPr>
        </p:nvSpPr>
        <p:spPr/>
        <p:txBody>
          <a:bodyPr/>
          <a:lstStyle/>
          <a:p>
            <a:pPr>
              <a:defRPr/>
            </a:pPr>
            <a:r>
              <a:rPr lang="en-GB" altLang="en-US" dirty="0"/>
              <a:t>COERCIVE FORCE!</a:t>
            </a:r>
            <a:br>
              <a:rPr lang="en-GB" altLang="en-US" dirty="0"/>
            </a:br>
            <a:endParaRPr lang="en-US" dirty="0"/>
          </a:p>
        </p:txBody>
      </p:sp>
      <p:sp>
        <p:nvSpPr>
          <p:cNvPr id="11267" name="Rectangle 12"/>
          <p:cNvSpPr>
            <a:spLocks noGrp="1" noChangeArrowheads="1"/>
          </p:cNvSpPr>
          <p:nvPr>
            <p:ph idx="1"/>
          </p:nvPr>
        </p:nvSpPr>
        <p:spPr>
          <a:xfrm>
            <a:off x="242888" y="2157413"/>
            <a:ext cx="11110912" cy="3752925"/>
          </a:xfrm>
        </p:spPr>
        <p:txBody>
          <a:bodyPr>
            <a:normAutofit/>
          </a:bodyPr>
          <a:lstStyle/>
          <a:p>
            <a:pPr marL="365741" indent="-256019">
              <a:lnSpc>
                <a:spcPct val="80000"/>
              </a:lnSpc>
              <a:spcBef>
                <a:spcPts val="400"/>
              </a:spcBef>
              <a:buNone/>
              <a:defRPr/>
            </a:pPr>
            <a:r>
              <a:rPr lang="en-GB" dirty="0"/>
              <a:t>Police everywhere have always claimed the right to use force to compel other people forcibly to do something.</a:t>
            </a:r>
          </a:p>
          <a:p>
            <a:pPr marL="365741" indent="-256019">
              <a:lnSpc>
                <a:spcPct val="80000"/>
              </a:lnSpc>
              <a:spcBef>
                <a:spcPts val="400"/>
              </a:spcBef>
              <a:buNone/>
              <a:defRPr/>
            </a:pPr>
            <a:endParaRPr lang="en-GB" dirty="0"/>
          </a:p>
          <a:p>
            <a:pPr marL="365741" indent="-256019">
              <a:lnSpc>
                <a:spcPct val="80000"/>
              </a:lnSpc>
              <a:spcBef>
                <a:spcPts val="400"/>
              </a:spcBef>
              <a:buNone/>
              <a:defRPr/>
            </a:pPr>
            <a:r>
              <a:rPr lang="en-GB" dirty="0"/>
              <a:t>   So…. Perhaps a definition could be –</a:t>
            </a:r>
          </a:p>
          <a:p>
            <a:pPr marL="365741" indent="-256019">
              <a:lnSpc>
                <a:spcPct val="80000"/>
              </a:lnSpc>
              <a:spcBef>
                <a:spcPts val="400"/>
              </a:spcBef>
              <a:buNone/>
              <a:defRPr/>
            </a:pPr>
            <a:endParaRPr lang="en-GB" dirty="0"/>
          </a:p>
          <a:p>
            <a:pPr marL="365741" indent="-256019" algn="ctr">
              <a:lnSpc>
                <a:spcPct val="80000"/>
              </a:lnSpc>
              <a:spcBef>
                <a:spcPts val="400"/>
              </a:spcBef>
              <a:buNone/>
              <a:defRPr/>
            </a:pPr>
            <a:r>
              <a:rPr lang="en-GB" dirty="0">
                <a:solidFill>
                  <a:srgbClr val="FF0000"/>
                </a:solidFill>
              </a:rPr>
              <a:t>‘ INDIVIDUALS OR INSTUTIONS WHO CLAIM A RIGHT TO USE COERCIVE FORCE’. </a:t>
            </a:r>
          </a:p>
          <a:p>
            <a:pPr marL="365741" indent="-256019" algn="ctr">
              <a:lnSpc>
                <a:spcPct val="80000"/>
              </a:lnSpc>
              <a:spcBef>
                <a:spcPts val="400"/>
              </a:spcBef>
              <a:buNone/>
              <a:defRPr/>
            </a:pPr>
            <a:endParaRPr lang="en-GB" dirty="0">
              <a:solidFill>
                <a:srgbClr val="FF0000"/>
              </a:solidFill>
            </a:endParaRPr>
          </a:p>
          <a:p>
            <a:pPr marL="365741" indent="-256019">
              <a:lnSpc>
                <a:spcPct val="80000"/>
              </a:lnSpc>
              <a:spcBef>
                <a:spcPts val="400"/>
              </a:spcBef>
              <a:buNone/>
              <a:defRPr/>
            </a:pPr>
            <a:r>
              <a:rPr lang="en-GB" dirty="0"/>
              <a:t>But…other groups could claim this… parents, robbers, military, boxers, prison officers etc.</a:t>
            </a:r>
          </a:p>
          <a:p>
            <a:pPr marL="365741" indent="-256019">
              <a:lnSpc>
                <a:spcPct val="80000"/>
              </a:lnSpc>
              <a:spcBef>
                <a:spcPts val="400"/>
              </a:spcBef>
              <a:buNone/>
              <a:defRPr/>
            </a:pPr>
            <a:endParaRPr lang="en-GB" dirty="0"/>
          </a:p>
          <a:p>
            <a:pPr marL="365741" indent="-256019">
              <a:lnSpc>
                <a:spcPct val="80000"/>
              </a:lnSpc>
              <a:spcBef>
                <a:spcPts val="400"/>
              </a:spcBef>
              <a:buNone/>
              <a:defRPr/>
            </a:pPr>
            <a:r>
              <a:rPr lang="en-GB" dirty="0"/>
              <a:t>So….We have to modify the definition to exclude other groups. </a:t>
            </a:r>
          </a:p>
        </p:txBody>
      </p:sp>
    </p:spTree>
    <p:extLst>
      <p:ext uri="{BB962C8B-B14F-4D97-AF65-F5344CB8AC3E}">
        <p14:creationId xmlns:p14="http://schemas.microsoft.com/office/powerpoint/2010/main" val="3257732573"/>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defRPr/>
            </a:pPr>
            <a:endParaRPr lang="en-US"/>
          </a:p>
        </p:txBody>
      </p:sp>
      <p:sp>
        <p:nvSpPr>
          <p:cNvPr id="92162" name="Rectangle 3"/>
          <p:cNvSpPr>
            <a:spLocks noGrp="1" noChangeArrowheads="1"/>
          </p:cNvSpPr>
          <p:nvPr>
            <p:ph idx="1"/>
          </p:nvPr>
        </p:nvSpPr>
        <p:spPr>
          <a:xfrm>
            <a:off x="838200" y="2289797"/>
            <a:ext cx="10515600" cy="4090913"/>
          </a:xfrm>
        </p:spPr>
        <p:txBody>
          <a:bodyPr/>
          <a:lstStyle/>
          <a:p>
            <a:pPr eaLnBrk="1" hangingPunct="1">
              <a:lnSpc>
                <a:spcPct val="90000"/>
              </a:lnSpc>
            </a:pPr>
            <a:r>
              <a:rPr lang="en-GB" altLang="en-US" sz="2391" dirty="0"/>
              <a:t>The only institution that can grant legitimate right to use coercive force is…THE STATE</a:t>
            </a:r>
          </a:p>
          <a:p>
            <a:pPr eaLnBrk="1" hangingPunct="1">
              <a:lnSpc>
                <a:spcPct val="90000"/>
              </a:lnSpc>
            </a:pPr>
            <a:r>
              <a:rPr lang="en-GB" altLang="en-US" sz="2391" dirty="0"/>
              <a:t>It can only grant legitimate and legal authority so therefore the police have authority but not robbers.</a:t>
            </a:r>
          </a:p>
          <a:p>
            <a:pPr eaLnBrk="1" hangingPunct="1">
              <a:lnSpc>
                <a:spcPct val="90000"/>
              </a:lnSpc>
              <a:buFont typeface="Wingdings" panose="05000000000000000000" pitchFamily="2" charset="2"/>
              <a:buNone/>
            </a:pPr>
            <a:endParaRPr lang="en-GB" altLang="en-US" sz="2391" dirty="0"/>
          </a:p>
          <a:p>
            <a:pPr eaLnBrk="1" hangingPunct="1">
              <a:lnSpc>
                <a:spcPct val="90000"/>
              </a:lnSpc>
              <a:buFont typeface="Wingdings" panose="05000000000000000000" pitchFamily="2" charset="2"/>
              <a:buNone/>
            </a:pPr>
            <a:r>
              <a:rPr lang="en-GB" altLang="en-US" sz="2391" dirty="0"/>
              <a:t>So …. A definition might be ….</a:t>
            </a:r>
          </a:p>
          <a:p>
            <a:pPr eaLnBrk="1" hangingPunct="1">
              <a:lnSpc>
                <a:spcPct val="90000"/>
              </a:lnSpc>
              <a:buFont typeface="Wingdings" panose="05000000000000000000" pitchFamily="2" charset="2"/>
              <a:buNone/>
            </a:pPr>
            <a:r>
              <a:rPr lang="en-GB" altLang="en-US" sz="2391" dirty="0"/>
              <a:t>‘INDIVIDUALS OR INSTITUTIONS GIVEN THE RIGHT TO USE COERCIVE FORCE BY THE STATE’. </a:t>
            </a:r>
          </a:p>
          <a:p>
            <a:pPr eaLnBrk="1" hangingPunct="1">
              <a:lnSpc>
                <a:spcPct val="90000"/>
              </a:lnSpc>
              <a:buFont typeface="Wingdings" panose="05000000000000000000" pitchFamily="2" charset="2"/>
              <a:buNone/>
            </a:pPr>
            <a:r>
              <a:rPr lang="en-GB" altLang="en-US" sz="2391" dirty="0"/>
              <a:t>                         </a:t>
            </a:r>
            <a:r>
              <a:rPr lang="en-GB" altLang="en-US" sz="2391" b="1" dirty="0"/>
              <a:t>BUT</a:t>
            </a:r>
          </a:p>
        </p:txBody>
      </p:sp>
    </p:spTree>
    <p:extLst>
      <p:ext uri="{BB962C8B-B14F-4D97-AF65-F5344CB8AC3E}">
        <p14:creationId xmlns:p14="http://schemas.microsoft.com/office/powerpoint/2010/main" val="249527159"/>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81200" y="274638"/>
            <a:ext cx="8229600" cy="1143000"/>
          </a:xfrm>
        </p:spPr>
        <p:txBody>
          <a:bodyPr>
            <a:normAutofit fontScale="90000"/>
          </a:bodyPr>
          <a:lstStyle/>
          <a:p>
            <a:pPr>
              <a:defRPr/>
            </a:pPr>
            <a:r>
              <a:rPr lang="en-GB" sz="3797" dirty="0"/>
              <a:t>How do we distinguish Police from the Military?</a:t>
            </a:r>
          </a:p>
        </p:txBody>
      </p:sp>
      <p:sp>
        <p:nvSpPr>
          <p:cNvPr id="93186" name="Rectangle 3"/>
          <p:cNvSpPr>
            <a:spLocks noGrp="1" noChangeArrowheads="1"/>
          </p:cNvSpPr>
          <p:nvPr>
            <p:ph idx="1"/>
          </p:nvPr>
        </p:nvSpPr>
        <p:spPr/>
        <p:txBody>
          <a:bodyPr/>
          <a:lstStyle/>
          <a:p>
            <a:pPr eaLnBrk="1" hangingPunct="1"/>
            <a:r>
              <a:rPr lang="en-GB" altLang="en-US" dirty="0"/>
              <a:t>What is the different about the coercive force used by the Police and others?</a:t>
            </a:r>
          </a:p>
          <a:p>
            <a:pPr eaLnBrk="1" hangingPunct="1"/>
            <a:endParaRPr lang="en-GB" altLang="en-US" dirty="0"/>
          </a:p>
          <a:p>
            <a:pPr eaLnBrk="1" hangingPunct="1">
              <a:buFont typeface="Wingdings" panose="05000000000000000000" pitchFamily="2" charset="2"/>
              <a:buNone/>
            </a:pPr>
            <a:r>
              <a:rPr lang="en-GB" altLang="en-US" dirty="0"/>
              <a:t>The answer……………….</a:t>
            </a:r>
          </a:p>
          <a:p>
            <a:pPr algn="ctr" eaLnBrk="1" hangingPunct="1">
              <a:buFont typeface="Wingdings" panose="05000000000000000000" pitchFamily="2" charset="2"/>
              <a:buNone/>
            </a:pPr>
            <a:endParaRPr lang="en-GB" altLang="en-US" sz="3600" dirty="0">
              <a:solidFill>
                <a:srgbClr val="FF0000"/>
              </a:solidFill>
            </a:endParaRPr>
          </a:p>
          <a:p>
            <a:pPr algn="ctr" eaLnBrk="1" hangingPunct="1">
              <a:buFont typeface="Wingdings" panose="05000000000000000000" pitchFamily="2" charset="2"/>
              <a:buNone/>
            </a:pPr>
            <a:r>
              <a:rPr lang="en-GB" altLang="en-US" sz="3600" dirty="0">
                <a:solidFill>
                  <a:srgbClr val="FF0000"/>
                </a:solidFill>
              </a:rPr>
              <a:t>TERRITORIAL</a:t>
            </a:r>
          </a:p>
        </p:txBody>
      </p:sp>
    </p:spTree>
    <p:extLst>
      <p:ext uri="{BB962C8B-B14F-4D97-AF65-F5344CB8AC3E}">
        <p14:creationId xmlns:p14="http://schemas.microsoft.com/office/powerpoint/2010/main" val="254172657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3186">
                                            <p:txEl>
                                              <p:pRg st="4" end="4"/>
                                            </p:txEl>
                                          </p:spTgt>
                                        </p:tgtEl>
                                        <p:attrNameLst>
                                          <p:attrName>style.visibility</p:attrName>
                                        </p:attrNameLst>
                                      </p:cBhvr>
                                      <p:to>
                                        <p:strVal val="visible"/>
                                      </p:to>
                                    </p:set>
                                    <p:animEffect transition="in" filter="wipe(down)">
                                      <p:cBhvr>
                                        <p:cTn id="7" dur="580">
                                          <p:stCondLst>
                                            <p:cond delay="0"/>
                                          </p:stCondLst>
                                        </p:cTn>
                                        <p:tgtEl>
                                          <p:spTgt spid="93186">
                                            <p:txEl>
                                              <p:pRg st="4" end="4"/>
                                            </p:txEl>
                                          </p:spTgt>
                                        </p:tgtEl>
                                      </p:cBhvr>
                                    </p:animEffect>
                                    <p:anim calcmode="lin" valueType="num">
                                      <p:cBhvr>
                                        <p:cTn id="8" dur="1822" tmFilter="0,0; 0.14,0.36; 0.43,0.73; 0.71,0.91; 1.0,1.0">
                                          <p:stCondLst>
                                            <p:cond delay="0"/>
                                          </p:stCondLst>
                                        </p:cTn>
                                        <p:tgtEl>
                                          <p:spTgt spid="93186">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3186">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3186">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3186">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3186">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93186">
                                            <p:txEl>
                                              <p:pRg st="4" end="4"/>
                                            </p:txEl>
                                          </p:spTgt>
                                        </p:tgtEl>
                                      </p:cBhvr>
                                      <p:to x="100000" y="60000"/>
                                    </p:animScale>
                                    <p:animScale>
                                      <p:cBhvr>
                                        <p:cTn id="14" dur="166" decel="50000">
                                          <p:stCondLst>
                                            <p:cond delay="676"/>
                                          </p:stCondLst>
                                        </p:cTn>
                                        <p:tgtEl>
                                          <p:spTgt spid="93186">
                                            <p:txEl>
                                              <p:pRg st="4" end="4"/>
                                            </p:txEl>
                                          </p:spTgt>
                                        </p:tgtEl>
                                      </p:cBhvr>
                                      <p:to x="100000" y="100000"/>
                                    </p:animScale>
                                    <p:animScale>
                                      <p:cBhvr>
                                        <p:cTn id="15" dur="26">
                                          <p:stCondLst>
                                            <p:cond delay="1312"/>
                                          </p:stCondLst>
                                        </p:cTn>
                                        <p:tgtEl>
                                          <p:spTgt spid="93186">
                                            <p:txEl>
                                              <p:pRg st="4" end="4"/>
                                            </p:txEl>
                                          </p:spTgt>
                                        </p:tgtEl>
                                      </p:cBhvr>
                                      <p:to x="100000" y="80000"/>
                                    </p:animScale>
                                    <p:animScale>
                                      <p:cBhvr>
                                        <p:cTn id="16" dur="166" decel="50000">
                                          <p:stCondLst>
                                            <p:cond delay="1338"/>
                                          </p:stCondLst>
                                        </p:cTn>
                                        <p:tgtEl>
                                          <p:spTgt spid="93186">
                                            <p:txEl>
                                              <p:pRg st="4" end="4"/>
                                            </p:txEl>
                                          </p:spTgt>
                                        </p:tgtEl>
                                      </p:cBhvr>
                                      <p:to x="100000" y="100000"/>
                                    </p:animScale>
                                    <p:animScale>
                                      <p:cBhvr>
                                        <p:cTn id="17" dur="26">
                                          <p:stCondLst>
                                            <p:cond delay="1642"/>
                                          </p:stCondLst>
                                        </p:cTn>
                                        <p:tgtEl>
                                          <p:spTgt spid="93186">
                                            <p:txEl>
                                              <p:pRg st="4" end="4"/>
                                            </p:txEl>
                                          </p:spTgt>
                                        </p:tgtEl>
                                      </p:cBhvr>
                                      <p:to x="100000" y="90000"/>
                                    </p:animScale>
                                    <p:animScale>
                                      <p:cBhvr>
                                        <p:cTn id="18" dur="166" decel="50000">
                                          <p:stCondLst>
                                            <p:cond delay="1668"/>
                                          </p:stCondLst>
                                        </p:cTn>
                                        <p:tgtEl>
                                          <p:spTgt spid="93186">
                                            <p:txEl>
                                              <p:pRg st="4" end="4"/>
                                            </p:txEl>
                                          </p:spTgt>
                                        </p:tgtEl>
                                      </p:cBhvr>
                                      <p:to x="100000" y="100000"/>
                                    </p:animScale>
                                    <p:animScale>
                                      <p:cBhvr>
                                        <p:cTn id="19" dur="26">
                                          <p:stCondLst>
                                            <p:cond delay="1808"/>
                                          </p:stCondLst>
                                        </p:cTn>
                                        <p:tgtEl>
                                          <p:spTgt spid="93186">
                                            <p:txEl>
                                              <p:pRg st="4" end="4"/>
                                            </p:txEl>
                                          </p:spTgt>
                                        </p:tgtEl>
                                      </p:cBhvr>
                                      <p:to x="100000" y="95000"/>
                                    </p:animScale>
                                    <p:animScale>
                                      <p:cBhvr>
                                        <p:cTn id="20" dur="166" decel="50000">
                                          <p:stCondLst>
                                            <p:cond delay="1834"/>
                                          </p:stCondLst>
                                        </p:cTn>
                                        <p:tgtEl>
                                          <p:spTgt spid="93186">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defRPr/>
            </a:pPr>
            <a:endParaRPr lang="en-US"/>
          </a:p>
        </p:txBody>
      </p:sp>
      <p:sp>
        <p:nvSpPr>
          <p:cNvPr id="94210" name="Rectangle 3"/>
          <p:cNvSpPr>
            <a:spLocks noGrp="1" noChangeArrowheads="1"/>
          </p:cNvSpPr>
          <p:nvPr>
            <p:ph idx="1"/>
          </p:nvPr>
        </p:nvSpPr>
        <p:spPr>
          <a:xfrm>
            <a:off x="1138237" y="2249388"/>
            <a:ext cx="7715250" cy="3585270"/>
          </a:xfrm>
        </p:spPr>
        <p:txBody>
          <a:bodyPr/>
          <a:lstStyle/>
          <a:p>
            <a:pPr eaLnBrk="1" hangingPunct="1">
              <a:lnSpc>
                <a:spcPct val="90000"/>
              </a:lnSpc>
            </a:pPr>
            <a:r>
              <a:rPr lang="en-GB" altLang="en-US" dirty="0"/>
              <a:t>Teachers, parents and boxers enjoy the special right to use coercive force in limited areas.</a:t>
            </a:r>
          </a:p>
          <a:p>
            <a:pPr eaLnBrk="1" hangingPunct="1">
              <a:lnSpc>
                <a:spcPct val="90000"/>
              </a:lnSpc>
            </a:pPr>
            <a:endParaRPr lang="en-GB" altLang="en-US" dirty="0"/>
          </a:p>
          <a:p>
            <a:pPr eaLnBrk="1" hangingPunct="1">
              <a:lnSpc>
                <a:spcPct val="90000"/>
              </a:lnSpc>
            </a:pPr>
            <a:r>
              <a:rPr lang="en-GB" altLang="en-US" dirty="0"/>
              <a:t>Military defend or extend force on behalf of the state of </a:t>
            </a:r>
            <a:r>
              <a:rPr lang="en-GB" altLang="en-US" b="1" dirty="0"/>
              <a:t>EXTERNAL</a:t>
            </a:r>
            <a:r>
              <a:rPr lang="en-GB" altLang="en-US" dirty="0"/>
              <a:t> boundaries.</a:t>
            </a:r>
          </a:p>
          <a:p>
            <a:pPr eaLnBrk="1" hangingPunct="1">
              <a:lnSpc>
                <a:spcPct val="90000"/>
              </a:lnSpc>
            </a:pPr>
            <a:endParaRPr lang="en-GB" altLang="en-US" dirty="0"/>
          </a:p>
          <a:p>
            <a:pPr eaLnBrk="1" hangingPunct="1">
              <a:lnSpc>
                <a:spcPct val="90000"/>
              </a:lnSpc>
            </a:pPr>
            <a:r>
              <a:rPr lang="en-GB" altLang="en-US" dirty="0"/>
              <a:t>However when employed </a:t>
            </a:r>
            <a:r>
              <a:rPr lang="en-GB" altLang="en-US" u="sng" dirty="0"/>
              <a:t>domestically</a:t>
            </a:r>
            <a:r>
              <a:rPr lang="en-GB" altLang="en-US" dirty="0"/>
              <a:t> we see them assume a police role.</a:t>
            </a:r>
          </a:p>
        </p:txBody>
      </p:sp>
    </p:spTree>
    <p:extLst>
      <p:ext uri="{BB962C8B-B14F-4D97-AF65-F5344CB8AC3E}">
        <p14:creationId xmlns:p14="http://schemas.microsoft.com/office/powerpoint/2010/main" val="3815064057"/>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375" y="492250"/>
            <a:ext cx="7715250" cy="962174"/>
          </a:xfrm>
        </p:spPr>
        <p:txBody>
          <a:bodyPr>
            <a:normAutofit/>
          </a:bodyPr>
          <a:lstStyle/>
          <a:p>
            <a:pPr>
              <a:defRPr/>
            </a:pPr>
            <a:r>
              <a:rPr lang="en-GB" dirty="0"/>
              <a:t>Does Policing Exist on its own? PESTLE</a:t>
            </a:r>
          </a:p>
        </p:txBody>
      </p:sp>
      <p:sp>
        <p:nvSpPr>
          <p:cNvPr id="76802" name="Content Placeholder 3"/>
          <p:cNvSpPr>
            <a:spLocks noGrp="1"/>
          </p:cNvSpPr>
          <p:nvPr>
            <p:ph idx="1"/>
          </p:nvPr>
        </p:nvSpPr>
        <p:spPr>
          <a:xfrm>
            <a:off x="895350" y="2124074"/>
            <a:ext cx="7715250" cy="3318347"/>
          </a:xfrm>
        </p:spPr>
        <p:txBody>
          <a:bodyPr>
            <a:normAutofit/>
          </a:bodyPr>
          <a:lstStyle/>
          <a:p>
            <a:pPr eaLnBrk="1" hangingPunct="1"/>
            <a:r>
              <a:rPr lang="en-GB" altLang="en-US" sz="2800" dirty="0"/>
              <a:t>Political</a:t>
            </a:r>
          </a:p>
          <a:p>
            <a:pPr eaLnBrk="1" hangingPunct="1"/>
            <a:r>
              <a:rPr lang="en-GB" altLang="en-US" sz="2800" dirty="0"/>
              <a:t>Economic</a:t>
            </a:r>
          </a:p>
          <a:p>
            <a:pPr eaLnBrk="1" hangingPunct="1"/>
            <a:r>
              <a:rPr lang="en-GB" altLang="en-US" sz="2800" dirty="0"/>
              <a:t>Social</a:t>
            </a:r>
          </a:p>
          <a:p>
            <a:pPr eaLnBrk="1" hangingPunct="1"/>
            <a:r>
              <a:rPr lang="en-GB" altLang="en-US" sz="2800" dirty="0"/>
              <a:t>Technology</a:t>
            </a:r>
          </a:p>
          <a:p>
            <a:pPr eaLnBrk="1" hangingPunct="1"/>
            <a:r>
              <a:rPr lang="en-GB" altLang="en-US" sz="2800" dirty="0"/>
              <a:t>Legal</a:t>
            </a:r>
          </a:p>
          <a:p>
            <a:pPr eaLnBrk="1" hangingPunct="1"/>
            <a:r>
              <a:rPr lang="en-GB" altLang="en-US" sz="2800" dirty="0"/>
              <a:t>Environmental </a:t>
            </a:r>
          </a:p>
        </p:txBody>
      </p:sp>
    </p:spTree>
    <p:extLst>
      <p:ext uri="{BB962C8B-B14F-4D97-AF65-F5344CB8AC3E}">
        <p14:creationId xmlns:p14="http://schemas.microsoft.com/office/powerpoint/2010/main" val="827738779"/>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981200" y="274638"/>
            <a:ext cx="8229600" cy="1143000"/>
          </a:xfrm>
        </p:spPr>
        <p:txBody>
          <a:bodyPr/>
          <a:lstStyle/>
          <a:p>
            <a:pPr>
              <a:defRPr/>
            </a:pPr>
            <a:r>
              <a:rPr lang="en-GB"/>
              <a:t>What does it all mean?</a:t>
            </a:r>
          </a:p>
        </p:txBody>
      </p:sp>
      <p:sp>
        <p:nvSpPr>
          <p:cNvPr id="95234" name="Rectangle 3"/>
          <p:cNvSpPr>
            <a:spLocks noGrp="1" noChangeArrowheads="1"/>
          </p:cNvSpPr>
          <p:nvPr>
            <p:ph idx="1"/>
          </p:nvPr>
        </p:nvSpPr>
        <p:spPr/>
        <p:txBody>
          <a:bodyPr/>
          <a:lstStyle/>
          <a:p>
            <a:pPr eaLnBrk="1" hangingPunct="1"/>
            <a:r>
              <a:rPr lang="en-GB" altLang="en-US" dirty="0"/>
              <a:t>Perhaps a definition maybe……</a:t>
            </a:r>
          </a:p>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r>
              <a:rPr lang="en-GB" altLang="en-US" dirty="0"/>
              <a:t>‘Police are institutions or individuals given the general right to use coercive force by the state within the states domestic territory’.</a:t>
            </a:r>
          </a:p>
          <a:p>
            <a:pPr eaLnBrk="1" hangingPunct="1">
              <a:buFont typeface="Wingdings" panose="05000000000000000000" pitchFamily="2" charset="2"/>
              <a:buNone/>
            </a:pPr>
            <a:endParaRPr lang="en-GB" altLang="en-US" dirty="0"/>
          </a:p>
          <a:p>
            <a:pPr algn="ctr" eaLnBrk="1" hangingPunct="1">
              <a:buFont typeface="Wingdings" panose="05000000000000000000" pitchFamily="2" charset="2"/>
              <a:buNone/>
            </a:pPr>
            <a:r>
              <a:rPr lang="en-GB" altLang="en-US" dirty="0">
                <a:solidFill>
                  <a:srgbClr val="FF0000"/>
                </a:solidFill>
              </a:rPr>
              <a:t>A value neutral definition</a:t>
            </a:r>
          </a:p>
        </p:txBody>
      </p:sp>
    </p:spTree>
    <p:extLst>
      <p:ext uri="{BB962C8B-B14F-4D97-AF65-F5344CB8AC3E}">
        <p14:creationId xmlns:p14="http://schemas.microsoft.com/office/powerpoint/2010/main" val="3718063636"/>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38375" y="290215"/>
            <a:ext cx="7715250" cy="708794"/>
          </a:xfrm>
        </p:spPr>
        <p:txBody>
          <a:bodyPr/>
          <a:lstStyle/>
          <a:p>
            <a:pPr>
              <a:defRPr/>
            </a:pPr>
            <a:r>
              <a:rPr lang="en-GB" sz="3094" dirty="0"/>
              <a:t>Waddington (1999)</a:t>
            </a:r>
          </a:p>
        </p:txBody>
      </p:sp>
      <p:sp>
        <p:nvSpPr>
          <p:cNvPr id="16387" name="Rectangle 3"/>
          <p:cNvSpPr>
            <a:spLocks noGrp="1" noChangeArrowheads="1"/>
          </p:cNvSpPr>
          <p:nvPr>
            <p:ph idx="1"/>
          </p:nvPr>
        </p:nvSpPr>
        <p:spPr>
          <a:xfrm>
            <a:off x="638175" y="1774107"/>
            <a:ext cx="7715250" cy="4759523"/>
          </a:xfrm>
        </p:spPr>
        <p:txBody>
          <a:bodyPr>
            <a:normAutofit/>
          </a:bodyPr>
          <a:lstStyle/>
          <a:p>
            <a:pPr marL="365741" indent="-256019">
              <a:spcBef>
                <a:spcPts val="400"/>
              </a:spcBef>
              <a:buNone/>
              <a:defRPr/>
            </a:pPr>
            <a:r>
              <a:rPr lang="en-GB" dirty="0"/>
              <a:t>Policing is the exercise of the authority of the state over the civil population.</a:t>
            </a:r>
          </a:p>
          <a:p>
            <a:pPr marL="365741" indent="-256019">
              <a:spcBef>
                <a:spcPts val="400"/>
              </a:spcBef>
              <a:buNone/>
              <a:defRPr/>
            </a:pPr>
            <a:r>
              <a:rPr lang="en-GB" dirty="0"/>
              <a:t>The authority is based on the monopoly of legitimate coercion.</a:t>
            </a:r>
          </a:p>
          <a:p>
            <a:pPr marL="365741" indent="-256019">
              <a:spcBef>
                <a:spcPts val="400"/>
              </a:spcBef>
              <a:buNone/>
              <a:defRPr/>
            </a:pPr>
            <a:r>
              <a:rPr lang="en-GB" dirty="0"/>
              <a:t>How this is achieved reflects the relationship between the civil population and the state.</a:t>
            </a:r>
          </a:p>
          <a:p>
            <a:pPr marL="365741" indent="-256019">
              <a:spcBef>
                <a:spcPts val="400"/>
              </a:spcBef>
              <a:buNone/>
              <a:defRPr/>
            </a:pPr>
            <a:endParaRPr lang="en-GB" dirty="0"/>
          </a:p>
          <a:p>
            <a:pPr marL="365741" indent="-256019">
              <a:spcBef>
                <a:spcPts val="400"/>
              </a:spcBef>
              <a:buNone/>
              <a:defRPr/>
            </a:pPr>
            <a:r>
              <a:rPr lang="en-GB" dirty="0"/>
              <a:t>But just to finish - back to the question of </a:t>
            </a:r>
          </a:p>
          <a:p>
            <a:pPr marL="365741" indent="-256019">
              <a:spcBef>
                <a:spcPts val="400"/>
              </a:spcBef>
              <a:buNone/>
              <a:defRPr/>
            </a:pPr>
            <a:endParaRPr lang="en-GB" dirty="0"/>
          </a:p>
          <a:p>
            <a:pPr marL="365741" indent="-256019">
              <a:spcBef>
                <a:spcPts val="400"/>
              </a:spcBef>
              <a:buNone/>
              <a:defRPr/>
            </a:pPr>
            <a:r>
              <a:rPr lang="en-GB" dirty="0"/>
              <a:t>What can of Police service do we want? Are the following examples - A service or a force?</a:t>
            </a:r>
          </a:p>
        </p:txBody>
      </p:sp>
    </p:spTree>
    <p:extLst>
      <p:ext uri="{BB962C8B-B14F-4D97-AF65-F5344CB8AC3E}">
        <p14:creationId xmlns:p14="http://schemas.microsoft.com/office/powerpoint/2010/main" val="3497029935"/>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1" name="Rectangle 1"/>
          <p:cNvSpPr>
            <a:spLocks noGrp="1" noChangeArrowheads="1"/>
          </p:cNvSpPr>
          <p:nvPr>
            <p:ph type="title"/>
          </p:nvPr>
        </p:nvSpPr>
        <p:spPr>
          <a:xfrm>
            <a:off x="1675804" y="196454"/>
            <a:ext cx="7956352" cy="236637"/>
          </a:xfrm>
          <a:solidFill>
            <a:schemeClr val="bg1"/>
          </a:solidFill>
        </p:spPr>
        <p:txBody>
          <a:bodyPr>
            <a:normAutofit fontScale="90000"/>
          </a:bodyPr>
          <a:lstStyle/>
          <a:p>
            <a:pPr>
              <a:defRPr/>
            </a:pPr>
            <a:endParaRPr lang="en-US" altLang="en-US" dirty="0">
              <a:latin typeface="Times New Roman" pitchFamily="-112" charset="0"/>
              <a:sym typeface="Times New Roman" pitchFamily="-112" charset="0"/>
            </a:endParaRPr>
          </a:p>
        </p:txBody>
      </p:sp>
      <p:sp>
        <p:nvSpPr>
          <p:cNvPr id="80900" name="Rectangle 4"/>
          <p:cNvSpPr>
            <a:spLocks noGrp="1" noChangeArrowheads="1"/>
          </p:cNvSpPr>
          <p:nvPr>
            <p:ph idx="1"/>
          </p:nvPr>
        </p:nvSpPr>
        <p:spPr>
          <a:xfrm>
            <a:off x="0" y="1"/>
            <a:ext cx="12192000" cy="6822282"/>
          </a:xfrm>
          <a:solidFill>
            <a:schemeClr val="bg1"/>
          </a:solidFill>
        </p:spPr>
        <p:txBody>
          <a:bodyPr/>
          <a:lstStyle/>
          <a:p>
            <a:pPr eaLnBrk="1" hangingPunct="1">
              <a:buFont typeface="Palatino"/>
              <a:buNone/>
            </a:pPr>
            <a:r>
              <a:rPr lang="en-US" altLang="en-US" dirty="0">
                <a:solidFill>
                  <a:srgbClr val="001F67"/>
                </a:solidFill>
                <a:latin typeface="Palatino Bold"/>
                <a:sym typeface="Palatino Bold"/>
              </a:rPr>
              <a:t>Community Policing?</a:t>
            </a:r>
            <a:endParaRPr lang="en-US" altLang="en-US" dirty="0">
              <a:solidFill>
                <a:srgbClr val="001F67"/>
              </a:solidFill>
              <a:latin typeface="Palatino Bold"/>
              <a:ea typeface="ヒラギノ明朝 ProN W6" pitchFamily="-112" charset="-128"/>
              <a:sym typeface="Palatino Bold"/>
            </a:endParaRPr>
          </a:p>
          <a:p>
            <a:pPr eaLnBrk="1" hangingPunct="1">
              <a:buSzPct val="125000"/>
            </a:pPr>
            <a:endParaRPr lang="en-US" altLang="en-US" dirty="0"/>
          </a:p>
          <a:p>
            <a:pPr eaLnBrk="1" hangingPunct="1">
              <a:buSzPct val="125000"/>
            </a:pPr>
            <a:endParaRPr lang="en-US" altLang="en-US" dirty="0"/>
          </a:p>
          <a:p>
            <a:pPr eaLnBrk="1" hangingPunct="1">
              <a:buSzPct val="125000"/>
            </a:pPr>
            <a:endParaRPr lang="en-US" altLang="en-US" dirty="0"/>
          </a:p>
          <a:p>
            <a:pPr eaLnBrk="1" hangingPunct="1">
              <a:buSzPct val="125000"/>
            </a:pPr>
            <a:endParaRPr lang="en-US" altLang="en-US" dirty="0"/>
          </a:p>
          <a:p>
            <a:pPr eaLnBrk="1" hangingPunct="1">
              <a:buSzPct val="125000"/>
            </a:pPr>
            <a:endParaRPr lang="en-US" altLang="en-US" dirty="0"/>
          </a:p>
          <a:p>
            <a:pPr eaLnBrk="1" hangingPunct="1">
              <a:buSzPct val="125000"/>
            </a:pPr>
            <a:endParaRPr lang="en-US" altLang="en-US" dirty="0"/>
          </a:p>
          <a:p>
            <a:pPr eaLnBrk="1" hangingPunct="1"/>
            <a:endParaRPr lang="en-US" altLang="en-US" dirty="0"/>
          </a:p>
        </p:txBody>
      </p:sp>
      <p:sp>
        <p:nvSpPr>
          <p:cNvPr id="97283" name="Slide Number Placeholder 3"/>
          <p:cNvSpPr>
            <a:spLocks noGrp="1"/>
          </p:cNvSpPr>
          <p:nvPr>
            <p:ph type="sldNum" sz="quarter" idx="12"/>
          </p:nvPr>
        </p:nvSpPr>
        <p:spPr bwMode="auto">
          <a:xfrm>
            <a:off x="5970984" y="6482953"/>
            <a:ext cx="241102" cy="285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953">
                <a:solidFill>
                  <a:srgbClr val="5B5648"/>
                </a:solidFill>
                <a:latin typeface="Baskerville" pitchFamily="-112" charset="0"/>
                <a:ea typeface="ヒラギノ角ゴ ProN W3" pitchFamily="-112" charset="-128"/>
                <a:sym typeface="Baskerville" pitchFamily="-112" charset="0"/>
              </a:defRPr>
            </a:lvl1pPr>
            <a:lvl2pPr marL="522368" indent="-200911" eaLnBrk="0" hangingPunct="0">
              <a:defRPr sz="2953">
                <a:solidFill>
                  <a:srgbClr val="5B5648"/>
                </a:solidFill>
                <a:latin typeface="Baskerville" pitchFamily="-112" charset="0"/>
                <a:ea typeface="ヒラギノ角ゴ ProN W3" pitchFamily="-112" charset="-128"/>
                <a:sym typeface="Baskerville" pitchFamily="-112" charset="0"/>
              </a:defRPr>
            </a:lvl2pPr>
            <a:lvl3pPr marL="803643" indent="-160729" eaLnBrk="0" hangingPunct="0">
              <a:defRPr sz="2953">
                <a:solidFill>
                  <a:srgbClr val="5B5648"/>
                </a:solidFill>
                <a:latin typeface="Baskerville" pitchFamily="-112" charset="0"/>
                <a:ea typeface="ヒラギノ角ゴ ProN W3" pitchFamily="-112" charset="-128"/>
                <a:sym typeface="Baskerville" pitchFamily="-112" charset="0"/>
              </a:defRPr>
            </a:lvl3pPr>
            <a:lvl4pPr marL="1125101" indent="-160729" eaLnBrk="0" hangingPunct="0">
              <a:defRPr sz="2953">
                <a:solidFill>
                  <a:srgbClr val="5B5648"/>
                </a:solidFill>
                <a:latin typeface="Baskerville" pitchFamily="-112" charset="0"/>
                <a:ea typeface="ヒラギノ角ゴ ProN W3" pitchFamily="-112" charset="-128"/>
                <a:sym typeface="Baskerville" pitchFamily="-112" charset="0"/>
              </a:defRPr>
            </a:lvl4pPr>
            <a:lvl5pPr marL="1446558" indent="-160729" eaLnBrk="0" hangingPunct="0">
              <a:defRPr sz="2953">
                <a:solidFill>
                  <a:srgbClr val="5B5648"/>
                </a:solidFill>
                <a:latin typeface="Baskerville" pitchFamily="-112" charset="0"/>
                <a:ea typeface="ヒラギノ角ゴ ProN W3" pitchFamily="-112" charset="-128"/>
                <a:sym typeface="Baskerville" pitchFamily="-112" charset="0"/>
              </a:defRPr>
            </a:lvl5pPr>
            <a:lvl6pPr marL="1768015"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6pPr>
            <a:lvl7pPr marL="2089473"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7pPr>
            <a:lvl8pPr marL="2410930"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8pPr>
            <a:lvl9pPr marL="2732387"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9pPr>
          </a:lstStyle>
          <a:p>
            <a:pPr eaLnBrk="1" hangingPunct="1"/>
            <a:endParaRPr lang="en-US" altLang="en-US"/>
          </a:p>
        </p:txBody>
      </p:sp>
      <p:pic>
        <p:nvPicPr>
          <p:cNvPr id="809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2595" y="1928813"/>
            <a:ext cx="3114229" cy="2205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09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4078" y="1446610"/>
            <a:ext cx="2630910" cy="1973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090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88656" y="4500564"/>
            <a:ext cx="3439046" cy="1902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0904"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08175" y="4192489"/>
            <a:ext cx="2476872"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0905"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02092" y="3576340"/>
            <a:ext cx="2075036" cy="3089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0906"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63705" y="2035970"/>
            <a:ext cx="3222501" cy="2035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7292" name="Text Box 11"/>
          <p:cNvSpPr txBox="1">
            <a:spLocks noChangeArrowheads="1"/>
          </p:cNvSpPr>
          <p:nvPr/>
        </p:nvSpPr>
        <p:spPr bwMode="auto">
          <a:xfrm>
            <a:off x="5970984" y="6482953"/>
            <a:ext cx="241102"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endParaRPr lang="en-US" altLang="en-US" sz="1266">
              <a:solidFill>
                <a:srgbClr val="000000"/>
              </a:solidFill>
              <a:latin typeface="Palatino"/>
              <a:sym typeface="Palatino"/>
            </a:endParaRPr>
          </a:p>
        </p:txBody>
      </p:sp>
    </p:spTree>
    <p:extLst>
      <p:ext uri="{BB962C8B-B14F-4D97-AF65-F5344CB8AC3E}">
        <p14:creationId xmlns:p14="http://schemas.microsoft.com/office/powerpoint/2010/main" val="3261248764"/>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9" name="Rectangle 1"/>
          <p:cNvSpPr>
            <a:spLocks noGrp="1" noChangeArrowheads="1"/>
          </p:cNvSpPr>
          <p:nvPr>
            <p:ph type="title"/>
          </p:nvPr>
        </p:nvSpPr>
        <p:spPr>
          <a:xfrm>
            <a:off x="1524000" y="0"/>
            <a:ext cx="9144000" cy="1205508"/>
          </a:xfrm>
          <a:solidFill>
            <a:schemeClr val="bg1"/>
          </a:solidFill>
        </p:spPr>
        <p:txBody>
          <a:bodyPr/>
          <a:lstStyle/>
          <a:p>
            <a:pPr>
              <a:defRPr/>
            </a:pPr>
            <a:r>
              <a:rPr lang="en-US" altLang="en-US">
                <a:latin typeface="Times New Roman" pitchFamily="-112" charset="0"/>
                <a:cs typeface="Times New Roman" pitchFamily="-112" charset="0"/>
                <a:sym typeface="Times New Roman" pitchFamily="-112" charset="0"/>
              </a:rPr>
              <a:t>Service or Force?</a:t>
            </a:r>
            <a:endParaRPr lang="en-US" altLang="en-US">
              <a:latin typeface="Times New Roman" pitchFamily="-112" charset="0"/>
              <a:sym typeface="Times New Roman" pitchFamily="-112" charset="0"/>
            </a:endParaRPr>
          </a:p>
        </p:txBody>
      </p:sp>
      <p:sp>
        <p:nvSpPr>
          <p:cNvPr id="84996" name="Rectangle 4"/>
          <p:cNvSpPr>
            <a:spLocks noGrp="1" noChangeArrowheads="1"/>
          </p:cNvSpPr>
          <p:nvPr>
            <p:ph idx="1"/>
          </p:nvPr>
        </p:nvSpPr>
        <p:spPr>
          <a:xfrm>
            <a:off x="-42714" y="0"/>
            <a:ext cx="12234714" cy="6979445"/>
          </a:xfrm>
          <a:solidFill>
            <a:schemeClr val="bg1"/>
          </a:solidFill>
        </p:spPr>
        <p:txBody>
          <a:bodyPr/>
          <a:lstStyle/>
          <a:p>
            <a:pPr eaLnBrk="1" hangingPunct="1">
              <a:buFont typeface="Palatino"/>
              <a:buNone/>
            </a:pPr>
            <a:r>
              <a:rPr lang="en-US" altLang="en-US" dirty="0">
                <a:solidFill>
                  <a:srgbClr val="200063"/>
                </a:solidFill>
                <a:latin typeface="Palatino Bold"/>
                <a:sym typeface="Palatino Bold"/>
              </a:rPr>
              <a:t>Crowd Control</a:t>
            </a:r>
            <a:endParaRPr lang="en-US" altLang="en-US" dirty="0">
              <a:solidFill>
                <a:srgbClr val="200063"/>
              </a:solidFill>
              <a:latin typeface="Palatino Bold"/>
              <a:ea typeface="ヒラギノ明朝 ProN W6" pitchFamily="-112" charset="-128"/>
              <a:sym typeface="Palatino Bold"/>
            </a:endParaRPr>
          </a:p>
          <a:p>
            <a:pPr eaLnBrk="1" hangingPunct="1"/>
            <a:endParaRPr lang="en-US" altLang="en-US" dirty="0"/>
          </a:p>
          <a:p>
            <a:pPr eaLnBrk="1" hangingPunct="1"/>
            <a:endParaRPr lang="en-US" altLang="en-US" dirty="0"/>
          </a:p>
          <a:p>
            <a:pPr eaLnBrk="1" hangingPunct="1"/>
            <a:endParaRPr lang="en-US" altLang="en-US" dirty="0"/>
          </a:p>
          <a:p>
            <a:pPr eaLnBrk="1" hangingPunct="1"/>
            <a:endParaRPr lang="en-US" altLang="en-US" dirty="0"/>
          </a:p>
          <a:p>
            <a:pPr eaLnBrk="1" hangingPunct="1"/>
            <a:endParaRPr lang="en-US" altLang="en-US" dirty="0"/>
          </a:p>
          <a:p>
            <a:pPr eaLnBrk="1" hangingPunct="1"/>
            <a:endParaRPr lang="en-US" altLang="en-US" dirty="0"/>
          </a:p>
        </p:txBody>
      </p:sp>
      <p:sp>
        <p:nvSpPr>
          <p:cNvPr id="99331" name="Slide Number Placeholder 3"/>
          <p:cNvSpPr>
            <a:spLocks noGrp="1"/>
          </p:cNvSpPr>
          <p:nvPr>
            <p:ph type="sldNum" sz="quarter" idx="12"/>
          </p:nvPr>
        </p:nvSpPr>
        <p:spPr bwMode="auto">
          <a:xfrm>
            <a:off x="5970984" y="6482953"/>
            <a:ext cx="241102" cy="285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953">
                <a:solidFill>
                  <a:srgbClr val="5B5648"/>
                </a:solidFill>
                <a:latin typeface="Baskerville" pitchFamily="-112" charset="0"/>
                <a:ea typeface="ヒラギノ角ゴ ProN W3" pitchFamily="-112" charset="-128"/>
                <a:sym typeface="Baskerville" pitchFamily="-112" charset="0"/>
              </a:defRPr>
            </a:lvl1pPr>
            <a:lvl2pPr marL="522368" indent="-200911" eaLnBrk="0" hangingPunct="0">
              <a:defRPr sz="2953">
                <a:solidFill>
                  <a:srgbClr val="5B5648"/>
                </a:solidFill>
                <a:latin typeface="Baskerville" pitchFamily="-112" charset="0"/>
                <a:ea typeface="ヒラギノ角ゴ ProN W3" pitchFamily="-112" charset="-128"/>
                <a:sym typeface="Baskerville" pitchFamily="-112" charset="0"/>
              </a:defRPr>
            </a:lvl2pPr>
            <a:lvl3pPr marL="803643" indent="-160729" eaLnBrk="0" hangingPunct="0">
              <a:defRPr sz="2953">
                <a:solidFill>
                  <a:srgbClr val="5B5648"/>
                </a:solidFill>
                <a:latin typeface="Baskerville" pitchFamily="-112" charset="0"/>
                <a:ea typeface="ヒラギノ角ゴ ProN W3" pitchFamily="-112" charset="-128"/>
                <a:sym typeface="Baskerville" pitchFamily="-112" charset="0"/>
              </a:defRPr>
            </a:lvl3pPr>
            <a:lvl4pPr marL="1125101" indent="-160729" eaLnBrk="0" hangingPunct="0">
              <a:defRPr sz="2953">
                <a:solidFill>
                  <a:srgbClr val="5B5648"/>
                </a:solidFill>
                <a:latin typeface="Baskerville" pitchFamily="-112" charset="0"/>
                <a:ea typeface="ヒラギノ角ゴ ProN W3" pitchFamily="-112" charset="-128"/>
                <a:sym typeface="Baskerville" pitchFamily="-112" charset="0"/>
              </a:defRPr>
            </a:lvl4pPr>
            <a:lvl5pPr marL="1446558" indent="-160729" eaLnBrk="0" hangingPunct="0">
              <a:defRPr sz="2953">
                <a:solidFill>
                  <a:srgbClr val="5B5648"/>
                </a:solidFill>
                <a:latin typeface="Baskerville" pitchFamily="-112" charset="0"/>
                <a:ea typeface="ヒラギノ角ゴ ProN W3" pitchFamily="-112" charset="-128"/>
                <a:sym typeface="Baskerville" pitchFamily="-112" charset="0"/>
              </a:defRPr>
            </a:lvl5pPr>
            <a:lvl6pPr marL="1768015"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6pPr>
            <a:lvl7pPr marL="2089473"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7pPr>
            <a:lvl8pPr marL="2410930"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8pPr>
            <a:lvl9pPr marL="2732387" indent="-160729" algn="ctr" eaLnBrk="0" fontAlgn="base" hangingPunct="0">
              <a:spcBef>
                <a:spcPct val="0"/>
              </a:spcBef>
              <a:spcAft>
                <a:spcPct val="0"/>
              </a:spcAft>
              <a:defRPr sz="2953">
                <a:solidFill>
                  <a:srgbClr val="5B5648"/>
                </a:solidFill>
                <a:latin typeface="Baskerville" pitchFamily="-112" charset="0"/>
                <a:ea typeface="ヒラギノ角ゴ ProN W3" pitchFamily="-112" charset="-128"/>
                <a:sym typeface="Baskerville" pitchFamily="-112" charset="0"/>
              </a:defRPr>
            </a:lvl9pPr>
          </a:lstStyle>
          <a:p>
            <a:pPr eaLnBrk="1" hangingPunct="1"/>
            <a:fld id="{E143F2DF-F2C9-4706-93BC-AA1CC5EA478C}" type="slidenum">
              <a:rPr lang="en-US" altLang="en-US"/>
              <a:pPr eaLnBrk="1" hangingPunct="1"/>
              <a:t>27</a:t>
            </a:fld>
            <a:endParaRPr lang="en-US" altLang="en-US"/>
          </a:p>
        </p:txBody>
      </p:sp>
      <p:pic>
        <p:nvPicPr>
          <p:cNvPr id="8499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907" y="4235130"/>
            <a:ext cx="2768203" cy="2072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499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1501" y="1204950"/>
            <a:ext cx="2687836" cy="2073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4999" name="Picture 7"/>
          <p:cNvPicPr>
            <a:picLocks noChangeAspect="1" noChangeArrowheads="1"/>
          </p:cNvPicPr>
          <p:nvPr/>
        </p:nvPicPr>
        <p:blipFill>
          <a:blip r:embed="rId5">
            <a:extLst>
              <a:ext uri="{28A0092B-C50C-407E-A947-70E740481C1C}">
                <a14:useLocalDpi xmlns:a14="http://schemas.microsoft.com/office/drawing/2010/main" val="0"/>
              </a:ext>
            </a:extLst>
          </a:blip>
          <a:srcRect b="5789"/>
          <a:stretch>
            <a:fillRect/>
          </a:stretch>
        </p:blipFill>
        <p:spPr bwMode="auto">
          <a:xfrm>
            <a:off x="4321597" y="4230666"/>
            <a:ext cx="2744763" cy="1945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500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48650" y="1204950"/>
            <a:ext cx="2821781" cy="2073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5001"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3908" y="1205508"/>
            <a:ext cx="2768203" cy="2072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5002"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48650" y="4634509"/>
            <a:ext cx="2982516" cy="1866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63433710"/>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719262" y="371475"/>
            <a:ext cx="7715250" cy="1544836"/>
          </a:xfrm>
        </p:spPr>
        <p:txBody>
          <a:bodyPr/>
          <a:lstStyle/>
          <a:p>
            <a:pPr>
              <a:defRPr/>
            </a:pPr>
            <a:r>
              <a:rPr lang="en-GB" dirty="0"/>
              <a:t>Independent Learning Activity </a:t>
            </a:r>
          </a:p>
        </p:txBody>
      </p:sp>
      <p:sp>
        <p:nvSpPr>
          <p:cNvPr id="101378" name="Content Placeholder 5"/>
          <p:cNvSpPr>
            <a:spLocks noGrp="1"/>
          </p:cNvSpPr>
          <p:nvPr>
            <p:ph idx="1"/>
          </p:nvPr>
        </p:nvSpPr>
        <p:spPr>
          <a:xfrm>
            <a:off x="1200150" y="2872012"/>
            <a:ext cx="8753475" cy="3038326"/>
          </a:xfrm>
        </p:spPr>
        <p:txBody>
          <a:bodyPr/>
          <a:lstStyle/>
          <a:p>
            <a:pPr eaLnBrk="1" hangingPunct="1">
              <a:buFontTx/>
              <a:buNone/>
            </a:pPr>
            <a:r>
              <a:rPr lang="en-GB" altLang="en-US" dirty="0"/>
              <a:t>Sign up for the Police Foundation Newsletter</a:t>
            </a:r>
          </a:p>
          <a:p>
            <a:pPr eaLnBrk="1" hangingPunct="1">
              <a:buFontTx/>
              <a:buNone/>
            </a:pPr>
            <a:r>
              <a:rPr lang="en-GB" altLang="en-US" dirty="0"/>
              <a:t> </a:t>
            </a:r>
          </a:p>
          <a:p>
            <a:pPr eaLnBrk="1" hangingPunct="1">
              <a:buFontTx/>
              <a:buNone/>
            </a:pPr>
            <a:r>
              <a:rPr lang="en-GB" altLang="en-US" dirty="0"/>
              <a:t>http://www.police-foundation.org.uk/news/108/15/The-Stevens-report-A-curate-s-egg</a:t>
            </a:r>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3610940508"/>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FA861-6115-40B4-BA4D-260D44C78B83}"/>
              </a:ext>
            </a:extLst>
          </p:cNvPr>
          <p:cNvSpPr>
            <a:spLocks noGrp="1"/>
          </p:cNvSpPr>
          <p:nvPr>
            <p:ph type="title"/>
          </p:nvPr>
        </p:nvSpPr>
        <p:spPr>
          <a:xfrm>
            <a:off x="3215756" y="1988488"/>
            <a:ext cx="8463620" cy="1826581"/>
          </a:xfrm>
        </p:spPr>
        <p:txBody>
          <a:bodyPr/>
          <a:lstStyle/>
          <a:p>
            <a:r>
              <a:rPr lang="en-GB" dirty="0"/>
              <a:t>Break – 10 minutes</a:t>
            </a:r>
          </a:p>
        </p:txBody>
      </p:sp>
      <p:sp>
        <p:nvSpPr>
          <p:cNvPr id="3" name="Text Placeholder 2">
            <a:extLst>
              <a:ext uri="{FF2B5EF4-FFF2-40B4-BE49-F238E27FC236}">
                <a16:creationId xmlns:a16="http://schemas.microsoft.com/office/drawing/2014/main" id="{0D590AFE-30C8-4A4D-B1FA-A36AA32FC8AA}"/>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2013147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604BA-F14C-4259-B787-6F59F5C24E3B}"/>
              </a:ext>
            </a:extLst>
          </p:cNvPr>
          <p:cNvSpPr>
            <a:spLocks noGrp="1"/>
          </p:cNvSpPr>
          <p:nvPr>
            <p:ph type="title"/>
          </p:nvPr>
        </p:nvSpPr>
        <p:spPr>
          <a:xfrm>
            <a:off x="2248196" y="2980661"/>
            <a:ext cx="8463617" cy="1320800"/>
          </a:xfrm>
        </p:spPr>
        <p:txBody>
          <a:bodyPr/>
          <a:lstStyle/>
          <a:p>
            <a:r>
              <a:rPr lang="en-GB" dirty="0"/>
              <a:t>The differences in the times!!</a:t>
            </a:r>
          </a:p>
        </p:txBody>
      </p:sp>
      <p:sp>
        <p:nvSpPr>
          <p:cNvPr id="3" name="Content Placeholder 2">
            <a:extLst>
              <a:ext uri="{FF2B5EF4-FFF2-40B4-BE49-F238E27FC236}">
                <a16:creationId xmlns:a16="http://schemas.microsoft.com/office/drawing/2014/main" id="{0AA9C31E-9281-49D8-BC1C-2607E4B785B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66109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p:cNvSpPr>
            <a:spLocks noGrp="1" noChangeArrowheads="1"/>
          </p:cNvSpPr>
          <p:nvPr>
            <p:ph type="title"/>
          </p:nvPr>
        </p:nvSpPr>
        <p:spPr>
          <a:xfrm>
            <a:off x="2209800" y="2513457"/>
            <a:ext cx="7772400" cy="1609344"/>
          </a:xfrm>
        </p:spPr>
        <p:txBody>
          <a:bodyPr/>
          <a:lstStyle/>
          <a:p>
            <a:pPr algn="ctr">
              <a:defRPr/>
            </a:pPr>
            <a:r>
              <a:rPr lang="en-GB" altLang="en-US" sz="3200" dirty="0"/>
              <a:t>1923 FA Cup Final Bolton Wanderers V West Ham Utd. </a:t>
            </a:r>
          </a:p>
        </p:txBody>
      </p:sp>
      <p:sp>
        <p:nvSpPr>
          <p:cNvPr id="4" name="Content Placeholder 3">
            <a:extLst>
              <a:ext uri="{FF2B5EF4-FFF2-40B4-BE49-F238E27FC236}">
                <a16:creationId xmlns:a16="http://schemas.microsoft.com/office/drawing/2014/main" id="{AA14B436-E931-487B-BFEA-3D0F2826F03C}"/>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1366455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60CD5-56C3-48CF-BCBF-C4D1BB19B973}"/>
              </a:ext>
            </a:extLst>
          </p:cNvPr>
          <p:cNvSpPr>
            <a:spLocks noGrp="1"/>
          </p:cNvSpPr>
          <p:nvPr>
            <p:ph type="title"/>
          </p:nvPr>
        </p:nvSpPr>
        <p:spPr/>
        <p:txBody>
          <a:bodyPr/>
          <a:lstStyle/>
          <a:p>
            <a:endParaRPr lang="en-GB"/>
          </a:p>
        </p:txBody>
      </p:sp>
      <p:pic>
        <p:nvPicPr>
          <p:cNvPr id="4" name="Memories of the White Horse Cup Final">
            <a:hlinkClick r:id="" action="ppaction://media"/>
            <a:extLst>
              <a:ext uri="{FF2B5EF4-FFF2-40B4-BE49-F238E27FC236}">
                <a16:creationId xmlns:a16="http://schemas.microsoft.com/office/drawing/2014/main" id="{0E46DB25-72C2-4ABF-A619-88C79D2DC88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0629900" cy="6858000"/>
          </a:xfrm>
        </p:spPr>
      </p:pic>
    </p:spTree>
    <p:extLst>
      <p:ext uri="{BB962C8B-B14F-4D97-AF65-F5344CB8AC3E}">
        <p14:creationId xmlns:p14="http://schemas.microsoft.com/office/powerpoint/2010/main" val="5565261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Grp="1" noChangeArrowheads="1"/>
          </p:cNvSpPr>
          <p:nvPr>
            <p:ph type="title"/>
          </p:nvPr>
        </p:nvSpPr>
        <p:spPr>
          <a:xfrm>
            <a:off x="2209800" y="484632"/>
            <a:ext cx="7772400" cy="1609344"/>
          </a:xfrm>
        </p:spPr>
        <p:txBody>
          <a:bodyPr/>
          <a:lstStyle/>
          <a:p>
            <a:pPr algn="ctr">
              <a:defRPr/>
            </a:pPr>
            <a:r>
              <a:rPr lang="en-GB" altLang="en-US" dirty="0" err="1"/>
              <a:t>Millwall</a:t>
            </a:r>
            <a:r>
              <a:rPr lang="en-GB" altLang="en-US" dirty="0"/>
              <a:t> V Hull City 2009</a:t>
            </a:r>
          </a:p>
        </p:txBody>
      </p:sp>
      <p:pic>
        <p:nvPicPr>
          <p:cNvPr id="23555" name="Picture 10" descr="millwall_hull_1246125c"/>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98488" y="1971633"/>
            <a:ext cx="5616575" cy="3503613"/>
          </a:xfrm>
        </p:spPr>
      </p:pic>
      <p:pic>
        <p:nvPicPr>
          <p:cNvPr id="23556" name="Picture 7" descr="millwallfa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1900" y="1916113"/>
            <a:ext cx="3748088" cy="269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8" descr="millwall arre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851" y="4149725"/>
            <a:ext cx="3527425"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709885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6EFFC-B4DA-468B-B67A-5A5BD2DDF74C}"/>
              </a:ext>
            </a:extLst>
          </p:cNvPr>
          <p:cNvSpPr>
            <a:spLocks noGrp="1"/>
          </p:cNvSpPr>
          <p:nvPr>
            <p:ph type="title"/>
          </p:nvPr>
        </p:nvSpPr>
        <p:spPr/>
        <p:txBody>
          <a:bodyPr/>
          <a:lstStyle/>
          <a:p>
            <a:endParaRPr lang="en-GB"/>
          </a:p>
        </p:txBody>
      </p:sp>
      <p:pic>
        <p:nvPicPr>
          <p:cNvPr id="4" name="Crowd trouble Hull City vs Millwall">
            <a:hlinkClick r:id="" action="ppaction://media"/>
            <a:extLst>
              <a:ext uri="{FF2B5EF4-FFF2-40B4-BE49-F238E27FC236}">
                <a16:creationId xmlns:a16="http://schemas.microsoft.com/office/drawing/2014/main" id="{2E5586A8-964C-473E-9E86-A63FDE054EE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2753" y="0"/>
            <a:ext cx="12254753" cy="6858000"/>
          </a:xfrm>
        </p:spPr>
      </p:pic>
    </p:spTree>
    <p:extLst>
      <p:ext uri="{BB962C8B-B14F-4D97-AF65-F5344CB8AC3E}">
        <p14:creationId xmlns:p14="http://schemas.microsoft.com/office/powerpoint/2010/main" val="31339922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Grp="1" noChangeArrowheads="1"/>
          </p:cNvSpPr>
          <p:nvPr>
            <p:ph type="title"/>
          </p:nvPr>
        </p:nvSpPr>
        <p:spPr>
          <a:xfrm>
            <a:off x="2209800" y="484632"/>
            <a:ext cx="7772400" cy="1609344"/>
          </a:xfrm>
        </p:spPr>
        <p:txBody>
          <a:bodyPr/>
          <a:lstStyle/>
          <a:p>
            <a:pPr algn="ctr">
              <a:defRPr/>
            </a:pPr>
            <a:r>
              <a:rPr lang="en-GB" altLang="en-US"/>
              <a:t>Armed Response</a:t>
            </a:r>
          </a:p>
        </p:txBody>
      </p:sp>
      <p:pic>
        <p:nvPicPr>
          <p:cNvPr id="24579" name="Picture 6" descr="met19"/>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7553" y="1210235"/>
            <a:ext cx="11483788" cy="5387789"/>
          </a:xfrm>
        </p:spPr>
      </p:pic>
    </p:spTree>
    <p:extLst>
      <p:ext uri="{BB962C8B-B14F-4D97-AF65-F5344CB8AC3E}">
        <p14:creationId xmlns:p14="http://schemas.microsoft.com/office/powerpoint/2010/main" val="17475519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8C43F-63C1-4875-9ED0-174A68A711CA}"/>
              </a:ext>
            </a:extLst>
          </p:cNvPr>
          <p:cNvSpPr>
            <a:spLocks noGrp="1"/>
          </p:cNvSpPr>
          <p:nvPr>
            <p:ph type="title"/>
          </p:nvPr>
        </p:nvSpPr>
        <p:spPr/>
        <p:txBody>
          <a:bodyPr/>
          <a:lstStyle/>
          <a:p>
            <a:r>
              <a:rPr lang="en-GB" dirty="0"/>
              <a:t>Modern Challenges</a:t>
            </a:r>
          </a:p>
        </p:txBody>
      </p:sp>
      <p:sp>
        <p:nvSpPr>
          <p:cNvPr id="3" name="Content Placeholder 2">
            <a:extLst>
              <a:ext uri="{FF2B5EF4-FFF2-40B4-BE49-F238E27FC236}">
                <a16:creationId xmlns:a16="http://schemas.microsoft.com/office/drawing/2014/main" id="{C9A2211B-549F-47E0-833B-A8067D794C55}"/>
              </a:ext>
            </a:extLst>
          </p:cNvPr>
          <p:cNvSpPr>
            <a:spLocks noGrp="1"/>
          </p:cNvSpPr>
          <p:nvPr>
            <p:ph idx="1"/>
          </p:nvPr>
        </p:nvSpPr>
        <p:spPr/>
        <p:txBody>
          <a:bodyPr>
            <a:normAutofit fontScale="92500" lnSpcReduction="20000"/>
          </a:bodyPr>
          <a:lstStyle/>
          <a:p>
            <a:pPr marL="0" indent="0">
              <a:buNone/>
            </a:pPr>
            <a:r>
              <a:rPr lang="en-GB" dirty="0"/>
              <a:t>What are the current challenges facing policing?</a:t>
            </a:r>
          </a:p>
          <a:p>
            <a:pPr marL="0" indent="0">
              <a:buNone/>
            </a:pPr>
            <a:endParaRPr lang="en-GB" dirty="0"/>
          </a:p>
          <a:p>
            <a:r>
              <a:rPr lang="en-GB" dirty="0"/>
              <a:t>Terrorism</a:t>
            </a:r>
          </a:p>
          <a:p>
            <a:endParaRPr lang="en-GB" dirty="0"/>
          </a:p>
          <a:p>
            <a:r>
              <a:rPr lang="en-GB" dirty="0"/>
              <a:t>Cybercrime</a:t>
            </a:r>
          </a:p>
          <a:p>
            <a:endParaRPr lang="en-GB" dirty="0"/>
          </a:p>
          <a:p>
            <a:r>
              <a:rPr lang="en-GB" dirty="0"/>
              <a:t>Child Abuse</a:t>
            </a:r>
          </a:p>
          <a:p>
            <a:endParaRPr lang="en-GB" dirty="0"/>
          </a:p>
          <a:p>
            <a:r>
              <a:rPr lang="en-GB" dirty="0"/>
              <a:t>Knife Crime</a:t>
            </a:r>
          </a:p>
          <a:p>
            <a:endParaRPr lang="en-GB" dirty="0"/>
          </a:p>
          <a:p>
            <a:r>
              <a:rPr lang="en-GB" dirty="0"/>
              <a:t>County Lines</a:t>
            </a:r>
          </a:p>
        </p:txBody>
      </p:sp>
    </p:spTree>
    <p:extLst>
      <p:ext uri="{BB962C8B-B14F-4D97-AF65-F5344CB8AC3E}">
        <p14:creationId xmlns:p14="http://schemas.microsoft.com/office/powerpoint/2010/main" val="7546644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olice stage fake terror attack in Trafford centr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p:spPr>
      </p:pic>
    </p:spTree>
    <p:extLst>
      <p:ext uri="{BB962C8B-B14F-4D97-AF65-F5344CB8AC3E}">
        <p14:creationId xmlns:p14="http://schemas.microsoft.com/office/powerpoint/2010/main" val="23173032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Police…</a:t>
            </a:r>
          </a:p>
        </p:txBody>
      </p:sp>
      <p:sp>
        <p:nvSpPr>
          <p:cNvPr id="3" name="Content Placeholder 2"/>
          <p:cNvSpPr>
            <a:spLocks noGrp="1"/>
          </p:cNvSpPr>
          <p:nvPr>
            <p:ph idx="1"/>
          </p:nvPr>
        </p:nvSpPr>
        <p:spPr/>
        <p:txBody>
          <a:bodyPr/>
          <a:lstStyle/>
          <a:p>
            <a:r>
              <a:rPr lang="en-GB" dirty="0"/>
              <a:t>Has to be many things to many people.</a:t>
            </a:r>
          </a:p>
          <a:p>
            <a:endParaRPr lang="en-GB" dirty="0"/>
          </a:p>
          <a:p>
            <a:endParaRPr lang="en-GB" dirty="0"/>
          </a:p>
          <a:p>
            <a:pPr marL="0" indent="0" algn="ctr">
              <a:buNone/>
            </a:pPr>
            <a:endParaRPr lang="en-GB" dirty="0">
              <a:solidFill>
                <a:srgbClr val="FF0000"/>
              </a:solidFill>
            </a:endParaRPr>
          </a:p>
          <a:p>
            <a:pPr marL="0" indent="0" algn="ctr">
              <a:buNone/>
            </a:pPr>
            <a:endParaRPr lang="en-GB" dirty="0">
              <a:solidFill>
                <a:srgbClr val="FF0000"/>
              </a:solidFill>
            </a:endParaRPr>
          </a:p>
          <a:p>
            <a:pPr marL="0" indent="0" algn="ctr">
              <a:buNone/>
            </a:pPr>
            <a:r>
              <a:rPr lang="en-GB" dirty="0">
                <a:solidFill>
                  <a:srgbClr val="FF0000"/>
                </a:solidFill>
              </a:rPr>
              <a:t>Any Questions so far?</a:t>
            </a:r>
          </a:p>
        </p:txBody>
      </p:sp>
    </p:spTree>
    <p:extLst>
      <p:ext uri="{BB962C8B-B14F-4D97-AF65-F5344CB8AC3E}">
        <p14:creationId xmlns:p14="http://schemas.microsoft.com/office/powerpoint/2010/main" val="11752453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10B77-0E4F-4429-9ACF-18BDC924781E}"/>
              </a:ext>
            </a:extLst>
          </p:cNvPr>
          <p:cNvSpPr>
            <a:spLocks noGrp="1"/>
          </p:cNvSpPr>
          <p:nvPr>
            <p:ph type="title"/>
          </p:nvPr>
        </p:nvSpPr>
        <p:spPr/>
        <p:txBody>
          <a:bodyPr/>
          <a:lstStyle/>
          <a:p>
            <a:r>
              <a:rPr lang="en-US" altLang="en-US" dirty="0">
                <a:latin typeface="Times New Roman"/>
                <a:cs typeface="Times New Roman"/>
                <a:sym typeface="Times New Roman" pitchFamily="-112" charset="0"/>
              </a:rPr>
              <a:t>Tutorial - Service or Force</a:t>
            </a:r>
            <a:endParaRPr lang="en-GB" dirty="0">
              <a:latin typeface="Times New Roman"/>
              <a:cs typeface="Times New Roman"/>
            </a:endParaRPr>
          </a:p>
        </p:txBody>
      </p:sp>
      <p:sp>
        <p:nvSpPr>
          <p:cNvPr id="3" name="Content Placeholder 2">
            <a:extLst>
              <a:ext uri="{FF2B5EF4-FFF2-40B4-BE49-F238E27FC236}">
                <a16:creationId xmlns:a16="http://schemas.microsoft.com/office/drawing/2014/main" id="{DE644C3E-CA91-485E-BF80-1553B32BB88A}"/>
              </a:ext>
            </a:extLst>
          </p:cNvPr>
          <p:cNvSpPr>
            <a:spLocks noGrp="1"/>
          </p:cNvSpPr>
          <p:nvPr>
            <p:ph idx="1"/>
          </p:nvPr>
        </p:nvSpPr>
        <p:spPr>
          <a:xfrm>
            <a:off x="812799" y="2160590"/>
            <a:ext cx="9827197" cy="3880773"/>
          </a:xfrm>
        </p:spPr>
        <p:txBody>
          <a:bodyPr vert="horz" lIns="91440" tIns="45720" rIns="91440" bIns="45720" rtlCol="0" anchor="t">
            <a:normAutofit/>
          </a:bodyPr>
          <a:lstStyle/>
          <a:p>
            <a:r>
              <a:rPr lang="en-GB" dirty="0"/>
              <a:t>In the Tutorial groups this afternoon we will watch a BBC documentary</a:t>
            </a:r>
          </a:p>
          <a:p>
            <a:endParaRPr lang="en-GB" dirty="0"/>
          </a:p>
          <a:p>
            <a:r>
              <a:rPr lang="en-GB" dirty="0"/>
              <a:t>Are the Police a Service or are they a force?</a:t>
            </a:r>
          </a:p>
          <a:p>
            <a:endParaRPr lang="en-GB" dirty="0"/>
          </a:p>
          <a:p>
            <a:r>
              <a:rPr lang="en-GB" dirty="0"/>
              <a:t>For next weeks tutorial form teams of 3 or 4 people &amp; prepare a 5 minute presentation to discuss whether the police is a service or a force (or both)</a:t>
            </a:r>
          </a:p>
          <a:p>
            <a:endParaRPr lang="en-GB" dirty="0"/>
          </a:p>
          <a:p>
            <a:r>
              <a:rPr lang="en-GB" dirty="0"/>
              <a:t>Please provide real life examples of each</a:t>
            </a:r>
          </a:p>
          <a:p>
            <a:endParaRPr lang="en-GB" dirty="0"/>
          </a:p>
          <a:p>
            <a:r>
              <a:rPr lang="en-GB" dirty="0"/>
              <a:t>You can present your findings in any fashion you wish</a:t>
            </a:r>
          </a:p>
          <a:p>
            <a:endParaRPr lang="en-GB" dirty="0"/>
          </a:p>
          <a:p>
            <a:pPr marL="0" indent="0">
              <a:buNone/>
            </a:pPr>
            <a:endParaRPr lang="en-GB" dirty="0"/>
          </a:p>
        </p:txBody>
      </p:sp>
    </p:spTree>
    <p:extLst>
      <p:ext uri="{BB962C8B-B14F-4D97-AF65-F5344CB8AC3E}">
        <p14:creationId xmlns:p14="http://schemas.microsoft.com/office/powerpoint/2010/main" val="29765829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6011" y="1204384"/>
            <a:ext cx="7768959" cy="1646302"/>
          </a:xfrm>
        </p:spPr>
        <p:txBody>
          <a:bodyPr>
            <a:normAutofit/>
          </a:bodyPr>
          <a:lstStyle/>
          <a:p>
            <a:r>
              <a:rPr lang="en-GB" dirty="0"/>
              <a:t>Understanding Policing </a:t>
            </a:r>
            <a:br>
              <a:rPr lang="en-GB" dirty="0"/>
            </a:br>
            <a:r>
              <a:rPr lang="en-GB" dirty="0"/>
              <a:t>The Police Service and the CJS</a:t>
            </a:r>
          </a:p>
        </p:txBody>
      </p:sp>
      <p:sp>
        <p:nvSpPr>
          <p:cNvPr id="3" name="Subtitle 2"/>
          <p:cNvSpPr>
            <a:spLocks noGrp="1"/>
          </p:cNvSpPr>
          <p:nvPr>
            <p:ph type="subTitle" idx="1"/>
          </p:nvPr>
        </p:nvSpPr>
        <p:spPr>
          <a:xfrm>
            <a:off x="2621886" y="4822360"/>
            <a:ext cx="7768959" cy="1096899"/>
          </a:xfrm>
        </p:spPr>
        <p:txBody>
          <a:bodyPr>
            <a:normAutofit/>
          </a:bodyPr>
          <a:lstStyle/>
          <a:p>
            <a:r>
              <a:rPr lang="en-GB" sz="3200" dirty="0"/>
              <a:t>Peter Doyle, M.A.</a:t>
            </a:r>
          </a:p>
        </p:txBody>
      </p:sp>
    </p:spTree>
    <p:extLst>
      <p:ext uri="{BB962C8B-B14F-4D97-AF65-F5344CB8AC3E}">
        <p14:creationId xmlns:p14="http://schemas.microsoft.com/office/powerpoint/2010/main" val="32261875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Objectives</a:t>
            </a:r>
          </a:p>
        </p:txBody>
      </p:sp>
      <p:sp>
        <p:nvSpPr>
          <p:cNvPr id="3" name="Content Placeholder 2"/>
          <p:cNvSpPr>
            <a:spLocks noGrp="1"/>
          </p:cNvSpPr>
          <p:nvPr>
            <p:ph idx="1"/>
          </p:nvPr>
        </p:nvSpPr>
        <p:spPr>
          <a:xfrm>
            <a:off x="812800" y="1724025"/>
            <a:ext cx="8770571" cy="3880104"/>
          </a:xfrm>
        </p:spPr>
        <p:txBody>
          <a:bodyPr>
            <a:noAutofit/>
          </a:bodyPr>
          <a:lstStyle/>
          <a:p>
            <a:r>
              <a:rPr lang="en-GB" dirty="0"/>
              <a:t>To evaluate the role performed by the Police in bringing offenders to justice,</a:t>
            </a:r>
          </a:p>
          <a:p>
            <a:endParaRPr lang="en-GB" dirty="0"/>
          </a:p>
          <a:p>
            <a:r>
              <a:rPr lang="en-GB" dirty="0"/>
              <a:t>To discuss the emergence of the Multi Agency Approach to Policing,</a:t>
            </a:r>
          </a:p>
          <a:p>
            <a:endParaRPr lang="en-GB" dirty="0"/>
          </a:p>
          <a:p>
            <a:r>
              <a:rPr lang="en-GB" dirty="0"/>
              <a:t>To analyse the involvement of the Police service in partnership working in connection with the prevention of crime and community safety,</a:t>
            </a:r>
          </a:p>
          <a:p>
            <a:endParaRPr lang="en-GB" dirty="0"/>
          </a:p>
          <a:p>
            <a:r>
              <a:rPr lang="en-GB" dirty="0"/>
              <a:t>To consider the role played by the police in the management of offenders,</a:t>
            </a:r>
          </a:p>
          <a:p>
            <a:endParaRPr lang="en-GB" dirty="0"/>
          </a:p>
          <a:p>
            <a:r>
              <a:rPr lang="en-GB" dirty="0"/>
              <a:t>To evaluate the developments affecting policing that are associated with securing a ‘joined up’ approach to criminal justice policy. </a:t>
            </a:r>
          </a:p>
        </p:txBody>
      </p:sp>
    </p:spTree>
    <p:extLst>
      <p:ext uri="{BB962C8B-B14F-4D97-AF65-F5344CB8AC3E}">
        <p14:creationId xmlns:p14="http://schemas.microsoft.com/office/powerpoint/2010/main" val="39854452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Sir Robert Mayne 1829</a:t>
            </a:r>
          </a:p>
        </p:txBody>
      </p:sp>
      <p:sp>
        <p:nvSpPr>
          <p:cNvPr id="3" name="Content Placeholder 2"/>
          <p:cNvSpPr>
            <a:spLocks noGrp="1"/>
          </p:cNvSpPr>
          <p:nvPr>
            <p:ph idx="1"/>
          </p:nvPr>
        </p:nvSpPr>
        <p:spPr/>
        <p:txBody>
          <a:bodyPr vert="horz" lIns="91440" tIns="45720" rIns="91440" bIns="45720" rtlCol="0" anchor="t">
            <a:normAutofit fontScale="92500"/>
          </a:bodyPr>
          <a:lstStyle/>
          <a:p>
            <a:r>
              <a:rPr lang="en-GB" sz="2400" dirty="0"/>
              <a:t>“The primary object of an efficient police is the prevention of crime: the next that of detection and punishment of offenders if crime is committed. </a:t>
            </a:r>
            <a:endParaRPr lang="en-US"/>
          </a:p>
          <a:p>
            <a:endParaRPr lang="en-GB" sz="2400" dirty="0"/>
          </a:p>
          <a:p>
            <a:r>
              <a:rPr lang="en-GB" sz="2400" dirty="0"/>
              <a:t>To these ends all the efforts of police must be directed. The protection of life and property, the preservation of public tranquillity, and the absence of crime, will alone prove whether those efforts have been successful and whether the objects for which the police were appointed have been attained.”</a:t>
            </a:r>
            <a:br>
              <a:rPr lang="en-GB" sz="2400" dirty="0"/>
            </a:br>
            <a:endParaRPr lang="en-GB" sz="2400">
              <a:cs typeface="Calibri" panose="020F0502020204030204"/>
            </a:endParaRPr>
          </a:p>
        </p:txBody>
      </p:sp>
    </p:spTree>
    <p:extLst>
      <p:ext uri="{BB962C8B-B14F-4D97-AF65-F5344CB8AC3E}">
        <p14:creationId xmlns:p14="http://schemas.microsoft.com/office/powerpoint/2010/main" val="37246929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functions do the Criminal Justice System perform?</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a:t>The Prevention of Crime</a:t>
            </a:r>
          </a:p>
          <a:p>
            <a:pPr>
              <a:buFont typeface="Wingdings" panose="05000000000000000000" pitchFamily="2" charset="2"/>
              <a:buChar char="Ø"/>
            </a:pPr>
            <a:r>
              <a:rPr lang="en-GB" dirty="0"/>
              <a:t>The Investigation of Crime</a:t>
            </a:r>
          </a:p>
          <a:p>
            <a:pPr>
              <a:buFont typeface="Wingdings" panose="05000000000000000000" pitchFamily="2" charset="2"/>
              <a:buChar char="Ø"/>
            </a:pPr>
            <a:r>
              <a:rPr lang="en-GB" dirty="0"/>
              <a:t>Delivering an appropriate response to those who have committed minor offences which do not require prosecution (including restorative justice),</a:t>
            </a:r>
          </a:p>
          <a:p>
            <a:pPr>
              <a:buFont typeface="Wingdings" panose="05000000000000000000" pitchFamily="2" charset="2"/>
              <a:buChar char="Ø"/>
            </a:pPr>
            <a:r>
              <a:rPr lang="en-GB" dirty="0"/>
              <a:t>Prosecuting offenders,</a:t>
            </a:r>
          </a:p>
          <a:p>
            <a:pPr>
              <a:buFont typeface="Wingdings" panose="05000000000000000000" pitchFamily="2" charset="2"/>
              <a:buChar char="Ø"/>
            </a:pPr>
            <a:r>
              <a:rPr lang="en-GB" dirty="0"/>
              <a:t>Imposing appropriate penalties on those who have committed crime,</a:t>
            </a:r>
          </a:p>
          <a:p>
            <a:pPr>
              <a:buFont typeface="Wingdings" panose="05000000000000000000" pitchFamily="2" charset="2"/>
              <a:buChar char="Ø"/>
            </a:pPr>
            <a:r>
              <a:rPr lang="en-GB" dirty="0"/>
              <a:t>Management of penalties imposed,</a:t>
            </a:r>
          </a:p>
          <a:p>
            <a:pPr>
              <a:buFont typeface="Wingdings" panose="05000000000000000000" pitchFamily="2" charset="2"/>
              <a:buChar char="Ø"/>
            </a:pPr>
            <a:r>
              <a:rPr lang="en-GB" dirty="0"/>
              <a:t>Supporting Victims and witnesses.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9439555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Police role in the CJS</a:t>
            </a:r>
            <a:br>
              <a:rPr lang="en-GB" dirty="0"/>
            </a:br>
            <a:r>
              <a:rPr lang="en-GB" dirty="0"/>
              <a:t>Bringing Offenders to Justice</a:t>
            </a:r>
          </a:p>
        </p:txBody>
      </p:sp>
      <p:sp>
        <p:nvSpPr>
          <p:cNvPr id="3" name="Content Placeholder 2"/>
          <p:cNvSpPr>
            <a:spLocks noGrp="1"/>
          </p:cNvSpPr>
          <p:nvPr>
            <p:ph idx="1"/>
          </p:nvPr>
        </p:nvSpPr>
        <p:spPr/>
        <p:txBody>
          <a:bodyPr/>
          <a:lstStyle/>
          <a:p>
            <a:pPr marL="0" indent="0">
              <a:buNone/>
            </a:pPr>
            <a:r>
              <a:rPr lang="en-GB" dirty="0"/>
              <a:t>Police Officers have a number of options available to them to deal with offenders these are:</a:t>
            </a:r>
          </a:p>
          <a:p>
            <a:pPr>
              <a:buFont typeface="Wingdings" panose="05000000000000000000" pitchFamily="2" charset="2"/>
              <a:buChar char="Ø"/>
            </a:pPr>
            <a:r>
              <a:rPr lang="en-GB" dirty="0"/>
              <a:t>No Crime – Unsubstantiated allegation (much abused) now under guidance of National Crime Recording Standard and Home Office counting rules,</a:t>
            </a:r>
          </a:p>
          <a:p>
            <a:pPr>
              <a:buFont typeface="Wingdings" panose="05000000000000000000" pitchFamily="2" charset="2"/>
              <a:buChar char="Ø"/>
            </a:pPr>
            <a:r>
              <a:rPr lang="en-GB" dirty="0"/>
              <a:t>Informal Warning – No legal status,</a:t>
            </a:r>
          </a:p>
          <a:p>
            <a:pPr>
              <a:buFont typeface="Wingdings" panose="05000000000000000000" pitchFamily="2" charset="2"/>
              <a:buChar char="Ø"/>
            </a:pPr>
            <a:r>
              <a:rPr lang="en-GB" dirty="0"/>
              <a:t>Reprimands and Formal Warnings – Introduced by Crime and Disorder Act 1998 for persons aged 10 – 17 reoffending in two years results in an official warning and referral to Youth Offending Team for assessment.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229492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325" y="368320"/>
            <a:ext cx="8834071" cy="1560716"/>
          </a:xfrm>
        </p:spPr>
        <p:txBody>
          <a:bodyPr>
            <a:normAutofit/>
          </a:bodyPr>
          <a:lstStyle/>
          <a:p>
            <a:r>
              <a:rPr lang="en-GB" dirty="0"/>
              <a:t>The Police role in the CJS</a:t>
            </a:r>
            <a:br>
              <a:rPr lang="en-GB" dirty="0"/>
            </a:br>
            <a:r>
              <a:rPr lang="en-GB" dirty="0"/>
              <a:t>Bringing Offenders to Justice Contd. </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a:t>Formal Cautions – Offence admitted-administered by Senior Police Officer. </a:t>
            </a:r>
          </a:p>
          <a:p>
            <a:pPr marL="0" indent="0">
              <a:buNone/>
            </a:pPr>
            <a:r>
              <a:rPr lang="en-GB" dirty="0"/>
              <a:t>NOT a conviction but recorded on PNC and may be taken into account if further offences are committed.</a:t>
            </a:r>
          </a:p>
          <a:p>
            <a:pPr marL="0" indent="0">
              <a:buNone/>
            </a:pPr>
            <a:r>
              <a:rPr lang="en-GB" dirty="0"/>
              <a:t>The Criminal Justice Act 2003 introduced a ‘conditional caution’ enabling measures such as community work or victim repatriation to be added to the caution and allowed other agencies to become involved in responses to offender behaviour. </a:t>
            </a:r>
          </a:p>
        </p:txBody>
      </p:sp>
    </p:spTree>
    <p:extLst>
      <p:ext uri="{BB962C8B-B14F-4D97-AF65-F5344CB8AC3E}">
        <p14:creationId xmlns:p14="http://schemas.microsoft.com/office/powerpoint/2010/main" val="21602409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Justice</a:t>
            </a:r>
          </a:p>
        </p:txBody>
      </p:sp>
      <p:sp>
        <p:nvSpPr>
          <p:cNvPr id="3" name="Content Placeholder 2"/>
          <p:cNvSpPr>
            <a:spLocks noGrp="1"/>
          </p:cNvSpPr>
          <p:nvPr>
            <p:ph idx="1"/>
          </p:nvPr>
        </p:nvSpPr>
        <p:spPr/>
        <p:txBody>
          <a:bodyPr>
            <a:normAutofit/>
          </a:bodyPr>
          <a:lstStyle/>
          <a:p>
            <a:r>
              <a:rPr lang="en-GB" dirty="0"/>
              <a:t>1998 Road Traffic Act introduced Fixed Penalty Notices (FPN) for traffic offences, and the Criminal Justice Act 2001 introduced a Penalty Notice for Disorder (PND) for offences of anti social behaviour or minor criminal actions such as theft up to £200 or criminal damage up to £500 (PND’s may be challenged through the courts).</a:t>
            </a:r>
          </a:p>
          <a:p>
            <a:r>
              <a:rPr lang="en-GB" dirty="0"/>
              <a:t>Penalty notices can only be issued to over 18’s, and the recipient must sign the penalty notice ticket. </a:t>
            </a:r>
          </a:p>
          <a:p>
            <a:r>
              <a:rPr lang="en-GB" dirty="0"/>
              <a:t>The recipient will NOT get a criminal conviction if they pay the penalty.</a:t>
            </a:r>
          </a:p>
          <a:p>
            <a:endParaRPr lang="en-GB" dirty="0"/>
          </a:p>
          <a:p>
            <a:endParaRPr lang="en-GB" dirty="0"/>
          </a:p>
        </p:txBody>
      </p:sp>
    </p:spTree>
    <p:extLst>
      <p:ext uri="{BB962C8B-B14F-4D97-AF65-F5344CB8AC3E}">
        <p14:creationId xmlns:p14="http://schemas.microsoft.com/office/powerpoint/2010/main" val="338379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Classification of Criminal Offences</a:t>
            </a:r>
          </a:p>
        </p:txBody>
      </p:sp>
      <p:sp>
        <p:nvSpPr>
          <p:cNvPr id="3" name="Content Placeholder 2"/>
          <p:cNvSpPr>
            <a:spLocks noGrp="1"/>
          </p:cNvSpPr>
          <p:nvPr>
            <p:ph idx="1"/>
          </p:nvPr>
        </p:nvSpPr>
        <p:spPr/>
        <p:txBody>
          <a:bodyPr/>
          <a:lstStyle/>
          <a:p>
            <a:endParaRPr lang="en-GB" dirty="0"/>
          </a:p>
          <a:p>
            <a:endParaRPr lang="en-GB" dirty="0"/>
          </a:p>
          <a:p>
            <a:r>
              <a:rPr lang="en-GB" dirty="0"/>
              <a:t>Summary Only Offences</a:t>
            </a:r>
          </a:p>
          <a:p>
            <a:r>
              <a:rPr lang="en-GB" dirty="0"/>
              <a:t>Indictment Only Offences</a:t>
            </a:r>
          </a:p>
          <a:p>
            <a:r>
              <a:rPr lang="en-GB" dirty="0"/>
              <a:t>Either Way Offences</a:t>
            </a:r>
          </a:p>
          <a:p>
            <a:endParaRPr lang="en-GB" dirty="0"/>
          </a:p>
          <a:p>
            <a:pPr marL="0" indent="0" algn="ctr">
              <a:buNone/>
            </a:pPr>
            <a:r>
              <a:rPr lang="en-GB" sz="2800" dirty="0">
                <a:solidFill>
                  <a:srgbClr val="FF0000"/>
                </a:solidFill>
              </a:rPr>
              <a:t>What do these terms mean to you?</a:t>
            </a:r>
          </a:p>
        </p:txBody>
      </p:sp>
    </p:spTree>
    <p:extLst>
      <p:ext uri="{BB962C8B-B14F-4D97-AF65-F5344CB8AC3E}">
        <p14:creationId xmlns:p14="http://schemas.microsoft.com/office/powerpoint/2010/main" val="33896354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Only Offences</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Can ONLY be tried in the Magistrates Court e.g. Common Assault, motoring offences etc.</a:t>
            </a:r>
          </a:p>
        </p:txBody>
      </p:sp>
    </p:spTree>
    <p:extLst>
      <p:ext uri="{BB962C8B-B14F-4D97-AF65-F5344CB8AC3E}">
        <p14:creationId xmlns:p14="http://schemas.microsoft.com/office/powerpoint/2010/main" val="19260756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Indictment only Offences</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Only heard at the Crown Court e.g. Murder, Manslaughter, Rape, Robbery etc. </a:t>
            </a:r>
          </a:p>
        </p:txBody>
      </p:sp>
    </p:spTree>
    <p:extLst>
      <p:ext uri="{BB962C8B-B14F-4D97-AF65-F5344CB8AC3E}">
        <p14:creationId xmlns:p14="http://schemas.microsoft.com/office/powerpoint/2010/main" val="39299507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Either Way Offences</a:t>
            </a:r>
          </a:p>
        </p:txBody>
      </p:sp>
      <p:sp>
        <p:nvSpPr>
          <p:cNvPr id="3" name="Content Placeholder 2"/>
          <p:cNvSpPr>
            <a:spLocks noGrp="1"/>
          </p:cNvSpPr>
          <p:nvPr>
            <p:ph idx="1"/>
          </p:nvPr>
        </p:nvSpPr>
        <p:spPr/>
        <p:txBody>
          <a:bodyPr/>
          <a:lstStyle/>
          <a:p>
            <a:pPr marL="0" indent="0">
              <a:buNone/>
            </a:pPr>
            <a:r>
              <a:rPr lang="en-GB" dirty="0"/>
              <a:t>Can be tried EITHER at the Magistrates Court OR the Crown Court e.g. Burglary, Theft etc.</a:t>
            </a:r>
          </a:p>
          <a:p>
            <a:pPr marL="0" indent="0">
              <a:buNone/>
            </a:pPr>
            <a:endParaRPr lang="en-GB" dirty="0"/>
          </a:p>
          <a:p>
            <a:pPr marL="0" indent="0">
              <a:buNone/>
            </a:pPr>
            <a:r>
              <a:rPr lang="en-GB" dirty="0"/>
              <a:t>Who decides?</a:t>
            </a:r>
          </a:p>
          <a:p>
            <a:pPr marL="0" indent="0">
              <a:buNone/>
            </a:pPr>
            <a:endParaRPr lang="en-GB" dirty="0"/>
          </a:p>
          <a:p>
            <a:pPr marL="0" indent="0">
              <a:buNone/>
            </a:pPr>
            <a:r>
              <a:rPr lang="en-GB" dirty="0"/>
              <a:t>Why?</a:t>
            </a:r>
          </a:p>
          <a:p>
            <a:endParaRPr lang="en-GB" dirty="0"/>
          </a:p>
        </p:txBody>
      </p:sp>
    </p:spTree>
    <p:extLst>
      <p:ext uri="{BB962C8B-B14F-4D97-AF65-F5344CB8AC3E}">
        <p14:creationId xmlns:p14="http://schemas.microsoft.com/office/powerpoint/2010/main" val="32961351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Charging</a:t>
            </a:r>
          </a:p>
        </p:txBody>
      </p:sp>
      <p:sp>
        <p:nvSpPr>
          <p:cNvPr id="3" name="Content Placeholder 2"/>
          <p:cNvSpPr>
            <a:spLocks noGrp="1"/>
          </p:cNvSpPr>
          <p:nvPr>
            <p:ph idx="1"/>
          </p:nvPr>
        </p:nvSpPr>
        <p:spPr/>
        <p:txBody>
          <a:bodyPr/>
          <a:lstStyle/>
          <a:p>
            <a:r>
              <a:rPr lang="en-GB" dirty="0"/>
              <a:t>Formal ‘charging’ and ‘bailing’ to appear at a Magistrates Court at a set date.</a:t>
            </a:r>
          </a:p>
          <a:p>
            <a:endParaRPr lang="en-GB" dirty="0"/>
          </a:p>
          <a:p>
            <a:r>
              <a:rPr lang="en-GB" dirty="0"/>
              <a:t>This Act also allowed the police to set certain restrictions or ‘conditions’ for bail (e.g. not to contact victim/witness etc.)</a:t>
            </a:r>
          </a:p>
          <a:p>
            <a:endParaRPr lang="en-GB" dirty="0"/>
          </a:p>
          <a:p>
            <a:r>
              <a:rPr lang="en-GB" dirty="0"/>
              <a:t>The Criminal Justice Act 2003 introduced the system of ‘street bail’ permitting a police officer to grant bail prior to taking the person to a police station and was designed to allow officers to </a:t>
            </a:r>
            <a:r>
              <a:rPr lang="en-GB" dirty="0" err="1"/>
              <a:t>epnd</a:t>
            </a:r>
            <a:r>
              <a:rPr lang="en-GB" dirty="0"/>
              <a:t> more time ‘on the streets’. </a:t>
            </a:r>
          </a:p>
        </p:txBody>
      </p:sp>
    </p:spTree>
    <p:extLst>
      <p:ext uri="{BB962C8B-B14F-4D97-AF65-F5344CB8AC3E}">
        <p14:creationId xmlns:p14="http://schemas.microsoft.com/office/powerpoint/2010/main" val="12564754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092A491A-0F04-4AE8-8E2D-D09CCB91B322}"/>
              </a:ext>
            </a:extLst>
          </p:cNvPr>
          <p:cNvSpPr>
            <a:spLocks noGrp="1"/>
          </p:cNvSpPr>
          <p:nvPr>
            <p:ph type="title"/>
          </p:nvPr>
        </p:nvSpPr>
        <p:spPr>
          <a:xfrm>
            <a:off x="2209800" y="115889"/>
            <a:ext cx="7772400" cy="1978025"/>
          </a:xfrm>
        </p:spPr>
        <p:txBody>
          <a:bodyPr/>
          <a:lstStyle/>
          <a:p>
            <a:pPr eaLnBrk="1" hangingPunct="1"/>
            <a:r>
              <a:rPr lang="en-GB" altLang="en-US"/>
              <a:t>Ending detention</a:t>
            </a:r>
          </a:p>
        </p:txBody>
      </p:sp>
      <p:sp>
        <p:nvSpPr>
          <p:cNvPr id="51203" name="Rectangle 3">
            <a:extLst>
              <a:ext uri="{FF2B5EF4-FFF2-40B4-BE49-F238E27FC236}">
                <a16:creationId xmlns:a16="http://schemas.microsoft.com/office/drawing/2014/main" id="{900EF775-5CD0-4D90-AD6B-0FC2316BC258}"/>
              </a:ext>
            </a:extLst>
          </p:cNvPr>
          <p:cNvSpPr>
            <a:spLocks noGrp="1"/>
          </p:cNvSpPr>
          <p:nvPr>
            <p:ph idx="1"/>
          </p:nvPr>
        </p:nvSpPr>
        <p:spPr>
          <a:xfrm>
            <a:off x="1703389" y="1773239"/>
            <a:ext cx="8785225" cy="4352925"/>
          </a:xfrm>
        </p:spPr>
        <p:txBody>
          <a:bodyPr>
            <a:normAutofit lnSpcReduction="10000"/>
          </a:bodyPr>
          <a:lstStyle/>
          <a:p>
            <a:pPr eaLnBrk="1" hangingPunct="1">
              <a:defRPr/>
            </a:pPr>
            <a:r>
              <a:rPr lang="en-GB" altLang="en-US" dirty="0"/>
              <a:t>Detention usually authorised to gain evidence (through questioning or other),</a:t>
            </a:r>
          </a:p>
          <a:p>
            <a:pPr eaLnBrk="1" hangingPunct="1">
              <a:defRPr/>
            </a:pPr>
            <a:r>
              <a:rPr lang="en-GB" altLang="en-US" dirty="0"/>
              <a:t>Once sufficient evidence obtained the suspect must be charged. </a:t>
            </a:r>
          </a:p>
          <a:p>
            <a:pPr marL="0" indent="0">
              <a:buNone/>
              <a:defRPr/>
            </a:pPr>
            <a:endParaRPr lang="en-GB" altLang="en-US" dirty="0"/>
          </a:p>
          <a:p>
            <a:pPr marL="0" indent="0">
              <a:buNone/>
              <a:defRPr/>
            </a:pPr>
            <a:r>
              <a:rPr lang="en-GB" altLang="en-US" dirty="0"/>
              <a:t>Or: (under the Police &amp; Crime Act 2017)</a:t>
            </a:r>
          </a:p>
          <a:p>
            <a:pPr eaLnBrk="1" hangingPunct="1">
              <a:defRPr/>
            </a:pPr>
            <a:r>
              <a:rPr lang="en-GB" altLang="en-US" dirty="0"/>
              <a:t>A presumption of releasing the person without charge - under investigation or NFA</a:t>
            </a:r>
          </a:p>
          <a:p>
            <a:pPr marL="0" indent="0">
              <a:buNone/>
              <a:defRPr/>
            </a:pPr>
            <a:endParaRPr lang="en-GB" altLang="en-US" dirty="0"/>
          </a:p>
          <a:p>
            <a:pPr marL="0" indent="0">
              <a:buNone/>
              <a:defRPr/>
            </a:pPr>
            <a:r>
              <a:rPr lang="en-GB" altLang="en-US" dirty="0"/>
              <a:t>Or</a:t>
            </a:r>
          </a:p>
          <a:p>
            <a:pPr eaLnBrk="1" hangingPunct="1">
              <a:defRPr/>
            </a:pPr>
            <a:r>
              <a:rPr lang="en-GB" altLang="en-US" dirty="0"/>
              <a:t>On bail only where it can be shown to be necessary &amp; proportionate and unless in protracted and exceptional circumstances no longer than 28 days.</a:t>
            </a:r>
          </a:p>
          <a:p>
            <a:pPr marL="0" indent="0">
              <a:buNone/>
              <a:defRPr/>
            </a:pPr>
            <a:endParaRPr lang="en-GB" altLang="en-US" dirty="0"/>
          </a:p>
          <a:p>
            <a:pPr marL="0" indent="0" algn="ctr">
              <a:buNone/>
              <a:defRPr/>
            </a:pPr>
            <a:r>
              <a:rPr lang="en-GB" altLang="en-US" dirty="0">
                <a:solidFill>
                  <a:srgbClr val="FF0000"/>
                </a:solidFill>
              </a:rPr>
              <a:t>But remember – if a person is released under investigation they cannot be made to attend a police station again and if charged this must be done by ‘postal charge &amp; requisition’</a:t>
            </a:r>
          </a:p>
          <a:p>
            <a:pPr eaLnBrk="1" hangingPunct="1">
              <a:defRPr/>
            </a:pPr>
            <a:endParaRPr lang="en-GB" altLang="en-US" dirty="0"/>
          </a:p>
        </p:txBody>
      </p:sp>
    </p:spTree>
    <p:extLst>
      <p:ext uri="{BB962C8B-B14F-4D97-AF65-F5344CB8AC3E}">
        <p14:creationId xmlns:p14="http://schemas.microsoft.com/office/powerpoint/2010/main" val="770471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568345"/>
            <a:ext cx="9951671" cy="1560716"/>
          </a:xfrm>
        </p:spPr>
        <p:txBody>
          <a:bodyPr/>
          <a:lstStyle/>
          <a:p>
            <a:r>
              <a:rPr lang="en-GB" dirty="0"/>
              <a:t>The Crown Prosecution Service (CPS)</a:t>
            </a:r>
          </a:p>
        </p:txBody>
      </p:sp>
      <p:sp>
        <p:nvSpPr>
          <p:cNvPr id="3" name="Content Placeholder 2"/>
          <p:cNvSpPr>
            <a:spLocks noGrp="1"/>
          </p:cNvSpPr>
          <p:nvPr>
            <p:ph idx="1"/>
          </p:nvPr>
        </p:nvSpPr>
        <p:spPr/>
        <p:txBody>
          <a:bodyPr/>
          <a:lstStyle/>
          <a:p>
            <a:r>
              <a:rPr lang="en-GB" dirty="0"/>
              <a:t>Established by way of The Prosecution of Offenders Act 1985 </a:t>
            </a:r>
          </a:p>
          <a:p>
            <a:r>
              <a:rPr lang="en-GB" dirty="0"/>
              <a:t>An Independent authority which conducts criminal prosecutions on behalf of the state,</a:t>
            </a:r>
          </a:p>
          <a:p>
            <a:r>
              <a:rPr lang="en-GB" dirty="0"/>
              <a:t>Headed by the Director of Public Prosecutions (DPP)</a:t>
            </a:r>
          </a:p>
          <a:p>
            <a:r>
              <a:rPr lang="en-GB" dirty="0"/>
              <a:t>Make decisions to proceed or discontinue cases, under the guidance of the ‘Code for Crown Prosecutors’ and  based upon :</a:t>
            </a:r>
          </a:p>
        </p:txBody>
      </p:sp>
    </p:spTree>
    <p:extLst>
      <p:ext uri="{BB962C8B-B14F-4D97-AF65-F5344CB8AC3E}">
        <p14:creationId xmlns:p14="http://schemas.microsoft.com/office/powerpoint/2010/main" val="31115551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Code for Crown Prosecutors</a:t>
            </a:r>
          </a:p>
        </p:txBody>
      </p:sp>
      <p:sp>
        <p:nvSpPr>
          <p:cNvPr id="3" name="Content Placeholder 2"/>
          <p:cNvSpPr>
            <a:spLocks noGrp="1"/>
          </p:cNvSpPr>
          <p:nvPr>
            <p:ph idx="1"/>
          </p:nvPr>
        </p:nvSpPr>
        <p:spPr/>
        <p:txBody>
          <a:bodyPr/>
          <a:lstStyle/>
          <a:p>
            <a:endParaRPr lang="en-GB" dirty="0"/>
          </a:p>
          <a:p>
            <a:pPr marL="0" indent="0">
              <a:buNone/>
            </a:pPr>
            <a:r>
              <a:rPr lang="en-GB" dirty="0"/>
              <a:t>(</a:t>
            </a:r>
            <a:r>
              <a:rPr lang="en-GB" dirty="0" err="1"/>
              <a:t>i</a:t>
            </a:r>
            <a:r>
              <a:rPr lang="en-GB" dirty="0"/>
              <a:t>) the evidential stage; Is there a realistic prospect of conviction?</a:t>
            </a:r>
          </a:p>
          <a:p>
            <a:endParaRPr lang="en-GB" dirty="0"/>
          </a:p>
          <a:p>
            <a:pPr marL="0" indent="0">
              <a:buNone/>
            </a:pPr>
            <a:r>
              <a:rPr lang="en-GB" dirty="0"/>
              <a:t>followed by </a:t>
            </a:r>
          </a:p>
          <a:p>
            <a:endParaRPr lang="en-GB" dirty="0"/>
          </a:p>
          <a:p>
            <a:pPr marL="0" indent="0">
              <a:buNone/>
            </a:pPr>
            <a:r>
              <a:rPr lang="en-GB" dirty="0"/>
              <a:t>(ii) the public interest stage; Is the public interest served by pursuing the prosecution?</a:t>
            </a:r>
          </a:p>
        </p:txBody>
      </p:sp>
    </p:spTree>
    <p:extLst>
      <p:ext uri="{BB962C8B-B14F-4D97-AF65-F5344CB8AC3E}">
        <p14:creationId xmlns:p14="http://schemas.microsoft.com/office/powerpoint/2010/main" val="13159136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505200" cy="753533"/>
          </a:xfrm>
        </p:spPr>
        <p:txBody>
          <a:bodyPr>
            <a:normAutofit/>
          </a:bodyPr>
          <a:lstStyle/>
          <a:p>
            <a:r>
              <a:rPr lang="en-GB" dirty="0"/>
              <a:t>The Courts</a:t>
            </a: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
            <a:ext cx="12192000" cy="7373408"/>
          </a:xfrm>
        </p:spPr>
      </p:pic>
    </p:spTree>
    <p:extLst>
      <p:ext uri="{BB962C8B-B14F-4D97-AF65-F5344CB8AC3E}">
        <p14:creationId xmlns:p14="http://schemas.microsoft.com/office/powerpoint/2010/main" val="26033640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06059" y="2582883"/>
            <a:ext cx="9198138" cy="1560716"/>
          </a:xfrm>
        </p:spPr>
        <p:txBody>
          <a:bodyPr/>
          <a:lstStyle/>
          <a:p>
            <a:r>
              <a:rPr lang="en-GB" b="1" dirty="0">
                <a:solidFill>
                  <a:schemeClr val="tx1"/>
                </a:solidFill>
              </a:rPr>
              <a:t>So who’s Responsibility is </a:t>
            </a:r>
            <a:r>
              <a:rPr lang="en-GB" b="1">
                <a:solidFill>
                  <a:schemeClr val="tx1"/>
                </a:solidFill>
              </a:rPr>
              <a:t>dealing with </a:t>
            </a:r>
            <a:r>
              <a:rPr lang="en-GB" b="1" dirty="0">
                <a:solidFill>
                  <a:schemeClr val="tx1"/>
                </a:solidFill>
              </a:rPr>
              <a:t>Crime?</a:t>
            </a:r>
          </a:p>
        </p:txBody>
      </p:sp>
    </p:spTree>
    <p:extLst>
      <p:ext uri="{BB962C8B-B14F-4D97-AF65-F5344CB8AC3E}">
        <p14:creationId xmlns:p14="http://schemas.microsoft.com/office/powerpoint/2010/main" val="22396452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 Agency Policing</a:t>
            </a:r>
          </a:p>
        </p:txBody>
      </p:sp>
      <p:sp>
        <p:nvSpPr>
          <p:cNvPr id="3" name="Content Placeholder 2"/>
          <p:cNvSpPr>
            <a:spLocks noGrp="1"/>
          </p:cNvSpPr>
          <p:nvPr>
            <p:ph idx="1"/>
          </p:nvPr>
        </p:nvSpPr>
        <p:spPr>
          <a:xfrm>
            <a:off x="419395" y="2064897"/>
            <a:ext cx="8463619" cy="3880773"/>
          </a:xfrm>
        </p:spPr>
        <p:txBody>
          <a:bodyPr vert="horz" lIns="91440" tIns="45720" rIns="91440" bIns="45720" rtlCol="0" anchor="t">
            <a:normAutofit/>
          </a:bodyPr>
          <a:lstStyle/>
          <a:p>
            <a:r>
              <a:rPr lang="en-GB" dirty="0"/>
              <a:t>The need to work more closely with ‘other’ agencies and the ‘third sector’ (community-based organisations) has increasingly become an important part on modern day policing, recognising that crime fighting is the responsibility of a number of bodies not solely the police,</a:t>
            </a:r>
          </a:p>
          <a:p>
            <a:pPr marL="0" indent="0">
              <a:buNone/>
            </a:pPr>
            <a:r>
              <a:rPr lang="en-GB" b="0" dirty="0"/>
              <a:t>Multi Agency working brings a range of challenges, such as :</a:t>
            </a:r>
          </a:p>
          <a:p>
            <a:r>
              <a:rPr lang="en-GB" dirty="0"/>
              <a:t>Perspective Issues (seeing a problem through one organisations eyes),</a:t>
            </a:r>
          </a:p>
          <a:p>
            <a:r>
              <a:rPr lang="en-GB" dirty="0"/>
              <a:t>Multi Agency Leadership is complex,</a:t>
            </a:r>
          </a:p>
          <a:p>
            <a:r>
              <a:rPr lang="en-GB" dirty="0"/>
              <a:t>Information sharing issues (multi agency and within organisations).</a:t>
            </a:r>
          </a:p>
          <a:p>
            <a:endParaRPr lang="en-GB" dirty="0"/>
          </a:p>
          <a:p>
            <a:pPr marL="0" indent="0" algn="ctr">
              <a:buNone/>
            </a:pPr>
            <a:r>
              <a:rPr lang="en-GB" dirty="0">
                <a:solidFill>
                  <a:srgbClr val="FF0000"/>
                </a:solidFill>
              </a:rPr>
              <a:t>The Plural Police Service</a:t>
            </a:r>
            <a:r>
              <a:rPr lang="en-GB" dirty="0"/>
              <a:t>  </a:t>
            </a:r>
          </a:p>
        </p:txBody>
      </p:sp>
    </p:spTree>
    <p:extLst>
      <p:ext uri="{BB962C8B-B14F-4D97-AF65-F5344CB8AC3E}">
        <p14:creationId xmlns:p14="http://schemas.microsoft.com/office/powerpoint/2010/main" val="19692954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areas for Multi Agency Working</a:t>
            </a:r>
          </a:p>
        </p:txBody>
      </p:sp>
      <p:sp>
        <p:nvSpPr>
          <p:cNvPr id="3" name="Content Placeholder 2"/>
          <p:cNvSpPr>
            <a:spLocks noGrp="1"/>
          </p:cNvSpPr>
          <p:nvPr>
            <p:ph idx="1"/>
          </p:nvPr>
        </p:nvSpPr>
        <p:spPr/>
        <p:txBody>
          <a:bodyPr>
            <a:normAutofit lnSpcReduction="10000"/>
          </a:bodyPr>
          <a:lstStyle/>
          <a:p>
            <a:r>
              <a:rPr lang="en-GB" dirty="0"/>
              <a:t>Child Welfare and Protection – typically will involve the Police, health and social services, education and children’s services. </a:t>
            </a:r>
          </a:p>
          <a:p>
            <a:r>
              <a:rPr lang="en-GB" dirty="0"/>
              <a:t>Domestic Abuse - typically will involve the Police, health and social services, education, voluntary organisation, specialist DA advisors.</a:t>
            </a:r>
          </a:p>
          <a:p>
            <a:r>
              <a:rPr lang="en-GB" dirty="0"/>
              <a:t>Reducing Crime and Disorder – Crime and Disorder Act 1998 established in statute that the Police will work with partners to counter and reduce crime and disorder (particularly ASB).</a:t>
            </a:r>
          </a:p>
          <a:p>
            <a:r>
              <a:rPr lang="en-GB" dirty="0"/>
              <a:t>Partnerships with LA’s for FPN’s (CCTV, Speed, etc) </a:t>
            </a:r>
          </a:p>
          <a:p>
            <a:r>
              <a:rPr lang="en-GB" dirty="0"/>
              <a:t>IOM – Integrated Offender Management – e.g. Drug &amp; Alcohol Awareness Course</a:t>
            </a:r>
          </a:p>
          <a:p>
            <a:endParaRPr lang="en-GB" dirty="0"/>
          </a:p>
          <a:p>
            <a:pPr marL="0" indent="0" algn="ctr">
              <a:buNone/>
            </a:pPr>
            <a:r>
              <a:rPr lang="en-GB" sz="2000" dirty="0">
                <a:solidFill>
                  <a:srgbClr val="FF0000"/>
                </a:solidFill>
              </a:rPr>
              <a:t>It not just about punitive measures and criminalisation</a:t>
            </a:r>
          </a:p>
        </p:txBody>
      </p:sp>
    </p:spTree>
    <p:extLst>
      <p:ext uri="{BB962C8B-B14F-4D97-AF65-F5344CB8AC3E}">
        <p14:creationId xmlns:p14="http://schemas.microsoft.com/office/powerpoint/2010/main" val="37789577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 Agency Public Protection Arrangements (MAPPA)</a:t>
            </a:r>
          </a:p>
        </p:txBody>
      </p:sp>
      <p:sp>
        <p:nvSpPr>
          <p:cNvPr id="3" name="Content Placeholder 2"/>
          <p:cNvSpPr>
            <a:spLocks noGrp="1"/>
          </p:cNvSpPr>
          <p:nvPr>
            <p:ph idx="1"/>
          </p:nvPr>
        </p:nvSpPr>
        <p:spPr/>
        <p:txBody>
          <a:bodyPr/>
          <a:lstStyle/>
          <a:p>
            <a:pPr marL="0" indent="0">
              <a:buNone/>
            </a:pPr>
            <a:r>
              <a:rPr lang="en-GB" dirty="0"/>
              <a:t>The management of violent and sexual offenders especially their re integration into society after release from prison. Made up of:</a:t>
            </a:r>
          </a:p>
          <a:p>
            <a:pPr marL="0" indent="0">
              <a:buNone/>
            </a:pPr>
            <a:r>
              <a:rPr lang="en-GB" dirty="0"/>
              <a:t>The Police</a:t>
            </a:r>
          </a:p>
          <a:p>
            <a:pPr marL="0" indent="0">
              <a:buNone/>
            </a:pPr>
            <a:r>
              <a:rPr lang="en-GB" dirty="0"/>
              <a:t>The Prison Service</a:t>
            </a:r>
          </a:p>
          <a:p>
            <a:pPr marL="0" indent="0">
              <a:buNone/>
            </a:pPr>
            <a:r>
              <a:rPr lang="en-GB" dirty="0"/>
              <a:t>The Probation Service</a:t>
            </a:r>
          </a:p>
          <a:p>
            <a:pPr marL="0" indent="0">
              <a:buNone/>
            </a:pPr>
            <a:r>
              <a:rPr lang="en-GB" dirty="0"/>
              <a:t>These for a ‘Responsible Authority’ and work together with ‘other’ authorities and have the following four core functions</a:t>
            </a:r>
          </a:p>
        </p:txBody>
      </p:sp>
    </p:spTree>
    <p:extLst>
      <p:ext uri="{BB962C8B-B14F-4D97-AF65-F5344CB8AC3E}">
        <p14:creationId xmlns:p14="http://schemas.microsoft.com/office/powerpoint/2010/main" val="32836951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Functions</a:t>
            </a:r>
          </a:p>
        </p:txBody>
      </p:sp>
      <p:sp>
        <p:nvSpPr>
          <p:cNvPr id="3" name="Content Placeholder 2"/>
          <p:cNvSpPr>
            <a:spLocks noGrp="1"/>
          </p:cNvSpPr>
          <p:nvPr>
            <p:ph idx="1"/>
          </p:nvPr>
        </p:nvSpPr>
        <p:spPr/>
        <p:txBody>
          <a:bodyPr/>
          <a:lstStyle/>
          <a:p>
            <a:endParaRPr lang="en-GB" dirty="0"/>
          </a:p>
          <a:p>
            <a:endParaRPr lang="en-GB" dirty="0"/>
          </a:p>
          <a:p>
            <a:r>
              <a:rPr lang="en-GB" dirty="0"/>
              <a:t>Identifying MAPPA Offenders,</a:t>
            </a:r>
          </a:p>
          <a:p>
            <a:r>
              <a:rPr lang="en-GB" dirty="0"/>
              <a:t>Ensuring relevant information is shared with appropriate authorities,</a:t>
            </a:r>
          </a:p>
          <a:p>
            <a:r>
              <a:rPr lang="en-GB" dirty="0"/>
              <a:t>Addressing the risk of serious harm,</a:t>
            </a:r>
          </a:p>
          <a:p>
            <a:r>
              <a:rPr lang="en-GB" dirty="0"/>
              <a:t>Managing the risk</a:t>
            </a:r>
          </a:p>
        </p:txBody>
      </p:sp>
    </p:spTree>
    <p:extLst>
      <p:ext uri="{BB962C8B-B14F-4D97-AF65-F5344CB8AC3E}">
        <p14:creationId xmlns:p14="http://schemas.microsoft.com/office/powerpoint/2010/main" val="281022430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Categories of Offenders to which MAPPA relates:</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r>
              <a:rPr lang="en-GB" dirty="0">
                <a:solidFill>
                  <a:srgbClr val="FF0000"/>
                </a:solidFill>
              </a:rPr>
              <a:t>Category 1</a:t>
            </a:r>
            <a:r>
              <a:rPr lang="en-GB" dirty="0"/>
              <a:t> Registered Sexual Offenders e.g. notification requirements etc. </a:t>
            </a:r>
          </a:p>
          <a:p>
            <a:pPr marL="0" indent="0">
              <a:buNone/>
            </a:pPr>
            <a:endParaRPr lang="en-GB" dirty="0">
              <a:solidFill>
                <a:srgbClr val="FF0000"/>
              </a:solidFill>
            </a:endParaRPr>
          </a:p>
          <a:p>
            <a:pPr marL="0" indent="0">
              <a:buNone/>
            </a:pPr>
            <a:r>
              <a:rPr lang="en-GB" dirty="0">
                <a:solidFill>
                  <a:srgbClr val="FF0000"/>
                </a:solidFill>
              </a:rPr>
              <a:t>Category 2</a:t>
            </a:r>
            <a:r>
              <a:rPr lang="en-GB" dirty="0"/>
              <a:t> Violent Offenders sentenced to 12 months or more, sexual offenders and offenders disqualified from working with children,</a:t>
            </a:r>
            <a:endParaRPr lang="en-GB"/>
          </a:p>
          <a:p>
            <a:pPr marL="0" indent="0">
              <a:buNone/>
            </a:pPr>
            <a:endParaRPr lang="en-GB" dirty="0">
              <a:solidFill>
                <a:srgbClr val="FF0000"/>
              </a:solidFill>
            </a:endParaRPr>
          </a:p>
          <a:p>
            <a:pPr marL="0" indent="0">
              <a:buNone/>
            </a:pPr>
            <a:r>
              <a:rPr lang="en-GB" dirty="0">
                <a:solidFill>
                  <a:srgbClr val="FF0000"/>
                </a:solidFill>
              </a:rPr>
              <a:t>Category 3</a:t>
            </a:r>
            <a:r>
              <a:rPr lang="en-GB" dirty="0"/>
              <a:t> ‘other’ dangerous offenders regarded as presenting a ‘serious risk’ to the public. </a:t>
            </a:r>
            <a:endParaRPr lang="en-GB"/>
          </a:p>
        </p:txBody>
      </p:sp>
    </p:spTree>
    <p:extLst>
      <p:ext uri="{BB962C8B-B14F-4D97-AF65-F5344CB8AC3E}">
        <p14:creationId xmlns:p14="http://schemas.microsoft.com/office/powerpoint/2010/main" val="25943510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Levels of Risk Management for Offenders – under MAPPA</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solidFill>
                  <a:srgbClr val="FF0000"/>
                </a:solidFill>
              </a:rPr>
              <a:t>Level 1</a:t>
            </a:r>
            <a:r>
              <a:rPr lang="en-GB" dirty="0"/>
              <a:t> – Managed by one agency</a:t>
            </a:r>
          </a:p>
          <a:p>
            <a:pPr marL="0" indent="0">
              <a:buNone/>
            </a:pPr>
            <a:r>
              <a:rPr lang="en-GB" dirty="0">
                <a:solidFill>
                  <a:srgbClr val="FF0000"/>
                </a:solidFill>
              </a:rPr>
              <a:t>Level 2 </a:t>
            </a:r>
            <a:r>
              <a:rPr lang="en-GB" dirty="0"/>
              <a:t>– More than one agency non complex</a:t>
            </a:r>
          </a:p>
          <a:p>
            <a:pPr marL="0" indent="0">
              <a:buNone/>
            </a:pPr>
            <a:r>
              <a:rPr lang="en-GB" dirty="0">
                <a:solidFill>
                  <a:srgbClr val="FF0000"/>
                </a:solidFill>
              </a:rPr>
              <a:t>Level 3 </a:t>
            </a:r>
            <a:r>
              <a:rPr lang="en-GB" dirty="0"/>
              <a:t>– Requires active management with Senior Representation from agencies</a:t>
            </a:r>
          </a:p>
        </p:txBody>
      </p:sp>
    </p:spTree>
    <p:extLst>
      <p:ext uri="{BB962C8B-B14F-4D97-AF65-F5344CB8AC3E}">
        <p14:creationId xmlns:p14="http://schemas.microsoft.com/office/powerpoint/2010/main" val="20715914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72D9D-4E99-42B2-BD3C-0FA700780481}"/>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56854271-FC71-47D8-B5E5-20114C440AF7}"/>
              </a:ext>
            </a:extLst>
          </p:cNvPr>
          <p:cNvSpPr>
            <a:spLocks noGrp="1"/>
          </p:cNvSpPr>
          <p:nvPr>
            <p:ph idx="1"/>
          </p:nvPr>
        </p:nvSpPr>
        <p:spPr>
          <a:xfrm>
            <a:off x="3170237" y="3160715"/>
            <a:ext cx="8463619" cy="3880773"/>
          </a:xfrm>
        </p:spPr>
        <p:txBody>
          <a:bodyPr>
            <a:normAutofit/>
          </a:bodyPr>
          <a:lstStyle/>
          <a:p>
            <a:pPr marL="0" indent="0">
              <a:buNone/>
            </a:pPr>
            <a:r>
              <a:rPr lang="en-GB" sz="3600" dirty="0"/>
              <a:t>Any Questions Please?</a:t>
            </a:r>
          </a:p>
        </p:txBody>
      </p:sp>
    </p:spTree>
    <p:extLst>
      <p:ext uri="{BB962C8B-B14F-4D97-AF65-F5344CB8AC3E}">
        <p14:creationId xmlns:p14="http://schemas.microsoft.com/office/powerpoint/2010/main" val="3374458298"/>
      </p:ext>
    </p:extLst>
  </p:cSld>
  <p:clrMapOvr>
    <a:masterClrMapping/>
  </p:clrMapOvr>
</p:sld>
</file>

<file path=ppt/theme/theme1.xml><?xml version="1.0" encoding="utf-8"?>
<a:theme xmlns:a="http://schemas.openxmlformats.org/drawingml/2006/main" name="Theme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84400D34-4D46-46F9-A036-78F046A0A77C}" vid="{2F480CE0-AD00-4196-9807-A58FE1A869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363</TotalTime>
  <Words>2602</Words>
  <Application>Microsoft Office PowerPoint</Application>
  <PresentationFormat>Widescreen</PresentationFormat>
  <Paragraphs>363</Paragraphs>
  <Slides>63</Slides>
  <Notes>13</Notes>
  <HiddenSlides>0</HiddenSlides>
  <MMClips>4</MMClips>
  <ScaleCrop>false</ScaleCrop>
  <HeadingPairs>
    <vt:vector size="6" baseType="variant">
      <vt:variant>
        <vt:lpstr>Fonts Used</vt:lpstr>
      </vt:variant>
      <vt:variant>
        <vt:i4>21</vt:i4>
      </vt:variant>
      <vt:variant>
        <vt:lpstr>Theme</vt:lpstr>
      </vt:variant>
      <vt:variant>
        <vt:i4>1</vt:i4>
      </vt:variant>
      <vt:variant>
        <vt:lpstr>Slide Titles</vt:lpstr>
      </vt:variant>
      <vt:variant>
        <vt:i4>63</vt:i4>
      </vt:variant>
    </vt:vector>
  </HeadingPairs>
  <TitlesOfParts>
    <vt:vector size="85" baseType="lpstr">
      <vt:lpstr>ＭＳ Ｐゴシック</vt:lpstr>
      <vt:lpstr>Arial</vt:lpstr>
      <vt:lpstr>Arial Black</vt:lpstr>
      <vt:lpstr>Baskerville</vt:lpstr>
      <vt:lpstr>Calibri</vt:lpstr>
      <vt:lpstr>Copperplate</vt:lpstr>
      <vt:lpstr>Copperplate Bold</vt:lpstr>
      <vt:lpstr>Helvetica</vt:lpstr>
      <vt:lpstr>Lucida Grande</vt:lpstr>
      <vt:lpstr>Palatino</vt:lpstr>
      <vt:lpstr>Palatino Bold</vt:lpstr>
      <vt:lpstr>Times</vt:lpstr>
      <vt:lpstr>Times New Roman</vt:lpstr>
      <vt:lpstr>Times New Roman Bold</vt:lpstr>
      <vt:lpstr>Times New Roman Bold Italic</vt:lpstr>
      <vt:lpstr>Wingdings</vt:lpstr>
      <vt:lpstr>Wingdings 3</vt:lpstr>
      <vt:lpstr>Zapf Dingbats</vt:lpstr>
      <vt:lpstr>ヒラギノ明朝 ProN W6</vt:lpstr>
      <vt:lpstr>ヒラギノ角ゴ ProN W3</vt:lpstr>
      <vt:lpstr>ヒラギノ角ゴ ProN W6</vt:lpstr>
      <vt:lpstr>Theme1</vt:lpstr>
      <vt:lpstr>So What Is Policing All About?</vt:lpstr>
      <vt:lpstr>Decline of Consensus Policing Consequence of Changes in: </vt:lpstr>
      <vt:lpstr>Functions of the Police</vt:lpstr>
      <vt:lpstr>What is Policing?</vt:lpstr>
      <vt:lpstr>Objects of this Lecture Are...</vt:lpstr>
      <vt:lpstr>PowerPoint Presentation</vt:lpstr>
      <vt:lpstr>PowerPoint Presentation</vt:lpstr>
      <vt:lpstr>PowerPoint Presentation</vt:lpstr>
      <vt:lpstr>Policing Style </vt:lpstr>
      <vt:lpstr>In a Democratic Society?</vt:lpstr>
      <vt:lpstr>Policing Style </vt:lpstr>
      <vt:lpstr>Policing Style </vt:lpstr>
      <vt:lpstr>PowerPoint Presentation</vt:lpstr>
      <vt:lpstr>Current roles and responsibilities of the police</vt:lpstr>
      <vt:lpstr>Policing</vt:lpstr>
      <vt:lpstr>Current Role of National Police Chiefs Council (NPCC 2018)  </vt:lpstr>
      <vt:lpstr>Current Role of National Police Chiefs Council (NPCC 2018)  </vt:lpstr>
      <vt:lpstr>Towards a definition of police. Essential criteria!</vt:lpstr>
      <vt:lpstr>COERCIVE FORCE! </vt:lpstr>
      <vt:lpstr>PowerPoint Presentation</vt:lpstr>
      <vt:lpstr>How do we distinguish Police from the Military?</vt:lpstr>
      <vt:lpstr>PowerPoint Presentation</vt:lpstr>
      <vt:lpstr>Does Policing Exist on its own? PESTLE</vt:lpstr>
      <vt:lpstr>What does it all mean?</vt:lpstr>
      <vt:lpstr>Waddington (1999)</vt:lpstr>
      <vt:lpstr>PowerPoint Presentation</vt:lpstr>
      <vt:lpstr>Service or Force?</vt:lpstr>
      <vt:lpstr>Independent Learning Activity </vt:lpstr>
      <vt:lpstr>Break – 10 minutes</vt:lpstr>
      <vt:lpstr>The differences in the times!!</vt:lpstr>
      <vt:lpstr>1923 FA Cup Final Bolton Wanderers V West Ham Utd. </vt:lpstr>
      <vt:lpstr>PowerPoint Presentation</vt:lpstr>
      <vt:lpstr>Millwall V Hull City 2009</vt:lpstr>
      <vt:lpstr>PowerPoint Presentation</vt:lpstr>
      <vt:lpstr>Armed Response</vt:lpstr>
      <vt:lpstr>Modern Challenges</vt:lpstr>
      <vt:lpstr>PowerPoint Presentation</vt:lpstr>
      <vt:lpstr>The Police…</vt:lpstr>
      <vt:lpstr>Tutorial - Service or Force</vt:lpstr>
      <vt:lpstr>Understanding Policing  The Police Service and the CJS</vt:lpstr>
      <vt:lpstr>Aims and Objectives</vt:lpstr>
      <vt:lpstr>Sir Robert Mayne 1829</vt:lpstr>
      <vt:lpstr>What functions do the Criminal Justice System perform?</vt:lpstr>
      <vt:lpstr>The Police role in the CJS Bringing Offenders to Justice</vt:lpstr>
      <vt:lpstr>The Police role in the CJS Bringing Offenders to Justice Contd. </vt:lpstr>
      <vt:lpstr>Summary Justice</vt:lpstr>
      <vt:lpstr>The Classification of Criminal Offences</vt:lpstr>
      <vt:lpstr>Summary Only Offences</vt:lpstr>
      <vt:lpstr>Indictment only Offences</vt:lpstr>
      <vt:lpstr>Either Way Offences</vt:lpstr>
      <vt:lpstr>Charging</vt:lpstr>
      <vt:lpstr>Ending detention</vt:lpstr>
      <vt:lpstr>The Crown Prosecution Service (CPS)</vt:lpstr>
      <vt:lpstr>Code for Crown Prosecutors</vt:lpstr>
      <vt:lpstr>The Courts</vt:lpstr>
      <vt:lpstr>So who’s Responsibility is dealing with Crime?</vt:lpstr>
      <vt:lpstr>Multi Agency Policing</vt:lpstr>
      <vt:lpstr>Key areas for Multi Agency Working</vt:lpstr>
      <vt:lpstr>Multi Agency Public Protection Arrangements (MAPPA)</vt:lpstr>
      <vt:lpstr>Core Functions</vt:lpstr>
      <vt:lpstr>Categories of Offenders to which MAPPA relates:</vt:lpstr>
      <vt:lpstr>Levels of Risk Management for Offenders – under MAPPA</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Wynne Jones (Business &amp; Management)</dc:creator>
  <cp:lastModifiedBy>Peter Doyle</cp:lastModifiedBy>
  <cp:revision>72</cp:revision>
  <dcterms:created xsi:type="dcterms:W3CDTF">2017-09-04T13:14:15Z</dcterms:created>
  <dcterms:modified xsi:type="dcterms:W3CDTF">2019-10-08T09:42:41Z</dcterms:modified>
</cp:coreProperties>
</file>