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3" r:id="rId5"/>
  </p:sldMasterIdLst>
  <p:notesMasterIdLst>
    <p:notesMasterId r:id="rId113"/>
  </p:notesMasterIdLst>
  <p:sldIdLst>
    <p:sldId id="495" r:id="rId6"/>
    <p:sldId id="575" r:id="rId7"/>
    <p:sldId id="272" r:id="rId8"/>
    <p:sldId id="430" r:id="rId9"/>
    <p:sldId id="431" r:id="rId10"/>
    <p:sldId id="497" r:id="rId11"/>
    <p:sldId id="432" r:id="rId12"/>
    <p:sldId id="435" r:id="rId13"/>
    <p:sldId id="498" r:id="rId14"/>
    <p:sldId id="499" r:id="rId15"/>
    <p:sldId id="500" r:id="rId16"/>
    <p:sldId id="323" r:id="rId17"/>
    <p:sldId id="501" r:id="rId18"/>
    <p:sldId id="277" r:id="rId19"/>
    <p:sldId id="459" r:id="rId20"/>
    <p:sldId id="382" r:id="rId21"/>
    <p:sldId id="561" r:id="rId22"/>
    <p:sldId id="562" r:id="rId23"/>
    <p:sldId id="380" r:id="rId24"/>
    <p:sldId id="434" r:id="rId25"/>
    <p:sldId id="385" r:id="rId26"/>
    <p:sldId id="479" r:id="rId27"/>
    <p:sldId id="478" r:id="rId28"/>
    <p:sldId id="480" r:id="rId29"/>
    <p:sldId id="433" r:id="rId30"/>
    <p:sldId id="443" r:id="rId31"/>
    <p:sldId id="317" r:id="rId32"/>
    <p:sldId id="437" r:id="rId33"/>
    <p:sldId id="438" r:id="rId34"/>
    <p:sldId id="436" r:id="rId35"/>
    <p:sldId id="469" r:id="rId36"/>
    <p:sldId id="470" r:id="rId37"/>
    <p:sldId id="473" r:id="rId38"/>
    <p:sldId id="471" r:id="rId39"/>
    <p:sldId id="474" r:id="rId40"/>
    <p:sldId id="472" r:id="rId41"/>
    <p:sldId id="373" r:id="rId42"/>
    <p:sldId id="456" r:id="rId43"/>
    <p:sldId id="457" r:id="rId44"/>
    <p:sldId id="458" r:id="rId45"/>
    <p:sldId id="462" r:id="rId46"/>
    <p:sldId id="463" r:id="rId47"/>
    <p:sldId id="464" r:id="rId48"/>
    <p:sldId id="475" r:id="rId49"/>
    <p:sldId id="481" r:id="rId50"/>
    <p:sldId id="483" r:id="rId51"/>
    <p:sldId id="484" r:id="rId52"/>
    <p:sldId id="485" r:id="rId53"/>
    <p:sldId id="491" r:id="rId54"/>
    <p:sldId id="494" r:id="rId55"/>
    <p:sldId id="493" r:id="rId56"/>
    <p:sldId id="465" r:id="rId57"/>
    <p:sldId id="466" r:id="rId58"/>
    <p:sldId id="461" r:id="rId59"/>
    <p:sldId id="564" r:id="rId60"/>
    <p:sldId id="565" r:id="rId61"/>
    <p:sldId id="566" r:id="rId62"/>
    <p:sldId id="567" r:id="rId63"/>
    <p:sldId id="568" r:id="rId64"/>
    <p:sldId id="569" r:id="rId65"/>
    <p:sldId id="570" r:id="rId66"/>
    <p:sldId id="571" r:id="rId67"/>
    <p:sldId id="573" r:id="rId68"/>
    <p:sldId id="257" r:id="rId69"/>
    <p:sldId id="258" r:id="rId70"/>
    <p:sldId id="259" r:id="rId71"/>
    <p:sldId id="260" r:id="rId72"/>
    <p:sldId id="261" r:id="rId73"/>
    <p:sldId id="262" r:id="rId74"/>
    <p:sldId id="263" r:id="rId75"/>
    <p:sldId id="265" r:id="rId76"/>
    <p:sldId id="264" r:id="rId77"/>
    <p:sldId id="266" r:id="rId78"/>
    <p:sldId id="268" r:id="rId79"/>
    <p:sldId id="269" r:id="rId80"/>
    <p:sldId id="270" r:id="rId81"/>
    <p:sldId id="574" r:id="rId82"/>
    <p:sldId id="563" r:id="rId83"/>
    <p:sldId id="532" r:id="rId84"/>
    <p:sldId id="533" r:id="rId85"/>
    <p:sldId id="534" r:id="rId86"/>
    <p:sldId id="535" r:id="rId87"/>
    <p:sldId id="536" r:id="rId88"/>
    <p:sldId id="537" r:id="rId89"/>
    <p:sldId id="538" r:id="rId90"/>
    <p:sldId id="539" r:id="rId91"/>
    <p:sldId id="540" r:id="rId92"/>
    <p:sldId id="541" r:id="rId93"/>
    <p:sldId id="542" r:id="rId94"/>
    <p:sldId id="543" r:id="rId95"/>
    <p:sldId id="544" r:id="rId96"/>
    <p:sldId id="545" r:id="rId97"/>
    <p:sldId id="546" r:id="rId98"/>
    <p:sldId id="547" r:id="rId99"/>
    <p:sldId id="548" r:id="rId100"/>
    <p:sldId id="549" r:id="rId101"/>
    <p:sldId id="550" r:id="rId102"/>
    <p:sldId id="551" r:id="rId103"/>
    <p:sldId id="552" r:id="rId104"/>
    <p:sldId id="553" r:id="rId105"/>
    <p:sldId id="554" r:id="rId106"/>
    <p:sldId id="555" r:id="rId107"/>
    <p:sldId id="556" r:id="rId108"/>
    <p:sldId id="557" r:id="rId109"/>
    <p:sldId id="558" r:id="rId110"/>
    <p:sldId id="559" r:id="rId111"/>
    <p:sldId id="560" r:id="rId1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15741-8945-4139-9428-0FC8FA19BFAD}" v="23" dt="2021-02-09T08:40:41.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tableStyles" Target="tableStyles.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slide" Target="slides/slide74.xml"/><Relationship Id="rId87" Type="http://schemas.openxmlformats.org/officeDocument/2006/relationships/slide" Target="slides/slide82.xml"/><Relationship Id="rId102" Type="http://schemas.openxmlformats.org/officeDocument/2006/relationships/slide" Target="slides/slide97.xml"/><Relationship Id="rId110" Type="http://schemas.openxmlformats.org/officeDocument/2006/relationships/slide" Target="slides/slide105.xml"/><Relationship Id="rId115"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82" Type="http://schemas.openxmlformats.org/officeDocument/2006/relationships/slide" Target="slides/slide77.xml"/><Relationship Id="rId90" Type="http://schemas.openxmlformats.org/officeDocument/2006/relationships/slide" Target="slides/slide85.xml"/><Relationship Id="rId95" Type="http://schemas.openxmlformats.org/officeDocument/2006/relationships/slide" Target="slides/slide90.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13" Type="http://schemas.openxmlformats.org/officeDocument/2006/relationships/notesMaster" Target="notesMasters/notesMaster1.xml"/><Relationship Id="rId118"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103" Type="http://schemas.openxmlformats.org/officeDocument/2006/relationships/slide" Target="slides/slide98.xml"/><Relationship Id="rId108" Type="http://schemas.openxmlformats.org/officeDocument/2006/relationships/slide" Target="slides/slide103.xml"/><Relationship Id="rId11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11" Type="http://schemas.openxmlformats.org/officeDocument/2006/relationships/slide" Target="slides/slide10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openxmlformats.org/officeDocument/2006/relationships/slide" Target="slides/slide101.xml"/><Relationship Id="rId114" Type="http://schemas.openxmlformats.org/officeDocument/2006/relationships/presProps" Target="presProps.xml"/><Relationship Id="rId119"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69115741-8945-4139-9428-0FC8FA19BFAD}"/>
    <pc:docChg chg="undo custSel mod addSld delSld modSld">
      <pc:chgData name="Caroline Jawad" userId="ebec8957-a986-4a6f-937a-47250bfdae89" providerId="ADAL" clId="{69115741-8945-4139-9428-0FC8FA19BFAD}" dt="2021-02-09T08:40:48.512" v="747" actId="26606"/>
      <pc:docMkLst>
        <pc:docMk/>
      </pc:docMkLst>
      <pc:sldChg chg="del">
        <pc:chgData name="Caroline Jawad" userId="ebec8957-a986-4a6f-937a-47250bfdae89" providerId="ADAL" clId="{69115741-8945-4139-9428-0FC8FA19BFAD}" dt="2021-02-09T08:37:03.352" v="292" actId="47"/>
        <pc:sldMkLst>
          <pc:docMk/>
          <pc:sldMk cId="1661426958" sldId="256"/>
        </pc:sldMkLst>
      </pc:sldChg>
      <pc:sldChg chg="add">
        <pc:chgData name="Caroline Jawad" userId="ebec8957-a986-4a6f-937a-47250bfdae89" providerId="ADAL" clId="{69115741-8945-4139-9428-0FC8FA19BFAD}" dt="2021-02-08T16:36:59.762" v="254"/>
        <pc:sldMkLst>
          <pc:docMk/>
          <pc:sldMk cId="259078899" sldId="257"/>
        </pc:sldMkLst>
      </pc:sldChg>
      <pc:sldChg chg="add">
        <pc:chgData name="Caroline Jawad" userId="ebec8957-a986-4a6f-937a-47250bfdae89" providerId="ADAL" clId="{69115741-8945-4139-9428-0FC8FA19BFAD}" dt="2021-02-08T16:36:59.762" v="254"/>
        <pc:sldMkLst>
          <pc:docMk/>
          <pc:sldMk cId="982877166" sldId="258"/>
        </pc:sldMkLst>
      </pc:sldChg>
      <pc:sldChg chg="add">
        <pc:chgData name="Caroline Jawad" userId="ebec8957-a986-4a6f-937a-47250bfdae89" providerId="ADAL" clId="{69115741-8945-4139-9428-0FC8FA19BFAD}" dt="2021-02-08T16:36:59.762" v="254"/>
        <pc:sldMkLst>
          <pc:docMk/>
          <pc:sldMk cId="1476232486" sldId="259"/>
        </pc:sldMkLst>
      </pc:sldChg>
      <pc:sldChg chg="add">
        <pc:chgData name="Caroline Jawad" userId="ebec8957-a986-4a6f-937a-47250bfdae89" providerId="ADAL" clId="{69115741-8945-4139-9428-0FC8FA19BFAD}" dt="2021-02-08T16:36:59.762" v="254"/>
        <pc:sldMkLst>
          <pc:docMk/>
          <pc:sldMk cId="1764708704" sldId="260"/>
        </pc:sldMkLst>
      </pc:sldChg>
      <pc:sldChg chg="add">
        <pc:chgData name="Caroline Jawad" userId="ebec8957-a986-4a6f-937a-47250bfdae89" providerId="ADAL" clId="{69115741-8945-4139-9428-0FC8FA19BFAD}" dt="2021-02-08T16:36:59.762" v="254"/>
        <pc:sldMkLst>
          <pc:docMk/>
          <pc:sldMk cId="3026602184" sldId="261"/>
        </pc:sldMkLst>
      </pc:sldChg>
      <pc:sldChg chg="add">
        <pc:chgData name="Caroline Jawad" userId="ebec8957-a986-4a6f-937a-47250bfdae89" providerId="ADAL" clId="{69115741-8945-4139-9428-0FC8FA19BFAD}" dt="2021-02-08T16:36:59.762" v="254"/>
        <pc:sldMkLst>
          <pc:docMk/>
          <pc:sldMk cId="1044914412" sldId="262"/>
        </pc:sldMkLst>
      </pc:sldChg>
      <pc:sldChg chg="add">
        <pc:chgData name="Caroline Jawad" userId="ebec8957-a986-4a6f-937a-47250bfdae89" providerId="ADAL" clId="{69115741-8945-4139-9428-0FC8FA19BFAD}" dt="2021-02-08T16:36:59.762" v="254"/>
        <pc:sldMkLst>
          <pc:docMk/>
          <pc:sldMk cId="2708683400" sldId="263"/>
        </pc:sldMkLst>
      </pc:sldChg>
      <pc:sldChg chg="add">
        <pc:chgData name="Caroline Jawad" userId="ebec8957-a986-4a6f-937a-47250bfdae89" providerId="ADAL" clId="{69115741-8945-4139-9428-0FC8FA19BFAD}" dt="2021-02-08T16:36:59.762" v="254"/>
        <pc:sldMkLst>
          <pc:docMk/>
          <pc:sldMk cId="2412582355" sldId="264"/>
        </pc:sldMkLst>
      </pc:sldChg>
      <pc:sldChg chg="add">
        <pc:chgData name="Caroline Jawad" userId="ebec8957-a986-4a6f-937a-47250bfdae89" providerId="ADAL" clId="{69115741-8945-4139-9428-0FC8FA19BFAD}" dt="2021-02-08T16:36:59.762" v="254"/>
        <pc:sldMkLst>
          <pc:docMk/>
          <pc:sldMk cId="713002355" sldId="265"/>
        </pc:sldMkLst>
      </pc:sldChg>
      <pc:sldChg chg="add">
        <pc:chgData name="Caroline Jawad" userId="ebec8957-a986-4a6f-937a-47250bfdae89" providerId="ADAL" clId="{69115741-8945-4139-9428-0FC8FA19BFAD}" dt="2021-02-08T16:36:59.762" v="254"/>
        <pc:sldMkLst>
          <pc:docMk/>
          <pc:sldMk cId="979666991" sldId="266"/>
        </pc:sldMkLst>
      </pc:sldChg>
      <pc:sldChg chg="add">
        <pc:chgData name="Caroline Jawad" userId="ebec8957-a986-4a6f-937a-47250bfdae89" providerId="ADAL" clId="{69115741-8945-4139-9428-0FC8FA19BFAD}" dt="2021-02-08T16:36:59.762" v="254"/>
        <pc:sldMkLst>
          <pc:docMk/>
          <pc:sldMk cId="2802757046" sldId="268"/>
        </pc:sldMkLst>
      </pc:sldChg>
      <pc:sldChg chg="add">
        <pc:chgData name="Caroline Jawad" userId="ebec8957-a986-4a6f-937a-47250bfdae89" providerId="ADAL" clId="{69115741-8945-4139-9428-0FC8FA19BFAD}" dt="2021-02-08T16:36:59.762" v="254"/>
        <pc:sldMkLst>
          <pc:docMk/>
          <pc:sldMk cId="4286217540" sldId="269"/>
        </pc:sldMkLst>
      </pc:sldChg>
      <pc:sldChg chg="add">
        <pc:chgData name="Caroline Jawad" userId="ebec8957-a986-4a6f-937a-47250bfdae89" providerId="ADAL" clId="{69115741-8945-4139-9428-0FC8FA19BFAD}" dt="2021-02-08T16:36:59.762" v="254"/>
        <pc:sldMkLst>
          <pc:docMk/>
          <pc:sldMk cId="906644931" sldId="270"/>
        </pc:sldMkLst>
      </pc:sldChg>
      <pc:sldChg chg="del">
        <pc:chgData name="Caroline Jawad" userId="ebec8957-a986-4a6f-937a-47250bfdae89" providerId="ADAL" clId="{69115741-8945-4139-9428-0FC8FA19BFAD}" dt="2021-02-08T17:01:02.084" v="261" actId="47"/>
        <pc:sldMkLst>
          <pc:docMk/>
          <pc:sldMk cId="1572248744" sldId="452"/>
        </pc:sldMkLst>
      </pc:sldChg>
      <pc:sldChg chg="addSp modSp mod setBg setClrOvrMap">
        <pc:chgData name="Caroline Jawad" userId="ebec8957-a986-4a6f-937a-47250bfdae89" providerId="ADAL" clId="{69115741-8945-4139-9428-0FC8FA19BFAD}" dt="2021-02-08T16:13:28.735" v="0" actId="26606"/>
        <pc:sldMkLst>
          <pc:docMk/>
          <pc:sldMk cId="1697094693" sldId="461"/>
        </pc:sldMkLst>
        <pc:spChg chg="mod">
          <ac:chgData name="Caroline Jawad" userId="ebec8957-a986-4a6f-937a-47250bfdae89" providerId="ADAL" clId="{69115741-8945-4139-9428-0FC8FA19BFAD}" dt="2021-02-08T16:13:28.735" v="0" actId="26606"/>
          <ac:spMkLst>
            <pc:docMk/>
            <pc:sldMk cId="1697094693" sldId="461"/>
            <ac:spMk id="2" creationId="{00000000-0000-0000-0000-000000000000}"/>
          </ac:spMkLst>
        </pc:spChg>
        <pc:spChg chg="mod">
          <ac:chgData name="Caroline Jawad" userId="ebec8957-a986-4a6f-937a-47250bfdae89" providerId="ADAL" clId="{69115741-8945-4139-9428-0FC8FA19BFAD}" dt="2021-02-08T16:13:28.735" v="0" actId="26606"/>
          <ac:spMkLst>
            <pc:docMk/>
            <pc:sldMk cId="1697094693" sldId="461"/>
            <ac:spMk id="4" creationId="{00000000-0000-0000-0000-000000000000}"/>
          </ac:spMkLst>
        </pc:spChg>
        <pc:spChg chg="add">
          <ac:chgData name="Caroline Jawad" userId="ebec8957-a986-4a6f-937a-47250bfdae89" providerId="ADAL" clId="{69115741-8945-4139-9428-0FC8FA19BFAD}" dt="2021-02-08T16:13:28.735" v="0" actId="26606"/>
          <ac:spMkLst>
            <pc:docMk/>
            <pc:sldMk cId="1697094693" sldId="461"/>
            <ac:spMk id="16" creationId="{C991AD47-9C99-472F-BDAA-21B183F33947}"/>
          </ac:spMkLst>
        </pc:spChg>
        <pc:spChg chg="add">
          <ac:chgData name="Caroline Jawad" userId="ebec8957-a986-4a6f-937a-47250bfdae89" providerId="ADAL" clId="{69115741-8945-4139-9428-0FC8FA19BFAD}" dt="2021-02-08T16:13:28.735" v="0" actId="26606"/>
          <ac:spMkLst>
            <pc:docMk/>
            <pc:sldMk cId="1697094693" sldId="461"/>
            <ac:spMk id="18" creationId="{9E706731-3860-4E73-9335-A870F6741F0B}"/>
          </ac:spMkLst>
        </pc:spChg>
        <pc:spChg chg="add">
          <ac:chgData name="Caroline Jawad" userId="ebec8957-a986-4a6f-937a-47250bfdae89" providerId="ADAL" clId="{69115741-8945-4139-9428-0FC8FA19BFAD}" dt="2021-02-08T16:13:28.735" v="0" actId="26606"/>
          <ac:spMkLst>
            <pc:docMk/>
            <pc:sldMk cId="1697094693" sldId="461"/>
            <ac:spMk id="20" creationId="{CD2ED21F-DC95-4AD1-8327-D561F5FCA3A6}"/>
          </ac:spMkLst>
        </pc:spChg>
        <pc:picChg chg="mod ord">
          <ac:chgData name="Caroline Jawad" userId="ebec8957-a986-4a6f-937a-47250bfdae89" providerId="ADAL" clId="{69115741-8945-4139-9428-0FC8FA19BFAD}" dt="2021-02-08T16:13:28.735" v="0" actId="26606"/>
          <ac:picMkLst>
            <pc:docMk/>
            <pc:sldMk cId="1697094693" sldId="461"/>
            <ac:picMk id="3" creationId="{00000000-0000-0000-0000-000000000000}"/>
          </ac:picMkLst>
        </pc:picChg>
        <pc:picChg chg="mod ord">
          <ac:chgData name="Caroline Jawad" userId="ebec8957-a986-4a6f-937a-47250bfdae89" providerId="ADAL" clId="{69115741-8945-4139-9428-0FC8FA19BFAD}" dt="2021-02-08T16:13:28.735" v="0" actId="26606"/>
          <ac:picMkLst>
            <pc:docMk/>
            <pc:sldMk cId="1697094693" sldId="461"/>
            <ac:picMk id="5" creationId="{00000000-0000-0000-0000-000000000000}"/>
          </ac:picMkLst>
        </pc:picChg>
        <pc:picChg chg="mod">
          <ac:chgData name="Caroline Jawad" userId="ebec8957-a986-4a6f-937a-47250bfdae89" providerId="ADAL" clId="{69115741-8945-4139-9428-0FC8FA19BFAD}" dt="2021-02-08T16:13:28.735" v="0" actId="26606"/>
          <ac:picMkLst>
            <pc:docMk/>
            <pc:sldMk cId="1697094693" sldId="461"/>
            <ac:picMk id="11" creationId="{00000000-0000-0000-0000-000000000000}"/>
          </ac:picMkLst>
        </pc:picChg>
      </pc:sldChg>
      <pc:sldChg chg="addSp delSp modSp mod setBg">
        <pc:chgData name="Caroline Jawad" userId="ebec8957-a986-4a6f-937a-47250bfdae89" providerId="ADAL" clId="{69115741-8945-4139-9428-0FC8FA19BFAD}" dt="2021-02-08T17:01:41.683" v="266" actId="26606"/>
        <pc:sldMkLst>
          <pc:docMk/>
          <pc:sldMk cId="406195838" sldId="532"/>
        </pc:sldMkLst>
        <pc:spChg chg="mod">
          <ac:chgData name="Caroline Jawad" userId="ebec8957-a986-4a6f-937a-47250bfdae89" providerId="ADAL" clId="{69115741-8945-4139-9428-0FC8FA19BFAD}" dt="2021-02-08T17:01:41.683" v="266" actId="26606"/>
          <ac:spMkLst>
            <pc:docMk/>
            <pc:sldMk cId="406195838" sldId="532"/>
            <ac:spMk id="2" creationId="{C350BA14-AC47-334A-A903-123C6E74860B}"/>
          </ac:spMkLst>
        </pc:spChg>
        <pc:spChg chg="add del">
          <ac:chgData name="Caroline Jawad" userId="ebec8957-a986-4a6f-937a-47250bfdae89" providerId="ADAL" clId="{69115741-8945-4139-9428-0FC8FA19BFAD}" dt="2021-02-08T17:01:41.683" v="266" actId="26606"/>
          <ac:spMkLst>
            <pc:docMk/>
            <pc:sldMk cId="406195838" sldId="532"/>
            <ac:spMk id="10" creationId="{42A4FC2C-047E-45A5-965D-8E1E3BF09BC6}"/>
          </ac:spMkLst>
        </pc:spChg>
        <pc:spChg chg="add">
          <ac:chgData name="Caroline Jawad" userId="ebec8957-a986-4a6f-937a-47250bfdae89" providerId="ADAL" clId="{69115741-8945-4139-9428-0FC8FA19BFAD}" dt="2021-02-08T17:01:41.683" v="266" actId="26606"/>
          <ac:spMkLst>
            <pc:docMk/>
            <pc:sldMk cId="406195838" sldId="532"/>
            <ac:spMk id="15" creationId="{9203DE33-2CD4-4CA8-9AF3-37C3B65133B0}"/>
          </ac:spMkLst>
        </pc:spChg>
        <pc:spChg chg="add">
          <ac:chgData name="Caroline Jawad" userId="ebec8957-a986-4a6f-937a-47250bfdae89" providerId="ADAL" clId="{69115741-8945-4139-9428-0FC8FA19BFAD}" dt="2021-02-08T17:01:41.683" v="266" actId="26606"/>
          <ac:spMkLst>
            <pc:docMk/>
            <pc:sldMk cId="406195838" sldId="532"/>
            <ac:spMk id="17" creationId="{0AF57B88-1D4C-41FA-A761-EC1DD10C35CB}"/>
          </ac:spMkLst>
        </pc:spChg>
        <pc:spChg chg="add">
          <ac:chgData name="Caroline Jawad" userId="ebec8957-a986-4a6f-937a-47250bfdae89" providerId="ADAL" clId="{69115741-8945-4139-9428-0FC8FA19BFAD}" dt="2021-02-08T17:01:41.683" v="266" actId="26606"/>
          <ac:spMkLst>
            <pc:docMk/>
            <pc:sldMk cId="406195838" sldId="532"/>
            <ac:spMk id="19" creationId="{D2548F45-5164-4ABB-8212-7F293FDED8D4}"/>
          </ac:spMkLst>
        </pc:spChg>
        <pc:spChg chg="add">
          <ac:chgData name="Caroline Jawad" userId="ebec8957-a986-4a6f-937a-47250bfdae89" providerId="ADAL" clId="{69115741-8945-4139-9428-0FC8FA19BFAD}" dt="2021-02-08T17:01:41.683" v="266" actId="26606"/>
          <ac:spMkLst>
            <pc:docMk/>
            <pc:sldMk cId="406195838" sldId="532"/>
            <ac:spMk id="21" creationId="{5E81CCFB-7BEF-4186-86FB-D09450B4D02D}"/>
          </ac:spMkLst>
        </pc:spChg>
      </pc:sldChg>
      <pc:sldChg chg="delSp">
        <pc:chgData name="Caroline Jawad" userId="ebec8957-a986-4a6f-937a-47250bfdae89" providerId="ADAL" clId="{69115741-8945-4139-9428-0FC8FA19BFAD}" dt="2021-02-08T17:01:18.795" v="264" actId="21"/>
        <pc:sldMkLst>
          <pc:docMk/>
          <pc:sldMk cId="545060150" sldId="533"/>
        </pc:sldMkLst>
        <pc:picChg chg="del">
          <ac:chgData name="Caroline Jawad" userId="ebec8957-a986-4a6f-937a-47250bfdae89" providerId="ADAL" clId="{69115741-8945-4139-9428-0FC8FA19BFAD}" dt="2021-02-08T17:01:15.464" v="263" actId="478"/>
          <ac:picMkLst>
            <pc:docMk/>
            <pc:sldMk cId="545060150" sldId="533"/>
            <ac:picMk id="4" creationId="{FD337DFC-8B65-46C3-8B3F-1AC583B5ED06}"/>
          </ac:picMkLst>
        </pc:picChg>
        <pc:picChg chg="del">
          <ac:chgData name="Caroline Jawad" userId="ebec8957-a986-4a6f-937a-47250bfdae89" providerId="ADAL" clId="{69115741-8945-4139-9428-0FC8FA19BFAD}" dt="2021-02-08T17:01:18.795" v="264" actId="21"/>
          <ac:picMkLst>
            <pc:docMk/>
            <pc:sldMk cId="545060150" sldId="533"/>
            <ac:picMk id="153604" creationId="{4AADFEA4-574C-4F39-9E81-37010555B4CD}"/>
          </ac:picMkLst>
        </pc:picChg>
      </pc:sldChg>
      <pc:sldChg chg="modSp mod">
        <pc:chgData name="Caroline Jawad" userId="ebec8957-a986-4a6f-937a-47250bfdae89" providerId="ADAL" clId="{69115741-8945-4139-9428-0FC8FA19BFAD}" dt="2021-02-08T17:01:33.158" v="265" actId="20577"/>
        <pc:sldMkLst>
          <pc:docMk/>
          <pc:sldMk cId="2467674897" sldId="534"/>
        </pc:sldMkLst>
        <pc:spChg chg="mod">
          <ac:chgData name="Caroline Jawad" userId="ebec8957-a986-4a6f-937a-47250bfdae89" providerId="ADAL" clId="{69115741-8945-4139-9428-0FC8FA19BFAD}" dt="2021-02-08T17:01:33.158" v="265" actId="20577"/>
          <ac:spMkLst>
            <pc:docMk/>
            <pc:sldMk cId="2467674897" sldId="534"/>
            <ac:spMk id="2" creationId="{BDA1A9B0-5BD8-A445-B050-9E2DB41A939E}"/>
          </ac:spMkLst>
        </pc:spChg>
      </pc:sldChg>
      <pc:sldChg chg="addSp delSp modSp mod setBg setClrOvrMap">
        <pc:chgData name="Caroline Jawad" userId="ebec8957-a986-4a6f-937a-47250bfdae89" providerId="ADAL" clId="{69115741-8945-4139-9428-0FC8FA19BFAD}" dt="2021-02-08T17:02:00.472" v="267" actId="26606"/>
        <pc:sldMkLst>
          <pc:docMk/>
          <pc:sldMk cId="2991095302" sldId="535"/>
        </pc:sldMkLst>
        <pc:spChg chg="mod">
          <ac:chgData name="Caroline Jawad" userId="ebec8957-a986-4a6f-937a-47250bfdae89" providerId="ADAL" clId="{69115741-8945-4139-9428-0FC8FA19BFAD}" dt="2021-02-08T17:02:00.472" v="267" actId="26606"/>
          <ac:spMkLst>
            <pc:docMk/>
            <pc:sldMk cId="2991095302" sldId="535"/>
            <ac:spMk id="2" creationId="{79167326-57ED-4E4D-B950-D710720A5EF6}"/>
          </ac:spMkLst>
        </pc:spChg>
        <pc:spChg chg="del">
          <ac:chgData name="Caroline Jawad" userId="ebec8957-a986-4a6f-937a-47250bfdae89" providerId="ADAL" clId="{69115741-8945-4139-9428-0FC8FA19BFAD}" dt="2021-02-08T17:02:00.472" v="267" actId="26606"/>
          <ac:spMkLst>
            <pc:docMk/>
            <pc:sldMk cId="2991095302" sldId="535"/>
            <ac:spMk id="3" creationId="{986B4939-9400-9047-A104-2866166E5B77}"/>
          </ac:spMkLst>
        </pc:spChg>
        <pc:spChg chg="add">
          <ac:chgData name="Caroline Jawad" userId="ebec8957-a986-4a6f-937a-47250bfdae89" providerId="ADAL" clId="{69115741-8945-4139-9428-0FC8FA19BFAD}" dt="2021-02-08T17:02:00.472" v="267" actId="26606"/>
          <ac:spMkLst>
            <pc:docMk/>
            <pc:sldMk cId="2991095302" sldId="535"/>
            <ac:spMk id="10" creationId="{9228552E-C8B1-4A80-8448-0787CE0FC704}"/>
          </ac:spMkLst>
        </pc:spChg>
        <pc:graphicFrameChg chg="add">
          <ac:chgData name="Caroline Jawad" userId="ebec8957-a986-4a6f-937a-47250bfdae89" providerId="ADAL" clId="{69115741-8945-4139-9428-0FC8FA19BFAD}" dt="2021-02-08T17:02:00.472" v="267" actId="26606"/>
          <ac:graphicFrameMkLst>
            <pc:docMk/>
            <pc:sldMk cId="2991095302" sldId="535"/>
            <ac:graphicFrameMk id="5" creationId="{4D60964D-F90D-473D-86B5-8EA1A6D7727E}"/>
          </ac:graphicFrameMkLst>
        </pc:graphicFrameChg>
        <pc:picChg chg="add">
          <ac:chgData name="Caroline Jawad" userId="ebec8957-a986-4a6f-937a-47250bfdae89" providerId="ADAL" clId="{69115741-8945-4139-9428-0FC8FA19BFAD}" dt="2021-02-08T17:02:00.472" v="267" actId="26606"/>
          <ac:picMkLst>
            <pc:docMk/>
            <pc:sldMk cId="2991095302" sldId="535"/>
            <ac:picMk id="6" creationId="{110D9AB9-CE67-43E3-9593-8D89B8006699}"/>
          </ac:picMkLst>
        </pc:picChg>
      </pc:sldChg>
      <pc:sldChg chg="addSp modSp mod setBg setClrOvrMap">
        <pc:chgData name="Caroline Jawad" userId="ebec8957-a986-4a6f-937a-47250bfdae89" providerId="ADAL" clId="{69115741-8945-4139-9428-0FC8FA19BFAD}" dt="2021-02-08T17:02:17.357" v="268" actId="26606"/>
        <pc:sldMkLst>
          <pc:docMk/>
          <pc:sldMk cId="1580651541" sldId="536"/>
        </pc:sldMkLst>
        <pc:spChg chg="mod">
          <ac:chgData name="Caroline Jawad" userId="ebec8957-a986-4a6f-937a-47250bfdae89" providerId="ADAL" clId="{69115741-8945-4139-9428-0FC8FA19BFAD}" dt="2021-02-08T17:02:17.357" v="268" actId="26606"/>
          <ac:spMkLst>
            <pc:docMk/>
            <pc:sldMk cId="1580651541" sldId="536"/>
            <ac:spMk id="2" creationId="{9BD916ED-645E-F843-8CB7-A56B1FD5E8DE}"/>
          </ac:spMkLst>
        </pc:spChg>
        <pc:graphicFrameChg chg="mod modGraphic">
          <ac:chgData name="Caroline Jawad" userId="ebec8957-a986-4a6f-937a-47250bfdae89" providerId="ADAL" clId="{69115741-8945-4139-9428-0FC8FA19BFAD}" dt="2021-02-08T17:02:17.357" v="268" actId="26606"/>
          <ac:graphicFrameMkLst>
            <pc:docMk/>
            <pc:sldMk cId="1580651541" sldId="536"/>
            <ac:graphicFrameMk id="4" creationId="{7A1EE177-36E6-0745-91E0-1439C4C081B9}"/>
          </ac:graphicFrameMkLst>
        </pc:graphicFrameChg>
        <pc:picChg chg="add">
          <ac:chgData name="Caroline Jawad" userId="ebec8957-a986-4a6f-937a-47250bfdae89" providerId="ADAL" clId="{69115741-8945-4139-9428-0FC8FA19BFAD}" dt="2021-02-08T17:02:17.357" v="268" actId="26606"/>
          <ac:picMkLst>
            <pc:docMk/>
            <pc:sldMk cId="1580651541" sldId="536"/>
            <ac:picMk id="6" creationId="{400D2A0C-BC41-4024-9D3F-8DCFFA45C09E}"/>
          </ac:picMkLst>
        </pc:picChg>
      </pc:sldChg>
      <pc:sldChg chg="addSp modSp mod setBg">
        <pc:chgData name="Caroline Jawad" userId="ebec8957-a986-4a6f-937a-47250bfdae89" providerId="ADAL" clId="{69115741-8945-4139-9428-0FC8FA19BFAD}" dt="2021-02-08T17:02:29.732" v="269" actId="26606"/>
        <pc:sldMkLst>
          <pc:docMk/>
          <pc:sldMk cId="253074505" sldId="537"/>
        </pc:sldMkLst>
        <pc:spChg chg="mod">
          <ac:chgData name="Caroline Jawad" userId="ebec8957-a986-4a6f-937a-47250bfdae89" providerId="ADAL" clId="{69115741-8945-4139-9428-0FC8FA19BFAD}" dt="2021-02-08T17:02:29.732" v="269" actId="26606"/>
          <ac:spMkLst>
            <pc:docMk/>
            <pc:sldMk cId="253074505" sldId="537"/>
            <ac:spMk id="2" creationId="{FB5A3F74-3594-6949-858B-ADB3FC450671}"/>
          </ac:spMkLst>
        </pc:spChg>
        <pc:graphicFrameChg chg="mod modGraphic">
          <ac:chgData name="Caroline Jawad" userId="ebec8957-a986-4a6f-937a-47250bfdae89" providerId="ADAL" clId="{69115741-8945-4139-9428-0FC8FA19BFAD}" dt="2021-02-08T17:02:29.732" v="269" actId="26606"/>
          <ac:graphicFrameMkLst>
            <pc:docMk/>
            <pc:sldMk cId="253074505" sldId="537"/>
            <ac:graphicFrameMk id="14" creationId="{70C6A8D4-0DB3-4F06-9E98-B7CA2BC9EFDC}"/>
          </ac:graphicFrameMkLst>
        </pc:graphicFrameChg>
        <pc:picChg chg="add">
          <ac:chgData name="Caroline Jawad" userId="ebec8957-a986-4a6f-937a-47250bfdae89" providerId="ADAL" clId="{69115741-8945-4139-9428-0FC8FA19BFAD}" dt="2021-02-08T17:02:29.732" v="269" actId="26606"/>
          <ac:picMkLst>
            <pc:docMk/>
            <pc:sldMk cId="253074505" sldId="537"/>
            <ac:picMk id="16" creationId="{B1C262D1-AC75-4C7B-B638-A99C65CAA054}"/>
          </ac:picMkLst>
        </pc:picChg>
        <pc:cxnChg chg="add">
          <ac:chgData name="Caroline Jawad" userId="ebec8957-a986-4a6f-937a-47250bfdae89" providerId="ADAL" clId="{69115741-8945-4139-9428-0FC8FA19BFAD}" dt="2021-02-08T17:02:29.732" v="269" actId="26606"/>
          <ac:cxnSpMkLst>
            <pc:docMk/>
            <pc:sldMk cId="253074505" sldId="537"/>
            <ac:cxnSpMk id="20" creationId="{A7F400EE-A8A5-48AF-B4D6-291B52C6F0B0}"/>
          </ac:cxnSpMkLst>
        </pc:cxnChg>
      </pc:sldChg>
      <pc:sldChg chg="addSp modSp mod setBg">
        <pc:chgData name="Caroline Jawad" userId="ebec8957-a986-4a6f-937a-47250bfdae89" providerId="ADAL" clId="{69115741-8945-4139-9428-0FC8FA19BFAD}" dt="2021-02-08T17:02:36.611" v="270" actId="26606"/>
        <pc:sldMkLst>
          <pc:docMk/>
          <pc:sldMk cId="2716126151" sldId="538"/>
        </pc:sldMkLst>
        <pc:spChg chg="mod">
          <ac:chgData name="Caroline Jawad" userId="ebec8957-a986-4a6f-937a-47250bfdae89" providerId="ADAL" clId="{69115741-8945-4139-9428-0FC8FA19BFAD}" dt="2021-02-08T17:02:36.611" v="270" actId="26606"/>
          <ac:spMkLst>
            <pc:docMk/>
            <pc:sldMk cId="2716126151" sldId="538"/>
            <ac:spMk id="2" creationId="{7569F268-9450-454C-BA23-C5D3653AC74B}"/>
          </ac:spMkLst>
        </pc:spChg>
        <pc:spChg chg="mod">
          <ac:chgData name="Caroline Jawad" userId="ebec8957-a986-4a6f-937a-47250bfdae89" providerId="ADAL" clId="{69115741-8945-4139-9428-0FC8FA19BFAD}" dt="2021-02-08T17:02:36.611" v="270" actId="26606"/>
          <ac:spMkLst>
            <pc:docMk/>
            <pc:sldMk cId="2716126151" sldId="538"/>
            <ac:spMk id="3" creationId="{287D0C2A-6605-B94A-BF3B-10D1715820A7}"/>
          </ac:spMkLst>
        </pc:spChg>
        <pc:spChg chg="add">
          <ac:chgData name="Caroline Jawad" userId="ebec8957-a986-4a6f-937a-47250bfdae89" providerId="ADAL" clId="{69115741-8945-4139-9428-0FC8FA19BFAD}" dt="2021-02-08T17:02:36.611" v="270" actId="26606"/>
          <ac:spMkLst>
            <pc:docMk/>
            <pc:sldMk cId="2716126151" sldId="538"/>
            <ac:spMk id="8" creationId="{1B15ED52-F352-441B-82BF-E0EA34836D08}"/>
          </ac:spMkLst>
        </pc:spChg>
        <pc:spChg chg="add">
          <ac:chgData name="Caroline Jawad" userId="ebec8957-a986-4a6f-937a-47250bfdae89" providerId="ADAL" clId="{69115741-8945-4139-9428-0FC8FA19BFAD}" dt="2021-02-08T17:02:36.611" v="270" actId="26606"/>
          <ac:spMkLst>
            <pc:docMk/>
            <pc:sldMk cId="2716126151" sldId="538"/>
            <ac:spMk id="10" creationId="{3B2E3793-BFE6-45A2-9B7B-E18844431C99}"/>
          </ac:spMkLst>
        </pc:spChg>
        <pc:spChg chg="add">
          <ac:chgData name="Caroline Jawad" userId="ebec8957-a986-4a6f-937a-47250bfdae89" providerId="ADAL" clId="{69115741-8945-4139-9428-0FC8FA19BFAD}" dt="2021-02-08T17:02:36.611" v="270" actId="26606"/>
          <ac:spMkLst>
            <pc:docMk/>
            <pc:sldMk cId="2716126151" sldId="538"/>
            <ac:spMk id="12" creationId="{BC4C4868-CB8F-4AF9-9CDB-8108F2C19B67}"/>
          </ac:spMkLst>
        </pc:spChg>
        <pc:spChg chg="add">
          <ac:chgData name="Caroline Jawad" userId="ebec8957-a986-4a6f-937a-47250bfdae89" providerId="ADAL" clId="{69115741-8945-4139-9428-0FC8FA19BFAD}" dt="2021-02-08T17:02:36.611" v="270" actId="26606"/>
          <ac:spMkLst>
            <pc:docMk/>
            <pc:sldMk cId="2716126151" sldId="538"/>
            <ac:spMk id="14" creationId="{375E0459-6403-40CD-989D-56A4407CA12E}"/>
          </ac:spMkLst>
        </pc:spChg>
        <pc:spChg chg="add">
          <ac:chgData name="Caroline Jawad" userId="ebec8957-a986-4a6f-937a-47250bfdae89" providerId="ADAL" clId="{69115741-8945-4139-9428-0FC8FA19BFAD}" dt="2021-02-08T17:02:36.611" v="270" actId="26606"/>
          <ac:spMkLst>
            <pc:docMk/>
            <pc:sldMk cId="2716126151" sldId="538"/>
            <ac:spMk id="16" creationId="{53E5B1A8-3AC9-4BD1-9BBC-78CA94F2D1BA}"/>
          </ac:spMkLst>
        </pc:spChg>
      </pc:sldChg>
      <pc:sldChg chg="addSp modSp mod setBg">
        <pc:chgData name="Caroline Jawad" userId="ebec8957-a986-4a6f-937a-47250bfdae89" providerId="ADAL" clId="{69115741-8945-4139-9428-0FC8FA19BFAD}" dt="2021-02-08T17:02:45.482" v="271" actId="26606"/>
        <pc:sldMkLst>
          <pc:docMk/>
          <pc:sldMk cId="39324637" sldId="539"/>
        </pc:sldMkLst>
        <pc:spChg chg="add">
          <ac:chgData name="Caroline Jawad" userId="ebec8957-a986-4a6f-937a-47250bfdae89" providerId="ADAL" clId="{69115741-8945-4139-9428-0FC8FA19BFAD}" dt="2021-02-08T17:02:45.482" v="271" actId="26606"/>
          <ac:spMkLst>
            <pc:docMk/>
            <pc:sldMk cId="39324637" sldId="539"/>
            <ac:spMk id="9" creationId="{69D184B2-2226-4E31-BCCB-444330767440}"/>
          </ac:spMkLst>
        </pc:spChg>
        <pc:spChg chg="add">
          <ac:chgData name="Caroline Jawad" userId="ebec8957-a986-4a6f-937a-47250bfdae89" providerId="ADAL" clId="{69115741-8945-4139-9428-0FC8FA19BFAD}" dt="2021-02-08T17:02:45.482" v="271" actId="26606"/>
          <ac:spMkLst>
            <pc:docMk/>
            <pc:sldMk cId="39324637" sldId="539"/>
            <ac:spMk id="11" creationId="{1AC4D4E3-486A-464A-8EC8-D44881097267}"/>
          </ac:spMkLst>
        </pc:spChg>
        <pc:spChg chg="add">
          <ac:chgData name="Caroline Jawad" userId="ebec8957-a986-4a6f-937a-47250bfdae89" providerId="ADAL" clId="{69115741-8945-4139-9428-0FC8FA19BFAD}" dt="2021-02-08T17:02:45.482" v="271" actId="26606"/>
          <ac:spMkLst>
            <pc:docMk/>
            <pc:sldMk cId="39324637" sldId="539"/>
            <ac:spMk id="13" creationId="{864DE13E-58EB-4475-B79C-0D4FC651239B}"/>
          </ac:spMkLst>
        </pc:spChg>
        <pc:picChg chg="mod">
          <ac:chgData name="Caroline Jawad" userId="ebec8957-a986-4a6f-937a-47250bfdae89" providerId="ADAL" clId="{69115741-8945-4139-9428-0FC8FA19BFAD}" dt="2021-02-08T17:02:45.482" v="271" actId="26606"/>
          <ac:picMkLst>
            <pc:docMk/>
            <pc:sldMk cId="39324637" sldId="539"/>
            <ac:picMk id="4" creationId="{D1D993A2-8096-054F-80E6-34AC29011F9A}"/>
          </ac:picMkLst>
        </pc:picChg>
      </pc:sldChg>
      <pc:sldChg chg="addSp modSp mod setBg">
        <pc:chgData name="Caroline Jawad" userId="ebec8957-a986-4a6f-937a-47250bfdae89" providerId="ADAL" clId="{69115741-8945-4139-9428-0FC8FA19BFAD}" dt="2021-02-08T17:02:51.806" v="272" actId="26606"/>
        <pc:sldMkLst>
          <pc:docMk/>
          <pc:sldMk cId="3226987040" sldId="540"/>
        </pc:sldMkLst>
        <pc:spChg chg="mod">
          <ac:chgData name="Caroline Jawad" userId="ebec8957-a986-4a6f-937a-47250bfdae89" providerId="ADAL" clId="{69115741-8945-4139-9428-0FC8FA19BFAD}" dt="2021-02-08T17:02:51.806" v="272" actId="26606"/>
          <ac:spMkLst>
            <pc:docMk/>
            <pc:sldMk cId="3226987040" sldId="540"/>
            <ac:spMk id="2" creationId="{DAC1E9A7-1E49-2B4C-B709-6730695979EB}"/>
          </ac:spMkLst>
        </pc:spChg>
        <pc:spChg chg="mod">
          <ac:chgData name="Caroline Jawad" userId="ebec8957-a986-4a6f-937a-47250bfdae89" providerId="ADAL" clId="{69115741-8945-4139-9428-0FC8FA19BFAD}" dt="2021-02-08T17:02:51.806" v="272" actId="26606"/>
          <ac:spMkLst>
            <pc:docMk/>
            <pc:sldMk cId="3226987040" sldId="540"/>
            <ac:spMk id="3" creationId="{09A860B1-2FA8-2849-BC96-0FB8A2B38EB0}"/>
          </ac:spMkLst>
        </pc:spChg>
        <pc:spChg chg="mod">
          <ac:chgData name="Caroline Jawad" userId="ebec8957-a986-4a6f-937a-47250bfdae89" providerId="ADAL" clId="{69115741-8945-4139-9428-0FC8FA19BFAD}" dt="2021-02-08T17:02:51.806" v="272" actId="26606"/>
          <ac:spMkLst>
            <pc:docMk/>
            <pc:sldMk cId="3226987040" sldId="540"/>
            <ac:spMk id="4" creationId="{BEBB6336-BD6D-6C47-B001-E35B94212488}"/>
          </ac:spMkLst>
        </pc:spChg>
        <pc:spChg chg="add">
          <ac:chgData name="Caroline Jawad" userId="ebec8957-a986-4a6f-937a-47250bfdae89" providerId="ADAL" clId="{69115741-8945-4139-9428-0FC8FA19BFAD}" dt="2021-02-08T17:02:51.806" v="272" actId="26606"/>
          <ac:spMkLst>
            <pc:docMk/>
            <pc:sldMk cId="3226987040" sldId="540"/>
            <ac:spMk id="9" creationId="{E35A04CF-97D4-4FF7-B359-C546B1F62E54}"/>
          </ac:spMkLst>
        </pc:spChg>
        <pc:spChg chg="add">
          <ac:chgData name="Caroline Jawad" userId="ebec8957-a986-4a6f-937a-47250bfdae89" providerId="ADAL" clId="{69115741-8945-4139-9428-0FC8FA19BFAD}" dt="2021-02-08T17:02:51.806" v="272" actId="26606"/>
          <ac:spMkLst>
            <pc:docMk/>
            <pc:sldMk cId="3226987040" sldId="540"/>
            <ac:spMk id="11" creationId="{1DE7243B-5109-444B-8FAF-7437C66BC0E9}"/>
          </ac:spMkLst>
        </pc:spChg>
        <pc:spChg chg="add">
          <ac:chgData name="Caroline Jawad" userId="ebec8957-a986-4a6f-937a-47250bfdae89" providerId="ADAL" clId="{69115741-8945-4139-9428-0FC8FA19BFAD}" dt="2021-02-08T17:02:51.806" v="272" actId="26606"/>
          <ac:spMkLst>
            <pc:docMk/>
            <pc:sldMk cId="3226987040" sldId="540"/>
            <ac:spMk id="13" creationId="{4C5D6221-DA7B-4611-AA26-7D8E349FDE96}"/>
          </ac:spMkLst>
        </pc:spChg>
      </pc:sldChg>
      <pc:sldChg chg="addSp modSp mod setBg">
        <pc:chgData name="Caroline Jawad" userId="ebec8957-a986-4a6f-937a-47250bfdae89" providerId="ADAL" clId="{69115741-8945-4139-9428-0FC8FA19BFAD}" dt="2021-02-08T17:03:01.461" v="273" actId="26606"/>
        <pc:sldMkLst>
          <pc:docMk/>
          <pc:sldMk cId="2001049503" sldId="541"/>
        </pc:sldMkLst>
        <pc:spChg chg="mod">
          <ac:chgData name="Caroline Jawad" userId="ebec8957-a986-4a6f-937a-47250bfdae89" providerId="ADAL" clId="{69115741-8945-4139-9428-0FC8FA19BFAD}" dt="2021-02-08T17:03:01.461" v="273" actId="26606"/>
          <ac:spMkLst>
            <pc:docMk/>
            <pc:sldMk cId="2001049503" sldId="541"/>
            <ac:spMk id="2" creationId="{9090EF57-D203-074F-83F8-DE26E8D7A1AD}"/>
          </ac:spMkLst>
        </pc:spChg>
        <pc:spChg chg="add">
          <ac:chgData name="Caroline Jawad" userId="ebec8957-a986-4a6f-937a-47250bfdae89" providerId="ADAL" clId="{69115741-8945-4139-9428-0FC8FA19BFAD}" dt="2021-02-08T17:03:01.461" v="273" actId="26606"/>
          <ac:spMkLst>
            <pc:docMk/>
            <pc:sldMk cId="2001049503" sldId="541"/>
            <ac:spMk id="7" creationId="{26355CF0-422E-4E6A-95EA-261971F670F4}"/>
          </ac:spMkLst>
        </pc:spChg>
        <pc:spChg chg="add">
          <ac:chgData name="Caroline Jawad" userId="ebec8957-a986-4a6f-937a-47250bfdae89" providerId="ADAL" clId="{69115741-8945-4139-9428-0FC8FA19BFAD}" dt="2021-02-08T17:03:01.461" v="273" actId="26606"/>
          <ac:spMkLst>
            <pc:docMk/>
            <pc:sldMk cId="2001049503" sldId="541"/>
            <ac:spMk id="9" creationId="{8AA5B50B-519E-4763-9EFB-2C80373D1F75}"/>
          </ac:spMkLst>
        </pc:spChg>
        <pc:spChg chg="add">
          <ac:chgData name="Caroline Jawad" userId="ebec8957-a986-4a6f-937a-47250bfdae89" providerId="ADAL" clId="{69115741-8945-4139-9428-0FC8FA19BFAD}" dt="2021-02-08T17:03:01.461" v="273" actId="26606"/>
          <ac:spMkLst>
            <pc:docMk/>
            <pc:sldMk cId="2001049503" sldId="541"/>
            <ac:spMk id="11" creationId="{298FD7FF-CB14-4A07-B879-0731A18473E7}"/>
          </ac:spMkLst>
        </pc:spChg>
        <pc:spChg chg="add">
          <ac:chgData name="Caroline Jawad" userId="ebec8957-a986-4a6f-937a-47250bfdae89" providerId="ADAL" clId="{69115741-8945-4139-9428-0FC8FA19BFAD}" dt="2021-02-08T17:03:01.461" v="273" actId="26606"/>
          <ac:spMkLst>
            <pc:docMk/>
            <pc:sldMk cId="2001049503" sldId="541"/>
            <ac:spMk id="13" creationId="{CA0D5741-1590-4555-A7A7-DC9B4E2EE457}"/>
          </ac:spMkLst>
        </pc:spChg>
        <pc:spChg chg="add">
          <ac:chgData name="Caroline Jawad" userId="ebec8957-a986-4a6f-937a-47250bfdae89" providerId="ADAL" clId="{69115741-8945-4139-9428-0FC8FA19BFAD}" dt="2021-02-08T17:03:01.461" v="273" actId="26606"/>
          <ac:spMkLst>
            <pc:docMk/>
            <pc:sldMk cId="2001049503" sldId="541"/>
            <ac:spMk id="15" creationId="{3E9C0339-B0D3-40BA-96EF-3C1DB738AE2C}"/>
          </ac:spMkLst>
        </pc:spChg>
        <pc:spChg chg="add">
          <ac:chgData name="Caroline Jawad" userId="ebec8957-a986-4a6f-937a-47250bfdae89" providerId="ADAL" clId="{69115741-8945-4139-9428-0FC8FA19BFAD}" dt="2021-02-08T17:03:01.461" v="273" actId="26606"/>
          <ac:spMkLst>
            <pc:docMk/>
            <pc:sldMk cId="2001049503" sldId="541"/>
            <ac:spMk id="17" creationId="{A4B9A42A-C5B8-4470-8743-670E34420507}"/>
          </ac:spMkLst>
        </pc:spChg>
        <pc:spChg chg="add">
          <ac:chgData name="Caroline Jawad" userId="ebec8957-a986-4a6f-937a-47250bfdae89" providerId="ADAL" clId="{69115741-8945-4139-9428-0FC8FA19BFAD}" dt="2021-02-08T17:03:01.461" v="273" actId="26606"/>
          <ac:spMkLst>
            <pc:docMk/>
            <pc:sldMk cId="2001049503" sldId="541"/>
            <ac:spMk id="19" creationId="{EDB12AFC-55F8-4AE8-9351-0F38D0C5DDA4}"/>
          </ac:spMkLst>
        </pc:spChg>
        <pc:spChg chg="add">
          <ac:chgData name="Caroline Jawad" userId="ebec8957-a986-4a6f-937a-47250bfdae89" providerId="ADAL" clId="{69115741-8945-4139-9428-0FC8FA19BFAD}" dt="2021-02-08T17:03:01.461" v="273" actId="26606"/>
          <ac:spMkLst>
            <pc:docMk/>
            <pc:sldMk cId="2001049503" sldId="541"/>
            <ac:spMk id="21" creationId="{C58506DD-7B3D-4594-846B-F78590BE9FA3}"/>
          </ac:spMkLst>
        </pc:spChg>
      </pc:sldChg>
      <pc:sldChg chg="addSp delSp modSp mod setBg">
        <pc:chgData name="Caroline Jawad" userId="ebec8957-a986-4a6f-937a-47250bfdae89" providerId="ADAL" clId="{69115741-8945-4139-9428-0FC8FA19BFAD}" dt="2021-02-08T17:03:31.791" v="278" actId="26606"/>
        <pc:sldMkLst>
          <pc:docMk/>
          <pc:sldMk cId="3501521517" sldId="544"/>
        </pc:sldMkLst>
        <pc:spChg chg="mod">
          <ac:chgData name="Caroline Jawad" userId="ebec8957-a986-4a6f-937a-47250bfdae89" providerId="ADAL" clId="{69115741-8945-4139-9428-0FC8FA19BFAD}" dt="2021-02-08T17:03:31.791" v="278" actId="26606"/>
          <ac:spMkLst>
            <pc:docMk/>
            <pc:sldMk cId="3501521517" sldId="544"/>
            <ac:spMk id="2" creationId="{0436AEC7-41E8-FB4F-B5F1-A6904002BE58}"/>
          </ac:spMkLst>
        </pc:spChg>
        <pc:spChg chg="mod">
          <ac:chgData name="Caroline Jawad" userId="ebec8957-a986-4a6f-937a-47250bfdae89" providerId="ADAL" clId="{69115741-8945-4139-9428-0FC8FA19BFAD}" dt="2021-02-08T17:03:31.791" v="278" actId="26606"/>
          <ac:spMkLst>
            <pc:docMk/>
            <pc:sldMk cId="3501521517" sldId="544"/>
            <ac:spMk id="3" creationId="{DECC1F39-E182-604A-8D56-7B7BCF424E77}"/>
          </ac:spMkLst>
        </pc:spChg>
        <pc:spChg chg="add del">
          <ac:chgData name="Caroline Jawad" userId="ebec8957-a986-4a6f-937a-47250bfdae89" providerId="ADAL" clId="{69115741-8945-4139-9428-0FC8FA19BFAD}" dt="2021-02-08T17:03:31.603" v="277" actId="26606"/>
          <ac:spMkLst>
            <pc:docMk/>
            <pc:sldMk cId="3501521517" sldId="544"/>
            <ac:spMk id="74" creationId="{1B15ED52-F352-441B-82BF-E0EA34836D08}"/>
          </ac:spMkLst>
        </pc:spChg>
        <pc:spChg chg="add del">
          <ac:chgData name="Caroline Jawad" userId="ebec8957-a986-4a6f-937a-47250bfdae89" providerId="ADAL" clId="{69115741-8945-4139-9428-0FC8FA19BFAD}" dt="2021-02-08T17:03:31.603" v="277" actId="26606"/>
          <ac:spMkLst>
            <pc:docMk/>
            <pc:sldMk cId="3501521517" sldId="544"/>
            <ac:spMk id="76" creationId="{3B2E3793-BFE6-45A2-9B7B-E18844431C99}"/>
          </ac:spMkLst>
        </pc:spChg>
        <pc:spChg chg="add del">
          <ac:chgData name="Caroline Jawad" userId="ebec8957-a986-4a6f-937a-47250bfdae89" providerId="ADAL" clId="{69115741-8945-4139-9428-0FC8FA19BFAD}" dt="2021-02-08T17:03:31.603" v="277" actId="26606"/>
          <ac:spMkLst>
            <pc:docMk/>
            <pc:sldMk cId="3501521517" sldId="544"/>
            <ac:spMk id="78" creationId="{BC4C4868-CB8F-4AF9-9CDB-8108F2C19B67}"/>
          </ac:spMkLst>
        </pc:spChg>
        <pc:spChg chg="add del">
          <ac:chgData name="Caroline Jawad" userId="ebec8957-a986-4a6f-937a-47250bfdae89" providerId="ADAL" clId="{69115741-8945-4139-9428-0FC8FA19BFAD}" dt="2021-02-08T17:03:31.603" v="277" actId="26606"/>
          <ac:spMkLst>
            <pc:docMk/>
            <pc:sldMk cId="3501521517" sldId="544"/>
            <ac:spMk id="80" creationId="{375E0459-6403-40CD-989D-56A4407CA12E}"/>
          </ac:spMkLst>
        </pc:spChg>
        <pc:spChg chg="add del">
          <ac:chgData name="Caroline Jawad" userId="ebec8957-a986-4a6f-937a-47250bfdae89" providerId="ADAL" clId="{69115741-8945-4139-9428-0FC8FA19BFAD}" dt="2021-02-08T17:03:31.603" v="277" actId="26606"/>
          <ac:spMkLst>
            <pc:docMk/>
            <pc:sldMk cId="3501521517" sldId="544"/>
            <ac:spMk id="82" creationId="{53E5B1A8-3AC9-4BD1-9BBC-78CA94F2D1BA}"/>
          </ac:spMkLst>
        </pc:spChg>
        <pc:spChg chg="add">
          <ac:chgData name="Caroline Jawad" userId="ebec8957-a986-4a6f-937a-47250bfdae89" providerId="ADAL" clId="{69115741-8945-4139-9428-0FC8FA19BFAD}" dt="2021-02-08T17:03:31.791" v="278" actId="26606"/>
          <ac:spMkLst>
            <pc:docMk/>
            <pc:sldMk cId="3501521517" sldId="544"/>
            <ac:spMk id="84" creationId="{38FAA1A1-D861-433F-88FA-1E9D6FD31D11}"/>
          </ac:spMkLst>
        </pc:spChg>
        <pc:spChg chg="add">
          <ac:chgData name="Caroline Jawad" userId="ebec8957-a986-4a6f-937a-47250bfdae89" providerId="ADAL" clId="{69115741-8945-4139-9428-0FC8FA19BFAD}" dt="2021-02-08T17:03:31.791" v="278" actId="26606"/>
          <ac:spMkLst>
            <pc:docMk/>
            <pc:sldMk cId="3501521517" sldId="544"/>
            <ac:spMk id="86" creationId="{8D71EDA1-87BF-4D5D-AB79-F346FD19278A}"/>
          </ac:spMkLst>
        </pc:spChg>
        <pc:spChg chg="add">
          <ac:chgData name="Caroline Jawad" userId="ebec8957-a986-4a6f-937a-47250bfdae89" providerId="ADAL" clId="{69115741-8945-4139-9428-0FC8FA19BFAD}" dt="2021-02-08T17:03:31.791" v="278" actId="26606"/>
          <ac:spMkLst>
            <pc:docMk/>
            <pc:sldMk cId="3501521517" sldId="544"/>
            <ac:spMk id="154632" creationId="{09588DA8-065E-4F6F-8EFD-43104AB2E0CF}"/>
          </ac:spMkLst>
        </pc:spChg>
        <pc:spChg chg="add">
          <ac:chgData name="Caroline Jawad" userId="ebec8957-a986-4a6f-937a-47250bfdae89" providerId="ADAL" clId="{69115741-8945-4139-9428-0FC8FA19BFAD}" dt="2021-02-08T17:03:31.791" v="278" actId="26606"/>
          <ac:spMkLst>
            <pc:docMk/>
            <pc:sldMk cId="3501521517" sldId="544"/>
            <ac:spMk id="154634" creationId="{C4285719-470E-454C-AF62-8323075F1F5B}"/>
          </ac:spMkLst>
        </pc:spChg>
        <pc:spChg chg="add">
          <ac:chgData name="Caroline Jawad" userId="ebec8957-a986-4a6f-937a-47250bfdae89" providerId="ADAL" clId="{69115741-8945-4139-9428-0FC8FA19BFAD}" dt="2021-02-08T17:03:31.791" v="278" actId="26606"/>
          <ac:spMkLst>
            <pc:docMk/>
            <pc:sldMk cId="3501521517" sldId="544"/>
            <ac:spMk id="154635" creationId="{CD9FE4EF-C4D8-49A0-B2FF-81D8DB7D8A24}"/>
          </ac:spMkLst>
        </pc:spChg>
        <pc:spChg chg="add">
          <ac:chgData name="Caroline Jawad" userId="ebec8957-a986-4a6f-937a-47250bfdae89" providerId="ADAL" clId="{69115741-8945-4139-9428-0FC8FA19BFAD}" dt="2021-02-08T17:03:31.791" v="278" actId="26606"/>
          <ac:spMkLst>
            <pc:docMk/>
            <pc:sldMk cId="3501521517" sldId="544"/>
            <ac:spMk id="154636" creationId="{4300840D-0A0B-4512-BACA-B439D5B9C57C}"/>
          </ac:spMkLst>
        </pc:spChg>
        <pc:spChg chg="add">
          <ac:chgData name="Caroline Jawad" userId="ebec8957-a986-4a6f-937a-47250bfdae89" providerId="ADAL" clId="{69115741-8945-4139-9428-0FC8FA19BFAD}" dt="2021-02-08T17:03:31.791" v="278" actId="26606"/>
          <ac:spMkLst>
            <pc:docMk/>
            <pc:sldMk cId="3501521517" sldId="544"/>
            <ac:spMk id="154637" creationId="{D2B78728-A580-49A7-84F9-6EF6F583ADE0}"/>
          </ac:spMkLst>
        </pc:spChg>
        <pc:picChg chg="del">
          <ac:chgData name="Caroline Jawad" userId="ebec8957-a986-4a6f-937a-47250bfdae89" providerId="ADAL" clId="{69115741-8945-4139-9428-0FC8FA19BFAD}" dt="2021-02-08T17:03:23.916" v="274" actId="478"/>
          <ac:picMkLst>
            <pc:docMk/>
            <pc:sldMk cId="3501521517" sldId="544"/>
            <ac:picMk id="154631" creationId="{B191B64C-036B-2146-8DDA-74EA7EBE4717}"/>
          </ac:picMkLst>
        </pc:picChg>
        <pc:picChg chg="del">
          <ac:chgData name="Caroline Jawad" userId="ebec8957-a986-4a6f-937a-47250bfdae89" providerId="ADAL" clId="{69115741-8945-4139-9428-0FC8FA19BFAD}" dt="2021-02-08T17:03:26.764" v="275" actId="478"/>
          <ac:picMkLst>
            <pc:docMk/>
            <pc:sldMk cId="3501521517" sldId="544"/>
            <ac:picMk id="154633" creationId="{228BD201-E828-1D4E-9E79-0586A3A12FED}"/>
          </ac:picMkLst>
        </pc:picChg>
      </pc:sldChg>
      <pc:sldChg chg="addSp modSp mod setBg">
        <pc:chgData name="Caroline Jawad" userId="ebec8957-a986-4a6f-937a-47250bfdae89" providerId="ADAL" clId="{69115741-8945-4139-9428-0FC8FA19BFAD}" dt="2021-02-08T17:03:37.088" v="279" actId="26606"/>
        <pc:sldMkLst>
          <pc:docMk/>
          <pc:sldMk cId="3211930956" sldId="545"/>
        </pc:sldMkLst>
        <pc:spChg chg="mod">
          <ac:chgData name="Caroline Jawad" userId="ebec8957-a986-4a6f-937a-47250bfdae89" providerId="ADAL" clId="{69115741-8945-4139-9428-0FC8FA19BFAD}" dt="2021-02-08T17:03:37.088" v="279" actId="26606"/>
          <ac:spMkLst>
            <pc:docMk/>
            <pc:sldMk cId="3211930956" sldId="545"/>
            <ac:spMk id="2" creationId="{2465444A-7843-174E-BD9C-24E92B9F63E7}"/>
          </ac:spMkLst>
        </pc:spChg>
        <pc:spChg chg="mod">
          <ac:chgData name="Caroline Jawad" userId="ebec8957-a986-4a6f-937a-47250bfdae89" providerId="ADAL" clId="{69115741-8945-4139-9428-0FC8FA19BFAD}" dt="2021-02-08T17:03:37.088" v="279" actId="26606"/>
          <ac:spMkLst>
            <pc:docMk/>
            <pc:sldMk cId="3211930956" sldId="545"/>
            <ac:spMk id="3" creationId="{6956FD12-90F0-6C4C-B56F-7DC97DBA2259}"/>
          </ac:spMkLst>
        </pc:spChg>
        <pc:spChg chg="add">
          <ac:chgData name="Caroline Jawad" userId="ebec8957-a986-4a6f-937a-47250bfdae89" providerId="ADAL" clId="{69115741-8945-4139-9428-0FC8FA19BFAD}" dt="2021-02-08T17:03:37.088" v="279" actId="26606"/>
          <ac:spMkLst>
            <pc:docMk/>
            <pc:sldMk cId="3211930956" sldId="545"/>
            <ac:spMk id="8" creationId="{09588DA8-065E-4F6F-8EFD-43104AB2E0CF}"/>
          </ac:spMkLst>
        </pc:spChg>
        <pc:spChg chg="add">
          <ac:chgData name="Caroline Jawad" userId="ebec8957-a986-4a6f-937a-47250bfdae89" providerId="ADAL" clId="{69115741-8945-4139-9428-0FC8FA19BFAD}" dt="2021-02-08T17:03:37.088" v="279" actId="26606"/>
          <ac:spMkLst>
            <pc:docMk/>
            <pc:sldMk cId="3211930956" sldId="545"/>
            <ac:spMk id="10" creationId="{C4285719-470E-454C-AF62-8323075F1F5B}"/>
          </ac:spMkLst>
        </pc:spChg>
        <pc:spChg chg="add">
          <ac:chgData name="Caroline Jawad" userId="ebec8957-a986-4a6f-937a-47250bfdae89" providerId="ADAL" clId="{69115741-8945-4139-9428-0FC8FA19BFAD}" dt="2021-02-08T17:03:37.088" v="279" actId="26606"/>
          <ac:spMkLst>
            <pc:docMk/>
            <pc:sldMk cId="3211930956" sldId="545"/>
            <ac:spMk id="12" creationId="{CD9FE4EF-C4D8-49A0-B2FF-81D8DB7D8A24}"/>
          </ac:spMkLst>
        </pc:spChg>
        <pc:spChg chg="add">
          <ac:chgData name="Caroline Jawad" userId="ebec8957-a986-4a6f-937a-47250bfdae89" providerId="ADAL" clId="{69115741-8945-4139-9428-0FC8FA19BFAD}" dt="2021-02-08T17:03:37.088" v="279" actId="26606"/>
          <ac:spMkLst>
            <pc:docMk/>
            <pc:sldMk cId="3211930956" sldId="545"/>
            <ac:spMk id="14" creationId="{4300840D-0A0B-4512-BACA-B439D5B9C57C}"/>
          </ac:spMkLst>
        </pc:spChg>
        <pc:spChg chg="add">
          <ac:chgData name="Caroline Jawad" userId="ebec8957-a986-4a6f-937a-47250bfdae89" providerId="ADAL" clId="{69115741-8945-4139-9428-0FC8FA19BFAD}" dt="2021-02-08T17:03:37.088" v="279" actId="26606"/>
          <ac:spMkLst>
            <pc:docMk/>
            <pc:sldMk cId="3211930956" sldId="545"/>
            <ac:spMk id="16" creationId="{D2B78728-A580-49A7-84F9-6EF6F583ADE0}"/>
          </ac:spMkLst>
        </pc:spChg>
        <pc:spChg chg="add">
          <ac:chgData name="Caroline Jawad" userId="ebec8957-a986-4a6f-937a-47250bfdae89" providerId="ADAL" clId="{69115741-8945-4139-9428-0FC8FA19BFAD}" dt="2021-02-08T17:03:37.088" v="279" actId="26606"/>
          <ac:spMkLst>
            <pc:docMk/>
            <pc:sldMk cId="3211930956" sldId="545"/>
            <ac:spMk id="18" creationId="{38FAA1A1-D861-433F-88FA-1E9D6FD31D11}"/>
          </ac:spMkLst>
        </pc:spChg>
        <pc:spChg chg="add">
          <ac:chgData name="Caroline Jawad" userId="ebec8957-a986-4a6f-937a-47250bfdae89" providerId="ADAL" clId="{69115741-8945-4139-9428-0FC8FA19BFAD}" dt="2021-02-08T17:03:37.088" v="279" actId="26606"/>
          <ac:spMkLst>
            <pc:docMk/>
            <pc:sldMk cId="3211930956" sldId="545"/>
            <ac:spMk id="20" creationId="{8D71EDA1-87BF-4D5D-AB79-F346FD19278A}"/>
          </ac:spMkLst>
        </pc:spChg>
      </pc:sldChg>
      <pc:sldChg chg="addSp modSp mod setBg">
        <pc:chgData name="Caroline Jawad" userId="ebec8957-a986-4a6f-937a-47250bfdae89" providerId="ADAL" clId="{69115741-8945-4139-9428-0FC8FA19BFAD}" dt="2021-02-08T17:03:42.183" v="280" actId="26606"/>
        <pc:sldMkLst>
          <pc:docMk/>
          <pc:sldMk cId="819947852" sldId="546"/>
        </pc:sldMkLst>
        <pc:spChg chg="mod">
          <ac:chgData name="Caroline Jawad" userId="ebec8957-a986-4a6f-937a-47250bfdae89" providerId="ADAL" clId="{69115741-8945-4139-9428-0FC8FA19BFAD}" dt="2021-02-08T17:03:42.183" v="280" actId="26606"/>
          <ac:spMkLst>
            <pc:docMk/>
            <pc:sldMk cId="819947852" sldId="546"/>
            <ac:spMk id="2" creationId="{6DB2915E-8BBE-7A45-AEF4-C9675095101C}"/>
          </ac:spMkLst>
        </pc:spChg>
        <pc:spChg chg="mod">
          <ac:chgData name="Caroline Jawad" userId="ebec8957-a986-4a6f-937a-47250bfdae89" providerId="ADAL" clId="{69115741-8945-4139-9428-0FC8FA19BFAD}" dt="2021-02-08T17:03:42.183" v="280" actId="26606"/>
          <ac:spMkLst>
            <pc:docMk/>
            <pc:sldMk cId="819947852" sldId="546"/>
            <ac:spMk id="3" creationId="{DD81D0B8-6F2A-FE4E-9D1F-07E18B4BC1C6}"/>
          </ac:spMkLst>
        </pc:spChg>
        <pc:spChg chg="add">
          <ac:chgData name="Caroline Jawad" userId="ebec8957-a986-4a6f-937a-47250bfdae89" providerId="ADAL" clId="{69115741-8945-4139-9428-0FC8FA19BFAD}" dt="2021-02-08T17:03:42.183" v="280" actId="26606"/>
          <ac:spMkLst>
            <pc:docMk/>
            <pc:sldMk cId="819947852" sldId="546"/>
            <ac:spMk id="8" creationId="{09588DA8-065E-4F6F-8EFD-43104AB2E0CF}"/>
          </ac:spMkLst>
        </pc:spChg>
        <pc:spChg chg="add">
          <ac:chgData name="Caroline Jawad" userId="ebec8957-a986-4a6f-937a-47250bfdae89" providerId="ADAL" clId="{69115741-8945-4139-9428-0FC8FA19BFAD}" dt="2021-02-08T17:03:42.183" v="280" actId="26606"/>
          <ac:spMkLst>
            <pc:docMk/>
            <pc:sldMk cId="819947852" sldId="546"/>
            <ac:spMk id="10" creationId="{C4285719-470E-454C-AF62-8323075F1F5B}"/>
          </ac:spMkLst>
        </pc:spChg>
        <pc:spChg chg="add">
          <ac:chgData name="Caroline Jawad" userId="ebec8957-a986-4a6f-937a-47250bfdae89" providerId="ADAL" clId="{69115741-8945-4139-9428-0FC8FA19BFAD}" dt="2021-02-08T17:03:42.183" v="280" actId="26606"/>
          <ac:spMkLst>
            <pc:docMk/>
            <pc:sldMk cId="819947852" sldId="546"/>
            <ac:spMk id="12" creationId="{CD9FE4EF-C4D8-49A0-B2FF-81D8DB7D8A24}"/>
          </ac:spMkLst>
        </pc:spChg>
        <pc:spChg chg="add">
          <ac:chgData name="Caroline Jawad" userId="ebec8957-a986-4a6f-937a-47250bfdae89" providerId="ADAL" clId="{69115741-8945-4139-9428-0FC8FA19BFAD}" dt="2021-02-08T17:03:42.183" v="280" actId="26606"/>
          <ac:spMkLst>
            <pc:docMk/>
            <pc:sldMk cId="819947852" sldId="546"/>
            <ac:spMk id="14" creationId="{4300840D-0A0B-4512-BACA-B439D5B9C57C}"/>
          </ac:spMkLst>
        </pc:spChg>
        <pc:spChg chg="add">
          <ac:chgData name="Caroline Jawad" userId="ebec8957-a986-4a6f-937a-47250bfdae89" providerId="ADAL" clId="{69115741-8945-4139-9428-0FC8FA19BFAD}" dt="2021-02-08T17:03:42.183" v="280" actId="26606"/>
          <ac:spMkLst>
            <pc:docMk/>
            <pc:sldMk cId="819947852" sldId="546"/>
            <ac:spMk id="16" creationId="{D2B78728-A580-49A7-84F9-6EF6F583ADE0}"/>
          </ac:spMkLst>
        </pc:spChg>
        <pc:spChg chg="add">
          <ac:chgData name="Caroline Jawad" userId="ebec8957-a986-4a6f-937a-47250bfdae89" providerId="ADAL" clId="{69115741-8945-4139-9428-0FC8FA19BFAD}" dt="2021-02-08T17:03:42.183" v="280" actId="26606"/>
          <ac:spMkLst>
            <pc:docMk/>
            <pc:sldMk cId="819947852" sldId="546"/>
            <ac:spMk id="18" creationId="{38FAA1A1-D861-433F-88FA-1E9D6FD31D11}"/>
          </ac:spMkLst>
        </pc:spChg>
        <pc:spChg chg="add">
          <ac:chgData name="Caroline Jawad" userId="ebec8957-a986-4a6f-937a-47250bfdae89" providerId="ADAL" clId="{69115741-8945-4139-9428-0FC8FA19BFAD}" dt="2021-02-08T17:03:42.183" v="280" actId="26606"/>
          <ac:spMkLst>
            <pc:docMk/>
            <pc:sldMk cId="819947852" sldId="546"/>
            <ac:spMk id="20" creationId="{8D71EDA1-87BF-4D5D-AB79-F346FD19278A}"/>
          </ac:spMkLst>
        </pc:spChg>
      </pc:sldChg>
      <pc:sldChg chg="addSp modSp mod setBg">
        <pc:chgData name="Caroline Jawad" userId="ebec8957-a986-4a6f-937a-47250bfdae89" providerId="ADAL" clId="{69115741-8945-4139-9428-0FC8FA19BFAD}" dt="2021-02-08T17:03:55.306" v="281" actId="26606"/>
        <pc:sldMkLst>
          <pc:docMk/>
          <pc:sldMk cId="1931085985" sldId="547"/>
        </pc:sldMkLst>
        <pc:spChg chg="mod">
          <ac:chgData name="Caroline Jawad" userId="ebec8957-a986-4a6f-937a-47250bfdae89" providerId="ADAL" clId="{69115741-8945-4139-9428-0FC8FA19BFAD}" dt="2021-02-08T17:03:55.306" v="281" actId="26606"/>
          <ac:spMkLst>
            <pc:docMk/>
            <pc:sldMk cId="1931085985" sldId="547"/>
            <ac:spMk id="2" creationId="{C12052DD-AA01-284B-9F05-647E0BD9F9D3}"/>
          </ac:spMkLst>
        </pc:spChg>
        <pc:spChg chg="mod">
          <ac:chgData name="Caroline Jawad" userId="ebec8957-a986-4a6f-937a-47250bfdae89" providerId="ADAL" clId="{69115741-8945-4139-9428-0FC8FA19BFAD}" dt="2021-02-08T17:03:55.306" v="281" actId="26606"/>
          <ac:spMkLst>
            <pc:docMk/>
            <pc:sldMk cId="1931085985" sldId="547"/>
            <ac:spMk id="3" creationId="{CB0C1180-EC5C-5645-A1F2-B9C52DDCBEB4}"/>
          </ac:spMkLst>
        </pc:spChg>
        <pc:spChg chg="add">
          <ac:chgData name="Caroline Jawad" userId="ebec8957-a986-4a6f-937a-47250bfdae89" providerId="ADAL" clId="{69115741-8945-4139-9428-0FC8FA19BFAD}" dt="2021-02-08T17:03:55.306" v="281" actId="26606"/>
          <ac:spMkLst>
            <pc:docMk/>
            <pc:sldMk cId="1931085985" sldId="547"/>
            <ac:spMk id="8" creationId="{09588DA8-065E-4F6F-8EFD-43104AB2E0CF}"/>
          </ac:spMkLst>
        </pc:spChg>
        <pc:spChg chg="add">
          <ac:chgData name="Caroline Jawad" userId="ebec8957-a986-4a6f-937a-47250bfdae89" providerId="ADAL" clId="{69115741-8945-4139-9428-0FC8FA19BFAD}" dt="2021-02-08T17:03:55.306" v="281" actId="26606"/>
          <ac:spMkLst>
            <pc:docMk/>
            <pc:sldMk cId="1931085985" sldId="547"/>
            <ac:spMk id="10" creationId="{C4285719-470E-454C-AF62-8323075F1F5B}"/>
          </ac:spMkLst>
        </pc:spChg>
        <pc:spChg chg="add">
          <ac:chgData name="Caroline Jawad" userId="ebec8957-a986-4a6f-937a-47250bfdae89" providerId="ADAL" clId="{69115741-8945-4139-9428-0FC8FA19BFAD}" dt="2021-02-08T17:03:55.306" v="281" actId="26606"/>
          <ac:spMkLst>
            <pc:docMk/>
            <pc:sldMk cId="1931085985" sldId="547"/>
            <ac:spMk id="12" creationId="{CD9FE4EF-C4D8-49A0-B2FF-81D8DB7D8A24}"/>
          </ac:spMkLst>
        </pc:spChg>
        <pc:spChg chg="add">
          <ac:chgData name="Caroline Jawad" userId="ebec8957-a986-4a6f-937a-47250bfdae89" providerId="ADAL" clId="{69115741-8945-4139-9428-0FC8FA19BFAD}" dt="2021-02-08T17:03:55.306" v="281" actId="26606"/>
          <ac:spMkLst>
            <pc:docMk/>
            <pc:sldMk cId="1931085985" sldId="547"/>
            <ac:spMk id="14" creationId="{4300840D-0A0B-4512-BACA-B439D5B9C57C}"/>
          </ac:spMkLst>
        </pc:spChg>
        <pc:spChg chg="add">
          <ac:chgData name="Caroline Jawad" userId="ebec8957-a986-4a6f-937a-47250bfdae89" providerId="ADAL" clId="{69115741-8945-4139-9428-0FC8FA19BFAD}" dt="2021-02-08T17:03:55.306" v="281" actId="26606"/>
          <ac:spMkLst>
            <pc:docMk/>
            <pc:sldMk cId="1931085985" sldId="547"/>
            <ac:spMk id="16" creationId="{D2B78728-A580-49A7-84F9-6EF6F583ADE0}"/>
          </ac:spMkLst>
        </pc:spChg>
        <pc:spChg chg="add">
          <ac:chgData name="Caroline Jawad" userId="ebec8957-a986-4a6f-937a-47250bfdae89" providerId="ADAL" clId="{69115741-8945-4139-9428-0FC8FA19BFAD}" dt="2021-02-08T17:03:55.306" v="281" actId="26606"/>
          <ac:spMkLst>
            <pc:docMk/>
            <pc:sldMk cId="1931085985" sldId="547"/>
            <ac:spMk id="18" creationId="{38FAA1A1-D861-433F-88FA-1E9D6FD31D11}"/>
          </ac:spMkLst>
        </pc:spChg>
        <pc:spChg chg="add">
          <ac:chgData name="Caroline Jawad" userId="ebec8957-a986-4a6f-937a-47250bfdae89" providerId="ADAL" clId="{69115741-8945-4139-9428-0FC8FA19BFAD}" dt="2021-02-08T17:03:55.306" v="281" actId="26606"/>
          <ac:spMkLst>
            <pc:docMk/>
            <pc:sldMk cId="1931085985" sldId="547"/>
            <ac:spMk id="20" creationId="{8D71EDA1-87BF-4D5D-AB79-F346FD19278A}"/>
          </ac:spMkLst>
        </pc:spChg>
      </pc:sldChg>
      <pc:sldChg chg="addSp modSp mod setBg">
        <pc:chgData name="Caroline Jawad" userId="ebec8957-a986-4a6f-937a-47250bfdae89" providerId="ADAL" clId="{69115741-8945-4139-9428-0FC8FA19BFAD}" dt="2021-02-08T17:04:02.889" v="282" actId="26606"/>
        <pc:sldMkLst>
          <pc:docMk/>
          <pc:sldMk cId="3454595808" sldId="548"/>
        </pc:sldMkLst>
        <pc:spChg chg="mod">
          <ac:chgData name="Caroline Jawad" userId="ebec8957-a986-4a6f-937a-47250bfdae89" providerId="ADAL" clId="{69115741-8945-4139-9428-0FC8FA19BFAD}" dt="2021-02-08T17:04:02.889" v="282" actId="26606"/>
          <ac:spMkLst>
            <pc:docMk/>
            <pc:sldMk cId="3454595808" sldId="548"/>
            <ac:spMk id="2" creationId="{C4F974CE-E727-C345-8108-3FF39D19AB14}"/>
          </ac:spMkLst>
        </pc:spChg>
        <pc:spChg chg="mod">
          <ac:chgData name="Caroline Jawad" userId="ebec8957-a986-4a6f-937a-47250bfdae89" providerId="ADAL" clId="{69115741-8945-4139-9428-0FC8FA19BFAD}" dt="2021-02-08T17:04:02.889" v="282" actId="26606"/>
          <ac:spMkLst>
            <pc:docMk/>
            <pc:sldMk cId="3454595808" sldId="548"/>
            <ac:spMk id="3" creationId="{DED7AD2A-E443-8A40-8D5C-A271BC192759}"/>
          </ac:spMkLst>
        </pc:spChg>
        <pc:spChg chg="add">
          <ac:chgData name="Caroline Jawad" userId="ebec8957-a986-4a6f-937a-47250bfdae89" providerId="ADAL" clId="{69115741-8945-4139-9428-0FC8FA19BFAD}" dt="2021-02-08T17:04:02.889" v="282" actId="26606"/>
          <ac:spMkLst>
            <pc:docMk/>
            <pc:sldMk cId="3454595808" sldId="548"/>
            <ac:spMk id="8" creationId="{09588DA8-065E-4F6F-8EFD-43104AB2E0CF}"/>
          </ac:spMkLst>
        </pc:spChg>
        <pc:spChg chg="add">
          <ac:chgData name="Caroline Jawad" userId="ebec8957-a986-4a6f-937a-47250bfdae89" providerId="ADAL" clId="{69115741-8945-4139-9428-0FC8FA19BFAD}" dt="2021-02-08T17:04:02.889" v="282" actId="26606"/>
          <ac:spMkLst>
            <pc:docMk/>
            <pc:sldMk cId="3454595808" sldId="548"/>
            <ac:spMk id="10" creationId="{C4285719-470E-454C-AF62-8323075F1F5B}"/>
          </ac:spMkLst>
        </pc:spChg>
        <pc:spChg chg="add">
          <ac:chgData name="Caroline Jawad" userId="ebec8957-a986-4a6f-937a-47250bfdae89" providerId="ADAL" clId="{69115741-8945-4139-9428-0FC8FA19BFAD}" dt="2021-02-08T17:04:02.889" v="282" actId="26606"/>
          <ac:spMkLst>
            <pc:docMk/>
            <pc:sldMk cId="3454595808" sldId="548"/>
            <ac:spMk id="12" creationId="{CD9FE4EF-C4D8-49A0-B2FF-81D8DB7D8A24}"/>
          </ac:spMkLst>
        </pc:spChg>
        <pc:spChg chg="add">
          <ac:chgData name="Caroline Jawad" userId="ebec8957-a986-4a6f-937a-47250bfdae89" providerId="ADAL" clId="{69115741-8945-4139-9428-0FC8FA19BFAD}" dt="2021-02-08T17:04:02.889" v="282" actId="26606"/>
          <ac:spMkLst>
            <pc:docMk/>
            <pc:sldMk cId="3454595808" sldId="548"/>
            <ac:spMk id="14" creationId="{4300840D-0A0B-4512-BACA-B439D5B9C57C}"/>
          </ac:spMkLst>
        </pc:spChg>
        <pc:spChg chg="add">
          <ac:chgData name="Caroline Jawad" userId="ebec8957-a986-4a6f-937a-47250bfdae89" providerId="ADAL" clId="{69115741-8945-4139-9428-0FC8FA19BFAD}" dt="2021-02-08T17:04:02.889" v="282" actId="26606"/>
          <ac:spMkLst>
            <pc:docMk/>
            <pc:sldMk cId="3454595808" sldId="548"/>
            <ac:spMk id="16" creationId="{D2B78728-A580-49A7-84F9-6EF6F583ADE0}"/>
          </ac:spMkLst>
        </pc:spChg>
        <pc:spChg chg="add">
          <ac:chgData name="Caroline Jawad" userId="ebec8957-a986-4a6f-937a-47250bfdae89" providerId="ADAL" clId="{69115741-8945-4139-9428-0FC8FA19BFAD}" dt="2021-02-08T17:04:02.889" v="282" actId="26606"/>
          <ac:spMkLst>
            <pc:docMk/>
            <pc:sldMk cId="3454595808" sldId="548"/>
            <ac:spMk id="18" creationId="{38FAA1A1-D861-433F-88FA-1E9D6FD31D11}"/>
          </ac:spMkLst>
        </pc:spChg>
        <pc:spChg chg="add">
          <ac:chgData name="Caroline Jawad" userId="ebec8957-a986-4a6f-937a-47250bfdae89" providerId="ADAL" clId="{69115741-8945-4139-9428-0FC8FA19BFAD}" dt="2021-02-08T17:04:02.889" v="282" actId="26606"/>
          <ac:spMkLst>
            <pc:docMk/>
            <pc:sldMk cId="3454595808" sldId="548"/>
            <ac:spMk id="20" creationId="{8D71EDA1-87BF-4D5D-AB79-F346FD19278A}"/>
          </ac:spMkLst>
        </pc:spChg>
      </pc:sldChg>
      <pc:sldChg chg="addSp modSp mod setBg">
        <pc:chgData name="Caroline Jawad" userId="ebec8957-a986-4a6f-937a-47250bfdae89" providerId="ADAL" clId="{69115741-8945-4139-9428-0FC8FA19BFAD}" dt="2021-02-08T17:04:07.997" v="283" actId="26606"/>
        <pc:sldMkLst>
          <pc:docMk/>
          <pc:sldMk cId="2617058494" sldId="549"/>
        </pc:sldMkLst>
        <pc:spChg chg="mod">
          <ac:chgData name="Caroline Jawad" userId="ebec8957-a986-4a6f-937a-47250bfdae89" providerId="ADAL" clId="{69115741-8945-4139-9428-0FC8FA19BFAD}" dt="2021-02-08T17:04:07.997" v="283" actId="26606"/>
          <ac:spMkLst>
            <pc:docMk/>
            <pc:sldMk cId="2617058494" sldId="549"/>
            <ac:spMk id="2" creationId="{23250E6D-572B-DA43-9639-15494D7B1DFE}"/>
          </ac:spMkLst>
        </pc:spChg>
        <pc:spChg chg="mod">
          <ac:chgData name="Caroline Jawad" userId="ebec8957-a986-4a6f-937a-47250bfdae89" providerId="ADAL" clId="{69115741-8945-4139-9428-0FC8FA19BFAD}" dt="2021-02-08T17:04:07.997" v="283" actId="26606"/>
          <ac:spMkLst>
            <pc:docMk/>
            <pc:sldMk cId="2617058494" sldId="549"/>
            <ac:spMk id="3" creationId="{0C473452-2A80-124B-9984-FBFD8C0F9963}"/>
          </ac:spMkLst>
        </pc:spChg>
        <pc:spChg chg="add">
          <ac:chgData name="Caroline Jawad" userId="ebec8957-a986-4a6f-937a-47250bfdae89" providerId="ADAL" clId="{69115741-8945-4139-9428-0FC8FA19BFAD}" dt="2021-02-08T17:04:07.997" v="283" actId="26606"/>
          <ac:spMkLst>
            <pc:docMk/>
            <pc:sldMk cId="2617058494" sldId="549"/>
            <ac:spMk id="8" creationId="{09588DA8-065E-4F6F-8EFD-43104AB2E0CF}"/>
          </ac:spMkLst>
        </pc:spChg>
        <pc:spChg chg="add">
          <ac:chgData name="Caroline Jawad" userId="ebec8957-a986-4a6f-937a-47250bfdae89" providerId="ADAL" clId="{69115741-8945-4139-9428-0FC8FA19BFAD}" dt="2021-02-08T17:04:07.997" v="283" actId="26606"/>
          <ac:spMkLst>
            <pc:docMk/>
            <pc:sldMk cId="2617058494" sldId="549"/>
            <ac:spMk id="10" creationId="{C4285719-470E-454C-AF62-8323075F1F5B}"/>
          </ac:spMkLst>
        </pc:spChg>
        <pc:spChg chg="add">
          <ac:chgData name="Caroline Jawad" userId="ebec8957-a986-4a6f-937a-47250bfdae89" providerId="ADAL" clId="{69115741-8945-4139-9428-0FC8FA19BFAD}" dt="2021-02-08T17:04:07.997" v="283" actId="26606"/>
          <ac:spMkLst>
            <pc:docMk/>
            <pc:sldMk cId="2617058494" sldId="549"/>
            <ac:spMk id="12" creationId="{CD9FE4EF-C4D8-49A0-B2FF-81D8DB7D8A24}"/>
          </ac:spMkLst>
        </pc:spChg>
        <pc:spChg chg="add">
          <ac:chgData name="Caroline Jawad" userId="ebec8957-a986-4a6f-937a-47250bfdae89" providerId="ADAL" clId="{69115741-8945-4139-9428-0FC8FA19BFAD}" dt="2021-02-08T17:04:07.997" v="283" actId="26606"/>
          <ac:spMkLst>
            <pc:docMk/>
            <pc:sldMk cId="2617058494" sldId="549"/>
            <ac:spMk id="14" creationId="{4300840D-0A0B-4512-BACA-B439D5B9C57C}"/>
          </ac:spMkLst>
        </pc:spChg>
        <pc:spChg chg="add">
          <ac:chgData name="Caroline Jawad" userId="ebec8957-a986-4a6f-937a-47250bfdae89" providerId="ADAL" clId="{69115741-8945-4139-9428-0FC8FA19BFAD}" dt="2021-02-08T17:04:07.997" v="283" actId="26606"/>
          <ac:spMkLst>
            <pc:docMk/>
            <pc:sldMk cId="2617058494" sldId="549"/>
            <ac:spMk id="16" creationId="{D2B78728-A580-49A7-84F9-6EF6F583ADE0}"/>
          </ac:spMkLst>
        </pc:spChg>
        <pc:spChg chg="add">
          <ac:chgData name="Caroline Jawad" userId="ebec8957-a986-4a6f-937a-47250bfdae89" providerId="ADAL" clId="{69115741-8945-4139-9428-0FC8FA19BFAD}" dt="2021-02-08T17:04:07.997" v="283" actId="26606"/>
          <ac:spMkLst>
            <pc:docMk/>
            <pc:sldMk cId="2617058494" sldId="549"/>
            <ac:spMk id="18" creationId="{38FAA1A1-D861-433F-88FA-1E9D6FD31D11}"/>
          </ac:spMkLst>
        </pc:spChg>
        <pc:spChg chg="add">
          <ac:chgData name="Caroline Jawad" userId="ebec8957-a986-4a6f-937a-47250bfdae89" providerId="ADAL" clId="{69115741-8945-4139-9428-0FC8FA19BFAD}" dt="2021-02-08T17:04:07.997" v="283" actId="26606"/>
          <ac:spMkLst>
            <pc:docMk/>
            <pc:sldMk cId="2617058494" sldId="549"/>
            <ac:spMk id="20" creationId="{8D71EDA1-87BF-4D5D-AB79-F346FD19278A}"/>
          </ac:spMkLst>
        </pc:spChg>
      </pc:sldChg>
      <pc:sldChg chg="addSp modSp mod setBg">
        <pc:chgData name="Caroline Jawad" userId="ebec8957-a986-4a6f-937a-47250bfdae89" providerId="ADAL" clId="{69115741-8945-4139-9428-0FC8FA19BFAD}" dt="2021-02-08T17:04:13.488" v="284" actId="26606"/>
        <pc:sldMkLst>
          <pc:docMk/>
          <pc:sldMk cId="918060362" sldId="550"/>
        </pc:sldMkLst>
        <pc:spChg chg="mod">
          <ac:chgData name="Caroline Jawad" userId="ebec8957-a986-4a6f-937a-47250bfdae89" providerId="ADAL" clId="{69115741-8945-4139-9428-0FC8FA19BFAD}" dt="2021-02-08T17:04:13.488" v="284" actId="26606"/>
          <ac:spMkLst>
            <pc:docMk/>
            <pc:sldMk cId="918060362" sldId="550"/>
            <ac:spMk id="2" creationId="{1681FDDC-D508-A043-B04C-7B2DE97D2560}"/>
          </ac:spMkLst>
        </pc:spChg>
        <pc:spChg chg="mod">
          <ac:chgData name="Caroline Jawad" userId="ebec8957-a986-4a6f-937a-47250bfdae89" providerId="ADAL" clId="{69115741-8945-4139-9428-0FC8FA19BFAD}" dt="2021-02-08T17:04:13.488" v="284" actId="26606"/>
          <ac:spMkLst>
            <pc:docMk/>
            <pc:sldMk cId="918060362" sldId="550"/>
            <ac:spMk id="3" creationId="{6269F0D8-6A56-5847-A7DD-13C01B69FE8E}"/>
          </ac:spMkLst>
        </pc:spChg>
        <pc:spChg chg="add">
          <ac:chgData name="Caroline Jawad" userId="ebec8957-a986-4a6f-937a-47250bfdae89" providerId="ADAL" clId="{69115741-8945-4139-9428-0FC8FA19BFAD}" dt="2021-02-08T17:04:13.488" v="284" actId="26606"/>
          <ac:spMkLst>
            <pc:docMk/>
            <pc:sldMk cId="918060362" sldId="550"/>
            <ac:spMk id="8" creationId="{09588DA8-065E-4F6F-8EFD-43104AB2E0CF}"/>
          </ac:spMkLst>
        </pc:spChg>
        <pc:spChg chg="add">
          <ac:chgData name="Caroline Jawad" userId="ebec8957-a986-4a6f-937a-47250bfdae89" providerId="ADAL" clId="{69115741-8945-4139-9428-0FC8FA19BFAD}" dt="2021-02-08T17:04:13.488" v="284" actId="26606"/>
          <ac:spMkLst>
            <pc:docMk/>
            <pc:sldMk cId="918060362" sldId="550"/>
            <ac:spMk id="10" creationId="{C4285719-470E-454C-AF62-8323075F1F5B}"/>
          </ac:spMkLst>
        </pc:spChg>
        <pc:spChg chg="add">
          <ac:chgData name="Caroline Jawad" userId="ebec8957-a986-4a6f-937a-47250bfdae89" providerId="ADAL" clId="{69115741-8945-4139-9428-0FC8FA19BFAD}" dt="2021-02-08T17:04:13.488" v="284" actId="26606"/>
          <ac:spMkLst>
            <pc:docMk/>
            <pc:sldMk cId="918060362" sldId="550"/>
            <ac:spMk id="12" creationId="{CD9FE4EF-C4D8-49A0-B2FF-81D8DB7D8A24}"/>
          </ac:spMkLst>
        </pc:spChg>
        <pc:spChg chg="add">
          <ac:chgData name="Caroline Jawad" userId="ebec8957-a986-4a6f-937a-47250bfdae89" providerId="ADAL" clId="{69115741-8945-4139-9428-0FC8FA19BFAD}" dt="2021-02-08T17:04:13.488" v="284" actId="26606"/>
          <ac:spMkLst>
            <pc:docMk/>
            <pc:sldMk cId="918060362" sldId="550"/>
            <ac:spMk id="14" creationId="{4300840D-0A0B-4512-BACA-B439D5B9C57C}"/>
          </ac:spMkLst>
        </pc:spChg>
        <pc:spChg chg="add">
          <ac:chgData name="Caroline Jawad" userId="ebec8957-a986-4a6f-937a-47250bfdae89" providerId="ADAL" clId="{69115741-8945-4139-9428-0FC8FA19BFAD}" dt="2021-02-08T17:04:13.488" v="284" actId="26606"/>
          <ac:spMkLst>
            <pc:docMk/>
            <pc:sldMk cId="918060362" sldId="550"/>
            <ac:spMk id="16" creationId="{D2B78728-A580-49A7-84F9-6EF6F583ADE0}"/>
          </ac:spMkLst>
        </pc:spChg>
        <pc:spChg chg="add">
          <ac:chgData name="Caroline Jawad" userId="ebec8957-a986-4a6f-937a-47250bfdae89" providerId="ADAL" clId="{69115741-8945-4139-9428-0FC8FA19BFAD}" dt="2021-02-08T17:04:13.488" v="284" actId="26606"/>
          <ac:spMkLst>
            <pc:docMk/>
            <pc:sldMk cId="918060362" sldId="550"/>
            <ac:spMk id="18" creationId="{38FAA1A1-D861-433F-88FA-1E9D6FD31D11}"/>
          </ac:spMkLst>
        </pc:spChg>
        <pc:spChg chg="add">
          <ac:chgData name="Caroline Jawad" userId="ebec8957-a986-4a6f-937a-47250bfdae89" providerId="ADAL" clId="{69115741-8945-4139-9428-0FC8FA19BFAD}" dt="2021-02-08T17:04:13.488" v="284" actId="26606"/>
          <ac:spMkLst>
            <pc:docMk/>
            <pc:sldMk cId="918060362" sldId="550"/>
            <ac:spMk id="20" creationId="{8D71EDA1-87BF-4D5D-AB79-F346FD19278A}"/>
          </ac:spMkLst>
        </pc:spChg>
      </pc:sldChg>
      <pc:sldChg chg="addSp modSp mod setBg">
        <pc:chgData name="Caroline Jawad" userId="ebec8957-a986-4a6f-937a-47250bfdae89" providerId="ADAL" clId="{69115741-8945-4139-9428-0FC8FA19BFAD}" dt="2021-02-08T17:04:19.248" v="285" actId="26606"/>
        <pc:sldMkLst>
          <pc:docMk/>
          <pc:sldMk cId="819172267" sldId="551"/>
        </pc:sldMkLst>
        <pc:spChg chg="mod">
          <ac:chgData name="Caroline Jawad" userId="ebec8957-a986-4a6f-937a-47250bfdae89" providerId="ADAL" clId="{69115741-8945-4139-9428-0FC8FA19BFAD}" dt="2021-02-08T17:04:19.248" v="285" actId="26606"/>
          <ac:spMkLst>
            <pc:docMk/>
            <pc:sldMk cId="819172267" sldId="551"/>
            <ac:spMk id="2" creationId="{B9C25D35-A6E4-4C41-AC98-55D3243C2BD4}"/>
          </ac:spMkLst>
        </pc:spChg>
        <pc:spChg chg="mod">
          <ac:chgData name="Caroline Jawad" userId="ebec8957-a986-4a6f-937a-47250bfdae89" providerId="ADAL" clId="{69115741-8945-4139-9428-0FC8FA19BFAD}" dt="2021-02-08T17:04:19.248" v="285" actId="26606"/>
          <ac:spMkLst>
            <pc:docMk/>
            <pc:sldMk cId="819172267" sldId="551"/>
            <ac:spMk id="3" creationId="{B05FE5E9-9F5C-9B45-90F8-4620393C9225}"/>
          </ac:spMkLst>
        </pc:spChg>
        <pc:spChg chg="add">
          <ac:chgData name="Caroline Jawad" userId="ebec8957-a986-4a6f-937a-47250bfdae89" providerId="ADAL" clId="{69115741-8945-4139-9428-0FC8FA19BFAD}" dt="2021-02-08T17:04:19.248" v="285" actId="26606"/>
          <ac:spMkLst>
            <pc:docMk/>
            <pc:sldMk cId="819172267" sldId="551"/>
            <ac:spMk id="8" creationId="{09588DA8-065E-4F6F-8EFD-43104AB2E0CF}"/>
          </ac:spMkLst>
        </pc:spChg>
        <pc:spChg chg="add">
          <ac:chgData name="Caroline Jawad" userId="ebec8957-a986-4a6f-937a-47250bfdae89" providerId="ADAL" clId="{69115741-8945-4139-9428-0FC8FA19BFAD}" dt="2021-02-08T17:04:19.248" v="285" actId="26606"/>
          <ac:spMkLst>
            <pc:docMk/>
            <pc:sldMk cId="819172267" sldId="551"/>
            <ac:spMk id="10" creationId="{C4285719-470E-454C-AF62-8323075F1F5B}"/>
          </ac:spMkLst>
        </pc:spChg>
        <pc:spChg chg="add">
          <ac:chgData name="Caroline Jawad" userId="ebec8957-a986-4a6f-937a-47250bfdae89" providerId="ADAL" clId="{69115741-8945-4139-9428-0FC8FA19BFAD}" dt="2021-02-08T17:04:19.248" v="285" actId="26606"/>
          <ac:spMkLst>
            <pc:docMk/>
            <pc:sldMk cId="819172267" sldId="551"/>
            <ac:spMk id="12" creationId="{CD9FE4EF-C4D8-49A0-B2FF-81D8DB7D8A24}"/>
          </ac:spMkLst>
        </pc:spChg>
        <pc:spChg chg="add">
          <ac:chgData name="Caroline Jawad" userId="ebec8957-a986-4a6f-937a-47250bfdae89" providerId="ADAL" clId="{69115741-8945-4139-9428-0FC8FA19BFAD}" dt="2021-02-08T17:04:19.248" v="285" actId="26606"/>
          <ac:spMkLst>
            <pc:docMk/>
            <pc:sldMk cId="819172267" sldId="551"/>
            <ac:spMk id="14" creationId="{4300840D-0A0B-4512-BACA-B439D5B9C57C}"/>
          </ac:spMkLst>
        </pc:spChg>
        <pc:spChg chg="add">
          <ac:chgData name="Caroline Jawad" userId="ebec8957-a986-4a6f-937a-47250bfdae89" providerId="ADAL" clId="{69115741-8945-4139-9428-0FC8FA19BFAD}" dt="2021-02-08T17:04:19.248" v="285" actId="26606"/>
          <ac:spMkLst>
            <pc:docMk/>
            <pc:sldMk cId="819172267" sldId="551"/>
            <ac:spMk id="16" creationId="{D2B78728-A580-49A7-84F9-6EF6F583ADE0}"/>
          </ac:spMkLst>
        </pc:spChg>
        <pc:spChg chg="add">
          <ac:chgData name="Caroline Jawad" userId="ebec8957-a986-4a6f-937a-47250bfdae89" providerId="ADAL" clId="{69115741-8945-4139-9428-0FC8FA19BFAD}" dt="2021-02-08T17:04:19.248" v="285" actId="26606"/>
          <ac:spMkLst>
            <pc:docMk/>
            <pc:sldMk cId="819172267" sldId="551"/>
            <ac:spMk id="18" creationId="{38FAA1A1-D861-433F-88FA-1E9D6FD31D11}"/>
          </ac:spMkLst>
        </pc:spChg>
        <pc:spChg chg="add">
          <ac:chgData name="Caroline Jawad" userId="ebec8957-a986-4a6f-937a-47250bfdae89" providerId="ADAL" clId="{69115741-8945-4139-9428-0FC8FA19BFAD}" dt="2021-02-08T17:04:19.248" v="285" actId="26606"/>
          <ac:spMkLst>
            <pc:docMk/>
            <pc:sldMk cId="819172267" sldId="551"/>
            <ac:spMk id="20" creationId="{8D71EDA1-87BF-4D5D-AB79-F346FD19278A}"/>
          </ac:spMkLst>
        </pc:spChg>
      </pc:sldChg>
      <pc:sldChg chg="addSp modSp mod setBg">
        <pc:chgData name="Caroline Jawad" userId="ebec8957-a986-4a6f-937a-47250bfdae89" providerId="ADAL" clId="{69115741-8945-4139-9428-0FC8FA19BFAD}" dt="2021-02-08T17:04:32.454" v="286" actId="26606"/>
        <pc:sldMkLst>
          <pc:docMk/>
          <pc:sldMk cId="1690311284" sldId="552"/>
        </pc:sldMkLst>
        <pc:spChg chg="mod">
          <ac:chgData name="Caroline Jawad" userId="ebec8957-a986-4a6f-937a-47250bfdae89" providerId="ADAL" clId="{69115741-8945-4139-9428-0FC8FA19BFAD}" dt="2021-02-08T17:04:32.454" v="286" actId="26606"/>
          <ac:spMkLst>
            <pc:docMk/>
            <pc:sldMk cId="1690311284" sldId="552"/>
            <ac:spMk id="2" creationId="{269D2255-0241-AD47-BBA2-F3834FA07EB3}"/>
          </ac:spMkLst>
        </pc:spChg>
        <pc:spChg chg="mod">
          <ac:chgData name="Caroline Jawad" userId="ebec8957-a986-4a6f-937a-47250bfdae89" providerId="ADAL" clId="{69115741-8945-4139-9428-0FC8FA19BFAD}" dt="2021-02-08T17:04:32.454" v="286" actId="26606"/>
          <ac:spMkLst>
            <pc:docMk/>
            <pc:sldMk cId="1690311284" sldId="552"/>
            <ac:spMk id="3" creationId="{6E2D6876-FA8D-A941-AE61-CE4317D4ADD1}"/>
          </ac:spMkLst>
        </pc:spChg>
        <pc:spChg chg="add">
          <ac:chgData name="Caroline Jawad" userId="ebec8957-a986-4a6f-937a-47250bfdae89" providerId="ADAL" clId="{69115741-8945-4139-9428-0FC8FA19BFAD}" dt="2021-02-08T17:04:32.454" v="286" actId="26606"/>
          <ac:spMkLst>
            <pc:docMk/>
            <pc:sldMk cId="1690311284" sldId="552"/>
            <ac:spMk id="8" creationId="{09588DA8-065E-4F6F-8EFD-43104AB2E0CF}"/>
          </ac:spMkLst>
        </pc:spChg>
        <pc:spChg chg="add">
          <ac:chgData name="Caroline Jawad" userId="ebec8957-a986-4a6f-937a-47250bfdae89" providerId="ADAL" clId="{69115741-8945-4139-9428-0FC8FA19BFAD}" dt="2021-02-08T17:04:32.454" v="286" actId="26606"/>
          <ac:spMkLst>
            <pc:docMk/>
            <pc:sldMk cId="1690311284" sldId="552"/>
            <ac:spMk id="10" creationId="{C4285719-470E-454C-AF62-8323075F1F5B}"/>
          </ac:spMkLst>
        </pc:spChg>
        <pc:spChg chg="add">
          <ac:chgData name="Caroline Jawad" userId="ebec8957-a986-4a6f-937a-47250bfdae89" providerId="ADAL" clId="{69115741-8945-4139-9428-0FC8FA19BFAD}" dt="2021-02-08T17:04:32.454" v="286" actId="26606"/>
          <ac:spMkLst>
            <pc:docMk/>
            <pc:sldMk cId="1690311284" sldId="552"/>
            <ac:spMk id="12" creationId="{CD9FE4EF-C4D8-49A0-B2FF-81D8DB7D8A24}"/>
          </ac:spMkLst>
        </pc:spChg>
        <pc:spChg chg="add">
          <ac:chgData name="Caroline Jawad" userId="ebec8957-a986-4a6f-937a-47250bfdae89" providerId="ADAL" clId="{69115741-8945-4139-9428-0FC8FA19BFAD}" dt="2021-02-08T17:04:32.454" v="286" actId="26606"/>
          <ac:spMkLst>
            <pc:docMk/>
            <pc:sldMk cId="1690311284" sldId="552"/>
            <ac:spMk id="14" creationId="{4300840D-0A0B-4512-BACA-B439D5B9C57C}"/>
          </ac:spMkLst>
        </pc:spChg>
        <pc:spChg chg="add">
          <ac:chgData name="Caroline Jawad" userId="ebec8957-a986-4a6f-937a-47250bfdae89" providerId="ADAL" clId="{69115741-8945-4139-9428-0FC8FA19BFAD}" dt="2021-02-08T17:04:32.454" v="286" actId="26606"/>
          <ac:spMkLst>
            <pc:docMk/>
            <pc:sldMk cId="1690311284" sldId="552"/>
            <ac:spMk id="16" creationId="{D2B78728-A580-49A7-84F9-6EF6F583ADE0}"/>
          </ac:spMkLst>
        </pc:spChg>
        <pc:spChg chg="add">
          <ac:chgData name="Caroline Jawad" userId="ebec8957-a986-4a6f-937a-47250bfdae89" providerId="ADAL" clId="{69115741-8945-4139-9428-0FC8FA19BFAD}" dt="2021-02-08T17:04:32.454" v="286" actId="26606"/>
          <ac:spMkLst>
            <pc:docMk/>
            <pc:sldMk cId="1690311284" sldId="552"/>
            <ac:spMk id="18" creationId="{38FAA1A1-D861-433F-88FA-1E9D6FD31D11}"/>
          </ac:spMkLst>
        </pc:spChg>
        <pc:spChg chg="add">
          <ac:chgData name="Caroline Jawad" userId="ebec8957-a986-4a6f-937a-47250bfdae89" providerId="ADAL" clId="{69115741-8945-4139-9428-0FC8FA19BFAD}" dt="2021-02-08T17:04:32.454" v="286" actId="26606"/>
          <ac:spMkLst>
            <pc:docMk/>
            <pc:sldMk cId="1690311284" sldId="552"/>
            <ac:spMk id="20" creationId="{8D71EDA1-87BF-4D5D-AB79-F346FD19278A}"/>
          </ac:spMkLst>
        </pc:spChg>
      </pc:sldChg>
      <pc:sldChg chg="addSp modSp mod setBg">
        <pc:chgData name="Caroline Jawad" userId="ebec8957-a986-4a6f-937a-47250bfdae89" providerId="ADAL" clId="{69115741-8945-4139-9428-0FC8FA19BFAD}" dt="2021-02-08T17:04:38.170" v="287" actId="26606"/>
        <pc:sldMkLst>
          <pc:docMk/>
          <pc:sldMk cId="203130813" sldId="553"/>
        </pc:sldMkLst>
        <pc:spChg chg="mod">
          <ac:chgData name="Caroline Jawad" userId="ebec8957-a986-4a6f-937a-47250bfdae89" providerId="ADAL" clId="{69115741-8945-4139-9428-0FC8FA19BFAD}" dt="2021-02-08T17:04:38.170" v="287" actId="26606"/>
          <ac:spMkLst>
            <pc:docMk/>
            <pc:sldMk cId="203130813" sldId="553"/>
            <ac:spMk id="2" creationId="{51523C5A-7659-1144-82DF-589BB82EDF4D}"/>
          </ac:spMkLst>
        </pc:spChg>
        <pc:spChg chg="mod">
          <ac:chgData name="Caroline Jawad" userId="ebec8957-a986-4a6f-937a-47250bfdae89" providerId="ADAL" clId="{69115741-8945-4139-9428-0FC8FA19BFAD}" dt="2021-02-08T17:04:38.170" v="287" actId="26606"/>
          <ac:spMkLst>
            <pc:docMk/>
            <pc:sldMk cId="203130813" sldId="553"/>
            <ac:spMk id="3" creationId="{A0AD83EA-AFD8-A34E-88E7-699916EC5DC5}"/>
          </ac:spMkLst>
        </pc:spChg>
        <pc:spChg chg="add">
          <ac:chgData name="Caroline Jawad" userId="ebec8957-a986-4a6f-937a-47250bfdae89" providerId="ADAL" clId="{69115741-8945-4139-9428-0FC8FA19BFAD}" dt="2021-02-08T17:04:38.170" v="287" actId="26606"/>
          <ac:spMkLst>
            <pc:docMk/>
            <pc:sldMk cId="203130813" sldId="553"/>
            <ac:spMk id="8" creationId="{09588DA8-065E-4F6F-8EFD-43104AB2E0CF}"/>
          </ac:spMkLst>
        </pc:spChg>
        <pc:spChg chg="add">
          <ac:chgData name="Caroline Jawad" userId="ebec8957-a986-4a6f-937a-47250bfdae89" providerId="ADAL" clId="{69115741-8945-4139-9428-0FC8FA19BFAD}" dt="2021-02-08T17:04:38.170" v="287" actId="26606"/>
          <ac:spMkLst>
            <pc:docMk/>
            <pc:sldMk cId="203130813" sldId="553"/>
            <ac:spMk id="10" creationId="{C4285719-470E-454C-AF62-8323075F1F5B}"/>
          </ac:spMkLst>
        </pc:spChg>
        <pc:spChg chg="add">
          <ac:chgData name="Caroline Jawad" userId="ebec8957-a986-4a6f-937a-47250bfdae89" providerId="ADAL" clId="{69115741-8945-4139-9428-0FC8FA19BFAD}" dt="2021-02-08T17:04:38.170" v="287" actId="26606"/>
          <ac:spMkLst>
            <pc:docMk/>
            <pc:sldMk cId="203130813" sldId="553"/>
            <ac:spMk id="12" creationId="{CD9FE4EF-C4D8-49A0-B2FF-81D8DB7D8A24}"/>
          </ac:spMkLst>
        </pc:spChg>
        <pc:spChg chg="add">
          <ac:chgData name="Caroline Jawad" userId="ebec8957-a986-4a6f-937a-47250bfdae89" providerId="ADAL" clId="{69115741-8945-4139-9428-0FC8FA19BFAD}" dt="2021-02-08T17:04:38.170" v="287" actId="26606"/>
          <ac:spMkLst>
            <pc:docMk/>
            <pc:sldMk cId="203130813" sldId="553"/>
            <ac:spMk id="14" creationId="{4300840D-0A0B-4512-BACA-B439D5B9C57C}"/>
          </ac:spMkLst>
        </pc:spChg>
        <pc:spChg chg="add">
          <ac:chgData name="Caroline Jawad" userId="ebec8957-a986-4a6f-937a-47250bfdae89" providerId="ADAL" clId="{69115741-8945-4139-9428-0FC8FA19BFAD}" dt="2021-02-08T17:04:38.170" v="287" actId="26606"/>
          <ac:spMkLst>
            <pc:docMk/>
            <pc:sldMk cId="203130813" sldId="553"/>
            <ac:spMk id="16" creationId="{D2B78728-A580-49A7-84F9-6EF6F583ADE0}"/>
          </ac:spMkLst>
        </pc:spChg>
        <pc:spChg chg="add">
          <ac:chgData name="Caroline Jawad" userId="ebec8957-a986-4a6f-937a-47250bfdae89" providerId="ADAL" clId="{69115741-8945-4139-9428-0FC8FA19BFAD}" dt="2021-02-08T17:04:38.170" v="287" actId="26606"/>
          <ac:spMkLst>
            <pc:docMk/>
            <pc:sldMk cId="203130813" sldId="553"/>
            <ac:spMk id="18" creationId="{38FAA1A1-D861-433F-88FA-1E9D6FD31D11}"/>
          </ac:spMkLst>
        </pc:spChg>
        <pc:spChg chg="add">
          <ac:chgData name="Caroline Jawad" userId="ebec8957-a986-4a6f-937a-47250bfdae89" providerId="ADAL" clId="{69115741-8945-4139-9428-0FC8FA19BFAD}" dt="2021-02-08T17:04:38.170" v="287" actId="26606"/>
          <ac:spMkLst>
            <pc:docMk/>
            <pc:sldMk cId="203130813" sldId="553"/>
            <ac:spMk id="20" creationId="{8D71EDA1-87BF-4D5D-AB79-F346FD19278A}"/>
          </ac:spMkLst>
        </pc:spChg>
      </pc:sldChg>
      <pc:sldChg chg="addSp modSp mod setBg">
        <pc:chgData name="Caroline Jawad" userId="ebec8957-a986-4a6f-937a-47250bfdae89" providerId="ADAL" clId="{69115741-8945-4139-9428-0FC8FA19BFAD}" dt="2021-02-08T17:04:43.129" v="288" actId="26606"/>
        <pc:sldMkLst>
          <pc:docMk/>
          <pc:sldMk cId="564740189" sldId="554"/>
        </pc:sldMkLst>
        <pc:spChg chg="mod">
          <ac:chgData name="Caroline Jawad" userId="ebec8957-a986-4a6f-937a-47250bfdae89" providerId="ADAL" clId="{69115741-8945-4139-9428-0FC8FA19BFAD}" dt="2021-02-08T17:04:43.129" v="288" actId="26606"/>
          <ac:spMkLst>
            <pc:docMk/>
            <pc:sldMk cId="564740189" sldId="554"/>
            <ac:spMk id="2" creationId="{F322ED1C-DFED-F74F-A3C1-3E31D4A61DAC}"/>
          </ac:spMkLst>
        </pc:spChg>
        <pc:spChg chg="mod">
          <ac:chgData name="Caroline Jawad" userId="ebec8957-a986-4a6f-937a-47250bfdae89" providerId="ADAL" clId="{69115741-8945-4139-9428-0FC8FA19BFAD}" dt="2021-02-08T17:04:43.129" v="288" actId="26606"/>
          <ac:spMkLst>
            <pc:docMk/>
            <pc:sldMk cId="564740189" sldId="554"/>
            <ac:spMk id="3" creationId="{D9622788-0AB1-1449-8EC8-A5DCFF196661}"/>
          </ac:spMkLst>
        </pc:spChg>
        <pc:spChg chg="add">
          <ac:chgData name="Caroline Jawad" userId="ebec8957-a986-4a6f-937a-47250bfdae89" providerId="ADAL" clId="{69115741-8945-4139-9428-0FC8FA19BFAD}" dt="2021-02-08T17:04:43.129" v="288" actId="26606"/>
          <ac:spMkLst>
            <pc:docMk/>
            <pc:sldMk cId="564740189" sldId="554"/>
            <ac:spMk id="8" creationId="{09588DA8-065E-4F6F-8EFD-43104AB2E0CF}"/>
          </ac:spMkLst>
        </pc:spChg>
        <pc:spChg chg="add">
          <ac:chgData name="Caroline Jawad" userId="ebec8957-a986-4a6f-937a-47250bfdae89" providerId="ADAL" clId="{69115741-8945-4139-9428-0FC8FA19BFAD}" dt="2021-02-08T17:04:43.129" v="288" actId="26606"/>
          <ac:spMkLst>
            <pc:docMk/>
            <pc:sldMk cId="564740189" sldId="554"/>
            <ac:spMk id="10" creationId="{C4285719-470E-454C-AF62-8323075F1F5B}"/>
          </ac:spMkLst>
        </pc:spChg>
        <pc:spChg chg="add">
          <ac:chgData name="Caroline Jawad" userId="ebec8957-a986-4a6f-937a-47250bfdae89" providerId="ADAL" clId="{69115741-8945-4139-9428-0FC8FA19BFAD}" dt="2021-02-08T17:04:43.129" v="288" actId="26606"/>
          <ac:spMkLst>
            <pc:docMk/>
            <pc:sldMk cId="564740189" sldId="554"/>
            <ac:spMk id="12" creationId="{CD9FE4EF-C4D8-49A0-B2FF-81D8DB7D8A24}"/>
          </ac:spMkLst>
        </pc:spChg>
        <pc:spChg chg="add">
          <ac:chgData name="Caroline Jawad" userId="ebec8957-a986-4a6f-937a-47250bfdae89" providerId="ADAL" clId="{69115741-8945-4139-9428-0FC8FA19BFAD}" dt="2021-02-08T17:04:43.129" v="288" actId="26606"/>
          <ac:spMkLst>
            <pc:docMk/>
            <pc:sldMk cId="564740189" sldId="554"/>
            <ac:spMk id="14" creationId="{4300840D-0A0B-4512-BACA-B439D5B9C57C}"/>
          </ac:spMkLst>
        </pc:spChg>
        <pc:spChg chg="add">
          <ac:chgData name="Caroline Jawad" userId="ebec8957-a986-4a6f-937a-47250bfdae89" providerId="ADAL" clId="{69115741-8945-4139-9428-0FC8FA19BFAD}" dt="2021-02-08T17:04:43.129" v="288" actId="26606"/>
          <ac:spMkLst>
            <pc:docMk/>
            <pc:sldMk cId="564740189" sldId="554"/>
            <ac:spMk id="16" creationId="{D2B78728-A580-49A7-84F9-6EF6F583ADE0}"/>
          </ac:spMkLst>
        </pc:spChg>
        <pc:spChg chg="add">
          <ac:chgData name="Caroline Jawad" userId="ebec8957-a986-4a6f-937a-47250bfdae89" providerId="ADAL" clId="{69115741-8945-4139-9428-0FC8FA19BFAD}" dt="2021-02-08T17:04:43.129" v="288" actId="26606"/>
          <ac:spMkLst>
            <pc:docMk/>
            <pc:sldMk cId="564740189" sldId="554"/>
            <ac:spMk id="18" creationId="{38FAA1A1-D861-433F-88FA-1E9D6FD31D11}"/>
          </ac:spMkLst>
        </pc:spChg>
        <pc:spChg chg="add">
          <ac:chgData name="Caroline Jawad" userId="ebec8957-a986-4a6f-937a-47250bfdae89" providerId="ADAL" clId="{69115741-8945-4139-9428-0FC8FA19BFAD}" dt="2021-02-08T17:04:43.129" v="288" actId="26606"/>
          <ac:spMkLst>
            <pc:docMk/>
            <pc:sldMk cId="564740189" sldId="554"/>
            <ac:spMk id="20" creationId="{8D71EDA1-87BF-4D5D-AB79-F346FD19278A}"/>
          </ac:spMkLst>
        </pc:spChg>
      </pc:sldChg>
      <pc:sldChg chg="addSp modSp mod setBg">
        <pc:chgData name="Caroline Jawad" userId="ebec8957-a986-4a6f-937a-47250bfdae89" providerId="ADAL" clId="{69115741-8945-4139-9428-0FC8FA19BFAD}" dt="2021-02-08T17:04:51.040" v="289" actId="26606"/>
        <pc:sldMkLst>
          <pc:docMk/>
          <pc:sldMk cId="1587121877" sldId="555"/>
        </pc:sldMkLst>
        <pc:spChg chg="mod">
          <ac:chgData name="Caroline Jawad" userId="ebec8957-a986-4a6f-937a-47250bfdae89" providerId="ADAL" clId="{69115741-8945-4139-9428-0FC8FA19BFAD}" dt="2021-02-08T17:04:51.040" v="289" actId="26606"/>
          <ac:spMkLst>
            <pc:docMk/>
            <pc:sldMk cId="1587121877" sldId="555"/>
            <ac:spMk id="2" creationId="{69F6643A-F475-0F43-88B1-3B6ACEBE6727}"/>
          </ac:spMkLst>
        </pc:spChg>
        <pc:spChg chg="mod">
          <ac:chgData name="Caroline Jawad" userId="ebec8957-a986-4a6f-937a-47250bfdae89" providerId="ADAL" clId="{69115741-8945-4139-9428-0FC8FA19BFAD}" dt="2021-02-08T17:04:51.040" v="289" actId="26606"/>
          <ac:spMkLst>
            <pc:docMk/>
            <pc:sldMk cId="1587121877" sldId="555"/>
            <ac:spMk id="3" creationId="{38D8EB6B-277D-6746-BC8A-37F224C52FD1}"/>
          </ac:spMkLst>
        </pc:spChg>
        <pc:spChg chg="add">
          <ac:chgData name="Caroline Jawad" userId="ebec8957-a986-4a6f-937a-47250bfdae89" providerId="ADAL" clId="{69115741-8945-4139-9428-0FC8FA19BFAD}" dt="2021-02-08T17:04:51.040" v="289" actId="26606"/>
          <ac:spMkLst>
            <pc:docMk/>
            <pc:sldMk cId="1587121877" sldId="555"/>
            <ac:spMk id="8" creationId="{09588DA8-065E-4F6F-8EFD-43104AB2E0CF}"/>
          </ac:spMkLst>
        </pc:spChg>
        <pc:spChg chg="add">
          <ac:chgData name="Caroline Jawad" userId="ebec8957-a986-4a6f-937a-47250bfdae89" providerId="ADAL" clId="{69115741-8945-4139-9428-0FC8FA19BFAD}" dt="2021-02-08T17:04:51.040" v="289" actId="26606"/>
          <ac:spMkLst>
            <pc:docMk/>
            <pc:sldMk cId="1587121877" sldId="555"/>
            <ac:spMk id="10" creationId="{C4285719-470E-454C-AF62-8323075F1F5B}"/>
          </ac:spMkLst>
        </pc:spChg>
        <pc:spChg chg="add">
          <ac:chgData name="Caroline Jawad" userId="ebec8957-a986-4a6f-937a-47250bfdae89" providerId="ADAL" clId="{69115741-8945-4139-9428-0FC8FA19BFAD}" dt="2021-02-08T17:04:51.040" v="289" actId="26606"/>
          <ac:spMkLst>
            <pc:docMk/>
            <pc:sldMk cId="1587121877" sldId="555"/>
            <ac:spMk id="12" creationId="{CD9FE4EF-C4D8-49A0-B2FF-81D8DB7D8A24}"/>
          </ac:spMkLst>
        </pc:spChg>
        <pc:spChg chg="add">
          <ac:chgData name="Caroline Jawad" userId="ebec8957-a986-4a6f-937a-47250bfdae89" providerId="ADAL" clId="{69115741-8945-4139-9428-0FC8FA19BFAD}" dt="2021-02-08T17:04:51.040" v="289" actId="26606"/>
          <ac:spMkLst>
            <pc:docMk/>
            <pc:sldMk cId="1587121877" sldId="555"/>
            <ac:spMk id="14" creationId="{4300840D-0A0B-4512-BACA-B439D5B9C57C}"/>
          </ac:spMkLst>
        </pc:spChg>
        <pc:spChg chg="add">
          <ac:chgData name="Caroline Jawad" userId="ebec8957-a986-4a6f-937a-47250bfdae89" providerId="ADAL" clId="{69115741-8945-4139-9428-0FC8FA19BFAD}" dt="2021-02-08T17:04:51.040" v="289" actId="26606"/>
          <ac:spMkLst>
            <pc:docMk/>
            <pc:sldMk cId="1587121877" sldId="555"/>
            <ac:spMk id="16" creationId="{D2B78728-A580-49A7-84F9-6EF6F583ADE0}"/>
          </ac:spMkLst>
        </pc:spChg>
        <pc:spChg chg="add">
          <ac:chgData name="Caroline Jawad" userId="ebec8957-a986-4a6f-937a-47250bfdae89" providerId="ADAL" clId="{69115741-8945-4139-9428-0FC8FA19BFAD}" dt="2021-02-08T17:04:51.040" v="289" actId="26606"/>
          <ac:spMkLst>
            <pc:docMk/>
            <pc:sldMk cId="1587121877" sldId="555"/>
            <ac:spMk id="18" creationId="{38FAA1A1-D861-433F-88FA-1E9D6FD31D11}"/>
          </ac:spMkLst>
        </pc:spChg>
        <pc:spChg chg="add">
          <ac:chgData name="Caroline Jawad" userId="ebec8957-a986-4a6f-937a-47250bfdae89" providerId="ADAL" clId="{69115741-8945-4139-9428-0FC8FA19BFAD}" dt="2021-02-08T17:04:51.040" v="289" actId="26606"/>
          <ac:spMkLst>
            <pc:docMk/>
            <pc:sldMk cId="1587121877" sldId="555"/>
            <ac:spMk id="20" creationId="{8D71EDA1-87BF-4D5D-AB79-F346FD19278A}"/>
          </ac:spMkLst>
        </pc:spChg>
      </pc:sldChg>
      <pc:sldChg chg="addSp modSp mod setBg">
        <pc:chgData name="Caroline Jawad" userId="ebec8957-a986-4a6f-937a-47250bfdae89" providerId="ADAL" clId="{69115741-8945-4139-9428-0FC8FA19BFAD}" dt="2021-02-08T17:04:57.339" v="290" actId="26606"/>
        <pc:sldMkLst>
          <pc:docMk/>
          <pc:sldMk cId="3338462425" sldId="556"/>
        </pc:sldMkLst>
        <pc:spChg chg="mod">
          <ac:chgData name="Caroline Jawad" userId="ebec8957-a986-4a6f-937a-47250bfdae89" providerId="ADAL" clId="{69115741-8945-4139-9428-0FC8FA19BFAD}" dt="2021-02-08T17:04:57.339" v="290" actId="26606"/>
          <ac:spMkLst>
            <pc:docMk/>
            <pc:sldMk cId="3338462425" sldId="556"/>
            <ac:spMk id="2" creationId="{80C66324-ECC2-6B41-8C43-599C37F67FF0}"/>
          </ac:spMkLst>
        </pc:spChg>
        <pc:spChg chg="mod">
          <ac:chgData name="Caroline Jawad" userId="ebec8957-a986-4a6f-937a-47250bfdae89" providerId="ADAL" clId="{69115741-8945-4139-9428-0FC8FA19BFAD}" dt="2021-02-08T17:04:57.339" v="290" actId="26606"/>
          <ac:spMkLst>
            <pc:docMk/>
            <pc:sldMk cId="3338462425" sldId="556"/>
            <ac:spMk id="3" creationId="{E84CF68E-7C97-D848-B290-75FCFC2CF6FA}"/>
          </ac:spMkLst>
        </pc:spChg>
        <pc:spChg chg="add">
          <ac:chgData name="Caroline Jawad" userId="ebec8957-a986-4a6f-937a-47250bfdae89" providerId="ADAL" clId="{69115741-8945-4139-9428-0FC8FA19BFAD}" dt="2021-02-08T17:04:57.339" v="290" actId="26606"/>
          <ac:spMkLst>
            <pc:docMk/>
            <pc:sldMk cId="3338462425" sldId="556"/>
            <ac:spMk id="8" creationId="{09588DA8-065E-4F6F-8EFD-43104AB2E0CF}"/>
          </ac:spMkLst>
        </pc:spChg>
        <pc:spChg chg="add">
          <ac:chgData name="Caroline Jawad" userId="ebec8957-a986-4a6f-937a-47250bfdae89" providerId="ADAL" clId="{69115741-8945-4139-9428-0FC8FA19BFAD}" dt="2021-02-08T17:04:57.339" v="290" actId="26606"/>
          <ac:spMkLst>
            <pc:docMk/>
            <pc:sldMk cId="3338462425" sldId="556"/>
            <ac:spMk id="10" creationId="{C4285719-470E-454C-AF62-8323075F1F5B}"/>
          </ac:spMkLst>
        </pc:spChg>
        <pc:spChg chg="add">
          <ac:chgData name="Caroline Jawad" userId="ebec8957-a986-4a6f-937a-47250bfdae89" providerId="ADAL" clId="{69115741-8945-4139-9428-0FC8FA19BFAD}" dt="2021-02-08T17:04:57.339" v="290" actId="26606"/>
          <ac:spMkLst>
            <pc:docMk/>
            <pc:sldMk cId="3338462425" sldId="556"/>
            <ac:spMk id="12" creationId="{CD9FE4EF-C4D8-49A0-B2FF-81D8DB7D8A24}"/>
          </ac:spMkLst>
        </pc:spChg>
        <pc:spChg chg="add">
          <ac:chgData name="Caroline Jawad" userId="ebec8957-a986-4a6f-937a-47250bfdae89" providerId="ADAL" clId="{69115741-8945-4139-9428-0FC8FA19BFAD}" dt="2021-02-08T17:04:57.339" v="290" actId="26606"/>
          <ac:spMkLst>
            <pc:docMk/>
            <pc:sldMk cId="3338462425" sldId="556"/>
            <ac:spMk id="14" creationId="{4300840D-0A0B-4512-BACA-B439D5B9C57C}"/>
          </ac:spMkLst>
        </pc:spChg>
        <pc:spChg chg="add">
          <ac:chgData name="Caroline Jawad" userId="ebec8957-a986-4a6f-937a-47250bfdae89" providerId="ADAL" clId="{69115741-8945-4139-9428-0FC8FA19BFAD}" dt="2021-02-08T17:04:57.339" v="290" actId="26606"/>
          <ac:spMkLst>
            <pc:docMk/>
            <pc:sldMk cId="3338462425" sldId="556"/>
            <ac:spMk id="16" creationId="{D2B78728-A580-49A7-84F9-6EF6F583ADE0}"/>
          </ac:spMkLst>
        </pc:spChg>
        <pc:spChg chg="add">
          <ac:chgData name="Caroline Jawad" userId="ebec8957-a986-4a6f-937a-47250bfdae89" providerId="ADAL" clId="{69115741-8945-4139-9428-0FC8FA19BFAD}" dt="2021-02-08T17:04:57.339" v="290" actId="26606"/>
          <ac:spMkLst>
            <pc:docMk/>
            <pc:sldMk cId="3338462425" sldId="556"/>
            <ac:spMk id="18" creationId="{38FAA1A1-D861-433F-88FA-1E9D6FD31D11}"/>
          </ac:spMkLst>
        </pc:spChg>
        <pc:spChg chg="add">
          <ac:chgData name="Caroline Jawad" userId="ebec8957-a986-4a6f-937a-47250bfdae89" providerId="ADAL" clId="{69115741-8945-4139-9428-0FC8FA19BFAD}" dt="2021-02-08T17:04:57.339" v="290" actId="26606"/>
          <ac:spMkLst>
            <pc:docMk/>
            <pc:sldMk cId="3338462425" sldId="556"/>
            <ac:spMk id="20" creationId="{8D71EDA1-87BF-4D5D-AB79-F346FD19278A}"/>
          </ac:spMkLst>
        </pc:spChg>
      </pc:sldChg>
      <pc:sldChg chg="addSp modSp mod setBg">
        <pc:chgData name="Caroline Jawad" userId="ebec8957-a986-4a6f-937a-47250bfdae89" providerId="ADAL" clId="{69115741-8945-4139-9428-0FC8FA19BFAD}" dt="2021-02-08T17:05:20.390" v="291" actId="26606"/>
        <pc:sldMkLst>
          <pc:docMk/>
          <pc:sldMk cId="1389223393" sldId="558"/>
        </pc:sldMkLst>
        <pc:spChg chg="mod">
          <ac:chgData name="Caroline Jawad" userId="ebec8957-a986-4a6f-937a-47250bfdae89" providerId="ADAL" clId="{69115741-8945-4139-9428-0FC8FA19BFAD}" dt="2021-02-08T17:05:20.390" v="291" actId="26606"/>
          <ac:spMkLst>
            <pc:docMk/>
            <pc:sldMk cId="1389223393" sldId="558"/>
            <ac:spMk id="4" creationId="{C88D577D-2597-9540-A663-A223BD81CAC2}"/>
          </ac:spMkLst>
        </pc:spChg>
        <pc:spChg chg="add">
          <ac:chgData name="Caroline Jawad" userId="ebec8957-a986-4a6f-937a-47250bfdae89" providerId="ADAL" clId="{69115741-8945-4139-9428-0FC8FA19BFAD}" dt="2021-02-08T17:05:20.390" v="291" actId="26606"/>
          <ac:spMkLst>
            <pc:docMk/>
            <pc:sldMk cId="1389223393" sldId="558"/>
            <ac:spMk id="10" creationId="{87CC2527-562A-4F69-B487-4371E5B243E7}"/>
          </ac:spMkLst>
        </pc:spChg>
        <pc:picChg chg="add">
          <ac:chgData name="Caroline Jawad" userId="ebec8957-a986-4a6f-937a-47250bfdae89" providerId="ADAL" clId="{69115741-8945-4139-9428-0FC8FA19BFAD}" dt="2021-02-08T17:05:20.390" v="291" actId="26606"/>
          <ac:picMkLst>
            <pc:docMk/>
            <pc:sldMk cId="1389223393" sldId="558"/>
            <ac:picMk id="6" creationId="{4AB8FE91-1B85-4117-9DD9-5BFB9F93A480}"/>
          </ac:picMkLst>
        </pc:picChg>
        <pc:cxnChg chg="add">
          <ac:chgData name="Caroline Jawad" userId="ebec8957-a986-4a6f-937a-47250bfdae89" providerId="ADAL" clId="{69115741-8945-4139-9428-0FC8FA19BFAD}" dt="2021-02-08T17:05:20.390" v="291" actId="26606"/>
          <ac:cxnSpMkLst>
            <pc:docMk/>
            <pc:sldMk cId="1389223393" sldId="558"/>
            <ac:cxnSpMk id="12" creationId="{BCDAEC91-5BCE-4B55-9CC0-43EF94CB734B}"/>
          </ac:cxnSpMkLst>
        </pc:cxnChg>
      </pc:sldChg>
      <pc:sldChg chg="addSp delSp modSp new mod setBg">
        <pc:chgData name="Caroline Jawad" userId="ebec8957-a986-4a6f-937a-47250bfdae89" providerId="ADAL" clId="{69115741-8945-4139-9428-0FC8FA19BFAD}" dt="2021-02-08T16:15:57.339" v="7" actId="26606"/>
        <pc:sldMkLst>
          <pc:docMk/>
          <pc:sldMk cId="1953885503" sldId="564"/>
        </pc:sldMkLst>
        <pc:spChg chg="del">
          <ac:chgData name="Caroline Jawad" userId="ebec8957-a986-4a6f-937a-47250bfdae89" providerId="ADAL" clId="{69115741-8945-4139-9428-0FC8FA19BFAD}" dt="2021-02-08T16:13:39.922" v="2"/>
          <ac:spMkLst>
            <pc:docMk/>
            <pc:sldMk cId="1953885503" sldId="564"/>
            <ac:spMk id="2" creationId="{30996556-D49B-48FC-9FE1-E524CCF1BCE6}"/>
          </ac:spMkLst>
        </pc:spChg>
        <pc:spChg chg="add mod">
          <ac:chgData name="Caroline Jawad" userId="ebec8957-a986-4a6f-937a-47250bfdae89" providerId="ADAL" clId="{69115741-8945-4139-9428-0FC8FA19BFAD}" dt="2021-02-08T16:15:57.339" v="7" actId="26606"/>
          <ac:spMkLst>
            <pc:docMk/>
            <pc:sldMk cId="1953885503" sldId="564"/>
            <ac:spMk id="3" creationId="{6EEB9002-6343-451F-80E3-7753DDB355A6}"/>
          </ac:spMkLst>
        </pc:spChg>
        <pc:spChg chg="add del mod">
          <ac:chgData name="Caroline Jawad" userId="ebec8957-a986-4a6f-937a-47250bfdae89" providerId="ADAL" clId="{69115741-8945-4139-9428-0FC8FA19BFAD}" dt="2021-02-08T16:15:52.163" v="6"/>
          <ac:spMkLst>
            <pc:docMk/>
            <pc:sldMk cId="1953885503" sldId="564"/>
            <ac:spMk id="4" creationId="{9B01BC8F-A7AF-4075-8DE0-9F038DB77AB1}"/>
          </ac:spMkLst>
        </pc:spChg>
        <pc:spChg chg="add del">
          <ac:chgData name="Caroline Jawad" userId="ebec8957-a986-4a6f-937a-47250bfdae89" providerId="ADAL" clId="{69115741-8945-4139-9428-0FC8FA19BFAD}" dt="2021-02-08T16:13:49.927" v="4"/>
          <ac:spMkLst>
            <pc:docMk/>
            <pc:sldMk cId="1953885503" sldId="564"/>
            <ac:spMk id="5" creationId="{2FAD4D57-4234-464D-A56E-2E3DD21709A0}"/>
          </ac:spMkLst>
        </pc:spChg>
        <pc:spChg chg="add">
          <ac:chgData name="Caroline Jawad" userId="ebec8957-a986-4a6f-937a-47250bfdae89" providerId="ADAL" clId="{69115741-8945-4139-9428-0FC8FA19BFAD}" dt="2021-02-08T16:15:57.339" v="7" actId="26606"/>
          <ac:spMkLst>
            <pc:docMk/>
            <pc:sldMk cId="1953885503" sldId="564"/>
            <ac:spMk id="11" creationId="{CC263FCC-695F-4994-AFE7-65D70BD0EBE0}"/>
          </ac:spMkLst>
        </pc:spChg>
        <pc:picChg chg="add mod">
          <ac:chgData name="Caroline Jawad" userId="ebec8957-a986-4a6f-937a-47250bfdae89" providerId="ADAL" clId="{69115741-8945-4139-9428-0FC8FA19BFAD}" dt="2021-02-08T16:15:57.339" v="7" actId="26606"/>
          <ac:picMkLst>
            <pc:docMk/>
            <pc:sldMk cId="1953885503" sldId="564"/>
            <ac:picMk id="6" creationId="{64D10AC3-8F47-4745-8519-C6839503564D}"/>
          </ac:picMkLst>
        </pc:picChg>
        <pc:picChg chg="add del">
          <ac:chgData name="Caroline Jawad" userId="ebec8957-a986-4a6f-937a-47250bfdae89" providerId="ADAL" clId="{69115741-8945-4139-9428-0FC8FA19BFAD}" dt="2021-02-08T16:13:49.927" v="4"/>
          <ac:picMkLst>
            <pc:docMk/>
            <pc:sldMk cId="1953885503" sldId="564"/>
            <ac:picMk id="3074" creationId="{2AE6041D-B682-47E7-91C8-43B4188F7675}"/>
          </ac:picMkLst>
        </pc:picChg>
      </pc:sldChg>
      <pc:sldChg chg="addSp modSp new mod setBg">
        <pc:chgData name="Caroline Jawad" userId="ebec8957-a986-4a6f-937a-47250bfdae89" providerId="ADAL" clId="{69115741-8945-4139-9428-0FC8FA19BFAD}" dt="2021-02-08T16:18:20.528" v="58" actId="26606"/>
        <pc:sldMkLst>
          <pc:docMk/>
          <pc:sldMk cId="2808487442" sldId="565"/>
        </pc:sldMkLst>
        <pc:spChg chg="mod">
          <ac:chgData name="Caroline Jawad" userId="ebec8957-a986-4a6f-937a-47250bfdae89" providerId="ADAL" clId="{69115741-8945-4139-9428-0FC8FA19BFAD}" dt="2021-02-08T16:18:20.528" v="58" actId="26606"/>
          <ac:spMkLst>
            <pc:docMk/>
            <pc:sldMk cId="2808487442" sldId="565"/>
            <ac:spMk id="2" creationId="{717C6278-0FDA-449C-B6ED-54334CFD08C7}"/>
          </ac:spMkLst>
        </pc:spChg>
        <pc:spChg chg="mod">
          <ac:chgData name="Caroline Jawad" userId="ebec8957-a986-4a6f-937a-47250bfdae89" providerId="ADAL" clId="{69115741-8945-4139-9428-0FC8FA19BFAD}" dt="2021-02-08T16:18:20.528" v="58" actId="26606"/>
          <ac:spMkLst>
            <pc:docMk/>
            <pc:sldMk cId="2808487442" sldId="565"/>
            <ac:spMk id="3" creationId="{B8FBFFB7-1C40-416A-8E72-FE6BDBD61172}"/>
          </ac:spMkLst>
        </pc:spChg>
        <pc:spChg chg="add">
          <ac:chgData name="Caroline Jawad" userId="ebec8957-a986-4a6f-937a-47250bfdae89" providerId="ADAL" clId="{69115741-8945-4139-9428-0FC8FA19BFAD}" dt="2021-02-08T16:18:20.528" v="58" actId="26606"/>
          <ac:spMkLst>
            <pc:docMk/>
            <pc:sldMk cId="2808487442" sldId="565"/>
            <ac:spMk id="8" creationId="{1B15ED52-F352-441B-82BF-E0EA34836D08}"/>
          </ac:spMkLst>
        </pc:spChg>
        <pc:spChg chg="add">
          <ac:chgData name="Caroline Jawad" userId="ebec8957-a986-4a6f-937a-47250bfdae89" providerId="ADAL" clId="{69115741-8945-4139-9428-0FC8FA19BFAD}" dt="2021-02-08T16:18:20.528" v="58" actId="26606"/>
          <ac:spMkLst>
            <pc:docMk/>
            <pc:sldMk cId="2808487442" sldId="565"/>
            <ac:spMk id="10" creationId="{3B2E3793-BFE6-45A2-9B7B-E18844431C99}"/>
          </ac:spMkLst>
        </pc:spChg>
        <pc:spChg chg="add">
          <ac:chgData name="Caroline Jawad" userId="ebec8957-a986-4a6f-937a-47250bfdae89" providerId="ADAL" clId="{69115741-8945-4139-9428-0FC8FA19BFAD}" dt="2021-02-08T16:18:20.528" v="58" actId="26606"/>
          <ac:spMkLst>
            <pc:docMk/>
            <pc:sldMk cId="2808487442" sldId="565"/>
            <ac:spMk id="12" creationId="{BC4C4868-CB8F-4AF9-9CDB-8108F2C19B67}"/>
          </ac:spMkLst>
        </pc:spChg>
        <pc:spChg chg="add">
          <ac:chgData name="Caroline Jawad" userId="ebec8957-a986-4a6f-937a-47250bfdae89" providerId="ADAL" clId="{69115741-8945-4139-9428-0FC8FA19BFAD}" dt="2021-02-08T16:18:20.528" v="58" actId="26606"/>
          <ac:spMkLst>
            <pc:docMk/>
            <pc:sldMk cId="2808487442" sldId="565"/>
            <ac:spMk id="14" creationId="{375E0459-6403-40CD-989D-56A4407CA12E}"/>
          </ac:spMkLst>
        </pc:spChg>
        <pc:spChg chg="add">
          <ac:chgData name="Caroline Jawad" userId="ebec8957-a986-4a6f-937a-47250bfdae89" providerId="ADAL" clId="{69115741-8945-4139-9428-0FC8FA19BFAD}" dt="2021-02-08T16:18:20.528" v="58" actId="26606"/>
          <ac:spMkLst>
            <pc:docMk/>
            <pc:sldMk cId="2808487442" sldId="565"/>
            <ac:spMk id="16" creationId="{53E5B1A8-3AC9-4BD1-9BBC-78CA94F2D1BA}"/>
          </ac:spMkLst>
        </pc:spChg>
      </pc:sldChg>
      <pc:sldChg chg="addSp modSp new mod setBg">
        <pc:chgData name="Caroline Jawad" userId="ebec8957-a986-4a6f-937a-47250bfdae89" providerId="ADAL" clId="{69115741-8945-4139-9428-0FC8FA19BFAD}" dt="2021-02-08T16:32:18.041" v="113" actId="26606"/>
        <pc:sldMkLst>
          <pc:docMk/>
          <pc:sldMk cId="1103896884" sldId="566"/>
        </pc:sldMkLst>
        <pc:spChg chg="mod">
          <ac:chgData name="Caroline Jawad" userId="ebec8957-a986-4a6f-937a-47250bfdae89" providerId="ADAL" clId="{69115741-8945-4139-9428-0FC8FA19BFAD}" dt="2021-02-08T16:32:18.041" v="113" actId="26606"/>
          <ac:spMkLst>
            <pc:docMk/>
            <pc:sldMk cId="1103896884" sldId="566"/>
            <ac:spMk id="2" creationId="{D1FD3626-1E3D-4F44-B115-A984B134E27C}"/>
          </ac:spMkLst>
        </pc:spChg>
        <pc:spChg chg="mod">
          <ac:chgData name="Caroline Jawad" userId="ebec8957-a986-4a6f-937a-47250bfdae89" providerId="ADAL" clId="{69115741-8945-4139-9428-0FC8FA19BFAD}" dt="2021-02-08T16:32:18.041" v="113" actId="26606"/>
          <ac:spMkLst>
            <pc:docMk/>
            <pc:sldMk cId="1103896884" sldId="566"/>
            <ac:spMk id="3" creationId="{76B5BFBD-33ED-4A6E-A802-A51065224E99}"/>
          </ac:spMkLst>
        </pc:spChg>
        <pc:spChg chg="add">
          <ac:chgData name="Caroline Jawad" userId="ebec8957-a986-4a6f-937a-47250bfdae89" providerId="ADAL" clId="{69115741-8945-4139-9428-0FC8FA19BFAD}" dt="2021-02-08T16:32:18.041" v="113" actId="26606"/>
          <ac:spMkLst>
            <pc:docMk/>
            <pc:sldMk cId="1103896884" sldId="566"/>
            <ac:spMk id="8" creationId="{A2679492-7988-4050-9056-542444452411}"/>
          </ac:spMkLst>
        </pc:spChg>
        <pc:spChg chg="add">
          <ac:chgData name="Caroline Jawad" userId="ebec8957-a986-4a6f-937a-47250bfdae89" providerId="ADAL" clId="{69115741-8945-4139-9428-0FC8FA19BFAD}" dt="2021-02-08T16:32:18.041" v="113" actId="26606"/>
          <ac:spMkLst>
            <pc:docMk/>
            <pc:sldMk cId="1103896884" sldId="566"/>
            <ac:spMk id="10" creationId="{B091B163-7D61-4891-ABCF-5C13D9C418D0}"/>
          </ac:spMkLst>
        </pc:spChg>
        <pc:grpChg chg="add">
          <ac:chgData name="Caroline Jawad" userId="ebec8957-a986-4a6f-937a-47250bfdae89" providerId="ADAL" clId="{69115741-8945-4139-9428-0FC8FA19BFAD}" dt="2021-02-08T16:32:18.041" v="113" actId="26606"/>
          <ac:grpSpMkLst>
            <pc:docMk/>
            <pc:sldMk cId="1103896884" sldId="566"/>
            <ac:grpSpMk id="12" creationId="{0474DF76-993E-44DE-AFB0-C416182ACECF}"/>
          </ac:grpSpMkLst>
        </pc:grpChg>
        <pc:cxnChg chg="add">
          <ac:chgData name="Caroline Jawad" userId="ebec8957-a986-4a6f-937a-47250bfdae89" providerId="ADAL" clId="{69115741-8945-4139-9428-0FC8FA19BFAD}" dt="2021-02-08T16:32:18.041" v="113" actId="26606"/>
          <ac:cxnSpMkLst>
            <pc:docMk/>
            <pc:sldMk cId="1103896884" sldId="566"/>
            <ac:cxnSpMk id="17" creationId="{C49DA8F6-BCC1-4447-B54C-57856834B94B}"/>
          </ac:cxnSpMkLst>
        </pc:cxnChg>
      </pc:sldChg>
      <pc:sldChg chg="addSp modSp new mod setBg">
        <pc:chgData name="Caroline Jawad" userId="ebec8957-a986-4a6f-937a-47250bfdae89" providerId="ADAL" clId="{69115741-8945-4139-9428-0FC8FA19BFAD}" dt="2021-02-08T16:33:42.925" v="143" actId="26606"/>
        <pc:sldMkLst>
          <pc:docMk/>
          <pc:sldMk cId="3763284714" sldId="567"/>
        </pc:sldMkLst>
        <pc:spChg chg="mod">
          <ac:chgData name="Caroline Jawad" userId="ebec8957-a986-4a6f-937a-47250bfdae89" providerId="ADAL" clId="{69115741-8945-4139-9428-0FC8FA19BFAD}" dt="2021-02-08T16:33:42.925" v="143" actId="26606"/>
          <ac:spMkLst>
            <pc:docMk/>
            <pc:sldMk cId="3763284714" sldId="567"/>
            <ac:spMk id="2" creationId="{2754B9A1-3479-4E22-AE80-E3384A4837ED}"/>
          </ac:spMkLst>
        </pc:spChg>
        <pc:spChg chg="mod">
          <ac:chgData name="Caroline Jawad" userId="ebec8957-a986-4a6f-937a-47250bfdae89" providerId="ADAL" clId="{69115741-8945-4139-9428-0FC8FA19BFAD}" dt="2021-02-08T16:33:42.925" v="143" actId="26606"/>
          <ac:spMkLst>
            <pc:docMk/>
            <pc:sldMk cId="3763284714" sldId="567"/>
            <ac:spMk id="3" creationId="{40CFA9B1-CD3E-4D14-8D98-50AD208EED00}"/>
          </ac:spMkLst>
        </pc:spChg>
        <pc:spChg chg="add">
          <ac:chgData name="Caroline Jawad" userId="ebec8957-a986-4a6f-937a-47250bfdae89" providerId="ADAL" clId="{69115741-8945-4139-9428-0FC8FA19BFAD}" dt="2021-02-08T16:33:42.925" v="143" actId="26606"/>
          <ac:spMkLst>
            <pc:docMk/>
            <pc:sldMk cId="3763284714" sldId="567"/>
            <ac:spMk id="8" creationId="{A2679492-7988-4050-9056-542444452411}"/>
          </ac:spMkLst>
        </pc:spChg>
        <pc:spChg chg="add">
          <ac:chgData name="Caroline Jawad" userId="ebec8957-a986-4a6f-937a-47250bfdae89" providerId="ADAL" clId="{69115741-8945-4139-9428-0FC8FA19BFAD}" dt="2021-02-08T16:33:42.925" v="143" actId="26606"/>
          <ac:spMkLst>
            <pc:docMk/>
            <pc:sldMk cId="3763284714" sldId="567"/>
            <ac:spMk id="10" creationId="{B091B163-7D61-4891-ABCF-5C13D9C418D0}"/>
          </ac:spMkLst>
        </pc:spChg>
        <pc:grpChg chg="add">
          <ac:chgData name="Caroline Jawad" userId="ebec8957-a986-4a6f-937a-47250bfdae89" providerId="ADAL" clId="{69115741-8945-4139-9428-0FC8FA19BFAD}" dt="2021-02-08T16:33:42.925" v="143" actId="26606"/>
          <ac:grpSpMkLst>
            <pc:docMk/>
            <pc:sldMk cId="3763284714" sldId="567"/>
            <ac:grpSpMk id="12" creationId="{0474DF76-993E-44DE-AFB0-C416182ACECF}"/>
          </ac:grpSpMkLst>
        </pc:grpChg>
        <pc:cxnChg chg="add">
          <ac:chgData name="Caroline Jawad" userId="ebec8957-a986-4a6f-937a-47250bfdae89" providerId="ADAL" clId="{69115741-8945-4139-9428-0FC8FA19BFAD}" dt="2021-02-08T16:33:42.925" v="143" actId="26606"/>
          <ac:cxnSpMkLst>
            <pc:docMk/>
            <pc:sldMk cId="3763284714" sldId="567"/>
            <ac:cxnSpMk id="17" creationId="{C49DA8F6-BCC1-4447-B54C-57856834B94B}"/>
          </ac:cxnSpMkLst>
        </pc:cxnChg>
      </pc:sldChg>
      <pc:sldChg chg="addSp modSp new mod setBg">
        <pc:chgData name="Caroline Jawad" userId="ebec8957-a986-4a6f-937a-47250bfdae89" providerId="ADAL" clId="{69115741-8945-4139-9428-0FC8FA19BFAD}" dt="2021-02-08T16:35:56.707" v="248" actId="26606"/>
        <pc:sldMkLst>
          <pc:docMk/>
          <pc:sldMk cId="1151515286" sldId="568"/>
        </pc:sldMkLst>
        <pc:spChg chg="mod">
          <ac:chgData name="Caroline Jawad" userId="ebec8957-a986-4a6f-937a-47250bfdae89" providerId="ADAL" clId="{69115741-8945-4139-9428-0FC8FA19BFAD}" dt="2021-02-08T16:35:56.707" v="248" actId="26606"/>
          <ac:spMkLst>
            <pc:docMk/>
            <pc:sldMk cId="1151515286" sldId="568"/>
            <ac:spMk id="2" creationId="{9540113D-6829-49A7-85DE-BAAF4B7BDE11}"/>
          </ac:spMkLst>
        </pc:spChg>
        <pc:spChg chg="mod">
          <ac:chgData name="Caroline Jawad" userId="ebec8957-a986-4a6f-937a-47250bfdae89" providerId="ADAL" clId="{69115741-8945-4139-9428-0FC8FA19BFAD}" dt="2021-02-08T16:35:56.707" v="248" actId="26606"/>
          <ac:spMkLst>
            <pc:docMk/>
            <pc:sldMk cId="1151515286" sldId="568"/>
            <ac:spMk id="3" creationId="{2CAFFEE2-3A77-41A8-AD3F-672182EA5607}"/>
          </ac:spMkLst>
        </pc:spChg>
        <pc:spChg chg="add">
          <ac:chgData name="Caroline Jawad" userId="ebec8957-a986-4a6f-937a-47250bfdae89" providerId="ADAL" clId="{69115741-8945-4139-9428-0FC8FA19BFAD}" dt="2021-02-08T16:35:56.707" v="248" actId="26606"/>
          <ac:spMkLst>
            <pc:docMk/>
            <pc:sldMk cId="1151515286" sldId="568"/>
            <ac:spMk id="8" creationId="{A2679492-7988-4050-9056-542444452411}"/>
          </ac:spMkLst>
        </pc:spChg>
        <pc:spChg chg="add">
          <ac:chgData name="Caroline Jawad" userId="ebec8957-a986-4a6f-937a-47250bfdae89" providerId="ADAL" clId="{69115741-8945-4139-9428-0FC8FA19BFAD}" dt="2021-02-08T16:35:56.707" v="248" actId="26606"/>
          <ac:spMkLst>
            <pc:docMk/>
            <pc:sldMk cId="1151515286" sldId="568"/>
            <ac:spMk id="10" creationId="{B091B163-7D61-4891-ABCF-5C13D9C418D0}"/>
          </ac:spMkLst>
        </pc:spChg>
        <pc:grpChg chg="add">
          <ac:chgData name="Caroline Jawad" userId="ebec8957-a986-4a6f-937a-47250bfdae89" providerId="ADAL" clId="{69115741-8945-4139-9428-0FC8FA19BFAD}" dt="2021-02-08T16:35:56.707" v="248" actId="26606"/>
          <ac:grpSpMkLst>
            <pc:docMk/>
            <pc:sldMk cId="1151515286" sldId="568"/>
            <ac:grpSpMk id="12" creationId="{0474DF76-993E-44DE-AFB0-C416182ACECF}"/>
          </ac:grpSpMkLst>
        </pc:grpChg>
        <pc:cxnChg chg="add">
          <ac:chgData name="Caroline Jawad" userId="ebec8957-a986-4a6f-937a-47250bfdae89" providerId="ADAL" clId="{69115741-8945-4139-9428-0FC8FA19BFAD}" dt="2021-02-08T16:35:56.707" v="248" actId="26606"/>
          <ac:cxnSpMkLst>
            <pc:docMk/>
            <pc:sldMk cId="1151515286" sldId="568"/>
            <ac:cxnSpMk id="17" creationId="{C49DA8F6-BCC1-4447-B54C-57856834B94B}"/>
          </ac:cxnSpMkLst>
        </pc:cxnChg>
      </pc:sldChg>
      <pc:sldChg chg="addSp modSp new mod setBg">
        <pc:chgData name="Caroline Jawad" userId="ebec8957-a986-4a6f-937a-47250bfdae89" providerId="ADAL" clId="{69115741-8945-4139-9428-0FC8FA19BFAD}" dt="2021-02-08T16:36:03.356" v="249" actId="26606"/>
        <pc:sldMkLst>
          <pc:docMk/>
          <pc:sldMk cId="3709651196" sldId="569"/>
        </pc:sldMkLst>
        <pc:spChg chg="mod">
          <ac:chgData name="Caroline Jawad" userId="ebec8957-a986-4a6f-937a-47250bfdae89" providerId="ADAL" clId="{69115741-8945-4139-9428-0FC8FA19BFAD}" dt="2021-02-08T16:36:03.356" v="249" actId="26606"/>
          <ac:spMkLst>
            <pc:docMk/>
            <pc:sldMk cId="3709651196" sldId="569"/>
            <ac:spMk id="2" creationId="{2D858276-045E-4440-8097-7005CC31213D}"/>
          </ac:spMkLst>
        </pc:spChg>
        <pc:spChg chg="mod">
          <ac:chgData name="Caroline Jawad" userId="ebec8957-a986-4a6f-937a-47250bfdae89" providerId="ADAL" clId="{69115741-8945-4139-9428-0FC8FA19BFAD}" dt="2021-02-08T16:36:03.356" v="249" actId="26606"/>
          <ac:spMkLst>
            <pc:docMk/>
            <pc:sldMk cId="3709651196" sldId="569"/>
            <ac:spMk id="3" creationId="{37DC2E95-CFCE-4815-949F-CF22599B61CC}"/>
          </ac:spMkLst>
        </pc:spChg>
        <pc:spChg chg="add">
          <ac:chgData name="Caroline Jawad" userId="ebec8957-a986-4a6f-937a-47250bfdae89" providerId="ADAL" clId="{69115741-8945-4139-9428-0FC8FA19BFAD}" dt="2021-02-08T16:36:03.356" v="249" actId="26606"/>
          <ac:spMkLst>
            <pc:docMk/>
            <pc:sldMk cId="3709651196" sldId="569"/>
            <ac:spMk id="8" creationId="{09588DA8-065E-4F6F-8EFD-43104AB2E0CF}"/>
          </ac:spMkLst>
        </pc:spChg>
        <pc:spChg chg="add">
          <ac:chgData name="Caroline Jawad" userId="ebec8957-a986-4a6f-937a-47250bfdae89" providerId="ADAL" clId="{69115741-8945-4139-9428-0FC8FA19BFAD}" dt="2021-02-08T16:36:03.356" v="249" actId="26606"/>
          <ac:spMkLst>
            <pc:docMk/>
            <pc:sldMk cId="3709651196" sldId="569"/>
            <ac:spMk id="10" creationId="{C4285719-470E-454C-AF62-8323075F1F5B}"/>
          </ac:spMkLst>
        </pc:spChg>
        <pc:spChg chg="add">
          <ac:chgData name="Caroline Jawad" userId="ebec8957-a986-4a6f-937a-47250bfdae89" providerId="ADAL" clId="{69115741-8945-4139-9428-0FC8FA19BFAD}" dt="2021-02-08T16:36:03.356" v="249" actId="26606"/>
          <ac:spMkLst>
            <pc:docMk/>
            <pc:sldMk cId="3709651196" sldId="569"/>
            <ac:spMk id="12" creationId="{CD9FE4EF-C4D8-49A0-B2FF-81D8DB7D8A24}"/>
          </ac:spMkLst>
        </pc:spChg>
        <pc:spChg chg="add">
          <ac:chgData name="Caroline Jawad" userId="ebec8957-a986-4a6f-937a-47250bfdae89" providerId="ADAL" clId="{69115741-8945-4139-9428-0FC8FA19BFAD}" dt="2021-02-08T16:36:03.356" v="249" actId="26606"/>
          <ac:spMkLst>
            <pc:docMk/>
            <pc:sldMk cId="3709651196" sldId="569"/>
            <ac:spMk id="14" creationId="{4300840D-0A0B-4512-BACA-B439D5B9C57C}"/>
          </ac:spMkLst>
        </pc:spChg>
        <pc:spChg chg="add">
          <ac:chgData name="Caroline Jawad" userId="ebec8957-a986-4a6f-937a-47250bfdae89" providerId="ADAL" clId="{69115741-8945-4139-9428-0FC8FA19BFAD}" dt="2021-02-08T16:36:03.356" v="249" actId="26606"/>
          <ac:spMkLst>
            <pc:docMk/>
            <pc:sldMk cId="3709651196" sldId="569"/>
            <ac:spMk id="16" creationId="{D2B78728-A580-49A7-84F9-6EF6F583ADE0}"/>
          </ac:spMkLst>
        </pc:spChg>
        <pc:spChg chg="add">
          <ac:chgData name="Caroline Jawad" userId="ebec8957-a986-4a6f-937a-47250bfdae89" providerId="ADAL" clId="{69115741-8945-4139-9428-0FC8FA19BFAD}" dt="2021-02-08T16:36:03.356" v="249" actId="26606"/>
          <ac:spMkLst>
            <pc:docMk/>
            <pc:sldMk cId="3709651196" sldId="569"/>
            <ac:spMk id="18" creationId="{38FAA1A1-D861-433F-88FA-1E9D6FD31D11}"/>
          </ac:spMkLst>
        </pc:spChg>
        <pc:spChg chg="add">
          <ac:chgData name="Caroline Jawad" userId="ebec8957-a986-4a6f-937a-47250bfdae89" providerId="ADAL" clId="{69115741-8945-4139-9428-0FC8FA19BFAD}" dt="2021-02-08T16:36:03.356" v="249" actId="26606"/>
          <ac:spMkLst>
            <pc:docMk/>
            <pc:sldMk cId="3709651196" sldId="569"/>
            <ac:spMk id="20" creationId="{8D71EDA1-87BF-4D5D-AB79-F346FD19278A}"/>
          </ac:spMkLst>
        </pc:spChg>
      </pc:sldChg>
      <pc:sldChg chg="addSp modSp new mod setBg">
        <pc:chgData name="Caroline Jawad" userId="ebec8957-a986-4a6f-937a-47250bfdae89" providerId="ADAL" clId="{69115741-8945-4139-9428-0FC8FA19BFAD}" dt="2021-02-08T16:36:08.186" v="250" actId="26606"/>
        <pc:sldMkLst>
          <pc:docMk/>
          <pc:sldMk cId="1735616644" sldId="570"/>
        </pc:sldMkLst>
        <pc:spChg chg="mod">
          <ac:chgData name="Caroline Jawad" userId="ebec8957-a986-4a6f-937a-47250bfdae89" providerId="ADAL" clId="{69115741-8945-4139-9428-0FC8FA19BFAD}" dt="2021-02-08T16:36:08.186" v="250" actId="26606"/>
          <ac:spMkLst>
            <pc:docMk/>
            <pc:sldMk cId="1735616644" sldId="570"/>
            <ac:spMk id="2" creationId="{A34A3FC0-E6CB-4901-8BBD-8608077D41DE}"/>
          </ac:spMkLst>
        </pc:spChg>
        <pc:spChg chg="mod">
          <ac:chgData name="Caroline Jawad" userId="ebec8957-a986-4a6f-937a-47250bfdae89" providerId="ADAL" clId="{69115741-8945-4139-9428-0FC8FA19BFAD}" dt="2021-02-08T16:36:08.186" v="250" actId="26606"/>
          <ac:spMkLst>
            <pc:docMk/>
            <pc:sldMk cId="1735616644" sldId="570"/>
            <ac:spMk id="3" creationId="{B701CA17-7936-49A2-82A4-764DB11DB409}"/>
          </ac:spMkLst>
        </pc:spChg>
        <pc:spChg chg="add">
          <ac:chgData name="Caroline Jawad" userId="ebec8957-a986-4a6f-937a-47250bfdae89" providerId="ADAL" clId="{69115741-8945-4139-9428-0FC8FA19BFAD}" dt="2021-02-08T16:36:08.186" v="250" actId="26606"/>
          <ac:spMkLst>
            <pc:docMk/>
            <pc:sldMk cId="1735616644" sldId="570"/>
            <ac:spMk id="8" creationId="{09588DA8-065E-4F6F-8EFD-43104AB2E0CF}"/>
          </ac:spMkLst>
        </pc:spChg>
        <pc:spChg chg="add">
          <ac:chgData name="Caroline Jawad" userId="ebec8957-a986-4a6f-937a-47250bfdae89" providerId="ADAL" clId="{69115741-8945-4139-9428-0FC8FA19BFAD}" dt="2021-02-08T16:36:08.186" v="250" actId="26606"/>
          <ac:spMkLst>
            <pc:docMk/>
            <pc:sldMk cId="1735616644" sldId="570"/>
            <ac:spMk id="10" creationId="{C4285719-470E-454C-AF62-8323075F1F5B}"/>
          </ac:spMkLst>
        </pc:spChg>
        <pc:spChg chg="add">
          <ac:chgData name="Caroline Jawad" userId="ebec8957-a986-4a6f-937a-47250bfdae89" providerId="ADAL" clId="{69115741-8945-4139-9428-0FC8FA19BFAD}" dt="2021-02-08T16:36:08.186" v="250" actId="26606"/>
          <ac:spMkLst>
            <pc:docMk/>
            <pc:sldMk cId="1735616644" sldId="570"/>
            <ac:spMk id="12" creationId="{CD9FE4EF-C4D8-49A0-B2FF-81D8DB7D8A24}"/>
          </ac:spMkLst>
        </pc:spChg>
        <pc:spChg chg="add">
          <ac:chgData name="Caroline Jawad" userId="ebec8957-a986-4a6f-937a-47250bfdae89" providerId="ADAL" clId="{69115741-8945-4139-9428-0FC8FA19BFAD}" dt="2021-02-08T16:36:08.186" v="250" actId="26606"/>
          <ac:spMkLst>
            <pc:docMk/>
            <pc:sldMk cId="1735616644" sldId="570"/>
            <ac:spMk id="14" creationId="{4300840D-0A0B-4512-BACA-B439D5B9C57C}"/>
          </ac:spMkLst>
        </pc:spChg>
        <pc:spChg chg="add">
          <ac:chgData name="Caroline Jawad" userId="ebec8957-a986-4a6f-937a-47250bfdae89" providerId="ADAL" clId="{69115741-8945-4139-9428-0FC8FA19BFAD}" dt="2021-02-08T16:36:08.186" v="250" actId="26606"/>
          <ac:spMkLst>
            <pc:docMk/>
            <pc:sldMk cId="1735616644" sldId="570"/>
            <ac:spMk id="16" creationId="{D2B78728-A580-49A7-84F9-6EF6F583ADE0}"/>
          </ac:spMkLst>
        </pc:spChg>
        <pc:spChg chg="add">
          <ac:chgData name="Caroline Jawad" userId="ebec8957-a986-4a6f-937a-47250bfdae89" providerId="ADAL" clId="{69115741-8945-4139-9428-0FC8FA19BFAD}" dt="2021-02-08T16:36:08.186" v="250" actId="26606"/>
          <ac:spMkLst>
            <pc:docMk/>
            <pc:sldMk cId="1735616644" sldId="570"/>
            <ac:spMk id="18" creationId="{38FAA1A1-D861-433F-88FA-1E9D6FD31D11}"/>
          </ac:spMkLst>
        </pc:spChg>
        <pc:spChg chg="add">
          <ac:chgData name="Caroline Jawad" userId="ebec8957-a986-4a6f-937a-47250bfdae89" providerId="ADAL" clId="{69115741-8945-4139-9428-0FC8FA19BFAD}" dt="2021-02-08T16:36:08.186" v="250" actId="26606"/>
          <ac:spMkLst>
            <pc:docMk/>
            <pc:sldMk cId="1735616644" sldId="570"/>
            <ac:spMk id="20" creationId="{8D71EDA1-87BF-4D5D-AB79-F346FD19278A}"/>
          </ac:spMkLst>
        </pc:spChg>
      </pc:sldChg>
      <pc:sldChg chg="addSp delSp modSp new mod setBg">
        <pc:chgData name="Caroline Jawad" userId="ebec8957-a986-4a6f-937a-47250bfdae89" providerId="ADAL" clId="{69115741-8945-4139-9428-0FC8FA19BFAD}" dt="2021-02-08T16:37:36.810" v="257" actId="26606"/>
        <pc:sldMkLst>
          <pc:docMk/>
          <pc:sldMk cId="3940403310" sldId="571"/>
        </pc:sldMkLst>
        <pc:spChg chg="del">
          <ac:chgData name="Caroline Jawad" userId="ebec8957-a986-4a6f-937a-47250bfdae89" providerId="ADAL" clId="{69115741-8945-4139-9428-0FC8FA19BFAD}" dt="2021-02-08T16:36:50.995" v="252"/>
          <ac:spMkLst>
            <pc:docMk/>
            <pc:sldMk cId="3940403310" sldId="571"/>
            <ac:spMk id="2" creationId="{74B89A3E-7CFB-456A-9DFD-6CA0B9CCCB8B}"/>
          </ac:spMkLst>
        </pc:spChg>
        <pc:spChg chg="del">
          <ac:chgData name="Caroline Jawad" userId="ebec8957-a986-4a6f-937a-47250bfdae89" providerId="ADAL" clId="{69115741-8945-4139-9428-0FC8FA19BFAD}" dt="2021-02-08T16:36:50.995" v="252"/>
          <ac:spMkLst>
            <pc:docMk/>
            <pc:sldMk cId="3940403310" sldId="571"/>
            <ac:spMk id="3" creationId="{D2F53527-C1A0-4460-9C05-06CF60A26801}"/>
          </ac:spMkLst>
        </pc:spChg>
        <pc:spChg chg="add">
          <ac:chgData name="Caroline Jawad" userId="ebec8957-a986-4a6f-937a-47250bfdae89" providerId="ADAL" clId="{69115741-8945-4139-9428-0FC8FA19BFAD}" dt="2021-02-08T16:37:36.810" v="257" actId="26606"/>
          <ac:spMkLst>
            <pc:docMk/>
            <pc:sldMk cId="3940403310" sldId="571"/>
            <ac:spMk id="71" creationId="{42A4FC2C-047E-45A5-965D-8E1E3BF09BC6}"/>
          </ac:spMkLst>
        </pc:spChg>
        <pc:picChg chg="add mod">
          <ac:chgData name="Caroline Jawad" userId="ebec8957-a986-4a6f-937a-47250bfdae89" providerId="ADAL" clId="{69115741-8945-4139-9428-0FC8FA19BFAD}" dt="2021-02-08T16:37:36.810" v="257" actId="26606"/>
          <ac:picMkLst>
            <pc:docMk/>
            <pc:sldMk cId="3940403310" sldId="571"/>
            <ac:picMk id="4098" creationId="{C813A9BE-3D2A-40CB-A10B-610DACECCEDF}"/>
          </ac:picMkLst>
        </pc:picChg>
      </pc:sldChg>
      <pc:sldChg chg="new del">
        <pc:chgData name="Caroline Jawad" userId="ebec8957-a986-4a6f-937a-47250bfdae89" providerId="ADAL" clId="{69115741-8945-4139-9428-0FC8FA19BFAD}" dt="2021-02-08T16:37:06.815" v="255" actId="47"/>
        <pc:sldMkLst>
          <pc:docMk/>
          <pc:sldMk cId="2369587126" sldId="572"/>
        </pc:sldMkLst>
      </pc:sldChg>
      <pc:sldChg chg="add">
        <pc:chgData name="Caroline Jawad" userId="ebec8957-a986-4a6f-937a-47250bfdae89" providerId="ADAL" clId="{69115741-8945-4139-9428-0FC8FA19BFAD}" dt="2021-02-08T16:36:59.762" v="254"/>
        <pc:sldMkLst>
          <pc:docMk/>
          <pc:sldMk cId="2314968993" sldId="573"/>
        </pc:sldMkLst>
      </pc:sldChg>
      <pc:sldChg chg="addSp modSp new mod setBg">
        <pc:chgData name="Caroline Jawad" userId="ebec8957-a986-4a6f-937a-47250bfdae89" providerId="ADAL" clId="{69115741-8945-4139-9428-0FC8FA19BFAD}" dt="2021-02-08T16:38:06.985" v="260" actId="26606"/>
        <pc:sldMkLst>
          <pc:docMk/>
          <pc:sldMk cId="347023727" sldId="574"/>
        </pc:sldMkLst>
        <pc:spChg chg="add">
          <ac:chgData name="Caroline Jawad" userId="ebec8957-a986-4a6f-937a-47250bfdae89" providerId="ADAL" clId="{69115741-8945-4139-9428-0FC8FA19BFAD}" dt="2021-02-08T16:38:06.985" v="260" actId="26606"/>
          <ac:spMkLst>
            <pc:docMk/>
            <pc:sldMk cId="347023727" sldId="574"/>
            <ac:spMk id="71" creationId="{37FDDF72-DE39-4F99-A3C1-DD9D7815D7DB}"/>
          </ac:spMkLst>
        </pc:spChg>
        <pc:spChg chg="add">
          <ac:chgData name="Caroline Jawad" userId="ebec8957-a986-4a6f-937a-47250bfdae89" providerId="ADAL" clId="{69115741-8945-4139-9428-0FC8FA19BFAD}" dt="2021-02-08T16:38:06.985" v="260" actId="26606"/>
          <ac:spMkLst>
            <pc:docMk/>
            <pc:sldMk cId="347023727" sldId="574"/>
            <ac:spMk id="73" creationId="{5E4ECE80-3AD1-450C-B62A-98788F193948}"/>
          </ac:spMkLst>
        </pc:spChg>
        <pc:grpChg chg="add">
          <ac:chgData name="Caroline Jawad" userId="ebec8957-a986-4a6f-937a-47250bfdae89" providerId="ADAL" clId="{69115741-8945-4139-9428-0FC8FA19BFAD}" dt="2021-02-08T16:38:06.985" v="260" actId="26606"/>
          <ac:grpSpMkLst>
            <pc:docMk/>
            <pc:sldMk cId="347023727" sldId="574"/>
            <ac:grpSpMk id="75" creationId="{CE9B092E-D66A-4EA7-BBE1-CCA8B9061C2B}"/>
          </ac:grpSpMkLst>
        </pc:grpChg>
        <pc:picChg chg="add mod">
          <ac:chgData name="Caroline Jawad" userId="ebec8957-a986-4a6f-937a-47250bfdae89" providerId="ADAL" clId="{69115741-8945-4139-9428-0FC8FA19BFAD}" dt="2021-02-08T16:38:06.985" v="260" actId="26606"/>
          <ac:picMkLst>
            <pc:docMk/>
            <pc:sldMk cId="347023727" sldId="574"/>
            <ac:picMk id="10242" creationId="{14EF99F3-82B9-4FBF-A2CF-76CAF1985B01}"/>
          </ac:picMkLst>
        </pc:picChg>
      </pc:sldChg>
      <pc:sldChg chg="addSp delSp modSp new mod setBg">
        <pc:chgData name="Caroline Jawad" userId="ebec8957-a986-4a6f-937a-47250bfdae89" providerId="ADAL" clId="{69115741-8945-4139-9428-0FC8FA19BFAD}" dt="2021-02-09T08:40:48.512" v="747" actId="26606"/>
        <pc:sldMkLst>
          <pc:docMk/>
          <pc:sldMk cId="476223523" sldId="575"/>
        </pc:sldMkLst>
        <pc:spChg chg="mod">
          <ac:chgData name="Caroline Jawad" userId="ebec8957-a986-4a6f-937a-47250bfdae89" providerId="ADAL" clId="{69115741-8945-4139-9428-0FC8FA19BFAD}" dt="2021-02-09T08:40:48.512" v="747" actId="26606"/>
          <ac:spMkLst>
            <pc:docMk/>
            <pc:sldMk cId="476223523" sldId="575"/>
            <ac:spMk id="2" creationId="{837A348A-79AF-4C05-A017-8E19882E750A}"/>
          </ac:spMkLst>
        </pc:spChg>
        <pc:spChg chg="mod">
          <ac:chgData name="Caroline Jawad" userId="ebec8957-a986-4a6f-937a-47250bfdae89" providerId="ADAL" clId="{69115741-8945-4139-9428-0FC8FA19BFAD}" dt="2021-02-09T08:40:48.512" v="747" actId="26606"/>
          <ac:spMkLst>
            <pc:docMk/>
            <pc:sldMk cId="476223523" sldId="575"/>
            <ac:spMk id="3" creationId="{0F42A779-F246-4C32-A7BF-B12AE11CEF4E}"/>
          </ac:spMkLst>
        </pc:spChg>
        <pc:picChg chg="add mod ord">
          <ac:chgData name="Caroline Jawad" userId="ebec8957-a986-4a6f-937a-47250bfdae89" providerId="ADAL" clId="{69115741-8945-4139-9428-0FC8FA19BFAD}" dt="2021-02-09T08:40:48.512" v="747" actId="26606"/>
          <ac:picMkLst>
            <pc:docMk/>
            <pc:sldMk cId="476223523" sldId="575"/>
            <ac:picMk id="4" creationId="{3AA43C5C-7BF0-424B-B6E9-F2780C434BAA}"/>
          </ac:picMkLst>
        </pc:picChg>
        <pc:picChg chg="add del">
          <ac:chgData name="Caroline Jawad" userId="ebec8957-a986-4a6f-937a-47250bfdae89" providerId="ADAL" clId="{69115741-8945-4139-9428-0FC8FA19BFAD}" dt="2021-02-09T08:40:48.478" v="746" actId="26606"/>
          <ac:picMkLst>
            <pc:docMk/>
            <pc:sldMk cId="476223523" sldId="575"/>
            <ac:picMk id="9" creationId="{54DDEBDD-D8BD-41A6-8A0D-B00E3768B0F9}"/>
          </ac:picMkLst>
        </pc:picChg>
        <pc:cxnChg chg="add">
          <ac:chgData name="Caroline Jawad" userId="ebec8957-a986-4a6f-937a-47250bfdae89" providerId="ADAL" clId="{69115741-8945-4139-9428-0FC8FA19BFAD}" dt="2021-02-09T08:40:48.512" v="747" actId="26606"/>
          <ac:cxnSpMkLst>
            <pc:docMk/>
            <pc:sldMk cId="476223523" sldId="575"/>
            <ac:cxnSpMk id="11" creationId="{A7F400EE-A8A5-48AF-B4D6-291B52C6F0B0}"/>
          </ac:cxnSpMkLst>
        </pc:cxnChg>
      </pc:sldChg>
      <pc:sldMasterChg chg="delSldLayout">
        <pc:chgData name="Caroline Jawad" userId="ebec8957-a986-4a6f-937a-47250bfdae89" providerId="ADAL" clId="{69115741-8945-4139-9428-0FC8FA19BFAD}" dt="2021-02-08T17:01:02.084" v="261" actId="47"/>
        <pc:sldMasterMkLst>
          <pc:docMk/>
          <pc:sldMasterMk cId="3808479225" sldId="2147483648"/>
        </pc:sldMasterMkLst>
        <pc:sldLayoutChg chg="del">
          <pc:chgData name="Caroline Jawad" userId="ebec8957-a986-4a6f-937a-47250bfdae89" providerId="ADAL" clId="{69115741-8945-4139-9428-0FC8FA19BFAD}" dt="2021-02-08T17:01:02.084" v="261" actId="47"/>
          <pc:sldLayoutMkLst>
            <pc:docMk/>
            <pc:sldMasterMk cId="3808479225" sldId="2147483648"/>
            <pc:sldLayoutMk cId="1255062848" sldId="214748366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061161-AFE1-4F2A-B3BB-07E79CC95E60}"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25567A9F-93F6-40E7-856F-09094E4346EC}">
      <dgm:prSet/>
      <dgm:spPr/>
      <dgm:t>
        <a:bodyPr/>
        <a:lstStyle/>
        <a:p>
          <a:r>
            <a:rPr lang="en-CA"/>
            <a:t>Found in Plato’s  </a:t>
          </a:r>
          <a:r>
            <a:rPr lang="en-CA" b="1" i="1"/>
            <a:t>The Republic</a:t>
          </a:r>
          <a:endParaRPr lang="en-US"/>
        </a:p>
      </dgm:t>
    </dgm:pt>
    <dgm:pt modelId="{6C78FB21-FAA6-45E0-A484-33861973572D}" type="parTrans" cxnId="{45BD0AAC-BDA4-44CF-B4D6-544DA306315D}">
      <dgm:prSet/>
      <dgm:spPr/>
      <dgm:t>
        <a:bodyPr/>
        <a:lstStyle/>
        <a:p>
          <a:endParaRPr lang="en-US"/>
        </a:p>
      </dgm:t>
    </dgm:pt>
    <dgm:pt modelId="{C4F298EB-887D-4640-AB7E-8C725C1BCA47}" type="sibTrans" cxnId="{45BD0AAC-BDA4-44CF-B4D6-544DA306315D}">
      <dgm:prSet/>
      <dgm:spPr/>
      <dgm:t>
        <a:bodyPr/>
        <a:lstStyle/>
        <a:p>
          <a:endParaRPr lang="en-US"/>
        </a:p>
      </dgm:t>
    </dgm:pt>
    <dgm:pt modelId="{2EA3E297-A0C5-4262-9039-ED47A658F968}">
      <dgm:prSet/>
      <dgm:spPr/>
      <dgm:t>
        <a:bodyPr/>
        <a:lstStyle/>
        <a:p>
          <a:r>
            <a:rPr lang="en-CA"/>
            <a:t>Explains his ‘two-worlds’ view</a:t>
          </a:r>
          <a:endParaRPr lang="en-US"/>
        </a:p>
      </dgm:t>
    </dgm:pt>
    <dgm:pt modelId="{6D3EB658-8362-4B28-A28E-DDC7D4E2154C}" type="parTrans" cxnId="{D654F292-86F2-4E56-B807-68D0307E5056}">
      <dgm:prSet/>
      <dgm:spPr/>
      <dgm:t>
        <a:bodyPr/>
        <a:lstStyle/>
        <a:p>
          <a:endParaRPr lang="en-US"/>
        </a:p>
      </dgm:t>
    </dgm:pt>
    <dgm:pt modelId="{0A7766AC-6A96-48F9-B073-BA85002EF792}" type="sibTrans" cxnId="{D654F292-86F2-4E56-B807-68D0307E5056}">
      <dgm:prSet/>
      <dgm:spPr/>
      <dgm:t>
        <a:bodyPr/>
        <a:lstStyle/>
        <a:p>
          <a:endParaRPr lang="en-US"/>
        </a:p>
      </dgm:t>
    </dgm:pt>
    <dgm:pt modelId="{896C6AE2-2738-4E87-AB2C-12C029250608}">
      <dgm:prSet/>
      <dgm:spPr/>
      <dgm:t>
        <a:bodyPr/>
        <a:lstStyle/>
        <a:p>
          <a:r>
            <a:rPr lang="en-US"/>
            <a:t>moral component   --  perhaps inherited from Socrates  -- </a:t>
          </a:r>
          <a:r>
            <a:rPr lang="en-US" b="1"/>
            <a:t>the purpose of philosophy is to figure out how to live a good life</a:t>
          </a:r>
          <a:endParaRPr lang="en-US"/>
        </a:p>
      </dgm:t>
    </dgm:pt>
    <dgm:pt modelId="{D023398F-3CDA-4531-8978-2C3C999CD14B}" type="parTrans" cxnId="{799CFA8C-8138-4DFE-843A-322390320129}">
      <dgm:prSet/>
      <dgm:spPr/>
      <dgm:t>
        <a:bodyPr/>
        <a:lstStyle/>
        <a:p>
          <a:endParaRPr lang="en-US"/>
        </a:p>
      </dgm:t>
    </dgm:pt>
    <dgm:pt modelId="{1D48A474-14D9-41D5-82F9-749B10BCE8FA}" type="sibTrans" cxnId="{799CFA8C-8138-4DFE-843A-322390320129}">
      <dgm:prSet/>
      <dgm:spPr/>
      <dgm:t>
        <a:bodyPr/>
        <a:lstStyle/>
        <a:p>
          <a:endParaRPr lang="en-US"/>
        </a:p>
      </dgm:t>
    </dgm:pt>
    <dgm:pt modelId="{7F410B2D-5468-4D2F-BF11-5458AD9CCEB4}" type="pres">
      <dgm:prSet presAssocID="{7B061161-AFE1-4F2A-B3BB-07E79CC95E60}" presName="vert0" presStyleCnt="0">
        <dgm:presLayoutVars>
          <dgm:dir/>
          <dgm:animOne val="branch"/>
          <dgm:animLvl val="lvl"/>
        </dgm:presLayoutVars>
      </dgm:prSet>
      <dgm:spPr/>
    </dgm:pt>
    <dgm:pt modelId="{2D64398C-6C84-41AF-B105-73DCFACAB3C3}" type="pres">
      <dgm:prSet presAssocID="{25567A9F-93F6-40E7-856F-09094E4346EC}" presName="thickLine" presStyleLbl="alignNode1" presStyleIdx="0" presStyleCnt="3"/>
      <dgm:spPr/>
    </dgm:pt>
    <dgm:pt modelId="{8F10AB08-2A1C-487B-9760-7E9D59FA2FC9}" type="pres">
      <dgm:prSet presAssocID="{25567A9F-93F6-40E7-856F-09094E4346EC}" presName="horz1" presStyleCnt="0"/>
      <dgm:spPr/>
    </dgm:pt>
    <dgm:pt modelId="{E6CAE3D2-8FCF-4530-8972-F84629887D1F}" type="pres">
      <dgm:prSet presAssocID="{25567A9F-93F6-40E7-856F-09094E4346EC}" presName="tx1" presStyleLbl="revTx" presStyleIdx="0" presStyleCnt="3"/>
      <dgm:spPr/>
    </dgm:pt>
    <dgm:pt modelId="{593CFEE7-506D-43BC-8A5C-C43B5B25C7DD}" type="pres">
      <dgm:prSet presAssocID="{25567A9F-93F6-40E7-856F-09094E4346EC}" presName="vert1" presStyleCnt="0"/>
      <dgm:spPr/>
    </dgm:pt>
    <dgm:pt modelId="{9AA62365-B03D-4A3B-977D-16E8D4B3E9A6}" type="pres">
      <dgm:prSet presAssocID="{2EA3E297-A0C5-4262-9039-ED47A658F968}" presName="thickLine" presStyleLbl="alignNode1" presStyleIdx="1" presStyleCnt="3"/>
      <dgm:spPr/>
    </dgm:pt>
    <dgm:pt modelId="{02D237A4-BB08-46F5-A42F-4B7C19FC13B7}" type="pres">
      <dgm:prSet presAssocID="{2EA3E297-A0C5-4262-9039-ED47A658F968}" presName="horz1" presStyleCnt="0"/>
      <dgm:spPr/>
    </dgm:pt>
    <dgm:pt modelId="{08513033-3276-434B-925D-183F48F8D66E}" type="pres">
      <dgm:prSet presAssocID="{2EA3E297-A0C5-4262-9039-ED47A658F968}" presName="tx1" presStyleLbl="revTx" presStyleIdx="1" presStyleCnt="3"/>
      <dgm:spPr/>
    </dgm:pt>
    <dgm:pt modelId="{FF52074C-FED5-4E60-BA93-2612DA414A0E}" type="pres">
      <dgm:prSet presAssocID="{2EA3E297-A0C5-4262-9039-ED47A658F968}" presName="vert1" presStyleCnt="0"/>
      <dgm:spPr/>
    </dgm:pt>
    <dgm:pt modelId="{8D1B796D-6834-49C3-9031-84E915D31109}" type="pres">
      <dgm:prSet presAssocID="{896C6AE2-2738-4E87-AB2C-12C029250608}" presName="thickLine" presStyleLbl="alignNode1" presStyleIdx="2" presStyleCnt="3"/>
      <dgm:spPr/>
    </dgm:pt>
    <dgm:pt modelId="{2DA15E2A-6EAA-40CC-B045-FCE3011D1FF2}" type="pres">
      <dgm:prSet presAssocID="{896C6AE2-2738-4E87-AB2C-12C029250608}" presName="horz1" presStyleCnt="0"/>
      <dgm:spPr/>
    </dgm:pt>
    <dgm:pt modelId="{EB528373-9806-4E28-9335-A5D738F754E2}" type="pres">
      <dgm:prSet presAssocID="{896C6AE2-2738-4E87-AB2C-12C029250608}" presName="tx1" presStyleLbl="revTx" presStyleIdx="2" presStyleCnt="3"/>
      <dgm:spPr/>
    </dgm:pt>
    <dgm:pt modelId="{A003AF2A-456D-48AE-968E-EEB70025FF2E}" type="pres">
      <dgm:prSet presAssocID="{896C6AE2-2738-4E87-AB2C-12C029250608}" presName="vert1" presStyleCnt="0"/>
      <dgm:spPr/>
    </dgm:pt>
  </dgm:ptLst>
  <dgm:cxnLst>
    <dgm:cxn modelId="{9DB26708-4215-491F-BE43-AEB21DCF6CD3}" type="presOf" srcId="{7B061161-AFE1-4F2A-B3BB-07E79CC95E60}" destId="{7F410B2D-5468-4D2F-BF11-5458AD9CCEB4}" srcOrd="0" destOrd="0" presId="urn:microsoft.com/office/officeart/2008/layout/LinedList"/>
    <dgm:cxn modelId="{3A2F541A-81D7-4C19-ABA7-876B9F77B8EE}" type="presOf" srcId="{896C6AE2-2738-4E87-AB2C-12C029250608}" destId="{EB528373-9806-4E28-9335-A5D738F754E2}" srcOrd="0" destOrd="0" presId="urn:microsoft.com/office/officeart/2008/layout/LinedList"/>
    <dgm:cxn modelId="{734FB925-AD20-43E1-8092-5FDC774E0CC2}" type="presOf" srcId="{25567A9F-93F6-40E7-856F-09094E4346EC}" destId="{E6CAE3D2-8FCF-4530-8972-F84629887D1F}" srcOrd="0" destOrd="0" presId="urn:microsoft.com/office/officeart/2008/layout/LinedList"/>
    <dgm:cxn modelId="{799CFA8C-8138-4DFE-843A-322390320129}" srcId="{7B061161-AFE1-4F2A-B3BB-07E79CC95E60}" destId="{896C6AE2-2738-4E87-AB2C-12C029250608}" srcOrd="2" destOrd="0" parTransId="{D023398F-3CDA-4531-8978-2C3C999CD14B}" sibTransId="{1D48A474-14D9-41D5-82F9-749B10BCE8FA}"/>
    <dgm:cxn modelId="{D654F292-86F2-4E56-B807-68D0307E5056}" srcId="{7B061161-AFE1-4F2A-B3BB-07E79CC95E60}" destId="{2EA3E297-A0C5-4262-9039-ED47A658F968}" srcOrd="1" destOrd="0" parTransId="{6D3EB658-8362-4B28-A28E-DDC7D4E2154C}" sibTransId="{0A7766AC-6A96-48F9-B073-BA85002EF792}"/>
    <dgm:cxn modelId="{45BD0AAC-BDA4-44CF-B4D6-544DA306315D}" srcId="{7B061161-AFE1-4F2A-B3BB-07E79CC95E60}" destId="{25567A9F-93F6-40E7-856F-09094E4346EC}" srcOrd="0" destOrd="0" parTransId="{6C78FB21-FAA6-45E0-A484-33861973572D}" sibTransId="{C4F298EB-887D-4640-AB7E-8C725C1BCA47}"/>
    <dgm:cxn modelId="{71A1FEBB-5D9D-448B-A7CF-DDBB23CE0BD8}" type="presOf" srcId="{2EA3E297-A0C5-4262-9039-ED47A658F968}" destId="{08513033-3276-434B-925D-183F48F8D66E}" srcOrd="0" destOrd="0" presId="urn:microsoft.com/office/officeart/2008/layout/LinedList"/>
    <dgm:cxn modelId="{A8D80370-F39E-451F-BF4C-5C09936E9AC1}" type="presParOf" srcId="{7F410B2D-5468-4D2F-BF11-5458AD9CCEB4}" destId="{2D64398C-6C84-41AF-B105-73DCFACAB3C3}" srcOrd="0" destOrd="0" presId="urn:microsoft.com/office/officeart/2008/layout/LinedList"/>
    <dgm:cxn modelId="{E1D014AC-15B2-4545-8200-888481219E02}" type="presParOf" srcId="{7F410B2D-5468-4D2F-BF11-5458AD9CCEB4}" destId="{8F10AB08-2A1C-487B-9760-7E9D59FA2FC9}" srcOrd="1" destOrd="0" presId="urn:microsoft.com/office/officeart/2008/layout/LinedList"/>
    <dgm:cxn modelId="{3B25C028-9DCB-4E22-AC0F-1939F891C740}" type="presParOf" srcId="{8F10AB08-2A1C-487B-9760-7E9D59FA2FC9}" destId="{E6CAE3D2-8FCF-4530-8972-F84629887D1F}" srcOrd="0" destOrd="0" presId="urn:microsoft.com/office/officeart/2008/layout/LinedList"/>
    <dgm:cxn modelId="{0BCDA727-1ED2-4C1B-9B77-3EF3A8635EEA}" type="presParOf" srcId="{8F10AB08-2A1C-487B-9760-7E9D59FA2FC9}" destId="{593CFEE7-506D-43BC-8A5C-C43B5B25C7DD}" srcOrd="1" destOrd="0" presId="urn:microsoft.com/office/officeart/2008/layout/LinedList"/>
    <dgm:cxn modelId="{FA37F5D1-5C7D-44FD-BFD3-81C28C6AEDCA}" type="presParOf" srcId="{7F410B2D-5468-4D2F-BF11-5458AD9CCEB4}" destId="{9AA62365-B03D-4A3B-977D-16E8D4B3E9A6}" srcOrd="2" destOrd="0" presId="urn:microsoft.com/office/officeart/2008/layout/LinedList"/>
    <dgm:cxn modelId="{AA1F029D-1D05-493B-8A28-D12C5C02B352}" type="presParOf" srcId="{7F410B2D-5468-4D2F-BF11-5458AD9CCEB4}" destId="{02D237A4-BB08-46F5-A42F-4B7C19FC13B7}" srcOrd="3" destOrd="0" presId="urn:microsoft.com/office/officeart/2008/layout/LinedList"/>
    <dgm:cxn modelId="{C74D2A5A-E378-4695-AFF4-6A9A407DC7AA}" type="presParOf" srcId="{02D237A4-BB08-46F5-A42F-4B7C19FC13B7}" destId="{08513033-3276-434B-925D-183F48F8D66E}" srcOrd="0" destOrd="0" presId="urn:microsoft.com/office/officeart/2008/layout/LinedList"/>
    <dgm:cxn modelId="{41830364-DBB3-41A2-B2E8-84ACC64440A1}" type="presParOf" srcId="{02D237A4-BB08-46F5-A42F-4B7C19FC13B7}" destId="{FF52074C-FED5-4E60-BA93-2612DA414A0E}" srcOrd="1" destOrd="0" presId="urn:microsoft.com/office/officeart/2008/layout/LinedList"/>
    <dgm:cxn modelId="{9A9E33B6-00CE-47CA-A81E-898E8EDB46BA}" type="presParOf" srcId="{7F410B2D-5468-4D2F-BF11-5458AD9CCEB4}" destId="{8D1B796D-6834-49C3-9031-84E915D31109}" srcOrd="4" destOrd="0" presId="urn:microsoft.com/office/officeart/2008/layout/LinedList"/>
    <dgm:cxn modelId="{B7AD927B-FEC2-4F74-906D-91773C335BF7}" type="presParOf" srcId="{7F410B2D-5468-4D2F-BF11-5458AD9CCEB4}" destId="{2DA15E2A-6EAA-40CC-B045-FCE3011D1FF2}" srcOrd="5" destOrd="0" presId="urn:microsoft.com/office/officeart/2008/layout/LinedList"/>
    <dgm:cxn modelId="{C106C96F-B0CE-4F00-9BC7-E1438F22CBA8}" type="presParOf" srcId="{2DA15E2A-6EAA-40CC-B045-FCE3011D1FF2}" destId="{EB528373-9806-4E28-9335-A5D738F754E2}" srcOrd="0" destOrd="0" presId="urn:microsoft.com/office/officeart/2008/layout/LinedList"/>
    <dgm:cxn modelId="{6B10BC54-E3FD-44FD-9542-48961FA97F69}" type="presParOf" srcId="{2DA15E2A-6EAA-40CC-B045-FCE3011D1FF2}" destId="{A003AF2A-456D-48AE-968E-EEB70025FF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207C35-6562-4720-8748-C7B088A4FB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252718-3F8A-45C8-8A60-0C46992D9955}">
      <dgm:prSet/>
      <dgm:spPr/>
      <dgm:t>
        <a:bodyPr/>
        <a:lstStyle/>
        <a:p>
          <a:r>
            <a:rPr lang="en-GB"/>
            <a:t>What is meant by a paradigm?</a:t>
          </a:r>
          <a:endParaRPr lang="en-US"/>
        </a:p>
      </dgm:t>
    </dgm:pt>
    <dgm:pt modelId="{130FCF74-1361-4C9D-9274-36BF04BA3361}" type="parTrans" cxnId="{CDC0367B-57A0-49A5-AA99-011ADEA23CD4}">
      <dgm:prSet/>
      <dgm:spPr/>
      <dgm:t>
        <a:bodyPr/>
        <a:lstStyle/>
        <a:p>
          <a:endParaRPr lang="en-US"/>
        </a:p>
      </dgm:t>
    </dgm:pt>
    <dgm:pt modelId="{ADC1994F-C2DB-400D-9435-BCCDC110FF6A}" type="sibTrans" cxnId="{CDC0367B-57A0-49A5-AA99-011ADEA23CD4}">
      <dgm:prSet/>
      <dgm:spPr/>
      <dgm:t>
        <a:bodyPr/>
        <a:lstStyle/>
        <a:p>
          <a:endParaRPr lang="en-US"/>
        </a:p>
      </dgm:t>
    </dgm:pt>
    <dgm:pt modelId="{C5606572-A384-4914-908C-877488555360}">
      <dgm:prSet/>
      <dgm:spPr/>
      <dgm:t>
        <a:bodyPr/>
        <a:lstStyle/>
        <a:p>
          <a:r>
            <a:rPr lang="en-GB"/>
            <a:t>What is a research paradigm?</a:t>
          </a:r>
          <a:endParaRPr lang="en-US"/>
        </a:p>
      </dgm:t>
    </dgm:pt>
    <dgm:pt modelId="{214397AB-4FD1-4E81-A3B3-A472D6B701E5}" type="parTrans" cxnId="{78300D5B-33AA-4E75-8891-30EAE5D529D1}">
      <dgm:prSet/>
      <dgm:spPr/>
      <dgm:t>
        <a:bodyPr/>
        <a:lstStyle/>
        <a:p>
          <a:endParaRPr lang="en-US"/>
        </a:p>
      </dgm:t>
    </dgm:pt>
    <dgm:pt modelId="{A52CF8DE-9F45-43AB-9147-3ECBEC34F994}" type="sibTrans" cxnId="{78300D5B-33AA-4E75-8891-30EAE5D529D1}">
      <dgm:prSet/>
      <dgm:spPr/>
      <dgm:t>
        <a:bodyPr/>
        <a:lstStyle/>
        <a:p>
          <a:endParaRPr lang="en-US"/>
        </a:p>
      </dgm:t>
    </dgm:pt>
    <dgm:pt modelId="{94F041FF-5BD1-4E61-AC8F-FADA08647D6B}">
      <dgm:prSet/>
      <dgm:spPr/>
      <dgm:t>
        <a:bodyPr/>
        <a:lstStyle/>
        <a:p>
          <a:r>
            <a:rPr lang="en-GB"/>
            <a:t>What are three basic questions on Ontology, epistemology &amp; methodology? </a:t>
          </a:r>
          <a:endParaRPr lang="en-US"/>
        </a:p>
      </dgm:t>
    </dgm:pt>
    <dgm:pt modelId="{1D9F9364-FF75-403E-BA3C-07A3220D99AF}" type="parTrans" cxnId="{52D8A055-5A8E-460C-9D6C-DD150EDDA092}">
      <dgm:prSet/>
      <dgm:spPr/>
      <dgm:t>
        <a:bodyPr/>
        <a:lstStyle/>
        <a:p>
          <a:endParaRPr lang="en-US"/>
        </a:p>
      </dgm:t>
    </dgm:pt>
    <dgm:pt modelId="{2C854FAB-2490-4497-A0ED-1686B1760CE5}" type="sibTrans" cxnId="{52D8A055-5A8E-460C-9D6C-DD150EDDA092}">
      <dgm:prSet/>
      <dgm:spPr/>
      <dgm:t>
        <a:bodyPr/>
        <a:lstStyle/>
        <a:p>
          <a:endParaRPr lang="en-US"/>
        </a:p>
      </dgm:t>
    </dgm:pt>
    <dgm:pt modelId="{E3287E4D-45EC-47A1-9918-B6200E25F4C5}">
      <dgm:prSet/>
      <dgm:spPr/>
      <dgm:t>
        <a:bodyPr/>
        <a:lstStyle/>
        <a:p>
          <a:r>
            <a:rPr lang="en-GB"/>
            <a:t>Paradigm debate/ different paradigms</a:t>
          </a:r>
          <a:endParaRPr lang="en-US"/>
        </a:p>
      </dgm:t>
    </dgm:pt>
    <dgm:pt modelId="{86FBC067-E239-4022-82EA-EA894E014778}" type="parTrans" cxnId="{98C1EC1E-2C5C-4C40-B64D-D8399AFBB1A0}">
      <dgm:prSet/>
      <dgm:spPr/>
      <dgm:t>
        <a:bodyPr/>
        <a:lstStyle/>
        <a:p>
          <a:endParaRPr lang="en-US"/>
        </a:p>
      </dgm:t>
    </dgm:pt>
    <dgm:pt modelId="{4FBEFE7D-7D1A-4068-B86A-D37F9B984977}" type="sibTrans" cxnId="{98C1EC1E-2C5C-4C40-B64D-D8399AFBB1A0}">
      <dgm:prSet/>
      <dgm:spPr/>
      <dgm:t>
        <a:bodyPr/>
        <a:lstStyle/>
        <a:p>
          <a:endParaRPr lang="en-US"/>
        </a:p>
      </dgm:t>
    </dgm:pt>
    <dgm:pt modelId="{9CB15F1C-EF33-42BA-9BE5-2D572F37A236}">
      <dgm:prSet/>
      <dgm:spPr/>
      <dgm:t>
        <a:bodyPr/>
        <a:lstStyle/>
        <a:p>
          <a:r>
            <a:rPr lang="en-GB"/>
            <a:t>Which research paradigm your research belong to?</a:t>
          </a:r>
          <a:endParaRPr lang="en-US"/>
        </a:p>
      </dgm:t>
    </dgm:pt>
    <dgm:pt modelId="{12EF1CDA-242F-4434-B23F-FEC45823B445}" type="parTrans" cxnId="{EA9A5906-ACEA-473B-A4E1-7EC760F08F12}">
      <dgm:prSet/>
      <dgm:spPr/>
      <dgm:t>
        <a:bodyPr/>
        <a:lstStyle/>
        <a:p>
          <a:endParaRPr lang="en-US"/>
        </a:p>
      </dgm:t>
    </dgm:pt>
    <dgm:pt modelId="{FD70AE88-8025-4590-8F72-E367D2D225EB}" type="sibTrans" cxnId="{EA9A5906-ACEA-473B-A4E1-7EC760F08F12}">
      <dgm:prSet/>
      <dgm:spPr/>
      <dgm:t>
        <a:bodyPr/>
        <a:lstStyle/>
        <a:p>
          <a:endParaRPr lang="en-US"/>
        </a:p>
      </dgm:t>
    </dgm:pt>
    <dgm:pt modelId="{0AACFBF6-6C1D-4D26-B908-62449D857C70}">
      <dgm:prSet/>
      <dgm:spPr/>
      <dgm:t>
        <a:bodyPr/>
        <a:lstStyle/>
        <a:p>
          <a:r>
            <a:rPr lang="en-GB"/>
            <a:t>Paradigms, theory and social research</a:t>
          </a:r>
          <a:endParaRPr lang="en-US"/>
        </a:p>
      </dgm:t>
    </dgm:pt>
    <dgm:pt modelId="{1768639E-C86B-4017-AA36-74D00E3AB9E4}" type="parTrans" cxnId="{D618761C-4012-4C20-B7D4-C2AAEBBD417C}">
      <dgm:prSet/>
      <dgm:spPr/>
      <dgm:t>
        <a:bodyPr/>
        <a:lstStyle/>
        <a:p>
          <a:endParaRPr lang="en-US"/>
        </a:p>
      </dgm:t>
    </dgm:pt>
    <dgm:pt modelId="{E9D67F05-4530-47E9-9AF0-A3F430015249}" type="sibTrans" cxnId="{D618761C-4012-4C20-B7D4-C2AAEBBD417C}">
      <dgm:prSet/>
      <dgm:spPr/>
      <dgm:t>
        <a:bodyPr/>
        <a:lstStyle/>
        <a:p>
          <a:endParaRPr lang="en-US"/>
        </a:p>
      </dgm:t>
    </dgm:pt>
    <dgm:pt modelId="{862A8630-7AF7-4238-B25F-333612CC6397}">
      <dgm:prSet/>
      <dgm:spPr/>
      <dgm:t>
        <a:bodyPr/>
        <a:lstStyle/>
        <a:p>
          <a:r>
            <a:rPr lang="en-GB"/>
            <a:t>Activity </a:t>
          </a:r>
          <a:endParaRPr lang="en-US"/>
        </a:p>
      </dgm:t>
    </dgm:pt>
    <dgm:pt modelId="{0B35DEF3-A9D6-45B4-8BF3-2B3D762F1C5C}" type="parTrans" cxnId="{E9C18C5C-F0AA-4F00-975D-9567DBCFBE73}">
      <dgm:prSet/>
      <dgm:spPr/>
      <dgm:t>
        <a:bodyPr/>
        <a:lstStyle/>
        <a:p>
          <a:endParaRPr lang="en-US"/>
        </a:p>
      </dgm:t>
    </dgm:pt>
    <dgm:pt modelId="{0489774E-B849-47C7-803E-70AB2073294E}" type="sibTrans" cxnId="{E9C18C5C-F0AA-4F00-975D-9567DBCFBE73}">
      <dgm:prSet/>
      <dgm:spPr/>
      <dgm:t>
        <a:bodyPr/>
        <a:lstStyle/>
        <a:p>
          <a:endParaRPr lang="en-US"/>
        </a:p>
      </dgm:t>
    </dgm:pt>
    <dgm:pt modelId="{34CA53B9-BE13-2B44-94F0-0E150B358D9A}" type="pres">
      <dgm:prSet presAssocID="{1D207C35-6562-4720-8748-C7B088A4FB5B}" presName="vert0" presStyleCnt="0">
        <dgm:presLayoutVars>
          <dgm:dir/>
          <dgm:animOne val="branch"/>
          <dgm:animLvl val="lvl"/>
        </dgm:presLayoutVars>
      </dgm:prSet>
      <dgm:spPr/>
    </dgm:pt>
    <dgm:pt modelId="{C54A369B-5B0A-8D44-A804-55CB812C91ED}" type="pres">
      <dgm:prSet presAssocID="{4D252718-3F8A-45C8-8A60-0C46992D9955}" presName="thickLine" presStyleLbl="alignNode1" presStyleIdx="0" presStyleCnt="7"/>
      <dgm:spPr/>
    </dgm:pt>
    <dgm:pt modelId="{8E849680-2166-6D49-BE4A-8B84C20CB956}" type="pres">
      <dgm:prSet presAssocID="{4D252718-3F8A-45C8-8A60-0C46992D9955}" presName="horz1" presStyleCnt="0"/>
      <dgm:spPr/>
    </dgm:pt>
    <dgm:pt modelId="{7A5FE235-8867-C84F-91AF-11A76C2DBCB2}" type="pres">
      <dgm:prSet presAssocID="{4D252718-3F8A-45C8-8A60-0C46992D9955}" presName="tx1" presStyleLbl="revTx" presStyleIdx="0" presStyleCnt="7"/>
      <dgm:spPr/>
    </dgm:pt>
    <dgm:pt modelId="{477BACD1-61DC-6F4F-A740-CEF8DF9F12F2}" type="pres">
      <dgm:prSet presAssocID="{4D252718-3F8A-45C8-8A60-0C46992D9955}" presName="vert1" presStyleCnt="0"/>
      <dgm:spPr/>
    </dgm:pt>
    <dgm:pt modelId="{770F3267-E586-4A44-AB48-6AB1AFFB7A65}" type="pres">
      <dgm:prSet presAssocID="{C5606572-A384-4914-908C-877488555360}" presName="thickLine" presStyleLbl="alignNode1" presStyleIdx="1" presStyleCnt="7"/>
      <dgm:spPr/>
    </dgm:pt>
    <dgm:pt modelId="{B44A57E9-1529-D54A-BE89-DEF338BB24A9}" type="pres">
      <dgm:prSet presAssocID="{C5606572-A384-4914-908C-877488555360}" presName="horz1" presStyleCnt="0"/>
      <dgm:spPr/>
    </dgm:pt>
    <dgm:pt modelId="{3EF4547F-662F-694B-BE29-19CE04EB6641}" type="pres">
      <dgm:prSet presAssocID="{C5606572-A384-4914-908C-877488555360}" presName="tx1" presStyleLbl="revTx" presStyleIdx="1" presStyleCnt="7"/>
      <dgm:spPr/>
    </dgm:pt>
    <dgm:pt modelId="{0869765C-4302-F04B-979A-F147EB014BF8}" type="pres">
      <dgm:prSet presAssocID="{C5606572-A384-4914-908C-877488555360}" presName="vert1" presStyleCnt="0"/>
      <dgm:spPr/>
    </dgm:pt>
    <dgm:pt modelId="{E0F1D49D-6B6E-364A-B954-9FF06D59E09C}" type="pres">
      <dgm:prSet presAssocID="{94F041FF-5BD1-4E61-AC8F-FADA08647D6B}" presName="thickLine" presStyleLbl="alignNode1" presStyleIdx="2" presStyleCnt="7"/>
      <dgm:spPr/>
    </dgm:pt>
    <dgm:pt modelId="{A4A46E52-F67B-8D47-AE0C-2F4A46CD6D28}" type="pres">
      <dgm:prSet presAssocID="{94F041FF-5BD1-4E61-AC8F-FADA08647D6B}" presName="horz1" presStyleCnt="0"/>
      <dgm:spPr/>
    </dgm:pt>
    <dgm:pt modelId="{A8EE7374-BDFA-B344-8F77-FB6DF5145AED}" type="pres">
      <dgm:prSet presAssocID="{94F041FF-5BD1-4E61-AC8F-FADA08647D6B}" presName="tx1" presStyleLbl="revTx" presStyleIdx="2" presStyleCnt="7"/>
      <dgm:spPr/>
    </dgm:pt>
    <dgm:pt modelId="{643F33B1-4907-2744-B472-AF0BEE4249F8}" type="pres">
      <dgm:prSet presAssocID="{94F041FF-5BD1-4E61-AC8F-FADA08647D6B}" presName="vert1" presStyleCnt="0"/>
      <dgm:spPr/>
    </dgm:pt>
    <dgm:pt modelId="{4C179B89-A621-3741-9DE5-3485B53A88B3}" type="pres">
      <dgm:prSet presAssocID="{E3287E4D-45EC-47A1-9918-B6200E25F4C5}" presName="thickLine" presStyleLbl="alignNode1" presStyleIdx="3" presStyleCnt="7"/>
      <dgm:spPr/>
    </dgm:pt>
    <dgm:pt modelId="{2EFEE248-5696-5545-9F7F-9DA5445DBC13}" type="pres">
      <dgm:prSet presAssocID="{E3287E4D-45EC-47A1-9918-B6200E25F4C5}" presName="horz1" presStyleCnt="0"/>
      <dgm:spPr/>
    </dgm:pt>
    <dgm:pt modelId="{5A9F5ACD-0130-C840-8D6F-E4D09ED36252}" type="pres">
      <dgm:prSet presAssocID="{E3287E4D-45EC-47A1-9918-B6200E25F4C5}" presName="tx1" presStyleLbl="revTx" presStyleIdx="3" presStyleCnt="7"/>
      <dgm:spPr/>
    </dgm:pt>
    <dgm:pt modelId="{747C1596-5A01-B34C-97BD-C8533E4D36AE}" type="pres">
      <dgm:prSet presAssocID="{E3287E4D-45EC-47A1-9918-B6200E25F4C5}" presName="vert1" presStyleCnt="0"/>
      <dgm:spPr/>
    </dgm:pt>
    <dgm:pt modelId="{E6894916-A957-D545-BF6D-295EBDB7E858}" type="pres">
      <dgm:prSet presAssocID="{9CB15F1C-EF33-42BA-9BE5-2D572F37A236}" presName="thickLine" presStyleLbl="alignNode1" presStyleIdx="4" presStyleCnt="7"/>
      <dgm:spPr/>
    </dgm:pt>
    <dgm:pt modelId="{B64E703B-404C-AA45-B9D0-FE65C85FF49F}" type="pres">
      <dgm:prSet presAssocID="{9CB15F1C-EF33-42BA-9BE5-2D572F37A236}" presName="horz1" presStyleCnt="0"/>
      <dgm:spPr/>
    </dgm:pt>
    <dgm:pt modelId="{1D0D2AD1-9E52-EE4C-868B-248DE6AB2460}" type="pres">
      <dgm:prSet presAssocID="{9CB15F1C-EF33-42BA-9BE5-2D572F37A236}" presName="tx1" presStyleLbl="revTx" presStyleIdx="4" presStyleCnt="7"/>
      <dgm:spPr/>
    </dgm:pt>
    <dgm:pt modelId="{9A7BF4E7-2E1B-844A-99F4-13CD5F06FF87}" type="pres">
      <dgm:prSet presAssocID="{9CB15F1C-EF33-42BA-9BE5-2D572F37A236}" presName="vert1" presStyleCnt="0"/>
      <dgm:spPr/>
    </dgm:pt>
    <dgm:pt modelId="{A909B725-28D7-AF45-8706-A8182BE31E6A}" type="pres">
      <dgm:prSet presAssocID="{0AACFBF6-6C1D-4D26-B908-62449D857C70}" presName="thickLine" presStyleLbl="alignNode1" presStyleIdx="5" presStyleCnt="7"/>
      <dgm:spPr/>
    </dgm:pt>
    <dgm:pt modelId="{AEE5080A-1787-944C-802C-A0F5C6B18E1B}" type="pres">
      <dgm:prSet presAssocID="{0AACFBF6-6C1D-4D26-B908-62449D857C70}" presName="horz1" presStyleCnt="0"/>
      <dgm:spPr/>
    </dgm:pt>
    <dgm:pt modelId="{082BA66B-9237-7643-B6EE-448FA8801656}" type="pres">
      <dgm:prSet presAssocID="{0AACFBF6-6C1D-4D26-B908-62449D857C70}" presName="tx1" presStyleLbl="revTx" presStyleIdx="5" presStyleCnt="7"/>
      <dgm:spPr/>
    </dgm:pt>
    <dgm:pt modelId="{8B7A9C31-E60D-7D46-A835-D7A3E61A315D}" type="pres">
      <dgm:prSet presAssocID="{0AACFBF6-6C1D-4D26-B908-62449D857C70}" presName="vert1" presStyleCnt="0"/>
      <dgm:spPr/>
    </dgm:pt>
    <dgm:pt modelId="{85D5204F-05AD-234F-924C-979CC2CBE296}" type="pres">
      <dgm:prSet presAssocID="{862A8630-7AF7-4238-B25F-333612CC6397}" presName="thickLine" presStyleLbl="alignNode1" presStyleIdx="6" presStyleCnt="7"/>
      <dgm:spPr/>
    </dgm:pt>
    <dgm:pt modelId="{427FA8D6-43D8-0D4F-AABC-D5DFBF6DFBA4}" type="pres">
      <dgm:prSet presAssocID="{862A8630-7AF7-4238-B25F-333612CC6397}" presName="horz1" presStyleCnt="0"/>
      <dgm:spPr/>
    </dgm:pt>
    <dgm:pt modelId="{D806ED36-2977-BA49-A559-A510C28AEB3C}" type="pres">
      <dgm:prSet presAssocID="{862A8630-7AF7-4238-B25F-333612CC6397}" presName="tx1" presStyleLbl="revTx" presStyleIdx="6" presStyleCnt="7"/>
      <dgm:spPr/>
    </dgm:pt>
    <dgm:pt modelId="{6E7AF5CA-78AD-5C40-B37F-BE595E5D0762}" type="pres">
      <dgm:prSet presAssocID="{862A8630-7AF7-4238-B25F-333612CC6397}" presName="vert1" presStyleCnt="0"/>
      <dgm:spPr/>
    </dgm:pt>
  </dgm:ptLst>
  <dgm:cxnLst>
    <dgm:cxn modelId="{EA9A5906-ACEA-473B-A4E1-7EC760F08F12}" srcId="{1D207C35-6562-4720-8748-C7B088A4FB5B}" destId="{9CB15F1C-EF33-42BA-9BE5-2D572F37A236}" srcOrd="4" destOrd="0" parTransId="{12EF1CDA-242F-4434-B23F-FEC45823B445}" sibTransId="{FD70AE88-8025-4590-8F72-E367D2D225EB}"/>
    <dgm:cxn modelId="{A878470A-42FA-F548-9547-86574724A5DB}" type="presOf" srcId="{E3287E4D-45EC-47A1-9918-B6200E25F4C5}" destId="{5A9F5ACD-0130-C840-8D6F-E4D09ED36252}" srcOrd="0" destOrd="0" presId="urn:microsoft.com/office/officeart/2008/layout/LinedList"/>
    <dgm:cxn modelId="{D618761C-4012-4C20-B7D4-C2AAEBBD417C}" srcId="{1D207C35-6562-4720-8748-C7B088A4FB5B}" destId="{0AACFBF6-6C1D-4D26-B908-62449D857C70}" srcOrd="5" destOrd="0" parTransId="{1768639E-C86B-4017-AA36-74D00E3AB9E4}" sibTransId="{E9D67F05-4530-47E9-9AF0-A3F430015249}"/>
    <dgm:cxn modelId="{98C1EC1E-2C5C-4C40-B64D-D8399AFBB1A0}" srcId="{1D207C35-6562-4720-8748-C7B088A4FB5B}" destId="{E3287E4D-45EC-47A1-9918-B6200E25F4C5}" srcOrd="3" destOrd="0" parTransId="{86FBC067-E239-4022-82EA-EA894E014778}" sibTransId="{4FBEFE7D-7D1A-4068-B86A-D37F9B984977}"/>
    <dgm:cxn modelId="{37BF2B2C-4C98-C74B-9464-3F9C0DC3D2FF}" type="presOf" srcId="{94F041FF-5BD1-4E61-AC8F-FADA08647D6B}" destId="{A8EE7374-BDFA-B344-8F77-FB6DF5145AED}" srcOrd="0" destOrd="0" presId="urn:microsoft.com/office/officeart/2008/layout/LinedList"/>
    <dgm:cxn modelId="{78300D5B-33AA-4E75-8891-30EAE5D529D1}" srcId="{1D207C35-6562-4720-8748-C7B088A4FB5B}" destId="{C5606572-A384-4914-908C-877488555360}" srcOrd="1" destOrd="0" parTransId="{214397AB-4FD1-4E81-A3B3-A472D6B701E5}" sibTransId="{A52CF8DE-9F45-43AB-9147-3ECBEC34F994}"/>
    <dgm:cxn modelId="{E9C18C5C-F0AA-4F00-975D-9567DBCFBE73}" srcId="{1D207C35-6562-4720-8748-C7B088A4FB5B}" destId="{862A8630-7AF7-4238-B25F-333612CC6397}" srcOrd="6" destOrd="0" parTransId="{0B35DEF3-A9D6-45B4-8BF3-2B3D762F1C5C}" sibTransId="{0489774E-B849-47C7-803E-70AB2073294E}"/>
    <dgm:cxn modelId="{9E7CEE46-70EC-7B4F-B295-FF246FA28955}" type="presOf" srcId="{C5606572-A384-4914-908C-877488555360}" destId="{3EF4547F-662F-694B-BE29-19CE04EB6641}" srcOrd="0" destOrd="0" presId="urn:microsoft.com/office/officeart/2008/layout/LinedList"/>
    <dgm:cxn modelId="{52D8A055-5A8E-460C-9D6C-DD150EDDA092}" srcId="{1D207C35-6562-4720-8748-C7B088A4FB5B}" destId="{94F041FF-5BD1-4E61-AC8F-FADA08647D6B}" srcOrd="2" destOrd="0" parTransId="{1D9F9364-FF75-403E-BA3C-07A3220D99AF}" sibTransId="{2C854FAB-2490-4497-A0ED-1686B1760CE5}"/>
    <dgm:cxn modelId="{CDC0367B-57A0-49A5-AA99-011ADEA23CD4}" srcId="{1D207C35-6562-4720-8748-C7B088A4FB5B}" destId="{4D252718-3F8A-45C8-8A60-0C46992D9955}" srcOrd="0" destOrd="0" parTransId="{130FCF74-1361-4C9D-9274-36BF04BA3361}" sibTransId="{ADC1994F-C2DB-400D-9435-BCCDC110FF6A}"/>
    <dgm:cxn modelId="{3CFBDEA2-A585-3C4E-B117-0661BBECAF57}" type="presOf" srcId="{0AACFBF6-6C1D-4D26-B908-62449D857C70}" destId="{082BA66B-9237-7643-B6EE-448FA8801656}" srcOrd="0" destOrd="0" presId="urn:microsoft.com/office/officeart/2008/layout/LinedList"/>
    <dgm:cxn modelId="{D3F746AC-398B-C143-9083-160A8E1F195A}" type="presOf" srcId="{1D207C35-6562-4720-8748-C7B088A4FB5B}" destId="{34CA53B9-BE13-2B44-94F0-0E150B358D9A}" srcOrd="0" destOrd="0" presId="urn:microsoft.com/office/officeart/2008/layout/LinedList"/>
    <dgm:cxn modelId="{ADAE95C1-10DD-614E-BD65-D7FF87898FE7}" type="presOf" srcId="{4D252718-3F8A-45C8-8A60-0C46992D9955}" destId="{7A5FE235-8867-C84F-91AF-11A76C2DBCB2}" srcOrd="0" destOrd="0" presId="urn:microsoft.com/office/officeart/2008/layout/LinedList"/>
    <dgm:cxn modelId="{62F96CC7-EDC9-5E45-9F4B-16A0D0158D7C}" type="presOf" srcId="{9CB15F1C-EF33-42BA-9BE5-2D572F37A236}" destId="{1D0D2AD1-9E52-EE4C-868B-248DE6AB2460}" srcOrd="0" destOrd="0" presId="urn:microsoft.com/office/officeart/2008/layout/LinedList"/>
    <dgm:cxn modelId="{6A7108FD-9ECF-0840-B729-5A41F8BEBA1F}" type="presOf" srcId="{862A8630-7AF7-4238-B25F-333612CC6397}" destId="{D806ED36-2977-BA49-A559-A510C28AEB3C}" srcOrd="0" destOrd="0" presId="urn:microsoft.com/office/officeart/2008/layout/LinedList"/>
    <dgm:cxn modelId="{BE49AB87-7557-CE4D-8F4B-F90597E5B2AD}" type="presParOf" srcId="{34CA53B9-BE13-2B44-94F0-0E150B358D9A}" destId="{C54A369B-5B0A-8D44-A804-55CB812C91ED}" srcOrd="0" destOrd="0" presId="urn:microsoft.com/office/officeart/2008/layout/LinedList"/>
    <dgm:cxn modelId="{C5608DA1-7608-664C-9E53-F64BD2DD1E29}" type="presParOf" srcId="{34CA53B9-BE13-2B44-94F0-0E150B358D9A}" destId="{8E849680-2166-6D49-BE4A-8B84C20CB956}" srcOrd="1" destOrd="0" presId="urn:microsoft.com/office/officeart/2008/layout/LinedList"/>
    <dgm:cxn modelId="{06A653D2-395A-B54C-86A5-FAA4A23BD11E}" type="presParOf" srcId="{8E849680-2166-6D49-BE4A-8B84C20CB956}" destId="{7A5FE235-8867-C84F-91AF-11A76C2DBCB2}" srcOrd="0" destOrd="0" presId="urn:microsoft.com/office/officeart/2008/layout/LinedList"/>
    <dgm:cxn modelId="{8D575F12-744F-0F40-9EFE-2E5036079E72}" type="presParOf" srcId="{8E849680-2166-6D49-BE4A-8B84C20CB956}" destId="{477BACD1-61DC-6F4F-A740-CEF8DF9F12F2}" srcOrd="1" destOrd="0" presId="urn:microsoft.com/office/officeart/2008/layout/LinedList"/>
    <dgm:cxn modelId="{7572AF18-4248-604E-A6E5-3AB3F7092F3D}" type="presParOf" srcId="{34CA53B9-BE13-2B44-94F0-0E150B358D9A}" destId="{770F3267-E586-4A44-AB48-6AB1AFFB7A65}" srcOrd="2" destOrd="0" presId="urn:microsoft.com/office/officeart/2008/layout/LinedList"/>
    <dgm:cxn modelId="{4C352FC4-61B1-1E4D-BE49-401D13F9C4EF}" type="presParOf" srcId="{34CA53B9-BE13-2B44-94F0-0E150B358D9A}" destId="{B44A57E9-1529-D54A-BE89-DEF338BB24A9}" srcOrd="3" destOrd="0" presId="urn:microsoft.com/office/officeart/2008/layout/LinedList"/>
    <dgm:cxn modelId="{433B3533-3E42-1B4F-9C0A-2B745C232704}" type="presParOf" srcId="{B44A57E9-1529-D54A-BE89-DEF338BB24A9}" destId="{3EF4547F-662F-694B-BE29-19CE04EB6641}" srcOrd="0" destOrd="0" presId="urn:microsoft.com/office/officeart/2008/layout/LinedList"/>
    <dgm:cxn modelId="{5E321547-B9EE-1543-9534-F72C283DBBEC}" type="presParOf" srcId="{B44A57E9-1529-D54A-BE89-DEF338BB24A9}" destId="{0869765C-4302-F04B-979A-F147EB014BF8}" srcOrd="1" destOrd="0" presId="urn:microsoft.com/office/officeart/2008/layout/LinedList"/>
    <dgm:cxn modelId="{7EEF5DFD-A543-CA4C-A23D-95B9602D725A}" type="presParOf" srcId="{34CA53B9-BE13-2B44-94F0-0E150B358D9A}" destId="{E0F1D49D-6B6E-364A-B954-9FF06D59E09C}" srcOrd="4" destOrd="0" presId="urn:microsoft.com/office/officeart/2008/layout/LinedList"/>
    <dgm:cxn modelId="{88CF4E61-63FC-AF48-B1D0-BADFA64CC028}" type="presParOf" srcId="{34CA53B9-BE13-2B44-94F0-0E150B358D9A}" destId="{A4A46E52-F67B-8D47-AE0C-2F4A46CD6D28}" srcOrd="5" destOrd="0" presId="urn:microsoft.com/office/officeart/2008/layout/LinedList"/>
    <dgm:cxn modelId="{F17041E2-CCE1-0646-B77C-AFC0119E00B5}" type="presParOf" srcId="{A4A46E52-F67B-8D47-AE0C-2F4A46CD6D28}" destId="{A8EE7374-BDFA-B344-8F77-FB6DF5145AED}" srcOrd="0" destOrd="0" presId="urn:microsoft.com/office/officeart/2008/layout/LinedList"/>
    <dgm:cxn modelId="{794160A6-3A2C-834C-BA5A-86034F7FFDA4}" type="presParOf" srcId="{A4A46E52-F67B-8D47-AE0C-2F4A46CD6D28}" destId="{643F33B1-4907-2744-B472-AF0BEE4249F8}" srcOrd="1" destOrd="0" presId="urn:microsoft.com/office/officeart/2008/layout/LinedList"/>
    <dgm:cxn modelId="{FC33BFBC-2F27-314B-AEE0-72228EC7AE20}" type="presParOf" srcId="{34CA53B9-BE13-2B44-94F0-0E150B358D9A}" destId="{4C179B89-A621-3741-9DE5-3485B53A88B3}" srcOrd="6" destOrd="0" presId="urn:microsoft.com/office/officeart/2008/layout/LinedList"/>
    <dgm:cxn modelId="{66C38EF9-BF49-1B41-A722-E7E1199185A4}" type="presParOf" srcId="{34CA53B9-BE13-2B44-94F0-0E150B358D9A}" destId="{2EFEE248-5696-5545-9F7F-9DA5445DBC13}" srcOrd="7" destOrd="0" presId="urn:microsoft.com/office/officeart/2008/layout/LinedList"/>
    <dgm:cxn modelId="{6DD10C50-BF98-2B44-B065-AD3666B3D287}" type="presParOf" srcId="{2EFEE248-5696-5545-9F7F-9DA5445DBC13}" destId="{5A9F5ACD-0130-C840-8D6F-E4D09ED36252}" srcOrd="0" destOrd="0" presId="urn:microsoft.com/office/officeart/2008/layout/LinedList"/>
    <dgm:cxn modelId="{B4A33D55-9667-7349-B21D-7F0285B14162}" type="presParOf" srcId="{2EFEE248-5696-5545-9F7F-9DA5445DBC13}" destId="{747C1596-5A01-B34C-97BD-C8533E4D36AE}" srcOrd="1" destOrd="0" presId="urn:microsoft.com/office/officeart/2008/layout/LinedList"/>
    <dgm:cxn modelId="{B6B6E83E-EE70-4147-92FA-7E1BF9714B7C}" type="presParOf" srcId="{34CA53B9-BE13-2B44-94F0-0E150B358D9A}" destId="{E6894916-A957-D545-BF6D-295EBDB7E858}" srcOrd="8" destOrd="0" presId="urn:microsoft.com/office/officeart/2008/layout/LinedList"/>
    <dgm:cxn modelId="{ECF57D02-2528-DE41-BF33-F973500C4988}" type="presParOf" srcId="{34CA53B9-BE13-2B44-94F0-0E150B358D9A}" destId="{B64E703B-404C-AA45-B9D0-FE65C85FF49F}" srcOrd="9" destOrd="0" presId="urn:microsoft.com/office/officeart/2008/layout/LinedList"/>
    <dgm:cxn modelId="{6CB40CE7-F04C-AE4E-B0A2-6CD2E42B8C40}" type="presParOf" srcId="{B64E703B-404C-AA45-B9D0-FE65C85FF49F}" destId="{1D0D2AD1-9E52-EE4C-868B-248DE6AB2460}" srcOrd="0" destOrd="0" presId="urn:microsoft.com/office/officeart/2008/layout/LinedList"/>
    <dgm:cxn modelId="{F6885A79-3099-6047-92B7-22C46505F7A9}" type="presParOf" srcId="{B64E703B-404C-AA45-B9D0-FE65C85FF49F}" destId="{9A7BF4E7-2E1B-844A-99F4-13CD5F06FF87}" srcOrd="1" destOrd="0" presId="urn:microsoft.com/office/officeart/2008/layout/LinedList"/>
    <dgm:cxn modelId="{9697F360-400F-2840-9139-D9851C6A2F98}" type="presParOf" srcId="{34CA53B9-BE13-2B44-94F0-0E150B358D9A}" destId="{A909B725-28D7-AF45-8706-A8182BE31E6A}" srcOrd="10" destOrd="0" presId="urn:microsoft.com/office/officeart/2008/layout/LinedList"/>
    <dgm:cxn modelId="{F03BCC15-61AB-F249-87E0-F85D97AE2315}" type="presParOf" srcId="{34CA53B9-BE13-2B44-94F0-0E150B358D9A}" destId="{AEE5080A-1787-944C-802C-A0F5C6B18E1B}" srcOrd="11" destOrd="0" presId="urn:microsoft.com/office/officeart/2008/layout/LinedList"/>
    <dgm:cxn modelId="{B6363376-6572-C945-A622-649A2A6F900E}" type="presParOf" srcId="{AEE5080A-1787-944C-802C-A0F5C6B18E1B}" destId="{082BA66B-9237-7643-B6EE-448FA8801656}" srcOrd="0" destOrd="0" presId="urn:microsoft.com/office/officeart/2008/layout/LinedList"/>
    <dgm:cxn modelId="{EE532F4D-172C-6243-A4C9-1AAF3EF346E4}" type="presParOf" srcId="{AEE5080A-1787-944C-802C-A0F5C6B18E1B}" destId="{8B7A9C31-E60D-7D46-A835-D7A3E61A315D}" srcOrd="1" destOrd="0" presId="urn:microsoft.com/office/officeart/2008/layout/LinedList"/>
    <dgm:cxn modelId="{2F58DBBD-980B-1B4F-8E2E-EAC9702B7364}" type="presParOf" srcId="{34CA53B9-BE13-2B44-94F0-0E150B358D9A}" destId="{85D5204F-05AD-234F-924C-979CC2CBE296}" srcOrd="12" destOrd="0" presId="urn:microsoft.com/office/officeart/2008/layout/LinedList"/>
    <dgm:cxn modelId="{CC2EC054-EDFD-C747-9744-AB73C599E6FF}" type="presParOf" srcId="{34CA53B9-BE13-2B44-94F0-0E150B358D9A}" destId="{427FA8D6-43D8-0D4F-AABC-D5DFBF6DFBA4}" srcOrd="13" destOrd="0" presId="urn:microsoft.com/office/officeart/2008/layout/LinedList"/>
    <dgm:cxn modelId="{74E02AE3-6A23-A840-9037-E02B18CF8197}" type="presParOf" srcId="{427FA8D6-43D8-0D4F-AABC-D5DFBF6DFBA4}" destId="{D806ED36-2977-BA49-A559-A510C28AEB3C}" srcOrd="0" destOrd="0" presId="urn:microsoft.com/office/officeart/2008/layout/LinedList"/>
    <dgm:cxn modelId="{629D236A-3646-9247-A615-8B29AE7B9BAF}" type="presParOf" srcId="{427FA8D6-43D8-0D4F-AABC-D5DFBF6DFBA4}" destId="{6E7AF5CA-78AD-5C40-B37F-BE595E5D07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2CCDBD-7BA3-4546-81FB-8F3F318518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F045ABD-C300-4D6F-B88D-6D751711452E}">
      <dgm:prSet/>
      <dgm:spPr/>
      <dgm:t>
        <a:bodyPr/>
        <a:lstStyle/>
        <a:p>
          <a:r>
            <a:rPr lang="en-GB" strike="sngStrike" dirty="0"/>
            <a:t>Meaning of “paradigm” in the English Cambridge Dictionary “Model of something, or a very clear and typical example of something” </a:t>
          </a:r>
          <a:endParaRPr lang="en-US" strike="sngStrike" dirty="0"/>
        </a:p>
      </dgm:t>
    </dgm:pt>
    <dgm:pt modelId="{1D888DFF-ED33-4D85-A26E-4C6D1A580E23}" type="parTrans" cxnId="{10629988-F369-4B2D-B80B-E8AB7416893F}">
      <dgm:prSet/>
      <dgm:spPr/>
      <dgm:t>
        <a:bodyPr/>
        <a:lstStyle/>
        <a:p>
          <a:endParaRPr lang="en-US"/>
        </a:p>
      </dgm:t>
    </dgm:pt>
    <dgm:pt modelId="{A38F630B-2143-440B-9BD0-76604277E005}" type="sibTrans" cxnId="{10629988-F369-4B2D-B80B-E8AB7416893F}">
      <dgm:prSet/>
      <dgm:spPr/>
      <dgm:t>
        <a:bodyPr/>
        <a:lstStyle/>
        <a:p>
          <a:endParaRPr lang="en-US"/>
        </a:p>
      </dgm:t>
    </dgm:pt>
    <dgm:pt modelId="{988D10A7-A7F7-4AC6-A2D5-38FFAFC83F27}">
      <dgm:prSet/>
      <dgm:spPr/>
      <dgm:t>
        <a:bodyPr/>
        <a:lstStyle/>
        <a:p>
          <a:r>
            <a:rPr lang="en-GB" dirty="0"/>
            <a:t>Paradigm indicate a pattern or model or typical example including cultural themes, worldviews, Ideologies and mindsets </a:t>
          </a:r>
          <a:endParaRPr lang="en-US" dirty="0"/>
        </a:p>
      </dgm:t>
    </dgm:pt>
    <dgm:pt modelId="{D65EF890-D971-4B20-B71C-38854C6FB8FC}" type="parTrans" cxnId="{1BC2D1C2-3778-4F05-8A21-081794DB268C}">
      <dgm:prSet/>
      <dgm:spPr/>
      <dgm:t>
        <a:bodyPr/>
        <a:lstStyle/>
        <a:p>
          <a:endParaRPr lang="en-US"/>
        </a:p>
      </dgm:t>
    </dgm:pt>
    <dgm:pt modelId="{36F2D942-3F8B-4ACE-A610-5D96D6583DCE}" type="sibTrans" cxnId="{1BC2D1C2-3778-4F05-8A21-081794DB268C}">
      <dgm:prSet/>
      <dgm:spPr/>
      <dgm:t>
        <a:bodyPr/>
        <a:lstStyle/>
        <a:p>
          <a:endParaRPr lang="en-US"/>
        </a:p>
      </dgm:t>
    </dgm:pt>
    <dgm:pt modelId="{FB8A1C43-5A53-4C05-A8A3-6FF7800A17F2}">
      <dgm:prSet/>
      <dgm:spPr/>
      <dgm:t>
        <a:bodyPr/>
        <a:lstStyle/>
        <a:p>
          <a:r>
            <a:rPr lang="en-GB"/>
            <a:t>“Paradigms are general framework or view points : literally „points from which to view‟.They provide ways of looking at life and are grounded in sets of assumptions about the nature of reality” (Babbie, 1998) </a:t>
          </a:r>
          <a:endParaRPr lang="en-US"/>
        </a:p>
      </dgm:t>
    </dgm:pt>
    <dgm:pt modelId="{38B3B682-65FA-4244-94CD-3E92EBC44D67}" type="parTrans" cxnId="{9CCD27BC-A4CF-4370-9646-2062BF1972EF}">
      <dgm:prSet/>
      <dgm:spPr/>
      <dgm:t>
        <a:bodyPr/>
        <a:lstStyle/>
        <a:p>
          <a:endParaRPr lang="en-US"/>
        </a:p>
      </dgm:t>
    </dgm:pt>
    <dgm:pt modelId="{11FE6D3E-A867-4D08-864C-00C7261FFE18}" type="sibTrans" cxnId="{9CCD27BC-A4CF-4370-9646-2062BF1972EF}">
      <dgm:prSet/>
      <dgm:spPr/>
      <dgm:t>
        <a:bodyPr/>
        <a:lstStyle/>
        <a:p>
          <a:endParaRPr lang="en-US"/>
        </a:p>
      </dgm:t>
    </dgm:pt>
    <dgm:pt modelId="{EA42685C-625F-8043-A7A6-EDD458F786D3}" type="pres">
      <dgm:prSet presAssocID="{002CCDBD-7BA3-4546-81FB-8F3F318518AD}" presName="vert0" presStyleCnt="0">
        <dgm:presLayoutVars>
          <dgm:dir/>
          <dgm:animOne val="branch"/>
          <dgm:animLvl val="lvl"/>
        </dgm:presLayoutVars>
      </dgm:prSet>
      <dgm:spPr/>
    </dgm:pt>
    <dgm:pt modelId="{5EDABC89-9CDD-7447-910D-8A6EB18FEEB9}" type="pres">
      <dgm:prSet presAssocID="{2F045ABD-C300-4D6F-B88D-6D751711452E}" presName="thickLine" presStyleLbl="alignNode1" presStyleIdx="0" presStyleCnt="3"/>
      <dgm:spPr/>
    </dgm:pt>
    <dgm:pt modelId="{0B14A140-42BC-8040-9B0F-29D8038ABDB9}" type="pres">
      <dgm:prSet presAssocID="{2F045ABD-C300-4D6F-B88D-6D751711452E}" presName="horz1" presStyleCnt="0"/>
      <dgm:spPr/>
    </dgm:pt>
    <dgm:pt modelId="{510BF3EB-8BD2-084B-B75A-E1C8777507A7}" type="pres">
      <dgm:prSet presAssocID="{2F045ABD-C300-4D6F-B88D-6D751711452E}" presName="tx1" presStyleLbl="revTx" presStyleIdx="0" presStyleCnt="3"/>
      <dgm:spPr/>
    </dgm:pt>
    <dgm:pt modelId="{155777D7-AF4D-194B-9212-8F3ABB1A5BE2}" type="pres">
      <dgm:prSet presAssocID="{2F045ABD-C300-4D6F-B88D-6D751711452E}" presName="vert1" presStyleCnt="0"/>
      <dgm:spPr/>
    </dgm:pt>
    <dgm:pt modelId="{E22E878D-C381-2043-BE67-31116E5B3E90}" type="pres">
      <dgm:prSet presAssocID="{988D10A7-A7F7-4AC6-A2D5-38FFAFC83F27}" presName="thickLine" presStyleLbl="alignNode1" presStyleIdx="1" presStyleCnt="3"/>
      <dgm:spPr/>
    </dgm:pt>
    <dgm:pt modelId="{181749C2-4E7D-6343-A08B-AF6B23DB696E}" type="pres">
      <dgm:prSet presAssocID="{988D10A7-A7F7-4AC6-A2D5-38FFAFC83F27}" presName="horz1" presStyleCnt="0"/>
      <dgm:spPr/>
    </dgm:pt>
    <dgm:pt modelId="{5A96AED1-D42C-2644-8884-389AC2D75C29}" type="pres">
      <dgm:prSet presAssocID="{988D10A7-A7F7-4AC6-A2D5-38FFAFC83F27}" presName="tx1" presStyleLbl="revTx" presStyleIdx="1" presStyleCnt="3"/>
      <dgm:spPr/>
    </dgm:pt>
    <dgm:pt modelId="{39A057C0-C7F2-C74C-940B-437360603A2F}" type="pres">
      <dgm:prSet presAssocID="{988D10A7-A7F7-4AC6-A2D5-38FFAFC83F27}" presName="vert1" presStyleCnt="0"/>
      <dgm:spPr/>
    </dgm:pt>
    <dgm:pt modelId="{B8B92B7E-A441-A54F-B529-B057E62816AE}" type="pres">
      <dgm:prSet presAssocID="{FB8A1C43-5A53-4C05-A8A3-6FF7800A17F2}" presName="thickLine" presStyleLbl="alignNode1" presStyleIdx="2" presStyleCnt="3"/>
      <dgm:spPr/>
    </dgm:pt>
    <dgm:pt modelId="{8BE7A96F-DD02-2C48-95AA-E5D7625B3A06}" type="pres">
      <dgm:prSet presAssocID="{FB8A1C43-5A53-4C05-A8A3-6FF7800A17F2}" presName="horz1" presStyleCnt="0"/>
      <dgm:spPr/>
    </dgm:pt>
    <dgm:pt modelId="{28DF318A-21B1-734D-A306-2063294538BC}" type="pres">
      <dgm:prSet presAssocID="{FB8A1C43-5A53-4C05-A8A3-6FF7800A17F2}" presName="tx1" presStyleLbl="revTx" presStyleIdx="2" presStyleCnt="3"/>
      <dgm:spPr/>
    </dgm:pt>
    <dgm:pt modelId="{B039C819-A2E7-7843-B674-571674813872}" type="pres">
      <dgm:prSet presAssocID="{FB8A1C43-5A53-4C05-A8A3-6FF7800A17F2}" presName="vert1" presStyleCnt="0"/>
      <dgm:spPr/>
    </dgm:pt>
  </dgm:ptLst>
  <dgm:cxnLst>
    <dgm:cxn modelId="{E029500B-3B09-DF4E-BFC3-6A74304A707D}" type="presOf" srcId="{988D10A7-A7F7-4AC6-A2D5-38FFAFC83F27}" destId="{5A96AED1-D42C-2644-8884-389AC2D75C29}" srcOrd="0" destOrd="0" presId="urn:microsoft.com/office/officeart/2008/layout/LinedList"/>
    <dgm:cxn modelId="{D8EECD21-5749-AC49-BEB5-41DD60FD0CFE}" type="presOf" srcId="{FB8A1C43-5A53-4C05-A8A3-6FF7800A17F2}" destId="{28DF318A-21B1-734D-A306-2063294538BC}" srcOrd="0" destOrd="0" presId="urn:microsoft.com/office/officeart/2008/layout/LinedList"/>
    <dgm:cxn modelId="{10629988-F369-4B2D-B80B-E8AB7416893F}" srcId="{002CCDBD-7BA3-4546-81FB-8F3F318518AD}" destId="{2F045ABD-C300-4D6F-B88D-6D751711452E}" srcOrd="0" destOrd="0" parTransId="{1D888DFF-ED33-4D85-A26E-4C6D1A580E23}" sibTransId="{A38F630B-2143-440B-9BD0-76604277E005}"/>
    <dgm:cxn modelId="{BBB75289-779A-454F-B9BF-37CB201F402D}" type="presOf" srcId="{002CCDBD-7BA3-4546-81FB-8F3F318518AD}" destId="{EA42685C-625F-8043-A7A6-EDD458F786D3}" srcOrd="0" destOrd="0" presId="urn:microsoft.com/office/officeart/2008/layout/LinedList"/>
    <dgm:cxn modelId="{9CCD27BC-A4CF-4370-9646-2062BF1972EF}" srcId="{002CCDBD-7BA3-4546-81FB-8F3F318518AD}" destId="{FB8A1C43-5A53-4C05-A8A3-6FF7800A17F2}" srcOrd="2" destOrd="0" parTransId="{38B3B682-65FA-4244-94CD-3E92EBC44D67}" sibTransId="{11FE6D3E-A867-4D08-864C-00C7261FFE18}"/>
    <dgm:cxn modelId="{1BC2D1C2-3778-4F05-8A21-081794DB268C}" srcId="{002CCDBD-7BA3-4546-81FB-8F3F318518AD}" destId="{988D10A7-A7F7-4AC6-A2D5-38FFAFC83F27}" srcOrd="1" destOrd="0" parTransId="{D65EF890-D971-4B20-B71C-38854C6FB8FC}" sibTransId="{36F2D942-3F8B-4ACE-A610-5D96D6583DCE}"/>
    <dgm:cxn modelId="{35E01CDD-B230-6E49-BEE5-72602E4E1B6E}" type="presOf" srcId="{2F045ABD-C300-4D6F-B88D-6D751711452E}" destId="{510BF3EB-8BD2-084B-B75A-E1C8777507A7}" srcOrd="0" destOrd="0" presId="urn:microsoft.com/office/officeart/2008/layout/LinedList"/>
    <dgm:cxn modelId="{781DC831-6963-2145-A17F-3EA81C7F64FF}" type="presParOf" srcId="{EA42685C-625F-8043-A7A6-EDD458F786D3}" destId="{5EDABC89-9CDD-7447-910D-8A6EB18FEEB9}" srcOrd="0" destOrd="0" presId="urn:microsoft.com/office/officeart/2008/layout/LinedList"/>
    <dgm:cxn modelId="{3C26E7CF-1290-9644-81BC-830E56EF8C2A}" type="presParOf" srcId="{EA42685C-625F-8043-A7A6-EDD458F786D3}" destId="{0B14A140-42BC-8040-9B0F-29D8038ABDB9}" srcOrd="1" destOrd="0" presId="urn:microsoft.com/office/officeart/2008/layout/LinedList"/>
    <dgm:cxn modelId="{E48C9E6C-A8FF-194C-B7D2-1EFBC6452632}" type="presParOf" srcId="{0B14A140-42BC-8040-9B0F-29D8038ABDB9}" destId="{510BF3EB-8BD2-084B-B75A-E1C8777507A7}" srcOrd="0" destOrd="0" presId="urn:microsoft.com/office/officeart/2008/layout/LinedList"/>
    <dgm:cxn modelId="{8239E876-4A38-564F-A84C-431AC2B6866F}" type="presParOf" srcId="{0B14A140-42BC-8040-9B0F-29D8038ABDB9}" destId="{155777D7-AF4D-194B-9212-8F3ABB1A5BE2}" srcOrd="1" destOrd="0" presId="urn:microsoft.com/office/officeart/2008/layout/LinedList"/>
    <dgm:cxn modelId="{4B97CA66-644A-9449-B7EB-61939989B796}" type="presParOf" srcId="{EA42685C-625F-8043-A7A6-EDD458F786D3}" destId="{E22E878D-C381-2043-BE67-31116E5B3E90}" srcOrd="2" destOrd="0" presId="urn:microsoft.com/office/officeart/2008/layout/LinedList"/>
    <dgm:cxn modelId="{1C36B7EA-5501-174F-AB47-34503E959BDA}" type="presParOf" srcId="{EA42685C-625F-8043-A7A6-EDD458F786D3}" destId="{181749C2-4E7D-6343-A08B-AF6B23DB696E}" srcOrd="3" destOrd="0" presId="urn:microsoft.com/office/officeart/2008/layout/LinedList"/>
    <dgm:cxn modelId="{FE5F4369-86E2-B24D-B0A2-22B25564BC4A}" type="presParOf" srcId="{181749C2-4E7D-6343-A08B-AF6B23DB696E}" destId="{5A96AED1-D42C-2644-8884-389AC2D75C29}" srcOrd="0" destOrd="0" presId="urn:microsoft.com/office/officeart/2008/layout/LinedList"/>
    <dgm:cxn modelId="{4F3BD910-1B66-5540-BBF5-4BC70D740F8E}" type="presParOf" srcId="{181749C2-4E7D-6343-A08B-AF6B23DB696E}" destId="{39A057C0-C7F2-C74C-940B-437360603A2F}" srcOrd="1" destOrd="0" presId="urn:microsoft.com/office/officeart/2008/layout/LinedList"/>
    <dgm:cxn modelId="{C205E564-C0C4-EF45-9088-ED28189B19EE}" type="presParOf" srcId="{EA42685C-625F-8043-A7A6-EDD458F786D3}" destId="{B8B92B7E-A441-A54F-B529-B057E62816AE}" srcOrd="4" destOrd="0" presId="urn:microsoft.com/office/officeart/2008/layout/LinedList"/>
    <dgm:cxn modelId="{A496A6C4-0EC8-6D46-9D16-E46D8C1751E0}" type="presParOf" srcId="{EA42685C-625F-8043-A7A6-EDD458F786D3}" destId="{8BE7A96F-DD02-2C48-95AA-E5D7625B3A06}" srcOrd="5" destOrd="0" presId="urn:microsoft.com/office/officeart/2008/layout/LinedList"/>
    <dgm:cxn modelId="{34877ADC-B5D6-224C-97C7-C3EC86B210BB}" type="presParOf" srcId="{8BE7A96F-DD02-2C48-95AA-E5D7625B3A06}" destId="{28DF318A-21B1-734D-A306-2063294538BC}" srcOrd="0" destOrd="0" presId="urn:microsoft.com/office/officeart/2008/layout/LinedList"/>
    <dgm:cxn modelId="{1685877C-D6CC-9C47-A69F-251C0251FD6C}" type="presParOf" srcId="{8BE7A96F-DD02-2C48-95AA-E5D7625B3A06}" destId="{B039C819-A2E7-7843-B674-5716748138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03A194-C8A5-4D92-98EA-37DFBDD7B5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C0695B-2D32-4621-AE4F-93786ABBC51F}">
      <dgm:prSet/>
      <dgm:spPr/>
      <dgm:t>
        <a:bodyPr/>
        <a:lstStyle/>
        <a:p>
          <a:r>
            <a:rPr lang="en-GB"/>
            <a:t>A research paradigm is “the set of common beliefs and agreements shared between scientist about how problems should be understood and addressed” (Kuhn, 1970)</a:t>
          </a:r>
          <a:endParaRPr lang="en-US"/>
        </a:p>
      </dgm:t>
    </dgm:pt>
    <dgm:pt modelId="{6937ACCC-45FF-4308-A349-10FB4D322BEF}" type="parTrans" cxnId="{63772A66-005E-46A7-BBE6-2C0C52BDAAB3}">
      <dgm:prSet/>
      <dgm:spPr/>
      <dgm:t>
        <a:bodyPr/>
        <a:lstStyle/>
        <a:p>
          <a:endParaRPr lang="en-US"/>
        </a:p>
      </dgm:t>
    </dgm:pt>
    <dgm:pt modelId="{A784BA11-9BB2-4955-B9CE-FCE3AF0911AD}" type="sibTrans" cxnId="{63772A66-005E-46A7-BBE6-2C0C52BDAAB3}">
      <dgm:prSet/>
      <dgm:spPr/>
      <dgm:t>
        <a:bodyPr/>
        <a:lstStyle/>
        <a:p>
          <a:endParaRPr lang="en-US"/>
        </a:p>
      </dgm:t>
    </dgm:pt>
    <dgm:pt modelId="{BD7B7C2C-4578-4E11-8B43-0DD5C341C37B}">
      <dgm:prSet/>
      <dgm:spPr/>
      <dgm:t>
        <a:bodyPr/>
        <a:lstStyle/>
        <a:p>
          <a:r>
            <a:rPr lang="en-GB"/>
            <a:t>“Research paradigms can be characterized by the way Scientists respond to three basic questions: ontological, epistemological and methodological questions” (Guba, 1990) </a:t>
          </a:r>
          <a:endParaRPr lang="en-US"/>
        </a:p>
      </dgm:t>
    </dgm:pt>
    <dgm:pt modelId="{47F2D115-4BEC-46E2-9ED1-2A97FEE63421}" type="parTrans" cxnId="{5F9085A0-29FF-42F0-9789-05129F5C1918}">
      <dgm:prSet/>
      <dgm:spPr/>
      <dgm:t>
        <a:bodyPr/>
        <a:lstStyle/>
        <a:p>
          <a:endParaRPr lang="en-US"/>
        </a:p>
      </dgm:t>
    </dgm:pt>
    <dgm:pt modelId="{42094F42-209F-4BA6-8279-9DE5AE5EF18F}" type="sibTrans" cxnId="{5F9085A0-29FF-42F0-9789-05129F5C1918}">
      <dgm:prSet/>
      <dgm:spPr/>
      <dgm:t>
        <a:bodyPr/>
        <a:lstStyle/>
        <a:p>
          <a:endParaRPr lang="en-US"/>
        </a:p>
      </dgm:t>
    </dgm:pt>
    <dgm:pt modelId="{D99D77B2-FC3E-4E05-8F01-7030BEA3F2D3}">
      <dgm:prSet/>
      <dgm:spPr/>
      <dgm:t>
        <a:bodyPr/>
        <a:lstStyle/>
        <a:p>
          <a:r>
            <a:rPr lang="en-GB"/>
            <a:t>“Social scientists can ground their inquires in any number of paradigms. None is write or wrong, merely more or less useful in particular situation. They each shape the kind of theory created for general understanding” (Babbie, 1998) </a:t>
          </a:r>
          <a:endParaRPr lang="en-US"/>
        </a:p>
      </dgm:t>
    </dgm:pt>
    <dgm:pt modelId="{11C04A0F-1E02-4BB2-8296-707351D571C8}" type="parTrans" cxnId="{50D6C378-0E1A-4CBA-991F-7B4EDD6074C8}">
      <dgm:prSet/>
      <dgm:spPr/>
      <dgm:t>
        <a:bodyPr/>
        <a:lstStyle/>
        <a:p>
          <a:endParaRPr lang="en-US"/>
        </a:p>
      </dgm:t>
    </dgm:pt>
    <dgm:pt modelId="{CB8ED0D5-18B3-4D04-9FB3-52D699083711}" type="sibTrans" cxnId="{50D6C378-0E1A-4CBA-991F-7B4EDD6074C8}">
      <dgm:prSet/>
      <dgm:spPr/>
      <dgm:t>
        <a:bodyPr/>
        <a:lstStyle/>
        <a:p>
          <a:endParaRPr lang="en-US"/>
        </a:p>
      </dgm:t>
    </dgm:pt>
    <dgm:pt modelId="{9450BB42-5E8F-834C-BF58-B544CD9DAC4C}" type="pres">
      <dgm:prSet presAssocID="{2303A194-C8A5-4D92-98EA-37DFBDD7B5BA}" presName="vert0" presStyleCnt="0">
        <dgm:presLayoutVars>
          <dgm:dir/>
          <dgm:animOne val="branch"/>
          <dgm:animLvl val="lvl"/>
        </dgm:presLayoutVars>
      </dgm:prSet>
      <dgm:spPr/>
    </dgm:pt>
    <dgm:pt modelId="{AF9FEFAF-7546-0E4F-9193-480D916C408E}" type="pres">
      <dgm:prSet presAssocID="{CEC0695B-2D32-4621-AE4F-93786ABBC51F}" presName="thickLine" presStyleLbl="alignNode1" presStyleIdx="0" presStyleCnt="3"/>
      <dgm:spPr/>
    </dgm:pt>
    <dgm:pt modelId="{8E2F2E02-B7DA-6A49-91F3-402003AEAAF4}" type="pres">
      <dgm:prSet presAssocID="{CEC0695B-2D32-4621-AE4F-93786ABBC51F}" presName="horz1" presStyleCnt="0"/>
      <dgm:spPr/>
    </dgm:pt>
    <dgm:pt modelId="{90F4E965-269C-974F-A314-D12FC65535D8}" type="pres">
      <dgm:prSet presAssocID="{CEC0695B-2D32-4621-AE4F-93786ABBC51F}" presName="tx1" presStyleLbl="revTx" presStyleIdx="0" presStyleCnt="3"/>
      <dgm:spPr/>
    </dgm:pt>
    <dgm:pt modelId="{3F4DD67C-8E38-114E-92EB-CE72D4952069}" type="pres">
      <dgm:prSet presAssocID="{CEC0695B-2D32-4621-AE4F-93786ABBC51F}" presName="vert1" presStyleCnt="0"/>
      <dgm:spPr/>
    </dgm:pt>
    <dgm:pt modelId="{56131657-1DB2-F84C-99FF-05985ED2410C}" type="pres">
      <dgm:prSet presAssocID="{BD7B7C2C-4578-4E11-8B43-0DD5C341C37B}" presName="thickLine" presStyleLbl="alignNode1" presStyleIdx="1" presStyleCnt="3"/>
      <dgm:spPr/>
    </dgm:pt>
    <dgm:pt modelId="{61220B72-1516-2544-911F-462318E2CBD8}" type="pres">
      <dgm:prSet presAssocID="{BD7B7C2C-4578-4E11-8B43-0DD5C341C37B}" presName="horz1" presStyleCnt="0"/>
      <dgm:spPr/>
    </dgm:pt>
    <dgm:pt modelId="{1C287ADD-7FD4-FA44-A4E6-F2F965A33396}" type="pres">
      <dgm:prSet presAssocID="{BD7B7C2C-4578-4E11-8B43-0DD5C341C37B}" presName="tx1" presStyleLbl="revTx" presStyleIdx="1" presStyleCnt="3"/>
      <dgm:spPr/>
    </dgm:pt>
    <dgm:pt modelId="{C3FF3376-AFD1-004A-9823-62C73E81E256}" type="pres">
      <dgm:prSet presAssocID="{BD7B7C2C-4578-4E11-8B43-0DD5C341C37B}" presName="vert1" presStyleCnt="0"/>
      <dgm:spPr/>
    </dgm:pt>
    <dgm:pt modelId="{3BB81CBE-7C4E-B34F-89A3-4D448F6D9DC4}" type="pres">
      <dgm:prSet presAssocID="{D99D77B2-FC3E-4E05-8F01-7030BEA3F2D3}" presName="thickLine" presStyleLbl="alignNode1" presStyleIdx="2" presStyleCnt="3"/>
      <dgm:spPr/>
    </dgm:pt>
    <dgm:pt modelId="{C3214B1C-172A-5C4A-8B27-F0DE2F2B834A}" type="pres">
      <dgm:prSet presAssocID="{D99D77B2-FC3E-4E05-8F01-7030BEA3F2D3}" presName="horz1" presStyleCnt="0"/>
      <dgm:spPr/>
    </dgm:pt>
    <dgm:pt modelId="{EB75672A-A5D7-8242-AADB-5340A86BA550}" type="pres">
      <dgm:prSet presAssocID="{D99D77B2-FC3E-4E05-8F01-7030BEA3F2D3}" presName="tx1" presStyleLbl="revTx" presStyleIdx="2" presStyleCnt="3"/>
      <dgm:spPr/>
    </dgm:pt>
    <dgm:pt modelId="{A86BC452-83F7-8F48-BBF3-8B3507FE939F}" type="pres">
      <dgm:prSet presAssocID="{D99D77B2-FC3E-4E05-8F01-7030BEA3F2D3}" presName="vert1" presStyleCnt="0"/>
      <dgm:spPr/>
    </dgm:pt>
  </dgm:ptLst>
  <dgm:cxnLst>
    <dgm:cxn modelId="{9028B932-7EEB-0E4F-B745-00AE2406B243}" type="presOf" srcId="{BD7B7C2C-4578-4E11-8B43-0DD5C341C37B}" destId="{1C287ADD-7FD4-FA44-A4E6-F2F965A33396}" srcOrd="0" destOrd="0" presId="urn:microsoft.com/office/officeart/2008/layout/LinedList"/>
    <dgm:cxn modelId="{63772A66-005E-46A7-BBE6-2C0C52BDAAB3}" srcId="{2303A194-C8A5-4D92-98EA-37DFBDD7B5BA}" destId="{CEC0695B-2D32-4621-AE4F-93786ABBC51F}" srcOrd="0" destOrd="0" parTransId="{6937ACCC-45FF-4308-A349-10FB4D322BEF}" sibTransId="{A784BA11-9BB2-4955-B9CE-FCE3AF0911AD}"/>
    <dgm:cxn modelId="{42A11A57-9BD6-1F40-805B-C2E7192730AB}" type="presOf" srcId="{2303A194-C8A5-4D92-98EA-37DFBDD7B5BA}" destId="{9450BB42-5E8F-834C-BF58-B544CD9DAC4C}" srcOrd="0" destOrd="0" presId="urn:microsoft.com/office/officeart/2008/layout/LinedList"/>
    <dgm:cxn modelId="{50D6C378-0E1A-4CBA-991F-7B4EDD6074C8}" srcId="{2303A194-C8A5-4D92-98EA-37DFBDD7B5BA}" destId="{D99D77B2-FC3E-4E05-8F01-7030BEA3F2D3}" srcOrd="2" destOrd="0" parTransId="{11C04A0F-1E02-4BB2-8296-707351D571C8}" sibTransId="{CB8ED0D5-18B3-4D04-9FB3-52D699083711}"/>
    <dgm:cxn modelId="{8C71937A-8635-9E48-A244-15C631392AD2}" type="presOf" srcId="{CEC0695B-2D32-4621-AE4F-93786ABBC51F}" destId="{90F4E965-269C-974F-A314-D12FC65535D8}" srcOrd="0" destOrd="0" presId="urn:microsoft.com/office/officeart/2008/layout/LinedList"/>
    <dgm:cxn modelId="{DEF47585-EB0E-AA42-8B75-D5114C49BFA4}" type="presOf" srcId="{D99D77B2-FC3E-4E05-8F01-7030BEA3F2D3}" destId="{EB75672A-A5D7-8242-AADB-5340A86BA550}" srcOrd="0" destOrd="0" presId="urn:microsoft.com/office/officeart/2008/layout/LinedList"/>
    <dgm:cxn modelId="{5F9085A0-29FF-42F0-9789-05129F5C1918}" srcId="{2303A194-C8A5-4D92-98EA-37DFBDD7B5BA}" destId="{BD7B7C2C-4578-4E11-8B43-0DD5C341C37B}" srcOrd="1" destOrd="0" parTransId="{47F2D115-4BEC-46E2-9ED1-2A97FEE63421}" sibTransId="{42094F42-209F-4BA6-8279-9DE5AE5EF18F}"/>
    <dgm:cxn modelId="{506C6827-0EBD-0B4E-91E8-2F779B22CF9B}" type="presParOf" srcId="{9450BB42-5E8F-834C-BF58-B544CD9DAC4C}" destId="{AF9FEFAF-7546-0E4F-9193-480D916C408E}" srcOrd="0" destOrd="0" presId="urn:microsoft.com/office/officeart/2008/layout/LinedList"/>
    <dgm:cxn modelId="{0A443071-DE05-0B42-B000-4D3B10B2BE4A}" type="presParOf" srcId="{9450BB42-5E8F-834C-BF58-B544CD9DAC4C}" destId="{8E2F2E02-B7DA-6A49-91F3-402003AEAAF4}" srcOrd="1" destOrd="0" presId="urn:microsoft.com/office/officeart/2008/layout/LinedList"/>
    <dgm:cxn modelId="{16FF2548-3CE2-E947-B0F1-D07EA8BBFAD4}" type="presParOf" srcId="{8E2F2E02-B7DA-6A49-91F3-402003AEAAF4}" destId="{90F4E965-269C-974F-A314-D12FC65535D8}" srcOrd="0" destOrd="0" presId="urn:microsoft.com/office/officeart/2008/layout/LinedList"/>
    <dgm:cxn modelId="{17B1F1A9-18DA-4F4C-AF33-AEE56D5B442F}" type="presParOf" srcId="{8E2F2E02-B7DA-6A49-91F3-402003AEAAF4}" destId="{3F4DD67C-8E38-114E-92EB-CE72D4952069}" srcOrd="1" destOrd="0" presId="urn:microsoft.com/office/officeart/2008/layout/LinedList"/>
    <dgm:cxn modelId="{62D71510-5FB8-4B42-9621-AC668A519794}" type="presParOf" srcId="{9450BB42-5E8F-834C-BF58-B544CD9DAC4C}" destId="{56131657-1DB2-F84C-99FF-05985ED2410C}" srcOrd="2" destOrd="0" presId="urn:microsoft.com/office/officeart/2008/layout/LinedList"/>
    <dgm:cxn modelId="{44286EAD-59FD-2A49-BD38-B225161E5F8B}" type="presParOf" srcId="{9450BB42-5E8F-834C-BF58-B544CD9DAC4C}" destId="{61220B72-1516-2544-911F-462318E2CBD8}" srcOrd="3" destOrd="0" presId="urn:microsoft.com/office/officeart/2008/layout/LinedList"/>
    <dgm:cxn modelId="{7BD101B8-F033-4841-824E-364F52471C89}" type="presParOf" srcId="{61220B72-1516-2544-911F-462318E2CBD8}" destId="{1C287ADD-7FD4-FA44-A4E6-F2F965A33396}" srcOrd="0" destOrd="0" presId="urn:microsoft.com/office/officeart/2008/layout/LinedList"/>
    <dgm:cxn modelId="{BE11FC84-E2AE-C548-A51F-3958269E639E}" type="presParOf" srcId="{61220B72-1516-2544-911F-462318E2CBD8}" destId="{C3FF3376-AFD1-004A-9823-62C73E81E256}" srcOrd="1" destOrd="0" presId="urn:microsoft.com/office/officeart/2008/layout/LinedList"/>
    <dgm:cxn modelId="{42D8A0D6-7DFD-1B49-B61E-40FB3EE83306}" type="presParOf" srcId="{9450BB42-5E8F-834C-BF58-B544CD9DAC4C}" destId="{3BB81CBE-7C4E-B34F-89A3-4D448F6D9DC4}" srcOrd="4" destOrd="0" presId="urn:microsoft.com/office/officeart/2008/layout/LinedList"/>
    <dgm:cxn modelId="{62FCA3FC-3CFE-F840-A082-421B7378986D}" type="presParOf" srcId="{9450BB42-5E8F-834C-BF58-B544CD9DAC4C}" destId="{C3214B1C-172A-5C4A-8B27-F0DE2F2B834A}" srcOrd="5" destOrd="0" presId="urn:microsoft.com/office/officeart/2008/layout/LinedList"/>
    <dgm:cxn modelId="{8898A554-D8BF-C545-BB4F-B2AEC3EB04BB}" type="presParOf" srcId="{C3214B1C-172A-5C4A-8B27-F0DE2F2B834A}" destId="{EB75672A-A5D7-8242-AADB-5340A86BA550}" srcOrd="0" destOrd="0" presId="urn:microsoft.com/office/officeart/2008/layout/LinedList"/>
    <dgm:cxn modelId="{97D7F7FC-30FD-E144-AA8E-4BCF9E96A542}" type="presParOf" srcId="{C3214B1C-172A-5C4A-8B27-F0DE2F2B834A}" destId="{A86BC452-83F7-8F48-BBF3-8B3507FE9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B33283-83B2-4317-9305-ED7CFAED5E88}"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66D76EB0-D794-43B8-9255-CCED1CBA24C5}">
      <dgm:prSet/>
      <dgm:spPr/>
      <dgm:t>
        <a:bodyPr/>
        <a:lstStyle/>
        <a:p>
          <a:r>
            <a:rPr lang="en-GB"/>
            <a:t>"universally recognized scientific achievements that, for a time, provide model problems and solutions for a community of researchers", </a:t>
          </a:r>
          <a:endParaRPr lang="en-US"/>
        </a:p>
      </dgm:t>
    </dgm:pt>
    <dgm:pt modelId="{72554C28-1881-4079-B5E0-7DA976A70C56}" type="parTrans" cxnId="{17CCECDB-3DD6-4A18-817A-345617E31D09}">
      <dgm:prSet/>
      <dgm:spPr/>
      <dgm:t>
        <a:bodyPr/>
        <a:lstStyle/>
        <a:p>
          <a:endParaRPr lang="en-US"/>
        </a:p>
      </dgm:t>
    </dgm:pt>
    <dgm:pt modelId="{918EA6CB-5990-4525-A084-8E721226DAA5}" type="sibTrans" cxnId="{17CCECDB-3DD6-4A18-817A-345617E31D09}">
      <dgm:prSet/>
      <dgm:spPr/>
      <dgm:t>
        <a:bodyPr/>
        <a:lstStyle/>
        <a:p>
          <a:endParaRPr lang="en-US"/>
        </a:p>
      </dgm:t>
    </dgm:pt>
    <dgm:pt modelId="{51F73C0F-4B91-486E-A363-2BC269933B5A}">
      <dgm:prSet/>
      <dgm:spPr/>
      <dgm:t>
        <a:bodyPr/>
        <a:lstStyle/>
        <a:p>
          <a:r>
            <a:rPr lang="en-GB" b="1"/>
            <a:t>what</a:t>
          </a:r>
          <a:r>
            <a:rPr lang="en-GB"/>
            <a:t> is to be observed and scrutinised </a:t>
          </a:r>
          <a:endParaRPr lang="en-US"/>
        </a:p>
      </dgm:t>
    </dgm:pt>
    <dgm:pt modelId="{951B9657-2D1C-4402-9BC7-98E93D8B3B40}" type="parTrans" cxnId="{84E0BEA4-6767-4751-9E9E-4C5B8EE1E0F0}">
      <dgm:prSet/>
      <dgm:spPr/>
      <dgm:t>
        <a:bodyPr/>
        <a:lstStyle/>
        <a:p>
          <a:endParaRPr lang="en-US"/>
        </a:p>
      </dgm:t>
    </dgm:pt>
    <dgm:pt modelId="{827909E9-CF20-463F-8715-4DA4742A95E5}" type="sibTrans" cxnId="{84E0BEA4-6767-4751-9E9E-4C5B8EE1E0F0}">
      <dgm:prSet/>
      <dgm:spPr/>
      <dgm:t>
        <a:bodyPr/>
        <a:lstStyle/>
        <a:p>
          <a:endParaRPr lang="en-US"/>
        </a:p>
      </dgm:t>
    </dgm:pt>
    <dgm:pt modelId="{E82FF700-A276-40B8-8C70-B1220DFD5F3B}">
      <dgm:prSet/>
      <dgm:spPr/>
      <dgm:t>
        <a:bodyPr/>
        <a:lstStyle/>
        <a:p>
          <a:r>
            <a:rPr lang="en-GB"/>
            <a:t>the kind of </a:t>
          </a:r>
          <a:r>
            <a:rPr lang="en-GB" b="1"/>
            <a:t>questions</a:t>
          </a:r>
          <a:r>
            <a:rPr lang="en-GB"/>
            <a:t> that are supposed to be asked and probed for answers in relation to this subject </a:t>
          </a:r>
          <a:endParaRPr lang="en-US"/>
        </a:p>
      </dgm:t>
    </dgm:pt>
    <dgm:pt modelId="{EE3D0F1A-73F2-4F5A-A4E1-D85360179874}" type="parTrans" cxnId="{21C6AEDC-C964-4837-BD18-C681C4546E81}">
      <dgm:prSet/>
      <dgm:spPr/>
      <dgm:t>
        <a:bodyPr/>
        <a:lstStyle/>
        <a:p>
          <a:endParaRPr lang="en-US"/>
        </a:p>
      </dgm:t>
    </dgm:pt>
    <dgm:pt modelId="{14D259CC-6738-4945-945D-870E02F2A772}" type="sibTrans" cxnId="{21C6AEDC-C964-4837-BD18-C681C4546E81}">
      <dgm:prSet/>
      <dgm:spPr/>
      <dgm:t>
        <a:bodyPr/>
        <a:lstStyle/>
        <a:p>
          <a:endParaRPr lang="en-US"/>
        </a:p>
      </dgm:t>
    </dgm:pt>
    <dgm:pt modelId="{6D75BA20-6DF4-4B32-A6E4-203E9336C041}">
      <dgm:prSet/>
      <dgm:spPr/>
      <dgm:t>
        <a:bodyPr/>
        <a:lstStyle/>
        <a:p>
          <a:r>
            <a:rPr lang="en-GB" b="1"/>
            <a:t>how</a:t>
          </a:r>
          <a:r>
            <a:rPr lang="en-GB"/>
            <a:t> these questions are to be structured </a:t>
          </a:r>
          <a:endParaRPr lang="en-US"/>
        </a:p>
      </dgm:t>
    </dgm:pt>
    <dgm:pt modelId="{24AD429A-884A-4F74-A251-8DB755C2F05B}" type="parTrans" cxnId="{96F117E9-1366-48C4-9040-1A591106C2C1}">
      <dgm:prSet/>
      <dgm:spPr/>
      <dgm:t>
        <a:bodyPr/>
        <a:lstStyle/>
        <a:p>
          <a:endParaRPr lang="en-US"/>
        </a:p>
      </dgm:t>
    </dgm:pt>
    <dgm:pt modelId="{25DA4C11-1204-414E-A069-0F8C96D2FE42}" type="sibTrans" cxnId="{96F117E9-1366-48C4-9040-1A591106C2C1}">
      <dgm:prSet/>
      <dgm:spPr/>
      <dgm:t>
        <a:bodyPr/>
        <a:lstStyle/>
        <a:p>
          <a:endParaRPr lang="en-US"/>
        </a:p>
      </dgm:t>
    </dgm:pt>
    <dgm:pt modelId="{1A2A1B7C-C849-40C3-B652-5316B56173E8}">
      <dgm:prSet/>
      <dgm:spPr/>
      <dgm:t>
        <a:bodyPr/>
        <a:lstStyle/>
        <a:p>
          <a:r>
            <a:rPr lang="en-GB" b="1"/>
            <a:t>how</a:t>
          </a:r>
          <a:r>
            <a:rPr lang="en-GB"/>
            <a:t> the results of scientific investigations should be interpreted </a:t>
          </a:r>
          <a:endParaRPr lang="en-US"/>
        </a:p>
      </dgm:t>
    </dgm:pt>
    <dgm:pt modelId="{C00265E0-2619-4EBD-ABCB-3F7E25375D79}" type="parTrans" cxnId="{0E430E52-BEFC-4B2B-8B73-B4940D04209B}">
      <dgm:prSet/>
      <dgm:spPr/>
      <dgm:t>
        <a:bodyPr/>
        <a:lstStyle/>
        <a:p>
          <a:endParaRPr lang="en-US"/>
        </a:p>
      </dgm:t>
    </dgm:pt>
    <dgm:pt modelId="{539FE4C2-EEF6-429F-A23A-1890FB9D1034}" type="sibTrans" cxnId="{0E430E52-BEFC-4B2B-8B73-B4940D04209B}">
      <dgm:prSet/>
      <dgm:spPr/>
      <dgm:t>
        <a:bodyPr/>
        <a:lstStyle/>
        <a:p>
          <a:endParaRPr lang="en-US"/>
        </a:p>
      </dgm:t>
    </dgm:pt>
    <dgm:pt modelId="{3C392247-9358-4AF2-B8AB-8BFCD8E7E180}">
      <dgm:prSet/>
      <dgm:spPr/>
      <dgm:t>
        <a:bodyPr/>
        <a:lstStyle/>
        <a:p>
          <a:r>
            <a:rPr lang="en-GB" b="1"/>
            <a:t>how</a:t>
          </a:r>
          <a:r>
            <a:rPr lang="en-GB"/>
            <a:t> is an experiment to be conducted, and what equipment is available to conduct the experiment. </a:t>
          </a:r>
          <a:endParaRPr lang="en-US"/>
        </a:p>
      </dgm:t>
    </dgm:pt>
    <dgm:pt modelId="{6B4B7655-9EFA-4644-92F1-191AC3792FAD}" type="parTrans" cxnId="{3E2A7D2F-9ED5-41FD-85E3-EC74A917AAB4}">
      <dgm:prSet/>
      <dgm:spPr/>
      <dgm:t>
        <a:bodyPr/>
        <a:lstStyle/>
        <a:p>
          <a:endParaRPr lang="en-US"/>
        </a:p>
      </dgm:t>
    </dgm:pt>
    <dgm:pt modelId="{9FDC058A-4553-46C2-93A9-C42159DEB7B2}" type="sibTrans" cxnId="{3E2A7D2F-9ED5-41FD-85E3-EC74A917AAB4}">
      <dgm:prSet/>
      <dgm:spPr/>
      <dgm:t>
        <a:bodyPr/>
        <a:lstStyle/>
        <a:p>
          <a:endParaRPr lang="en-US"/>
        </a:p>
      </dgm:t>
    </dgm:pt>
    <dgm:pt modelId="{8E0B0914-50B0-45AC-8569-026529E77C57}" type="pres">
      <dgm:prSet presAssocID="{A6B33283-83B2-4317-9305-ED7CFAED5E88}" presName="Name0" presStyleCnt="0">
        <dgm:presLayoutVars>
          <dgm:dir/>
          <dgm:resizeHandles val="exact"/>
        </dgm:presLayoutVars>
      </dgm:prSet>
      <dgm:spPr/>
    </dgm:pt>
    <dgm:pt modelId="{B5381A08-50DC-4DC4-B3DF-D038C6918C16}" type="pres">
      <dgm:prSet presAssocID="{66D76EB0-D794-43B8-9255-CCED1CBA24C5}" presName="node" presStyleLbl="node1" presStyleIdx="0" presStyleCnt="6">
        <dgm:presLayoutVars>
          <dgm:bulletEnabled val="1"/>
        </dgm:presLayoutVars>
      </dgm:prSet>
      <dgm:spPr/>
    </dgm:pt>
    <dgm:pt modelId="{61CD9884-384F-4371-8C4A-72674A42BA8E}" type="pres">
      <dgm:prSet presAssocID="{918EA6CB-5990-4525-A084-8E721226DAA5}" presName="sibTrans" presStyleLbl="sibTrans1D1" presStyleIdx="0" presStyleCnt="5"/>
      <dgm:spPr/>
    </dgm:pt>
    <dgm:pt modelId="{CE6019BB-960C-4974-BB6C-9B01ACBCFD61}" type="pres">
      <dgm:prSet presAssocID="{918EA6CB-5990-4525-A084-8E721226DAA5}" presName="connectorText" presStyleLbl="sibTrans1D1" presStyleIdx="0" presStyleCnt="5"/>
      <dgm:spPr/>
    </dgm:pt>
    <dgm:pt modelId="{87BA7C68-B478-4647-9BE4-92EBF261E288}" type="pres">
      <dgm:prSet presAssocID="{51F73C0F-4B91-486E-A363-2BC269933B5A}" presName="node" presStyleLbl="node1" presStyleIdx="1" presStyleCnt="6">
        <dgm:presLayoutVars>
          <dgm:bulletEnabled val="1"/>
        </dgm:presLayoutVars>
      </dgm:prSet>
      <dgm:spPr/>
    </dgm:pt>
    <dgm:pt modelId="{62CA2099-B10D-4DD2-BDC1-608781B2309A}" type="pres">
      <dgm:prSet presAssocID="{827909E9-CF20-463F-8715-4DA4742A95E5}" presName="sibTrans" presStyleLbl="sibTrans1D1" presStyleIdx="1" presStyleCnt="5"/>
      <dgm:spPr/>
    </dgm:pt>
    <dgm:pt modelId="{0D17B1B4-86E9-465A-BBD6-15FA573032C1}" type="pres">
      <dgm:prSet presAssocID="{827909E9-CF20-463F-8715-4DA4742A95E5}" presName="connectorText" presStyleLbl="sibTrans1D1" presStyleIdx="1" presStyleCnt="5"/>
      <dgm:spPr/>
    </dgm:pt>
    <dgm:pt modelId="{281C7D2D-776E-4EEF-A4EB-8BB4CD9A8236}" type="pres">
      <dgm:prSet presAssocID="{E82FF700-A276-40B8-8C70-B1220DFD5F3B}" presName="node" presStyleLbl="node1" presStyleIdx="2" presStyleCnt="6">
        <dgm:presLayoutVars>
          <dgm:bulletEnabled val="1"/>
        </dgm:presLayoutVars>
      </dgm:prSet>
      <dgm:spPr/>
    </dgm:pt>
    <dgm:pt modelId="{6870CF6E-4B5F-44B9-B073-BB6A3E29A228}" type="pres">
      <dgm:prSet presAssocID="{14D259CC-6738-4945-945D-870E02F2A772}" presName="sibTrans" presStyleLbl="sibTrans1D1" presStyleIdx="2" presStyleCnt="5"/>
      <dgm:spPr/>
    </dgm:pt>
    <dgm:pt modelId="{2F5A866C-9055-49AF-990D-D43477D95B4F}" type="pres">
      <dgm:prSet presAssocID="{14D259CC-6738-4945-945D-870E02F2A772}" presName="connectorText" presStyleLbl="sibTrans1D1" presStyleIdx="2" presStyleCnt="5"/>
      <dgm:spPr/>
    </dgm:pt>
    <dgm:pt modelId="{F7B854B7-2D5E-4888-9422-C5AA1EDFF3A2}" type="pres">
      <dgm:prSet presAssocID="{6D75BA20-6DF4-4B32-A6E4-203E9336C041}" presName="node" presStyleLbl="node1" presStyleIdx="3" presStyleCnt="6">
        <dgm:presLayoutVars>
          <dgm:bulletEnabled val="1"/>
        </dgm:presLayoutVars>
      </dgm:prSet>
      <dgm:spPr/>
    </dgm:pt>
    <dgm:pt modelId="{A57DFCE8-24EC-4EB6-BF9E-654A1A1FBE42}" type="pres">
      <dgm:prSet presAssocID="{25DA4C11-1204-414E-A069-0F8C96D2FE42}" presName="sibTrans" presStyleLbl="sibTrans1D1" presStyleIdx="3" presStyleCnt="5"/>
      <dgm:spPr/>
    </dgm:pt>
    <dgm:pt modelId="{411284F3-9000-482F-8952-72D085FA231F}" type="pres">
      <dgm:prSet presAssocID="{25DA4C11-1204-414E-A069-0F8C96D2FE42}" presName="connectorText" presStyleLbl="sibTrans1D1" presStyleIdx="3" presStyleCnt="5"/>
      <dgm:spPr/>
    </dgm:pt>
    <dgm:pt modelId="{666402AB-953A-465B-A2D8-E77B27AFA9DD}" type="pres">
      <dgm:prSet presAssocID="{1A2A1B7C-C849-40C3-B652-5316B56173E8}" presName="node" presStyleLbl="node1" presStyleIdx="4" presStyleCnt="6">
        <dgm:presLayoutVars>
          <dgm:bulletEnabled val="1"/>
        </dgm:presLayoutVars>
      </dgm:prSet>
      <dgm:spPr/>
    </dgm:pt>
    <dgm:pt modelId="{60124C82-3C4E-4D98-B50C-F9CB8D64BA45}" type="pres">
      <dgm:prSet presAssocID="{539FE4C2-EEF6-429F-A23A-1890FB9D1034}" presName="sibTrans" presStyleLbl="sibTrans1D1" presStyleIdx="4" presStyleCnt="5"/>
      <dgm:spPr/>
    </dgm:pt>
    <dgm:pt modelId="{40EB436A-36BD-40B2-802F-DF02B8AEC02E}" type="pres">
      <dgm:prSet presAssocID="{539FE4C2-EEF6-429F-A23A-1890FB9D1034}" presName="connectorText" presStyleLbl="sibTrans1D1" presStyleIdx="4" presStyleCnt="5"/>
      <dgm:spPr/>
    </dgm:pt>
    <dgm:pt modelId="{C9515DEF-AFD1-4642-8AA7-01B8265D505C}" type="pres">
      <dgm:prSet presAssocID="{3C392247-9358-4AF2-B8AB-8BFCD8E7E180}" presName="node" presStyleLbl="node1" presStyleIdx="5" presStyleCnt="6">
        <dgm:presLayoutVars>
          <dgm:bulletEnabled val="1"/>
        </dgm:presLayoutVars>
      </dgm:prSet>
      <dgm:spPr/>
    </dgm:pt>
  </dgm:ptLst>
  <dgm:cxnLst>
    <dgm:cxn modelId="{66D2DE0D-507B-4EC2-9D77-7F5649EB626A}" type="presOf" srcId="{918EA6CB-5990-4525-A084-8E721226DAA5}" destId="{CE6019BB-960C-4974-BB6C-9B01ACBCFD61}" srcOrd="1" destOrd="0" presId="urn:microsoft.com/office/officeart/2016/7/layout/RepeatingBendingProcessNew"/>
    <dgm:cxn modelId="{9995FC19-CF42-4864-B3AA-2FE02B2D1070}" type="presOf" srcId="{918EA6CB-5990-4525-A084-8E721226DAA5}" destId="{61CD9884-384F-4371-8C4A-72674A42BA8E}" srcOrd="0" destOrd="0" presId="urn:microsoft.com/office/officeart/2016/7/layout/RepeatingBendingProcessNew"/>
    <dgm:cxn modelId="{9E9B731A-EA5C-4BDD-9A22-24FD78F9BD97}" type="presOf" srcId="{14D259CC-6738-4945-945D-870E02F2A772}" destId="{6870CF6E-4B5F-44B9-B073-BB6A3E29A228}" srcOrd="0" destOrd="0" presId="urn:microsoft.com/office/officeart/2016/7/layout/RepeatingBendingProcessNew"/>
    <dgm:cxn modelId="{8932431C-BBF6-4728-9D0E-1B00F905FCF3}" type="presOf" srcId="{539FE4C2-EEF6-429F-A23A-1890FB9D1034}" destId="{40EB436A-36BD-40B2-802F-DF02B8AEC02E}" srcOrd="1" destOrd="0" presId="urn:microsoft.com/office/officeart/2016/7/layout/RepeatingBendingProcessNew"/>
    <dgm:cxn modelId="{23EEF61D-ACDA-4258-ACF3-78841D162EAC}" type="presOf" srcId="{3C392247-9358-4AF2-B8AB-8BFCD8E7E180}" destId="{C9515DEF-AFD1-4642-8AA7-01B8265D505C}" srcOrd="0" destOrd="0" presId="urn:microsoft.com/office/officeart/2016/7/layout/RepeatingBendingProcessNew"/>
    <dgm:cxn modelId="{1C21382C-CC76-41E5-A3C5-0BAAD2054384}" type="presOf" srcId="{827909E9-CF20-463F-8715-4DA4742A95E5}" destId="{0D17B1B4-86E9-465A-BBD6-15FA573032C1}" srcOrd="1" destOrd="0" presId="urn:microsoft.com/office/officeart/2016/7/layout/RepeatingBendingProcessNew"/>
    <dgm:cxn modelId="{3E2A7D2F-9ED5-41FD-85E3-EC74A917AAB4}" srcId="{A6B33283-83B2-4317-9305-ED7CFAED5E88}" destId="{3C392247-9358-4AF2-B8AB-8BFCD8E7E180}" srcOrd="5" destOrd="0" parTransId="{6B4B7655-9EFA-4644-92F1-191AC3792FAD}" sibTransId="{9FDC058A-4553-46C2-93A9-C42159DEB7B2}"/>
    <dgm:cxn modelId="{52A6E25C-0C45-4C26-BB6E-772F2E8FB95E}" type="presOf" srcId="{1A2A1B7C-C849-40C3-B652-5316B56173E8}" destId="{666402AB-953A-465B-A2D8-E77B27AFA9DD}" srcOrd="0" destOrd="0" presId="urn:microsoft.com/office/officeart/2016/7/layout/RepeatingBendingProcessNew"/>
    <dgm:cxn modelId="{5F39BF41-CD61-4179-B2DF-4C47BEA13CD5}" type="presOf" srcId="{827909E9-CF20-463F-8715-4DA4742A95E5}" destId="{62CA2099-B10D-4DD2-BDC1-608781B2309A}" srcOrd="0" destOrd="0" presId="urn:microsoft.com/office/officeart/2016/7/layout/RepeatingBendingProcessNew"/>
    <dgm:cxn modelId="{0E430E52-BEFC-4B2B-8B73-B4940D04209B}" srcId="{A6B33283-83B2-4317-9305-ED7CFAED5E88}" destId="{1A2A1B7C-C849-40C3-B652-5316B56173E8}" srcOrd="4" destOrd="0" parTransId="{C00265E0-2619-4EBD-ABCB-3F7E25375D79}" sibTransId="{539FE4C2-EEF6-429F-A23A-1890FB9D1034}"/>
    <dgm:cxn modelId="{EA874453-565F-460C-AB5E-08E67ADC3DB1}" type="presOf" srcId="{66D76EB0-D794-43B8-9255-CCED1CBA24C5}" destId="{B5381A08-50DC-4DC4-B3DF-D038C6918C16}" srcOrd="0" destOrd="0" presId="urn:microsoft.com/office/officeart/2016/7/layout/RepeatingBendingProcessNew"/>
    <dgm:cxn modelId="{773FD37A-D61B-48CD-8A51-16F2794A2586}" type="presOf" srcId="{539FE4C2-EEF6-429F-A23A-1890FB9D1034}" destId="{60124C82-3C4E-4D98-B50C-F9CB8D64BA45}" srcOrd="0" destOrd="0" presId="urn:microsoft.com/office/officeart/2016/7/layout/RepeatingBendingProcessNew"/>
    <dgm:cxn modelId="{2AA50F92-A173-4E64-93FF-5D378CF86F36}" type="presOf" srcId="{14D259CC-6738-4945-945D-870E02F2A772}" destId="{2F5A866C-9055-49AF-990D-D43477D95B4F}" srcOrd="1" destOrd="0" presId="urn:microsoft.com/office/officeart/2016/7/layout/RepeatingBendingProcessNew"/>
    <dgm:cxn modelId="{B56C1594-056D-4D66-AE20-4ED250F37AF4}" type="presOf" srcId="{E82FF700-A276-40B8-8C70-B1220DFD5F3B}" destId="{281C7D2D-776E-4EEF-A4EB-8BB4CD9A8236}" srcOrd="0" destOrd="0" presId="urn:microsoft.com/office/officeart/2016/7/layout/RepeatingBendingProcessNew"/>
    <dgm:cxn modelId="{268C8498-FCB7-473A-A5B9-D671A0C47841}" type="presOf" srcId="{51F73C0F-4B91-486E-A363-2BC269933B5A}" destId="{87BA7C68-B478-4647-9BE4-92EBF261E288}" srcOrd="0" destOrd="0" presId="urn:microsoft.com/office/officeart/2016/7/layout/RepeatingBendingProcessNew"/>
    <dgm:cxn modelId="{84E0BEA4-6767-4751-9E9E-4C5B8EE1E0F0}" srcId="{A6B33283-83B2-4317-9305-ED7CFAED5E88}" destId="{51F73C0F-4B91-486E-A363-2BC269933B5A}" srcOrd="1" destOrd="0" parTransId="{951B9657-2D1C-4402-9BC7-98E93D8B3B40}" sibTransId="{827909E9-CF20-463F-8715-4DA4742A95E5}"/>
    <dgm:cxn modelId="{D8F4B6A9-49C4-4EBC-93DA-5A34ECBD3D60}" type="presOf" srcId="{25DA4C11-1204-414E-A069-0F8C96D2FE42}" destId="{411284F3-9000-482F-8952-72D085FA231F}" srcOrd="1" destOrd="0" presId="urn:microsoft.com/office/officeart/2016/7/layout/RepeatingBendingProcessNew"/>
    <dgm:cxn modelId="{798027B3-73EF-4775-A02B-102004861EA2}" type="presOf" srcId="{A6B33283-83B2-4317-9305-ED7CFAED5E88}" destId="{8E0B0914-50B0-45AC-8569-026529E77C57}" srcOrd="0" destOrd="0" presId="urn:microsoft.com/office/officeart/2016/7/layout/RepeatingBendingProcessNew"/>
    <dgm:cxn modelId="{22DDF2D9-549F-49A2-B899-D4A89269BBA6}" type="presOf" srcId="{6D75BA20-6DF4-4B32-A6E4-203E9336C041}" destId="{F7B854B7-2D5E-4888-9422-C5AA1EDFF3A2}" srcOrd="0" destOrd="0" presId="urn:microsoft.com/office/officeart/2016/7/layout/RepeatingBendingProcessNew"/>
    <dgm:cxn modelId="{17CCECDB-3DD6-4A18-817A-345617E31D09}" srcId="{A6B33283-83B2-4317-9305-ED7CFAED5E88}" destId="{66D76EB0-D794-43B8-9255-CCED1CBA24C5}" srcOrd="0" destOrd="0" parTransId="{72554C28-1881-4079-B5E0-7DA976A70C56}" sibTransId="{918EA6CB-5990-4525-A084-8E721226DAA5}"/>
    <dgm:cxn modelId="{21C6AEDC-C964-4837-BD18-C681C4546E81}" srcId="{A6B33283-83B2-4317-9305-ED7CFAED5E88}" destId="{E82FF700-A276-40B8-8C70-B1220DFD5F3B}" srcOrd="2" destOrd="0" parTransId="{EE3D0F1A-73F2-4F5A-A4E1-D85360179874}" sibTransId="{14D259CC-6738-4945-945D-870E02F2A772}"/>
    <dgm:cxn modelId="{96F117E9-1366-48C4-9040-1A591106C2C1}" srcId="{A6B33283-83B2-4317-9305-ED7CFAED5E88}" destId="{6D75BA20-6DF4-4B32-A6E4-203E9336C041}" srcOrd="3" destOrd="0" parTransId="{24AD429A-884A-4F74-A251-8DB755C2F05B}" sibTransId="{25DA4C11-1204-414E-A069-0F8C96D2FE42}"/>
    <dgm:cxn modelId="{A459AAF0-C8ED-4962-993D-348584709B28}" type="presOf" srcId="{25DA4C11-1204-414E-A069-0F8C96D2FE42}" destId="{A57DFCE8-24EC-4EB6-BF9E-654A1A1FBE42}" srcOrd="0" destOrd="0" presId="urn:microsoft.com/office/officeart/2016/7/layout/RepeatingBendingProcessNew"/>
    <dgm:cxn modelId="{74554140-50C3-4F25-A2DA-5BCECFF8C573}" type="presParOf" srcId="{8E0B0914-50B0-45AC-8569-026529E77C57}" destId="{B5381A08-50DC-4DC4-B3DF-D038C6918C16}" srcOrd="0" destOrd="0" presId="urn:microsoft.com/office/officeart/2016/7/layout/RepeatingBendingProcessNew"/>
    <dgm:cxn modelId="{8347B7C8-0DAA-47A1-93C4-3C0C95B22F15}" type="presParOf" srcId="{8E0B0914-50B0-45AC-8569-026529E77C57}" destId="{61CD9884-384F-4371-8C4A-72674A42BA8E}" srcOrd="1" destOrd="0" presId="urn:microsoft.com/office/officeart/2016/7/layout/RepeatingBendingProcessNew"/>
    <dgm:cxn modelId="{698CB962-713C-4654-9400-1E3F9A5C08E5}" type="presParOf" srcId="{61CD9884-384F-4371-8C4A-72674A42BA8E}" destId="{CE6019BB-960C-4974-BB6C-9B01ACBCFD61}" srcOrd="0" destOrd="0" presId="urn:microsoft.com/office/officeart/2016/7/layout/RepeatingBendingProcessNew"/>
    <dgm:cxn modelId="{417B7D90-F157-451C-A8B8-551B9D6AA270}" type="presParOf" srcId="{8E0B0914-50B0-45AC-8569-026529E77C57}" destId="{87BA7C68-B478-4647-9BE4-92EBF261E288}" srcOrd="2" destOrd="0" presId="urn:microsoft.com/office/officeart/2016/7/layout/RepeatingBendingProcessNew"/>
    <dgm:cxn modelId="{2CA34F32-27EE-45EF-8C9F-D2BBBD587F57}" type="presParOf" srcId="{8E0B0914-50B0-45AC-8569-026529E77C57}" destId="{62CA2099-B10D-4DD2-BDC1-608781B2309A}" srcOrd="3" destOrd="0" presId="urn:microsoft.com/office/officeart/2016/7/layout/RepeatingBendingProcessNew"/>
    <dgm:cxn modelId="{F9FA0DE5-BC98-4A14-BBBF-45AF8F6D1DC9}" type="presParOf" srcId="{62CA2099-B10D-4DD2-BDC1-608781B2309A}" destId="{0D17B1B4-86E9-465A-BBD6-15FA573032C1}" srcOrd="0" destOrd="0" presId="urn:microsoft.com/office/officeart/2016/7/layout/RepeatingBendingProcessNew"/>
    <dgm:cxn modelId="{D48B8BF9-4049-4C6D-AB86-C1B53403A102}" type="presParOf" srcId="{8E0B0914-50B0-45AC-8569-026529E77C57}" destId="{281C7D2D-776E-4EEF-A4EB-8BB4CD9A8236}" srcOrd="4" destOrd="0" presId="urn:microsoft.com/office/officeart/2016/7/layout/RepeatingBendingProcessNew"/>
    <dgm:cxn modelId="{33988FFD-E245-4A06-9553-A59452AD6D6A}" type="presParOf" srcId="{8E0B0914-50B0-45AC-8569-026529E77C57}" destId="{6870CF6E-4B5F-44B9-B073-BB6A3E29A228}" srcOrd="5" destOrd="0" presId="urn:microsoft.com/office/officeart/2016/7/layout/RepeatingBendingProcessNew"/>
    <dgm:cxn modelId="{1B596D2E-408C-482F-A1DF-35A0628DBA11}" type="presParOf" srcId="{6870CF6E-4B5F-44B9-B073-BB6A3E29A228}" destId="{2F5A866C-9055-49AF-990D-D43477D95B4F}" srcOrd="0" destOrd="0" presId="urn:microsoft.com/office/officeart/2016/7/layout/RepeatingBendingProcessNew"/>
    <dgm:cxn modelId="{41D58F0D-B453-44B2-A4AF-36B10F7A06DA}" type="presParOf" srcId="{8E0B0914-50B0-45AC-8569-026529E77C57}" destId="{F7B854B7-2D5E-4888-9422-C5AA1EDFF3A2}" srcOrd="6" destOrd="0" presId="urn:microsoft.com/office/officeart/2016/7/layout/RepeatingBendingProcessNew"/>
    <dgm:cxn modelId="{39BDB792-7179-4CC3-832F-556A81A6F687}" type="presParOf" srcId="{8E0B0914-50B0-45AC-8569-026529E77C57}" destId="{A57DFCE8-24EC-4EB6-BF9E-654A1A1FBE42}" srcOrd="7" destOrd="0" presId="urn:microsoft.com/office/officeart/2016/7/layout/RepeatingBendingProcessNew"/>
    <dgm:cxn modelId="{D32B334A-9AE3-4D4A-94DB-92E79E7717DD}" type="presParOf" srcId="{A57DFCE8-24EC-4EB6-BF9E-654A1A1FBE42}" destId="{411284F3-9000-482F-8952-72D085FA231F}" srcOrd="0" destOrd="0" presId="urn:microsoft.com/office/officeart/2016/7/layout/RepeatingBendingProcessNew"/>
    <dgm:cxn modelId="{EBF3D68F-5E5C-49D4-8451-B93A01618C6A}" type="presParOf" srcId="{8E0B0914-50B0-45AC-8569-026529E77C57}" destId="{666402AB-953A-465B-A2D8-E77B27AFA9DD}" srcOrd="8" destOrd="0" presId="urn:microsoft.com/office/officeart/2016/7/layout/RepeatingBendingProcessNew"/>
    <dgm:cxn modelId="{D321C7D9-2CA3-4193-81BB-A3652E9FA65A}" type="presParOf" srcId="{8E0B0914-50B0-45AC-8569-026529E77C57}" destId="{60124C82-3C4E-4D98-B50C-F9CB8D64BA45}" srcOrd="9" destOrd="0" presId="urn:microsoft.com/office/officeart/2016/7/layout/RepeatingBendingProcessNew"/>
    <dgm:cxn modelId="{30A5E834-B73E-4AED-8F02-472A4AF7FE0A}" type="presParOf" srcId="{60124C82-3C4E-4D98-B50C-F9CB8D64BA45}" destId="{40EB436A-36BD-40B2-802F-DF02B8AEC02E}" srcOrd="0" destOrd="0" presId="urn:microsoft.com/office/officeart/2016/7/layout/RepeatingBendingProcessNew"/>
    <dgm:cxn modelId="{2B7C65C0-A79F-4D56-A26C-1D69389084D2}" type="presParOf" srcId="{8E0B0914-50B0-45AC-8569-026529E77C57}" destId="{C9515DEF-AFD1-4642-8AA7-01B8265D505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816BED-3804-7848-93BD-267CE4F35DC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551AE138-A62B-5249-A7D6-B5CC428D308F}">
      <dgm:prSet phldrT="[Text]"/>
      <dgm:spPr/>
      <dgm:t>
        <a:bodyPr/>
        <a:lstStyle/>
        <a:p>
          <a:r>
            <a:rPr lang="en-GB" dirty="0"/>
            <a:t>Ontological questions What is reality? </a:t>
          </a:r>
        </a:p>
      </dgm:t>
    </dgm:pt>
    <dgm:pt modelId="{64112CAE-E1E1-EC4E-8B49-FBEF66748CEC}" type="parTrans" cxnId="{62A01C41-8003-BA4C-90D5-C6535FFDC0F3}">
      <dgm:prSet/>
      <dgm:spPr/>
      <dgm:t>
        <a:bodyPr/>
        <a:lstStyle/>
        <a:p>
          <a:endParaRPr lang="en-GB"/>
        </a:p>
      </dgm:t>
    </dgm:pt>
    <dgm:pt modelId="{DA2AFA2E-3449-6C44-A7F2-6A3B1BAB7F71}" type="sibTrans" cxnId="{62A01C41-8003-BA4C-90D5-C6535FFDC0F3}">
      <dgm:prSet/>
      <dgm:spPr/>
      <dgm:t>
        <a:bodyPr/>
        <a:lstStyle/>
        <a:p>
          <a:endParaRPr lang="en-GB"/>
        </a:p>
      </dgm:t>
    </dgm:pt>
    <dgm:pt modelId="{2FB1E86E-2AED-0745-9D80-68495FF86D6C}">
      <dgm:prSet phldrT="[Text]"/>
      <dgm:spPr/>
      <dgm:t>
        <a:bodyPr/>
        <a:lstStyle/>
        <a:p>
          <a:r>
            <a:rPr lang="en-GB" dirty="0"/>
            <a:t>Ontological :What is the nature of the “knowable”? Or , What is the nature of reality ? </a:t>
          </a:r>
        </a:p>
      </dgm:t>
    </dgm:pt>
    <dgm:pt modelId="{7B3CF4C3-08D8-BA41-8520-F062C133E9AE}" type="parTrans" cxnId="{A79BB353-3FB4-D74A-B4C0-7CA8ADA51431}">
      <dgm:prSet/>
      <dgm:spPr/>
      <dgm:t>
        <a:bodyPr/>
        <a:lstStyle/>
        <a:p>
          <a:endParaRPr lang="en-GB"/>
        </a:p>
      </dgm:t>
    </dgm:pt>
    <dgm:pt modelId="{0D8B58A5-E2FD-174A-9D8A-7971FA6362C5}" type="sibTrans" cxnId="{A79BB353-3FB4-D74A-B4C0-7CA8ADA51431}">
      <dgm:prSet/>
      <dgm:spPr/>
      <dgm:t>
        <a:bodyPr/>
        <a:lstStyle/>
        <a:p>
          <a:endParaRPr lang="en-GB"/>
        </a:p>
      </dgm:t>
    </dgm:pt>
    <dgm:pt modelId="{9B6C1D9C-D82F-354C-B854-9D1D788205B0}">
      <dgm:prSet phldrT="[Text]"/>
      <dgm:spPr/>
      <dgm:t>
        <a:bodyPr/>
        <a:lstStyle/>
        <a:p>
          <a:r>
            <a:rPr lang="en-GB" dirty="0"/>
            <a:t>Epistemological questions </a:t>
          </a:r>
        </a:p>
        <a:p>
          <a:r>
            <a:rPr lang="en-GB" dirty="0"/>
            <a:t>How do you know something? </a:t>
          </a:r>
        </a:p>
      </dgm:t>
    </dgm:pt>
    <dgm:pt modelId="{F491FB82-1145-8747-BE16-AE2E5E7307A7}" type="parTrans" cxnId="{EFEAC57A-E9B0-4C43-A54F-C0691342E9D5}">
      <dgm:prSet/>
      <dgm:spPr/>
      <dgm:t>
        <a:bodyPr/>
        <a:lstStyle/>
        <a:p>
          <a:endParaRPr lang="en-GB"/>
        </a:p>
      </dgm:t>
    </dgm:pt>
    <dgm:pt modelId="{495FE500-1498-BE40-AB34-5414C145EA2C}" type="sibTrans" cxnId="{EFEAC57A-E9B0-4C43-A54F-C0691342E9D5}">
      <dgm:prSet/>
      <dgm:spPr/>
      <dgm:t>
        <a:bodyPr/>
        <a:lstStyle/>
        <a:p>
          <a:endParaRPr lang="en-GB"/>
        </a:p>
      </dgm:t>
    </dgm:pt>
    <dgm:pt modelId="{9F837461-D146-4546-BD0D-1829E7C05A86}">
      <dgm:prSet phldrT="[Text]"/>
      <dgm:spPr/>
      <dgm:t>
        <a:bodyPr/>
        <a:lstStyle/>
        <a:p>
          <a:r>
            <a:rPr lang="en-GB" dirty="0"/>
            <a:t>Epistemological: What is the nature of the relationship between the knower (inquirer) and known (or knowable) ? </a:t>
          </a:r>
        </a:p>
      </dgm:t>
    </dgm:pt>
    <dgm:pt modelId="{37D839C2-0F5A-2D40-A880-E5A8EBFA772D}" type="parTrans" cxnId="{F6166729-10B1-A947-8FEF-AEA275EE0B91}">
      <dgm:prSet/>
      <dgm:spPr/>
      <dgm:t>
        <a:bodyPr/>
        <a:lstStyle/>
        <a:p>
          <a:endParaRPr lang="en-GB"/>
        </a:p>
      </dgm:t>
    </dgm:pt>
    <dgm:pt modelId="{F56AC156-C702-9644-9E65-EE4259427FF7}" type="sibTrans" cxnId="{F6166729-10B1-A947-8FEF-AEA275EE0B91}">
      <dgm:prSet/>
      <dgm:spPr/>
      <dgm:t>
        <a:bodyPr/>
        <a:lstStyle/>
        <a:p>
          <a:endParaRPr lang="en-GB"/>
        </a:p>
      </dgm:t>
    </dgm:pt>
    <dgm:pt modelId="{305A79BF-AE32-3342-ABE7-A5CC201F8B73}">
      <dgm:prSet phldrT="[Text]"/>
      <dgm:spPr/>
      <dgm:t>
        <a:bodyPr/>
        <a:lstStyle/>
        <a:p>
          <a:r>
            <a:rPr lang="en-GB" dirty="0"/>
            <a:t>Methodological questions </a:t>
          </a:r>
        </a:p>
        <a:p>
          <a:r>
            <a:rPr lang="en-GB" dirty="0"/>
            <a:t>How do you go about finding it out? </a:t>
          </a:r>
        </a:p>
      </dgm:t>
    </dgm:pt>
    <dgm:pt modelId="{762F0503-A009-C948-93E2-F6F6A9DF26D2}" type="parTrans" cxnId="{F8C67C37-42C0-7A48-8BD4-57112A9187F8}">
      <dgm:prSet/>
      <dgm:spPr/>
      <dgm:t>
        <a:bodyPr/>
        <a:lstStyle/>
        <a:p>
          <a:endParaRPr lang="en-GB"/>
        </a:p>
      </dgm:t>
    </dgm:pt>
    <dgm:pt modelId="{8925C677-B3BB-F643-A6FB-B999C1C59876}" type="sibTrans" cxnId="{F8C67C37-42C0-7A48-8BD4-57112A9187F8}">
      <dgm:prSet/>
      <dgm:spPr/>
      <dgm:t>
        <a:bodyPr/>
        <a:lstStyle/>
        <a:p>
          <a:endParaRPr lang="en-GB"/>
        </a:p>
      </dgm:t>
    </dgm:pt>
    <dgm:pt modelId="{B4F589EB-737E-C945-9AD8-03838539C542}">
      <dgm:prSet phldrT="[Text]"/>
      <dgm:spPr/>
      <dgm:t>
        <a:bodyPr/>
        <a:lstStyle/>
        <a:p>
          <a:r>
            <a:rPr lang="en-GB" dirty="0"/>
            <a:t>Methodological: How should the inquirer go about finding out knowledge? </a:t>
          </a:r>
        </a:p>
      </dgm:t>
    </dgm:pt>
    <dgm:pt modelId="{B62846C9-1219-E244-B1EA-A920E44D0902}" type="parTrans" cxnId="{AC86FD65-8BEC-F945-9C2B-3AE7D5366B68}">
      <dgm:prSet/>
      <dgm:spPr/>
      <dgm:t>
        <a:bodyPr/>
        <a:lstStyle/>
        <a:p>
          <a:endParaRPr lang="en-GB"/>
        </a:p>
      </dgm:t>
    </dgm:pt>
    <dgm:pt modelId="{4C420FEF-6EE9-7E4A-BFB7-AA97085396C2}" type="sibTrans" cxnId="{AC86FD65-8BEC-F945-9C2B-3AE7D5366B68}">
      <dgm:prSet/>
      <dgm:spPr/>
      <dgm:t>
        <a:bodyPr/>
        <a:lstStyle/>
        <a:p>
          <a:endParaRPr lang="en-GB"/>
        </a:p>
      </dgm:t>
    </dgm:pt>
    <dgm:pt modelId="{485B2EBD-7821-4EE4-AEFE-A591601438DD}" type="pres">
      <dgm:prSet presAssocID="{9F816BED-3804-7848-93BD-267CE4F35DCD}" presName="outerComposite" presStyleCnt="0">
        <dgm:presLayoutVars>
          <dgm:chMax val="5"/>
          <dgm:dir/>
          <dgm:resizeHandles val="exact"/>
        </dgm:presLayoutVars>
      </dgm:prSet>
      <dgm:spPr/>
    </dgm:pt>
    <dgm:pt modelId="{9E813FF0-DF06-479A-9ECA-01310F1F1286}" type="pres">
      <dgm:prSet presAssocID="{9F816BED-3804-7848-93BD-267CE4F35DCD}" presName="dummyMaxCanvas" presStyleCnt="0">
        <dgm:presLayoutVars/>
      </dgm:prSet>
      <dgm:spPr/>
    </dgm:pt>
    <dgm:pt modelId="{F92B4668-3F7C-40F9-AA4A-926EAF5220D8}" type="pres">
      <dgm:prSet presAssocID="{9F816BED-3804-7848-93BD-267CE4F35DCD}" presName="ThreeNodes_1" presStyleLbl="node1" presStyleIdx="0" presStyleCnt="3">
        <dgm:presLayoutVars>
          <dgm:bulletEnabled val="1"/>
        </dgm:presLayoutVars>
      </dgm:prSet>
      <dgm:spPr/>
    </dgm:pt>
    <dgm:pt modelId="{17C235B8-CFE6-46FC-8302-0305FBA1AD0F}" type="pres">
      <dgm:prSet presAssocID="{9F816BED-3804-7848-93BD-267CE4F35DCD}" presName="ThreeNodes_2" presStyleLbl="node1" presStyleIdx="1" presStyleCnt="3">
        <dgm:presLayoutVars>
          <dgm:bulletEnabled val="1"/>
        </dgm:presLayoutVars>
      </dgm:prSet>
      <dgm:spPr/>
    </dgm:pt>
    <dgm:pt modelId="{15C1C747-5E4C-4934-A6EB-2E3D8D06FCFD}" type="pres">
      <dgm:prSet presAssocID="{9F816BED-3804-7848-93BD-267CE4F35DCD}" presName="ThreeNodes_3" presStyleLbl="node1" presStyleIdx="2" presStyleCnt="3">
        <dgm:presLayoutVars>
          <dgm:bulletEnabled val="1"/>
        </dgm:presLayoutVars>
      </dgm:prSet>
      <dgm:spPr/>
    </dgm:pt>
    <dgm:pt modelId="{CB9F5034-145D-4835-AE1F-E159CAF8B95A}" type="pres">
      <dgm:prSet presAssocID="{9F816BED-3804-7848-93BD-267CE4F35DCD}" presName="ThreeConn_1-2" presStyleLbl="fgAccFollowNode1" presStyleIdx="0" presStyleCnt="2">
        <dgm:presLayoutVars>
          <dgm:bulletEnabled val="1"/>
        </dgm:presLayoutVars>
      </dgm:prSet>
      <dgm:spPr/>
    </dgm:pt>
    <dgm:pt modelId="{3FCBF4F9-171F-4AD5-AE7E-122DCB9468E3}" type="pres">
      <dgm:prSet presAssocID="{9F816BED-3804-7848-93BD-267CE4F35DCD}" presName="ThreeConn_2-3" presStyleLbl="fgAccFollowNode1" presStyleIdx="1" presStyleCnt="2">
        <dgm:presLayoutVars>
          <dgm:bulletEnabled val="1"/>
        </dgm:presLayoutVars>
      </dgm:prSet>
      <dgm:spPr/>
    </dgm:pt>
    <dgm:pt modelId="{9881046B-D9DD-474C-A6B4-2482E9ECA588}" type="pres">
      <dgm:prSet presAssocID="{9F816BED-3804-7848-93BD-267CE4F35DCD}" presName="ThreeNodes_1_text" presStyleLbl="node1" presStyleIdx="2" presStyleCnt="3">
        <dgm:presLayoutVars>
          <dgm:bulletEnabled val="1"/>
        </dgm:presLayoutVars>
      </dgm:prSet>
      <dgm:spPr/>
    </dgm:pt>
    <dgm:pt modelId="{0D14836B-D569-41B3-910C-E2261F766255}" type="pres">
      <dgm:prSet presAssocID="{9F816BED-3804-7848-93BD-267CE4F35DCD}" presName="ThreeNodes_2_text" presStyleLbl="node1" presStyleIdx="2" presStyleCnt="3">
        <dgm:presLayoutVars>
          <dgm:bulletEnabled val="1"/>
        </dgm:presLayoutVars>
      </dgm:prSet>
      <dgm:spPr/>
    </dgm:pt>
    <dgm:pt modelId="{8430176F-AE53-4ABA-AE66-C9C351F1C1AB}" type="pres">
      <dgm:prSet presAssocID="{9F816BED-3804-7848-93BD-267CE4F35DCD}" presName="ThreeNodes_3_text" presStyleLbl="node1" presStyleIdx="2" presStyleCnt="3">
        <dgm:presLayoutVars>
          <dgm:bulletEnabled val="1"/>
        </dgm:presLayoutVars>
      </dgm:prSet>
      <dgm:spPr/>
    </dgm:pt>
  </dgm:ptLst>
  <dgm:cxnLst>
    <dgm:cxn modelId="{5F209C00-79C6-4E34-B4AE-2A22DBE4622A}" type="presOf" srcId="{DA2AFA2E-3449-6C44-A7F2-6A3B1BAB7F71}" destId="{CB9F5034-145D-4835-AE1F-E159CAF8B95A}" srcOrd="0" destOrd="0" presId="urn:microsoft.com/office/officeart/2005/8/layout/vProcess5"/>
    <dgm:cxn modelId="{EED4F519-4108-4F13-BC1A-CE54EA257E8C}" type="presOf" srcId="{305A79BF-AE32-3342-ABE7-A5CC201F8B73}" destId="{8430176F-AE53-4ABA-AE66-C9C351F1C1AB}" srcOrd="1" destOrd="0" presId="urn:microsoft.com/office/officeart/2005/8/layout/vProcess5"/>
    <dgm:cxn modelId="{06B8231C-127E-421C-BE0F-271F9F0E4E5C}" type="presOf" srcId="{B4F589EB-737E-C945-9AD8-03838539C542}" destId="{8430176F-AE53-4ABA-AE66-C9C351F1C1AB}" srcOrd="1" destOrd="1" presId="urn:microsoft.com/office/officeart/2005/8/layout/vProcess5"/>
    <dgm:cxn modelId="{F6166729-10B1-A947-8FEF-AEA275EE0B91}" srcId="{9B6C1D9C-D82F-354C-B854-9D1D788205B0}" destId="{9F837461-D146-4546-BD0D-1829E7C05A86}" srcOrd="0" destOrd="0" parTransId="{37D839C2-0F5A-2D40-A880-E5A8EBFA772D}" sibTransId="{F56AC156-C702-9644-9E65-EE4259427FF7}"/>
    <dgm:cxn modelId="{041C582D-FBFE-4A8F-B4EC-234F0229E2A2}" type="presOf" srcId="{9B6C1D9C-D82F-354C-B854-9D1D788205B0}" destId="{17C235B8-CFE6-46FC-8302-0305FBA1AD0F}" srcOrd="0" destOrd="0" presId="urn:microsoft.com/office/officeart/2005/8/layout/vProcess5"/>
    <dgm:cxn modelId="{81546031-3C99-4D48-B725-91492D7A81FD}" type="presOf" srcId="{B4F589EB-737E-C945-9AD8-03838539C542}" destId="{15C1C747-5E4C-4934-A6EB-2E3D8D06FCFD}" srcOrd="0" destOrd="1" presId="urn:microsoft.com/office/officeart/2005/8/layout/vProcess5"/>
    <dgm:cxn modelId="{F8C67C37-42C0-7A48-8BD4-57112A9187F8}" srcId="{9F816BED-3804-7848-93BD-267CE4F35DCD}" destId="{305A79BF-AE32-3342-ABE7-A5CC201F8B73}" srcOrd="2" destOrd="0" parTransId="{762F0503-A009-C948-93E2-F6F6A9DF26D2}" sibTransId="{8925C677-B3BB-F643-A6FB-B999C1C59876}"/>
    <dgm:cxn modelId="{62A01C41-8003-BA4C-90D5-C6535FFDC0F3}" srcId="{9F816BED-3804-7848-93BD-267CE4F35DCD}" destId="{551AE138-A62B-5249-A7D6-B5CC428D308F}" srcOrd="0" destOrd="0" parTransId="{64112CAE-E1E1-EC4E-8B49-FBEF66748CEC}" sibTransId="{DA2AFA2E-3449-6C44-A7F2-6A3B1BAB7F71}"/>
    <dgm:cxn modelId="{89B86C41-8D45-4BD5-9FAE-D7C00F06F196}" type="presOf" srcId="{2FB1E86E-2AED-0745-9D80-68495FF86D6C}" destId="{9881046B-D9DD-474C-A6B4-2482E9ECA588}" srcOrd="1" destOrd="1" presId="urn:microsoft.com/office/officeart/2005/8/layout/vProcess5"/>
    <dgm:cxn modelId="{AC86FD65-8BEC-F945-9C2B-3AE7D5366B68}" srcId="{305A79BF-AE32-3342-ABE7-A5CC201F8B73}" destId="{B4F589EB-737E-C945-9AD8-03838539C542}" srcOrd="0" destOrd="0" parTransId="{B62846C9-1219-E244-B1EA-A920E44D0902}" sibTransId="{4C420FEF-6EE9-7E4A-BFB7-AA97085396C2}"/>
    <dgm:cxn modelId="{A79BB353-3FB4-D74A-B4C0-7CA8ADA51431}" srcId="{551AE138-A62B-5249-A7D6-B5CC428D308F}" destId="{2FB1E86E-2AED-0745-9D80-68495FF86D6C}" srcOrd="0" destOrd="0" parTransId="{7B3CF4C3-08D8-BA41-8520-F062C133E9AE}" sibTransId="{0D8B58A5-E2FD-174A-9D8A-7971FA6362C5}"/>
    <dgm:cxn modelId="{EFEAC57A-E9B0-4C43-A54F-C0691342E9D5}" srcId="{9F816BED-3804-7848-93BD-267CE4F35DCD}" destId="{9B6C1D9C-D82F-354C-B854-9D1D788205B0}" srcOrd="1" destOrd="0" parTransId="{F491FB82-1145-8747-BE16-AE2E5E7307A7}" sibTransId="{495FE500-1498-BE40-AB34-5414C145EA2C}"/>
    <dgm:cxn modelId="{1AAF4B83-DC77-44EA-8B83-13115EF7F88F}" type="presOf" srcId="{551AE138-A62B-5249-A7D6-B5CC428D308F}" destId="{9881046B-D9DD-474C-A6B4-2482E9ECA588}" srcOrd="1" destOrd="0" presId="urn:microsoft.com/office/officeart/2005/8/layout/vProcess5"/>
    <dgm:cxn modelId="{424CDD8C-3BA1-4E57-A642-1F21B7575C0B}" type="presOf" srcId="{9B6C1D9C-D82F-354C-B854-9D1D788205B0}" destId="{0D14836B-D569-41B3-910C-E2261F766255}" srcOrd="1" destOrd="0" presId="urn:microsoft.com/office/officeart/2005/8/layout/vProcess5"/>
    <dgm:cxn modelId="{67908C9D-24CB-4F66-9BE8-4789A785FE13}" type="presOf" srcId="{495FE500-1498-BE40-AB34-5414C145EA2C}" destId="{3FCBF4F9-171F-4AD5-AE7E-122DCB9468E3}" srcOrd="0" destOrd="0" presId="urn:microsoft.com/office/officeart/2005/8/layout/vProcess5"/>
    <dgm:cxn modelId="{76A62BB3-23DE-4A79-8EED-D7DF5B096B9B}" type="presOf" srcId="{305A79BF-AE32-3342-ABE7-A5CC201F8B73}" destId="{15C1C747-5E4C-4934-A6EB-2E3D8D06FCFD}" srcOrd="0" destOrd="0" presId="urn:microsoft.com/office/officeart/2005/8/layout/vProcess5"/>
    <dgm:cxn modelId="{6F87B2B3-25C8-42B3-87B9-948E1F06331F}" type="presOf" srcId="{551AE138-A62B-5249-A7D6-B5CC428D308F}" destId="{F92B4668-3F7C-40F9-AA4A-926EAF5220D8}" srcOrd="0" destOrd="0" presId="urn:microsoft.com/office/officeart/2005/8/layout/vProcess5"/>
    <dgm:cxn modelId="{5672BBD5-E22C-4965-820C-22303977B278}" type="presOf" srcId="{9F837461-D146-4546-BD0D-1829E7C05A86}" destId="{0D14836B-D569-41B3-910C-E2261F766255}" srcOrd="1" destOrd="1" presId="urn:microsoft.com/office/officeart/2005/8/layout/vProcess5"/>
    <dgm:cxn modelId="{5D447DDE-E8B0-4E0B-9808-94FC38481D42}" type="presOf" srcId="{9F816BED-3804-7848-93BD-267CE4F35DCD}" destId="{485B2EBD-7821-4EE4-AEFE-A591601438DD}" srcOrd="0" destOrd="0" presId="urn:microsoft.com/office/officeart/2005/8/layout/vProcess5"/>
    <dgm:cxn modelId="{EC0356E1-1D74-4496-89B1-0428375363A3}" type="presOf" srcId="{9F837461-D146-4546-BD0D-1829E7C05A86}" destId="{17C235B8-CFE6-46FC-8302-0305FBA1AD0F}" srcOrd="0" destOrd="1" presId="urn:microsoft.com/office/officeart/2005/8/layout/vProcess5"/>
    <dgm:cxn modelId="{09EF3BF2-C235-45D2-AF38-DFCF0E4F3ED6}" type="presOf" srcId="{2FB1E86E-2AED-0745-9D80-68495FF86D6C}" destId="{F92B4668-3F7C-40F9-AA4A-926EAF5220D8}" srcOrd="0" destOrd="1" presId="urn:microsoft.com/office/officeart/2005/8/layout/vProcess5"/>
    <dgm:cxn modelId="{21726E92-9ADC-4AC5-B759-8116394F5F9F}" type="presParOf" srcId="{485B2EBD-7821-4EE4-AEFE-A591601438DD}" destId="{9E813FF0-DF06-479A-9ECA-01310F1F1286}" srcOrd="0" destOrd="0" presId="urn:microsoft.com/office/officeart/2005/8/layout/vProcess5"/>
    <dgm:cxn modelId="{03CBDD12-DE9F-4D3B-B084-C9DB68E2652B}" type="presParOf" srcId="{485B2EBD-7821-4EE4-AEFE-A591601438DD}" destId="{F92B4668-3F7C-40F9-AA4A-926EAF5220D8}" srcOrd="1" destOrd="0" presId="urn:microsoft.com/office/officeart/2005/8/layout/vProcess5"/>
    <dgm:cxn modelId="{9D8B0939-B9D5-4FAE-827C-82D8D8600A3E}" type="presParOf" srcId="{485B2EBD-7821-4EE4-AEFE-A591601438DD}" destId="{17C235B8-CFE6-46FC-8302-0305FBA1AD0F}" srcOrd="2" destOrd="0" presId="urn:microsoft.com/office/officeart/2005/8/layout/vProcess5"/>
    <dgm:cxn modelId="{74849C98-A2F4-4BFF-81BA-02AB3C1C121F}" type="presParOf" srcId="{485B2EBD-7821-4EE4-AEFE-A591601438DD}" destId="{15C1C747-5E4C-4934-A6EB-2E3D8D06FCFD}" srcOrd="3" destOrd="0" presId="urn:microsoft.com/office/officeart/2005/8/layout/vProcess5"/>
    <dgm:cxn modelId="{5E9FB990-A03C-4BFB-8FEB-CDCC16080DA6}" type="presParOf" srcId="{485B2EBD-7821-4EE4-AEFE-A591601438DD}" destId="{CB9F5034-145D-4835-AE1F-E159CAF8B95A}" srcOrd="4" destOrd="0" presId="urn:microsoft.com/office/officeart/2005/8/layout/vProcess5"/>
    <dgm:cxn modelId="{61269A62-560C-4B6A-8F69-F1CB8812BE01}" type="presParOf" srcId="{485B2EBD-7821-4EE4-AEFE-A591601438DD}" destId="{3FCBF4F9-171F-4AD5-AE7E-122DCB9468E3}" srcOrd="5" destOrd="0" presId="urn:microsoft.com/office/officeart/2005/8/layout/vProcess5"/>
    <dgm:cxn modelId="{84326AD0-4AD2-4255-BE3E-7AC01F0427BC}" type="presParOf" srcId="{485B2EBD-7821-4EE4-AEFE-A591601438DD}" destId="{9881046B-D9DD-474C-A6B4-2482E9ECA588}" srcOrd="6" destOrd="0" presId="urn:microsoft.com/office/officeart/2005/8/layout/vProcess5"/>
    <dgm:cxn modelId="{04FBB015-934C-4AFF-8D4B-E560741B26F9}" type="presParOf" srcId="{485B2EBD-7821-4EE4-AEFE-A591601438DD}" destId="{0D14836B-D569-41B3-910C-E2261F766255}" srcOrd="7" destOrd="0" presId="urn:microsoft.com/office/officeart/2005/8/layout/vProcess5"/>
    <dgm:cxn modelId="{B2A81CEB-90DD-47E0-8C00-095375133D27}" type="presParOf" srcId="{485B2EBD-7821-4EE4-AEFE-A591601438DD}" destId="{8430176F-AE53-4ABA-AE66-C9C351F1C1A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A636E4-C899-4B20-A54C-F3FA82C18EC0}"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CE37B002-6285-40F4-AC8A-06A315E0ECD5}">
      <dgm:prSet/>
      <dgm:spPr/>
      <dgm:t>
        <a:bodyPr/>
        <a:lstStyle/>
        <a:p>
          <a:r>
            <a:rPr lang="en-GB"/>
            <a:t>Ontology is the study of beings or their being </a:t>
          </a:r>
          <a:endParaRPr lang="en-US"/>
        </a:p>
      </dgm:t>
    </dgm:pt>
    <dgm:pt modelId="{73D06894-D350-4D93-8226-489E7A64C1B2}" type="parTrans" cxnId="{414FDD92-FAAD-4B59-B53F-4C777410ABA6}">
      <dgm:prSet/>
      <dgm:spPr/>
      <dgm:t>
        <a:bodyPr/>
        <a:lstStyle/>
        <a:p>
          <a:endParaRPr lang="en-US"/>
        </a:p>
      </dgm:t>
    </dgm:pt>
    <dgm:pt modelId="{32F0DA0D-3599-47C6-B11C-1BEBBCD85D6B}" type="sibTrans" cxnId="{414FDD92-FAAD-4B59-B53F-4C777410ABA6}">
      <dgm:prSet/>
      <dgm:spPr/>
      <dgm:t>
        <a:bodyPr/>
        <a:lstStyle/>
        <a:p>
          <a:endParaRPr lang="en-US"/>
        </a:p>
      </dgm:t>
    </dgm:pt>
    <dgm:pt modelId="{0A228B3B-2003-4B7E-B9B5-6331AB6C645A}">
      <dgm:prSet/>
      <dgm:spPr/>
      <dgm:t>
        <a:bodyPr/>
        <a:lstStyle/>
        <a:p>
          <a:r>
            <a:rPr lang="en-GB" b="1"/>
            <a:t>What is reality ? </a:t>
          </a:r>
          <a:endParaRPr lang="en-US"/>
        </a:p>
      </dgm:t>
    </dgm:pt>
    <dgm:pt modelId="{98A27E62-AA9F-4E6E-9B32-9C0D00771770}" type="parTrans" cxnId="{65FF8A66-2B16-424C-8DB9-BFC39D4CA40B}">
      <dgm:prSet/>
      <dgm:spPr/>
      <dgm:t>
        <a:bodyPr/>
        <a:lstStyle/>
        <a:p>
          <a:endParaRPr lang="en-US"/>
        </a:p>
      </dgm:t>
    </dgm:pt>
    <dgm:pt modelId="{A2FD6EDA-7262-4EE4-8792-0ABFB7F691F8}" type="sibTrans" cxnId="{65FF8A66-2B16-424C-8DB9-BFC39D4CA40B}">
      <dgm:prSet/>
      <dgm:spPr/>
      <dgm:t>
        <a:bodyPr/>
        <a:lstStyle/>
        <a:p>
          <a:endParaRPr lang="en-US"/>
        </a:p>
      </dgm:t>
    </dgm:pt>
    <dgm:pt modelId="{B3340142-E9E8-426C-AE22-5FC5125E671B}">
      <dgm:prSet/>
      <dgm:spPr/>
      <dgm:t>
        <a:bodyPr/>
        <a:lstStyle/>
        <a:p>
          <a:r>
            <a:rPr lang="en-GB"/>
            <a:t>Epistemology is the study of knowledge </a:t>
          </a:r>
          <a:endParaRPr lang="en-US"/>
        </a:p>
      </dgm:t>
    </dgm:pt>
    <dgm:pt modelId="{5503B6FA-4EE3-4AE4-A9AB-D054B86A98D5}" type="parTrans" cxnId="{86CD8A14-E474-415C-A2DE-8AD849C4B98F}">
      <dgm:prSet/>
      <dgm:spPr/>
      <dgm:t>
        <a:bodyPr/>
        <a:lstStyle/>
        <a:p>
          <a:endParaRPr lang="en-US"/>
        </a:p>
      </dgm:t>
    </dgm:pt>
    <dgm:pt modelId="{C59F050B-ACF3-4ECB-B014-82B3CEEB791F}" type="sibTrans" cxnId="{86CD8A14-E474-415C-A2DE-8AD849C4B98F}">
      <dgm:prSet/>
      <dgm:spPr/>
      <dgm:t>
        <a:bodyPr/>
        <a:lstStyle/>
        <a:p>
          <a:endParaRPr lang="en-US"/>
        </a:p>
      </dgm:t>
    </dgm:pt>
    <dgm:pt modelId="{ABCD66AB-669E-4570-8318-6592B1C46947}">
      <dgm:prSet/>
      <dgm:spPr/>
      <dgm:t>
        <a:bodyPr/>
        <a:lstStyle/>
        <a:p>
          <a:r>
            <a:rPr lang="en-GB" b="1"/>
            <a:t>How we know ? </a:t>
          </a:r>
          <a:endParaRPr lang="en-US"/>
        </a:p>
      </dgm:t>
    </dgm:pt>
    <dgm:pt modelId="{CAF956B4-503C-456C-90A1-759B029C6CC4}" type="parTrans" cxnId="{62354C6F-677A-4A76-8BF2-3B7A3933F58A}">
      <dgm:prSet/>
      <dgm:spPr/>
      <dgm:t>
        <a:bodyPr/>
        <a:lstStyle/>
        <a:p>
          <a:endParaRPr lang="en-US"/>
        </a:p>
      </dgm:t>
    </dgm:pt>
    <dgm:pt modelId="{64363135-9ED3-4138-A7CA-FA289E23AD4C}" type="sibTrans" cxnId="{62354C6F-677A-4A76-8BF2-3B7A3933F58A}">
      <dgm:prSet/>
      <dgm:spPr/>
      <dgm:t>
        <a:bodyPr/>
        <a:lstStyle/>
        <a:p>
          <a:endParaRPr lang="en-US"/>
        </a:p>
      </dgm:t>
    </dgm:pt>
    <dgm:pt modelId="{FF93D2CE-A8AA-432F-B845-50046555A1C0}">
      <dgm:prSet/>
      <dgm:spPr/>
      <dgm:t>
        <a:bodyPr/>
        <a:lstStyle/>
        <a:p>
          <a:r>
            <a:rPr lang="en-GB"/>
            <a:t>Logic is the study of valid reasoning </a:t>
          </a:r>
          <a:endParaRPr lang="en-US"/>
        </a:p>
      </dgm:t>
    </dgm:pt>
    <dgm:pt modelId="{E9FA42DB-CD3F-45E6-AE17-DD220AB827CF}" type="parTrans" cxnId="{B0722B0D-35D4-42BD-A2EE-7568800959F2}">
      <dgm:prSet/>
      <dgm:spPr/>
      <dgm:t>
        <a:bodyPr/>
        <a:lstStyle/>
        <a:p>
          <a:endParaRPr lang="en-US"/>
        </a:p>
      </dgm:t>
    </dgm:pt>
    <dgm:pt modelId="{D5C2AC48-160C-4536-B8CE-722C93D69FB1}" type="sibTrans" cxnId="{B0722B0D-35D4-42BD-A2EE-7568800959F2}">
      <dgm:prSet/>
      <dgm:spPr/>
      <dgm:t>
        <a:bodyPr/>
        <a:lstStyle/>
        <a:p>
          <a:endParaRPr lang="en-US"/>
        </a:p>
      </dgm:t>
    </dgm:pt>
    <dgm:pt modelId="{17957C82-EF0D-4587-B89B-E4A5A72ED688}">
      <dgm:prSet/>
      <dgm:spPr/>
      <dgm:t>
        <a:bodyPr/>
        <a:lstStyle/>
        <a:p>
          <a:r>
            <a:rPr lang="en-GB" b="1"/>
            <a:t>How we reason ? </a:t>
          </a:r>
          <a:endParaRPr lang="en-US"/>
        </a:p>
      </dgm:t>
    </dgm:pt>
    <dgm:pt modelId="{E4C0E445-D344-4800-BFB6-A13BDF572AF1}" type="parTrans" cxnId="{6C90B44F-2343-4C83-A2C6-3E2D89E79C36}">
      <dgm:prSet/>
      <dgm:spPr/>
      <dgm:t>
        <a:bodyPr/>
        <a:lstStyle/>
        <a:p>
          <a:endParaRPr lang="en-US"/>
        </a:p>
      </dgm:t>
    </dgm:pt>
    <dgm:pt modelId="{8C1D7A89-B59D-4E62-B363-CFFA25D9B0B7}" type="sibTrans" cxnId="{6C90B44F-2343-4C83-A2C6-3E2D89E79C36}">
      <dgm:prSet/>
      <dgm:spPr/>
      <dgm:t>
        <a:bodyPr/>
        <a:lstStyle/>
        <a:p>
          <a:endParaRPr lang="en-US"/>
        </a:p>
      </dgm:t>
    </dgm:pt>
    <dgm:pt modelId="{84A85F1A-22F6-46D3-A918-DFC8B7F02740}">
      <dgm:prSet/>
      <dgm:spPr/>
      <dgm:t>
        <a:bodyPr/>
        <a:lstStyle/>
        <a:p>
          <a:r>
            <a:rPr lang="en-GB"/>
            <a:t>Ethics is the study of right and wrong</a:t>
          </a:r>
          <a:endParaRPr lang="en-US"/>
        </a:p>
      </dgm:t>
    </dgm:pt>
    <dgm:pt modelId="{AA4FD61F-38AF-47EA-B417-90D1EA7776E0}" type="parTrans" cxnId="{9F127D43-8544-48B0-B344-43DB99904816}">
      <dgm:prSet/>
      <dgm:spPr/>
      <dgm:t>
        <a:bodyPr/>
        <a:lstStyle/>
        <a:p>
          <a:endParaRPr lang="en-US"/>
        </a:p>
      </dgm:t>
    </dgm:pt>
    <dgm:pt modelId="{B0549DE4-1412-46D3-A648-9BD89D25D861}" type="sibTrans" cxnId="{9F127D43-8544-48B0-B344-43DB99904816}">
      <dgm:prSet/>
      <dgm:spPr/>
      <dgm:t>
        <a:bodyPr/>
        <a:lstStyle/>
        <a:p>
          <a:endParaRPr lang="en-US"/>
        </a:p>
      </dgm:t>
    </dgm:pt>
    <dgm:pt modelId="{423F28A7-3E53-4874-BD17-8E8706680105}">
      <dgm:prSet/>
      <dgm:spPr/>
      <dgm:t>
        <a:bodyPr/>
        <a:lstStyle/>
        <a:p>
          <a:r>
            <a:rPr lang="en-GB" b="1"/>
            <a:t>How we should act ? </a:t>
          </a:r>
          <a:endParaRPr lang="en-US"/>
        </a:p>
      </dgm:t>
    </dgm:pt>
    <dgm:pt modelId="{9DED6AEB-57E2-48A3-896D-C93870022AAF}" type="parTrans" cxnId="{DF663A53-A79B-4E5E-8261-D7EE33A20255}">
      <dgm:prSet/>
      <dgm:spPr/>
      <dgm:t>
        <a:bodyPr/>
        <a:lstStyle/>
        <a:p>
          <a:endParaRPr lang="en-US"/>
        </a:p>
      </dgm:t>
    </dgm:pt>
    <dgm:pt modelId="{D82FB98B-C537-4144-8177-772E0323B948}" type="sibTrans" cxnId="{DF663A53-A79B-4E5E-8261-D7EE33A20255}">
      <dgm:prSet/>
      <dgm:spPr/>
      <dgm:t>
        <a:bodyPr/>
        <a:lstStyle/>
        <a:p>
          <a:endParaRPr lang="en-US"/>
        </a:p>
      </dgm:t>
    </dgm:pt>
    <dgm:pt modelId="{1E5DDD07-B5FA-481D-9DDD-CB51995D6F4B}">
      <dgm:prSet/>
      <dgm:spPr/>
      <dgm:t>
        <a:bodyPr/>
        <a:lstStyle/>
        <a:p>
          <a:r>
            <a:rPr lang="en-GB"/>
            <a:t>Phenomenology is the study of our experience </a:t>
          </a:r>
          <a:endParaRPr lang="en-US"/>
        </a:p>
      </dgm:t>
    </dgm:pt>
    <dgm:pt modelId="{93494EAA-734B-4276-8646-D8A5479E95D7}" type="parTrans" cxnId="{EF5B5322-F2C6-45C8-A42D-97356BDB9319}">
      <dgm:prSet/>
      <dgm:spPr/>
      <dgm:t>
        <a:bodyPr/>
        <a:lstStyle/>
        <a:p>
          <a:endParaRPr lang="en-US"/>
        </a:p>
      </dgm:t>
    </dgm:pt>
    <dgm:pt modelId="{681305BA-E128-46E2-8DDD-BC7BDD54295D}" type="sibTrans" cxnId="{EF5B5322-F2C6-45C8-A42D-97356BDB9319}">
      <dgm:prSet/>
      <dgm:spPr/>
      <dgm:t>
        <a:bodyPr/>
        <a:lstStyle/>
        <a:p>
          <a:endParaRPr lang="en-US"/>
        </a:p>
      </dgm:t>
    </dgm:pt>
    <dgm:pt modelId="{EC4281B3-95A3-4260-AB38-F4AC800699B9}">
      <dgm:prSet/>
      <dgm:spPr/>
      <dgm:t>
        <a:bodyPr/>
        <a:lstStyle/>
        <a:p>
          <a:r>
            <a:rPr lang="en-GB" b="1"/>
            <a:t>How we experience ? </a:t>
          </a:r>
          <a:endParaRPr lang="en-US"/>
        </a:p>
      </dgm:t>
    </dgm:pt>
    <dgm:pt modelId="{1FC4BCEF-119D-4EE0-8C9C-C393EE0F564E}" type="parTrans" cxnId="{5855D5D9-A6F7-4BEC-8B02-5A3225286F7C}">
      <dgm:prSet/>
      <dgm:spPr/>
      <dgm:t>
        <a:bodyPr/>
        <a:lstStyle/>
        <a:p>
          <a:endParaRPr lang="en-US"/>
        </a:p>
      </dgm:t>
    </dgm:pt>
    <dgm:pt modelId="{9C77E923-4C32-40D1-BEA9-80C18608519E}" type="sibTrans" cxnId="{5855D5D9-A6F7-4BEC-8B02-5A3225286F7C}">
      <dgm:prSet/>
      <dgm:spPr/>
      <dgm:t>
        <a:bodyPr/>
        <a:lstStyle/>
        <a:p>
          <a:endParaRPr lang="en-US"/>
        </a:p>
      </dgm:t>
    </dgm:pt>
    <dgm:pt modelId="{BA0A6D6B-8DAB-4D9C-AD18-D0F0CB14772C}" type="pres">
      <dgm:prSet presAssocID="{B9A636E4-C899-4B20-A54C-F3FA82C18EC0}" presName="Name0" presStyleCnt="0">
        <dgm:presLayoutVars>
          <dgm:dir/>
          <dgm:animLvl val="lvl"/>
          <dgm:resizeHandles val="exact"/>
        </dgm:presLayoutVars>
      </dgm:prSet>
      <dgm:spPr/>
    </dgm:pt>
    <dgm:pt modelId="{B395147B-C603-4CA1-9329-87CC5CC8EA6A}" type="pres">
      <dgm:prSet presAssocID="{1E5DDD07-B5FA-481D-9DDD-CB51995D6F4B}" presName="boxAndChildren" presStyleCnt="0"/>
      <dgm:spPr/>
    </dgm:pt>
    <dgm:pt modelId="{7E849429-8C38-4675-8365-E9863B07CDE7}" type="pres">
      <dgm:prSet presAssocID="{1E5DDD07-B5FA-481D-9DDD-CB51995D6F4B}" presName="parentTextBox" presStyleLbl="alignNode1" presStyleIdx="0" presStyleCnt="5"/>
      <dgm:spPr/>
    </dgm:pt>
    <dgm:pt modelId="{D6713645-249B-43D4-AA0B-0076811BE1AF}" type="pres">
      <dgm:prSet presAssocID="{1E5DDD07-B5FA-481D-9DDD-CB51995D6F4B}" presName="descendantBox" presStyleLbl="bgAccFollowNode1" presStyleIdx="0" presStyleCnt="5"/>
      <dgm:spPr/>
    </dgm:pt>
    <dgm:pt modelId="{C56EF144-90C6-4C7A-AF97-C147981AAFBC}" type="pres">
      <dgm:prSet presAssocID="{B0549DE4-1412-46D3-A648-9BD89D25D861}" presName="sp" presStyleCnt="0"/>
      <dgm:spPr/>
    </dgm:pt>
    <dgm:pt modelId="{DBEE9989-4249-4E67-AAAF-F403994DF71C}" type="pres">
      <dgm:prSet presAssocID="{84A85F1A-22F6-46D3-A918-DFC8B7F02740}" presName="arrowAndChildren" presStyleCnt="0"/>
      <dgm:spPr/>
    </dgm:pt>
    <dgm:pt modelId="{47E6E699-B999-4F2C-99E4-BB78C6E6231F}" type="pres">
      <dgm:prSet presAssocID="{84A85F1A-22F6-46D3-A918-DFC8B7F02740}" presName="parentTextArrow" presStyleLbl="node1" presStyleIdx="0" presStyleCnt="0"/>
      <dgm:spPr/>
    </dgm:pt>
    <dgm:pt modelId="{9E3B13B4-B7F7-42FB-A0F1-1A6171A363EA}" type="pres">
      <dgm:prSet presAssocID="{84A85F1A-22F6-46D3-A918-DFC8B7F02740}" presName="arrow" presStyleLbl="alignNode1" presStyleIdx="1" presStyleCnt="5"/>
      <dgm:spPr/>
    </dgm:pt>
    <dgm:pt modelId="{F9557737-91B6-49B8-AF73-5767F76654EB}" type="pres">
      <dgm:prSet presAssocID="{84A85F1A-22F6-46D3-A918-DFC8B7F02740}" presName="descendantArrow" presStyleLbl="bgAccFollowNode1" presStyleIdx="1" presStyleCnt="5"/>
      <dgm:spPr/>
    </dgm:pt>
    <dgm:pt modelId="{EF406166-5DF4-44F7-9548-2BAA36395865}" type="pres">
      <dgm:prSet presAssocID="{D5C2AC48-160C-4536-B8CE-722C93D69FB1}" presName="sp" presStyleCnt="0"/>
      <dgm:spPr/>
    </dgm:pt>
    <dgm:pt modelId="{9D12CC7A-0633-45E2-B9B2-664FB824BD2B}" type="pres">
      <dgm:prSet presAssocID="{FF93D2CE-A8AA-432F-B845-50046555A1C0}" presName="arrowAndChildren" presStyleCnt="0"/>
      <dgm:spPr/>
    </dgm:pt>
    <dgm:pt modelId="{57859679-F66F-4B2B-9079-631A64A3D75C}" type="pres">
      <dgm:prSet presAssocID="{FF93D2CE-A8AA-432F-B845-50046555A1C0}" presName="parentTextArrow" presStyleLbl="node1" presStyleIdx="0" presStyleCnt="0"/>
      <dgm:spPr/>
    </dgm:pt>
    <dgm:pt modelId="{A2E8A5B5-02AC-46DD-B923-7B12AEAF08D2}" type="pres">
      <dgm:prSet presAssocID="{FF93D2CE-A8AA-432F-B845-50046555A1C0}" presName="arrow" presStyleLbl="alignNode1" presStyleIdx="2" presStyleCnt="5"/>
      <dgm:spPr/>
    </dgm:pt>
    <dgm:pt modelId="{337C909E-8BAE-4FEF-9058-33E5FDC967DF}" type="pres">
      <dgm:prSet presAssocID="{FF93D2CE-A8AA-432F-B845-50046555A1C0}" presName="descendantArrow" presStyleLbl="bgAccFollowNode1" presStyleIdx="2" presStyleCnt="5"/>
      <dgm:spPr/>
    </dgm:pt>
    <dgm:pt modelId="{3186A1C6-2489-40F7-B8CF-50C97968F40F}" type="pres">
      <dgm:prSet presAssocID="{C59F050B-ACF3-4ECB-B014-82B3CEEB791F}" presName="sp" presStyleCnt="0"/>
      <dgm:spPr/>
    </dgm:pt>
    <dgm:pt modelId="{9631AF98-9572-4811-B734-3C32E01A39A8}" type="pres">
      <dgm:prSet presAssocID="{B3340142-E9E8-426C-AE22-5FC5125E671B}" presName="arrowAndChildren" presStyleCnt="0"/>
      <dgm:spPr/>
    </dgm:pt>
    <dgm:pt modelId="{732DAC8A-19E3-4FFF-A4B8-6F06C09DE9AF}" type="pres">
      <dgm:prSet presAssocID="{B3340142-E9E8-426C-AE22-5FC5125E671B}" presName="parentTextArrow" presStyleLbl="node1" presStyleIdx="0" presStyleCnt="0"/>
      <dgm:spPr/>
    </dgm:pt>
    <dgm:pt modelId="{BD8D8391-F5BD-4F47-9E22-9FBE2F421795}" type="pres">
      <dgm:prSet presAssocID="{B3340142-E9E8-426C-AE22-5FC5125E671B}" presName="arrow" presStyleLbl="alignNode1" presStyleIdx="3" presStyleCnt="5"/>
      <dgm:spPr/>
    </dgm:pt>
    <dgm:pt modelId="{6294D16C-53DF-44A4-B9BD-CB8A1946662F}" type="pres">
      <dgm:prSet presAssocID="{B3340142-E9E8-426C-AE22-5FC5125E671B}" presName="descendantArrow" presStyleLbl="bgAccFollowNode1" presStyleIdx="3" presStyleCnt="5"/>
      <dgm:spPr/>
    </dgm:pt>
    <dgm:pt modelId="{5BCF223F-96CA-448F-9F34-DE446F68907A}" type="pres">
      <dgm:prSet presAssocID="{32F0DA0D-3599-47C6-B11C-1BEBBCD85D6B}" presName="sp" presStyleCnt="0"/>
      <dgm:spPr/>
    </dgm:pt>
    <dgm:pt modelId="{6A945E6E-F6E8-42EC-A15E-3767158C5355}" type="pres">
      <dgm:prSet presAssocID="{CE37B002-6285-40F4-AC8A-06A315E0ECD5}" presName="arrowAndChildren" presStyleCnt="0"/>
      <dgm:spPr/>
    </dgm:pt>
    <dgm:pt modelId="{7E7D6E3C-D544-4834-9DC0-0AD83F6B225F}" type="pres">
      <dgm:prSet presAssocID="{CE37B002-6285-40F4-AC8A-06A315E0ECD5}" presName="parentTextArrow" presStyleLbl="node1" presStyleIdx="0" presStyleCnt="0"/>
      <dgm:spPr/>
    </dgm:pt>
    <dgm:pt modelId="{7CE2BF11-B0C8-4978-8418-78DD80E99309}" type="pres">
      <dgm:prSet presAssocID="{CE37B002-6285-40F4-AC8A-06A315E0ECD5}" presName="arrow" presStyleLbl="alignNode1" presStyleIdx="4" presStyleCnt="5"/>
      <dgm:spPr/>
    </dgm:pt>
    <dgm:pt modelId="{4CEB4281-FF3A-482B-BB05-76DE3EFF589F}" type="pres">
      <dgm:prSet presAssocID="{CE37B002-6285-40F4-AC8A-06A315E0ECD5}" presName="descendantArrow" presStyleLbl="bgAccFollowNode1" presStyleIdx="4" presStyleCnt="5"/>
      <dgm:spPr/>
    </dgm:pt>
  </dgm:ptLst>
  <dgm:cxnLst>
    <dgm:cxn modelId="{B0722B0D-35D4-42BD-A2EE-7568800959F2}" srcId="{B9A636E4-C899-4B20-A54C-F3FA82C18EC0}" destId="{FF93D2CE-A8AA-432F-B845-50046555A1C0}" srcOrd="2" destOrd="0" parTransId="{E9FA42DB-CD3F-45E6-AE17-DD220AB827CF}" sibTransId="{D5C2AC48-160C-4536-B8CE-722C93D69FB1}"/>
    <dgm:cxn modelId="{7A15680D-2A26-4D8A-8435-EA6709EC1369}" type="presOf" srcId="{17957C82-EF0D-4587-B89B-E4A5A72ED688}" destId="{337C909E-8BAE-4FEF-9058-33E5FDC967DF}" srcOrd="0" destOrd="0" presId="urn:microsoft.com/office/officeart/2016/7/layout/VerticalDownArrowProcess"/>
    <dgm:cxn modelId="{86CD8A14-E474-415C-A2DE-8AD849C4B98F}" srcId="{B9A636E4-C899-4B20-A54C-F3FA82C18EC0}" destId="{B3340142-E9E8-426C-AE22-5FC5125E671B}" srcOrd="1" destOrd="0" parTransId="{5503B6FA-4EE3-4AE4-A9AB-D054B86A98D5}" sibTransId="{C59F050B-ACF3-4ECB-B014-82B3CEEB791F}"/>
    <dgm:cxn modelId="{EF5B5322-F2C6-45C8-A42D-97356BDB9319}" srcId="{B9A636E4-C899-4B20-A54C-F3FA82C18EC0}" destId="{1E5DDD07-B5FA-481D-9DDD-CB51995D6F4B}" srcOrd="4" destOrd="0" parTransId="{93494EAA-734B-4276-8646-D8A5479E95D7}" sibTransId="{681305BA-E128-46E2-8DDD-BC7BDD54295D}"/>
    <dgm:cxn modelId="{2CC0A922-D75B-4A79-AC62-19CF12837FA2}" type="presOf" srcId="{B3340142-E9E8-426C-AE22-5FC5125E671B}" destId="{732DAC8A-19E3-4FFF-A4B8-6F06C09DE9AF}" srcOrd="0" destOrd="0" presId="urn:microsoft.com/office/officeart/2016/7/layout/VerticalDownArrowProcess"/>
    <dgm:cxn modelId="{746B4C39-4492-4939-A8B2-3C9FE4531C0C}" type="presOf" srcId="{1E5DDD07-B5FA-481D-9DDD-CB51995D6F4B}" destId="{7E849429-8C38-4675-8365-E9863B07CDE7}" srcOrd="0" destOrd="0" presId="urn:microsoft.com/office/officeart/2016/7/layout/VerticalDownArrowProcess"/>
    <dgm:cxn modelId="{2376745E-21C1-498B-B8FA-59ADADEC8ABA}" type="presOf" srcId="{B9A636E4-C899-4B20-A54C-F3FA82C18EC0}" destId="{BA0A6D6B-8DAB-4D9C-AD18-D0F0CB14772C}" srcOrd="0" destOrd="0" presId="urn:microsoft.com/office/officeart/2016/7/layout/VerticalDownArrowProcess"/>
    <dgm:cxn modelId="{2D50C05E-4DAB-48FE-BC9A-80B39214B723}" type="presOf" srcId="{84A85F1A-22F6-46D3-A918-DFC8B7F02740}" destId="{9E3B13B4-B7F7-42FB-A0F1-1A6171A363EA}" srcOrd="1" destOrd="0" presId="urn:microsoft.com/office/officeart/2016/7/layout/VerticalDownArrowProcess"/>
    <dgm:cxn modelId="{9F127D43-8544-48B0-B344-43DB99904816}" srcId="{B9A636E4-C899-4B20-A54C-F3FA82C18EC0}" destId="{84A85F1A-22F6-46D3-A918-DFC8B7F02740}" srcOrd="3" destOrd="0" parTransId="{AA4FD61F-38AF-47EA-B417-90D1EA7776E0}" sibTransId="{B0549DE4-1412-46D3-A648-9BD89D25D861}"/>
    <dgm:cxn modelId="{65FF8A66-2B16-424C-8DB9-BFC39D4CA40B}" srcId="{CE37B002-6285-40F4-AC8A-06A315E0ECD5}" destId="{0A228B3B-2003-4B7E-B9B5-6331AB6C645A}" srcOrd="0" destOrd="0" parTransId="{98A27E62-AA9F-4E6E-9B32-9C0D00771770}" sibTransId="{A2FD6EDA-7262-4EE4-8792-0ABFB7F691F8}"/>
    <dgm:cxn modelId="{3D555748-39B7-4564-8D43-F54D651A6CAA}" type="presOf" srcId="{FF93D2CE-A8AA-432F-B845-50046555A1C0}" destId="{A2E8A5B5-02AC-46DD-B923-7B12AEAF08D2}" srcOrd="1" destOrd="0" presId="urn:microsoft.com/office/officeart/2016/7/layout/VerticalDownArrowProcess"/>
    <dgm:cxn modelId="{C963536A-E8AD-4DA3-8A75-727388F8317B}" type="presOf" srcId="{EC4281B3-95A3-4260-AB38-F4AC800699B9}" destId="{D6713645-249B-43D4-AA0B-0076811BE1AF}" srcOrd="0" destOrd="0" presId="urn:microsoft.com/office/officeart/2016/7/layout/VerticalDownArrowProcess"/>
    <dgm:cxn modelId="{62354C6F-677A-4A76-8BF2-3B7A3933F58A}" srcId="{B3340142-E9E8-426C-AE22-5FC5125E671B}" destId="{ABCD66AB-669E-4570-8318-6592B1C46947}" srcOrd="0" destOrd="0" parTransId="{CAF956B4-503C-456C-90A1-759B029C6CC4}" sibTransId="{64363135-9ED3-4138-A7CA-FA289E23AD4C}"/>
    <dgm:cxn modelId="{6C90B44F-2343-4C83-A2C6-3E2D89E79C36}" srcId="{FF93D2CE-A8AA-432F-B845-50046555A1C0}" destId="{17957C82-EF0D-4587-B89B-E4A5A72ED688}" srcOrd="0" destOrd="0" parTransId="{E4C0E445-D344-4800-BFB6-A13BDF572AF1}" sibTransId="{8C1D7A89-B59D-4E62-B363-CFFA25D9B0B7}"/>
    <dgm:cxn modelId="{1CC9D171-1E41-4FDD-B07F-BF9A9444907B}" type="presOf" srcId="{ABCD66AB-669E-4570-8318-6592B1C46947}" destId="{6294D16C-53DF-44A4-B9BD-CB8A1946662F}" srcOrd="0" destOrd="0" presId="urn:microsoft.com/office/officeart/2016/7/layout/VerticalDownArrowProcess"/>
    <dgm:cxn modelId="{DF663A53-A79B-4E5E-8261-D7EE33A20255}" srcId="{84A85F1A-22F6-46D3-A918-DFC8B7F02740}" destId="{423F28A7-3E53-4874-BD17-8E8706680105}" srcOrd="0" destOrd="0" parTransId="{9DED6AEB-57E2-48A3-896D-C93870022AAF}" sibTransId="{D82FB98B-C537-4144-8177-772E0323B948}"/>
    <dgm:cxn modelId="{8B7D8384-F36E-4AB3-9339-9572C4B15954}" type="presOf" srcId="{FF93D2CE-A8AA-432F-B845-50046555A1C0}" destId="{57859679-F66F-4B2B-9079-631A64A3D75C}" srcOrd="0" destOrd="0" presId="urn:microsoft.com/office/officeart/2016/7/layout/VerticalDownArrowProcess"/>
    <dgm:cxn modelId="{5AC5FE89-A9AB-4B96-B2C3-AE6D398C37B9}" type="presOf" srcId="{CE37B002-6285-40F4-AC8A-06A315E0ECD5}" destId="{7CE2BF11-B0C8-4978-8418-78DD80E99309}" srcOrd="1" destOrd="0" presId="urn:microsoft.com/office/officeart/2016/7/layout/VerticalDownArrowProcess"/>
    <dgm:cxn modelId="{414FDD92-FAAD-4B59-B53F-4C777410ABA6}" srcId="{B9A636E4-C899-4B20-A54C-F3FA82C18EC0}" destId="{CE37B002-6285-40F4-AC8A-06A315E0ECD5}" srcOrd="0" destOrd="0" parTransId="{73D06894-D350-4D93-8226-489E7A64C1B2}" sibTransId="{32F0DA0D-3599-47C6-B11C-1BEBBCD85D6B}"/>
    <dgm:cxn modelId="{4BCA989A-9032-4DE2-88C3-4526B529890A}" type="presOf" srcId="{B3340142-E9E8-426C-AE22-5FC5125E671B}" destId="{BD8D8391-F5BD-4F47-9E22-9FBE2F421795}" srcOrd="1" destOrd="0" presId="urn:microsoft.com/office/officeart/2016/7/layout/VerticalDownArrowProcess"/>
    <dgm:cxn modelId="{0A251FA4-17A5-415A-8317-632547DDD748}" type="presOf" srcId="{84A85F1A-22F6-46D3-A918-DFC8B7F02740}" destId="{47E6E699-B999-4F2C-99E4-BB78C6E6231F}" srcOrd="0" destOrd="0" presId="urn:microsoft.com/office/officeart/2016/7/layout/VerticalDownArrowProcess"/>
    <dgm:cxn modelId="{059410CB-2DE4-4B90-A027-51C76465DCF8}" type="presOf" srcId="{CE37B002-6285-40F4-AC8A-06A315E0ECD5}" destId="{7E7D6E3C-D544-4834-9DC0-0AD83F6B225F}" srcOrd="0" destOrd="0" presId="urn:microsoft.com/office/officeart/2016/7/layout/VerticalDownArrowProcess"/>
    <dgm:cxn modelId="{0AA8F9CF-9B2F-4E00-9EA8-EE723E358FF9}" type="presOf" srcId="{423F28A7-3E53-4874-BD17-8E8706680105}" destId="{F9557737-91B6-49B8-AF73-5767F76654EB}" srcOrd="0" destOrd="0" presId="urn:microsoft.com/office/officeart/2016/7/layout/VerticalDownArrowProcess"/>
    <dgm:cxn modelId="{5855D5D9-A6F7-4BEC-8B02-5A3225286F7C}" srcId="{1E5DDD07-B5FA-481D-9DDD-CB51995D6F4B}" destId="{EC4281B3-95A3-4260-AB38-F4AC800699B9}" srcOrd="0" destOrd="0" parTransId="{1FC4BCEF-119D-4EE0-8C9C-C393EE0F564E}" sibTransId="{9C77E923-4C32-40D1-BEA9-80C18608519E}"/>
    <dgm:cxn modelId="{C9B024FB-F645-478B-B59E-73B991B48717}" type="presOf" srcId="{0A228B3B-2003-4B7E-B9B5-6331AB6C645A}" destId="{4CEB4281-FF3A-482B-BB05-76DE3EFF589F}" srcOrd="0" destOrd="0" presId="urn:microsoft.com/office/officeart/2016/7/layout/VerticalDownArrowProcess"/>
    <dgm:cxn modelId="{420977F7-9B66-480A-8C61-CCE0FB9617A7}" type="presParOf" srcId="{BA0A6D6B-8DAB-4D9C-AD18-D0F0CB14772C}" destId="{B395147B-C603-4CA1-9329-87CC5CC8EA6A}" srcOrd="0" destOrd="0" presId="urn:microsoft.com/office/officeart/2016/7/layout/VerticalDownArrowProcess"/>
    <dgm:cxn modelId="{6BFDDC62-34C7-450B-A77E-3690C631A625}" type="presParOf" srcId="{B395147B-C603-4CA1-9329-87CC5CC8EA6A}" destId="{7E849429-8C38-4675-8365-E9863B07CDE7}" srcOrd="0" destOrd="0" presId="urn:microsoft.com/office/officeart/2016/7/layout/VerticalDownArrowProcess"/>
    <dgm:cxn modelId="{DD945816-0AF8-4865-9FE8-23BF5E1C3F4A}" type="presParOf" srcId="{B395147B-C603-4CA1-9329-87CC5CC8EA6A}" destId="{D6713645-249B-43D4-AA0B-0076811BE1AF}" srcOrd="1" destOrd="0" presId="urn:microsoft.com/office/officeart/2016/7/layout/VerticalDownArrowProcess"/>
    <dgm:cxn modelId="{8BFE1C42-E7FC-457C-ACC5-27E9F2F60BBA}" type="presParOf" srcId="{BA0A6D6B-8DAB-4D9C-AD18-D0F0CB14772C}" destId="{C56EF144-90C6-4C7A-AF97-C147981AAFBC}" srcOrd="1" destOrd="0" presId="urn:microsoft.com/office/officeart/2016/7/layout/VerticalDownArrowProcess"/>
    <dgm:cxn modelId="{297DCB01-FAB9-4A11-8534-77D099C9E45F}" type="presParOf" srcId="{BA0A6D6B-8DAB-4D9C-AD18-D0F0CB14772C}" destId="{DBEE9989-4249-4E67-AAAF-F403994DF71C}" srcOrd="2" destOrd="0" presId="urn:microsoft.com/office/officeart/2016/7/layout/VerticalDownArrowProcess"/>
    <dgm:cxn modelId="{C03B7443-6BDA-4359-A3D0-7A5E18C2D44F}" type="presParOf" srcId="{DBEE9989-4249-4E67-AAAF-F403994DF71C}" destId="{47E6E699-B999-4F2C-99E4-BB78C6E6231F}" srcOrd="0" destOrd="0" presId="urn:microsoft.com/office/officeart/2016/7/layout/VerticalDownArrowProcess"/>
    <dgm:cxn modelId="{182A746C-13F5-4305-B637-B9231B53DE3F}" type="presParOf" srcId="{DBEE9989-4249-4E67-AAAF-F403994DF71C}" destId="{9E3B13B4-B7F7-42FB-A0F1-1A6171A363EA}" srcOrd="1" destOrd="0" presId="urn:microsoft.com/office/officeart/2016/7/layout/VerticalDownArrowProcess"/>
    <dgm:cxn modelId="{9F6CD82C-DDB5-437F-8135-4D5D79F1E68E}" type="presParOf" srcId="{DBEE9989-4249-4E67-AAAF-F403994DF71C}" destId="{F9557737-91B6-49B8-AF73-5767F76654EB}" srcOrd="2" destOrd="0" presId="urn:microsoft.com/office/officeart/2016/7/layout/VerticalDownArrowProcess"/>
    <dgm:cxn modelId="{7E2F8DB9-024E-4876-B8A3-35C0CAE06299}" type="presParOf" srcId="{BA0A6D6B-8DAB-4D9C-AD18-D0F0CB14772C}" destId="{EF406166-5DF4-44F7-9548-2BAA36395865}" srcOrd="3" destOrd="0" presId="urn:microsoft.com/office/officeart/2016/7/layout/VerticalDownArrowProcess"/>
    <dgm:cxn modelId="{FAF0BA7F-18CA-48C0-AAEA-38B8F546DC6E}" type="presParOf" srcId="{BA0A6D6B-8DAB-4D9C-AD18-D0F0CB14772C}" destId="{9D12CC7A-0633-45E2-B9B2-664FB824BD2B}" srcOrd="4" destOrd="0" presId="urn:microsoft.com/office/officeart/2016/7/layout/VerticalDownArrowProcess"/>
    <dgm:cxn modelId="{8A93A615-CC25-4C26-A5CB-D9BB721E54FF}" type="presParOf" srcId="{9D12CC7A-0633-45E2-B9B2-664FB824BD2B}" destId="{57859679-F66F-4B2B-9079-631A64A3D75C}" srcOrd="0" destOrd="0" presId="urn:microsoft.com/office/officeart/2016/7/layout/VerticalDownArrowProcess"/>
    <dgm:cxn modelId="{C7726A9F-7A4B-4E85-A108-75DA404A1084}" type="presParOf" srcId="{9D12CC7A-0633-45E2-B9B2-664FB824BD2B}" destId="{A2E8A5B5-02AC-46DD-B923-7B12AEAF08D2}" srcOrd="1" destOrd="0" presId="urn:microsoft.com/office/officeart/2016/7/layout/VerticalDownArrowProcess"/>
    <dgm:cxn modelId="{A432430F-7D3D-4FE9-AC31-5110A03FCAED}" type="presParOf" srcId="{9D12CC7A-0633-45E2-B9B2-664FB824BD2B}" destId="{337C909E-8BAE-4FEF-9058-33E5FDC967DF}" srcOrd="2" destOrd="0" presId="urn:microsoft.com/office/officeart/2016/7/layout/VerticalDownArrowProcess"/>
    <dgm:cxn modelId="{8D228392-E891-4EB9-B322-D6174AF6C9F9}" type="presParOf" srcId="{BA0A6D6B-8DAB-4D9C-AD18-D0F0CB14772C}" destId="{3186A1C6-2489-40F7-B8CF-50C97968F40F}" srcOrd="5" destOrd="0" presId="urn:microsoft.com/office/officeart/2016/7/layout/VerticalDownArrowProcess"/>
    <dgm:cxn modelId="{769CED15-45E6-4318-AE92-F581FA445AC3}" type="presParOf" srcId="{BA0A6D6B-8DAB-4D9C-AD18-D0F0CB14772C}" destId="{9631AF98-9572-4811-B734-3C32E01A39A8}" srcOrd="6" destOrd="0" presId="urn:microsoft.com/office/officeart/2016/7/layout/VerticalDownArrowProcess"/>
    <dgm:cxn modelId="{46F9F29C-42E5-45A9-A645-5FFA46CB0FF3}" type="presParOf" srcId="{9631AF98-9572-4811-B734-3C32E01A39A8}" destId="{732DAC8A-19E3-4FFF-A4B8-6F06C09DE9AF}" srcOrd="0" destOrd="0" presId="urn:microsoft.com/office/officeart/2016/7/layout/VerticalDownArrowProcess"/>
    <dgm:cxn modelId="{A812FB9F-FD11-4293-B460-C2A46938FA73}" type="presParOf" srcId="{9631AF98-9572-4811-B734-3C32E01A39A8}" destId="{BD8D8391-F5BD-4F47-9E22-9FBE2F421795}" srcOrd="1" destOrd="0" presId="urn:microsoft.com/office/officeart/2016/7/layout/VerticalDownArrowProcess"/>
    <dgm:cxn modelId="{9513403E-D524-4C67-8218-22788F58FA2F}" type="presParOf" srcId="{9631AF98-9572-4811-B734-3C32E01A39A8}" destId="{6294D16C-53DF-44A4-B9BD-CB8A1946662F}" srcOrd="2" destOrd="0" presId="urn:microsoft.com/office/officeart/2016/7/layout/VerticalDownArrowProcess"/>
    <dgm:cxn modelId="{76D1569D-C2AD-40AE-BEDD-6D21F0B4B9AC}" type="presParOf" srcId="{BA0A6D6B-8DAB-4D9C-AD18-D0F0CB14772C}" destId="{5BCF223F-96CA-448F-9F34-DE446F68907A}" srcOrd="7" destOrd="0" presId="urn:microsoft.com/office/officeart/2016/7/layout/VerticalDownArrowProcess"/>
    <dgm:cxn modelId="{6D69D656-B11A-4400-B7E5-C7A3E2D505E3}" type="presParOf" srcId="{BA0A6D6B-8DAB-4D9C-AD18-D0F0CB14772C}" destId="{6A945E6E-F6E8-42EC-A15E-3767158C5355}" srcOrd="8" destOrd="0" presId="urn:microsoft.com/office/officeart/2016/7/layout/VerticalDownArrowProcess"/>
    <dgm:cxn modelId="{D2A86030-96EC-4BAE-9F6E-BCDEC1177627}" type="presParOf" srcId="{6A945E6E-F6E8-42EC-A15E-3767158C5355}" destId="{7E7D6E3C-D544-4834-9DC0-0AD83F6B225F}" srcOrd="0" destOrd="0" presId="urn:microsoft.com/office/officeart/2016/7/layout/VerticalDownArrowProcess"/>
    <dgm:cxn modelId="{2EED9DC4-BD41-4294-ACDA-156981553BE9}" type="presParOf" srcId="{6A945E6E-F6E8-42EC-A15E-3767158C5355}" destId="{7CE2BF11-B0C8-4978-8418-78DD80E99309}" srcOrd="1" destOrd="0" presId="urn:microsoft.com/office/officeart/2016/7/layout/VerticalDownArrowProcess"/>
    <dgm:cxn modelId="{CDD37372-E4A8-46DE-BB33-936ABBDB00F0}" type="presParOf" srcId="{6A945E6E-F6E8-42EC-A15E-3767158C5355}" destId="{4CEB4281-FF3A-482B-BB05-76DE3EFF589F}"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530972-A151-7444-AC97-478FDB5D69E3}" type="doc">
      <dgm:prSet loTypeId="urn:microsoft.com/office/officeart/2005/8/layout/hierarchy3" loCatId="" qsTypeId="urn:microsoft.com/office/officeart/2005/8/quickstyle/simple1" qsCatId="simple" csTypeId="urn:microsoft.com/office/officeart/2005/8/colors/accent2_1" csCatId="accent2" phldr="1"/>
      <dgm:spPr/>
      <dgm:t>
        <a:bodyPr/>
        <a:lstStyle/>
        <a:p>
          <a:endParaRPr lang="en-GB"/>
        </a:p>
      </dgm:t>
    </dgm:pt>
    <dgm:pt modelId="{41036397-35FD-E248-8AAA-B8B2B79E5872}">
      <dgm:prSet phldrT="[Text]"/>
      <dgm:spPr>
        <a:solidFill>
          <a:srgbClr val="FAC6FF"/>
        </a:solidFill>
      </dgm:spPr>
      <dgm:t>
        <a:bodyPr/>
        <a:lstStyle/>
        <a:p>
          <a:r>
            <a:rPr lang="en-GB" dirty="0"/>
            <a:t>Positivist</a:t>
          </a:r>
        </a:p>
      </dgm:t>
    </dgm:pt>
    <dgm:pt modelId="{A4C662E5-E0F4-4649-BEEB-6B9764E50EC6}" type="parTrans" cxnId="{13ACFA23-6DEB-7B46-B9CA-D6319E3C55B1}">
      <dgm:prSet/>
      <dgm:spPr/>
      <dgm:t>
        <a:bodyPr/>
        <a:lstStyle/>
        <a:p>
          <a:endParaRPr lang="en-GB"/>
        </a:p>
      </dgm:t>
    </dgm:pt>
    <dgm:pt modelId="{034BFF43-9D94-E946-A531-6AE04B94BA9E}" type="sibTrans" cxnId="{13ACFA23-6DEB-7B46-B9CA-D6319E3C55B1}">
      <dgm:prSet/>
      <dgm:spPr/>
      <dgm:t>
        <a:bodyPr/>
        <a:lstStyle/>
        <a:p>
          <a:endParaRPr lang="en-GB"/>
        </a:p>
      </dgm:t>
    </dgm:pt>
    <dgm:pt modelId="{651AFAE3-F961-DF41-85C2-E5AC86443D81}">
      <dgm:prSet phldrT="[Text]"/>
      <dgm:spPr>
        <a:solidFill>
          <a:srgbClr val="FAC6FF">
            <a:alpha val="90000"/>
          </a:srgbClr>
        </a:solidFill>
      </dgm:spPr>
      <dgm:t>
        <a:bodyPr/>
        <a:lstStyle/>
        <a:p>
          <a:r>
            <a:rPr lang="en-GB" dirty="0"/>
            <a:t>There is a single reality </a:t>
          </a:r>
        </a:p>
      </dgm:t>
    </dgm:pt>
    <dgm:pt modelId="{523AC8D5-FA76-D043-984E-FB3F0F63BB05}" type="parTrans" cxnId="{6BB3E929-E03D-754C-A299-C1D46D55A0E0}">
      <dgm:prSet/>
      <dgm:spPr/>
      <dgm:t>
        <a:bodyPr/>
        <a:lstStyle/>
        <a:p>
          <a:endParaRPr lang="en-GB"/>
        </a:p>
      </dgm:t>
    </dgm:pt>
    <dgm:pt modelId="{A23B0207-721A-6C4A-A59F-F82928B43AEE}" type="sibTrans" cxnId="{6BB3E929-E03D-754C-A299-C1D46D55A0E0}">
      <dgm:prSet/>
      <dgm:spPr/>
      <dgm:t>
        <a:bodyPr/>
        <a:lstStyle/>
        <a:p>
          <a:endParaRPr lang="en-GB"/>
        </a:p>
      </dgm:t>
    </dgm:pt>
    <dgm:pt modelId="{ADD365DC-E151-F14D-BED1-72662CBFF59B}">
      <dgm:prSet phldrT="[Text]"/>
      <dgm:spPr>
        <a:solidFill>
          <a:srgbClr val="FAC6FF">
            <a:alpha val="90000"/>
          </a:srgbClr>
        </a:solidFill>
      </dgm:spPr>
      <dgm:t>
        <a:bodyPr/>
        <a:lstStyle/>
        <a:p>
          <a:r>
            <a:rPr lang="en-GB" dirty="0"/>
            <a:t>Can be measured and known </a:t>
          </a:r>
        </a:p>
      </dgm:t>
    </dgm:pt>
    <dgm:pt modelId="{9FF6E6BE-7B52-E348-B2B4-3C350D493301}" type="parTrans" cxnId="{6F662D60-425E-884A-A3EE-B49B938C0925}">
      <dgm:prSet/>
      <dgm:spPr/>
      <dgm:t>
        <a:bodyPr/>
        <a:lstStyle/>
        <a:p>
          <a:endParaRPr lang="en-GB"/>
        </a:p>
      </dgm:t>
    </dgm:pt>
    <dgm:pt modelId="{678AB4BA-A180-A94D-85CB-82CB7BEA2510}" type="sibTrans" cxnId="{6F662D60-425E-884A-A3EE-B49B938C0925}">
      <dgm:prSet/>
      <dgm:spPr/>
      <dgm:t>
        <a:bodyPr/>
        <a:lstStyle/>
        <a:p>
          <a:endParaRPr lang="en-GB"/>
        </a:p>
      </dgm:t>
    </dgm:pt>
    <dgm:pt modelId="{89A7D009-0B32-034C-A476-6A7ABA6AD677}">
      <dgm:prSet phldrT="[Text]"/>
      <dgm:spPr>
        <a:solidFill>
          <a:srgbClr val="BCFFF7"/>
        </a:solidFill>
      </dgm:spPr>
      <dgm:t>
        <a:bodyPr/>
        <a:lstStyle/>
        <a:p>
          <a:r>
            <a:rPr lang="en-GB" dirty="0"/>
            <a:t>Pragmatist</a:t>
          </a:r>
        </a:p>
      </dgm:t>
    </dgm:pt>
    <dgm:pt modelId="{1F5E3196-CB88-3142-B9BC-4B39117FB59A}" type="parTrans" cxnId="{C13A96AB-1530-7642-A2E2-C1D2ABB828DE}">
      <dgm:prSet/>
      <dgm:spPr/>
      <dgm:t>
        <a:bodyPr/>
        <a:lstStyle/>
        <a:p>
          <a:endParaRPr lang="en-GB"/>
        </a:p>
      </dgm:t>
    </dgm:pt>
    <dgm:pt modelId="{483579F3-BFD7-DF47-9341-CE8E5643267B}" type="sibTrans" cxnId="{C13A96AB-1530-7642-A2E2-C1D2ABB828DE}">
      <dgm:prSet/>
      <dgm:spPr/>
      <dgm:t>
        <a:bodyPr/>
        <a:lstStyle/>
        <a:p>
          <a:endParaRPr lang="en-GB"/>
        </a:p>
      </dgm:t>
    </dgm:pt>
    <dgm:pt modelId="{F73842CE-19BD-534F-899B-D52A04D350BB}">
      <dgm:prSet phldrT="[Text]"/>
      <dgm:spPr>
        <a:solidFill>
          <a:srgbClr val="BCFFF7">
            <a:alpha val="90000"/>
          </a:srgbClr>
        </a:solidFill>
      </dgm:spPr>
      <dgm:t>
        <a:bodyPr/>
        <a:lstStyle/>
        <a:p>
          <a:r>
            <a:rPr lang="en-GB" dirty="0"/>
            <a:t>Reality is constantly renegotiated, debated, interpreted </a:t>
          </a:r>
        </a:p>
      </dgm:t>
    </dgm:pt>
    <dgm:pt modelId="{E6456F92-C7D6-E04C-B564-2E274988FDD7}" type="parTrans" cxnId="{5CFC6547-8A77-FC4B-9416-46CAA14ED213}">
      <dgm:prSet/>
      <dgm:spPr/>
      <dgm:t>
        <a:bodyPr/>
        <a:lstStyle/>
        <a:p>
          <a:endParaRPr lang="en-GB"/>
        </a:p>
      </dgm:t>
    </dgm:pt>
    <dgm:pt modelId="{2413125D-C99F-5442-A203-B27B4EE62631}" type="sibTrans" cxnId="{5CFC6547-8A77-FC4B-9416-46CAA14ED213}">
      <dgm:prSet/>
      <dgm:spPr/>
      <dgm:t>
        <a:bodyPr/>
        <a:lstStyle/>
        <a:p>
          <a:endParaRPr lang="en-GB"/>
        </a:p>
      </dgm:t>
    </dgm:pt>
    <dgm:pt modelId="{842D1693-D3CE-7843-9C4F-E4AEDAE7A2F4}">
      <dgm:prSet phldrT="[Text]"/>
      <dgm:spPr>
        <a:solidFill>
          <a:srgbClr val="BCFFF7">
            <a:alpha val="90000"/>
          </a:srgbClr>
        </a:solidFill>
      </dgm:spPr>
      <dgm:t>
        <a:bodyPr/>
        <a:lstStyle/>
        <a:p>
          <a:r>
            <a:rPr lang="en-GB" dirty="0"/>
            <a:t>Best method to use is the one that solves the problem </a:t>
          </a:r>
        </a:p>
      </dgm:t>
    </dgm:pt>
    <dgm:pt modelId="{C4FF451A-0F18-EB40-BFEE-D018A1735FFC}" type="parTrans" cxnId="{872EF590-CD38-1743-92FE-C43271ACA34C}">
      <dgm:prSet/>
      <dgm:spPr/>
      <dgm:t>
        <a:bodyPr/>
        <a:lstStyle/>
        <a:p>
          <a:endParaRPr lang="en-GB"/>
        </a:p>
      </dgm:t>
    </dgm:pt>
    <dgm:pt modelId="{5D69D0AB-020E-4743-9192-7F1F7F2D6E93}" type="sibTrans" cxnId="{872EF590-CD38-1743-92FE-C43271ACA34C}">
      <dgm:prSet/>
      <dgm:spPr/>
      <dgm:t>
        <a:bodyPr/>
        <a:lstStyle/>
        <a:p>
          <a:endParaRPr lang="en-GB"/>
        </a:p>
      </dgm:t>
    </dgm:pt>
    <dgm:pt modelId="{9ED3757E-E781-324A-9C76-C7E86770FD17}">
      <dgm:prSet/>
      <dgm:spPr>
        <a:solidFill>
          <a:srgbClr val="FFFFB1"/>
        </a:solidFill>
      </dgm:spPr>
      <dgm:t>
        <a:bodyPr/>
        <a:lstStyle/>
        <a:p>
          <a:r>
            <a:rPr lang="en-GB" dirty="0"/>
            <a:t>Constructivist</a:t>
          </a:r>
        </a:p>
      </dgm:t>
    </dgm:pt>
    <dgm:pt modelId="{CE5AA7D3-D72D-9E45-8EEE-526E492DA42E}" type="parTrans" cxnId="{6CA192E5-06E8-524E-81AC-95BB84A75E68}">
      <dgm:prSet/>
      <dgm:spPr/>
      <dgm:t>
        <a:bodyPr/>
        <a:lstStyle/>
        <a:p>
          <a:endParaRPr lang="en-GB"/>
        </a:p>
      </dgm:t>
    </dgm:pt>
    <dgm:pt modelId="{751CC0F2-9F3D-1C45-B5E8-8B316F08A663}" type="sibTrans" cxnId="{6CA192E5-06E8-524E-81AC-95BB84A75E68}">
      <dgm:prSet/>
      <dgm:spPr/>
      <dgm:t>
        <a:bodyPr/>
        <a:lstStyle/>
        <a:p>
          <a:endParaRPr lang="en-GB"/>
        </a:p>
      </dgm:t>
    </dgm:pt>
    <dgm:pt modelId="{C1C6E785-EF3E-7342-8100-E2DAB1F8542D}">
      <dgm:prSet/>
      <dgm:spPr>
        <a:solidFill>
          <a:srgbClr val="FFFFB1">
            <a:alpha val="90000"/>
          </a:srgbClr>
        </a:solidFill>
      </dgm:spPr>
      <dgm:t>
        <a:bodyPr/>
        <a:lstStyle/>
        <a:p>
          <a:r>
            <a:rPr lang="en-GB" dirty="0"/>
            <a:t>Qualitative methods</a:t>
          </a:r>
        </a:p>
        <a:p>
          <a:endParaRPr lang="en-GB" dirty="0"/>
        </a:p>
      </dgm:t>
    </dgm:pt>
    <dgm:pt modelId="{E14339CB-8AF5-1D48-9B54-3EB9D624EF1B}" type="parTrans" cxnId="{CCD35062-6FEF-7C4B-B014-C91E8B3207CE}">
      <dgm:prSet/>
      <dgm:spPr/>
      <dgm:t>
        <a:bodyPr/>
        <a:lstStyle/>
        <a:p>
          <a:endParaRPr lang="en-GB"/>
        </a:p>
      </dgm:t>
    </dgm:pt>
    <dgm:pt modelId="{64797DD0-AF3E-BD40-A198-A8C33888DBD8}" type="sibTrans" cxnId="{CCD35062-6FEF-7C4B-B014-C91E8B3207CE}">
      <dgm:prSet/>
      <dgm:spPr/>
      <dgm:t>
        <a:bodyPr/>
        <a:lstStyle/>
        <a:p>
          <a:endParaRPr lang="en-GB"/>
        </a:p>
      </dgm:t>
    </dgm:pt>
    <dgm:pt modelId="{38FA9E0C-CFDB-C945-9211-A02CA3FA2F5A}">
      <dgm:prSet/>
      <dgm:spPr>
        <a:solidFill>
          <a:srgbClr val="FAC6FF">
            <a:alpha val="90000"/>
          </a:srgbClr>
        </a:solidFill>
      </dgm:spPr>
      <dgm:t>
        <a:bodyPr/>
        <a:lstStyle/>
        <a:p>
          <a:r>
            <a:rPr lang="en-GB" dirty="0"/>
            <a:t>Quantitative methods </a:t>
          </a:r>
        </a:p>
      </dgm:t>
    </dgm:pt>
    <dgm:pt modelId="{2EF9A50F-F05C-DB4E-AEEA-6992963E1DCE}" type="parTrans" cxnId="{67015610-B2F9-E44C-ABFF-53EA11EDE3CB}">
      <dgm:prSet/>
      <dgm:spPr/>
      <dgm:t>
        <a:bodyPr/>
        <a:lstStyle/>
        <a:p>
          <a:endParaRPr lang="en-GB"/>
        </a:p>
      </dgm:t>
    </dgm:pt>
    <dgm:pt modelId="{45DE3595-634A-DD4D-AD69-C4486C842F70}" type="sibTrans" cxnId="{67015610-B2F9-E44C-ABFF-53EA11EDE3CB}">
      <dgm:prSet/>
      <dgm:spPr/>
      <dgm:t>
        <a:bodyPr/>
        <a:lstStyle/>
        <a:p>
          <a:endParaRPr lang="en-GB"/>
        </a:p>
      </dgm:t>
    </dgm:pt>
    <dgm:pt modelId="{A60C0F9F-5164-0A4B-8AD0-49B4FB495BB3}">
      <dgm:prSet/>
      <dgm:spPr>
        <a:solidFill>
          <a:srgbClr val="FFFFB1">
            <a:alpha val="90000"/>
          </a:srgbClr>
        </a:solidFill>
      </dgm:spPr>
      <dgm:t>
        <a:bodyPr/>
        <a:lstStyle/>
        <a:p>
          <a:r>
            <a:rPr lang="en-GB" dirty="0"/>
            <a:t>There is no single reality or truth/ There is multiple realities </a:t>
          </a:r>
        </a:p>
      </dgm:t>
    </dgm:pt>
    <dgm:pt modelId="{DD05B566-609C-D04D-A4F2-8DB4F50BB8E4}" type="parTrans" cxnId="{DD286B5E-74D1-4F43-AC60-7D19259B5942}">
      <dgm:prSet/>
      <dgm:spPr/>
      <dgm:t>
        <a:bodyPr/>
        <a:lstStyle/>
        <a:p>
          <a:endParaRPr lang="en-GB"/>
        </a:p>
      </dgm:t>
    </dgm:pt>
    <dgm:pt modelId="{0220147B-4B15-1B44-8513-8258B26AEE31}" type="sibTrans" cxnId="{DD286B5E-74D1-4F43-AC60-7D19259B5942}">
      <dgm:prSet/>
      <dgm:spPr/>
      <dgm:t>
        <a:bodyPr/>
        <a:lstStyle/>
        <a:p>
          <a:endParaRPr lang="en-GB"/>
        </a:p>
      </dgm:t>
    </dgm:pt>
    <dgm:pt modelId="{649C95C2-0937-B74D-9C41-6AED70758FBB}">
      <dgm:prSet/>
      <dgm:spPr>
        <a:solidFill>
          <a:srgbClr val="FFFFB1">
            <a:alpha val="90000"/>
          </a:srgbClr>
        </a:solidFill>
      </dgm:spPr>
      <dgm:t>
        <a:bodyPr/>
        <a:lstStyle/>
        <a:p>
          <a:r>
            <a:rPr lang="en-GB"/>
            <a:t>Reality needs to be interpreted </a:t>
          </a:r>
        </a:p>
      </dgm:t>
    </dgm:pt>
    <dgm:pt modelId="{A9DB3484-AE11-0349-9A5B-0AEA39206AE9}" type="parTrans" cxnId="{1DBF7541-E72A-174B-BC0B-6CFF4B8379CB}">
      <dgm:prSet/>
      <dgm:spPr/>
      <dgm:t>
        <a:bodyPr/>
        <a:lstStyle/>
        <a:p>
          <a:endParaRPr lang="en-GB"/>
        </a:p>
      </dgm:t>
    </dgm:pt>
    <dgm:pt modelId="{1BB657BD-8E6A-BD4C-8709-192AAC6D6B24}" type="sibTrans" cxnId="{1DBF7541-E72A-174B-BC0B-6CFF4B8379CB}">
      <dgm:prSet/>
      <dgm:spPr/>
      <dgm:t>
        <a:bodyPr/>
        <a:lstStyle/>
        <a:p>
          <a:endParaRPr lang="en-GB"/>
        </a:p>
      </dgm:t>
    </dgm:pt>
    <dgm:pt modelId="{15E41E85-2380-E24E-8DE9-98D4A7E4A082}">
      <dgm:prSet/>
      <dgm:spPr>
        <a:solidFill>
          <a:srgbClr val="BCFFF7">
            <a:alpha val="90000"/>
          </a:srgbClr>
        </a:solidFill>
      </dgm:spPr>
      <dgm:t>
        <a:bodyPr/>
        <a:lstStyle/>
        <a:p>
          <a:r>
            <a:rPr lang="en-GB" dirty="0"/>
            <a:t>Consider the practical effects of the objects of your conception </a:t>
          </a:r>
        </a:p>
      </dgm:t>
    </dgm:pt>
    <dgm:pt modelId="{8CC56EB8-389B-684A-B277-A6250A3904BB}" type="parTrans" cxnId="{D34304BA-0BD7-594A-858A-4E60BF1FEAB1}">
      <dgm:prSet/>
      <dgm:spPr/>
      <dgm:t>
        <a:bodyPr/>
        <a:lstStyle/>
        <a:p>
          <a:endParaRPr lang="en-GB"/>
        </a:p>
      </dgm:t>
    </dgm:pt>
    <dgm:pt modelId="{06986A1F-FFF9-9547-A296-E6208C7A7B23}" type="sibTrans" cxnId="{D34304BA-0BD7-594A-858A-4E60BF1FEAB1}">
      <dgm:prSet/>
      <dgm:spPr/>
      <dgm:t>
        <a:bodyPr/>
        <a:lstStyle/>
        <a:p>
          <a:endParaRPr lang="en-GB"/>
        </a:p>
      </dgm:t>
    </dgm:pt>
    <dgm:pt modelId="{EBE14F52-E428-024A-9CD4-D795DD1D5B18}" type="pres">
      <dgm:prSet presAssocID="{97530972-A151-7444-AC97-478FDB5D69E3}" presName="diagram" presStyleCnt="0">
        <dgm:presLayoutVars>
          <dgm:chPref val="1"/>
          <dgm:dir/>
          <dgm:animOne val="branch"/>
          <dgm:animLvl val="lvl"/>
          <dgm:resizeHandles/>
        </dgm:presLayoutVars>
      </dgm:prSet>
      <dgm:spPr/>
    </dgm:pt>
    <dgm:pt modelId="{DB12D378-691F-4543-9C00-D571D89B2D81}" type="pres">
      <dgm:prSet presAssocID="{41036397-35FD-E248-8AAA-B8B2B79E5872}" presName="root" presStyleCnt="0"/>
      <dgm:spPr/>
    </dgm:pt>
    <dgm:pt modelId="{81F04197-6FF6-BC46-A62A-40C1B3C83E33}" type="pres">
      <dgm:prSet presAssocID="{41036397-35FD-E248-8AAA-B8B2B79E5872}" presName="rootComposite" presStyleCnt="0"/>
      <dgm:spPr/>
    </dgm:pt>
    <dgm:pt modelId="{BC749658-ACC5-724C-9BB5-09DF773EBC39}" type="pres">
      <dgm:prSet presAssocID="{41036397-35FD-E248-8AAA-B8B2B79E5872}" presName="rootText" presStyleLbl="node1" presStyleIdx="0" presStyleCnt="3"/>
      <dgm:spPr/>
    </dgm:pt>
    <dgm:pt modelId="{357E77BB-1B08-B14A-B5B7-D4AEDAA2BA47}" type="pres">
      <dgm:prSet presAssocID="{41036397-35FD-E248-8AAA-B8B2B79E5872}" presName="rootConnector" presStyleLbl="node1" presStyleIdx="0" presStyleCnt="3"/>
      <dgm:spPr/>
    </dgm:pt>
    <dgm:pt modelId="{60E066AA-A35B-C845-9FAB-7645ADD94013}" type="pres">
      <dgm:prSet presAssocID="{41036397-35FD-E248-8AAA-B8B2B79E5872}" presName="childShape" presStyleCnt="0"/>
      <dgm:spPr/>
    </dgm:pt>
    <dgm:pt modelId="{55A27EF8-81B8-7E40-8CB3-45867D64201C}" type="pres">
      <dgm:prSet presAssocID="{523AC8D5-FA76-D043-984E-FB3F0F63BB05}" presName="Name13" presStyleLbl="parChTrans1D2" presStyleIdx="0" presStyleCnt="9"/>
      <dgm:spPr/>
    </dgm:pt>
    <dgm:pt modelId="{10569012-BC9F-194F-A184-2911D84AA24F}" type="pres">
      <dgm:prSet presAssocID="{651AFAE3-F961-DF41-85C2-E5AC86443D81}" presName="childText" presStyleLbl="bgAcc1" presStyleIdx="0" presStyleCnt="9">
        <dgm:presLayoutVars>
          <dgm:bulletEnabled val="1"/>
        </dgm:presLayoutVars>
      </dgm:prSet>
      <dgm:spPr/>
    </dgm:pt>
    <dgm:pt modelId="{5A544035-D75C-0A44-B5DA-D69ED605C7A7}" type="pres">
      <dgm:prSet presAssocID="{9FF6E6BE-7B52-E348-B2B4-3C350D493301}" presName="Name13" presStyleLbl="parChTrans1D2" presStyleIdx="1" presStyleCnt="9"/>
      <dgm:spPr/>
    </dgm:pt>
    <dgm:pt modelId="{7AA1EDA7-872C-6742-9A95-D918AEAA50B8}" type="pres">
      <dgm:prSet presAssocID="{ADD365DC-E151-F14D-BED1-72662CBFF59B}" presName="childText" presStyleLbl="bgAcc1" presStyleIdx="1" presStyleCnt="9">
        <dgm:presLayoutVars>
          <dgm:bulletEnabled val="1"/>
        </dgm:presLayoutVars>
      </dgm:prSet>
      <dgm:spPr/>
    </dgm:pt>
    <dgm:pt modelId="{725E5440-BCD7-F44D-9968-D58C3F04EB33}" type="pres">
      <dgm:prSet presAssocID="{2EF9A50F-F05C-DB4E-AEEA-6992963E1DCE}" presName="Name13" presStyleLbl="parChTrans1D2" presStyleIdx="2" presStyleCnt="9"/>
      <dgm:spPr/>
    </dgm:pt>
    <dgm:pt modelId="{301E34F8-5839-1B43-920B-703B9722E4D7}" type="pres">
      <dgm:prSet presAssocID="{38FA9E0C-CFDB-C945-9211-A02CA3FA2F5A}" presName="childText" presStyleLbl="bgAcc1" presStyleIdx="2" presStyleCnt="9">
        <dgm:presLayoutVars>
          <dgm:bulletEnabled val="1"/>
        </dgm:presLayoutVars>
      </dgm:prSet>
      <dgm:spPr/>
    </dgm:pt>
    <dgm:pt modelId="{1DF4783E-21A7-E740-BB78-00E0E93C225E}" type="pres">
      <dgm:prSet presAssocID="{9ED3757E-E781-324A-9C76-C7E86770FD17}" presName="root" presStyleCnt="0"/>
      <dgm:spPr/>
    </dgm:pt>
    <dgm:pt modelId="{D62F3687-8B01-244C-8C2C-5D3D1F7C206E}" type="pres">
      <dgm:prSet presAssocID="{9ED3757E-E781-324A-9C76-C7E86770FD17}" presName="rootComposite" presStyleCnt="0"/>
      <dgm:spPr/>
    </dgm:pt>
    <dgm:pt modelId="{941446AF-A6B5-3342-9CA3-619903ADDC63}" type="pres">
      <dgm:prSet presAssocID="{9ED3757E-E781-324A-9C76-C7E86770FD17}" presName="rootText" presStyleLbl="node1" presStyleIdx="1" presStyleCnt="3"/>
      <dgm:spPr/>
    </dgm:pt>
    <dgm:pt modelId="{D83664B8-5215-9B49-B167-AD6F4E989E56}" type="pres">
      <dgm:prSet presAssocID="{9ED3757E-E781-324A-9C76-C7E86770FD17}" presName="rootConnector" presStyleLbl="node1" presStyleIdx="1" presStyleCnt="3"/>
      <dgm:spPr/>
    </dgm:pt>
    <dgm:pt modelId="{C395E994-65B3-C046-95F9-9C62E8A30B75}" type="pres">
      <dgm:prSet presAssocID="{9ED3757E-E781-324A-9C76-C7E86770FD17}" presName="childShape" presStyleCnt="0"/>
      <dgm:spPr/>
    </dgm:pt>
    <dgm:pt modelId="{FFF5FF8F-0F09-8947-A0B0-2F5A17DA7E47}" type="pres">
      <dgm:prSet presAssocID="{DD05B566-609C-D04D-A4F2-8DB4F50BB8E4}" presName="Name13" presStyleLbl="parChTrans1D2" presStyleIdx="3" presStyleCnt="9"/>
      <dgm:spPr/>
    </dgm:pt>
    <dgm:pt modelId="{B80CCE91-09CA-8A43-BB6B-AC966638A4AC}" type="pres">
      <dgm:prSet presAssocID="{A60C0F9F-5164-0A4B-8AD0-49B4FB495BB3}" presName="childText" presStyleLbl="bgAcc1" presStyleIdx="3" presStyleCnt="9">
        <dgm:presLayoutVars>
          <dgm:bulletEnabled val="1"/>
        </dgm:presLayoutVars>
      </dgm:prSet>
      <dgm:spPr/>
    </dgm:pt>
    <dgm:pt modelId="{6CD4DF96-B87A-684C-AF7D-1D7BCCD3E868}" type="pres">
      <dgm:prSet presAssocID="{A9DB3484-AE11-0349-9A5B-0AEA39206AE9}" presName="Name13" presStyleLbl="parChTrans1D2" presStyleIdx="4" presStyleCnt="9"/>
      <dgm:spPr/>
    </dgm:pt>
    <dgm:pt modelId="{EDE47076-09DC-804A-BF38-0647C61CBE9E}" type="pres">
      <dgm:prSet presAssocID="{649C95C2-0937-B74D-9C41-6AED70758FBB}" presName="childText" presStyleLbl="bgAcc1" presStyleIdx="4" presStyleCnt="9">
        <dgm:presLayoutVars>
          <dgm:bulletEnabled val="1"/>
        </dgm:presLayoutVars>
      </dgm:prSet>
      <dgm:spPr/>
    </dgm:pt>
    <dgm:pt modelId="{0AE8461C-4183-7A48-ACAB-26C63FC83E57}" type="pres">
      <dgm:prSet presAssocID="{E14339CB-8AF5-1D48-9B54-3EB9D624EF1B}" presName="Name13" presStyleLbl="parChTrans1D2" presStyleIdx="5" presStyleCnt="9"/>
      <dgm:spPr/>
    </dgm:pt>
    <dgm:pt modelId="{18894434-4AA9-004B-B683-C65994E737D7}" type="pres">
      <dgm:prSet presAssocID="{C1C6E785-EF3E-7342-8100-E2DAB1F8542D}" presName="childText" presStyleLbl="bgAcc1" presStyleIdx="5" presStyleCnt="9">
        <dgm:presLayoutVars>
          <dgm:bulletEnabled val="1"/>
        </dgm:presLayoutVars>
      </dgm:prSet>
      <dgm:spPr/>
    </dgm:pt>
    <dgm:pt modelId="{BA8B0EAC-C57D-AB4E-BD50-DBF05417E820}" type="pres">
      <dgm:prSet presAssocID="{89A7D009-0B32-034C-A476-6A7ABA6AD677}" presName="root" presStyleCnt="0"/>
      <dgm:spPr/>
    </dgm:pt>
    <dgm:pt modelId="{7B572B50-D399-4149-B17A-EB65BB083668}" type="pres">
      <dgm:prSet presAssocID="{89A7D009-0B32-034C-A476-6A7ABA6AD677}" presName="rootComposite" presStyleCnt="0"/>
      <dgm:spPr/>
    </dgm:pt>
    <dgm:pt modelId="{00BE95BC-D675-7543-818F-059D101A640F}" type="pres">
      <dgm:prSet presAssocID="{89A7D009-0B32-034C-A476-6A7ABA6AD677}" presName="rootText" presStyleLbl="node1" presStyleIdx="2" presStyleCnt="3"/>
      <dgm:spPr/>
    </dgm:pt>
    <dgm:pt modelId="{CFAFBECF-4E01-3B43-A0F2-05797B9FF288}" type="pres">
      <dgm:prSet presAssocID="{89A7D009-0B32-034C-A476-6A7ABA6AD677}" presName="rootConnector" presStyleLbl="node1" presStyleIdx="2" presStyleCnt="3"/>
      <dgm:spPr/>
    </dgm:pt>
    <dgm:pt modelId="{A0DD0960-C397-574E-A43D-22BA46A1F8CD}" type="pres">
      <dgm:prSet presAssocID="{89A7D009-0B32-034C-A476-6A7ABA6AD677}" presName="childShape" presStyleCnt="0"/>
      <dgm:spPr/>
    </dgm:pt>
    <dgm:pt modelId="{65E6F320-2030-944C-8AF5-31D93F6A01C8}" type="pres">
      <dgm:prSet presAssocID="{E6456F92-C7D6-E04C-B564-2E274988FDD7}" presName="Name13" presStyleLbl="parChTrans1D2" presStyleIdx="6" presStyleCnt="9"/>
      <dgm:spPr/>
    </dgm:pt>
    <dgm:pt modelId="{36BBB78E-E718-4240-9E02-6F973EA86372}" type="pres">
      <dgm:prSet presAssocID="{F73842CE-19BD-534F-899B-D52A04D350BB}" presName="childText" presStyleLbl="bgAcc1" presStyleIdx="6" presStyleCnt="9">
        <dgm:presLayoutVars>
          <dgm:bulletEnabled val="1"/>
        </dgm:presLayoutVars>
      </dgm:prSet>
      <dgm:spPr/>
    </dgm:pt>
    <dgm:pt modelId="{CCFD7051-1E1A-1642-97AE-FDE52445779E}" type="pres">
      <dgm:prSet presAssocID="{C4FF451A-0F18-EB40-BFEE-D018A1735FFC}" presName="Name13" presStyleLbl="parChTrans1D2" presStyleIdx="7" presStyleCnt="9"/>
      <dgm:spPr/>
    </dgm:pt>
    <dgm:pt modelId="{E23DDCD1-BB67-FA4B-A8A9-BE9BA3DBE251}" type="pres">
      <dgm:prSet presAssocID="{842D1693-D3CE-7843-9C4F-E4AEDAE7A2F4}" presName="childText" presStyleLbl="bgAcc1" presStyleIdx="7" presStyleCnt="9">
        <dgm:presLayoutVars>
          <dgm:bulletEnabled val="1"/>
        </dgm:presLayoutVars>
      </dgm:prSet>
      <dgm:spPr/>
    </dgm:pt>
    <dgm:pt modelId="{88A20CA5-653F-B543-86A7-E4B62C7A78F6}" type="pres">
      <dgm:prSet presAssocID="{8CC56EB8-389B-684A-B277-A6250A3904BB}" presName="Name13" presStyleLbl="parChTrans1D2" presStyleIdx="8" presStyleCnt="9"/>
      <dgm:spPr/>
    </dgm:pt>
    <dgm:pt modelId="{26EFE86A-816B-064A-9CC0-212AAA0F6E36}" type="pres">
      <dgm:prSet presAssocID="{15E41E85-2380-E24E-8DE9-98D4A7E4A082}" presName="childText" presStyleLbl="bgAcc1" presStyleIdx="8" presStyleCnt="9">
        <dgm:presLayoutVars>
          <dgm:bulletEnabled val="1"/>
        </dgm:presLayoutVars>
      </dgm:prSet>
      <dgm:spPr/>
    </dgm:pt>
  </dgm:ptLst>
  <dgm:cxnLst>
    <dgm:cxn modelId="{BE9F1402-DDA5-5E44-8E40-F8318FB4C492}" type="presOf" srcId="{89A7D009-0B32-034C-A476-6A7ABA6AD677}" destId="{00BE95BC-D675-7543-818F-059D101A640F}" srcOrd="0" destOrd="0" presId="urn:microsoft.com/office/officeart/2005/8/layout/hierarchy3"/>
    <dgm:cxn modelId="{CDDFF309-76CE-B744-A9C5-4246DA09C56D}" type="presOf" srcId="{41036397-35FD-E248-8AAA-B8B2B79E5872}" destId="{357E77BB-1B08-B14A-B5B7-D4AEDAA2BA47}" srcOrd="1" destOrd="0" presId="urn:microsoft.com/office/officeart/2005/8/layout/hierarchy3"/>
    <dgm:cxn modelId="{E4C99A0D-281F-0746-BDF1-E20D06C390AC}" type="presOf" srcId="{523AC8D5-FA76-D043-984E-FB3F0F63BB05}" destId="{55A27EF8-81B8-7E40-8CB3-45867D64201C}" srcOrd="0" destOrd="0" presId="urn:microsoft.com/office/officeart/2005/8/layout/hierarchy3"/>
    <dgm:cxn modelId="{A9CD2F0E-4A20-014E-A31E-041F1D9F8D55}" type="presOf" srcId="{41036397-35FD-E248-8AAA-B8B2B79E5872}" destId="{BC749658-ACC5-724C-9BB5-09DF773EBC39}" srcOrd="0" destOrd="0" presId="urn:microsoft.com/office/officeart/2005/8/layout/hierarchy3"/>
    <dgm:cxn modelId="{67015610-B2F9-E44C-ABFF-53EA11EDE3CB}" srcId="{41036397-35FD-E248-8AAA-B8B2B79E5872}" destId="{38FA9E0C-CFDB-C945-9211-A02CA3FA2F5A}" srcOrd="2" destOrd="0" parTransId="{2EF9A50F-F05C-DB4E-AEEA-6992963E1DCE}" sibTransId="{45DE3595-634A-DD4D-AD69-C4486C842F70}"/>
    <dgm:cxn modelId="{4F354112-4109-CA4B-A92E-4B55F0BE9ED3}" type="presOf" srcId="{651AFAE3-F961-DF41-85C2-E5AC86443D81}" destId="{10569012-BC9F-194F-A184-2911D84AA24F}" srcOrd="0" destOrd="0" presId="urn:microsoft.com/office/officeart/2005/8/layout/hierarchy3"/>
    <dgm:cxn modelId="{6DDE7916-F993-B244-835A-C4408F4C3979}" type="presOf" srcId="{649C95C2-0937-B74D-9C41-6AED70758FBB}" destId="{EDE47076-09DC-804A-BF38-0647C61CBE9E}" srcOrd="0" destOrd="0" presId="urn:microsoft.com/office/officeart/2005/8/layout/hierarchy3"/>
    <dgm:cxn modelId="{13ACFA23-6DEB-7B46-B9CA-D6319E3C55B1}" srcId="{97530972-A151-7444-AC97-478FDB5D69E3}" destId="{41036397-35FD-E248-8AAA-B8B2B79E5872}" srcOrd="0" destOrd="0" parTransId="{A4C662E5-E0F4-4649-BEEB-6B9764E50EC6}" sibTransId="{034BFF43-9D94-E946-A531-6AE04B94BA9E}"/>
    <dgm:cxn modelId="{D945CE25-52E6-6640-80B5-842CA193190A}" type="presOf" srcId="{8CC56EB8-389B-684A-B277-A6250A3904BB}" destId="{88A20CA5-653F-B543-86A7-E4B62C7A78F6}" srcOrd="0" destOrd="0" presId="urn:microsoft.com/office/officeart/2005/8/layout/hierarchy3"/>
    <dgm:cxn modelId="{6BB3E929-E03D-754C-A299-C1D46D55A0E0}" srcId="{41036397-35FD-E248-8AAA-B8B2B79E5872}" destId="{651AFAE3-F961-DF41-85C2-E5AC86443D81}" srcOrd="0" destOrd="0" parTransId="{523AC8D5-FA76-D043-984E-FB3F0F63BB05}" sibTransId="{A23B0207-721A-6C4A-A59F-F82928B43AEE}"/>
    <dgm:cxn modelId="{8120E02E-B834-2A46-8E32-20BA59938999}" type="presOf" srcId="{9FF6E6BE-7B52-E348-B2B4-3C350D493301}" destId="{5A544035-D75C-0A44-B5DA-D69ED605C7A7}" srcOrd="0" destOrd="0" presId="urn:microsoft.com/office/officeart/2005/8/layout/hierarchy3"/>
    <dgm:cxn modelId="{2BF3F42E-4675-394B-B457-AB67838883EC}" type="presOf" srcId="{E6456F92-C7D6-E04C-B564-2E274988FDD7}" destId="{65E6F320-2030-944C-8AF5-31D93F6A01C8}" srcOrd="0" destOrd="0" presId="urn:microsoft.com/office/officeart/2005/8/layout/hierarchy3"/>
    <dgm:cxn modelId="{028C983B-968D-684F-9B3F-ED8BB6FCFA45}" type="presOf" srcId="{15E41E85-2380-E24E-8DE9-98D4A7E4A082}" destId="{26EFE86A-816B-064A-9CC0-212AAA0F6E36}" srcOrd="0" destOrd="0" presId="urn:microsoft.com/office/officeart/2005/8/layout/hierarchy3"/>
    <dgm:cxn modelId="{AAAD373E-2FE0-D047-85DC-1050267101C1}" type="presOf" srcId="{A60C0F9F-5164-0A4B-8AD0-49B4FB495BB3}" destId="{B80CCE91-09CA-8A43-BB6B-AC966638A4AC}" srcOrd="0" destOrd="0" presId="urn:microsoft.com/office/officeart/2005/8/layout/hierarchy3"/>
    <dgm:cxn modelId="{DD286B5E-74D1-4F43-AC60-7D19259B5942}" srcId="{9ED3757E-E781-324A-9C76-C7E86770FD17}" destId="{A60C0F9F-5164-0A4B-8AD0-49B4FB495BB3}" srcOrd="0" destOrd="0" parTransId="{DD05B566-609C-D04D-A4F2-8DB4F50BB8E4}" sibTransId="{0220147B-4B15-1B44-8513-8258B26AEE31}"/>
    <dgm:cxn modelId="{6F662D60-425E-884A-A3EE-B49B938C0925}" srcId="{41036397-35FD-E248-8AAA-B8B2B79E5872}" destId="{ADD365DC-E151-F14D-BED1-72662CBFF59B}" srcOrd="1" destOrd="0" parTransId="{9FF6E6BE-7B52-E348-B2B4-3C350D493301}" sibTransId="{678AB4BA-A180-A94D-85CB-82CB7BEA2510}"/>
    <dgm:cxn modelId="{1DBF7541-E72A-174B-BC0B-6CFF4B8379CB}" srcId="{9ED3757E-E781-324A-9C76-C7E86770FD17}" destId="{649C95C2-0937-B74D-9C41-6AED70758FBB}" srcOrd="1" destOrd="0" parTransId="{A9DB3484-AE11-0349-9A5B-0AEA39206AE9}" sibTransId="{1BB657BD-8E6A-BD4C-8709-192AAC6D6B24}"/>
    <dgm:cxn modelId="{CCD35062-6FEF-7C4B-B014-C91E8B3207CE}" srcId="{9ED3757E-E781-324A-9C76-C7E86770FD17}" destId="{C1C6E785-EF3E-7342-8100-E2DAB1F8542D}" srcOrd="2" destOrd="0" parTransId="{E14339CB-8AF5-1D48-9B54-3EB9D624EF1B}" sibTransId="{64797DD0-AF3E-BD40-A198-A8C33888DBD8}"/>
    <dgm:cxn modelId="{5CFC6547-8A77-FC4B-9416-46CAA14ED213}" srcId="{89A7D009-0B32-034C-A476-6A7ABA6AD677}" destId="{F73842CE-19BD-534F-899B-D52A04D350BB}" srcOrd="0" destOrd="0" parTransId="{E6456F92-C7D6-E04C-B564-2E274988FDD7}" sibTransId="{2413125D-C99F-5442-A203-B27B4EE62631}"/>
    <dgm:cxn modelId="{FFD98C47-9D0F-0848-A55A-4C66B2818716}" type="presOf" srcId="{A9DB3484-AE11-0349-9A5B-0AEA39206AE9}" destId="{6CD4DF96-B87A-684C-AF7D-1D7BCCD3E868}" srcOrd="0" destOrd="0" presId="urn:microsoft.com/office/officeart/2005/8/layout/hierarchy3"/>
    <dgm:cxn modelId="{D885DC49-1318-8444-BDEB-170483C22CA6}" type="presOf" srcId="{C1C6E785-EF3E-7342-8100-E2DAB1F8542D}" destId="{18894434-4AA9-004B-B683-C65994E737D7}" srcOrd="0" destOrd="0" presId="urn:microsoft.com/office/officeart/2005/8/layout/hierarchy3"/>
    <dgm:cxn modelId="{C8BD3757-09D1-DC4D-9A0D-9542C0F03528}" type="presOf" srcId="{97530972-A151-7444-AC97-478FDB5D69E3}" destId="{EBE14F52-E428-024A-9CD4-D795DD1D5B18}" srcOrd="0" destOrd="0" presId="urn:microsoft.com/office/officeart/2005/8/layout/hierarchy3"/>
    <dgm:cxn modelId="{0292ED57-62CE-3B4B-9482-508CF722BFB7}" type="presOf" srcId="{ADD365DC-E151-F14D-BED1-72662CBFF59B}" destId="{7AA1EDA7-872C-6742-9A95-D918AEAA50B8}" srcOrd="0" destOrd="0" presId="urn:microsoft.com/office/officeart/2005/8/layout/hierarchy3"/>
    <dgm:cxn modelId="{363B2359-BD47-A744-8B43-7D77AF7B6907}" type="presOf" srcId="{38FA9E0C-CFDB-C945-9211-A02CA3FA2F5A}" destId="{301E34F8-5839-1B43-920B-703B9722E4D7}" srcOrd="0" destOrd="0" presId="urn:microsoft.com/office/officeart/2005/8/layout/hierarchy3"/>
    <dgm:cxn modelId="{54BC0588-57C6-D346-B33C-25CD28D72D80}" type="presOf" srcId="{9ED3757E-E781-324A-9C76-C7E86770FD17}" destId="{941446AF-A6B5-3342-9CA3-619903ADDC63}" srcOrd="0" destOrd="0" presId="urn:microsoft.com/office/officeart/2005/8/layout/hierarchy3"/>
    <dgm:cxn modelId="{C13F038B-DDFD-8846-BE7B-E2E1200AFD2E}" type="presOf" srcId="{89A7D009-0B32-034C-A476-6A7ABA6AD677}" destId="{CFAFBECF-4E01-3B43-A0F2-05797B9FF288}" srcOrd="1" destOrd="0" presId="urn:microsoft.com/office/officeart/2005/8/layout/hierarchy3"/>
    <dgm:cxn modelId="{872EF590-CD38-1743-92FE-C43271ACA34C}" srcId="{89A7D009-0B32-034C-A476-6A7ABA6AD677}" destId="{842D1693-D3CE-7843-9C4F-E4AEDAE7A2F4}" srcOrd="1" destOrd="0" parTransId="{C4FF451A-0F18-EB40-BFEE-D018A1735FFC}" sibTransId="{5D69D0AB-020E-4743-9192-7F1F7F2D6E93}"/>
    <dgm:cxn modelId="{65B44FAB-C725-604C-9EB4-988C7090085F}" type="presOf" srcId="{842D1693-D3CE-7843-9C4F-E4AEDAE7A2F4}" destId="{E23DDCD1-BB67-FA4B-A8A9-BE9BA3DBE251}" srcOrd="0" destOrd="0" presId="urn:microsoft.com/office/officeart/2005/8/layout/hierarchy3"/>
    <dgm:cxn modelId="{C13A96AB-1530-7642-A2E2-C1D2ABB828DE}" srcId="{97530972-A151-7444-AC97-478FDB5D69E3}" destId="{89A7D009-0B32-034C-A476-6A7ABA6AD677}" srcOrd="2" destOrd="0" parTransId="{1F5E3196-CB88-3142-B9BC-4B39117FB59A}" sibTransId="{483579F3-BFD7-DF47-9341-CE8E5643267B}"/>
    <dgm:cxn modelId="{D34304BA-0BD7-594A-858A-4E60BF1FEAB1}" srcId="{89A7D009-0B32-034C-A476-6A7ABA6AD677}" destId="{15E41E85-2380-E24E-8DE9-98D4A7E4A082}" srcOrd="2" destOrd="0" parTransId="{8CC56EB8-389B-684A-B277-A6250A3904BB}" sibTransId="{06986A1F-FFF9-9547-A296-E6208C7A7B23}"/>
    <dgm:cxn modelId="{BB9785BA-6ACA-2344-8399-0F6A051FFCA6}" type="presOf" srcId="{DD05B566-609C-D04D-A4F2-8DB4F50BB8E4}" destId="{FFF5FF8F-0F09-8947-A0B0-2F5A17DA7E47}" srcOrd="0" destOrd="0" presId="urn:microsoft.com/office/officeart/2005/8/layout/hierarchy3"/>
    <dgm:cxn modelId="{BBB7E6BA-B7C4-F74B-A6ED-61C3BE9DBDC6}" type="presOf" srcId="{9ED3757E-E781-324A-9C76-C7E86770FD17}" destId="{D83664B8-5215-9B49-B167-AD6F4E989E56}" srcOrd="1" destOrd="0" presId="urn:microsoft.com/office/officeart/2005/8/layout/hierarchy3"/>
    <dgm:cxn modelId="{FE4F0BC3-A879-014B-B4B5-91E9BF7F9A9A}" type="presOf" srcId="{E14339CB-8AF5-1D48-9B54-3EB9D624EF1B}" destId="{0AE8461C-4183-7A48-ACAB-26C63FC83E57}" srcOrd="0" destOrd="0" presId="urn:microsoft.com/office/officeart/2005/8/layout/hierarchy3"/>
    <dgm:cxn modelId="{0D3266E2-24E3-E84A-A67A-A721CF1F2BF8}" type="presOf" srcId="{C4FF451A-0F18-EB40-BFEE-D018A1735FFC}" destId="{CCFD7051-1E1A-1642-97AE-FDE52445779E}" srcOrd="0" destOrd="0" presId="urn:microsoft.com/office/officeart/2005/8/layout/hierarchy3"/>
    <dgm:cxn modelId="{6CA192E5-06E8-524E-81AC-95BB84A75E68}" srcId="{97530972-A151-7444-AC97-478FDB5D69E3}" destId="{9ED3757E-E781-324A-9C76-C7E86770FD17}" srcOrd="1" destOrd="0" parTransId="{CE5AA7D3-D72D-9E45-8EEE-526E492DA42E}" sibTransId="{751CC0F2-9F3D-1C45-B5E8-8B316F08A663}"/>
    <dgm:cxn modelId="{6283A6FC-EB5B-6A4C-A733-81162C591296}" type="presOf" srcId="{2EF9A50F-F05C-DB4E-AEEA-6992963E1DCE}" destId="{725E5440-BCD7-F44D-9968-D58C3F04EB33}" srcOrd="0" destOrd="0" presId="urn:microsoft.com/office/officeart/2005/8/layout/hierarchy3"/>
    <dgm:cxn modelId="{265C47FF-42F5-6640-9A7F-C8A32C2D4FED}" type="presOf" srcId="{F73842CE-19BD-534F-899B-D52A04D350BB}" destId="{36BBB78E-E718-4240-9E02-6F973EA86372}" srcOrd="0" destOrd="0" presId="urn:microsoft.com/office/officeart/2005/8/layout/hierarchy3"/>
    <dgm:cxn modelId="{0956D73F-1CBE-FB45-8277-2DA0AD8E8159}" type="presParOf" srcId="{EBE14F52-E428-024A-9CD4-D795DD1D5B18}" destId="{DB12D378-691F-4543-9C00-D571D89B2D81}" srcOrd="0" destOrd="0" presId="urn:microsoft.com/office/officeart/2005/8/layout/hierarchy3"/>
    <dgm:cxn modelId="{67F782FA-4180-E741-9E2E-90900F5474D8}" type="presParOf" srcId="{DB12D378-691F-4543-9C00-D571D89B2D81}" destId="{81F04197-6FF6-BC46-A62A-40C1B3C83E33}" srcOrd="0" destOrd="0" presId="urn:microsoft.com/office/officeart/2005/8/layout/hierarchy3"/>
    <dgm:cxn modelId="{2A38630B-DDD0-984C-81BD-6A3D9499B542}" type="presParOf" srcId="{81F04197-6FF6-BC46-A62A-40C1B3C83E33}" destId="{BC749658-ACC5-724C-9BB5-09DF773EBC39}" srcOrd="0" destOrd="0" presId="urn:microsoft.com/office/officeart/2005/8/layout/hierarchy3"/>
    <dgm:cxn modelId="{8A8D7A41-57CA-AD4B-93AA-9BC7756049E7}" type="presParOf" srcId="{81F04197-6FF6-BC46-A62A-40C1B3C83E33}" destId="{357E77BB-1B08-B14A-B5B7-D4AEDAA2BA47}" srcOrd="1" destOrd="0" presId="urn:microsoft.com/office/officeart/2005/8/layout/hierarchy3"/>
    <dgm:cxn modelId="{B5770F49-7023-7148-B1E0-220A8032E96F}" type="presParOf" srcId="{DB12D378-691F-4543-9C00-D571D89B2D81}" destId="{60E066AA-A35B-C845-9FAB-7645ADD94013}" srcOrd="1" destOrd="0" presId="urn:microsoft.com/office/officeart/2005/8/layout/hierarchy3"/>
    <dgm:cxn modelId="{E61D4F9A-B20B-4F49-BD63-9A27CA029DD1}" type="presParOf" srcId="{60E066AA-A35B-C845-9FAB-7645ADD94013}" destId="{55A27EF8-81B8-7E40-8CB3-45867D64201C}" srcOrd="0" destOrd="0" presId="urn:microsoft.com/office/officeart/2005/8/layout/hierarchy3"/>
    <dgm:cxn modelId="{18E263F7-2571-4444-8044-D19D7F34CC4E}" type="presParOf" srcId="{60E066AA-A35B-C845-9FAB-7645ADD94013}" destId="{10569012-BC9F-194F-A184-2911D84AA24F}" srcOrd="1" destOrd="0" presId="urn:microsoft.com/office/officeart/2005/8/layout/hierarchy3"/>
    <dgm:cxn modelId="{7D94A94E-F5D4-8945-8AE3-6A13BDD4FD82}" type="presParOf" srcId="{60E066AA-A35B-C845-9FAB-7645ADD94013}" destId="{5A544035-D75C-0A44-B5DA-D69ED605C7A7}" srcOrd="2" destOrd="0" presId="urn:microsoft.com/office/officeart/2005/8/layout/hierarchy3"/>
    <dgm:cxn modelId="{F5494744-CE19-0945-9836-A5BE4F72CEE5}" type="presParOf" srcId="{60E066AA-A35B-C845-9FAB-7645ADD94013}" destId="{7AA1EDA7-872C-6742-9A95-D918AEAA50B8}" srcOrd="3" destOrd="0" presId="urn:microsoft.com/office/officeart/2005/8/layout/hierarchy3"/>
    <dgm:cxn modelId="{CC40934F-7901-8A4A-9122-2E221B0260D5}" type="presParOf" srcId="{60E066AA-A35B-C845-9FAB-7645ADD94013}" destId="{725E5440-BCD7-F44D-9968-D58C3F04EB33}" srcOrd="4" destOrd="0" presId="urn:microsoft.com/office/officeart/2005/8/layout/hierarchy3"/>
    <dgm:cxn modelId="{129BBDF4-3DFB-6440-859A-04432B3F13C8}" type="presParOf" srcId="{60E066AA-A35B-C845-9FAB-7645ADD94013}" destId="{301E34F8-5839-1B43-920B-703B9722E4D7}" srcOrd="5" destOrd="0" presId="urn:microsoft.com/office/officeart/2005/8/layout/hierarchy3"/>
    <dgm:cxn modelId="{744F721B-4FDF-B842-9391-E41B3F05429E}" type="presParOf" srcId="{EBE14F52-E428-024A-9CD4-D795DD1D5B18}" destId="{1DF4783E-21A7-E740-BB78-00E0E93C225E}" srcOrd="1" destOrd="0" presId="urn:microsoft.com/office/officeart/2005/8/layout/hierarchy3"/>
    <dgm:cxn modelId="{67290238-FCC4-6A46-BD90-F08EC468324D}" type="presParOf" srcId="{1DF4783E-21A7-E740-BB78-00E0E93C225E}" destId="{D62F3687-8B01-244C-8C2C-5D3D1F7C206E}" srcOrd="0" destOrd="0" presId="urn:microsoft.com/office/officeart/2005/8/layout/hierarchy3"/>
    <dgm:cxn modelId="{5CA8D1E2-7EFE-4640-B6E8-E29C40452C57}" type="presParOf" srcId="{D62F3687-8B01-244C-8C2C-5D3D1F7C206E}" destId="{941446AF-A6B5-3342-9CA3-619903ADDC63}" srcOrd="0" destOrd="0" presId="urn:microsoft.com/office/officeart/2005/8/layout/hierarchy3"/>
    <dgm:cxn modelId="{299594EF-6C81-C947-83F0-AEC8F69EDFFC}" type="presParOf" srcId="{D62F3687-8B01-244C-8C2C-5D3D1F7C206E}" destId="{D83664B8-5215-9B49-B167-AD6F4E989E56}" srcOrd="1" destOrd="0" presId="urn:microsoft.com/office/officeart/2005/8/layout/hierarchy3"/>
    <dgm:cxn modelId="{963A13CD-ABAA-284F-A773-5AAAD83E09ED}" type="presParOf" srcId="{1DF4783E-21A7-E740-BB78-00E0E93C225E}" destId="{C395E994-65B3-C046-95F9-9C62E8A30B75}" srcOrd="1" destOrd="0" presId="urn:microsoft.com/office/officeart/2005/8/layout/hierarchy3"/>
    <dgm:cxn modelId="{3F290E97-1DFD-F445-824C-4CD6C80B4764}" type="presParOf" srcId="{C395E994-65B3-C046-95F9-9C62E8A30B75}" destId="{FFF5FF8F-0F09-8947-A0B0-2F5A17DA7E47}" srcOrd="0" destOrd="0" presId="urn:microsoft.com/office/officeart/2005/8/layout/hierarchy3"/>
    <dgm:cxn modelId="{7FF0DA73-B7D8-474C-A465-52844B3BDC94}" type="presParOf" srcId="{C395E994-65B3-C046-95F9-9C62E8A30B75}" destId="{B80CCE91-09CA-8A43-BB6B-AC966638A4AC}" srcOrd="1" destOrd="0" presId="urn:microsoft.com/office/officeart/2005/8/layout/hierarchy3"/>
    <dgm:cxn modelId="{58ECB184-6C67-954F-9205-9936AB02828A}" type="presParOf" srcId="{C395E994-65B3-C046-95F9-9C62E8A30B75}" destId="{6CD4DF96-B87A-684C-AF7D-1D7BCCD3E868}" srcOrd="2" destOrd="0" presId="urn:microsoft.com/office/officeart/2005/8/layout/hierarchy3"/>
    <dgm:cxn modelId="{86D9DEB1-CD29-FC4C-A5D2-94086A3A439D}" type="presParOf" srcId="{C395E994-65B3-C046-95F9-9C62E8A30B75}" destId="{EDE47076-09DC-804A-BF38-0647C61CBE9E}" srcOrd="3" destOrd="0" presId="urn:microsoft.com/office/officeart/2005/8/layout/hierarchy3"/>
    <dgm:cxn modelId="{EAB1C295-5AF4-7B47-A56A-916D05E8CCCC}" type="presParOf" srcId="{C395E994-65B3-C046-95F9-9C62E8A30B75}" destId="{0AE8461C-4183-7A48-ACAB-26C63FC83E57}" srcOrd="4" destOrd="0" presId="urn:microsoft.com/office/officeart/2005/8/layout/hierarchy3"/>
    <dgm:cxn modelId="{ABC6151B-FAC1-EB43-B3D1-D1067E13A790}" type="presParOf" srcId="{C395E994-65B3-C046-95F9-9C62E8A30B75}" destId="{18894434-4AA9-004B-B683-C65994E737D7}" srcOrd="5" destOrd="0" presId="urn:microsoft.com/office/officeart/2005/8/layout/hierarchy3"/>
    <dgm:cxn modelId="{9C782F6E-320F-5248-9FC3-AE8483DB3ADA}" type="presParOf" srcId="{EBE14F52-E428-024A-9CD4-D795DD1D5B18}" destId="{BA8B0EAC-C57D-AB4E-BD50-DBF05417E820}" srcOrd="2" destOrd="0" presId="urn:microsoft.com/office/officeart/2005/8/layout/hierarchy3"/>
    <dgm:cxn modelId="{31FD37B4-0AE6-6C44-AC12-F5A0502CFB95}" type="presParOf" srcId="{BA8B0EAC-C57D-AB4E-BD50-DBF05417E820}" destId="{7B572B50-D399-4149-B17A-EB65BB083668}" srcOrd="0" destOrd="0" presId="urn:microsoft.com/office/officeart/2005/8/layout/hierarchy3"/>
    <dgm:cxn modelId="{2AE91720-5320-4C43-9C29-E47D04B2BAFD}" type="presParOf" srcId="{7B572B50-D399-4149-B17A-EB65BB083668}" destId="{00BE95BC-D675-7543-818F-059D101A640F}" srcOrd="0" destOrd="0" presId="urn:microsoft.com/office/officeart/2005/8/layout/hierarchy3"/>
    <dgm:cxn modelId="{C4C5B06A-1E45-7E43-A573-E3A91FCA2CAE}" type="presParOf" srcId="{7B572B50-D399-4149-B17A-EB65BB083668}" destId="{CFAFBECF-4E01-3B43-A0F2-05797B9FF288}" srcOrd="1" destOrd="0" presId="urn:microsoft.com/office/officeart/2005/8/layout/hierarchy3"/>
    <dgm:cxn modelId="{4937359B-745C-FA45-9E72-ABF490B2EA05}" type="presParOf" srcId="{BA8B0EAC-C57D-AB4E-BD50-DBF05417E820}" destId="{A0DD0960-C397-574E-A43D-22BA46A1F8CD}" srcOrd="1" destOrd="0" presId="urn:microsoft.com/office/officeart/2005/8/layout/hierarchy3"/>
    <dgm:cxn modelId="{586A1E30-D855-B04D-A790-C3917E67728E}" type="presParOf" srcId="{A0DD0960-C397-574E-A43D-22BA46A1F8CD}" destId="{65E6F320-2030-944C-8AF5-31D93F6A01C8}" srcOrd="0" destOrd="0" presId="urn:microsoft.com/office/officeart/2005/8/layout/hierarchy3"/>
    <dgm:cxn modelId="{39845C2F-BACE-E547-8827-160E7CFC26AC}" type="presParOf" srcId="{A0DD0960-C397-574E-A43D-22BA46A1F8CD}" destId="{36BBB78E-E718-4240-9E02-6F973EA86372}" srcOrd="1" destOrd="0" presId="urn:microsoft.com/office/officeart/2005/8/layout/hierarchy3"/>
    <dgm:cxn modelId="{EEEE0C21-E72A-6B45-8C91-2C413F374006}" type="presParOf" srcId="{A0DD0960-C397-574E-A43D-22BA46A1F8CD}" destId="{CCFD7051-1E1A-1642-97AE-FDE52445779E}" srcOrd="2" destOrd="0" presId="urn:microsoft.com/office/officeart/2005/8/layout/hierarchy3"/>
    <dgm:cxn modelId="{5C5D3985-6586-DC49-AC4D-C850608CC610}" type="presParOf" srcId="{A0DD0960-C397-574E-A43D-22BA46A1F8CD}" destId="{E23DDCD1-BB67-FA4B-A8A9-BE9BA3DBE251}" srcOrd="3" destOrd="0" presId="urn:microsoft.com/office/officeart/2005/8/layout/hierarchy3"/>
    <dgm:cxn modelId="{9630C9D6-D83D-0A41-BC1F-DC892719919F}" type="presParOf" srcId="{A0DD0960-C397-574E-A43D-22BA46A1F8CD}" destId="{88A20CA5-653F-B543-86A7-E4B62C7A78F6}" srcOrd="4" destOrd="0" presId="urn:microsoft.com/office/officeart/2005/8/layout/hierarchy3"/>
    <dgm:cxn modelId="{66CDF482-C7C5-2A41-9800-FAB1018E178F}" type="presParOf" srcId="{A0DD0960-C397-574E-A43D-22BA46A1F8CD}" destId="{26EFE86A-816B-064A-9CC0-212AAA0F6E36}"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4398C-6C84-41AF-B105-73DCFACAB3C3}">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6CAE3D2-8FCF-4530-8972-F84629887D1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CA" sz="3200" kern="1200"/>
            <a:t>Found in Plato’s  </a:t>
          </a:r>
          <a:r>
            <a:rPr lang="en-CA" sz="3200" b="1" i="1" kern="1200"/>
            <a:t>The Republic</a:t>
          </a:r>
          <a:endParaRPr lang="en-US" sz="3200" kern="1200"/>
        </a:p>
      </dsp:txBody>
      <dsp:txXfrm>
        <a:off x="0" y="2124"/>
        <a:ext cx="10515600" cy="1449029"/>
      </dsp:txXfrm>
    </dsp:sp>
    <dsp:sp modelId="{9AA62365-B03D-4A3B-977D-16E8D4B3E9A6}">
      <dsp:nvSpPr>
        <dsp:cNvPr id="0" name=""/>
        <dsp:cNvSpPr/>
      </dsp:nvSpPr>
      <dsp:spPr>
        <a:xfrm>
          <a:off x="0" y="1451154"/>
          <a:ext cx="1051560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8513033-3276-434B-925D-183F48F8D66E}">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CA" sz="3200" kern="1200"/>
            <a:t>Explains his ‘two-worlds’ view</a:t>
          </a:r>
          <a:endParaRPr lang="en-US" sz="3200" kern="1200"/>
        </a:p>
      </dsp:txBody>
      <dsp:txXfrm>
        <a:off x="0" y="1451154"/>
        <a:ext cx="10515600" cy="1449029"/>
      </dsp:txXfrm>
    </dsp:sp>
    <dsp:sp modelId="{8D1B796D-6834-49C3-9031-84E915D31109}">
      <dsp:nvSpPr>
        <dsp:cNvPr id="0" name=""/>
        <dsp:cNvSpPr/>
      </dsp:nvSpPr>
      <dsp:spPr>
        <a:xfrm>
          <a:off x="0" y="2900183"/>
          <a:ext cx="1051560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528373-9806-4E28-9335-A5D738F754E2}">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moral component   --  perhaps inherited from Socrates  -- </a:t>
          </a:r>
          <a:r>
            <a:rPr lang="en-US" sz="3200" b="1" kern="1200"/>
            <a:t>the purpose of philosophy is to figure out how to live a good life</a:t>
          </a:r>
          <a:endParaRPr lang="en-US" sz="32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A369B-5B0A-8D44-A804-55CB812C91ED}">
      <dsp:nvSpPr>
        <dsp:cNvPr id="0" name=""/>
        <dsp:cNvSpPr/>
      </dsp:nvSpPr>
      <dsp:spPr>
        <a:xfrm>
          <a:off x="0" y="666"/>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FE235-8867-C84F-91AF-11A76C2DBCB2}">
      <dsp:nvSpPr>
        <dsp:cNvPr id="0" name=""/>
        <dsp:cNvSpPr/>
      </dsp:nvSpPr>
      <dsp:spPr>
        <a:xfrm>
          <a:off x="0" y="66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is meant by a paradigm?</a:t>
          </a:r>
          <a:endParaRPr lang="en-US" sz="2100" kern="1200"/>
        </a:p>
      </dsp:txBody>
      <dsp:txXfrm>
        <a:off x="0" y="666"/>
        <a:ext cx="7452360" cy="779767"/>
      </dsp:txXfrm>
    </dsp:sp>
    <dsp:sp modelId="{770F3267-E586-4A44-AB48-6AB1AFFB7A65}">
      <dsp:nvSpPr>
        <dsp:cNvPr id="0" name=""/>
        <dsp:cNvSpPr/>
      </dsp:nvSpPr>
      <dsp:spPr>
        <a:xfrm>
          <a:off x="0" y="780434"/>
          <a:ext cx="7452360" cy="0"/>
        </a:xfrm>
        <a:prstGeom prst="line">
          <a:avLst/>
        </a:prstGeom>
        <a:solidFill>
          <a:schemeClr val="accent2">
            <a:hueOff val="139796"/>
            <a:satOff val="-1321"/>
            <a:lumOff val="-1373"/>
            <a:alphaOff val="0"/>
          </a:schemeClr>
        </a:solidFill>
        <a:ln w="12700" cap="flat" cmpd="sng" algn="ctr">
          <a:solidFill>
            <a:schemeClr val="accent2">
              <a:hueOff val="139796"/>
              <a:satOff val="-1321"/>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F4547F-662F-694B-BE29-19CE04EB6641}">
      <dsp:nvSpPr>
        <dsp:cNvPr id="0" name=""/>
        <dsp:cNvSpPr/>
      </dsp:nvSpPr>
      <dsp:spPr>
        <a:xfrm>
          <a:off x="0" y="78043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is a research paradigm?</a:t>
          </a:r>
          <a:endParaRPr lang="en-US" sz="2100" kern="1200"/>
        </a:p>
      </dsp:txBody>
      <dsp:txXfrm>
        <a:off x="0" y="780434"/>
        <a:ext cx="7452360" cy="779767"/>
      </dsp:txXfrm>
    </dsp:sp>
    <dsp:sp modelId="{E0F1D49D-6B6E-364A-B954-9FF06D59E09C}">
      <dsp:nvSpPr>
        <dsp:cNvPr id="0" name=""/>
        <dsp:cNvSpPr/>
      </dsp:nvSpPr>
      <dsp:spPr>
        <a:xfrm>
          <a:off x="0" y="1560201"/>
          <a:ext cx="7452360" cy="0"/>
        </a:xfrm>
        <a:prstGeom prst="line">
          <a:avLst/>
        </a:prstGeom>
        <a:solidFill>
          <a:schemeClr val="accent2">
            <a:hueOff val="279592"/>
            <a:satOff val="-2641"/>
            <a:lumOff val="-2746"/>
            <a:alphaOff val="0"/>
          </a:schemeClr>
        </a:solidFill>
        <a:ln w="12700" cap="flat" cmpd="sng" algn="ctr">
          <a:solidFill>
            <a:schemeClr val="accent2">
              <a:hueOff val="279592"/>
              <a:satOff val="-2641"/>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E7374-BDFA-B344-8F77-FB6DF5145AED}">
      <dsp:nvSpPr>
        <dsp:cNvPr id="0" name=""/>
        <dsp:cNvSpPr/>
      </dsp:nvSpPr>
      <dsp:spPr>
        <a:xfrm>
          <a:off x="0" y="156020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are three basic questions on Ontology, epistemology &amp; methodology? </a:t>
          </a:r>
          <a:endParaRPr lang="en-US" sz="2100" kern="1200"/>
        </a:p>
      </dsp:txBody>
      <dsp:txXfrm>
        <a:off x="0" y="1560201"/>
        <a:ext cx="7452360" cy="779767"/>
      </dsp:txXfrm>
    </dsp:sp>
    <dsp:sp modelId="{4C179B89-A621-3741-9DE5-3485B53A88B3}">
      <dsp:nvSpPr>
        <dsp:cNvPr id="0" name=""/>
        <dsp:cNvSpPr/>
      </dsp:nvSpPr>
      <dsp:spPr>
        <a:xfrm>
          <a:off x="0" y="2339969"/>
          <a:ext cx="745236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F5ACD-0130-C840-8D6F-E4D09ED36252}">
      <dsp:nvSpPr>
        <dsp:cNvPr id="0" name=""/>
        <dsp:cNvSpPr/>
      </dsp:nvSpPr>
      <dsp:spPr>
        <a:xfrm>
          <a:off x="0" y="2339969"/>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Paradigm debate/ different paradigms</a:t>
          </a:r>
          <a:endParaRPr lang="en-US" sz="2100" kern="1200"/>
        </a:p>
      </dsp:txBody>
      <dsp:txXfrm>
        <a:off x="0" y="2339969"/>
        <a:ext cx="7452360" cy="779767"/>
      </dsp:txXfrm>
    </dsp:sp>
    <dsp:sp modelId="{E6894916-A957-D545-BF6D-295EBDB7E858}">
      <dsp:nvSpPr>
        <dsp:cNvPr id="0" name=""/>
        <dsp:cNvSpPr/>
      </dsp:nvSpPr>
      <dsp:spPr>
        <a:xfrm>
          <a:off x="0" y="3119736"/>
          <a:ext cx="7452360" cy="0"/>
        </a:xfrm>
        <a:prstGeom prst="line">
          <a:avLst/>
        </a:prstGeom>
        <a:solidFill>
          <a:schemeClr val="accent2">
            <a:hueOff val="559183"/>
            <a:satOff val="-5282"/>
            <a:lumOff val="-5491"/>
            <a:alphaOff val="0"/>
          </a:schemeClr>
        </a:solidFill>
        <a:ln w="12700" cap="flat" cmpd="sng" algn="ctr">
          <a:solidFill>
            <a:schemeClr val="accent2">
              <a:hueOff val="559183"/>
              <a:satOff val="-5282"/>
              <a:lumOff val="-54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D2AD1-9E52-EE4C-868B-248DE6AB2460}">
      <dsp:nvSpPr>
        <dsp:cNvPr id="0" name=""/>
        <dsp:cNvSpPr/>
      </dsp:nvSpPr>
      <dsp:spPr>
        <a:xfrm>
          <a:off x="0" y="311973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Which research paradigm your research belong to?</a:t>
          </a:r>
          <a:endParaRPr lang="en-US" sz="2100" kern="1200"/>
        </a:p>
      </dsp:txBody>
      <dsp:txXfrm>
        <a:off x="0" y="3119736"/>
        <a:ext cx="7452360" cy="779767"/>
      </dsp:txXfrm>
    </dsp:sp>
    <dsp:sp modelId="{A909B725-28D7-AF45-8706-A8182BE31E6A}">
      <dsp:nvSpPr>
        <dsp:cNvPr id="0" name=""/>
        <dsp:cNvSpPr/>
      </dsp:nvSpPr>
      <dsp:spPr>
        <a:xfrm>
          <a:off x="0" y="3899504"/>
          <a:ext cx="7452360" cy="0"/>
        </a:xfrm>
        <a:prstGeom prst="line">
          <a:avLst/>
        </a:prstGeom>
        <a:solidFill>
          <a:schemeClr val="accent2">
            <a:hueOff val="698979"/>
            <a:satOff val="-6603"/>
            <a:lumOff val="-6864"/>
            <a:alphaOff val="0"/>
          </a:schemeClr>
        </a:solidFill>
        <a:ln w="12700" cap="flat" cmpd="sng" algn="ctr">
          <a:solidFill>
            <a:schemeClr val="accent2">
              <a:hueOff val="698979"/>
              <a:satOff val="-6603"/>
              <a:lumOff val="-68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BA66B-9237-7643-B6EE-448FA8801656}">
      <dsp:nvSpPr>
        <dsp:cNvPr id="0" name=""/>
        <dsp:cNvSpPr/>
      </dsp:nvSpPr>
      <dsp:spPr>
        <a:xfrm>
          <a:off x="0" y="389950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Paradigms, theory and social research</a:t>
          </a:r>
          <a:endParaRPr lang="en-US" sz="2100" kern="1200"/>
        </a:p>
      </dsp:txBody>
      <dsp:txXfrm>
        <a:off x="0" y="3899504"/>
        <a:ext cx="7452360" cy="779767"/>
      </dsp:txXfrm>
    </dsp:sp>
    <dsp:sp modelId="{85D5204F-05AD-234F-924C-979CC2CBE296}">
      <dsp:nvSpPr>
        <dsp:cNvPr id="0" name=""/>
        <dsp:cNvSpPr/>
      </dsp:nvSpPr>
      <dsp:spPr>
        <a:xfrm>
          <a:off x="0" y="4679271"/>
          <a:ext cx="745236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6ED36-2977-BA49-A559-A510C28AEB3C}">
      <dsp:nvSpPr>
        <dsp:cNvPr id="0" name=""/>
        <dsp:cNvSpPr/>
      </dsp:nvSpPr>
      <dsp:spPr>
        <a:xfrm>
          <a:off x="0" y="467927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Activity </a:t>
          </a:r>
          <a:endParaRPr lang="en-US" sz="2100" kern="1200"/>
        </a:p>
      </dsp:txBody>
      <dsp:txXfrm>
        <a:off x="0" y="4679271"/>
        <a:ext cx="7452360" cy="7797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ABC89-9CDD-7447-910D-8A6EB18FEEB9}">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BF3EB-8BD2-084B-B75A-E1C8777507A7}">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strike="sngStrike" kern="1200" dirty="0"/>
            <a:t>Meaning of “paradigm” in the English Cambridge Dictionary “Model of something, or a very clear and typical example of something” </a:t>
          </a:r>
          <a:endParaRPr lang="en-US" sz="2500" strike="sngStrike" kern="1200" dirty="0"/>
        </a:p>
      </dsp:txBody>
      <dsp:txXfrm>
        <a:off x="0" y="2665"/>
        <a:ext cx="7452360" cy="1818124"/>
      </dsp:txXfrm>
    </dsp:sp>
    <dsp:sp modelId="{E22E878D-C381-2043-BE67-31116E5B3E90}">
      <dsp:nvSpPr>
        <dsp:cNvPr id="0" name=""/>
        <dsp:cNvSpPr/>
      </dsp:nvSpPr>
      <dsp:spPr>
        <a:xfrm>
          <a:off x="0" y="1820790"/>
          <a:ext cx="745236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6AED1-D42C-2644-8884-389AC2D75C29}">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Paradigm indicate a pattern or model or typical example including cultural themes, worldviews, Ideologies and mindsets </a:t>
          </a:r>
          <a:endParaRPr lang="en-US" sz="2500" kern="1200" dirty="0"/>
        </a:p>
      </dsp:txBody>
      <dsp:txXfrm>
        <a:off x="0" y="1820790"/>
        <a:ext cx="7452360" cy="1818124"/>
      </dsp:txXfrm>
    </dsp:sp>
    <dsp:sp modelId="{B8B92B7E-A441-A54F-B529-B057E62816AE}">
      <dsp:nvSpPr>
        <dsp:cNvPr id="0" name=""/>
        <dsp:cNvSpPr/>
      </dsp:nvSpPr>
      <dsp:spPr>
        <a:xfrm>
          <a:off x="0" y="3638915"/>
          <a:ext cx="745236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F318A-21B1-734D-A306-2063294538BC}">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“Paradigms are general framework or view points : literally „points from which to view‟.They provide ways of looking at life and are grounded in sets of assumptions about the nature of reality” (Babbie, 1998) </a:t>
          </a:r>
          <a:endParaRPr lang="en-US" sz="2500" kern="1200"/>
        </a:p>
      </dsp:txBody>
      <dsp:txXfrm>
        <a:off x="0" y="3638915"/>
        <a:ext cx="7452360" cy="18181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9FEFAF-7546-0E4F-9193-480D916C408E}">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4E965-269C-974F-A314-D12FC65535D8}">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research paradigm is “the set of common beliefs and agreements shared between scientist about how problems should be understood and addressed” (Kuhn, 1970)</a:t>
          </a:r>
          <a:endParaRPr lang="en-US" sz="2400" kern="1200"/>
        </a:p>
      </dsp:txBody>
      <dsp:txXfrm>
        <a:off x="0" y="2665"/>
        <a:ext cx="7452360" cy="1818124"/>
      </dsp:txXfrm>
    </dsp:sp>
    <dsp:sp modelId="{56131657-1DB2-F84C-99FF-05985ED2410C}">
      <dsp:nvSpPr>
        <dsp:cNvPr id="0" name=""/>
        <dsp:cNvSpPr/>
      </dsp:nvSpPr>
      <dsp:spPr>
        <a:xfrm>
          <a:off x="0" y="1820790"/>
          <a:ext cx="745236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87ADD-7FD4-FA44-A4E6-F2F965A33396}">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paradigms can be characterized by the way Scientists respond to three basic questions: ontological, epistemological and methodological questions” (Guba, 1990) </a:t>
          </a:r>
          <a:endParaRPr lang="en-US" sz="2400" kern="1200"/>
        </a:p>
      </dsp:txBody>
      <dsp:txXfrm>
        <a:off x="0" y="1820790"/>
        <a:ext cx="7452360" cy="1818124"/>
      </dsp:txXfrm>
    </dsp:sp>
    <dsp:sp modelId="{3BB81CBE-7C4E-B34F-89A3-4D448F6D9DC4}">
      <dsp:nvSpPr>
        <dsp:cNvPr id="0" name=""/>
        <dsp:cNvSpPr/>
      </dsp:nvSpPr>
      <dsp:spPr>
        <a:xfrm>
          <a:off x="0" y="3638915"/>
          <a:ext cx="745236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5672A-A5D7-8242-AADB-5340A86BA550}">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“Social scientists can ground their inquires in any number of paradigms. None is write or wrong, merely more or less useful in particular situation. They each shape the kind of theory created for general understanding” (Babbie, 1998) </a:t>
          </a:r>
          <a:endParaRPr lang="en-US" sz="2400" kern="1200"/>
        </a:p>
      </dsp:txBody>
      <dsp:txXfrm>
        <a:off x="0" y="3638915"/>
        <a:ext cx="7452360" cy="18181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D9884-384F-4371-8C4A-72674A42BA8E}">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B5381A08-50DC-4DC4-B3DF-D038C6918C16}">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"universally recognized scientific achievements that, for a time, provide model problems and solutions for a community of researchers", </a:t>
          </a:r>
          <a:endParaRPr lang="en-US" sz="1800" kern="1200"/>
        </a:p>
      </dsp:txBody>
      <dsp:txXfrm>
        <a:off x="8061" y="5979"/>
        <a:ext cx="3034531" cy="1820718"/>
      </dsp:txXfrm>
    </dsp:sp>
    <dsp:sp modelId="{62CA2099-B10D-4DD2-BDC1-608781B2309A}">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209694"/>
              <a:satOff val="-1981"/>
              <a:lumOff val="-2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87BA7C68-B478-4647-9BE4-92EBF261E288}">
      <dsp:nvSpPr>
        <dsp:cNvPr id="0" name=""/>
        <dsp:cNvSpPr/>
      </dsp:nvSpPr>
      <dsp:spPr>
        <a:xfrm>
          <a:off x="3740534" y="5979"/>
          <a:ext cx="3034531" cy="1820718"/>
        </a:xfrm>
        <a:prstGeom prst="rect">
          <a:avLst/>
        </a:prstGeom>
        <a:solidFill>
          <a:schemeClr val="accent2">
            <a:hueOff val="167755"/>
            <a:satOff val="-1585"/>
            <a:lumOff val="-164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b="1" kern="1200"/>
            <a:t>what</a:t>
          </a:r>
          <a:r>
            <a:rPr lang="en-GB" sz="1800" kern="1200"/>
            <a:t> is to be observed and scrutinised </a:t>
          </a:r>
          <a:endParaRPr lang="en-US" sz="1800" kern="1200"/>
        </a:p>
      </dsp:txBody>
      <dsp:txXfrm>
        <a:off x="3740534" y="5979"/>
        <a:ext cx="3034531" cy="1820718"/>
      </dsp:txXfrm>
    </dsp:sp>
    <dsp:sp modelId="{6870CF6E-4B5F-44B9-B073-BB6A3E29A228}">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2">
              <a:hueOff val="419388"/>
              <a:satOff val="-3962"/>
              <a:lumOff val="-411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281C7D2D-776E-4EEF-A4EB-8BB4CD9A8236}">
      <dsp:nvSpPr>
        <dsp:cNvPr id="0" name=""/>
        <dsp:cNvSpPr/>
      </dsp:nvSpPr>
      <dsp:spPr>
        <a:xfrm>
          <a:off x="7473007" y="5979"/>
          <a:ext cx="3034531" cy="1820718"/>
        </a:xfrm>
        <a:prstGeom prst="rect">
          <a:avLst/>
        </a:prstGeom>
        <a:solidFill>
          <a:schemeClr val="accent2">
            <a:hueOff val="335510"/>
            <a:satOff val="-3169"/>
            <a:lumOff val="-329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the kind of </a:t>
          </a:r>
          <a:r>
            <a:rPr lang="en-GB" sz="1800" b="1" kern="1200"/>
            <a:t>questions</a:t>
          </a:r>
          <a:r>
            <a:rPr lang="en-GB" sz="1800" kern="1200"/>
            <a:t> that are supposed to be asked and probed for answers in relation to this subject </a:t>
          </a:r>
          <a:endParaRPr lang="en-US" sz="1800" kern="1200"/>
        </a:p>
      </dsp:txBody>
      <dsp:txXfrm>
        <a:off x="7473007" y="5979"/>
        <a:ext cx="3034531" cy="1820718"/>
      </dsp:txXfrm>
    </dsp:sp>
    <dsp:sp modelId="{A57DFCE8-24EC-4EB6-BF9E-654A1A1FBE42}">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629081"/>
              <a:satOff val="-5942"/>
              <a:lumOff val="-617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F7B854B7-2D5E-4888-9422-C5AA1EDFF3A2}">
      <dsp:nvSpPr>
        <dsp:cNvPr id="0" name=""/>
        <dsp:cNvSpPr/>
      </dsp:nvSpPr>
      <dsp:spPr>
        <a:xfrm>
          <a:off x="8061" y="2524640"/>
          <a:ext cx="3034531" cy="1820718"/>
        </a:xfrm>
        <a:prstGeom prst="rect">
          <a:avLst/>
        </a:prstGeom>
        <a:solidFill>
          <a:schemeClr val="accent2">
            <a:hueOff val="503265"/>
            <a:satOff val="-4754"/>
            <a:lumOff val="-494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b="1" kern="1200"/>
            <a:t>how</a:t>
          </a:r>
          <a:r>
            <a:rPr lang="en-GB" sz="1800" kern="1200"/>
            <a:t> these questions are to be structured </a:t>
          </a:r>
          <a:endParaRPr lang="en-US" sz="1800" kern="1200"/>
        </a:p>
      </dsp:txBody>
      <dsp:txXfrm>
        <a:off x="8061" y="2524640"/>
        <a:ext cx="3034531" cy="1820718"/>
      </dsp:txXfrm>
    </dsp:sp>
    <dsp:sp modelId="{60124C82-3C4E-4D98-B50C-F9CB8D64BA45}">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838775"/>
              <a:satOff val="-7923"/>
              <a:lumOff val="-823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666402AB-953A-465B-A2D8-E77B27AFA9DD}">
      <dsp:nvSpPr>
        <dsp:cNvPr id="0" name=""/>
        <dsp:cNvSpPr/>
      </dsp:nvSpPr>
      <dsp:spPr>
        <a:xfrm>
          <a:off x="3740534" y="2524640"/>
          <a:ext cx="3034531" cy="1820718"/>
        </a:xfrm>
        <a:prstGeom prst="rect">
          <a:avLst/>
        </a:prstGeom>
        <a:solidFill>
          <a:schemeClr val="accent2">
            <a:hueOff val="671020"/>
            <a:satOff val="-6338"/>
            <a:lumOff val="-65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b="1" kern="1200"/>
            <a:t>how</a:t>
          </a:r>
          <a:r>
            <a:rPr lang="en-GB" sz="1800" kern="1200"/>
            <a:t> the results of scientific investigations should be interpreted </a:t>
          </a:r>
          <a:endParaRPr lang="en-US" sz="1800" kern="1200"/>
        </a:p>
      </dsp:txBody>
      <dsp:txXfrm>
        <a:off x="3740534" y="2524640"/>
        <a:ext cx="3034531" cy="1820718"/>
      </dsp:txXfrm>
    </dsp:sp>
    <dsp:sp modelId="{C9515DEF-AFD1-4642-8AA7-01B8265D505C}">
      <dsp:nvSpPr>
        <dsp:cNvPr id="0" name=""/>
        <dsp:cNvSpPr/>
      </dsp:nvSpPr>
      <dsp:spPr>
        <a:xfrm>
          <a:off x="7473007" y="2524640"/>
          <a:ext cx="3034531" cy="1820718"/>
        </a:xfrm>
        <a:prstGeom prst="rect">
          <a:avLst/>
        </a:prstGeom>
        <a:solidFill>
          <a:schemeClr val="accent2">
            <a:hueOff val="838775"/>
            <a:satOff val="-7923"/>
            <a:lumOff val="-823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b="1" kern="1200"/>
            <a:t>how</a:t>
          </a:r>
          <a:r>
            <a:rPr lang="en-GB" sz="1800" kern="1200"/>
            <a:t> is an experiment to be conducted, and what equipment is available to conduct the experiment. </a:t>
          </a:r>
          <a:endParaRPr lang="en-US" sz="1800" kern="1200"/>
        </a:p>
      </dsp:txBody>
      <dsp:txXfrm>
        <a:off x="7473007" y="2524640"/>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B4668-3F7C-40F9-AA4A-926EAF5220D8}">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Ontological questions What is reality? </a:t>
          </a:r>
        </a:p>
        <a:p>
          <a:pPr marL="114300" lvl="1" indent="-114300" algn="l" defTabSz="622300">
            <a:lnSpc>
              <a:spcPct val="90000"/>
            </a:lnSpc>
            <a:spcBef>
              <a:spcPct val="0"/>
            </a:spcBef>
            <a:spcAft>
              <a:spcPct val="15000"/>
            </a:spcAft>
            <a:buChar char="•"/>
          </a:pPr>
          <a:r>
            <a:rPr lang="en-GB" sz="1400" kern="1200" dirty="0"/>
            <a:t>Ontological :What is the nature of the “knowable”? Or , What is the nature of reality ? </a:t>
          </a:r>
        </a:p>
      </dsp:txBody>
      <dsp:txXfrm>
        <a:off x="38234" y="38234"/>
        <a:ext cx="7529629" cy="1228933"/>
      </dsp:txXfrm>
    </dsp:sp>
    <dsp:sp modelId="{17C235B8-CFE6-46FC-8302-0305FBA1AD0F}">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Epistemological questions </a:t>
          </a:r>
        </a:p>
        <a:p>
          <a:pPr marL="0" lvl="0" indent="0" algn="l" defTabSz="800100">
            <a:lnSpc>
              <a:spcPct val="90000"/>
            </a:lnSpc>
            <a:spcBef>
              <a:spcPct val="0"/>
            </a:spcBef>
            <a:spcAft>
              <a:spcPct val="35000"/>
            </a:spcAft>
            <a:buNone/>
          </a:pPr>
          <a:r>
            <a:rPr lang="en-GB" sz="1800" kern="1200" dirty="0"/>
            <a:t>How do you know something? </a:t>
          </a:r>
        </a:p>
        <a:p>
          <a:pPr marL="114300" lvl="1" indent="-114300" algn="l" defTabSz="622300">
            <a:lnSpc>
              <a:spcPct val="90000"/>
            </a:lnSpc>
            <a:spcBef>
              <a:spcPct val="0"/>
            </a:spcBef>
            <a:spcAft>
              <a:spcPct val="15000"/>
            </a:spcAft>
            <a:buChar char="•"/>
          </a:pPr>
          <a:r>
            <a:rPr lang="en-GB" sz="1400" kern="1200" dirty="0"/>
            <a:t>Epistemological: What is the nature of the relationship between the knower (inquirer) and known (or knowable) ? </a:t>
          </a:r>
        </a:p>
      </dsp:txBody>
      <dsp:txXfrm>
        <a:off x="826903" y="1561202"/>
        <a:ext cx="7224611" cy="1228933"/>
      </dsp:txXfrm>
    </dsp:sp>
    <dsp:sp modelId="{15C1C747-5E4C-4934-A6EB-2E3D8D06FCFD}">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Methodological questions </a:t>
          </a:r>
        </a:p>
        <a:p>
          <a:pPr marL="0" lvl="0" indent="0" algn="l" defTabSz="800100">
            <a:lnSpc>
              <a:spcPct val="90000"/>
            </a:lnSpc>
            <a:spcBef>
              <a:spcPct val="0"/>
            </a:spcBef>
            <a:spcAft>
              <a:spcPct val="35000"/>
            </a:spcAft>
            <a:buNone/>
          </a:pPr>
          <a:r>
            <a:rPr lang="en-GB" sz="1800" kern="1200" dirty="0"/>
            <a:t>How do you go about finding it out? </a:t>
          </a:r>
        </a:p>
        <a:p>
          <a:pPr marL="114300" lvl="1" indent="-114300" algn="l" defTabSz="622300">
            <a:lnSpc>
              <a:spcPct val="90000"/>
            </a:lnSpc>
            <a:spcBef>
              <a:spcPct val="0"/>
            </a:spcBef>
            <a:spcAft>
              <a:spcPct val="15000"/>
            </a:spcAft>
            <a:buChar char="•"/>
          </a:pPr>
          <a:r>
            <a:rPr lang="en-GB" sz="1400" kern="1200" dirty="0"/>
            <a:t>Methodological: How should the inquirer go about finding out knowledge? </a:t>
          </a:r>
        </a:p>
      </dsp:txBody>
      <dsp:txXfrm>
        <a:off x="1615573" y="3084170"/>
        <a:ext cx="7224611" cy="1228933"/>
      </dsp:txXfrm>
    </dsp:sp>
    <dsp:sp modelId="{CB9F5034-145D-4835-AE1F-E159CAF8B95A}">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280664" y="989929"/>
        <a:ext cx="466680" cy="638504"/>
      </dsp:txXfrm>
    </dsp:sp>
    <dsp:sp modelId="{3FCBF4F9-171F-4AD5-AE7E-122DCB9468E3}">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069334" y="2504195"/>
        <a:ext cx="466680" cy="6385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49429-8C38-4675-8365-E9863B07CDE7}">
      <dsp:nvSpPr>
        <dsp:cNvPr id="0" name=""/>
        <dsp:cNvSpPr/>
      </dsp:nvSpPr>
      <dsp:spPr>
        <a:xfrm>
          <a:off x="0" y="3250360"/>
          <a:ext cx="1646622" cy="53324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108" tIns="92456" rIns="117108" bIns="92456" numCol="1" spcCol="1270" anchor="ctr" anchorCtr="0">
          <a:noAutofit/>
        </a:bodyPr>
        <a:lstStyle/>
        <a:p>
          <a:pPr marL="0" lvl="0" indent="0" algn="ctr" defTabSz="577850">
            <a:lnSpc>
              <a:spcPct val="90000"/>
            </a:lnSpc>
            <a:spcBef>
              <a:spcPct val="0"/>
            </a:spcBef>
            <a:spcAft>
              <a:spcPct val="35000"/>
            </a:spcAft>
            <a:buNone/>
          </a:pPr>
          <a:r>
            <a:rPr lang="en-GB" sz="1300" kern="1200"/>
            <a:t>Phenomenology is the study of our experience </a:t>
          </a:r>
          <a:endParaRPr lang="en-US" sz="1300" kern="1200"/>
        </a:p>
      </dsp:txBody>
      <dsp:txXfrm>
        <a:off x="0" y="3250360"/>
        <a:ext cx="1646622" cy="533248"/>
      </dsp:txXfrm>
    </dsp:sp>
    <dsp:sp modelId="{D6713645-249B-43D4-AA0B-0076811BE1AF}">
      <dsp:nvSpPr>
        <dsp:cNvPr id="0" name=""/>
        <dsp:cNvSpPr/>
      </dsp:nvSpPr>
      <dsp:spPr>
        <a:xfrm>
          <a:off x="1646622" y="3250360"/>
          <a:ext cx="4939866" cy="53324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0204" tIns="165100" rIns="100204" bIns="165100" numCol="1" spcCol="1270" anchor="ctr" anchorCtr="0">
          <a:noAutofit/>
        </a:bodyPr>
        <a:lstStyle/>
        <a:p>
          <a:pPr marL="0" lvl="0" indent="0" algn="l" defTabSz="577850">
            <a:lnSpc>
              <a:spcPct val="90000"/>
            </a:lnSpc>
            <a:spcBef>
              <a:spcPct val="0"/>
            </a:spcBef>
            <a:spcAft>
              <a:spcPct val="35000"/>
            </a:spcAft>
            <a:buNone/>
          </a:pPr>
          <a:r>
            <a:rPr lang="en-GB" sz="1300" b="1" kern="1200"/>
            <a:t>How we experience ? </a:t>
          </a:r>
          <a:endParaRPr lang="en-US" sz="1300" kern="1200"/>
        </a:p>
      </dsp:txBody>
      <dsp:txXfrm>
        <a:off x="1646622" y="3250360"/>
        <a:ext cx="4939866" cy="533248"/>
      </dsp:txXfrm>
    </dsp:sp>
    <dsp:sp modelId="{9E3B13B4-B7F7-42FB-A0F1-1A6171A363EA}">
      <dsp:nvSpPr>
        <dsp:cNvPr id="0" name=""/>
        <dsp:cNvSpPr/>
      </dsp:nvSpPr>
      <dsp:spPr>
        <a:xfrm rot="10800000">
          <a:off x="0" y="2438222"/>
          <a:ext cx="1646622" cy="820136"/>
        </a:xfrm>
        <a:prstGeom prst="upArrowCallout">
          <a:avLst>
            <a:gd name="adj1" fmla="val 5000"/>
            <a:gd name="adj2" fmla="val 10000"/>
            <a:gd name="adj3" fmla="val 15000"/>
            <a:gd name="adj4" fmla="val 64977"/>
          </a:avLst>
        </a:prstGeom>
        <a:solidFill>
          <a:schemeClr val="accent2">
            <a:hueOff val="209694"/>
            <a:satOff val="-1981"/>
            <a:lumOff val="-2059"/>
            <a:alphaOff val="0"/>
          </a:schemeClr>
        </a:solidFill>
        <a:ln w="12700" cap="flat" cmpd="sng" algn="ctr">
          <a:solidFill>
            <a:schemeClr val="accent2">
              <a:hueOff val="209694"/>
              <a:satOff val="-1981"/>
              <a:lumOff val="-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108" tIns="92456" rIns="117108" bIns="92456" numCol="1" spcCol="1270" anchor="ctr" anchorCtr="0">
          <a:noAutofit/>
        </a:bodyPr>
        <a:lstStyle/>
        <a:p>
          <a:pPr marL="0" lvl="0" indent="0" algn="ctr" defTabSz="577850">
            <a:lnSpc>
              <a:spcPct val="90000"/>
            </a:lnSpc>
            <a:spcBef>
              <a:spcPct val="0"/>
            </a:spcBef>
            <a:spcAft>
              <a:spcPct val="35000"/>
            </a:spcAft>
            <a:buNone/>
          </a:pPr>
          <a:r>
            <a:rPr lang="en-GB" sz="1300" kern="1200"/>
            <a:t>Ethics is the study of right and wrong</a:t>
          </a:r>
          <a:endParaRPr lang="en-US" sz="1300" kern="1200"/>
        </a:p>
      </dsp:txBody>
      <dsp:txXfrm rot="-10800000">
        <a:off x="0" y="2438222"/>
        <a:ext cx="1646622" cy="533088"/>
      </dsp:txXfrm>
    </dsp:sp>
    <dsp:sp modelId="{F9557737-91B6-49B8-AF73-5767F76654EB}">
      <dsp:nvSpPr>
        <dsp:cNvPr id="0" name=""/>
        <dsp:cNvSpPr/>
      </dsp:nvSpPr>
      <dsp:spPr>
        <a:xfrm>
          <a:off x="1646622" y="2438222"/>
          <a:ext cx="4939866" cy="533088"/>
        </a:xfrm>
        <a:prstGeom prst="rect">
          <a:avLst/>
        </a:prstGeom>
        <a:solidFill>
          <a:schemeClr val="accent2">
            <a:tint val="40000"/>
            <a:alpha val="90000"/>
            <a:hueOff val="221939"/>
            <a:satOff val="-3277"/>
            <a:lumOff val="-341"/>
            <a:alphaOff val="0"/>
          </a:schemeClr>
        </a:solidFill>
        <a:ln w="12700" cap="flat" cmpd="sng" algn="ctr">
          <a:solidFill>
            <a:schemeClr val="accent2">
              <a:tint val="40000"/>
              <a:alpha val="90000"/>
              <a:hueOff val="221939"/>
              <a:satOff val="-3277"/>
              <a:lumOff val="-3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0204" tIns="165100" rIns="100204" bIns="165100" numCol="1" spcCol="1270" anchor="ctr" anchorCtr="0">
          <a:noAutofit/>
        </a:bodyPr>
        <a:lstStyle/>
        <a:p>
          <a:pPr marL="0" lvl="0" indent="0" algn="l" defTabSz="577850">
            <a:lnSpc>
              <a:spcPct val="90000"/>
            </a:lnSpc>
            <a:spcBef>
              <a:spcPct val="0"/>
            </a:spcBef>
            <a:spcAft>
              <a:spcPct val="35000"/>
            </a:spcAft>
            <a:buNone/>
          </a:pPr>
          <a:r>
            <a:rPr lang="en-GB" sz="1300" b="1" kern="1200"/>
            <a:t>How we should act ? </a:t>
          </a:r>
          <a:endParaRPr lang="en-US" sz="1300" kern="1200"/>
        </a:p>
      </dsp:txBody>
      <dsp:txXfrm>
        <a:off x="1646622" y="2438222"/>
        <a:ext cx="4939866" cy="533088"/>
      </dsp:txXfrm>
    </dsp:sp>
    <dsp:sp modelId="{A2E8A5B5-02AC-46DD-B923-7B12AEAF08D2}">
      <dsp:nvSpPr>
        <dsp:cNvPr id="0" name=""/>
        <dsp:cNvSpPr/>
      </dsp:nvSpPr>
      <dsp:spPr>
        <a:xfrm rot="10800000">
          <a:off x="0" y="1626085"/>
          <a:ext cx="1646622" cy="820136"/>
        </a:xfrm>
        <a:prstGeom prst="upArrowCallout">
          <a:avLst>
            <a:gd name="adj1" fmla="val 5000"/>
            <a:gd name="adj2" fmla="val 10000"/>
            <a:gd name="adj3" fmla="val 15000"/>
            <a:gd name="adj4" fmla="val 64977"/>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108" tIns="92456" rIns="117108" bIns="92456" numCol="1" spcCol="1270" anchor="ctr" anchorCtr="0">
          <a:noAutofit/>
        </a:bodyPr>
        <a:lstStyle/>
        <a:p>
          <a:pPr marL="0" lvl="0" indent="0" algn="ctr" defTabSz="577850">
            <a:lnSpc>
              <a:spcPct val="90000"/>
            </a:lnSpc>
            <a:spcBef>
              <a:spcPct val="0"/>
            </a:spcBef>
            <a:spcAft>
              <a:spcPct val="35000"/>
            </a:spcAft>
            <a:buNone/>
          </a:pPr>
          <a:r>
            <a:rPr lang="en-GB" sz="1300" kern="1200"/>
            <a:t>Logic is the study of valid reasoning </a:t>
          </a:r>
          <a:endParaRPr lang="en-US" sz="1300" kern="1200"/>
        </a:p>
      </dsp:txBody>
      <dsp:txXfrm rot="-10800000">
        <a:off x="0" y="1626085"/>
        <a:ext cx="1646622" cy="533088"/>
      </dsp:txXfrm>
    </dsp:sp>
    <dsp:sp modelId="{337C909E-8BAE-4FEF-9058-33E5FDC967DF}">
      <dsp:nvSpPr>
        <dsp:cNvPr id="0" name=""/>
        <dsp:cNvSpPr/>
      </dsp:nvSpPr>
      <dsp:spPr>
        <a:xfrm>
          <a:off x="1646622" y="1626085"/>
          <a:ext cx="4939866" cy="533088"/>
        </a:xfrm>
        <a:prstGeom prst="rect">
          <a:avLst/>
        </a:prstGeom>
        <a:solidFill>
          <a:schemeClr val="accent2">
            <a:tint val="40000"/>
            <a:alpha val="90000"/>
            <a:hueOff val="443878"/>
            <a:satOff val="-6554"/>
            <a:lumOff val="-681"/>
            <a:alphaOff val="0"/>
          </a:schemeClr>
        </a:solidFill>
        <a:ln w="12700" cap="flat" cmpd="sng" algn="ctr">
          <a:solidFill>
            <a:schemeClr val="accent2">
              <a:tint val="40000"/>
              <a:alpha val="90000"/>
              <a:hueOff val="443878"/>
              <a:satOff val="-6554"/>
              <a:lumOff val="-6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0204" tIns="165100" rIns="100204" bIns="165100" numCol="1" spcCol="1270" anchor="ctr" anchorCtr="0">
          <a:noAutofit/>
        </a:bodyPr>
        <a:lstStyle/>
        <a:p>
          <a:pPr marL="0" lvl="0" indent="0" algn="l" defTabSz="577850">
            <a:lnSpc>
              <a:spcPct val="90000"/>
            </a:lnSpc>
            <a:spcBef>
              <a:spcPct val="0"/>
            </a:spcBef>
            <a:spcAft>
              <a:spcPct val="35000"/>
            </a:spcAft>
            <a:buNone/>
          </a:pPr>
          <a:r>
            <a:rPr lang="en-GB" sz="1300" b="1" kern="1200"/>
            <a:t>How we reason ? </a:t>
          </a:r>
          <a:endParaRPr lang="en-US" sz="1300" kern="1200"/>
        </a:p>
      </dsp:txBody>
      <dsp:txXfrm>
        <a:off x="1646622" y="1626085"/>
        <a:ext cx="4939866" cy="533088"/>
      </dsp:txXfrm>
    </dsp:sp>
    <dsp:sp modelId="{BD8D8391-F5BD-4F47-9E22-9FBE2F421795}">
      <dsp:nvSpPr>
        <dsp:cNvPr id="0" name=""/>
        <dsp:cNvSpPr/>
      </dsp:nvSpPr>
      <dsp:spPr>
        <a:xfrm rot="10800000">
          <a:off x="0" y="813947"/>
          <a:ext cx="1646622" cy="820136"/>
        </a:xfrm>
        <a:prstGeom prst="upArrowCallout">
          <a:avLst>
            <a:gd name="adj1" fmla="val 5000"/>
            <a:gd name="adj2" fmla="val 10000"/>
            <a:gd name="adj3" fmla="val 15000"/>
            <a:gd name="adj4" fmla="val 64977"/>
          </a:avLst>
        </a:prstGeom>
        <a:solidFill>
          <a:schemeClr val="accent2">
            <a:hueOff val="629081"/>
            <a:satOff val="-5942"/>
            <a:lumOff val="-6178"/>
            <a:alphaOff val="0"/>
          </a:schemeClr>
        </a:solidFill>
        <a:ln w="12700" cap="flat" cmpd="sng" algn="ctr">
          <a:solidFill>
            <a:schemeClr val="accent2">
              <a:hueOff val="629081"/>
              <a:satOff val="-5942"/>
              <a:lumOff val="-61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108" tIns="92456" rIns="117108" bIns="92456" numCol="1" spcCol="1270" anchor="ctr" anchorCtr="0">
          <a:noAutofit/>
        </a:bodyPr>
        <a:lstStyle/>
        <a:p>
          <a:pPr marL="0" lvl="0" indent="0" algn="ctr" defTabSz="577850">
            <a:lnSpc>
              <a:spcPct val="90000"/>
            </a:lnSpc>
            <a:spcBef>
              <a:spcPct val="0"/>
            </a:spcBef>
            <a:spcAft>
              <a:spcPct val="35000"/>
            </a:spcAft>
            <a:buNone/>
          </a:pPr>
          <a:r>
            <a:rPr lang="en-GB" sz="1300" kern="1200"/>
            <a:t>Epistemology is the study of knowledge </a:t>
          </a:r>
          <a:endParaRPr lang="en-US" sz="1300" kern="1200"/>
        </a:p>
      </dsp:txBody>
      <dsp:txXfrm rot="-10800000">
        <a:off x="0" y="813947"/>
        <a:ext cx="1646622" cy="533088"/>
      </dsp:txXfrm>
    </dsp:sp>
    <dsp:sp modelId="{6294D16C-53DF-44A4-B9BD-CB8A1946662F}">
      <dsp:nvSpPr>
        <dsp:cNvPr id="0" name=""/>
        <dsp:cNvSpPr/>
      </dsp:nvSpPr>
      <dsp:spPr>
        <a:xfrm>
          <a:off x="1646622" y="813947"/>
          <a:ext cx="4939866" cy="533088"/>
        </a:xfrm>
        <a:prstGeom prst="rect">
          <a:avLst/>
        </a:prstGeom>
        <a:solidFill>
          <a:schemeClr val="accent2">
            <a:tint val="40000"/>
            <a:alpha val="90000"/>
            <a:hueOff val="665816"/>
            <a:satOff val="-9830"/>
            <a:lumOff val="-1022"/>
            <a:alphaOff val="0"/>
          </a:schemeClr>
        </a:solidFill>
        <a:ln w="12700" cap="flat" cmpd="sng" algn="ctr">
          <a:solidFill>
            <a:schemeClr val="accent2">
              <a:tint val="40000"/>
              <a:alpha val="90000"/>
              <a:hueOff val="665816"/>
              <a:satOff val="-9830"/>
              <a:lumOff val="-10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0204" tIns="165100" rIns="100204" bIns="165100" numCol="1" spcCol="1270" anchor="ctr" anchorCtr="0">
          <a:noAutofit/>
        </a:bodyPr>
        <a:lstStyle/>
        <a:p>
          <a:pPr marL="0" lvl="0" indent="0" algn="l" defTabSz="577850">
            <a:lnSpc>
              <a:spcPct val="90000"/>
            </a:lnSpc>
            <a:spcBef>
              <a:spcPct val="0"/>
            </a:spcBef>
            <a:spcAft>
              <a:spcPct val="35000"/>
            </a:spcAft>
            <a:buNone/>
          </a:pPr>
          <a:r>
            <a:rPr lang="en-GB" sz="1300" b="1" kern="1200"/>
            <a:t>How we know ? </a:t>
          </a:r>
          <a:endParaRPr lang="en-US" sz="1300" kern="1200"/>
        </a:p>
      </dsp:txBody>
      <dsp:txXfrm>
        <a:off x="1646622" y="813947"/>
        <a:ext cx="4939866" cy="533088"/>
      </dsp:txXfrm>
    </dsp:sp>
    <dsp:sp modelId="{7CE2BF11-B0C8-4978-8418-78DD80E99309}">
      <dsp:nvSpPr>
        <dsp:cNvPr id="0" name=""/>
        <dsp:cNvSpPr/>
      </dsp:nvSpPr>
      <dsp:spPr>
        <a:xfrm rot="10800000">
          <a:off x="0" y="1809"/>
          <a:ext cx="1646622" cy="820136"/>
        </a:xfrm>
        <a:prstGeom prst="upArrowCallout">
          <a:avLst>
            <a:gd name="adj1" fmla="val 5000"/>
            <a:gd name="adj2" fmla="val 10000"/>
            <a:gd name="adj3" fmla="val 15000"/>
            <a:gd name="adj4" fmla="val 64977"/>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108" tIns="92456" rIns="117108" bIns="92456" numCol="1" spcCol="1270" anchor="ctr" anchorCtr="0">
          <a:noAutofit/>
        </a:bodyPr>
        <a:lstStyle/>
        <a:p>
          <a:pPr marL="0" lvl="0" indent="0" algn="ctr" defTabSz="577850">
            <a:lnSpc>
              <a:spcPct val="90000"/>
            </a:lnSpc>
            <a:spcBef>
              <a:spcPct val="0"/>
            </a:spcBef>
            <a:spcAft>
              <a:spcPct val="35000"/>
            </a:spcAft>
            <a:buNone/>
          </a:pPr>
          <a:r>
            <a:rPr lang="en-GB" sz="1300" kern="1200"/>
            <a:t>Ontology is the study of beings or their being </a:t>
          </a:r>
          <a:endParaRPr lang="en-US" sz="1300" kern="1200"/>
        </a:p>
      </dsp:txBody>
      <dsp:txXfrm rot="-10800000">
        <a:off x="0" y="1809"/>
        <a:ext cx="1646622" cy="533088"/>
      </dsp:txXfrm>
    </dsp:sp>
    <dsp:sp modelId="{4CEB4281-FF3A-482B-BB05-76DE3EFF589F}">
      <dsp:nvSpPr>
        <dsp:cNvPr id="0" name=""/>
        <dsp:cNvSpPr/>
      </dsp:nvSpPr>
      <dsp:spPr>
        <a:xfrm>
          <a:off x="1646622" y="1809"/>
          <a:ext cx="4939866" cy="533088"/>
        </a:xfrm>
        <a:prstGeom prst="rect">
          <a:avLst/>
        </a:prstGeom>
        <a:solidFill>
          <a:schemeClr val="accent2">
            <a:tint val="40000"/>
            <a:alpha val="90000"/>
            <a:hueOff val="887755"/>
            <a:satOff val="-13107"/>
            <a:lumOff val="-1362"/>
            <a:alphaOff val="0"/>
          </a:schemeClr>
        </a:solidFill>
        <a:ln w="12700" cap="flat" cmpd="sng" algn="ctr">
          <a:solidFill>
            <a:schemeClr val="accent2">
              <a:tint val="40000"/>
              <a:alpha val="90000"/>
              <a:hueOff val="887755"/>
              <a:satOff val="-13107"/>
              <a:lumOff val="-13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0204" tIns="165100" rIns="100204" bIns="165100" numCol="1" spcCol="1270" anchor="ctr" anchorCtr="0">
          <a:noAutofit/>
        </a:bodyPr>
        <a:lstStyle/>
        <a:p>
          <a:pPr marL="0" lvl="0" indent="0" algn="l" defTabSz="577850">
            <a:lnSpc>
              <a:spcPct val="90000"/>
            </a:lnSpc>
            <a:spcBef>
              <a:spcPct val="0"/>
            </a:spcBef>
            <a:spcAft>
              <a:spcPct val="35000"/>
            </a:spcAft>
            <a:buNone/>
          </a:pPr>
          <a:r>
            <a:rPr lang="en-GB" sz="1300" b="1" kern="1200"/>
            <a:t>What is reality ? </a:t>
          </a:r>
          <a:endParaRPr lang="en-US" sz="1300" kern="1200"/>
        </a:p>
      </dsp:txBody>
      <dsp:txXfrm>
        <a:off x="1646622" y="1809"/>
        <a:ext cx="4939866" cy="5330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49658-ACC5-724C-9BB5-09DF773EBC39}">
      <dsp:nvSpPr>
        <dsp:cNvPr id="0" name=""/>
        <dsp:cNvSpPr/>
      </dsp:nvSpPr>
      <dsp:spPr>
        <a:xfrm>
          <a:off x="1266905" y="492"/>
          <a:ext cx="2674658" cy="1337329"/>
        </a:xfrm>
        <a:prstGeom prst="roundRect">
          <a:avLst>
            <a:gd name="adj" fmla="val 10000"/>
          </a:avLst>
        </a:prstGeom>
        <a:solidFill>
          <a:srgbClr val="FAC6FF"/>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Positivist</a:t>
          </a:r>
        </a:p>
      </dsp:txBody>
      <dsp:txXfrm>
        <a:off x="1306074" y="39661"/>
        <a:ext cx="2596320" cy="1258991"/>
      </dsp:txXfrm>
    </dsp:sp>
    <dsp:sp modelId="{55A27EF8-81B8-7E40-8CB3-45867D64201C}">
      <dsp:nvSpPr>
        <dsp:cNvPr id="0" name=""/>
        <dsp:cNvSpPr/>
      </dsp:nvSpPr>
      <dsp:spPr>
        <a:xfrm>
          <a:off x="1534371"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569012-BC9F-194F-A184-2911D84AA24F}">
      <dsp:nvSpPr>
        <dsp:cNvPr id="0" name=""/>
        <dsp:cNvSpPr/>
      </dsp:nvSpPr>
      <dsp:spPr>
        <a:xfrm>
          <a:off x="1801837" y="1672153"/>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There is a single reality </a:t>
          </a:r>
        </a:p>
      </dsp:txBody>
      <dsp:txXfrm>
        <a:off x="1841006" y="1711322"/>
        <a:ext cx="2061389" cy="1258991"/>
      </dsp:txXfrm>
    </dsp:sp>
    <dsp:sp modelId="{5A544035-D75C-0A44-B5DA-D69ED605C7A7}">
      <dsp:nvSpPr>
        <dsp:cNvPr id="0" name=""/>
        <dsp:cNvSpPr/>
      </dsp:nvSpPr>
      <dsp:spPr>
        <a:xfrm>
          <a:off x="1534371"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A1EDA7-872C-6742-9A95-D918AEAA50B8}">
      <dsp:nvSpPr>
        <dsp:cNvPr id="0" name=""/>
        <dsp:cNvSpPr/>
      </dsp:nvSpPr>
      <dsp:spPr>
        <a:xfrm>
          <a:off x="1801837" y="3343815"/>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Can be measured and known </a:t>
          </a:r>
        </a:p>
      </dsp:txBody>
      <dsp:txXfrm>
        <a:off x="1841006" y="3382984"/>
        <a:ext cx="2061389" cy="1258991"/>
      </dsp:txXfrm>
    </dsp:sp>
    <dsp:sp modelId="{725E5440-BCD7-F44D-9968-D58C3F04EB33}">
      <dsp:nvSpPr>
        <dsp:cNvPr id="0" name=""/>
        <dsp:cNvSpPr/>
      </dsp:nvSpPr>
      <dsp:spPr>
        <a:xfrm>
          <a:off x="1534371"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1E34F8-5839-1B43-920B-703B9722E4D7}">
      <dsp:nvSpPr>
        <dsp:cNvPr id="0" name=""/>
        <dsp:cNvSpPr/>
      </dsp:nvSpPr>
      <dsp:spPr>
        <a:xfrm>
          <a:off x="1801837" y="5015477"/>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Quantitative methods </a:t>
          </a:r>
        </a:p>
      </dsp:txBody>
      <dsp:txXfrm>
        <a:off x="1841006" y="5054646"/>
        <a:ext cx="2061389" cy="1258991"/>
      </dsp:txXfrm>
    </dsp:sp>
    <dsp:sp modelId="{941446AF-A6B5-3342-9CA3-619903ADDC63}">
      <dsp:nvSpPr>
        <dsp:cNvPr id="0" name=""/>
        <dsp:cNvSpPr/>
      </dsp:nvSpPr>
      <dsp:spPr>
        <a:xfrm>
          <a:off x="4610229" y="492"/>
          <a:ext cx="2674658" cy="1337329"/>
        </a:xfrm>
        <a:prstGeom prst="roundRect">
          <a:avLst>
            <a:gd name="adj" fmla="val 10000"/>
          </a:avLst>
        </a:prstGeom>
        <a:solidFill>
          <a:srgbClr val="FFFFB1"/>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Constructivist</a:t>
          </a:r>
        </a:p>
      </dsp:txBody>
      <dsp:txXfrm>
        <a:off x="4649398" y="39661"/>
        <a:ext cx="2596320" cy="1258991"/>
      </dsp:txXfrm>
    </dsp:sp>
    <dsp:sp modelId="{FFF5FF8F-0F09-8947-A0B0-2F5A17DA7E47}">
      <dsp:nvSpPr>
        <dsp:cNvPr id="0" name=""/>
        <dsp:cNvSpPr/>
      </dsp:nvSpPr>
      <dsp:spPr>
        <a:xfrm>
          <a:off x="4877694"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0CCE91-09CA-8A43-BB6B-AC966638A4AC}">
      <dsp:nvSpPr>
        <dsp:cNvPr id="0" name=""/>
        <dsp:cNvSpPr/>
      </dsp:nvSpPr>
      <dsp:spPr>
        <a:xfrm>
          <a:off x="5145160" y="1672153"/>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There is no single reality or truth/ There is multiple realities </a:t>
          </a:r>
        </a:p>
      </dsp:txBody>
      <dsp:txXfrm>
        <a:off x="5184329" y="1711322"/>
        <a:ext cx="2061389" cy="1258991"/>
      </dsp:txXfrm>
    </dsp:sp>
    <dsp:sp modelId="{6CD4DF96-B87A-684C-AF7D-1D7BCCD3E868}">
      <dsp:nvSpPr>
        <dsp:cNvPr id="0" name=""/>
        <dsp:cNvSpPr/>
      </dsp:nvSpPr>
      <dsp:spPr>
        <a:xfrm>
          <a:off x="4877694"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E47076-09DC-804A-BF38-0647C61CBE9E}">
      <dsp:nvSpPr>
        <dsp:cNvPr id="0" name=""/>
        <dsp:cNvSpPr/>
      </dsp:nvSpPr>
      <dsp:spPr>
        <a:xfrm>
          <a:off x="5145160" y="3343815"/>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a:t>Reality needs to be interpreted </a:t>
          </a:r>
        </a:p>
      </dsp:txBody>
      <dsp:txXfrm>
        <a:off x="5184329" y="3382984"/>
        <a:ext cx="2061389" cy="1258991"/>
      </dsp:txXfrm>
    </dsp:sp>
    <dsp:sp modelId="{0AE8461C-4183-7A48-ACAB-26C63FC83E57}">
      <dsp:nvSpPr>
        <dsp:cNvPr id="0" name=""/>
        <dsp:cNvSpPr/>
      </dsp:nvSpPr>
      <dsp:spPr>
        <a:xfrm>
          <a:off x="4877694"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894434-4AA9-004B-B683-C65994E737D7}">
      <dsp:nvSpPr>
        <dsp:cNvPr id="0" name=""/>
        <dsp:cNvSpPr/>
      </dsp:nvSpPr>
      <dsp:spPr>
        <a:xfrm>
          <a:off x="5145160" y="5015477"/>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Qualitative methods</a:t>
          </a:r>
        </a:p>
        <a:p>
          <a:pPr marL="0" lvl="0" indent="0" algn="ctr" defTabSz="844550">
            <a:lnSpc>
              <a:spcPct val="90000"/>
            </a:lnSpc>
            <a:spcBef>
              <a:spcPct val="0"/>
            </a:spcBef>
            <a:spcAft>
              <a:spcPct val="35000"/>
            </a:spcAft>
            <a:buNone/>
          </a:pPr>
          <a:endParaRPr lang="en-GB" sz="1900" kern="1200" dirty="0"/>
        </a:p>
      </dsp:txBody>
      <dsp:txXfrm>
        <a:off x="5184329" y="5054646"/>
        <a:ext cx="2061389" cy="1258991"/>
      </dsp:txXfrm>
    </dsp:sp>
    <dsp:sp modelId="{00BE95BC-D675-7543-818F-059D101A640F}">
      <dsp:nvSpPr>
        <dsp:cNvPr id="0" name=""/>
        <dsp:cNvSpPr/>
      </dsp:nvSpPr>
      <dsp:spPr>
        <a:xfrm>
          <a:off x="7953552" y="492"/>
          <a:ext cx="2674658" cy="1337329"/>
        </a:xfrm>
        <a:prstGeom prst="roundRect">
          <a:avLst>
            <a:gd name="adj" fmla="val 10000"/>
          </a:avLst>
        </a:prstGeom>
        <a:solidFill>
          <a:srgbClr val="BCFFF7"/>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Pragmatist</a:t>
          </a:r>
        </a:p>
      </dsp:txBody>
      <dsp:txXfrm>
        <a:off x="7992721" y="39661"/>
        <a:ext cx="2596320" cy="1258991"/>
      </dsp:txXfrm>
    </dsp:sp>
    <dsp:sp modelId="{65E6F320-2030-944C-8AF5-31D93F6A01C8}">
      <dsp:nvSpPr>
        <dsp:cNvPr id="0" name=""/>
        <dsp:cNvSpPr/>
      </dsp:nvSpPr>
      <dsp:spPr>
        <a:xfrm>
          <a:off x="8221018"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BBB78E-E718-4240-9E02-6F973EA86372}">
      <dsp:nvSpPr>
        <dsp:cNvPr id="0" name=""/>
        <dsp:cNvSpPr/>
      </dsp:nvSpPr>
      <dsp:spPr>
        <a:xfrm>
          <a:off x="8488484" y="1672153"/>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Reality is constantly renegotiated, debated, interpreted </a:t>
          </a:r>
        </a:p>
      </dsp:txBody>
      <dsp:txXfrm>
        <a:off x="8527653" y="1711322"/>
        <a:ext cx="2061389" cy="1258991"/>
      </dsp:txXfrm>
    </dsp:sp>
    <dsp:sp modelId="{CCFD7051-1E1A-1642-97AE-FDE52445779E}">
      <dsp:nvSpPr>
        <dsp:cNvPr id="0" name=""/>
        <dsp:cNvSpPr/>
      </dsp:nvSpPr>
      <dsp:spPr>
        <a:xfrm>
          <a:off x="8221018"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3DDCD1-BB67-FA4B-A8A9-BE9BA3DBE251}">
      <dsp:nvSpPr>
        <dsp:cNvPr id="0" name=""/>
        <dsp:cNvSpPr/>
      </dsp:nvSpPr>
      <dsp:spPr>
        <a:xfrm>
          <a:off x="8488484" y="3343815"/>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Best method to use is the one that solves the problem </a:t>
          </a:r>
        </a:p>
      </dsp:txBody>
      <dsp:txXfrm>
        <a:off x="8527653" y="3382984"/>
        <a:ext cx="2061389" cy="1258991"/>
      </dsp:txXfrm>
    </dsp:sp>
    <dsp:sp modelId="{88A20CA5-653F-B543-86A7-E4B62C7A78F6}">
      <dsp:nvSpPr>
        <dsp:cNvPr id="0" name=""/>
        <dsp:cNvSpPr/>
      </dsp:nvSpPr>
      <dsp:spPr>
        <a:xfrm>
          <a:off x="8221018"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EFE86A-816B-064A-9CC0-212AAA0F6E36}">
      <dsp:nvSpPr>
        <dsp:cNvPr id="0" name=""/>
        <dsp:cNvSpPr/>
      </dsp:nvSpPr>
      <dsp:spPr>
        <a:xfrm>
          <a:off x="8488484" y="5015477"/>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Consider the practical effects of the objects of your conception </a:t>
          </a:r>
        </a:p>
      </dsp:txBody>
      <dsp:txXfrm>
        <a:off x="8527653" y="5054646"/>
        <a:ext cx="2061389" cy="12589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5E47A-5AF0-4213-8510-F1BC119C70A3}" type="datetimeFigureOut">
              <a:rPr lang="en-GB" smtClean="0"/>
              <a:t>09/02/2021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1EC7BD-C923-4DC6-B0FD-A7048E2923DA}" type="slidenum">
              <a:rPr lang="en-GB" smtClean="0"/>
              <a:t>‹#›</a:t>
            </a:fld>
            <a:endParaRPr lang="en-GB"/>
          </a:p>
        </p:txBody>
      </p:sp>
    </p:spTree>
    <p:extLst>
      <p:ext uri="{BB962C8B-B14F-4D97-AF65-F5344CB8AC3E}">
        <p14:creationId xmlns:p14="http://schemas.microsoft.com/office/powerpoint/2010/main" val="40312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A4F22859-8550-9642-B17F-9605FE1EA3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3589E5C-8A93-A841-A7F5-785425538855}" type="slidenum">
              <a:rPr lang="en-US" altLang="en-US">
                <a:latin typeface="Arial" panose="020B0604020202020204" pitchFamily="34" charset="0"/>
              </a:rPr>
              <a:pPr/>
              <a:t>3</a:t>
            </a:fld>
            <a:endParaRPr lang="en-US" altLang="en-US">
              <a:latin typeface="Arial" panose="020B0604020202020204" pitchFamily="34" charset="0"/>
            </a:endParaRPr>
          </a:p>
        </p:txBody>
      </p:sp>
      <p:sp>
        <p:nvSpPr>
          <p:cNvPr id="119811" name="Rectangle 2">
            <a:extLst>
              <a:ext uri="{FF2B5EF4-FFF2-40B4-BE49-F238E27FC236}">
                <a16:creationId xmlns:a16="http://schemas.microsoft.com/office/drawing/2014/main" id="{C6DF0F78-114A-E942-8261-9E724D2A3D7F}"/>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23409582-6BB1-A147-8358-B4D44CF096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570581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steemit.com</a:t>
            </a:r>
            <a:r>
              <a:rPr lang="en-US" dirty="0"/>
              <a:t>/philosophy/@</a:t>
            </a:r>
            <a:r>
              <a:rPr lang="en-US" dirty="0" err="1"/>
              <a:t>wuko</a:t>
            </a:r>
            <a:r>
              <a:rPr lang="en-US" dirty="0"/>
              <a:t>/</a:t>
            </a:r>
            <a:r>
              <a:rPr lang="en-US" dirty="0" err="1"/>
              <a:t>plato</a:t>
            </a:r>
            <a:r>
              <a:rPr lang="en-US" dirty="0"/>
              <a:t>-s-allegory-of-the-cave-revisited</a:t>
            </a:r>
          </a:p>
        </p:txBody>
      </p:sp>
      <p:sp>
        <p:nvSpPr>
          <p:cNvPr id="4" name="Slide Number Placeholder 3"/>
          <p:cNvSpPr>
            <a:spLocks noGrp="1"/>
          </p:cNvSpPr>
          <p:nvPr>
            <p:ph type="sldNum" sz="quarter" idx="5"/>
          </p:nvPr>
        </p:nvSpPr>
        <p:spPr/>
        <p:txBody>
          <a:bodyPr/>
          <a:lstStyle/>
          <a:p>
            <a:fld id="{A0316428-DF0E-4A41-97A3-12CAE23F529B}" type="slidenum">
              <a:rPr lang="en-US" smtClean="0"/>
              <a:t>9</a:t>
            </a:fld>
            <a:endParaRPr lang="en-US"/>
          </a:p>
        </p:txBody>
      </p:sp>
    </p:spTree>
    <p:extLst>
      <p:ext uri="{BB962C8B-B14F-4D97-AF65-F5344CB8AC3E}">
        <p14:creationId xmlns:p14="http://schemas.microsoft.com/office/powerpoint/2010/main" val="4200875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A43BF06A-9061-FF44-8271-F9BAA2C170FF}"/>
              </a:ext>
            </a:extLst>
          </p:cNvPr>
          <p:cNvSpPr>
            <a:spLocks noGrp="1" noRot="1" noChangeAspect="1" noTextEdit="1"/>
          </p:cNvSpPr>
          <p:nvPr>
            <p:ph type="sldImg"/>
          </p:nvPr>
        </p:nvSpPr>
        <p:spPr>
          <a:ln/>
        </p:spPr>
      </p:sp>
      <p:sp>
        <p:nvSpPr>
          <p:cNvPr id="120835" name="Notes Placeholder 2">
            <a:extLst>
              <a:ext uri="{FF2B5EF4-FFF2-40B4-BE49-F238E27FC236}">
                <a16:creationId xmlns:a16="http://schemas.microsoft.com/office/drawing/2014/main" id="{0787F61B-4E0B-7449-926E-0861FEE18F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
        <p:nvSpPr>
          <p:cNvPr id="120836" name="Slide Number Placeholder 3">
            <a:extLst>
              <a:ext uri="{FF2B5EF4-FFF2-40B4-BE49-F238E27FC236}">
                <a16:creationId xmlns:a16="http://schemas.microsoft.com/office/drawing/2014/main" id="{90D640AE-4B63-C742-B702-69D11F04F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1B7AC49-B9C4-844A-99D9-3CE4C0842D38}" type="slidenum">
              <a:rPr lang="en-US" altLang="en-US">
                <a:latin typeface="Arial" panose="020B0604020202020204" pitchFamily="34" charset="0"/>
              </a:rPr>
              <a:pPr/>
              <a:t>12</a:t>
            </a:fld>
            <a:endParaRPr lang="en-US" altLang="en-US">
              <a:latin typeface="Arial" panose="020B0604020202020204" pitchFamily="34" charset="0"/>
            </a:endParaRPr>
          </a:p>
        </p:txBody>
      </p:sp>
    </p:spTree>
    <p:extLst>
      <p:ext uri="{BB962C8B-B14F-4D97-AF65-F5344CB8AC3E}">
        <p14:creationId xmlns:p14="http://schemas.microsoft.com/office/powerpoint/2010/main" val="1279343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12694454-1B33-2D40-9924-A5D6BBC7C2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1E0F122-16FC-E14F-B793-B042C34F9DA0}" type="slidenum">
              <a:rPr lang="en-US" altLang="en-US">
                <a:latin typeface="Arial" panose="020B0604020202020204" pitchFamily="34" charset="0"/>
              </a:rPr>
              <a:pPr/>
              <a:t>14</a:t>
            </a:fld>
            <a:endParaRPr lang="en-US" altLang="en-US">
              <a:latin typeface="Arial" panose="020B0604020202020204" pitchFamily="34" charset="0"/>
            </a:endParaRPr>
          </a:p>
        </p:txBody>
      </p:sp>
      <p:sp>
        <p:nvSpPr>
          <p:cNvPr id="122883" name="Rectangle 2">
            <a:extLst>
              <a:ext uri="{FF2B5EF4-FFF2-40B4-BE49-F238E27FC236}">
                <a16:creationId xmlns:a16="http://schemas.microsoft.com/office/drawing/2014/main" id="{9A41639E-6047-A241-AFEC-4AB6D688362F}"/>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id="{0315D9FA-3C4A-6245-83DC-FB1E3B0CA6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142760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93700" y="692150"/>
            <a:ext cx="6070600" cy="34163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xfrm>
            <a:off x="3884613" y="8685213"/>
            <a:ext cx="2971800" cy="457200"/>
          </a:xfrm>
          <a:prstGeom prst="rect">
            <a:avLst/>
          </a:prstGeom>
          <a:noFill/>
        </p:spPr>
        <p:txBody>
          <a:bodyPr/>
          <a:lstStyle/>
          <a:p>
            <a:fld id="{F21DEDB6-59E3-464E-86B9-F73486366724}" type="slidenum">
              <a:rPr lang="en-US" smtClean="0">
                <a:latin typeface="Arial" pitchFamily="34" charset="0"/>
              </a:rPr>
              <a:pPr/>
              <a:t>15</a:t>
            </a:fld>
            <a:endParaRPr lang="en-US">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xfrm>
            <a:off x="393700" y="692150"/>
            <a:ext cx="6070600" cy="3416300"/>
          </a:xfrm>
          <a:ln/>
        </p:spPr>
      </p:sp>
      <p:sp>
        <p:nvSpPr>
          <p:cNvPr id="117763"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xfrm>
            <a:off x="393700" y="692150"/>
            <a:ext cx="6070600" cy="3416300"/>
          </a:xfrm>
          <a:ln/>
        </p:spPr>
      </p:sp>
      <p:sp>
        <p:nvSpPr>
          <p:cNvPr id="117763"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393700" y="692150"/>
            <a:ext cx="6070600" cy="3416300"/>
          </a:xfrm>
          <a:ln/>
        </p:spPr>
      </p:sp>
      <p:sp>
        <p:nvSpPr>
          <p:cNvPr id="118787"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spect="1" noChangeArrowheads="1" noTextEdit="1"/>
          </p:cNvSpPr>
          <p:nvPr>
            <p:ph type="sldImg"/>
          </p:nvPr>
        </p:nvSpPr>
        <p:spPr>
          <a:xfrm>
            <a:off x="393700" y="692150"/>
            <a:ext cx="6070600" cy="3416300"/>
          </a:xfrm>
          <a:ln/>
        </p:spPr>
      </p:sp>
      <p:sp>
        <p:nvSpPr>
          <p:cNvPr id="119811" name="Rectangle 3"/>
          <p:cNvSpPr>
            <a:spLocks noGrp="1" noChangeArrowheads="1"/>
          </p:cNvSpPr>
          <p:nvPr>
            <p:ph type="body" idx="1"/>
          </p:nvPr>
        </p:nvSpPr>
        <p:spPr>
          <a:noFill/>
          <a:ln w="9525"/>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3B5CA-1B52-4964-B3FE-4A2E523C86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6DA741-FD55-44A9-8688-2CD2C96B11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1704CC-93B7-4848-B93C-D600DD9E0D0E}"/>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F9CB5323-E50B-4728-B45B-03811E52B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7A663-8F47-43BE-85FA-51612AF93AF4}"/>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343117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7D92F-1C56-4FC3-A4AA-C9B262B46C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FAD48A-33DE-4D39-A8FE-D5A9AFDF8C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6942D-0444-4D57-8299-6218E8B9FE79}"/>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A9D090C6-FD3D-4B29-89A3-98C581F5D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2B44D-4415-4972-B26B-39F48FBE0D07}"/>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26355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73591-53CC-42D1-917D-BBEC927B88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680D1F-64B1-46E9-84AB-91F3B3F2FA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5EB89E-EC56-4E4F-B1CC-778C03AE6B84}"/>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DC0EB879-0085-441B-B8CA-2C18235ED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CD651D-2DE4-44EA-B983-E8CAD8C3F3F0}"/>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2662225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53542-3B55-440B-91E8-F6F452389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00E0B2-949F-4184-BE2C-71522E4D77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0749AD-9E8F-4A5E-ADDC-D55AEA8C24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A04291-AA8C-41FA-BC88-A3303E06AF41}"/>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6" name="Footer Placeholder 5">
            <a:extLst>
              <a:ext uri="{FF2B5EF4-FFF2-40B4-BE49-F238E27FC236}">
                <a16:creationId xmlns:a16="http://schemas.microsoft.com/office/drawing/2014/main" id="{6D9F7F22-4180-478F-BCA7-69350E37E7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F65D63-3BA8-451D-B60B-67D1ADEEDDF0}"/>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25608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5931-CE34-47F8-8979-126033E2D4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8B6E69-C07A-4F8B-8696-A0FE292435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661DA9-16AC-41DF-9AEA-0BDACB3789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7DD898-4464-40CF-8C9E-CF2670E469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759F1F-4C5B-44C3-AF00-A7E1F3442E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9A603E-C288-4494-A05C-8818FD85B616}"/>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8" name="Footer Placeholder 7">
            <a:extLst>
              <a:ext uri="{FF2B5EF4-FFF2-40B4-BE49-F238E27FC236}">
                <a16:creationId xmlns:a16="http://schemas.microsoft.com/office/drawing/2014/main" id="{6D43D149-DC2C-4E6B-991A-081D06B942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121DD1-1A4D-4D3D-AF49-47AFC931B8CC}"/>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1714543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FBB1-F2FC-43D2-BA17-CDC8F54F2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29B719-504C-4DDC-ABB0-0D1673708D13}"/>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4" name="Footer Placeholder 3">
            <a:extLst>
              <a:ext uri="{FF2B5EF4-FFF2-40B4-BE49-F238E27FC236}">
                <a16:creationId xmlns:a16="http://schemas.microsoft.com/office/drawing/2014/main" id="{88D88C8B-839B-4FC7-9D96-BBFBC35750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52A661-D558-4E60-8013-BBB94E82DB55}"/>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3858689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170451-647A-4A94-94EB-CA5645763404}"/>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3" name="Footer Placeholder 2">
            <a:extLst>
              <a:ext uri="{FF2B5EF4-FFF2-40B4-BE49-F238E27FC236}">
                <a16:creationId xmlns:a16="http://schemas.microsoft.com/office/drawing/2014/main" id="{8945BE99-C5E1-47E3-B3CA-1295191C0A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E82E47-9609-4F34-A3A9-44CC42A00757}"/>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733102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B103E-64D1-4B17-9C4D-7F111D61ED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FDFA97-0DBB-4D03-957A-DE495FDBEE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0328E6-7D01-45AC-9A46-2D354CA55C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0E2C6-7819-4D9C-969C-F478DFCB6DC0}"/>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6" name="Footer Placeholder 5">
            <a:extLst>
              <a:ext uri="{FF2B5EF4-FFF2-40B4-BE49-F238E27FC236}">
                <a16:creationId xmlns:a16="http://schemas.microsoft.com/office/drawing/2014/main" id="{F4CAD57B-9E1B-4BB4-93DC-89E764752F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CBD37-0A6C-48C0-923B-B8028B52F9DA}"/>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3868684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1DD99-3D3B-4FC9-99AC-09886934E2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EB3538-3F96-4D5C-ADB0-251F463FF9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DF27FB-D6A8-4ABC-A1A9-C54E55A14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1DDBE6-4097-4F15-A535-95B23EE19F6B}"/>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6" name="Footer Placeholder 5">
            <a:extLst>
              <a:ext uri="{FF2B5EF4-FFF2-40B4-BE49-F238E27FC236}">
                <a16:creationId xmlns:a16="http://schemas.microsoft.com/office/drawing/2014/main" id="{DDF4A5E5-CA81-4101-A9D3-42FC6122E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AF8C89-050E-4DE7-BE5E-260DA5C17348}"/>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399051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E1F2A-97CA-413F-9BD3-BCB0A6874D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EC467E-C6A2-4961-ACA2-73A9FF36A6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56035-3A7E-4DD5-91C4-88E938992E95}"/>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12A590CA-BBE2-41D0-B5DC-960777076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C9852-1DEB-4BA4-84EB-56708EFD5E6B}"/>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462917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FC85E5-0394-43D8-B6A2-487539B43A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A2C011-98EC-441A-BF8A-982E1E6AA9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413256-56B9-4D8C-8709-54F92CBE4C98}"/>
              </a:ext>
            </a:extLst>
          </p:cNvPr>
          <p:cNvSpPr>
            <a:spLocks noGrp="1"/>
          </p:cNvSpPr>
          <p:nvPr>
            <p:ph type="dt" sz="half" idx="10"/>
          </p:nvPr>
        </p:nvSpPr>
        <p:spPr/>
        <p:txBody>
          <a:body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15EDF310-AF0F-47C1-945E-258FB08BC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53DD64-0D01-4F1E-AD0E-A066BDBC76F5}"/>
              </a:ext>
            </a:extLst>
          </p:cNvPr>
          <p:cNvSpPr>
            <a:spLocks noGrp="1"/>
          </p:cNvSpPr>
          <p:nvPr>
            <p:ph type="sldNum" sz="quarter" idx="12"/>
          </p:nvPr>
        </p:nvSpPr>
        <p:spPr/>
        <p:txBody>
          <a:bodyPr/>
          <a:lstStyle/>
          <a:p>
            <a:fld id="{9EB39DB4-14C6-457E-A4AA-1BF4C28DF96F}" type="slidenum">
              <a:rPr lang="en-GB" smtClean="0"/>
              <a:t>‹#›</a:t>
            </a:fld>
            <a:endParaRPr lang="en-GB"/>
          </a:p>
        </p:txBody>
      </p:sp>
    </p:spTree>
    <p:extLst>
      <p:ext uri="{BB962C8B-B14F-4D97-AF65-F5344CB8AC3E}">
        <p14:creationId xmlns:p14="http://schemas.microsoft.com/office/powerpoint/2010/main" val="2242851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3333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2/9/2021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768366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2/9/2021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27586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2/9/2021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9789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2/9/2021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6889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2/9/2021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01955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2/9/2021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56160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2/9/2021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294238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2/9/2021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6553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2/9/2021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2506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2/9/2021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01703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2/9/2021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096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23BDFA-8FDA-4A21-BCC0-F59556BE5E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8943F1-E1C2-4599-9390-288FBCDE49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091D6-1440-4DB6-9452-5D677C8AC7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4DACF5-617F-4D78-ADD6-DC8A65935C8F}" type="datetimeFigureOut">
              <a:rPr lang="en-GB" smtClean="0"/>
              <a:t>09/02/2021</a:t>
            </a:fld>
            <a:endParaRPr lang="en-GB"/>
          </a:p>
        </p:txBody>
      </p:sp>
      <p:sp>
        <p:nvSpPr>
          <p:cNvPr id="5" name="Footer Placeholder 4">
            <a:extLst>
              <a:ext uri="{FF2B5EF4-FFF2-40B4-BE49-F238E27FC236}">
                <a16:creationId xmlns:a16="http://schemas.microsoft.com/office/drawing/2014/main" id="{8CCEFC12-14BC-4F5A-ADC5-05F538F725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D6A17C-5F54-4186-B8FE-BBB93031C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B39DB4-14C6-457E-A4AA-1BF4C28DF96F}" type="slidenum">
              <a:rPr lang="en-GB" smtClean="0"/>
              <a:t>‹#›</a:t>
            </a:fld>
            <a:endParaRPr lang="en-GB"/>
          </a:p>
        </p:txBody>
      </p:sp>
    </p:spTree>
    <p:extLst>
      <p:ext uri="{BB962C8B-B14F-4D97-AF65-F5344CB8AC3E}">
        <p14:creationId xmlns:p14="http://schemas.microsoft.com/office/powerpoint/2010/main" val="3808479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2/9/2021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95285316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9.pn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5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6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4.png"/><Relationship Id="rId7" Type="http://schemas.openxmlformats.org/officeDocument/2006/relationships/diagramColors" Target="../diagrams/colors2.xml"/><Relationship Id="rId2" Type="http://schemas.openxmlformats.org/officeDocument/2006/relationships/image" Target="../media/image33.png"/><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7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7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7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png"/><Relationship Id="rId1" Type="http://schemas.openxmlformats.org/officeDocument/2006/relationships/slideLayout" Target="../slideLayouts/slideLayout19.xml"/><Relationship Id="rId5" Type="http://schemas.openxmlformats.org/officeDocument/2006/relationships/image" Target="../media/image34.png"/><Relationship Id="rId4" Type="http://schemas.openxmlformats.org/officeDocument/2006/relationships/image" Target="../media/image33.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1.jpeg"/><Relationship Id="rId1" Type="http://schemas.openxmlformats.org/officeDocument/2006/relationships/slideLayout" Target="../slideLayouts/slideLayout19.xml"/></Relationships>
</file>

<file path=ppt/slides/_rels/slide7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0.png"/></Relationships>
</file>

<file path=ppt/slides/_rels/slide10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E635C8-4473-43FE-ABE6-2C056D5591F7}"/>
              </a:ext>
            </a:extLst>
          </p:cNvPr>
          <p:cNvPicPr>
            <a:picLocks noChangeAspect="1"/>
          </p:cNvPicPr>
          <p:nvPr/>
        </p:nvPicPr>
        <p:blipFill rotWithShape="1">
          <a:blip r:embed="rId2"/>
          <a:srcRect t="4956" r="2" b="2"/>
          <a:stretch/>
        </p:blipFill>
        <p:spPr>
          <a:xfrm>
            <a:off x="2787418" y="975"/>
            <a:ext cx="9401433" cy="6858000"/>
          </a:xfrm>
          <a:prstGeom prst="rect">
            <a:avLst/>
          </a:prstGeom>
        </p:spPr>
      </p:pic>
      <p:pic>
        <p:nvPicPr>
          <p:cNvPr id="5" name="Picture 4">
            <a:extLst>
              <a:ext uri="{FF2B5EF4-FFF2-40B4-BE49-F238E27FC236}">
                <a16:creationId xmlns:a16="http://schemas.microsoft.com/office/drawing/2014/main" id="{3B404CD5-08BC-4986-8238-D51212E05131}"/>
              </a:ext>
            </a:extLst>
          </p:cNvPr>
          <p:cNvPicPr>
            <a:picLocks noChangeAspect="1"/>
          </p:cNvPicPr>
          <p:nvPr/>
        </p:nvPicPr>
        <p:blipFill rotWithShape="1">
          <a:blip r:embed="rId3"/>
          <a:srcRect t="4522" b="13956"/>
          <a:stretch/>
        </p:blipFill>
        <p:spPr>
          <a:xfrm>
            <a:off x="-27" y="10"/>
            <a:ext cx="12192000" cy="6857990"/>
          </a:xfrm>
          <a:custGeom>
            <a:avLst/>
            <a:gdLst/>
            <a:ahLst/>
            <a:cxnLst/>
            <a:rect l="l" t="t" r="r" b="b"/>
            <a:pathLst>
              <a:path w="12192000" h="6858000">
                <a:moveTo>
                  <a:pt x="10767920" y="0"/>
                </a:moveTo>
                <a:lnTo>
                  <a:pt x="12192000" y="0"/>
                </a:lnTo>
                <a:lnTo>
                  <a:pt x="12192000" y="927417"/>
                </a:lnTo>
                <a:lnTo>
                  <a:pt x="12082763" y="823269"/>
                </a:lnTo>
                <a:cubicBezTo>
                  <a:pt x="11719580" y="493176"/>
                  <a:pt x="11300738" y="223239"/>
                  <a:pt x="10841978" y="29200"/>
                </a:cubicBezTo>
                <a:close/>
                <a:moveTo>
                  <a:pt x="6012882" y="0"/>
                </a:moveTo>
                <a:lnTo>
                  <a:pt x="7504417" y="0"/>
                </a:lnTo>
                <a:lnTo>
                  <a:pt x="7430359" y="29200"/>
                </a:lnTo>
                <a:cubicBezTo>
                  <a:pt x="5857467" y="694478"/>
                  <a:pt x="4753816" y="2251936"/>
                  <a:pt x="4753816" y="4067166"/>
                </a:cubicBezTo>
                <a:cubicBezTo>
                  <a:pt x="4753816" y="5126051"/>
                  <a:pt x="5129364" y="6097221"/>
                  <a:pt x="5754532" y="6854750"/>
                </a:cubicBezTo>
                <a:lnTo>
                  <a:pt x="5757486" y="6858000"/>
                </a:lnTo>
                <a:lnTo>
                  <a:pt x="4830677" y="6858000"/>
                </a:lnTo>
                <a:lnTo>
                  <a:pt x="4745134" y="6724465"/>
                </a:lnTo>
                <a:cubicBezTo>
                  <a:pt x="4274836" y="5949876"/>
                  <a:pt x="4004010" y="5040579"/>
                  <a:pt x="4004010" y="4067979"/>
                </a:cubicBezTo>
                <a:cubicBezTo>
                  <a:pt x="4004010" y="2476453"/>
                  <a:pt x="4729195" y="1054430"/>
                  <a:pt x="5866922" y="114788"/>
                </a:cubicBezTo>
                <a:close/>
                <a:moveTo>
                  <a:pt x="0" y="0"/>
                </a:moveTo>
                <a:lnTo>
                  <a:pt x="4336230" y="0"/>
                </a:lnTo>
                <a:lnTo>
                  <a:pt x="4279837" y="65151"/>
                </a:lnTo>
                <a:cubicBezTo>
                  <a:pt x="3384436" y="1150943"/>
                  <a:pt x="2846555" y="2542953"/>
                  <a:pt x="2846555" y="4060687"/>
                </a:cubicBezTo>
                <a:cubicBezTo>
                  <a:pt x="2846555" y="5036374"/>
                  <a:pt x="3068843" y="5960103"/>
                  <a:pt x="3465501" y="6783922"/>
                </a:cubicBezTo>
                <a:lnTo>
                  <a:pt x="3503413" y="6858000"/>
                </a:lnTo>
                <a:lnTo>
                  <a:pt x="0" y="6858000"/>
                </a:lnTo>
                <a:close/>
              </a:path>
            </a:pathLst>
          </a:custGeom>
        </p:spPr>
      </p:pic>
      <p:sp>
        <p:nvSpPr>
          <p:cNvPr id="43" name="Freeform 95">
            <a:extLst>
              <a:ext uri="{FF2B5EF4-FFF2-40B4-BE49-F238E27FC236}">
                <a16:creationId xmlns:a16="http://schemas.microsoft.com/office/drawing/2014/main" id="{5EFCEEFE-DD72-4E23-A203-092AB1A62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46555" y="-18287"/>
            <a:ext cx="9373908" cy="6920069"/>
          </a:xfrm>
          <a:custGeom>
            <a:avLst/>
            <a:gdLst>
              <a:gd name="connsiteX0" fmla="*/ 9363722 w 9373908"/>
              <a:gd name="connsiteY0" fmla="*/ 0 h 6920069"/>
              <a:gd name="connsiteX1" fmla="*/ 9373908 w 9373908"/>
              <a:gd name="connsiteY1" fmla="*/ 0 h 6920069"/>
              <a:gd name="connsiteX2" fmla="*/ 9373908 w 9373908"/>
              <a:gd name="connsiteY2" fmla="*/ 8011 h 6920069"/>
              <a:gd name="connsiteX3" fmla="*/ 4704244 w 9373908"/>
              <a:gd name="connsiteY3" fmla="*/ 0 h 6920069"/>
              <a:gd name="connsiteX4" fmla="*/ 7874983 w 9373908"/>
              <a:gd name="connsiteY4" fmla="*/ 0 h 6920069"/>
              <a:gd name="connsiteX5" fmla="*/ 7995423 w 9373908"/>
              <a:gd name="connsiteY5" fmla="*/ 47488 h 6920069"/>
              <a:gd name="connsiteX6" fmla="*/ 9236208 w 9373908"/>
              <a:gd name="connsiteY6" fmla="*/ 841557 h 6920069"/>
              <a:gd name="connsiteX7" fmla="*/ 9373908 w 9373908"/>
              <a:gd name="connsiteY7" fmla="*/ 972842 h 6920069"/>
              <a:gd name="connsiteX8" fmla="*/ 9373908 w 9373908"/>
              <a:gd name="connsiteY8" fmla="*/ 6920069 h 6920069"/>
              <a:gd name="connsiteX9" fmla="*/ 2950722 w 9373908"/>
              <a:gd name="connsiteY9" fmla="*/ 6920069 h 6920069"/>
              <a:gd name="connsiteX10" fmla="*/ 2907977 w 9373908"/>
              <a:gd name="connsiteY10" fmla="*/ 6873037 h 6920069"/>
              <a:gd name="connsiteX11" fmla="*/ 1907260 w 9373908"/>
              <a:gd name="connsiteY11" fmla="*/ 4085454 h 6920069"/>
              <a:gd name="connsiteX12" fmla="*/ 4583804 w 9373908"/>
              <a:gd name="connsiteY12" fmla="*/ 47488 h 6920069"/>
              <a:gd name="connsiteX13" fmla="*/ 1505505 w 9373908"/>
              <a:gd name="connsiteY13" fmla="*/ 0 h 6920069"/>
              <a:gd name="connsiteX14" fmla="*/ 3189581 w 9373908"/>
              <a:gd name="connsiteY14" fmla="*/ 0 h 6920069"/>
              <a:gd name="connsiteX15" fmla="*/ 3020368 w 9373908"/>
              <a:gd name="connsiteY15" fmla="*/ 133076 h 6920069"/>
              <a:gd name="connsiteX16" fmla="*/ 1157455 w 9373908"/>
              <a:gd name="connsiteY16" fmla="*/ 4086267 h 6920069"/>
              <a:gd name="connsiteX17" fmla="*/ 1898579 w 9373908"/>
              <a:gd name="connsiteY17" fmla="*/ 6742753 h 6920069"/>
              <a:gd name="connsiteX18" fmla="*/ 2012168 w 9373908"/>
              <a:gd name="connsiteY18" fmla="*/ 6920069 h 6920069"/>
              <a:gd name="connsiteX19" fmla="*/ 679265 w 9373908"/>
              <a:gd name="connsiteY19" fmla="*/ 6920069 h 6920069"/>
              <a:gd name="connsiteX20" fmla="*/ 618946 w 9373908"/>
              <a:gd name="connsiteY20" fmla="*/ 6802210 h 6920069"/>
              <a:gd name="connsiteX21" fmla="*/ 0 w 9373908"/>
              <a:gd name="connsiteY21" fmla="*/ 4078975 h 6920069"/>
              <a:gd name="connsiteX22" fmla="*/ 1433282 w 9373908"/>
              <a:gd name="connsiteY22" fmla="*/ 83440 h 692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73908" h="6920069">
                <a:moveTo>
                  <a:pt x="9363722" y="0"/>
                </a:moveTo>
                <a:lnTo>
                  <a:pt x="9373908" y="0"/>
                </a:lnTo>
                <a:lnTo>
                  <a:pt x="9373908" y="8011"/>
                </a:lnTo>
                <a:close/>
                <a:moveTo>
                  <a:pt x="4704244" y="0"/>
                </a:moveTo>
                <a:lnTo>
                  <a:pt x="7874983" y="0"/>
                </a:lnTo>
                <a:lnTo>
                  <a:pt x="7995423" y="47488"/>
                </a:lnTo>
                <a:cubicBezTo>
                  <a:pt x="8454183" y="241528"/>
                  <a:pt x="8873025" y="511464"/>
                  <a:pt x="9236208" y="841557"/>
                </a:cubicBezTo>
                <a:lnTo>
                  <a:pt x="9373908" y="972842"/>
                </a:lnTo>
                <a:lnTo>
                  <a:pt x="9373908" y="6920069"/>
                </a:lnTo>
                <a:lnTo>
                  <a:pt x="2950722" y="6920069"/>
                </a:lnTo>
                <a:lnTo>
                  <a:pt x="2907977" y="6873037"/>
                </a:lnTo>
                <a:cubicBezTo>
                  <a:pt x="2282808" y="6115509"/>
                  <a:pt x="1907260" y="5144339"/>
                  <a:pt x="1907260" y="4085454"/>
                </a:cubicBezTo>
                <a:cubicBezTo>
                  <a:pt x="1907260" y="2270224"/>
                  <a:pt x="3010912" y="712766"/>
                  <a:pt x="4583804" y="47488"/>
                </a:cubicBezTo>
                <a:close/>
                <a:moveTo>
                  <a:pt x="1505505" y="0"/>
                </a:moveTo>
                <a:lnTo>
                  <a:pt x="3189581" y="0"/>
                </a:lnTo>
                <a:lnTo>
                  <a:pt x="3020368" y="133076"/>
                </a:lnTo>
                <a:cubicBezTo>
                  <a:pt x="1882640" y="1072718"/>
                  <a:pt x="1157455" y="2494741"/>
                  <a:pt x="1157455" y="4086267"/>
                </a:cubicBezTo>
                <a:cubicBezTo>
                  <a:pt x="1157455" y="5058867"/>
                  <a:pt x="1428281" y="5968164"/>
                  <a:pt x="1898579" y="6742753"/>
                </a:cubicBezTo>
                <a:lnTo>
                  <a:pt x="2012168" y="6920069"/>
                </a:lnTo>
                <a:lnTo>
                  <a:pt x="679265" y="6920069"/>
                </a:lnTo>
                <a:lnTo>
                  <a:pt x="618946" y="6802210"/>
                </a:lnTo>
                <a:cubicBezTo>
                  <a:pt x="222288" y="5978391"/>
                  <a:pt x="0" y="5054662"/>
                  <a:pt x="0" y="4078975"/>
                </a:cubicBezTo>
                <a:cubicBezTo>
                  <a:pt x="0" y="2561242"/>
                  <a:pt x="537881" y="1169231"/>
                  <a:pt x="1433282" y="83440"/>
                </a:cubicBezTo>
                <a:close/>
              </a:path>
            </a:pathLst>
          </a:custGeom>
          <a:noFill/>
          <a:ln w="60325" cmpd="dbl">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5">
            <a:extLst>
              <a:ext uri="{FF2B5EF4-FFF2-40B4-BE49-F238E27FC236}">
                <a16:creationId xmlns:a16="http://schemas.microsoft.com/office/drawing/2014/main" id="{2A73F40A-89D3-430B-96F3-4FFB3CCF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lumMod val="85000"/>
              <a:lumOff val="15000"/>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30C29C-C79A-B141-9CEE-A62DC14CFDA6}"/>
              </a:ext>
            </a:extLst>
          </p:cNvPr>
          <p:cNvSpPr>
            <a:spLocks noGrp="1"/>
          </p:cNvSpPr>
          <p:nvPr>
            <p:ph type="ctrTitle"/>
          </p:nvPr>
        </p:nvSpPr>
        <p:spPr>
          <a:xfrm>
            <a:off x="6631133" y="2027603"/>
            <a:ext cx="5097041" cy="2685831"/>
          </a:xfrm>
        </p:spPr>
        <p:txBody>
          <a:bodyPr>
            <a:normAutofit/>
          </a:bodyPr>
          <a:lstStyle/>
          <a:p>
            <a:pPr algn="l"/>
            <a:r>
              <a:rPr lang="en-US" sz="4800">
                <a:ln w="22225">
                  <a:solidFill>
                    <a:schemeClr val="tx1"/>
                  </a:solidFill>
                  <a:miter lim="800000"/>
                </a:ln>
              </a:rPr>
              <a:t>POSITIONALITY THREE</a:t>
            </a:r>
          </a:p>
        </p:txBody>
      </p:sp>
      <p:sp>
        <p:nvSpPr>
          <p:cNvPr id="3" name="Subtitle 2">
            <a:extLst>
              <a:ext uri="{FF2B5EF4-FFF2-40B4-BE49-F238E27FC236}">
                <a16:creationId xmlns:a16="http://schemas.microsoft.com/office/drawing/2014/main" id="{3945B44E-3305-6B42-A1D6-549A910B54D1}"/>
              </a:ext>
            </a:extLst>
          </p:cNvPr>
          <p:cNvSpPr>
            <a:spLocks noGrp="1"/>
          </p:cNvSpPr>
          <p:nvPr>
            <p:ph type="subTitle" idx="1"/>
          </p:nvPr>
        </p:nvSpPr>
        <p:spPr>
          <a:xfrm>
            <a:off x="6631133" y="4849959"/>
            <a:ext cx="4774196" cy="915841"/>
          </a:xfrm>
        </p:spPr>
        <p:txBody>
          <a:bodyPr>
            <a:normAutofit/>
          </a:bodyPr>
          <a:lstStyle/>
          <a:p>
            <a:pPr algn="l"/>
            <a:r>
              <a:rPr lang="en-US" sz="2200"/>
              <a:t>Dr Caroline Jawad 2021</a:t>
            </a:r>
          </a:p>
        </p:txBody>
      </p:sp>
    </p:spTree>
    <p:extLst>
      <p:ext uri="{BB962C8B-B14F-4D97-AF65-F5344CB8AC3E}">
        <p14:creationId xmlns:p14="http://schemas.microsoft.com/office/powerpoint/2010/main" val="11857322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A348A-79AF-4C05-A017-8E19882E750A}"/>
              </a:ext>
            </a:extLst>
          </p:cNvPr>
          <p:cNvSpPr>
            <a:spLocks noGrp="1"/>
          </p:cNvSpPr>
          <p:nvPr>
            <p:ph type="title"/>
          </p:nvPr>
        </p:nvSpPr>
        <p:spPr>
          <a:xfrm>
            <a:off x="4965430" y="629268"/>
            <a:ext cx="6586491" cy="1286160"/>
          </a:xfrm>
        </p:spPr>
        <p:txBody>
          <a:bodyPr anchor="b">
            <a:normAutofit/>
          </a:bodyPr>
          <a:lstStyle/>
          <a:p>
            <a:r>
              <a:rPr lang="en-GB"/>
              <a:t>Please note</a:t>
            </a:r>
            <a:endParaRPr lang="en-GB" dirty="0"/>
          </a:p>
        </p:txBody>
      </p:sp>
      <p:sp>
        <p:nvSpPr>
          <p:cNvPr id="3" name="Content Placeholder 2">
            <a:extLst>
              <a:ext uri="{FF2B5EF4-FFF2-40B4-BE49-F238E27FC236}">
                <a16:creationId xmlns:a16="http://schemas.microsoft.com/office/drawing/2014/main" id="{0F42A779-F246-4C32-A7BF-B12AE11CEF4E}"/>
              </a:ext>
            </a:extLst>
          </p:cNvPr>
          <p:cNvSpPr>
            <a:spLocks noGrp="1"/>
          </p:cNvSpPr>
          <p:nvPr>
            <p:ph idx="1"/>
          </p:nvPr>
        </p:nvSpPr>
        <p:spPr>
          <a:xfrm>
            <a:off x="4965431" y="2438400"/>
            <a:ext cx="6586489" cy="3785419"/>
          </a:xfrm>
        </p:spPr>
        <p:txBody>
          <a:bodyPr>
            <a:normAutofit/>
          </a:bodyPr>
          <a:lstStyle/>
          <a:p>
            <a:r>
              <a:rPr lang="en-GB" sz="2000"/>
              <a:t>My presentations are (frequently) information-heavy and some slides will not be discussed at length and in some cases not discussed at all. These slides include background and or reading and or video links and or detail(s) that you may wish to choose to explore outside of the lecture. All slides are important but some slides are more important than others and within the time we have, it is necessary for me to be selective.</a:t>
            </a:r>
          </a:p>
          <a:p>
            <a:endParaRPr lang="en-GB" sz="2000"/>
          </a:p>
        </p:txBody>
      </p:sp>
      <p:pic>
        <p:nvPicPr>
          <p:cNvPr id="4" name="Picture 3">
            <a:extLst>
              <a:ext uri="{FF2B5EF4-FFF2-40B4-BE49-F238E27FC236}">
                <a16:creationId xmlns:a16="http://schemas.microsoft.com/office/drawing/2014/main" id="{3AA43C5C-7BF0-424B-B6E9-F2780C434BAA}"/>
              </a:ext>
            </a:extLst>
          </p:cNvPr>
          <p:cNvPicPr>
            <a:picLocks noChangeAspect="1"/>
          </p:cNvPicPr>
          <p:nvPr/>
        </p:nvPicPr>
        <p:blipFill rotWithShape="1">
          <a:blip r:embed="rId2"/>
          <a:srcRect l="27019" r="22286"/>
          <a:stretch/>
        </p:blipFill>
        <p:spPr>
          <a:xfrm>
            <a:off x="20" y="10"/>
            <a:ext cx="4635571" cy="6857990"/>
          </a:xfrm>
          <a:prstGeom prst="rect">
            <a:avLst/>
          </a:prstGeom>
          <a:effectLst/>
        </p:spPr>
      </p:pic>
      <p:cxnSp>
        <p:nvCxnSpPr>
          <p:cNvPr id="11"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69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6223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9A34DD5-4F8D-6249-8BE5-FB216D10346C}"/>
              </a:ext>
            </a:extLst>
          </p:cNvPr>
          <p:cNvSpPr>
            <a:spLocks noGrp="1" noChangeArrowheads="1"/>
          </p:cNvSpPr>
          <p:nvPr>
            <p:ph type="title"/>
          </p:nvPr>
        </p:nvSpPr>
        <p:spPr>
          <a:xfrm>
            <a:off x="838200" y="365125"/>
            <a:ext cx="10515600" cy="1325563"/>
          </a:xfrm>
        </p:spPr>
        <p:txBody>
          <a:bodyPr>
            <a:normAutofit/>
          </a:bodyPr>
          <a:lstStyle/>
          <a:p>
            <a:pPr eaLnBrk="1" hangingPunct="1">
              <a:defRPr/>
            </a:pPr>
            <a:r>
              <a:rPr lang="en-US"/>
              <a:t>THE ALLEGORY OF THE CAVE</a:t>
            </a:r>
          </a:p>
        </p:txBody>
      </p:sp>
      <p:graphicFrame>
        <p:nvGraphicFramePr>
          <p:cNvPr id="21509" name="Rectangle 3">
            <a:extLst>
              <a:ext uri="{FF2B5EF4-FFF2-40B4-BE49-F238E27FC236}">
                <a16:creationId xmlns:a16="http://schemas.microsoft.com/office/drawing/2014/main" id="{D5AE0157-8EC3-439F-B748-CAE778B5D931}"/>
              </a:ext>
            </a:extLst>
          </p:cNvPr>
          <p:cNvGraphicFramePr/>
          <p:nvPr>
            <p:extLst>
              <p:ext uri="{D42A27DB-BD31-4B8C-83A1-F6EECF244321}">
                <p14:modId xmlns:p14="http://schemas.microsoft.com/office/powerpoint/2010/main" val="41343788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12744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2B089FE-9496-014C-890E-F7ED718FBDED}"/>
              </a:ext>
            </a:extLst>
          </p:cNvPr>
          <p:cNvPicPr>
            <a:picLocks noChangeAspect="1"/>
          </p:cNvPicPr>
          <p:nvPr/>
        </p:nvPicPr>
        <p:blipFill rotWithShape="1">
          <a:blip r:embed="rId2"/>
          <a:srcRect t="5592" r="-1" b="-1"/>
          <a:stretch/>
        </p:blipFill>
        <p:spPr>
          <a:xfrm>
            <a:off x="321733" y="321733"/>
            <a:ext cx="11548534" cy="6214534"/>
          </a:xfrm>
          <a:prstGeom prst="rect">
            <a:avLst/>
          </a:prstGeom>
        </p:spPr>
      </p:pic>
    </p:spTree>
    <p:extLst>
      <p:ext uri="{BB962C8B-B14F-4D97-AF65-F5344CB8AC3E}">
        <p14:creationId xmlns:p14="http://schemas.microsoft.com/office/powerpoint/2010/main" val="34864966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4B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781AB17-0A9E-564A-AC0B-1B06774F92F6}"/>
              </a:ext>
            </a:extLst>
          </p:cNvPr>
          <p:cNvPicPr>
            <a:picLocks noChangeAspect="1"/>
          </p:cNvPicPr>
          <p:nvPr/>
        </p:nvPicPr>
        <p:blipFill rotWithShape="1">
          <a:blip r:embed="rId2"/>
          <a:srcRect t="2414"/>
          <a:stretch/>
        </p:blipFill>
        <p:spPr>
          <a:xfrm>
            <a:off x="643467" y="648825"/>
            <a:ext cx="10905066" cy="5560350"/>
          </a:xfrm>
          <a:prstGeom prst="rect">
            <a:avLst/>
          </a:prstGeom>
        </p:spPr>
      </p:pic>
    </p:spTree>
    <p:extLst>
      <p:ext uri="{BB962C8B-B14F-4D97-AF65-F5344CB8AC3E}">
        <p14:creationId xmlns:p14="http://schemas.microsoft.com/office/powerpoint/2010/main" val="3219491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D3159AA-95DC-0E44-A1F6-8BEA487A84D5}"/>
              </a:ext>
            </a:extLst>
          </p:cNvPr>
          <p:cNvPicPr>
            <a:picLocks noChangeAspect="1"/>
          </p:cNvPicPr>
          <p:nvPr/>
        </p:nvPicPr>
        <p:blipFill>
          <a:blip r:embed="rId2"/>
          <a:stretch>
            <a:fillRect/>
          </a:stretch>
        </p:blipFill>
        <p:spPr>
          <a:xfrm>
            <a:off x="3018063" y="643467"/>
            <a:ext cx="6155874" cy="5571066"/>
          </a:xfrm>
          <a:prstGeom prst="rect">
            <a:avLst/>
          </a:prstGeom>
        </p:spPr>
      </p:pic>
    </p:spTree>
    <p:extLst>
      <p:ext uri="{BB962C8B-B14F-4D97-AF65-F5344CB8AC3E}">
        <p14:creationId xmlns:p14="http://schemas.microsoft.com/office/powerpoint/2010/main" val="3825811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51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2EDA196-B70F-7A4D-B55D-703659B533D3}"/>
              </a:ext>
            </a:extLst>
          </p:cNvPr>
          <p:cNvPicPr>
            <a:picLocks noChangeAspect="1"/>
          </p:cNvPicPr>
          <p:nvPr/>
        </p:nvPicPr>
        <p:blipFill rotWithShape="1">
          <a:blip r:embed="rId2"/>
          <a:srcRect t="5288" r="-2" b="14320"/>
          <a:stretch/>
        </p:blipFill>
        <p:spPr>
          <a:xfrm>
            <a:off x="681928" y="643467"/>
            <a:ext cx="10828144" cy="5571066"/>
          </a:xfrm>
          <a:prstGeom prst="rect">
            <a:avLst/>
          </a:prstGeom>
        </p:spPr>
      </p:pic>
    </p:spTree>
    <p:extLst>
      <p:ext uri="{BB962C8B-B14F-4D97-AF65-F5344CB8AC3E}">
        <p14:creationId xmlns:p14="http://schemas.microsoft.com/office/powerpoint/2010/main" val="3379669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A7A920-E4D2-9842-BEFA-F3FB9111F48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Allegory</a:t>
            </a:r>
          </a:p>
        </p:txBody>
      </p:sp>
      <p:sp>
        <p:nvSpPr>
          <p:cNvPr id="3" name="Content Placeholder 2">
            <a:extLst>
              <a:ext uri="{FF2B5EF4-FFF2-40B4-BE49-F238E27FC236}">
                <a16:creationId xmlns:a16="http://schemas.microsoft.com/office/drawing/2014/main" id="{92D6B36C-0E0B-D341-955D-B64A5771977D}"/>
              </a:ext>
            </a:extLst>
          </p:cNvPr>
          <p:cNvSpPr>
            <a:spLocks noGrp="1"/>
          </p:cNvSpPr>
          <p:nvPr>
            <p:ph idx="1"/>
          </p:nvPr>
        </p:nvSpPr>
        <p:spPr>
          <a:xfrm>
            <a:off x="4810259" y="649480"/>
            <a:ext cx="6555347" cy="5546047"/>
          </a:xfrm>
        </p:spPr>
        <p:txBody>
          <a:bodyPr anchor="ctr">
            <a:normAutofit/>
          </a:bodyPr>
          <a:lstStyle/>
          <a:p>
            <a:r>
              <a:rPr lang="en-GB" sz="2000"/>
              <a:t>Plato has Socrates describe a group of people who have lived chained to the wall of a cave all of their lives, facing a blank wall. The people watch shadows projected on the wall from objects passing in front of a fire behind them, and give names to these shadows. The shadows are the prisoners' reality.</a:t>
            </a:r>
            <a:endParaRPr lang="en-US" sz="2000"/>
          </a:p>
        </p:txBody>
      </p:sp>
    </p:spTree>
    <p:extLst>
      <p:ext uri="{BB962C8B-B14F-4D97-AF65-F5344CB8AC3E}">
        <p14:creationId xmlns:p14="http://schemas.microsoft.com/office/powerpoint/2010/main" val="3226410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1D202D1-89C7-8447-A4D1-9ED22B3B83C4}"/>
              </a:ext>
            </a:extLst>
          </p:cNvPr>
          <p:cNvPicPr>
            <a:picLocks noChangeAspect="1"/>
          </p:cNvPicPr>
          <p:nvPr/>
        </p:nvPicPr>
        <p:blipFill>
          <a:blip r:embed="rId3"/>
          <a:stretch>
            <a:fillRect/>
          </a:stretch>
        </p:blipFill>
        <p:spPr>
          <a:xfrm>
            <a:off x="2133600" y="457200"/>
            <a:ext cx="7924800" cy="5943600"/>
          </a:xfrm>
          <a:prstGeom prst="rect">
            <a:avLst/>
          </a:prstGeom>
        </p:spPr>
      </p:pic>
      <p:sp>
        <p:nvSpPr>
          <p:cNvPr id="2" name="Arrow: Right 1">
            <a:extLst>
              <a:ext uri="{FF2B5EF4-FFF2-40B4-BE49-F238E27FC236}">
                <a16:creationId xmlns:a16="http://schemas.microsoft.com/office/drawing/2014/main" id="{E30FB966-39B1-4441-8A58-0B7D174FE3A8}"/>
              </a:ext>
            </a:extLst>
          </p:cNvPr>
          <p:cNvSpPr/>
          <p:nvPr/>
        </p:nvSpPr>
        <p:spPr>
          <a:xfrm>
            <a:off x="4930217" y="2948099"/>
            <a:ext cx="745588" cy="168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3501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C99AE-F036-7D4F-8C4E-00595A57C296}"/>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BA49A6B4-D29F-994C-B163-4831A5CF2E04}"/>
              </a:ext>
            </a:extLst>
          </p:cNvPr>
          <p:cNvSpPr>
            <a:spLocks noGrp="1"/>
          </p:cNvSpPr>
          <p:nvPr>
            <p:ph idx="1"/>
          </p:nvPr>
        </p:nvSpPr>
        <p:spPr>
          <a:xfrm>
            <a:off x="4810259" y="649480"/>
            <a:ext cx="6555347" cy="5546047"/>
          </a:xfrm>
        </p:spPr>
        <p:txBody>
          <a:bodyPr anchor="ctr">
            <a:normAutofit/>
          </a:bodyPr>
          <a:lstStyle/>
          <a:p>
            <a:r>
              <a:rPr lang="en-GB" sz="2000" dirty="0"/>
              <a:t>Socrates explains how the philosopher is like a prisoner who is freed from the cave and comes to understand that the shadows on the wall are not reality at all, for he can perceive the true form of reality rather than the manufactured reality that is the shadows seen by the prisoners. The prisoners manage to break their bonds one day and discover that their reality was not what they thought it was. They discovered the sun, which Plato uses as an analogy for the fire that man cannot see behind. Like the fire that cast light on the walls of the cave, </a:t>
            </a:r>
            <a:r>
              <a:rPr lang="en-GB" sz="2000" dirty="0">
                <a:highlight>
                  <a:srgbClr val="FFFF00"/>
                </a:highlight>
              </a:rPr>
              <a:t>the human condition is forever bound to the impressions that are received through the senses.</a:t>
            </a:r>
          </a:p>
          <a:p>
            <a:endParaRPr lang="en-US" sz="2000" dirty="0"/>
          </a:p>
        </p:txBody>
      </p:sp>
    </p:spTree>
    <p:extLst>
      <p:ext uri="{BB962C8B-B14F-4D97-AF65-F5344CB8AC3E}">
        <p14:creationId xmlns:p14="http://schemas.microsoft.com/office/powerpoint/2010/main" val="3924221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29F3B2-B689-A04C-A6F1-9B581992D7C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AF9374EF-223C-DB4D-A8C5-6090C3957455}"/>
              </a:ext>
            </a:extLst>
          </p:cNvPr>
          <p:cNvSpPr>
            <a:spLocks noGrp="1"/>
          </p:cNvSpPr>
          <p:nvPr>
            <p:ph idx="1"/>
          </p:nvPr>
        </p:nvSpPr>
        <p:spPr>
          <a:xfrm>
            <a:off x="4810259" y="649480"/>
            <a:ext cx="6555347" cy="5546047"/>
          </a:xfrm>
        </p:spPr>
        <p:txBody>
          <a:bodyPr anchor="ctr">
            <a:normAutofit/>
          </a:bodyPr>
          <a:lstStyle/>
          <a:p>
            <a:r>
              <a:rPr lang="en-GB" sz="2000" dirty="0">
                <a:highlight>
                  <a:srgbClr val="FFFF00"/>
                </a:highlight>
              </a:rPr>
              <a:t>Even if these interpretations are an absurd misrepresentation of reality, we cannot somehow break free from the bonds of our human condition</a:t>
            </a:r>
            <a:r>
              <a:rPr lang="en-GB" sz="2000" dirty="0"/>
              <a:t>—we cannot free ourselves from phenomenal state just as the prisoners could not free themselves from their chains. If, however, we were to miraculously escape our bondage, we would find a world that we could not understand—the sun is incomprehensible for someone who has never seen it. In other words, we would encounter another "realm", a place incomprehensible because, theoretically, it is the source of a higher reality than the one we have always known; it is the realm of pure fact.</a:t>
            </a:r>
          </a:p>
          <a:p>
            <a:endParaRPr lang="en-US" sz="2000" dirty="0"/>
          </a:p>
        </p:txBody>
      </p:sp>
    </p:spTree>
    <p:extLst>
      <p:ext uri="{BB962C8B-B14F-4D97-AF65-F5344CB8AC3E}">
        <p14:creationId xmlns:p14="http://schemas.microsoft.com/office/powerpoint/2010/main" val="435618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5" name="Picture 4">
            <a:extLst>
              <a:ext uri="{FF2B5EF4-FFF2-40B4-BE49-F238E27FC236}">
                <a16:creationId xmlns:a16="http://schemas.microsoft.com/office/drawing/2014/main" id="{9EDCA7C2-0B1F-8B49-B560-DAF91214BC7D}"/>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5380" r="1" b="1343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6434" name="Rectangle 2">
            <a:extLst>
              <a:ext uri="{FF2B5EF4-FFF2-40B4-BE49-F238E27FC236}">
                <a16:creationId xmlns:a16="http://schemas.microsoft.com/office/drawing/2014/main" id="{625BC865-66A4-A84E-A45D-E14B260B89CC}"/>
              </a:ext>
            </a:extLst>
          </p:cNvPr>
          <p:cNvSpPr>
            <a:spLocks noGrp="1" noChangeArrowheads="1"/>
          </p:cNvSpPr>
          <p:nvPr>
            <p:ph type="title"/>
          </p:nvPr>
        </p:nvSpPr>
        <p:spPr>
          <a:xfrm>
            <a:off x="1524000" y="1122362"/>
            <a:ext cx="9144000" cy="2900518"/>
          </a:xfrm>
        </p:spPr>
        <p:txBody>
          <a:bodyPr vert="horz" lIns="91440" tIns="45720" rIns="91440" bIns="45720" rtlCol="0" anchor="b">
            <a:normAutofit/>
          </a:bodyPr>
          <a:lstStyle/>
          <a:p>
            <a:pPr algn="ctr">
              <a:defRPr/>
            </a:pPr>
            <a:r>
              <a:rPr lang="en-US" sz="6000">
                <a:solidFill>
                  <a:srgbClr val="FFFFFF"/>
                </a:solidFill>
              </a:rPr>
              <a:t>…Plato’s Cave…</a:t>
            </a:r>
          </a:p>
        </p:txBody>
      </p:sp>
    </p:spTree>
    <p:extLst>
      <p:ext uri="{BB962C8B-B14F-4D97-AF65-F5344CB8AC3E}">
        <p14:creationId xmlns:p14="http://schemas.microsoft.com/office/powerpoint/2010/main" val="217495405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007B1-28C1-4917-AD48-00703756415D}"/>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The lesson</a:t>
            </a:r>
            <a:r>
              <a:rPr lang="en-GB" sz="4000" dirty="0">
                <a:solidFill>
                  <a:srgbClr val="FFFFFF"/>
                </a:solidFill>
              </a:rPr>
              <a:t> of </a:t>
            </a:r>
            <a:r>
              <a:rPr lang="en-GB" sz="4000" b="1" dirty="0">
                <a:solidFill>
                  <a:srgbClr val="FFFFFF"/>
                </a:solidFill>
              </a:rPr>
              <a:t>Plato's Allegory of the Cave</a:t>
            </a:r>
            <a:r>
              <a:rPr lang="en-GB" sz="4000" dirty="0">
                <a:solidFill>
                  <a:srgbClr val="FFFFFF"/>
                </a:solidFill>
              </a:rPr>
              <a:t> </a:t>
            </a:r>
          </a:p>
        </p:txBody>
      </p:sp>
      <p:sp>
        <p:nvSpPr>
          <p:cNvPr id="3" name="Content Placeholder 2">
            <a:extLst>
              <a:ext uri="{FF2B5EF4-FFF2-40B4-BE49-F238E27FC236}">
                <a16:creationId xmlns:a16="http://schemas.microsoft.com/office/drawing/2014/main" id="{99F42F01-8CC1-4BEF-8DD5-0071553F25FA}"/>
              </a:ext>
            </a:extLst>
          </p:cNvPr>
          <p:cNvSpPr>
            <a:spLocks noGrp="1"/>
          </p:cNvSpPr>
          <p:nvPr>
            <p:ph idx="1"/>
          </p:nvPr>
        </p:nvSpPr>
        <p:spPr>
          <a:xfrm>
            <a:off x="4810259" y="649480"/>
            <a:ext cx="6555347" cy="5546047"/>
          </a:xfrm>
        </p:spPr>
        <p:txBody>
          <a:bodyPr anchor="ctr">
            <a:normAutofit/>
          </a:bodyPr>
          <a:lstStyle/>
          <a:p>
            <a:r>
              <a:rPr lang="en-GB" sz="2000"/>
              <a:t> To question every assumption you have about the reality you call “real.” This is a powerful way to develop the skill of thinking for yourself and discovering your own unique solutions to any problem.</a:t>
            </a:r>
          </a:p>
        </p:txBody>
      </p:sp>
    </p:spTree>
    <p:extLst>
      <p:ext uri="{BB962C8B-B14F-4D97-AF65-F5344CB8AC3E}">
        <p14:creationId xmlns:p14="http://schemas.microsoft.com/office/powerpoint/2010/main" val="1920726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BBFBDBBE-AF6C-3A46-9EAE-E70C9D8D577C}"/>
              </a:ext>
            </a:extLst>
          </p:cNvPr>
          <p:cNvSpPr>
            <a:spLocks noGrp="1" noChangeArrowheads="1"/>
          </p:cNvSpPr>
          <p:nvPr>
            <p:ph type="title"/>
          </p:nvPr>
        </p:nvSpPr>
        <p:spPr>
          <a:xfrm>
            <a:off x="4654296" y="329184"/>
            <a:ext cx="6894576" cy="1783080"/>
          </a:xfrm>
        </p:spPr>
        <p:txBody>
          <a:bodyPr anchor="b">
            <a:normAutofit/>
          </a:bodyPr>
          <a:lstStyle/>
          <a:p>
            <a:pPr eaLnBrk="1" hangingPunct="1"/>
            <a:r>
              <a:rPr lang="en-US" altLang="en-US" sz="5400"/>
              <a:t>Two things the allegory of the cave tells us…</a:t>
            </a:r>
          </a:p>
        </p:txBody>
      </p:sp>
      <p:pic>
        <p:nvPicPr>
          <p:cNvPr id="46084" name="Picture 46083" descr="The planet earth taken from the outer space">
            <a:extLst>
              <a:ext uri="{FF2B5EF4-FFF2-40B4-BE49-F238E27FC236}">
                <a16:creationId xmlns:a16="http://schemas.microsoft.com/office/drawing/2014/main" id="{AD462B55-7774-4AB5-B782-174F86609EED}"/>
              </a:ext>
            </a:extLst>
          </p:cNvPr>
          <p:cNvPicPr>
            <a:picLocks noChangeAspect="1"/>
          </p:cNvPicPr>
          <p:nvPr/>
        </p:nvPicPr>
        <p:blipFill rotWithShape="1">
          <a:blip r:embed="rId3"/>
          <a:srcRect l="60735" r="708"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8"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a:extLst>
              <a:ext uri="{FF2B5EF4-FFF2-40B4-BE49-F238E27FC236}">
                <a16:creationId xmlns:a16="http://schemas.microsoft.com/office/drawing/2014/main" id="{9B762C83-A57F-EC45-B650-A2A354086723}"/>
              </a:ext>
            </a:extLst>
          </p:cNvPr>
          <p:cNvSpPr>
            <a:spLocks noGrp="1" noChangeArrowheads="1"/>
          </p:cNvSpPr>
          <p:nvPr>
            <p:ph type="body" idx="1"/>
          </p:nvPr>
        </p:nvSpPr>
        <p:spPr>
          <a:xfrm>
            <a:off x="4654296" y="2706624"/>
            <a:ext cx="6894576" cy="3483864"/>
          </a:xfrm>
        </p:spPr>
        <p:txBody>
          <a:bodyPr>
            <a:normAutofit/>
          </a:bodyPr>
          <a:lstStyle/>
          <a:p>
            <a:pPr eaLnBrk="1" hangingPunct="1">
              <a:defRPr/>
            </a:pPr>
            <a:endParaRPr lang="en-US" sz="2200" dirty="0"/>
          </a:p>
          <a:p>
            <a:pPr eaLnBrk="1" hangingPunct="1">
              <a:defRPr/>
            </a:pPr>
            <a:r>
              <a:rPr lang="en-US" sz="2200" dirty="0">
                <a:latin typeface="Times New Roman" pitchFamily="18" charset="0"/>
                <a:cs typeface="Times New Roman" pitchFamily="18" charset="0"/>
              </a:rPr>
              <a:t>That the world of our direct experience </a:t>
            </a:r>
            <a:r>
              <a:rPr lang="en-US" sz="2200" b="1" dirty="0">
                <a:latin typeface="Times New Roman" pitchFamily="18" charset="0"/>
                <a:cs typeface="Times New Roman" pitchFamily="18" charset="0"/>
              </a:rPr>
              <a:t>is a shadow or imitation of the real world </a:t>
            </a:r>
            <a:r>
              <a:rPr lang="en-US" sz="2200" dirty="0">
                <a:latin typeface="Times New Roman" pitchFamily="18" charset="0"/>
                <a:cs typeface="Times New Roman" pitchFamily="18" charset="0"/>
              </a:rPr>
              <a:t>equally important:</a:t>
            </a:r>
          </a:p>
          <a:p>
            <a:pPr eaLnBrk="1" hangingPunct="1">
              <a:defRPr/>
            </a:pPr>
            <a:r>
              <a:rPr lang="en-US" sz="2200" dirty="0">
                <a:latin typeface="Times New Roman" pitchFamily="18" charset="0"/>
                <a:cs typeface="Times New Roman" pitchFamily="18" charset="0"/>
              </a:rPr>
              <a:t>That the world of our direct experience </a:t>
            </a:r>
            <a:r>
              <a:rPr lang="en-US" sz="2200" b="1" dirty="0">
                <a:latin typeface="Times New Roman" pitchFamily="18" charset="0"/>
                <a:cs typeface="Times New Roman" pitchFamily="18" charset="0"/>
              </a:rPr>
              <a:t>provides us with some knowledge of reality</a:t>
            </a:r>
            <a:r>
              <a:rPr lang="en-US" sz="2200" dirty="0">
                <a:latin typeface="Times New Roman" pitchFamily="18" charset="0"/>
                <a:cs typeface="Times New Roman" pitchFamily="18" charset="0"/>
              </a:rPr>
              <a:t> </a:t>
            </a:r>
          </a:p>
        </p:txBody>
      </p:sp>
    </p:spTree>
    <p:extLst>
      <p:ext uri="{BB962C8B-B14F-4D97-AF65-F5344CB8AC3E}">
        <p14:creationId xmlns:p14="http://schemas.microsoft.com/office/powerpoint/2010/main" val="3176612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3963733" y="457200"/>
            <a:ext cx="4264533" cy="5943600"/>
          </a:xfrm>
          <a:prstGeom prst="rect">
            <a:avLst/>
          </a:prstGeom>
        </p:spPr>
      </p:pic>
      <p:sp>
        <p:nvSpPr>
          <p:cNvPr id="3" name="Rectangle 2"/>
          <p:cNvSpPr/>
          <p:nvPr/>
        </p:nvSpPr>
        <p:spPr>
          <a:xfrm>
            <a:off x="7010400" y="5943601"/>
            <a:ext cx="3200400" cy="246221"/>
          </a:xfrm>
          <a:prstGeom prst="rect">
            <a:avLst/>
          </a:prstGeom>
        </p:spPr>
        <p:txBody>
          <a:bodyPr wrap="square">
            <a:spAutoFit/>
          </a:bodyPr>
          <a:lstStyle/>
          <a:p>
            <a:pPr algn="r">
              <a:spcAft>
                <a:spcPts val="600"/>
              </a:spcAft>
            </a:pPr>
            <a:r>
              <a:rPr lang="en-US" sz="1000" dirty="0">
                <a:solidFill>
                  <a:schemeClr val="bg1"/>
                </a:solidFill>
              </a:rPr>
              <a:t>Raphael [Public domain], from Wikimedia Commons</a:t>
            </a:r>
            <a:endParaRPr lang="en-US" sz="1000">
              <a:solidFill>
                <a:schemeClr val="bg1"/>
              </a:solidFill>
            </a:endParaRPr>
          </a:p>
        </p:txBody>
      </p:sp>
    </p:spTree>
    <p:extLst>
      <p:ext uri="{BB962C8B-B14F-4D97-AF65-F5344CB8AC3E}">
        <p14:creationId xmlns:p14="http://schemas.microsoft.com/office/powerpoint/2010/main" val="3793237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653" name="Picture 5"/>
          <p:cNvPicPr>
            <a:picLocks noChangeAspect="1" noChangeArrowheads="1"/>
          </p:cNvPicPr>
          <p:nvPr/>
        </p:nvPicPr>
        <p:blipFill rotWithShape="1">
          <a:blip r:embed="rId2" cstate="print"/>
          <a:srcRect t="11301" b="11907"/>
          <a:stretch/>
        </p:blipFill>
        <p:spPr bwMode="auto">
          <a:xfrm>
            <a:off x="20" y="10"/>
            <a:ext cx="12191980" cy="6857990"/>
          </a:xfrm>
          <a:prstGeom prst="rect">
            <a:avLst/>
          </a:prstGeom>
          <a:noFill/>
        </p:spPr>
      </p:pic>
      <p:sp>
        <p:nvSpPr>
          <p:cNvPr id="7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7650" name="Title 1"/>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Plato’s Allegory of the Cave.</a:t>
            </a:r>
          </a:p>
        </p:txBody>
      </p:sp>
      <p:cxnSp>
        <p:nvCxnSpPr>
          <p:cNvPr id="76" name="Straight Connector 75">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EEAD9A-33CF-4962-9566-C2222E63ADFB}"/>
              </a:ext>
            </a:extLst>
          </p:cNvPr>
          <p:cNvSpPr>
            <a:spLocks noGrp="1"/>
          </p:cNvSpPr>
          <p:nvPr>
            <p:ph type="title"/>
          </p:nvPr>
        </p:nvSpPr>
        <p:spPr>
          <a:xfrm>
            <a:off x="992206" y="1608667"/>
            <a:ext cx="2823275" cy="4501127"/>
          </a:xfrm>
        </p:spPr>
        <p:txBody>
          <a:bodyPr anchor="t">
            <a:normAutofit/>
          </a:bodyPr>
          <a:lstStyle/>
          <a:p>
            <a:pPr algn="r"/>
            <a:r>
              <a:rPr lang="en-GB" sz="3200">
                <a:solidFill>
                  <a:srgbClr val="FFFFFF"/>
                </a:solidFill>
              </a:rPr>
              <a:t>The allegory</a:t>
            </a:r>
          </a:p>
        </p:txBody>
      </p:sp>
      <p:sp>
        <p:nvSpPr>
          <p:cNvPr id="3" name="Content Placeholder 2">
            <a:extLst>
              <a:ext uri="{FF2B5EF4-FFF2-40B4-BE49-F238E27FC236}">
                <a16:creationId xmlns:a16="http://schemas.microsoft.com/office/drawing/2014/main" id="{C0DA7559-3D24-43C1-B007-BFCE43EF6DC2}"/>
              </a:ext>
            </a:extLst>
          </p:cNvPr>
          <p:cNvSpPr>
            <a:spLocks noGrp="1"/>
          </p:cNvSpPr>
          <p:nvPr>
            <p:ph sz="half" idx="1"/>
          </p:nvPr>
        </p:nvSpPr>
        <p:spPr>
          <a:xfrm>
            <a:off x="4547698" y="1608667"/>
            <a:ext cx="3421958" cy="4501127"/>
          </a:xfrm>
        </p:spPr>
        <p:txBody>
          <a:bodyPr>
            <a:normAutofit/>
          </a:bodyPr>
          <a:lstStyle/>
          <a:p>
            <a:r>
              <a:rPr lang="en-US" sz="2000"/>
              <a:t>Socrates: And now, I said, let me show in a figure how far our nature is enlightened or unenlightened : </a:t>
            </a:r>
          </a:p>
          <a:p>
            <a:r>
              <a:rPr lang="en-US" sz="2000"/>
              <a:t>"Behold ! , human beings living in a underground den, which has a mouth open towards the light and reaching all along the den. </a:t>
            </a:r>
          </a:p>
          <a:p>
            <a:endParaRPr lang="en-GB" sz="2000"/>
          </a:p>
        </p:txBody>
      </p:sp>
      <p:sp>
        <p:nvSpPr>
          <p:cNvPr id="4" name="Content Placeholder 3">
            <a:extLst>
              <a:ext uri="{FF2B5EF4-FFF2-40B4-BE49-F238E27FC236}">
                <a16:creationId xmlns:a16="http://schemas.microsoft.com/office/drawing/2014/main" id="{B88FAB6A-A252-49B9-81C3-6182FCDD2BCC}"/>
              </a:ext>
            </a:extLst>
          </p:cNvPr>
          <p:cNvSpPr>
            <a:spLocks noGrp="1"/>
          </p:cNvSpPr>
          <p:nvPr>
            <p:ph sz="half" idx="2"/>
          </p:nvPr>
        </p:nvSpPr>
        <p:spPr>
          <a:xfrm>
            <a:off x="8289696" y="1608667"/>
            <a:ext cx="3421957" cy="4501127"/>
          </a:xfrm>
        </p:spPr>
        <p:txBody>
          <a:bodyPr>
            <a:normAutofit/>
          </a:bodyPr>
          <a:lstStyle/>
          <a:p>
            <a:r>
              <a:rPr lang="en-US" sz="2000"/>
              <a:t>Here they have been from their childhood, and have their legs and necks chained so that they cannot move, and can only see before them, being prevented by the chains from turning round their heads.”</a:t>
            </a:r>
          </a:p>
          <a:p>
            <a:endParaRPr lang="en-GB" sz="2000"/>
          </a:p>
        </p:txBody>
      </p:sp>
    </p:spTree>
    <p:extLst>
      <p:ext uri="{BB962C8B-B14F-4D97-AF65-F5344CB8AC3E}">
        <p14:creationId xmlns:p14="http://schemas.microsoft.com/office/powerpoint/2010/main" val="335641748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C13267B-4079-4CC2-87D8-336CA7B69F8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allegory</a:t>
            </a:r>
          </a:p>
        </p:txBody>
      </p:sp>
      <p:sp>
        <p:nvSpPr>
          <p:cNvPr id="6" name="Content Placeholder 5">
            <a:extLst>
              <a:ext uri="{FF2B5EF4-FFF2-40B4-BE49-F238E27FC236}">
                <a16:creationId xmlns:a16="http://schemas.microsoft.com/office/drawing/2014/main" id="{5804E679-74C6-4FF2-BE33-4DA55F43C8C0}"/>
              </a:ext>
            </a:extLst>
          </p:cNvPr>
          <p:cNvSpPr>
            <a:spLocks noGrp="1"/>
          </p:cNvSpPr>
          <p:nvPr>
            <p:ph idx="1"/>
          </p:nvPr>
        </p:nvSpPr>
        <p:spPr>
          <a:xfrm>
            <a:off x="4810259" y="649480"/>
            <a:ext cx="6555347" cy="5546047"/>
          </a:xfrm>
        </p:spPr>
        <p:txBody>
          <a:bodyPr anchor="ctr">
            <a:normAutofit/>
          </a:bodyPr>
          <a:lstStyle/>
          <a:p>
            <a:pPr marL="0" indent="0">
              <a:spcBef>
                <a:spcPts val="0"/>
              </a:spcBef>
              <a:buNone/>
            </a:pPr>
            <a:r>
              <a:rPr lang="en-US" sz="1400"/>
              <a:t>“Above and behind them a fire is blazing at a distance, and between the fire and the prisoners there is a raised way; and you will see, if you look, a low wall built along the way, like the screen which marionette players have in front of them, over which they show the puppets.“</a:t>
            </a:r>
          </a:p>
          <a:p>
            <a:pPr marL="0" indent="0">
              <a:spcBef>
                <a:spcPts val="0"/>
              </a:spcBef>
              <a:buNone/>
            </a:pPr>
            <a:r>
              <a:rPr lang="en-US" sz="1400"/>
              <a:t>Glaucon:  "I see".</a:t>
            </a:r>
          </a:p>
          <a:p>
            <a:pPr marL="0" indent="0">
              <a:spcBef>
                <a:spcPts val="0"/>
              </a:spcBef>
              <a:buNone/>
            </a:pPr>
            <a:r>
              <a:rPr lang="en-US" sz="1400" kern="0"/>
              <a:t>And do you see", I said, "men passing along the wall carrying all sorts of vessels, and statues and figures of animals made. Some of them are talking, others silent.”</a:t>
            </a:r>
          </a:p>
          <a:p>
            <a:pPr marL="0" indent="0">
              <a:spcBef>
                <a:spcPts val="0"/>
              </a:spcBef>
              <a:buNone/>
            </a:pPr>
            <a:r>
              <a:rPr lang="en-US" sz="1400"/>
              <a:t>Glaucon: "You have shown me a strange image, and they are strange prisoners".</a:t>
            </a:r>
          </a:p>
          <a:p>
            <a:pPr marL="0" indent="0">
              <a:spcBef>
                <a:spcPts val="0"/>
              </a:spcBef>
              <a:buNone/>
            </a:pPr>
            <a:r>
              <a:rPr lang="en-US" sz="1400"/>
              <a:t>"Like ourselves", I replied. </a:t>
            </a:r>
          </a:p>
          <a:p>
            <a:pPr marL="0" indent="0">
              <a:spcBef>
                <a:spcPts val="0"/>
              </a:spcBef>
              <a:buNone/>
            </a:pPr>
            <a:r>
              <a:rPr lang="en-US" sz="1400"/>
              <a:t>"And they see only their own shadows, or the shadows of one another, which the fire throws on the opposite wall of the cave ?"</a:t>
            </a:r>
          </a:p>
          <a:p>
            <a:pPr marL="0" indent="0">
              <a:spcBef>
                <a:spcPts val="0"/>
              </a:spcBef>
              <a:buNone/>
            </a:pPr>
            <a:r>
              <a:rPr lang="en-US" sz="1400"/>
              <a:t>Glaucon: "True", he said.  "How could they see anything but the shadows if they were never allowed to move their heads?“</a:t>
            </a:r>
          </a:p>
          <a:p>
            <a:pPr marL="0" indent="0">
              <a:spcBef>
                <a:spcPts val="0"/>
              </a:spcBef>
              <a:buNone/>
            </a:pPr>
            <a:r>
              <a:rPr lang="en-US" sz="1400"/>
              <a:t>And of the objects which are being carried in like manner they would only see the shadows?"</a:t>
            </a:r>
          </a:p>
          <a:p>
            <a:pPr marL="0" indent="0">
              <a:spcBef>
                <a:spcPts val="0"/>
              </a:spcBef>
              <a:buNone/>
            </a:pPr>
            <a:r>
              <a:rPr lang="en-US" sz="1400"/>
              <a:t>Glaucon: "Yes", he said.</a:t>
            </a:r>
          </a:p>
          <a:p>
            <a:pPr marL="0" indent="0">
              <a:spcBef>
                <a:spcPts val="0"/>
              </a:spcBef>
              <a:buNone/>
            </a:pPr>
            <a:r>
              <a:rPr lang="en-US" sz="1400"/>
              <a:t>"And if they were able to converse with one another, would they not suppose that they were naming what was actually before them?"</a:t>
            </a:r>
          </a:p>
          <a:p>
            <a:pPr marL="0" indent="0">
              <a:spcBef>
                <a:spcPts val="0"/>
              </a:spcBef>
              <a:buNone/>
            </a:pPr>
            <a:r>
              <a:rPr lang="en-US" sz="1400"/>
              <a:t>Glaucon: "Very true.“</a:t>
            </a:r>
          </a:p>
          <a:p>
            <a:pPr marL="0" indent="0">
              <a:spcBef>
                <a:spcPts val="0"/>
              </a:spcBef>
              <a:buNone/>
            </a:pPr>
            <a:r>
              <a:rPr lang="en-US" sz="1400"/>
              <a:t>"And suppose further that the prison had an echo which came from the other side…</a:t>
            </a:r>
          </a:p>
          <a:p>
            <a:pPr marL="0" indent="0">
              <a:spcBef>
                <a:spcPts val="0"/>
              </a:spcBef>
              <a:buNone/>
            </a:pPr>
            <a:r>
              <a:rPr lang="en-US" sz="1400"/>
              <a:t> would they not be sure to fancy then one of the passers-by spoke that the voice which they heard came from the passing shadow ?"</a:t>
            </a:r>
          </a:p>
          <a:p>
            <a:pPr marL="0" indent="0">
              <a:spcBef>
                <a:spcPts val="0"/>
              </a:spcBef>
              <a:buNone/>
            </a:pPr>
            <a:r>
              <a:rPr lang="en-US" sz="1400"/>
              <a:t>Glaucon: "No question", he replied.</a:t>
            </a:r>
          </a:p>
          <a:p>
            <a:pPr marL="0" indent="0">
              <a:spcBef>
                <a:spcPts val="0"/>
              </a:spcBef>
              <a:buNone/>
            </a:pPr>
            <a:r>
              <a:rPr lang="en-US" sz="1400">
                <a:latin typeface="Tahoma" pitchFamily="34" charset="0"/>
              </a:rPr>
              <a:t>"To them", I said, "the truth would be literally nothing but the shadows of the images".</a:t>
            </a:r>
          </a:p>
          <a:p>
            <a:pPr marL="0" indent="0">
              <a:spcBef>
                <a:spcPts val="0"/>
              </a:spcBef>
              <a:buNone/>
            </a:pPr>
            <a:r>
              <a:rPr lang="en-US" sz="1400"/>
              <a:t>Glaucon: "That is certain."</a:t>
            </a:r>
          </a:p>
          <a:p>
            <a:pPr>
              <a:spcBef>
                <a:spcPct val="20000"/>
              </a:spcBef>
              <a:spcAft>
                <a:spcPct val="30000"/>
              </a:spcAft>
            </a:pPr>
            <a:endParaRPr lang="en-US" sz="1400"/>
          </a:p>
          <a:p>
            <a:pPr>
              <a:spcBef>
                <a:spcPct val="20000"/>
              </a:spcBef>
              <a:spcAft>
                <a:spcPct val="20000"/>
              </a:spcAft>
            </a:pPr>
            <a:endParaRPr lang="en-US" sz="1400"/>
          </a:p>
          <a:p>
            <a:pPr>
              <a:spcBef>
                <a:spcPct val="20000"/>
              </a:spcBef>
              <a:spcAft>
                <a:spcPct val="20000"/>
              </a:spcAft>
            </a:pPr>
            <a:endParaRPr lang="en-US" sz="1400" kern="0">
              <a:latin typeface="Arial" charset="0"/>
            </a:endParaRPr>
          </a:p>
          <a:p>
            <a:pPr>
              <a:spcBef>
                <a:spcPct val="20000"/>
              </a:spcBef>
              <a:spcAft>
                <a:spcPct val="20000"/>
              </a:spcAft>
            </a:pPr>
            <a:endParaRPr lang="en-US" sz="1400"/>
          </a:p>
          <a:p>
            <a:endParaRPr lang="en-GB" sz="1400"/>
          </a:p>
        </p:txBody>
      </p:sp>
    </p:spTree>
    <p:extLst>
      <p:ext uri="{BB962C8B-B14F-4D97-AF65-F5344CB8AC3E}">
        <p14:creationId xmlns:p14="http://schemas.microsoft.com/office/powerpoint/2010/main" val="3280843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r>
              <a:rPr lang="en-US" b="0" dirty="0"/>
              <a:t>Plato’s Cave </a:t>
            </a:r>
            <a:r>
              <a:rPr lang="en-US" dirty="0"/>
              <a:t>We cannot observe “nature” directly, we only see its manifestations or images:</a:t>
            </a:r>
            <a:br>
              <a:rPr lang="en-US" dirty="0"/>
            </a:br>
            <a:endParaRPr lang="en-US" b="0" dirty="0"/>
          </a:p>
        </p:txBody>
      </p:sp>
      <p:sp>
        <p:nvSpPr>
          <p:cNvPr id="9" name="TextBox 8"/>
          <p:cNvSpPr txBox="1">
            <a:spLocks noChangeArrowheads="1"/>
          </p:cNvSpPr>
          <p:nvPr/>
        </p:nvSpPr>
        <p:spPr bwMode="auto">
          <a:xfrm>
            <a:off x="1524000" y="2895601"/>
            <a:ext cx="3962400" cy="2563779"/>
          </a:xfrm>
          <a:prstGeom prst="rect">
            <a:avLst/>
          </a:prstGeom>
          <a:noFill/>
          <a:ln w="9525">
            <a:noFill/>
            <a:miter lim="800000"/>
            <a:headEnd/>
            <a:tailEnd/>
          </a:ln>
        </p:spPr>
        <p:txBody>
          <a:bodyPr wrap="square">
            <a:spAutoFit/>
          </a:bodyPr>
          <a:lstStyle/>
          <a:p>
            <a:pPr marL="284163" indent="-284163">
              <a:lnSpc>
                <a:spcPct val="90000"/>
              </a:lnSpc>
              <a:spcAft>
                <a:spcPct val="50000"/>
              </a:spcAft>
              <a:buClr>
                <a:srgbClr val="C00000"/>
              </a:buClr>
              <a:buSzPct val="100000"/>
              <a:buFont typeface="Wingdings" pitchFamily="2" charset="2"/>
              <a:buChar char="ü"/>
            </a:pPr>
            <a:r>
              <a:rPr lang="en-US" sz="2200" dirty="0"/>
              <a:t>We are trapped in a world of immediate sensation;</a:t>
            </a:r>
          </a:p>
          <a:p>
            <a:pPr marL="284163" indent="-284163">
              <a:lnSpc>
                <a:spcPct val="90000"/>
              </a:lnSpc>
              <a:spcAft>
                <a:spcPct val="50000"/>
              </a:spcAft>
              <a:buClr>
                <a:srgbClr val="C00000"/>
              </a:buClr>
              <a:buSzPct val="100000"/>
              <a:buFont typeface="Wingdings" pitchFamily="2" charset="2"/>
              <a:buChar char="ü"/>
            </a:pPr>
            <a:r>
              <a:rPr lang="en-US" sz="2200" dirty="0"/>
              <a:t>Our senses routinely deceive us </a:t>
            </a:r>
            <a:r>
              <a:rPr lang="en-US" dirty="0"/>
              <a:t>(they have </a:t>
            </a:r>
            <a:r>
              <a:rPr lang="en-US" i="1" u="sng" dirty="0"/>
              <a:t>error</a:t>
            </a:r>
            <a:r>
              <a:rPr lang="en-US" dirty="0"/>
              <a:t>).</a:t>
            </a:r>
            <a:endParaRPr lang="en-US" sz="2200" dirty="0"/>
          </a:p>
          <a:p>
            <a:pPr marL="284163" indent="-284163">
              <a:lnSpc>
                <a:spcPct val="90000"/>
              </a:lnSpc>
              <a:spcAft>
                <a:spcPct val="50000"/>
              </a:spcAft>
              <a:buClr>
                <a:srgbClr val="C00000"/>
              </a:buClr>
              <a:buSzPct val="100000"/>
              <a:buFont typeface="Wingdings" pitchFamily="2" charset="2"/>
              <a:buChar char="ü"/>
            </a:pPr>
            <a:r>
              <a:rPr lang="en-US" sz="2200" dirty="0"/>
              <a:t>We cannot get outside our limited sensations to see the underlying “form” of nature </a:t>
            </a:r>
          </a:p>
        </p:txBody>
      </p:sp>
      <p:pic>
        <p:nvPicPr>
          <p:cNvPr id="10" name="Picture 2"/>
          <p:cNvPicPr>
            <a:picLocks noChangeAspect="1" noChangeArrowheads="1"/>
          </p:cNvPicPr>
          <p:nvPr/>
        </p:nvPicPr>
        <p:blipFill>
          <a:blip r:embed="rId2" cstate="print"/>
          <a:srcRect/>
          <a:stretch>
            <a:fillRect/>
          </a:stretch>
        </p:blipFill>
        <p:spPr bwMode="auto">
          <a:xfrm>
            <a:off x="5410200" y="2819401"/>
            <a:ext cx="4675188" cy="3427413"/>
          </a:xfrm>
          <a:prstGeom prst="rect">
            <a:avLst/>
          </a:prstGeom>
          <a:noFill/>
          <a:ln w="9525" algn="ctr">
            <a:noFill/>
            <a:miter lim="800000"/>
            <a:headEnd/>
            <a:tailEnd/>
          </a:ln>
        </p:spPr>
      </p:pic>
      <p:sp>
        <p:nvSpPr>
          <p:cNvPr id="11" name="Oval 10"/>
          <p:cNvSpPr/>
          <p:nvPr/>
        </p:nvSpPr>
        <p:spPr bwMode="auto">
          <a:xfrm>
            <a:off x="9220200" y="3124200"/>
            <a:ext cx="914400" cy="914400"/>
          </a:xfrm>
          <a:prstGeom prst="ellipse">
            <a:avLst/>
          </a:prstGeom>
          <a:noFill/>
          <a:ln w="38100" cap="flat" cmpd="sng" algn="ctr">
            <a:solidFill>
              <a:srgbClr val="FF0000"/>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a:latin typeface="Arial" charset="0"/>
            </a:endParaRPr>
          </a:p>
        </p:txBody>
      </p:sp>
      <p:sp>
        <p:nvSpPr>
          <p:cNvPr id="12" name="Oval 11"/>
          <p:cNvSpPr/>
          <p:nvPr/>
        </p:nvSpPr>
        <p:spPr bwMode="auto">
          <a:xfrm>
            <a:off x="7620000" y="3733800"/>
            <a:ext cx="2438400" cy="1447800"/>
          </a:xfrm>
          <a:prstGeom prst="ellipse">
            <a:avLst/>
          </a:prstGeom>
          <a:noFill/>
          <a:ln w="38100" cap="flat" cmpd="sng" algn="ctr">
            <a:solidFill>
              <a:srgbClr val="00279F"/>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dirty="0">
              <a:solidFill>
                <a:srgbClr val="00279F"/>
              </a:solidFill>
              <a:latin typeface="Arial" charset="0"/>
            </a:endParaRPr>
          </a:p>
        </p:txBody>
      </p:sp>
      <p:sp>
        <p:nvSpPr>
          <p:cNvPr id="13" name="Oval 12"/>
          <p:cNvSpPr/>
          <p:nvPr/>
        </p:nvSpPr>
        <p:spPr bwMode="auto">
          <a:xfrm>
            <a:off x="5181600" y="2743200"/>
            <a:ext cx="2209800" cy="1600200"/>
          </a:xfrm>
          <a:prstGeom prst="ellipse">
            <a:avLst/>
          </a:prstGeom>
          <a:noFill/>
          <a:ln w="38100" cap="flat" cmpd="sng" algn="ctr">
            <a:solidFill>
              <a:srgbClr val="C00000"/>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a:latin typeface="Arial"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par>
                          <p:cTn id="8" fill="hold">
                            <p:stCondLst>
                              <p:cond delay="1000"/>
                            </p:stCondLst>
                            <p:childTnLst>
                              <p:par>
                                <p:cTn id="9" presetID="23" presetClass="entr" presetSubtype="16"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1000" fill="hold"/>
                                        <p:tgtEl>
                                          <p:spTgt spid="11"/>
                                        </p:tgtEl>
                                        <p:attrNameLst>
                                          <p:attrName>ppt_w</p:attrName>
                                        </p:attrNameLst>
                                      </p:cBhvr>
                                      <p:tavLst>
                                        <p:tav tm="0">
                                          <p:val>
                                            <p:fltVal val="0"/>
                                          </p:val>
                                        </p:tav>
                                        <p:tav tm="100000">
                                          <p:val>
                                            <p:strVal val="#ppt_w"/>
                                          </p:val>
                                        </p:tav>
                                      </p:tavLst>
                                    </p:anim>
                                    <p:anim calcmode="lin" valueType="num">
                                      <p:cBhvr>
                                        <p:cTn id="12" dur="1000" fill="hold"/>
                                        <p:tgtEl>
                                          <p:spTgt spid="11"/>
                                        </p:tgtEl>
                                        <p:attrNameLst>
                                          <p:attrName>ppt_h</p:attrName>
                                        </p:attrNameLst>
                                      </p:cBhvr>
                                      <p:tavLst>
                                        <p:tav tm="0">
                                          <p:val>
                                            <p:fltVal val="0"/>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1" nodeType="clickEffect">
                                  <p:stCondLst>
                                    <p:cond delay="0"/>
                                  </p:stCondLst>
                                  <p:childTnLst>
                                    <p:animEffect transition="out" filter="fade">
                                      <p:cBhvr>
                                        <p:cTn id="16" dur="1000"/>
                                        <p:tgtEl>
                                          <p:spTgt spid="11"/>
                                        </p:tgtEl>
                                      </p:cBhvr>
                                    </p:animEffect>
                                    <p:set>
                                      <p:cBhvr>
                                        <p:cTn id="17" dur="1" fill="hold">
                                          <p:stCondLst>
                                            <p:cond delay="999"/>
                                          </p:stCondLst>
                                        </p:cTn>
                                        <p:tgtEl>
                                          <p:spTgt spid="11"/>
                                        </p:tgtEl>
                                        <p:attrNameLst>
                                          <p:attrName>style.visibility</p:attrName>
                                        </p:attrNameLst>
                                      </p:cBhvr>
                                      <p:to>
                                        <p:strVal val="hidden"/>
                                      </p:to>
                                    </p:set>
                                  </p:childTnLst>
                                </p:cTn>
                              </p:par>
                              <p:par>
                                <p:cTn id="18" presetID="10" presetClass="entr" presetSubtype="0" fill="hold" grpId="0" nodeType="with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par>
                                <p:cTn id="21" presetID="23" presetClass="entr" presetSubtype="16"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1000" fill="hold"/>
                                        <p:tgtEl>
                                          <p:spTgt spid="12"/>
                                        </p:tgtEl>
                                        <p:attrNameLst>
                                          <p:attrName>ppt_w</p:attrName>
                                        </p:attrNameLst>
                                      </p:cBhvr>
                                      <p:tavLst>
                                        <p:tav tm="0">
                                          <p:val>
                                            <p:fltVal val="0"/>
                                          </p:val>
                                        </p:tav>
                                        <p:tav tm="100000">
                                          <p:val>
                                            <p:strVal val="#ppt_w"/>
                                          </p:val>
                                        </p:tav>
                                      </p:tavLst>
                                    </p:anim>
                                    <p:anim calcmode="lin" valueType="num">
                                      <p:cBhvr>
                                        <p:cTn id="24" dur="1000" fill="hold"/>
                                        <p:tgtEl>
                                          <p:spTgt spid="12"/>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animEffect transition="in" filter="fade">
                                      <p:cBhvr>
                                        <p:cTn id="29" dur="500"/>
                                        <p:tgtEl>
                                          <p:spTgt spid="9">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1" nodeType="clickEffect">
                                  <p:stCondLst>
                                    <p:cond delay="0"/>
                                  </p:stCondLst>
                                  <p:childTnLst>
                                    <p:animEffect transition="out" filter="fade">
                                      <p:cBhvr>
                                        <p:cTn id="33" dur="1000"/>
                                        <p:tgtEl>
                                          <p:spTgt spid="12"/>
                                        </p:tgtEl>
                                      </p:cBhvr>
                                    </p:animEffect>
                                    <p:set>
                                      <p:cBhvr>
                                        <p:cTn id="34" dur="1" fill="hold">
                                          <p:stCondLst>
                                            <p:cond delay="999"/>
                                          </p:stCondLst>
                                        </p:cTn>
                                        <p:tgtEl>
                                          <p:spTgt spid="12"/>
                                        </p:tgtEl>
                                        <p:attrNameLst>
                                          <p:attrName>style.visibility</p:attrName>
                                        </p:attrNameLst>
                                      </p:cBhvr>
                                      <p:to>
                                        <p:strVal val="hidden"/>
                                      </p:to>
                                    </p:set>
                                  </p:childTnLst>
                                </p:cTn>
                              </p:par>
                              <p:par>
                                <p:cTn id="35" presetID="10" presetClass="entr" presetSubtype="0" fill="hold" grpId="0" nodeType="withEffect">
                                  <p:stCondLst>
                                    <p:cond delay="0"/>
                                  </p:stCondLst>
                                  <p:childTnLst>
                                    <p:set>
                                      <p:cBhvr>
                                        <p:cTn id="36" dur="1" fill="hold">
                                          <p:stCondLst>
                                            <p:cond delay="0"/>
                                          </p:stCondLst>
                                        </p:cTn>
                                        <p:tgtEl>
                                          <p:spTgt spid="9">
                                            <p:txEl>
                                              <p:pRg st="2" end="2"/>
                                            </p:txEl>
                                          </p:spTgt>
                                        </p:tgtEl>
                                        <p:attrNameLst>
                                          <p:attrName>style.visibility</p:attrName>
                                        </p:attrNameLst>
                                      </p:cBhvr>
                                      <p:to>
                                        <p:strVal val="visible"/>
                                      </p:to>
                                    </p:set>
                                    <p:animEffect transition="in" filter="fade">
                                      <p:cBhvr>
                                        <p:cTn id="37" dur="500"/>
                                        <p:tgtEl>
                                          <p:spTgt spid="9">
                                            <p:txEl>
                                              <p:pRg st="2" end="2"/>
                                            </p:txEl>
                                          </p:spTgt>
                                        </p:tgtEl>
                                      </p:cBhvr>
                                    </p:animEffect>
                                  </p:childTnLst>
                                </p:cTn>
                              </p:par>
                              <p:par>
                                <p:cTn id="38" presetID="23" presetClass="entr" presetSubtype="16"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 calcmode="lin" valueType="num">
                                      <p:cBhvr>
                                        <p:cTn id="40" dur="1000" fill="hold"/>
                                        <p:tgtEl>
                                          <p:spTgt spid="13"/>
                                        </p:tgtEl>
                                        <p:attrNameLst>
                                          <p:attrName>ppt_w</p:attrName>
                                        </p:attrNameLst>
                                      </p:cBhvr>
                                      <p:tavLst>
                                        <p:tav tm="0">
                                          <p:val>
                                            <p:fltVal val="0"/>
                                          </p:val>
                                        </p:tav>
                                        <p:tav tm="100000">
                                          <p:val>
                                            <p:strVal val="#ppt_w"/>
                                          </p:val>
                                        </p:tav>
                                      </p:tavLst>
                                    </p:anim>
                                    <p:anim calcmode="lin" valueType="num">
                                      <p:cBhvr>
                                        <p:cTn id="41" dur="1000" fill="hold"/>
                                        <p:tgtEl>
                                          <p:spTgt spid="1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bldLvl="4"/>
      <p:bldP spid="11" grpId="0" animBg="1"/>
      <p:bldP spid="11" grpId="1" animBg="1"/>
      <p:bldP spid="12" grpId="0" uiExpand="1" animBg="1"/>
      <p:bldP spid="12" grpId="1" uiExpand="1"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4" descr="Revised external validity figure, 8-06"/>
          <p:cNvPicPr>
            <a:picLocks noGrp="1" noChangeAspect="1" noChangeArrowheads="1"/>
          </p:cNvPicPr>
          <p:nvPr>
            <p:ph sz="half" idx="1"/>
          </p:nvPr>
        </p:nvPicPr>
        <p:blipFill>
          <a:blip r:embed="rId2" cstate="print"/>
          <a:srcRect/>
          <a:stretch>
            <a:fillRect/>
          </a:stretch>
        </p:blipFill>
        <p:spPr bwMode="auto">
          <a:xfrm>
            <a:off x="1648692" y="3124200"/>
            <a:ext cx="3685309" cy="2895600"/>
          </a:xfrm>
          <a:prstGeom prst="rect">
            <a:avLst/>
          </a:prstGeom>
          <a:noFill/>
          <a:ln w="9525">
            <a:noFill/>
            <a:miter lim="800000"/>
            <a:headEnd/>
            <a:tailEnd/>
          </a:ln>
        </p:spPr>
      </p:pic>
      <p:pic>
        <p:nvPicPr>
          <p:cNvPr id="9" name="Picture 7" descr="Platos Cave, Flame - shadows, 4-6-2009.jpg"/>
          <p:cNvPicPr>
            <a:picLocks noChangeAspect="1"/>
          </p:cNvPicPr>
          <p:nvPr/>
        </p:nvPicPr>
        <p:blipFill>
          <a:blip r:embed="rId3" cstate="print"/>
          <a:srcRect l="18453" t="16667" r="27273" b="16667"/>
          <a:stretch>
            <a:fillRect/>
          </a:stretch>
        </p:blipFill>
        <p:spPr bwMode="auto">
          <a:xfrm>
            <a:off x="6705600" y="1066800"/>
            <a:ext cx="3200400" cy="1536192"/>
          </a:xfrm>
          <a:prstGeom prst="rect">
            <a:avLst/>
          </a:prstGeom>
          <a:noFill/>
          <a:ln w="6350">
            <a:solidFill>
              <a:schemeClr val="tx1"/>
            </a:solidFill>
            <a:miter lim="800000"/>
            <a:headEnd/>
            <a:tailEnd/>
          </a:ln>
          <a:effectLst>
            <a:outerShdw blurRad="50800" dist="76200" dir="2700000" algn="tl" rotWithShape="0">
              <a:prstClr val="black">
                <a:alpha val="40000"/>
              </a:prstClr>
            </a:outerShdw>
          </a:effectLst>
        </p:spPr>
      </p:pic>
      <p:sp>
        <p:nvSpPr>
          <p:cNvPr id="7" name="Rectangle 6"/>
          <p:cNvSpPr/>
          <p:nvPr/>
        </p:nvSpPr>
        <p:spPr>
          <a:xfrm>
            <a:off x="1752600" y="890385"/>
            <a:ext cx="4876800" cy="1938992"/>
          </a:xfrm>
          <a:prstGeom prst="rect">
            <a:avLst/>
          </a:prstGeom>
          <a:solidFill>
            <a:schemeClr val="bg1"/>
          </a:solidFill>
        </p:spPr>
        <p:txBody>
          <a:bodyPr wrap="square">
            <a:spAutoFit/>
          </a:bodyPr>
          <a:lstStyle/>
          <a:p>
            <a:pPr marL="344488" indent="-344488"/>
            <a:r>
              <a:rPr lang="en-US" sz="2400" dirty="0">
                <a:latin typeface="Tahoma"/>
                <a:cs typeface="Tahoma"/>
              </a:rPr>
              <a:t>1. </a:t>
            </a:r>
            <a:r>
              <a:rPr lang="en-US" sz="2400" dirty="0"/>
              <a:t>Theories (knowledge structures) address </a:t>
            </a:r>
            <a:r>
              <a:rPr lang="en-US" sz="2400" dirty="0">
                <a:solidFill>
                  <a:srgbClr val="C00000"/>
                </a:solidFill>
                <a:latin typeface="Tahoma"/>
                <a:cs typeface="Tahoma"/>
              </a:rPr>
              <a:t>hypothetical constructs…</a:t>
            </a:r>
          </a:p>
          <a:p>
            <a:pPr marL="344488"/>
            <a:r>
              <a:rPr lang="en-US" sz="2400" dirty="0">
                <a:latin typeface="+mj-lt"/>
              </a:rPr>
              <a:t>We</a:t>
            </a:r>
            <a:r>
              <a:rPr lang="en-US" sz="2400" dirty="0">
                <a:solidFill>
                  <a:srgbClr val="C00000"/>
                </a:solidFill>
                <a:latin typeface="Arial Black" pitchFamily="34" charset="0"/>
              </a:rPr>
              <a:t> </a:t>
            </a:r>
            <a:r>
              <a:rPr lang="en-US" sz="2400" dirty="0">
                <a:solidFill>
                  <a:srgbClr val="C00000"/>
                </a:solidFill>
                <a:latin typeface="Tahoma"/>
                <a:cs typeface="Tahoma"/>
              </a:rPr>
              <a:t>infer</a:t>
            </a:r>
            <a:r>
              <a:rPr lang="en-US" sz="2400" dirty="0">
                <a:solidFill>
                  <a:srgbClr val="C00000"/>
                </a:solidFill>
                <a:latin typeface="Arial Black" pitchFamily="34" charset="0"/>
              </a:rPr>
              <a:t> </a:t>
            </a:r>
            <a:r>
              <a:rPr lang="en-US" sz="2400" dirty="0">
                <a:latin typeface="+mj-lt"/>
              </a:rPr>
              <a:t>the underlying </a:t>
            </a:r>
            <a:r>
              <a:rPr lang="en-US" sz="2400" dirty="0">
                <a:solidFill>
                  <a:srgbClr val="C00000"/>
                </a:solidFill>
                <a:latin typeface="Tahoma"/>
                <a:cs typeface="Tahoma"/>
              </a:rPr>
              <a:t>forms </a:t>
            </a:r>
            <a:r>
              <a:rPr lang="en-US" sz="2400" dirty="0">
                <a:cs typeface="Tahoma"/>
              </a:rPr>
              <a:t>of natural processes</a:t>
            </a:r>
          </a:p>
        </p:txBody>
      </p:sp>
      <p:sp>
        <p:nvSpPr>
          <p:cNvPr id="10" name="Rectangle 9"/>
          <p:cNvSpPr/>
          <p:nvPr/>
        </p:nvSpPr>
        <p:spPr>
          <a:xfrm>
            <a:off x="5486400" y="3581400"/>
            <a:ext cx="4572000" cy="1569660"/>
          </a:xfrm>
          <a:prstGeom prst="rect">
            <a:avLst/>
          </a:prstGeom>
          <a:solidFill>
            <a:schemeClr val="bg1"/>
          </a:solidFill>
        </p:spPr>
        <p:txBody>
          <a:bodyPr wrap="square">
            <a:spAutoFit/>
          </a:bodyPr>
          <a:lstStyle/>
          <a:p>
            <a:pPr marL="344488" indent="-344488"/>
            <a:r>
              <a:rPr lang="en-US" sz="2400" dirty="0">
                <a:latin typeface="Arial Black" pitchFamily="34" charset="0"/>
                <a:cs typeface="Kartika" pitchFamily="18" charset="0"/>
              </a:rPr>
              <a:t>2.</a:t>
            </a:r>
            <a:r>
              <a:rPr lang="en-US" sz="2400" dirty="0"/>
              <a:t> We study </a:t>
            </a:r>
            <a:r>
              <a:rPr lang="en-US" sz="2400" dirty="0">
                <a:solidFill>
                  <a:srgbClr val="C00000"/>
                </a:solidFill>
                <a:latin typeface="Arial Black" pitchFamily="34" charset="0"/>
              </a:rPr>
              <a:t>samples </a:t>
            </a:r>
            <a:r>
              <a:rPr lang="en-US" sz="2400" dirty="0">
                <a:latin typeface="+mj-lt"/>
              </a:rPr>
              <a:t>of people &amp; places, and try to </a:t>
            </a:r>
            <a:r>
              <a:rPr lang="en-US" sz="2400" dirty="0">
                <a:solidFill>
                  <a:srgbClr val="C00000"/>
                </a:solidFill>
                <a:latin typeface="Arial Black" pitchFamily="34" charset="0"/>
              </a:rPr>
              <a:t>generalize </a:t>
            </a:r>
            <a:r>
              <a:rPr lang="en-US" sz="2400" dirty="0">
                <a:latin typeface="+mj-lt"/>
              </a:rPr>
              <a:t>to the larger </a:t>
            </a:r>
            <a:r>
              <a:rPr lang="en-US" sz="2400" dirty="0">
                <a:solidFill>
                  <a:srgbClr val="C00000"/>
                </a:solidFill>
                <a:latin typeface="Arial Black" pitchFamily="34" charset="0"/>
              </a:rPr>
              <a:t>population </a:t>
            </a:r>
            <a:endParaRPr lang="en-US" sz="2400" dirty="0">
              <a:latin typeface="+mj-lt"/>
            </a:endParaRPr>
          </a:p>
        </p:txBody>
      </p:sp>
      <p:sp>
        <p:nvSpPr>
          <p:cNvPr id="8" name="Rectangle 7"/>
          <p:cNvSpPr/>
          <p:nvPr/>
        </p:nvSpPr>
        <p:spPr>
          <a:xfrm>
            <a:off x="3041074" y="36690"/>
            <a:ext cx="7398327" cy="830997"/>
          </a:xfrm>
          <a:prstGeom prst="rect">
            <a:avLst/>
          </a:prstGeom>
          <a:noFill/>
        </p:spPr>
        <p:txBody>
          <a:bodyPr wrap="square">
            <a:spAutoFit/>
          </a:bodyPr>
          <a:lstStyle/>
          <a:p>
            <a:r>
              <a:rPr lang="en-US" sz="2400" dirty="0">
                <a:solidFill>
                  <a:srgbClr val="C00000"/>
                </a:solidFill>
                <a:latin typeface="Tahoma" pitchFamily="34" charset="0"/>
                <a:cs typeface="Tahoma" pitchFamily="34" charset="0"/>
              </a:rPr>
              <a:t>Plato’s Cave and Scientific Reasoning:  Core limitations of our knowledge about the world.</a:t>
            </a:r>
          </a:p>
        </p:txBody>
      </p:sp>
    </p:spTree>
    <p:extLst>
      <p:ext uri="{BB962C8B-B14F-4D97-AF65-F5344CB8AC3E}">
        <p14:creationId xmlns:p14="http://schemas.microsoft.com/office/powerpoint/2010/main" val="3893931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600" fill="hold"/>
                                        <p:tgtEl>
                                          <p:spTgt spid="8">
                                            <p:txEl>
                                              <p:pRg st="0" end="0"/>
                                            </p:txEl>
                                          </p:spTgt>
                                        </p:tgtEl>
                                      </p:cBhvr>
                                      <p:by x="50000" y="50000"/>
                                    </p:animScale>
                                  </p:childTnLst>
                                </p:cTn>
                              </p:par>
                              <p:par>
                                <p:cTn id="7" presetID="0" presetClass="path" presetSubtype="0" accel="50000" decel="50000" fill="hold" grpId="0" nodeType="withEffect">
                                  <p:stCondLst>
                                    <p:cond delay="0"/>
                                  </p:stCondLst>
                                  <p:childTnLst>
                                    <p:animMotion origin="layout" path="M 3.33333E-6 2.22222E-6 L -0.00834 -0.04445 " pathEditMode="relative" rAng="0" ptsTypes="AA">
                                      <p:cBhvr>
                                        <p:cTn id="8" dur="700" fill="hold"/>
                                        <p:tgtEl>
                                          <p:spTgt spid="8">
                                            <p:txEl>
                                              <p:pRg st="0" end="0"/>
                                            </p:txEl>
                                          </p:spTgt>
                                        </p:tgtEl>
                                        <p:attrNameLst>
                                          <p:attrName>ppt_x</p:attrName>
                                          <p:attrName>ppt_y</p:attrName>
                                        </p:attrNameLst>
                                      </p:cBhvr>
                                      <p:rCtr x="-417" y="-2222"/>
                                    </p:animMotion>
                                  </p:childTnLst>
                                </p:cTn>
                              </p:par>
                            </p:childTnLst>
                          </p:cTn>
                        </p:par>
                        <p:par>
                          <p:cTn id="9" fill="hold">
                            <p:stCondLst>
                              <p:cond delay="700"/>
                            </p:stCondLst>
                            <p:childTnLst>
                              <p:par>
                                <p:cTn id="10" presetID="10" presetClass="entr" presetSubtype="0" fill="hold" nodeType="after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par>
                          <p:cTn id="13" fill="hold">
                            <p:stCondLst>
                              <p:cond delay="1200"/>
                            </p:stCondLst>
                            <p:childTnLst>
                              <p:par>
                                <p:cTn id="14" presetID="10" presetClass="entr" presetSubtype="0"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fade">
                                      <p:cBhvr>
                                        <p:cTn id="21" dur="500"/>
                                        <p:tgtEl>
                                          <p:spTgt spid="7">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par>
                          <p:cTn id="27" fill="hold">
                            <p:stCondLst>
                              <p:cond delay="500"/>
                            </p:stCondLst>
                            <p:childTnLst>
                              <p:par>
                                <p:cTn id="28" presetID="10" presetClass="entr" presetSubtype="0" fill="hold" nodeType="after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828800" y="1600201"/>
            <a:ext cx="8229600" cy="492443"/>
          </a:xfrm>
          <a:solidFill>
            <a:srgbClr val="FFFF99"/>
          </a:solidFill>
          <a:ln>
            <a:solidFill>
              <a:srgbClr val="C00000"/>
            </a:solidFill>
          </a:ln>
        </p:spPr>
        <p:txBody>
          <a:bodyPr>
            <a:spAutoFit/>
          </a:bodyPr>
          <a:lstStyle/>
          <a:p>
            <a:pPr marL="457200" lvl="1" indent="0">
              <a:lnSpc>
                <a:spcPct val="110000"/>
              </a:lnSpc>
              <a:spcAft>
                <a:spcPct val="50000"/>
              </a:spcAft>
              <a:buClr>
                <a:srgbClr val="BC3700"/>
              </a:buClr>
              <a:buNone/>
            </a:pPr>
            <a:r>
              <a:rPr lang="en-US" dirty="0"/>
              <a:t>e.g. evolution, gravity, learning, motivation…</a:t>
            </a:r>
          </a:p>
        </p:txBody>
      </p:sp>
      <p:sp>
        <p:nvSpPr>
          <p:cNvPr id="33800" name="Rectangle 9"/>
          <p:cNvSpPr>
            <a:spLocks noChangeArrowheads="1"/>
          </p:cNvSpPr>
          <p:nvPr/>
        </p:nvSpPr>
        <p:spPr bwMode="auto">
          <a:xfrm>
            <a:off x="1828800" y="569913"/>
            <a:ext cx="8382000" cy="892552"/>
          </a:xfrm>
          <a:prstGeom prst="rect">
            <a:avLst/>
          </a:prstGeom>
          <a:noFill/>
          <a:ln w="9525">
            <a:noFill/>
            <a:miter lim="800000"/>
            <a:headEnd/>
            <a:tailEnd/>
          </a:ln>
        </p:spPr>
        <p:txBody>
          <a:bodyPr>
            <a:spAutoFit/>
          </a:bodyPr>
          <a:lstStyle/>
          <a:p>
            <a:pPr marL="565150" indent="-457200">
              <a:spcAft>
                <a:spcPct val="30000"/>
              </a:spcAft>
              <a:buSzPct val="100000"/>
            </a:pPr>
            <a:r>
              <a:rPr lang="en-US" sz="2600" dirty="0">
                <a:latin typeface="Arial Black" pitchFamily="34" charset="0"/>
              </a:rPr>
              <a:t>1.</a:t>
            </a:r>
            <a:r>
              <a:rPr lang="en-US" sz="2600" dirty="0"/>
              <a:t> We study </a:t>
            </a:r>
            <a:r>
              <a:rPr lang="en-US" sz="2600" dirty="0">
                <a:solidFill>
                  <a:srgbClr val="C00000"/>
                </a:solidFill>
                <a:latin typeface="Arial Black" pitchFamily="34" charset="0"/>
              </a:rPr>
              <a:t>hypothetical constructs</a:t>
            </a:r>
            <a:r>
              <a:rPr lang="en-US" sz="2600" i="1" dirty="0"/>
              <a:t>;</a:t>
            </a:r>
            <a:r>
              <a:rPr lang="en-US" sz="2600" dirty="0"/>
              <a:t> basic “operating principles” of nature.</a:t>
            </a:r>
          </a:p>
        </p:txBody>
      </p:sp>
      <p:pic>
        <p:nvPicPr>
          <p:cNvPr id="37894" name="Picture 2"/>
          <p:cNvPicPr>
            <a:picLocks noChangeAspect="1" noChangeArrowheads="1"/>
          </p:cNvPicPr>
          <p:nvPr/>
        </p:nvPicPr>
        <p:blipFill>
          <a:blip r:embed="rId2" cstate="print"/>
          <a:srcRect/>
          <a:stretch>
            <a:fillRect/>
          </a:stretch>
        </p:blipFill>
        <p:spPr bwMode="auto">
          <a:xfrm>
            <a:off x="5486400" y="2667001"/>
            <a:ext cx="4953000" cy="3631079"/>
          </a:xfrm>
          <a:prstGeom prst="rect">
            <a:avLst/>
          </a:prstGeom>
          <a:noFill/>
          <a:ln w="9525" algn="ctr">
            <a:noFill/>
            <a:miter lim="800000"/>
            <a:headEnd/>
            <a:tailEnd/>
          </a:ln>
        </p:spPr>
      </p:pic>
      <p:sp>
        <p:nvSpPr>
          <p:cNvPr id="11" name="Oval 10"/>
          <p:cNvSpPr/>
          <p:nvPr/>
        </p:nvSpPr>
        <p:spPr bwMode="auto">
          <a:xfrm>
            <a:off x="9601200" y="3124200"/>
            <a:ext cx="914400" cy="914400"/>
          </a:xfrm>
          <a:prstGeom prst="ellipse">
            <a:avLst/>
          </a:prstGeom>
          <a:noFill/>
          <a:ln w="38100" cap="flat" cmpd="sng" algn="ctr">
            <a:solidFill>
              <a:srgbClr val="FF0000"/>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a:latin typeface="Arial" charset="0"/>
            </a:endParaRPr>
          </a:p>
        </p:txBody>
      </p:sp>
      <p:sp>
        <p:nvSpPr>
          <p:cNvPr id="12" name="Oval 11"/>
          <p:cNvSpPr/>
          <p:nvPr/>
        </p:nvSpPr>
        <p:spPr bwMode="auto">
          <a:xfrm>
            <a:off x="7696200" y="2819400"/>
            <a:ext cx="1752600" cy="1143000"/>
          </a:xfrm>
          <a:prstGeom prst="ellipse">
            <a:avLst/>
          </a:prstGeom>
          <a:noFill/>
          <a:ln w="38100" cap="flat" cmpd="sng" algn="ctr">
            <a:solidFill>
              <a:srgbClr val="00279F"/>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dirty="0">
              <a:solidFill>
                <a:srgbClr val="00279F"/>
              </a:solidFill>
              <a:latin typeface="Arial" charset="0"/>
            </a:endParaRPr>
          </a:p>
        </p:txBody>
      </p:sp>
      <p:sp>
        <p:nvSpPr>
          <p:cNvPr id="14" name="Rectangle 3"/>
          <p:cNvSpPr txBox="1">
            <a:spLocks noChangeArrowheads="1"/>
          </p:cNvSpPr>
          <p:nvPr/>
        </p:nvSpPr>
        <p:spPr bwMode="auto">
          <a:xfrm>
            <a:off x="1676400" y="2286000"/>
            <a:ext cx="3810000" cy="3410164"/>
          </a:xfrm>
          <a:prstGeom prst="rect">
            <a:avLst/>
          </a:prstGeom>
          <a:noFill/>
          <a:ln w="9525">
            <a:noFill/>
            <a:miter lim="800000"/>
            <a:headEnd/>
            <a:tailEnd/>
          </a:ln>
        </p:spPr>
        <p:txBody>
          <a:bodyPr wrap="square">
            <a:spAutoFit/>
          </a:bodyPr>
          <a:lstStyle/>
          <a:p>
            <a:pPr marL="285750" indent="-285750">
              <a:spcBef>
                <a:spcPct val="20000"/>
              </a:spcBef>
              <a:spcAft>
                <a:spcPct val="20000"/>
              </a:spcAft>
              <a:buClr>
                <a:schemeClr val="hlink"/>
              </a:buClr>
              <a:buSzPct val="55000"/>
              <a:buFont typeface="Wingdings" pitchFamily="2" charset="2"/>
              <a:buChar char="n"/>
              <a:defRPr/>
            </a:pPr>
            <a:r>
              <a:rPr lang="en-US" sz="2200" kern="0" dirty="0"/>
              <a:t>Processes that we cannot “see” directly…</a:t>
            </a:r>
          </a:p>
          <a:p>
            <a:pPr marL="285750" indent="-285750">
              <a:spcBef>
                <a:spcPct val="20000"/>
              </a:spcBef>
              <a:spcAft>
                <a:spcPct val="20000"/>
              </a:spcAft>
              <a:buClr>
                <a:schemeClr val="hlink"/>
              </a:buClr>
              <a:buSzPct val="55000"/>
              <a:buFont typeface="Wingdings" pitchFamily="2" charset="2"/>
              <a:buChar char="n"/>
              <a:defRPr/>
            </a:pPr>
            <a:r>
              <a:rPr lang="en-US" sz="2200" kern="0" dirty="0"/>
              <a:t>…that underlie events that we </a:t>
            </a:r>
            <a:r>
              <a:rPr lang="en-US" sz="2200" i="1" kern="0" dirty="0"/>
              <a:t>can</a:t>
            </a:r>
            <a:r>
              <a:rPr lang="en-US" sz="2200" kern="0" dirty="0"/>
              <a:t> observe.</a:t>
            </a:r>
            <a:r>
              <a:rPr lang="en-US" sz="2200" dirty="0">
                <a:latin typeface="Arial" charset="0"/>
              </a:rPr>
              <a:t> </a:t>
            </a:r>
          </a:p>
          <a:p>
            <a:pPr marL="285750" indent="-285750">
              <a:spcBef>
                <a:spcPct val="20000"/>
              </a:spcBef>
              <a:spcAft>
                <a:spcPct val="20000"/>
              </a:spcAft>
              <a:buClr>
                <a:schemeClr val="hlink"/>
              </a:buClr>
              <a:buSzPct val="55000"/>
              <a:buFont typeface="Wingdings" pitchFamily="2" charset="2"/>
              <a:buChar char="n"/>
              <a:defRPr/>
            </a:pPr>
            <a:r>
              <a:rPr lang="en-US" sz="2200" dirty="0">
                <a:latin typeface="Arial" charset="0"/>
              </a:rPr>
              <a:t>We use rational analysis – </a:t>
            </a:r>
            <a:r>
              <a:rPr lang="en-US" sz="2200" dirty="0">
                <a:solidFill>
                  <a:srgbClr val="C00000"/>
                </a:solidFill>
                <a:latin typeface="Arial Black" pitchFamily="34" charset="0"/>
              </a:rPr>
              <a:t>theory</a:t>
            </a:r>
            <a:r>
              <a:rPr lang="en-US" sz="2200" dirty="0">
                <a:latin typeface="Arial" charset="0"/>
              </a:rPr>
              <a:t> – to deduce what the “form” of these processes must be, and how they work.</a:t>
            </a:r>
          </a:p>
        </p:txBody>
      </p:sp>
      <p:sp>
        <p:nvSpPr>
          <p:cNvPr id="15" name="Oval 14"/>
          <p:cNvSpPr/>
          <p:nvPr/>
        </p:nvSpPr>
        <p:spPr bwMode="auto">
          <a:xfrm>
            <a:off x="5257800" y="3200400"/>
            <a:ext cx="2667000" cy="2133600"/>
          </a:xfrm>
          <a:prstGeom prst="ellipse">
            <a:avLst/>
          </a:prstGeom>
          <a:noFill/>
          <a:ln w="38100" cap="flat" cmpd="sng" algn="ctr">
            <a:solidFill>
              <a:srgbClr val="C00000"/>
            </a:solidFill>
            <a:prstDash val="solid"/>
            <a:round/>
            <a:headEnd type="none" w="med" len="med"/>
            <a:tailEnd type="none" w="med" len="med"/>
          </a:ln>
          <a:effectLst>
            <a:outerShdw blurRad="50800" dist="63500" dir="2700000" algn="tl" rotWithShape="0">
              <a:prstClr val="black">
                <a:alpha val="40000"/>
              </a:prstClr>
            </a:outerShdw>
          </a:effectLst>
        </p:spPr>
        <p:txBody>
          <a:bodyPr/>
          <a:lstStyle/>
          <a:p>
            <a:pPr>
              <a:defRPr/>
            </a:pPr>
            <a:endParaRPr lang="en-US">
              <a:latin typeface="Arial"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800"/>
                                        </p:tgtEl>
                                        <p:attrNameLst>
                                          <p:attrName>style.visibility</p:attrName>
                                        </p:attrNameLst>
                                      </p:cBhvr>
                                      <p:to>
                                        <p:strVal val="visible"/>
                                      </p:to>
                                    </p:set>
                                    <p:animEffect transition="in" filter="fade">
                                      <p:cBhvr>
                                        <p:cTn id="7" dur="500"/>
                                        <p:tgtEl>
                                          <p:spTgt spid="33800"/>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fade">
                                      <p:cBhvr>
                                        <p:cTn id="11" dur="800"/>
                                        <p:tgtEl>
                                          <p:spTgt spid="3">
                                            <p:bg/>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grpId="1" nodeType="clickEffect">
                                  <p:stCondLst>
                                    <p:cond delay="0"/>
                                  </p:stCondLst>
                                  <p:childTnLst>
                                    <p:animScale>
                                      <p:cBhvr>
                                        <p:cTn id="18" dur="1000" fill="hold"/>
                                        <p:tgtEl>
                                          <p:spTgt spid="3">
                                            <p:bg/>
                                          </p:spTgt>
                                        </p:tgtEl>
                                      </p:cBhvr>
                                      <p:by x="50000" y="50000"/>
                                    </p:animScale>
                                  </p:childTnLst>
                                </p:cTn>
                              </p:par>
                              <p:par>
                                <p:cTn id="19" presetID="6" presetClass="emph" presetSubtype="0" fill="hold" grpId="1" nodeType="withEffect">
                                  <p:stCondLst>
                                    <p:cond delay="0"/>
                                  </p:stCondLst>
                                  <p:childTnLst>
                                    <p:animScale>
                                      <p:cBhvr>
                                        <p:cTn id="20" dur="1000" fill="hold"/>
                                        <p:tgtEl>
                                          <p:spTgt spid="3">
                                            <p:txEl>
                                              <p:pRg st="0" end="0"/>
                                            </p:txEl>
                                          </p:spTgt>
                                        </p:tgtEl>
                                      </p:cBhvr>
                                      <p:by x="50000" y="50000"/>
                                    </p:animScale>
                                  </p:childTnLst>
                                </p:cTn>
                              </p:par>
                              <p:par>
                                <p:cTn id="21" presetID="10" presetClass="entr" presetSubtype="0" fill="hold" nodeType="with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animEffect transition="in" filter="fade">
                                      <p:cBhvr>
                                        <p:cTn id="23" dur="500"/>
                                        <p:tgtEl>
                                          <p:spTgt spid="14">
                                            <p:txEl>
                                              <p:pRg st="0" end="0"/>
                                            </p:txEl>
                                          </p:spTgt>
                                        </p:tgtEl>
                                      </p:cBhvr>
                                    </p:animEffect>
                                  </p:childTnLst>
                                </p:cTn>
                              </p:par>
                            </p:childTnLst>
                          </p:cTn>
                        </p:par>
                        <p:par>
                          <p:cTn id="24" fill="hold">
                            <p:stCondLst>
                              <p:cond delay="1000"/>
                            </p:stCondLst>
                            <p:childTnLst>
                              <p:par>
                                <p:cTn id="25" presetID="55" presetClass="entr" presetSubtype="0"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p:cTn id="27" dur="1000" fill="hold"/>
                                        <p:tgtEl>
                                          <p:spTgt spid="12"/>
                                        </p:tgtEl>
                                        <p:attrNameLst>
                                          <p:attrName>ppt_w</p:attrName>
                                        </p:attrNameLst>
                                      </p:cBhvr>
                                      <p:tavLst>
                                        <p:tav tm="0">
                                          <p:val>
                                            <p:strVal val="#ppt_w*0.70"/>
                                          </p:val>
                                        </p:tav>
                                        <p:tav tm="100000">
                                          <p:val>
                                            <p:strVal val="#ppt_w"/>
                                          </p:val>
                                        </p:tav>
                                      </p:tavLst>
                                    </p:anim>
                                    <p:anim calcmode="lin" valueType="num">
                                      <p:cBhvr>
                                        <p:cTn id="28" dur="1000" fill="hold"/>
                                        <p:tgtEl>
                                          <p:spTgt spid="12"/>
                                        </p:tgtEl>
                                        <p:attrNameLst>
                                          <p:attrName>ppt_h</p:attrName>
                                        </p:attrNameLst>
                                      </p:cBhvr>
                                      <p:tavLst>
                                        <p:tav tm="0">
                                          <p:val>
                                            <p:strVal val="#ppt_h"/>
                                          </p:val>
                                        </p:tav>
                                        <p:tav tm="100000">
                                          <p:val>
                                            <p:strVal val="#ppt_h"/>
                                          </p:val>
                                        </p:tav>
                                      </p:tavLst>
                                    </p:anim>
                                    <p:animEffect transition="in" filter="fade">
                                      <p:cBhvr>
                                        <p:cTn id="29" dur="10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1" nodeType="clickEffect">
                                  <p:stCondLst>
                                    <p:cond delay="0"/>
                                  </p:stCondLst>
                                  <p:childTnLst>
                                    <p:animEffect transition="out" filter="fade">
                                      <p:cBhvr>
                                        <p:cTn id="33" dur="500"/>
                                        <p:tgtEl>
                                          <p:spTgt spid="12"/>
                                        </p:tgtEl>
                                      </p:cBhvr>
                                    </p:animEffect>
                                    <p:set>
                                      <p:cBhvr>
                                        <p:cTn id="34" dur="1" fill="hold">
                                          <p:stCondLst>
                                            <p:cond delay="499"/>
                                          </p:stCondLst>
                                        </p:cTn>
                                        <p:tgtEl>
                                          <p:spTgt spid="12"/>
                                        </p:tgtEl>
                                        <p:attrNameLst>
                                          <p:attrName>style.visibility</p:attrName>
                                        </p:attrNameLst>
                                      </p:cBhvr>
                                      <p:to>
                                        <p:strVal val="hidden"/>
                                      </p:to>
                                    </p:set>
                                  </p:childTnLst>
                                </p:cTn>
                              </p:par>
                              <p:par>
                                <p:cTn id="35" presetID="10" presetClass="entr" presetSubtype="0" fill="hold" nodeType="with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par>
                          <p:cTn id="38" fill="hold">
                            <p:stCondLst>
                              <p:cond delay="500"/>
                            </p:stCondLst>
                            <p:childTnLst>
                              <p:par>
                                <p:cTn id="39" presetID="55"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p:cTn id="41" dur="1000" fill="hold"/>
                                        <p:tgtEl>
                                          <p:spTgt spid="11"/>
                                        </p:tgtEl>
                                        <p:attrNameLst>
                                          <p:attrName>ppt_w</p:attrName>
                                        </p:attrNameLst>
                                      </p:cBhvr>
                                      <p:tavLst>
                                        <p:tav tm="0">
                                          <p:val>
                                            <p:strVal val="#ppt_w*0.70"/>
                                          </p:val>
                                        </p:tav>
                                        <p:tav tm="100000">
                                          <p:val>
                                            <p:strVal val="#ppt_w"/>
                                          </p:val>
                                        </p:tav>
                                      </p:tavLst>
                                    </p:anim>
                                    <p:anim calcmode="lin" valueType="num">
                                      <p:cBhvr>
                                        <p:cTn id="42" dur="1000" fill="hold"/>
                                        <p:tgtEl>
                                          <p:spTgt spid="11"/>
                                        </p:tgtEl>
                                        <p:attrNameLst>
                                          <p:attrName>ppt_h</p:attrName>
                                        </p:attrNameLst>
                                      </p:cBhvr>
                                      <p:tavLst>
                                        <p:tav tm="0">
                                          <p:val>
                                            <p:strVal val="#ppt_h"/>
                                          </p:val>
                                        </p:tav>
                                        <p:tav tm="100000">
                                          <p:val>
                                            <p:strVal val="#ppt_h"/>
                                          </p:val>
                                        </p:tav>
                                      </p:tavLst>
                                    </p:anim>
                                    <p:animEffect transition="in" filter="fade">
                                      <p:cBhvr>
                                        <p:cTn id="43" dur="10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1" nodeType="clickEffect">
                                  <p:stCondLst>
                                    <p:cond delay="0"/>
                                  </p:stCondLst>
                                  <p:childTnLst>
                                    <p:animEffect transition="out" filter="fade">
                                      <p:cBhvr>
                                        <p:cTn id="47" dur="500"/>
                                        <p:tgtEl>
                                          <p:spTgt spid="11"/>
                                        </p:tgtEl>
                                      </p:cBhvr>
                                    </p:animEffect>
                                    <p:set>
                                      <p:cBhvr>
                                        <p:cTn id="48" dur="1" fill="hold">
                                          <p:stCondLst>
                                            <p:cond delay="499"/>
                                          </p:stCondLst>
                                        </p:cTn>
                                        <p:tgtEl>
                                          <p:spTgt spid="11"/>
                                        </p:tgtEl>
                                        <p:attrNameLst>
                                          <p:attrName>style.visibility</p:attrName>
                                        </p:attrNameLst>
                                      </p:cBhvr>
                                      <p:to>
                                        <p:strVal val="hidden"/>
                                      </p:to>
                                    </p:set>
                                  </p:childTnLst>
                                </p:cTn>
                              </p:par>
                              <p:par>
                                <p:cTn id="49" presetID="10" presetClass="entr" presetSubtype="0" fill="hold" nodeType="withEffect">
                                  <p:stCondLst>
                                    <p:cond delay="0"/>
                                  </p:stCondLst>
                                  <p:childTnLst>
                                    <p:set>
                                      <p:cBhvr>
                                        <p:cTn id="50" dur="1" fill="hold">
                                          <p:stCondLst>
                                            <p:cond delay="0"/>
                                          </p:stCondLst>
                                        </p:cTn>
                                        <p:tgtEl>
                                          <p:spTgt spid="14">
                                            <p:txEl>
                                              <p:pRg st="2" end="2"/>
                                            </p:txEl>
                                          </p:spTgt>
                                        </p:tgtEl>
                                        <p:attrNameLst>
                                          <p:attrName>style.visibility</p:attrName>
                                        </p:attrNameLst>
                                      </p:cBhvr>
                                      <p:to>
                                        <p:strVal val="visible"/>
                                      </p:to>
                                    </p:set>
                                    <p:animEffect transition="in" filter="fade">
                                      <p:cBhvr>
                                        <p:cTn id="51" dur="500"/>
                                        <p:tgtEl>
                                          <p:spTgt spid="14">
                                            <p:txEl>
                                              <p:pRg st="2" end="2"/>
                                            </p:txEl>
                                          </p:spTgt>
                                        </p:tgtEl>
                                      </p:cBhvr>
                                    </p:animEffect>
                                  </p:childTnLst>
                                </p:cTn>
                              </p:par>
                            </p:childTnLst>
                          </p:cTn>
                        </p:par>
                        <p:par>
                          <p:cTn id="52" fill="hold">
                            <p:stCondLst>
                              <p:cond delay="500"/>
                            </p:stCondLst>
                            <p:childTnLst>
                              <p:par>
                                <p:cTn id="53" presetID="55" presetClass="entr" presetSubtype="0" fill="hold" grpId="0" nodeType="after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p:cTn id="55" dur="1000" fill="hold"/>
                                        <p:tgtEl>
                                          <p:spTgt spid="15"/>
                                        </p:tgtEl>
                                        <p:attrNameLst>
                                          <p:attrName>ppt_w</p:attrName>
                                        </p:attrNameLst>
                                      </p:cBhvr>
                                      <p:tavLst>
                                        <p:tav tm="0">
                                          <p:val>
                                            <p:strVal val="#ppt_w*0.70"/>
                                          </p:val>
                                        </p:tav>
                                        <p:tav tm="100000">
                                          <p:val>
                                            <p:strVal val="#ppt_w"/>
                                          </p:val>
                                        </p:tav>
                                      </p:tavLst>
                                    </p:anim>
                                    <p:anim calcmode="lin" valueType="num">
                                      <p:cBhvr>
                                        <p:cTn id="56" dur="1000" fill="hold"/>
                                        <p:tgtEl>
                                          <p:spTgt spid="15"/>
                                        </p:tgtEl>
                                        <p:attrNameLst>
                                          <p:attrName>ppt_h</p:attrName>
                                        </p:attrNameLst>
                                      </p:cBhvr>
                                      <p:tavLst>
                                        <p:tav tm="0">
                                          <p:val>
                                            <p:strVal val="#ppt_h"/>
                                          </p:val>
                                        </p:tav>
                                        <p:tav tm="100000">
                                          <p:val>
                                            <p:strVal val="#ppt_h"/>
                                          </p:val>
                                        </p:tav>
                                      </p:tavLst>
                                    </p:anim>
                                    <p:animEffect transition="in" filter="fade">
                                      <p:cBhvr>
                                        <p:cTn id="57"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3" grpId="1" build="p" animBg="1"/>
      <p:bldP spid="33800" grpId="0"/>
      <p:bldP spid="11" grpId="0" animBg="1"/>
      <p:bldP spid="11" grpId="1" animBg="1"/>
      <p:bldP spid="12" grpId="0" animBg="1"/>
      <p:bldP spid="12" grpId="1" animBg="1"/>
      <p:bldP spid="1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211952"/>
            <a:ext cx="5334000" cy="276999"/>
          </a:xfrm>
        </p:spPr>
        <p:txBody>
          <a:bodyPr/>
          <a:lstStyle/>
          <a:p>
            <a:r>
              <a:rPr lang="en-US" sz="1200" dirty="0"/>
              <a:t>Hypothetical constructs</a:t>
            </a:r>
          </a:p>
        </p:txBody>
      </p:sp>
      <p:pic>
        <p:nvPicPr>
          <p:cNvPr id="9" name="Picture 7" descr="Platos Cave, Flame - shadows, 4-6-2009.jpg"/>
          <p:cNvPicPr>
            <a:picLocks noChangeAspect="1"/>
          </p:cNvPicPr>
          <p:nvPr/>
        </p:nvPicPr>
        <p:blipFill>
          <a:blip r:embed="rId2" cstate="print"/>
          <a:srcRect l="18453" t="16667" r="27273" b="16667"/>
          <a:stretch>
            <a:fillRect/>
          </a:stretch>
        </p:blipFill>
        <p:spPr bwMode="auto">
          <a:xfrm>
            <a:off x="7162800" y="1066800"/>
            <a:ext cx="3200400" cy="1536192"/>
          </a:xfrm>
          <a:prstGeom prst="rect">
            <a:avLst/>
          </a:prstGeom>
          <a:noFill/>
          <a:ln w="6350">
            <a:solidFill>
              <a:schemeClr val="tx1"/>
            </a:solidFill>
            <a:miter lim="800000"/>
            <a:headEnd/>
            <a:tailEnd/>
          </a:ln>
          <a:effectLst>
            <a:outerShdw blurRad="50800" dist="76200" dir="2700000" algn="tl" rotWithShape="0">
              <a:prstClr val="black">
                <a:alpha val="40000"/>
              </a:prstClr>
            </a:outerShdw>
          </a:effectLst>
        </p:spPr>
      </p:pic>
      <p:sp>
        <p:nvSpPr>
          <p:cNvPr id="10" name="Rectangle 9"/>
          <p:cNvSpPr/>
          <p:nvPr/>
        </p:nvSpPr>
        <p:spPr>
          <a:xfrm>
            <a:off x="1981200" y="2819401"/>
            <a:ext cx="3459024" cy="461665"/>
          </a:xfrm>
          <a:prstGeom prst="rect">
            <a:avLst/>
          </a:prstGeom>
        </p:spPr>
        <p:txBody>
          <a:bodyPr wrap="none">
            <a:spAutoFit/>
          </a:bodyPr>
          <a:lstStyle/>
          <a:p>
            <a:pPr>
              <a:spcAft>
                <a:spcPts val="800"/>
              </a:spcAft>
              <a:buClr>
                <a:srgbClr val="FF0000"/>
              </a:buClr>
              <a:buSzPct val="100000"/>
            </a:pPr>
            <a:r>
              <a:rPr lang="en-US" sz="2400" dirty="0"/>
              <a:t>Newton’s law tells us that:</a:t>
            </a:r>
          </a:p>
        </p:txBody>
      </p:sp>
      <p:pic>
        <p:nvPicPr>
          <p:cNvPr id="23" name="Picture 22" descr="Screen Shot 2014-11-04 at 6.00.27 P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052" y="937168"/>
            <a:ext cx="1526749" cy="1806033"/>
          </a:xfrm>
          <a:prstGeom prst="rect">
            <a:avLst/>
          </a:prstGeom>
        </p:spPr>
      </p:pic>
      <p:grpSp>
        <p:nvGrpSpPr>
          <p:cNvPr id="4" name="Group 3"/>
          <p:cNvGrpSpPr/>
          <p:nvPr/>
        </p:nvGrpSpPr>
        <p:grpSpPr>
          <a:xfrm>
            <a:off x="2209800" y="3505200"/>
            <a:ext cx="2362200" cy="952262"/>
            <a:chOff x="685800" y="3467338"/>
            <a:chExt cx="2362200" cy="952262"/>
          </a:xfrm>
        </p:grpSpPr>
        <p:sp>
          <p:nvSpPr>
            <p:cNvPr id="14" name="TextBox 13"/>
            <p:cNvSpPr txBox="1"/>
            <p:nvPr/>
          </p:nvSpPr>
          <p:spPr>
            <a:xfrm>
              <a:off x="685800" y="3687573"/>
              <a:ext cx="838200" cy="523220"/>
            </a:xfrm>
            <a:prstGeom prst="rect">
              <a:avLst/>
            </a:prstGeom>
            <a:noFill/>
          </p:spPr>
          <p:txBody>
            <a:bodyPr wrap="square" rtlCol="0">
              <a:spAutoFit/>
            </a:bodyPr>
            <a:lstStyle/>
            <a:p>
              <a:r>
                <a:rPr lang="en-US" sz="2800" i="1" dirty="0"/>
                <a:t>F</a:t>
              </a:r>
              <a:r>
                <a:rPr lang="en-US" sz="2800" dirty="0"/>
                <a:t> = </a:t>
              </a:r>
            </a:p>
          </p:txBody>
        </p:sp>
        <p:sp>
          <p:nvSpPr>
            <p:cNvPr id="15" name="TextBox 14"/>
            <p:cNvSpPr txBox="1"/>
            <p:nvPr/>
          </p:nvSpPr>
          <p:spPr>
            <a:xfrm flipH="1">
              <a:off x="1347787" y="3665547"/>
              <a:ext cx="457200" cy="523220"/>
            </a:xfrm>
            <a:prstGeom prst="rect">
              <a:avLst/>
            </a:prstGeom>
            <a:noFill/>
          </p:spPr>
          <p:txBody>
            <a:bodyPr wrap="square" rtlCol="0">
              <a:spAutoFit/>
            </a:bodyPr>
            <a:lstStyle/>
            <a:p>
              <a:r>
                <a:rPr lang="en-US" sz="2800" i="1" dirty="0"/>
                <a:t>G</a:t>
              </a:r>
              <a:r>
                <a:rPr lang="en-US" sz="2800" dirty="0"/>
                <a:t> </a:t>
              </a:r>
            </a:p>
          </p:txBody>
        </p:sp>
        <p:sp>
          <p:nvSpPr>
            <p:cNvPr id="16" name="TextBox 15"/>
            <p:cNvSpPr txBox="1"/>
            <p:nvPr/>
          </p:nvSpPr>
          <p:spPr>
            <a:xfrm>
              <a:off x="1981200" y="3467338"/>
              <a:ext cx="1066800" cy="461665"/>
            </a:xfrm>
            <a:prstGeom prst="rect">
              <a:avLst/>
            </a:prstGeom>
            <a:noFill/>
          </p:spPr>
          <p:txBody>
            <a:bodyPr wrap="square" rtlCol="0">
              <a:spAutoFit/>
            </a:bodyPr>
            <a:lstStyle/>
            <a:p>
              <a:pPr algn="ctr"/>
              <a:r>
                <a:rPr lang="en-US" sz="2400" i="1" dirty="0"/>
                <a:t>M</a:t>
              </a:r>
              <a:r>
                <a:rPr lang="en-US" sz="2400" i="1" baseline="-25000" dirty="0"/>
                <a:t>1  </a:t>
              </a:r>
              <a:r>
                <a:rPr lang="en-US" sz="2400" i="1" dirty="0"/>
                <a:t>M</a:t>
              </a:r>
              <a:r>
                <a:rPr lang="en-US" sz="2400" i="1" baseline="-25000" dirty="0"/>
                <a:t>2</a:t>
              </a:r>
              <a:r>
                <a:rPr lang="en-US" sz="2400" i="1" dirty="0"/>
                <a:t> </a:t>
              </a:r>
            </a:p>
          </p:txBody>
        </p:sp>
        <p:sp>
          <p:nvSpPr>
            <p:cNvPr id="18" name="TextBox 17"/>
            <p:cNvSpPr txBox="1"/>
            <p:nvPr/>
          </p:nvSpPr>
          <p:spPr>
            <a:xfrm>
              <a:off x="2194560" y="3957935"/>
              <a:ext cx="609600" cy="461665"/>
            </a:xfrm>
            <a:prstGeom prst="rect">
              <a:avLst/>
            </a:prstGeom>
            <a:noFill/>
          </p:spPr>
          <p:txBody>
            <a:bodyPr wrap="square" rtlCol="0">
              <a:spAutoFit/>
            </a:bodyPr>
            <a:lstStyle/>
            <a:p>
              <a:pPr algn="ctr"/>
              <a:r>
                <a:rPr lang="en-US" sz="2400" i="1" dirty="0"/>
                <a:t>r</a:t>
              </a:r>
              <a:r>
                <a:rPr lang="en-US" sz="2400" baseline="30000" dirty="0"/>
                <a:t>2</a:t>
              </a:r>
              <a:r>
                <a:rPr lang="en-US" sz="2400" dirty="0"/>
                <a:t> </a:t>
              </a:r>
            </a:p>
          </p:txBody>
        </p:sp>
        <p:cxnSp>
          <p:nvCxnSpPr>
            <p:cNvPr id="24" name="Straight Connector 23"/>
            <p:cNvCxnSpPr/>
            <p:nvPr/>
          </p:nvCxnSpPr>
          <p:spPr bwMode="auto">
            <a:xfrm>
              <a:off x="1950720" y="3943469"/>
              <a:ext cx="1097280" cy="0"/>
            </a:xfrm>
            <a:prstGeom prst="line">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grpSp>
      <p:sp>
        <p:nvSpPr>
          <p:cNvPr id="27" name="Rectangle 26"/>
          <p:cNvSpPr/>
          <p:nvPr/>
        </p:nvSpPr>
        <p:spPr>
          <a:xfrm>
            <a:off x="1752600" y="838201"/>
            <a:ext cx="5486400" cy="1877437"/>
          </a:xfrm>
          <a:prstGeom prst="rect">
            <a:avLst/>
          </a:prstGeom>
          <a:noFill/>
        </p:spPr>
        <p:txBody>
          <a:bodyPr wrap="square">
            <a:spAutoFit/>
          </a:bodyPr>
          <a:lstStyle/>
          <a:p>
            <a:pPr>
              <a:spcAft>
                <a:spcPts val="800"/>
              </a:spcAft>
              <a:buSzPct val="100000"/>
            </a:pPr>
            <a:r>
              <a:rPr lang="en-US" sz="2400" dirty="0"/>
              <a:t>Gravity is a hypothetical construct:</a:t>
            </a:r>
            <a:endParaRPr lang="en-US" sz="2200" dirty="0"/>
          </a:p>
          <a:p>
            <a:pPr marL="517525" indent="-342900">
              <a:spcAft>
                <a:spcPts val="800"/>
              </a:spcAft>
              <a:buClr>
                <a:srgbClr val="FF0000"/>
              </a:buClr>
              <a:buSzPct val="100000"/>
              <a:buFont typeface="Wingdings" charset="2"/>
              <a:buChar char="§"/>
            </a:pPr>
            <a:r>
              <a:rPr lang="en-US" dirty="0"/>
              <a:t>We cannot ‘see’ gravity;</a:t>
            </a:r>
          </a:p>
          <a:p>
            <a:pPr marL="517525" indent="-342900">
              <a:spcAft>
                <a:spcPts val="800"/>
              </a:spcAft>
              <a:buClr>
                <a:srgbClr val="FF0000"/>
              </a:buClr>
              <a:buSzPct val="100000"/>
              <a:buFont typeface="Wingdings" charset="2"/>
              <a:buChar char="§"/>
            </a:pPr>
            <a:r>
              <a:rPr lang="en-US" dirty="0"/>
              <a:t>We only see what it does </a:t>
            </a:r>
            <a:r>
              <a:rPr lang="is-IS" dirty="0"/>
              <a:t>…</a:t>
            </a:r>
            <a:r>
              <a:rPr lang="en-US" dirty="0"/>
              <a:t> stuff falls;</a:t>
            </a:r>
          </a:p>
          <a:p>
            <a:pPr marL="517525" indent="-342900">
              <a:spcAft>
                <a:spcPts val="800"/>
              </a:spcAft>
              <a:buClr>
                <a:srgbClr val="FF0000"/>
              </a:buClr>
              <a:buSzPct val="100000"/>
              <a:buFont typeface="Wingdings" charset="2"/>
              <a:buChar char="§"/>
            </a:pPr>
            <a:r>
              <a:rPr lang="en-US" dirty="0"/>
              <a:t>Our observations and theory tell us that gravity is highly lawful. </a:t>
            </a:r>
          </a:p>
        </p:txBody>
      </p:sp>
    </p:spTree>
    <p:extLst>
      <p:ext uri="{BB962C8B-B14F-4D97-AF65-F5344CB8AC3E}">
        <p14:creationId xmlns:p14="http://schemas.microsoft.com/office/powerpoint/2010/main" val="1199237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fade">
                                      <p:cBhvr>
                                        <p:cTn id="7" dur="500"/>
                                        <p:tgtEl>
                                          <p:spTgt spid="2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7">
                                            <p:txEl>
                                              <p:pRg st="1" end="1"/>
                                            </p:txEl>
                                          </p:spTgt>
                                        </p:tgtEl>
                                        <p:attrNameLst>
                                          <p:attrName>style.visibility</p:attrName>
                                        </p:attrNameLst>
                                      </p:cBhvr>
                                      <p:to>
                                        <p:strVal val="visible"/>
                                      </p:to>
                                    </p:set>
                                    <p:animEffect transition="in" filter="fade">
                                      <p:cBhvr>
                                        <p:cTn id="15" dur="500"/>
                                        <p:tgtEl>
                                          <p:spTgt spid="2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7">
                                            <p:txEl>
                                              <p:pRg st="2" end="2"/>
                                            </p:txEl>
                                          </p:spTgt>
                                        </p:tgtEl>
                                        <p:attrNameLst>
                                          <p:attrName>style.visibility</p:attrName>
                                        </p:attrNameLst>
                                      </p:cBhvr>
                                      <p:to>
                                        <p:strVal val="visible"/>
                                      </p:to>
                                    </p:set>
                                    <p:animEffect transition="in" filter="fade">
                                      <p:cBhvr>
                                        <p:cTn id="20" dur="500"/>
                                        <p:tgtEl>
                                          <p:spTgt spid="27">
                                            <p:txEl>
                                              <p:pRg st="2" end="2"/>
                                            </p:txEl>
                                          </p:spTgt>
                                        </p:tgtEl>
                                      </p:cBhvr>
                                    </p:animEffect>
                                  </p:childTnLst>
                                </p:cTn>
                              </p:par>
                            </p:childTnLst>
                          </p:cTn>
                        </p:par>
                        <p:par>
                          <p:cTn id="21" fill="hold">
                            <p:stCondLst>
                              <p:cond delay="500"/>
                            </p:stCondLst>
                            <p:childTnLst>
                              <p:par>
                                <p:cTn id="22" presetID="55" presetClass="entr" presetSubtype="0" fill="hold" nodeType="afterEffect">
                                  <p:stCondLst>
                                    <p:cond delay="0"/>
                                  </p:stCondLst>
                                  <p:childTnLst>
                                    <p:set>
                                      <p:cBhvr>
                                        <p:cTn id="23" dur="1" fill="hold">
                                          <p:stCondLst>
                                            <p:cond delay="0"/>
                                          </p:stCondLst>
                                        </p:cTn>
                                        <p:tgtEl>
                                          <p:spTgt spid="23"/>
                                        </p:tgtEl>
                                        <p:attrNameLst>
                                          <p:attrName>style.visibility</p:attrName>
                                        </p:attrNameLst>
                                      </p:cBhvr>
                                      <p:to>
                                        <p:strVal val="visible"/>
                                      </p:to>
                                    </p:set>
                                    <p:anim calcmode="lin" valueType="num">
                                      <p:cBhvr>
                                        <p:cTn id="24" dur="1000" fill="hold"/>
                                        <p:tgtEl>
                                          <p:spTgt spid="23"/>
                                        </p:tgtEl>
                                        <p:attrNameLst>
                                          <p:attrName>ppt_w</p:attrName>
                                        </p:attrNameLst>
                                      </p:cBhvr>
                                      <p:tavLst>
                                        <p:tav tm="0">
                                          <p:val>
                                            <p:strVal val="#ppt_w*0.70"/>
                                          </p:val>
                                        </p:tav>
                                        <p:tav tm="100000">
                                          <p:val>
                                            <p:strVal val="#ppt_w"/>
                                          </p:val>
                                        </p:tav>
                                      </p:tavLst>
                                    </p:anim>
                                    <p:anim calcmode="lin" valueType="num">
                                      <p:cBhvr>
                                        <p:cTn id="25" dur="1000" fill="hold"/>
                                        <p:tgtEl>
                                          <p:spTgt spid="23"/>
                                        </p:tgtEl>
                                        <p:attrNameLst>
                                          <p:attrName>ppt_h</p:attrName>
                                        </p:attrNameLst>
                                      </p:cBhvr>
                                      <p:tavLst>
                                        <p:tav tm="0">
                                          <p:val>
                                            <p:strVal val="#ppt_h"/>
                                          </p:val>
                                        </p:tav>
                                        <p:tav tm="100000">
                                          <p:val>
                                            <p:strVal val="#ppt_h"/>
                                          </p:val>
                                        </p:tav>
                                      </p:tavLst>
                                    </p:anim>
                                    <p:animEffect transition="in" filter="fade">
                                      <p:cBhvr>
                                        <p:cTn id="26" dur="1000"/>
                                        <p:tgtEl>
                                          <p:spTgt spid="2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7">
                                            <p:txEl>
                                              <p:pRg st="3" end="3"/>
                                            </p:txEl>
                                          </p:spTgt>
                                        </p:tgtEl>
                                        <p:attrNameLst>
                                          <p:attrName>style.visibility</p:attrName>
                                        </p:attrNameLst>
                                      </p:cBhvr>
                                      <p:to>
                                        <p:strVal val="visible"/>
                                      </p:to>
                                    </p:set>
                                    <p:animEffect transition="in" filter="fade">
                                      <p:cBhvr>
                                        <p:cTn id="31" dur="500"/>
                                        <p:tgtEl>
                                          <p:spTgt spid="27">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211952"/>
            <a:ext cx="5334000" cy="276999"/>
          </a:xfrm>
        </p:spPr>
        <p:txBody>
          <a:bodyPr/>
          <a:lstStyle/>
          <a:p>
            <a:r>
              <a:rPr lang="en-US" sz="1200" dirty="0"/>
              <a:t>Hypothetical constructs</a:t>
            </a:r>
          </a:p>
        </p:txBody>
      </p:sp>
      <p:pic>
        <p:nvPicPr>
          <p:cNvPr id="9" name="Picture 7" descr="Platos Cave, Flame - shadows, 4-6-2009.jpg"/>
          <p:cNvPicPr>
            <a:picLocks noChangeAspect="1"/>
          </p:cNvPicPr>
          <p:nvPr/>
        </p:nvPicPr>
        <p:blipFill>
          <a:blip r:embed="rId2" cstate="print"/>
          <a:srcRect l="18453" t="16667" r="27273" b="16667"/>
          <a:stretch>
            <a:fillRect/>
          </a:stretch>
        </p:blipFill>
        <p:spPr bwMode="auto">
          <a:xfrm>
            <a:off x="7162800" y="1066800"/>
            <a:ext cx="3200400" cy="1536192"/>
          </a:xfrm>
          <a:prstGeom prst="rect">
            <a:avLst/>
          </a:prstGeom>
          <a:noFill/>
          <a:ln w="6350">
            <a:solidFill>
              <a:schemeClr val="tx1"/>
            </a:solidFill>
            <a:miter lim="800000"/>
            <a:headEnd/>
            <a:tailEnd/>
          </a:ln>
          <a:effectLst>
            <a:outerShdw blurRad="50800" dist="76200" dir="2700000" algn="tl" rotWithShape="0">
              <a:prstClr val="black">
                <a:alpha val="40000"/>
              </a:prstClr>
            </a:outerShdw>
          </a:effectLst>
        </p:spPr>
      </p:pic>
      <p:sp>
        <p:nvSpPr>
          <p:cNvPr id="3" name="TextBox 2"/>
          <p:cNvSpPr txBox="1"/>
          <p:nvPr/>
        </p:nvSpPr>
        <p:spPr>
          <a:xfrm>
            <a:off x="2640272" y="4872111"/>
            <a:ext cx="1524000" cy="1077218"/>
          </a:xfrm>
          <a:prstGeom prst="rect">
            <a:avLst/>
          </a:prstGeom>
          <a:noFill/>
        </p:spPr>
        <p:txBody>
          <a:bodyPr wrap="square" rtlCol="0">
            <a:spAutoFit/>
          </a:bodyPr>
          <a:lstStyle/>
          <a:p>
            <a:pPr indent="-457200" algn="ctr"/>
            <a:r>
              <a:rPr lang="en-US" sz="2800" dirty="0"/>
              <a:t>F</a:t>
            </a:r>
            <a:endParaRPr lang="en-US" sz="2800" dirty="0">
              <a:solidFill>
                <a:srgbClr val="800000"/>
              </a:solidFill>
            </a:endParaRPr>
          </a:p>
          <a:p>
            <a:pPr indent="-457200" algn="ctr"/>
            <a:r>
              <a:rPr lang="en-US" dirty="0">
                <a:solidFill>
                  <a:srgbClr val="800000"/>
                </a:solidFill>
              </a:rPr>
              <a:t>Force of gravity</a:t>
            </a:r>
          </a:p>
        </p:txBody>
      </p:sp>
      <p:pic>
        <p:nvPicPr>
          <p:cNvPr id="23" name="Picture 22" descr="Screen Shot 2014-11-04 at 6.00.27 P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052" y="937168"/>
            <a:ext cx="1526749" cy="1806033"/>
          </a:xfrm>
          <a:prstGeom prst="rect">
            <a:avLst/>
          </a:prstGeom>
        </p:spPr>
      </p:pic>
      <p:sp>
        <p:nvSpPr>
          <p:cNvPr id="22" name="TextBox 21"/>
          <p:cNvSpPr txBox="1"/>
          <p:nvPr/>
        </p:nvSpPr>
        <p:spPr>
          <a:xfrm>
            <a:off x="5791144" y="5138916"/>
            <a:ext cx="3124200" cy="1261884"/>
          </a:xfrm>
          <a:prstGeom prst="rect">
            <a:avLst/>
          </a:prstGeom>
          <a:noFill/>
        </p:spPr>
        <p:txBody>
          <a:bodyPr wrap="square" rtlCol="0">
            <a:spAutoFit/>
          </a:bodyPr>
          <a:lstStyle/>
          <a:p>
            <a:pPr marL="228600" indent="-457200" algn="ctr"/>
            <a:r>
              <a:rPr lang="en-US" sz="2200" dirty="0"/>
              <a:t>r</a:t>
            </a:r>
            <a:r>
              <a:rPr lang="en-US" sz="2200" baseline="30000" dirty="0"/>
              <a:t>2</a:t>
            </a:r>
            <a:r>
              <a:rPr lang="en-US" sz="2200" dirty="0"/>
              <a:t> </a:t>
            </a:r>
          </a:p>
          <a:p>
            <a:pPr marL="228600" indent="-457200" algn="ctr"/>
            <a:r>
              <a:rPr lang="en-US" dirty="0">
                <a:solidFill>
                  <a:srgbClr val="800000"/>
                </a:solidFill>
              </a:rPr>
              <a:t>Distance (r) between the center or each object, squared</a:t>
            </a:r>
          </a:p>
        </p:txBody>
      </p:sp>
      <p:cxnSp>
        <p:nvCxnSpPr>
          <p:cNvPr id="5" name="Straight Connector 4"/>
          <p:cNvCxnSpPr/>
          <p:nvPr/>
        </p:nvCxnSpPr>
        <p:spPr bwMode="auto">
          <a:xfrm>
            <a:off x="5448244" y="5122559"/>
            <a:ext cx="3810000" cy="0"/>
          </a:xfrm>
          <a:prstGeom prst="line">
            <a:avLst/>
          </a:prstGeom>
          <a:noFill/>
          <a:ln w="38100" cap="flat" cmpd="sng" algn="ctr">
            <a:solidFill>
              <a:srgbClr val="0000CC"/>
            </a:solidFill>
            <a:prstDash val="solid"/>
            <a:round/>
            <a:headEnd type="none" w="med" len="med"/>
            <a:tailEnd type="none" w="med" len="med"/>
          </a:ln>
          <a:effectLst/>
        </p:spPr>
      </p:cxnSp>
      <p:sp>
        <p:nvSpPr>
          <p:cNvPr id="19" name="TextBox 18"/>
          <p:cNvSpPr txBox="1"/>
          <p:nvPr/>
        </p:nvSpPr>
        <p:spPr>
          <a:xfrm>
            <a:off x="5551477" y="4137170"/>
            <a:ext cx="1630069" cy="984885"/>
          </a:xfrm>
          <a:prstGeom prst="rect">
            <a:avLst/>
          </a:prstGeom>
          <a:noFill/>
        </p:spPr>
        <p:txBody>
          <a:bodyPr wrap="square" rtlCol="0">
            <a:spAutoFit/>
          </a:bodyPr>
          <a:lstStyle/>
          <a:p>
            <a:pPr algn="ctr"/>
            <a:r>
              <a:rPr lang="en-US" sz="2200" dirty="0"/>
              <a:t>M</a:t>
            </a:r>
            <a:r>
              <a:rPr lang="en-US" sz="2200" baseline="-25000" dirty="0"/>
              <a:t>1</a:t>
            </a:r>
          </a:p>
          <a:p>
            <a:pPr algn="ctr"/>
            <a:r>
              <a:rPr lang="en-US" dirty="0">
                <a:solidFill>
                  <a:srgbClr val="800000"/>
                </a:solidFill>
              </a:rPr>
              <a:t>The Mass of object 1</a:t>
            </a:r>
          </a:p>
        </p:txBody>
      </p:sp>
      <p:sp>
        <p:nvSpPr>
          <p:cNvPr id="20" name="TextBox 19"/>
          <p:cNvSpPr txBox="1"/>
          <p:nvPr/>
        </p:nvSpPr>
        <p:spPr>
          <a:xfrm>
            <a:off x="7353244" y="4137170"/>
            <a:ext cx="373266" cy="430887"/>
          </a:xfrm>
          <a:prstGeom prst="rect">
            <a:avLst/>
          </a:prstGeom>
          <a:noFill/>
        </p:spPr>
        <p:txBody>
          <a:bodyPr wrap="square" rtlCol="0">
            <a:spAutoFit/>
          </a:bodyPr>
          <a:lstStyle/>
          <a:p>
            <a:r>
              <a:rPr lang="en-US" sz="2200" i="1" dirty="0">
                <a:solidFill>
                  <a:srgbClr val="000000"/>
                </a:solidFill>
              </a:rPr>
              <a:t>X</a:t>
            </a:r>
          </a:p>
        </p:txBody>
      </p:sp>
      <p:sp>
        <p:nvSpPr>
          <p:cNvPr id="21" name="TextBox 20"/>
          <p:cNvSpPr txBox="1"/>
          <p:nvPr/>
        </p:nvSpPr>
        <p:spPr>
          <a:xfrm>
            <a:off x="7890512" y="4137169"/>
            <a:ext cx="1405889" cy="707886"/>
          </a:xfrm>
          <a:prstGeom prst="rect">
            <a:avLst/>
          </a:prstGeom>
          <a:noFill/>
        </p:spPr>
        <p:txBody>
          <a:bodyPr wrap="square" rtlCol="0">
            <a:spAutoFit/>
          </a:bodyPr>
          <a:lstStyle/>
          <a:p>
            <a:pPr algn="ctr"/>
            <a:r>
              <a:rPr lang="en-US" sz="2200" dirty="0"/>
              <a:t>M</a:t>
            </a:r>
            <a:r>
              <a:rPr lang="en-US" sz="2200" baseline="-25000" dirty="0"/>
              <a:t>2</a:t>
            </a:r>
          </a:p>
          <a:p>
            <a:pPr algn="ctr"/>
            <a:r>
              <a:rPr lang="en-US" dirty="0">
                <a:solidFill>
                  <a:srgbClr val="800000"/>
                </a:solidFill>
              </a:rPr>
              <a:t>M Object 2</a:t>
            </a:r>
          </a:p>
        </p:txBody>
      </p:sp>
      <p:sp>
        <p:nvSpPr>
          <p:cNvPr id="25" name="TextBox 24"/>
          <p:cNvSpPr txBox="1"/>
          <p:nvPr/>
        </p:nvSpPr>
        <p:spPr>
          <a:xfrm>
            <a:off x="4078358" y="4872112"/>
            <a:ext cx="1712843" cy="1323439"/>
          </a:xfrm>
          <a:prstGeom prst="rect">
            <a:avLst/>
          </a:prstGeom>
          <a:noFill/>
        </p:spPr>
        <p:txBody>
          <a:bodyPr wrap="square" rtlCol="0">
            <a:spAutoFit/>
          </a:bodyPr>
          <a:lstStyle/>
          <a:p>
            <a:pPr indent="-457200" algn="ctr"/>
            <a:r>
              <a:rPr lang="en-US" sz="2800" dirty="0"/>
              <a:t>G</a:t>
            </a:r>
            <a:endParaRPr lang="en-US" sz="2800" dirty="0">
              <a:solidFill>
                <a:srgbClr val="800000"/>
              </a:solidFill>
            </a:endParaRPr>
          </a:p>
          <a:p>
            <a:pPr indent="-457200" algn="ctr"/>
            <a:r>
              <a:rPr lang="en-US" dirty="0">
                <a:solidFill>
                  <a:srgbClr val="800000"/>
                </a:solidFill>
              </a:rPr>
              <a:t>Gravitational constant </a:t>
            </a:r>
          </a:p>
          <a:p>
            <a:pPr indent="-457200" algn="ctr"/>
            <a:r>
              <a:rPr lang="en-US" sz="1600" dirty="0">
                <a:solidFill>
                  <a:srgbClr val="800000"/>
                </a:solidFill>
              </a:rPr>
              <a:t>(</a:t>
            </a:r>
            <a:r>
              <a:rPr lang="en-US" sz="1200" dirty="0">
                <a:solidFill>
                  <a:srgbClr val="800000"/>
                </a:solidFill>
              </a:rPr>
              <a:t>6.7 x 10</a:t>
            </a:r>
            <a:r>
              <a:rPr lang="en-US" sz="1200" baseline="30000" dirty="0">
                <a:solidFill>
                  <a:srgbClr val="800000"/>
                </a:solidFill>
              </a:rPr>
              <a:t>-11</a:t>
            </a:r>
            <a:r>
              <a:rPr lang="en-US" sz="1200" dirty="0">
                <a:solidFill>
                  <a:srgbClr val="800000"/>
                </a:solidFill>
              </a:rPr>
              <a:t>)</a:t>
            </a:r>
            <a:endParaRPr lang="en-US" sz="1050" dirty="0">
              <a:solidFill>
                <a:srgbClr val="800000"/>
              </a:solidFill>
            </a:endParaRPr>
          </a:p>
        </p:txBody>
      </p:sp>
      <p:sp>
        <p:nvSpPr>
          <p:cNvPr id="14" name="TextBox 13"/>
          <p:cNvSpPr txBox="1"/>
          <p:nvPr/>
        </p:nvSpPr>
        <p:spPr>
          <a:xfrm>
            <a:off x="2209800" y="3687573"/>
            <a:ext cx="838200" cy="523220"/>
          </a:xfrm>
          <a:prstGeom prst="rect">
            <a:avLst/>
          </a:prstGeom>
          <a:noFill/>
        </p:spPr>
        <p:txBody>
          <a:bodyPr wrap="square" rtlCol="0">
            <a:spAutoFit/>
          </a:bodyPr>
          <a:lstStyle/>
          <a:p>
            <a:r>
              <a:rPr lang="en-US" sz="2800" i="1" dirty="0"/>
              <a:t>F</a:t>
            </a:r>
            <a:r>
              <a:rPr lang="en-US" sz="2800" dirty="0"/>
              <a:t> = </a:t>
            </a:r>
          </a:p>
        </p:txBody>
      </p:sp>
      <p:sp>
        <p:nvSpPr>
          <p:cNvPr id="15" name="TextBox 14"/>
          <p:cNvSpPr txBox="1"/>
          <p:nvPr/>
        </p:nvSpPr>
        <p:spPr>
          <a:xfrm flipH="1">
            <a:off x="2871787" y="3665547"/>
            <a:ext cx="457200" cy="523220"/>
          </a:xfrm>
          <a:prstGeom prst="rect">
            <a:avLst/>
          </a:prstGeom>
          <a:noFill/>
        </p:spPr>
        <p:txBody>
          <a:bodyPr wrap="square" rtlCol="0">
            <a:spAutoFit/>
          </a:bodyPr>
          <a:lstStyle/>
          <a:p>
            <a:r>
              <a:rPr lang="en-US" sz="2800" i="1" dirty="0"/>
              <a:t>G</a:t>
            </a:r>
            <a:r>
              <a:rPr lang="en-US" sz="2800" dirty="0"/>
              <a:t> </a:t>
            </a:r>
          </a:p>
        </p:txBody>
      </p:sp>
      <p:sp>
        <p:nvSpPr>
          <p:cNvPr id="16" name="TextBox 15"/>
          <p:cNvSpPr txBox="1"/>
          <p:nvPr/>
        </p:nvSpPr>
        <p:spPr>
          <a:xfrm>
            <a:off x="3505200" y="3467339"/>
            <a:ext cx="1066800" cy="461665"/>
          </a:xfrm>
          <a:prstGeom prst="rect">
            <a:avLst/>
          </a:prstGeom>
          <a:noFill/>
        </p:spPr>
        <p:txBody>
          <a:bodyPr wrap="square" rtlCol="0">
            <a:spAutoFit/>
          </a:bodyPr>
          <a:lstStyle/>
          <a:p>
            <a:pPr algn="ctr"/>
            <a:r>
              <a:rPr lang="en-US" sz="2400" i="1" dirty="0"/>
              <a:t>M</a:t>
            </a:r>
            <a:r>
              <a:rPr lang="en-US" sz="2400" i="1" baseline="-25000" dirty="0"/>
              <a:t>1  </a:t>
            </a:r>
            <a:r>
              <a:rPr lang="en-US" sz="2400" i="1" dirty="0"/>
              <a:t>M</a:t>
            </a:r>
            <a:r>
              <a:rPr lang="en-US" sz="2400" i="1" baseline="-25000" dirty="0"/>
              <a:t>2</a:t>
            </a:r>
            <a:r>
              <a:rPr lang="en-US" sz="2400" i="1" dirty="0"/>
              <a:t> </a:t>
            </a:r>
          </a:p>
        </p:txBody>
      </p:sp>
      <p:sp>
        <p:nvSpPr>
          <p:cNvPr id="18" name="TextBox 17"/>
          <p:cNvSpPr txBox="1"/>
          <p:nvPr/>
        </p:nvSpPr>
        <p:spPr>
          <a:xfrm>
            <a:off x="3718560" y="3957936"/>
            <a:ext cx="609600" cy="461665"/>
          </a:xfrm>
          <a:prstGeom prst="rect">
            <a:avLst/>
          </a:prstGeom>
          <a:noFill/>
        </p:spPr>
        <p:txBody>
          <a:bodyPr wrap="square" rtlCol="0">
            <a:spAutoFit/>
          </a:bodyPr>
          <a:lstStyle/>
          <a:p>
            <a:pPr algn="ctr"/>
            <a:r>
              <a:rPr lang="en-US" sz="2400" i="1" dirty="0"/>
              <a:t>r</a:t>
            </a:r>
            <a:r>
              <a:rPr lang="en-US" sz="2400" baseline="30000" dirty="0"/>
              <a:t>2</a:t>
            </a:r>
            <a:r>
              <a:rPr lang="en-US" sz="2400" dirty="0"/>
              <a:t> </a:t>
            </a:r>
          </a:p>
        </p:txBody>
      </p:sp>
      <p:cxnSp>
        <p:nvCxnSpPr>
          <p:cNvPr id="24" name="Straight Connector 23"/>
          <p:cNvCxnSpPr/>
          <p:nvPr/>
        </p:nvCxnSpPr>
        <p:spPr bwMode="auto">
          <a:xfrm>
            <a:off x="3474720" y="3943469"/>
            <a:ext cx="1097280" cy="0"/>
          </a:xfrm>
          <a:prstGeom prst="line">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sp>
        <p:nvSpPr>
          <p:cNvPr id="26" name="TextBox 25"/>
          <p:cNvSpPr txBox="1"/>
          <p:nvPr/>
        </p:nvSpPr>
        <p:spPr>
          <a:xfrm>
            <a:off x="3718560" y="4886980"/>
            <a:ext cx="838200" cy="523220"/>
          </a:xfrm>
          <a:prstGeom prst="rect">
            <a:avLst/>
          </a:prstGeom>
          <a:noFill/>
        </p:spPr>
        <p:txBody>
          <a:bodyPr wrap="square" rtlCol="0">
            <a:spAutoFit/>
          </a:bodyPr>
          <a:lstStyle/>
          <a:p>
            <a:pPr algn="ctr"/>
            <a:r>
              <a:rPr lang="en-US" sz="2800" dirty="0"/>
              <a:t>= </a:t>
            </a:r>
          </a:p>
        </p:txBody>
      </p:sp>
      <p:sp>
        <p:nvSpPr>
          <p:cNvPr id="27" name="Rectangle 26"/>
          <p:cNvSpPr/>
          <p:nvPr/>
        </p:nvSpPr>
        <p:spPr>
          <a:xfrm>
            <a:off x="1981200" y="2819401"/>
            <a:ext cx="3459024" cy="461665"/>
          </a:xfrm>
          <a:prstGeom prst="rect">
            <a:avLst/>
          </a:prstGeom>
        </p:spPr>
        <p:txBody>
          <a:bodyPr wrap="none">
            <a:spAutoFit/>
          </a:bodyPr>
          <a:lstStyle/>
          <a:p>
            <a:pPr>
              <a:spcAft>
                <a:spcPts val="800"/>
              </a:spcAft>
              <a:buClr>
                <a:srgbClr val="FF0000"/>
              </a:buClr>
              <a:buSzPct val="100000"/>
            </a:pPr>
            <a:r>
              <a:rPr lang="en-US" sz="2400" dirty="0"/>
              <a:t>Newton’s law tells us that:</a:t>
            </a:r>
          </a:p>
        </p:txBody>
      </p:sp>
      <p:sp>
        <p:nvSpPr>
          <p:cNvPr id="28" name="Rectangle 27"/>
          <p:cNvSpPr/>
          <p:nvPr/>
        </p:nvSpPr>
        <p:spPr>
          <a:xfrm>
            <a:off x="1752600" y="838201"/>
            <a:ext cx="5486400" cy="1877437"/>
          </a:xfrm>
          <a:prstGeom prst="rect">
            <a:avLst/>
          </a:prstGeom>
          <a:noFill/>
        </p:spPr>
        <p:txBody>
          <a:bodyPr wrap="square">
            <a:spAutoFit/>
          </a:bodyPr>
          <a:lstStyle/>
          <a:p>
            <a:pPr>
              <a:spcAft>
                <a:spcPts val="800"/>
              </a:spcAft>
              <a:buSzPct val="100000"/>
            </a:pPr>
            <a:r>
              <a:rPr lang="en-US" sz="2400" dirty="0"/>
              <a:t>Gravity is a hypothetical construct:</a:t>
            </a:r>
            <a:endParaRPr lang="en-US" sz="2200" dirty="0"/>
          </a:p>
          <a:p>
            <a:pPr marL="517525" indent="-342900">
              <a:spcAft>
                <a:spcPts val="800"/>
              </a:spcAft>
              <a:buClr>
                <a:srgbClr val="FF0000"/>
              </a:buClr>
              <a:buSzPct val="100000"/>
              <a:buFont typeface="Wingdings" charset="2"/>
              <a:buChar char="§"/>
            </a:pPr>
            <a:r>
              <a:rPr lang="en-US" dirty="0"/>
              <a:t>We cannot ‘see’ gravity;</a:t>
            </a:r>
          </a:p>
          <a:p>
            <a:pPr marL="517525" indent="-342900">
              <a:spcAft>
                <a:spcPts val="800"/>
              </a:spcAft>
              <a:buClr>
                <a:srgbClr val="FF0000"/>
              </a:buClr>
              <a:buSzPct val="100000"/>
              <a:buFont typeface="Wingdings" charset="2"/>
              <a:buChar char="§"/>
            </a:pPr>
            <a:r>
              <a:rPr lang="en-US" dirty="0"/>
              <a:t>We only see what it does </a:t>
            </a:r>
            <a:r>
              <a:rPr lang="is-IS" dirty="0"/>
              <a:t>…</a:t>
            </a:r>
            <a:r>
              <a:rPr lang="en-US" dirty="0"/>
              <a:t> stuff falls;</a:t>
            </a:r>
          </a:p>
          <a:p>
            <a:pPr marL="517525" indent="-342900">
              <a:spcAft>
                <a:spcPts val="800"/>
              </a:spcAft>
              <a:buClr>
                <a:srgbClr val="FF0000"/>
              </a:buClr>
              <a:buSzPct val="100000"/>
              <a:buFont typeface="Wingdings" charset="2"/>
              <a:buChar char="§"/>
            </a:pPr>
            <a:r>
              <a:rPr lang="en-US" dirty="0"/>
              <a:t>Our observations and theory tell us that gravity is highly lawful. </a:t>
            </a:r>
          </a:p>
        </p:txBody>
      </p:sp>
    </p:spTree>
    <p:extLst>
      <p:ext uri="{BB962C8B-B14F-4D97-AF65-F5344CB8AC3E}">
        <p14:creationId xmlns:p14="http://schemas.microsoft.com/office/powerpoint/2010/main" val="180236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700"/>
                                        <p:tgtEl>
                                          <p:spTgt spid="14"/>
                                        </p:tgtEl>
                                      </p:cBhvr>
                                    </p:animEffect>
                                  </p:childTnLst>
                                </p:cTn>
                              </p:par>
                            </p:childTnLst>
                          </p:cTn>
                        </p:par>
                        <p:par>
                          <p:cTn id="8" fill="hold">
                            <p:stCondLst>
                              <p:cond delay="7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700"/>
                                        <p:tgtEl>
                                          <p:spTgt spid="3"/>
                                        </p:tgtEl>
                                      </p:cBhvr>
                                    </p:animEffect>
                                  </p:childTnLst>
                                </p:cTn>
                              </p:par>
                            </p:childTnLst>
                          </p:cTn>
                        </p:par>
                        <p:par>
                          <p:cTn id="12" fill="hold">
                            <p:stCondLst>
                              <p:cond delay="1400"/>
                            </p:stCondLst>
                            <p:childTnLst>
                              <p:par>
                                <p:cTn id="13" presetID="10" presetClass="entr" presetSubtype="0" fill="hold" grpId="0" nodeType="after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childTnLst>
                          </p:cTn>
                        </p:par>
                        <p:par>
                          <p:cTn id="21" fill="hold">
                            <p:stCondLst>
                              <p:cond delay="500"/>
                            </p:stCondLst>
                            <p:childTnLst>
                              <p:par>
                                <p:cTn id="22" presetID="10" presetClass="entr" presetSubtype="0" fill="hold" grpId="0" nodeType="after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700"/>
                                        <p:tgtEl>
                                          <p:spTgt spid="2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500"/>
                                        <p:tgtEl>
                                          <p:spTgt spid="20"/>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55" presetClass="entr" presetSubtype="0" fill="hold" nodeType="clickEffect">
                                  <p:stCondLst>
                                    <p:cond delay="0"/>
                                  </p:stCondLst>
                                  <p:childTnLst>
                                    <p:set>
                                      <p:cBhvr>
                                        <p:cTn id="45" dur="1" fill="hold">
                                          <p:stCondLst>
                                            <p:cond delay="0"/>
                                          </p:stCondLst>
                                        </p:cTn>
                                        <p:tgtEl>
                                          <p:spTgt spid="24"/>
                                        </p:tgtEl>
                                        <p:attrNameLst>
                                          <p:attrName>style.visibility</p:attrName>
                                        </p:attrNameLst>
                                      </p:cBhvr>
                                      <p:to>
                                        <p:strVal val="visible"/>
                                      </p:to>
                                    </p:set>
                                    <p:anim calcmode="lin" valueType="num">
                                      <p:cBhvr>
                                        <p:cTn id="46" dur="700" fill="hold"/>
                                        <p:tgtEl>
                                          <p:spTgt spid="24"/>
                                        </p:tgtEl>
                                        <p:attrNameLst>
                                          <p:attrName>ppt_w</p:attrName>
                                        </p:attrNameLst>
                                      </p:cBhvr>
                                      <p:tavLst>
                                        <p:tav tm="0">
                                          <p:val>
                                            <p:strVal val="#ppt_w*0.70"/>
                                          </p:val>
                                        </p:tav>
                                        <p:tav tm="100000">
                                          <p:val>
                                            <p:strVal val="#ppt_w"/>
                                          </p:val>
                                        </p:tav>
                                      </p:tavLst>
                                    </p:anim>
                                    <p:anim calcmode="lin" valueType="num">
                                      <p:cBhvr>
                                        <p:cTn id="47" dur="700" fill="hold"/>
                                        <p:tgtEl>
                                          <p:spTgt spid="24"/>
                                        </p:tgtEl>
                                        <p:attrNameLst>
                                          <p:attrName>ppt_h</p:attrName>
                                        </p:attrNameLst>
                                      </p:cBhvr>
                                      <p:tavLst>
                                        <p:tav tm="0">
                                          <p:val>
                                            <p:strVal val="#ppt_h"/>
                                          </p:val>
                                        </p:tav>
                                        <p:tav tm="100000">
                                          <p:val>
                                            <p:strVal val="#ppt_h"/>
                                          </p:val>
                                        </p:tav>
                                      </p:tavLst>
                                    </p:anim>
                                    <p:animEffect transition="in" filter="fade">
                                      <p:cBhvr>
                                        <p:cTn id="48" dur="700"/>
                                        <p:tgtEl>
                                          <p:spTgt spid="24"/>
                                        </p:tgtEl>
                                      </p:cBhvr>
                                    </p:animEffect>
                                  </p:childTnLst>
                                </p:cTn>
                              </p:par>
                            </p:childTnLst>
                          </p:cTn>
                        </p:par>
                        <p:par>
                          <p:cTn id="49" fill="hold">
                            <p:stCondLst>
                              <p:cond delay="700"/>
                            </p:stCondLst>
                            <p:childTnLst>
                              <p:par>
                                <p:cTn id="50" presetID="10" presetClass="entr" presetSubtype="0" fill="hold" grpId="0" nodeType="after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55" presetClass="entr" presetSubtype="0"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anim calcmode="lin" valueType="num">
                                      <p:cBhvr>
                                        <p:cTn id="57" dur="700" fill="hold"/>
                                        <p:tgtEl>
                                          <p:spTgt spid="5"/>
                                        </p:tgtEl>
                                        <p:attrNameLst>
                                          <p:attrName>ppt_w</p:attrName>
                                        </p:attrNameLst>
                                      </p:cBhvr>
                                      <p:tavLst>
                                        <p:tav tm="0">
                                          <p:val>
                                            <p:strVal val="#ppt_w*0.70"/>
                                          </p:val>
                                        </p:tav>
                                        <p:tav tm="100000">
                                          <p:val>
                                            <p:strVal val="#ppt_w"/>
                                          </p:val>
                                        </p:tav>
                                      </p:tavLst>
                                    </p:anim>
                                    <p:anim calcmode="lin" valueType="num">
                                      <p:cBhvr>
                                        <p:cTn id="58" dur="700" fill="hold"/>
                                        <p:tgtEl>
                                          <p:spTgt spid="5"/>
                                        </p:tgtEl>
                                        <p:attrNameLst>
                                          <p:attrName>ppt_h</p:attrName>
                                        </p:attrNameLst>
                                      </p:cBhvr>
                                      <p:tavLst>
                                        <p:tav tm="0">
                                          <p:val>
                                            <p:strVal val="#ppt_h"/>
                                          </p:val>
                                        </p:tav>
                                        <p:tav tm="100000">
                                          <p:val>
                                            <p:strVal val="#ppt_h"/>
                                          </p:val>
                                        </p:tav>
                                      </p:tavLst>
                                    </p:anim>
                                    <p:animEffect transition="in" filter="fade">
                                      <p:cBhvr>
                                        <p:cTn id="59" dur="700"/>
                                        <p:tgtEl>
                                          <p:spTgt spid="5"/>
                                        </p:tgtEl>
                                      </p:cBhvr>
                                    </p:animEffect>
                                  </p:childTnLst>
                                </p:cTn>
                              </p:par>
                            </p:childTnLst>
                          </p:cTn>
                        </p:par>
                        <p:par>
                          <p:cTn id="60" fill="hold">
                            <p:stCondLst>
                              <p:cond delay="700"/>
                            </p:stCondLst>
                            <p:childTnLst>
                              <p:par>
                                <p:cTn id="61" presetID="10" presetClass="entr" presetSubtype="0" fill="hold" grpId="0" nodeType="after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2" grpId="0"/>
      <p:bldP spid="19" grpId="0"/>
      <p:bldP spid="20" grpId="0"/>
      <p:bldP spid="21" grpId="0"/>
      <p:bldP spid="25" grpId="0"/>
      <p:bldP spid="14" grpId="0"/>
      <p:bldP spid="15" grpId="0"/>
      <p:bldP spid="16" grpId="0"/>
      <p:bldP spid="18" grpId="0"/>
      <p:bldP spid="2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211952"/>
            <a:ext cx="5334000" cy="276999"/>
          </a:xfrm>
        </p:spPr>
        <p:txBody>
          <a:bodyPr/>
          <a:lstStyle/>
          <a:p>
            <a:r>
              <a:rPr lang="en-US" sz="1200" dirty="0"/>
              <a:t>Hypothetical constructs</a:t>
            </a:r>
          </a:p>
        </p:txBody>
      </p:sp>
      <p:pic>
        <p:nvPicPr>
          <p:cNvPr id="9" name="Picture 7" descr="Platos Cave, Flame - shadows, 4-6-2009.jpg"/>
          <p:cNvPicPr>
            <a:picLocks noChangeAspect="1"/>
          </p:cNvPicPr>
          <p:nvPr/>
        </p:nvPicPr>
        <p:blipFill>
          <a:blip r:embed="rId2" cstate="print"/>
          <a:srcRect l="18453" t="16667" r="27273" b="16667"/>
          <a:stretch>
            <a:fillRect/>
          </a:stretch>
        </p:blipFill>
        <p:spPr bwMode="auto">
          <a:xfrm>
            <a:off x="7162800" y="1066800"/>
            <a:ext cx="3200400" cy="1536192"/>
          </a:xfrm>
          <a:prstGeom prst="rect">
            <a:avLst/>
          </a:prstGeom>
          <a:noFill/>
          <a:ln w="6350">
            <a:solidFill>
              <a:schemeClr val="tx1"/>
            </a:solidFill>
            <a:miter lim="800000"/>
            <a:headEnd/>
            <a:tailEnd/>
          </a:ln>
          <a:effectLst>
            <a:outerShdw blurRad="50800" dist="76200" dir="2700000" algn="tl" rotWithShape="0">
              <a:prstClr val="black">
                <a:alpha val="40000"/>
              </a:prstClr>
            </a:outerShdw>
          </a:effectLst>
        </p:spPr>
      </p:pic>
      <p:pic>
        <p:nvPicPr>
          <p:cNvPr id="23" name="Picture 22" descr="Screen Shot 2014-11-04 at 6.00.27 P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052" y="937168"/>
            <a:ext cx="1526749" cy="1806033"/>
          </a:xfrm>
          <a:prstGeom prst="rect">
            <a:avLst/>
          </a:prstGeom>
        </p:spPr>
      </p:pic>
      <p:grpSp>
        <p:nvGrpSpPr>
          <p:cNvPr id="4" name="Group 3"/>
          <p:cNvGrpSpPr/>
          <p:nvPr/>
        </p:nvGrpSpPr>
        <p:grpSpPr>
          <a:xfrm>
            <a:off x="2209800" y="3429000"/>
            <a:ext cx="2362200" cy="952262"/>
            <a:chOff x="685800" y="3467338"/>
            <a:chExt cx="2362200" cy="952262"/>
          </a:xfrm>
        </p:grpSpPr>
        <p:sp>
          <p:nvSpPr>
            <p:cNvPr id="14" name="TextBox 13"/>
            <p:cNvSpPr txBox="1"/>
            <p:nvPr/>
          </p:nvSpPr>
          <p:spPr>
            <a:xfrm>
              <a:off x="685800" y="3687573"/>
              <a:ext cx="838200" cy="523220"/>
            </a:xfrm>
            <a:prstGeom prst="rect">
              <a:avLst/>
            </a:prstGeom>
            <a:noFill/>
          </p:spPr>
          <p:txBody>
            <a:bodyPr wrap="square" rtlCol="0">
              <a:spAutoFit/>
            </a:bodyPr>
            <a:lstStyle/>
            <a:p>
              <a:r>
                <a:rPr lang="en-US" sz="2800" i="1" dirty="0"/>
                <a:t>F</a:t>
              </a:r>
              <a:r>
                <a:rPr lang="en-US" sz="2800" dirty="0"/>
                <a:t> = </a:t>
              </a:r>
            </a:p>
          </p:txBody>
        </p:sp>
        <p:sp>
          <p:nvSpPr>
            <p:cNvPr id="15" name="TextBox 14"/>
            <p:cNvSpPr txBox="1"/>
            <p:nvPr/>
          </p:nvSpPr>
          <p:spPr>
            <a:xfrm flipH="1">
              <a:off x="1347787" y="3665547"/>
              <a:ext cx="457200" cy="523220"/>
            </a:xfrm>
            <a:prstGeom prst="rect">
              <a:avLst/>
            </a:prstGeom>
            <a:noFill/>
          </p:spPr>
          <p:txBody>
            <a:bodyPr wrap="square" rtlCol="0">
              <a:spAutoFit/>
            </a:bodyPr>
            <a:lstStyle/>
            <a:p>
              <a:r>
                <a:rPr lang="en-US" sz="2800" i="1" dirty="0"/>
                <a:t>G</a:t>
              </a:r>
              <a:r>
                <a:rPr lang="en-US" sz="2800" dirty="0"/>
                <a:t> </a:t>
              </a:r>
            </a:p>
          </p:txBody>
        </p:sp>
        <p:sp>
          <p:nvSpPr>
            <p:cNvPr id="16" name="TextBox 15"/>
            <p:cNvSpPr txBox="1"/>
            <p:nvPr/>
          </p:nvSpPr>
          <p:spPr>
            <a:xfrm>
              <a:off x="1981200" y="3467338"/>
              <a:ext cx="1066800" cy="461665"/>
            </a:xfrm>
            <a:prstGeom prst="rect">
              <a:avLst/>
            </a:prstGeom>
            <a:noFill/>
          </p:spPr>
          <p:txBody>
            <a:bodyPr wrap="square" rtlCol="0">
              <a:spAutoFit/>
            </a:bodyPr>
            <a:lstStyle/>
            <a:p>
              <a:pPr algn="ctr"/>
              <a:r>
                <a:rPr lang="en-US" sz="2400" i="1" dirty="0"/>
                <a:t>M</a:t>
              </a:r>
              <a:r>
                <a:rPr lang="en-US" sz="2400" i="1" baseline="-25000" dirty="0"/>
                <a:t>1  </a:t>
              </a:r>
              <a:r>
                <a:rPr lang="en-US" sz="2400" i="1" dirty="0"/>
                <a:t>M</a:t>
              </a:r>
              <a:r>
                <a:rPr lang="en-US" sz="2400" i="1" baseline="-25000" dirty="0"/>
                <a:t>2</a:t>
              </a:r>
              <a:r>
                <a:rPr lang="en-US" sz="2400" i="1" dirty="0"/>
                <a:t> </a:t>
              </a:r>
            </a:p>
          </p:txBody>
        </p:sp>
        <p:sp>
          <p:nvSpPr>
            <p:cNvPr id="18" name="TextBox 17"/>
            <p:cNvSpPr txBox="1"/>
            <p:nvPr/>
          </p:nvSpPr>
          <p:spPr>
            <a:xfrm>
              <a:off x="2194560" y="3957935"/>
              <a:ext cx="609600" cy="461665"/>
            </a:xfrm>
            <a:prstGeom prst="rect">
              <a:avLst/>
            </a:prstGeom>
            <a:noFill/>
          </p:spPr>
          <p:txBody>
            <a:bodyPr wrap="square" rtlCol="0">
              <a:spAutoFit/>
            </a:bodyPr>
            <a:lstStyle/>
            <a:p>
              <a:pPr algn="ctr"/>
              <a:r>
                <a:rPr lang="en-US" sz="2400" i="1" dirty="0"/>
                <a:t>r</a:t>
              </a:r>
              <a:r>
                <a:rPr lang="en-US" sz="2400" baseline="30000" dirty="0"/>
                <a:t>2</a:t>
              </a:r>
              <a:r>
                <a:rPr lang="en-US" sz="2400" dirty="0"/>
                <a:t> </a:t>
              </a:r>
            </a:p>
          </p:txBody>
        </p:sp>
        <p:cxnSp>
          <p:nvCxnSpPr>
            <p:cNvPr id="24" name="Straight Connector 23"/>
            <p:cNvCxnSpPr/>
            <p:nvPr/>
          </p:nvCxnSpPr>
          <p:spPr bwMode="auto">
            <a:xfrm>
              <a:off x="1950720" y="3943469"/>
              <a:ext cx="1097280" cy="0"/>
            </a:xfrm>
            <a:prstGeom prst="line">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grpSp>
      <p:sp>
        <p:nvSpPr>
          <p:cNvPr id="13" name="TextBox 12"/>
          <p:cNvSpPr txBox="1"/>
          <p:nvPr/>
        </p:nvSpPr>
        <p:spPr>
          <a:xfrm>
            <a:off x="1956012" y="4352687"/>
            <a:ext cx="8254788" cy="1836400"/>
          </a:xfrm>
          <a:prstGeom prst="rect">
            <a:avLst/>
          </a:prstGeom>
          <a:noFill/>
        </p:spPr>
        <p:txBody>
          <a:bodyPr wrap="square" rtlCol="0">
            <a:spAutoFit/>
          </a:bodyPr>
          <a:lstStyle/>
          <a:p>
            <a:pPr marL="285750" indent="-285750">
              <a:spcAft>
                <a:spcPts val="1400"/>
              </a:spcAft>
              <a:buClr>
                <a:srgbClr val="FF0000"/>
              </a:buClr>
              <a:buSzPct val="100000"/>
              <a:buFont typeface="Wingdings" charset="2"/>
              <a:buChar char="§"/>
            </a:pPr>
            <a:r>
              <a:rPr lang="en-US" dirty="0"/>
              <a:t>Our observations &amp; theory about a construct such as gravity allow us to make and test very precise predictions (</a:t>
            </a:r>
            <a:r>
              <a:rPr lang="en-US" dirty="0">
                <a:solidFill>
                  <a:srgbClr val="800000"/>
                </a:solidFill>
              </a:rPr>
              <a:t>hypotheses</a:t>
            </a:r>
            <a:r>
              <a:rPr lang="en-US" dirty="0"/>
              <a:t>).</a:t>
            </a:r>
          </a:p>
          <a:p>
            <a:pPr marL="285750" indent="-285750">
              <a:spcAft>
                <a:spcPts val="1400"/>
              </a:spcAft>
              <a:buClr>
                <a:srgbClr val="FF0000"/>
              </a:buClr>
              <a:buSzPct val="100000"/>
              <a:buFont typeface="Wingdings" charset="2"/>
              <a:buChar char="§"/>
            </a:pPr>
            <a:r>
              <a:rPr lang="en-US" dirty="0"/>
              <a:t>Despite how well we can calculate &amp; predict gravitational force, we cannot see or assess it directly.</a:t>
            </a:r>
          </a:p>
          <a:p>
            <a:pPr marL="285750" indent="-285750">
              <a:spcAft>
                <a:spcPts val="1400"/>
              </a:spcAft>
              <a:buClr>
                <a:srgbClr val="FF0000"/>
              </a:buClr>
              <a:buSzPct val="100000"/>
              <a:buFont typeface="Wingdings" charset="2"/>
              <a:buChar char="§"/>
            </a:pPr>
            <a:r>
              <a:rPr lang="en-US" dirty="0"/>
              <a:t>We must infer it’s properties by testing hypotheses about it.</a:t>
            </a:r>
          </a:p>
        </p:txBody>
      </p:sp>
      <p:sp>
        <p:nvSpPr>
          <p:cNvPr id="19" name="Rectangle 18"/>
          <p:cNvSpPr/>
          <p:nvPr/>
        </p:nvSpPr>
        <p:spPr>
          <a:xfrm>
            <a:off x="1981200" y="2819401"/>
            <a:ext cx="3459024" cy="461665"/>
          </a:xfrm>
          <a:prstGeom prst="rect">
            <a:avLst/>
          </a:prstGeom>
        </p:spPr>
        <p:txBody>
          <a:bodyPr wrap="none">
            <a:spAutoFit/>
          </a:bodyPr>
          <a:lstStyle/>
          <a:p>
            <a:pPr>
              <a:spcAft>
                <a:spcPts val="800"/>
              </a:spcAft>
              <a:buClr>
                <a:srgbClr val="FF0000"/>
              </a:buClr>
              <a:buSzPct val="100000"/>
            </a:pPr>
            <a:r>
              <a:rPr lang="en-US" sz="2400" dirty="0"/>
              <a:t>Newton’s law tells us that:</a:t>
            </a:r>
          </a:p>
        </p:txBody>
      </p:sp>
      <p:sp>
        <p:nvSpPr>
          <p:cNvPr id="20" name="Rectangle 19"/>
          <p:cNvSpPr/>
          <p:nvPr/>
        </p:nvSpPr>
        <p:spPr>
          <a:xfrm>
            <a:off x="1752600" y="838201"/>
            <a:ext cx="5486400" cy="1877437"/>
          </a:xfrm>
          <a:prstGeom prst="rect">
            <a:avLst/>
          </a:prstGeom>
          <a:noFill/>
        </p:spPr>
        <p:txBody>
          <a:bodyPr wrap="square">
            <a:spAutoFit/>
          </a:bodyPr>
          <a:lstStyle/>
          <a:p>
            <a:pPr>
              <a:spcAft>
                <a:spcPts val="800"/>
              </a:spcAft>
              <a:buSzPct val="100000"/>
            </a:pPr>
            <a:r>
              <a:rPr lang="en-US" sz="2400" dirty="0"/>
              <a:t>Gravity is a hypothetical construct:</a:t>
            </a:r>
            <a:endParaRPr lang="en-US" sz="2200" dirty="0"/>
          </a:p>
          <a:p>
            <a:pPr marL="517525" indent="-342900">
              <a:spcAft>
                <a:spcPts val="800"/>
              </a:spcAft>
              <a:buClr>
                <a:srgbClr val="FF0000"/>
              </a:buClr>
              <a:buSzPct val="100000"/>
              <a:buFont typeface="Wingdings" charset="2"/>
              <a:buChar char="§"/>
            </a:pPr>
            <a:r>
              <a:rPr lang="en-US" dirty="0"/>
              <a:t>We cannot ‘see’ gravity;</a:t>
            </a:r>
          </a:p>
          <a:p>
            <a:pPr marL="517525" indent="-342900">
              <a:spcAft>
                <a:spcPts val="800"/>
              </a:spcAft>
              <a:buClr>
                <a:srgbClr val="FF0000"/>
              </a:buClr>
              <a:buSzPct val="100000"/>
              <a:buFont typeface="Wingdings" charset="2"/>
              <a:buChar char="§"/>
            </a:pPr>
            <a:r>
              <a:rPr lang="en-US" dirty="0"/>
              <a:t>We only see what it does </a:t>
            </a:r>
            <a:r>
              <a:rPr lang="is-IS" dirty="0"/>
              <a:t>…</a:t>
            </a:r>
            <a:r>
              <a:rPr lang="en-US" dirty="0"/>
              <a:t> stuff falls;</a:t>
            </a:r>
          </a:p>
          <a:p>
            <a:pPr marL="517525" indent="-342900">
              <a:spcAft>
                <a:spcPts val="800"/>
              </a:spcAft>
              <a:buClr>
                <a:srgbClr val="FF0000"/>
              </a:buClr>
              <a:buSzPct val="100000"/>
              <a:buFont typeface="Wingdings" charset="2"/>
              <a:buChar char="§"/>
            </a:pPr>
            <a:r>
              <a:rPr lang="en-US" dirty="0"/>
              <a:t>Our observations and theory tell us that gravity is highly lawful. </a:t>
            </a:r>
          </a:p>
        </p:txBody>
      </p:sp>
    </p:spTree>
    <p:extLst>
      <p:ext uri="{BB962C8B-B14F-4D97-AF65-F5344CB8AC3E}">
        <p14:creationId xmlns:p14="http://schemas.microsoft.com/office/powerpoint/2010/main" val="1642918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7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7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7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119618"/>
            <a:ext cx="5334000" cy="369332"/>
          </a:xfrm>
        </p:spPr>
        <p:txBody>
          <a:bodyPr/>
          <a:lstStyle/>
          <a:p>
            <a:r>
              <a:rPr lang="en-US" sz="1800" dirty="0"/>
              <a:t>What is a hypothetical construct?</a:t>
            </a:r>
          </a:p>
        </p:txBody>
      </p:sp>
      <p:sp>
        <p:nvSpPr>
          <p:cNvPr id="4" name="Content Placeholder 3"/>
          <p:cNvSpPr>
            <a:spLocks noGrp="1"/>
          </p:cNvSpPr>
          <p:nvPr>
            <p:ph sz="half" idx="2"/>
          </p:nvPr>
        </p:nvSpPr>
        <p:spPr>
          <a:xfrm>
            <a:off x="5257800" y="1600200"/>
            <a:ext cx="5068888" cy="1905000"/>
          </a:xfrm>
        </p:spPr>
        <p:txBody>
          <a:bodyPr/>
          <a:lstStyle/>
          <a:p>
            <a:r>
              <a:rPr lang="en-US" sz="2400" dirty="0"/>
              <a:t>What we </a:t>
            </a:r>
            <a:r>
              <a:rPr lang="en-US" sz="2400" i="1" dirty="0"/>
              <a:t>can</a:t>
            </a:r>
            <a:r>
              <a:rPr lang="en-US" sz="2400" dirty="0"/>
              <a:t> see are…</a:t>
            </a:r>
          </a:p>
          <a:p>
            <a:pPr marL="628650" lvl="1" indent="-171450"/>
            <a:r>
              <a:rPr lang="en-US" sz="1800" dirty="0"/>
              <a:t>…changes in test scores</a:t>
            </a:r>
          </a:p>
          <a:p>
            <a:pPr marL="628650" lvl="1" indent="-171450"/>
            <a:r>
              <a:rPr lang="en-US" sz="1800" dirty="0"/>
              <a:t>…faster / better performance</a:t>
            </a:r>
          </a:p>
          <a:p>
            <a:pPr marL="628650" lvl="1" indent="-171450"/>
            <a:r>
              <a:rPr lang="en-US" sz="1800" dirty="0"/>
              <a:t>…changes in neuro-anatomy</a:t>
            </a:r>
          </a:p>
          <a:p>
            <a:pPr marL="628650" lvl="1" indent="-171450"/>
            <a:r>
              <a:rPr lang="en-US" sz="1800" dirty="0"/>
              <a:t>…other measurable outcomes.</a:t>
            </a:r>
            <a:endParaRPr lang="en-US" dirty="0"/>
          </a:p>
          <a:p>
            <a:pPr lvl="1"/>
            <a:endParaRPr lang="en-US" dirty="0"/>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914400"/>
            <a:ext cx="2488978" cy="2590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6" name="Rounded Rectangle 5"/>
          <p:cNvSpPr/>
          <p:nvPr/>
        </p:nvSpPr>
        <p:spPr bwMode="auto">
          <a:xfrm>
            <a:off x="1905000" y="4267200"/>
            <a:ext cx="2590800" cy="1828800"/>
          </a:xfrm>
          <a:prstGeom prst="roundRect">
            <a:avLst/>
          </a:prstGeom>
          <a:solidFill>
            <a:schemeClr val="accent2">
              <a:lumMod val="20000"/>
              <a:lumOff val="80000"/>
            </a:schemeClr>
          </a:solidFill>
          <a:ln w="47625" cap="flat" cmpd="sng" algn="ctr">
            <a:solidFill>
              <a:srgbClr val="C0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r>
              <a:rPr lang="en-US" sz="2000" b="1" dirty="0">
                <a:latin typeface="Arial" charset="0"/>
              </a:rPr>
              <a:t>These are different possible </a:t>
            </a:r>
            <a:r>
              <a:rPr lang="en-US" sz="2000" b="1" dirty="0">
                <a:solidFill>
                  <a:srgbClr val="FF0000"/>
                </a:solidFill>
                <a:latin typeface="Arial" charset="0"/>
              </a:rPr>
              <a:t>operational definitions </a:t>
            </a:r>
            <a:r>
              <a:rPr lang="en-US" sz="2000" b="1" dirty="0">
                <a:latin typeface="Arial" charset="0"/>
              </a:rPr>
              <a:t>of learning…</a:t>
            </a:r>
          </a:p>
        </p:txBody>
      </p:sp>
      <p:sp>
        <p:nvSpPr>
          <p:cNvPr id="7" name="Left Brace 6"/>
          <p:cNvSpPr/>
          <p:nvPr/>
        </p:nvSpPr>
        <p:spPr bwMode="auto">
          <a:xfrm>
            <a:off x="5334000" y="2057400"/>
            <a:ext cx="609600" cy="1295400"/>
          </a:xfrm>
          <a:prstGeom prst="leftBrace">
            <a:avLst>
              <a:gd name="adj1" fmla="val 8333"/>
              <a:gd name="adj2" fmla="val 83566"/>
            </a:avLst>
          </a:prstGeom>
          <a:noFill/>
          <a:ln w="47625" cap="flat" cmpd="sng" algn="ctr">
            <a:solidFill>
              <a:srgbClr val="C0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endParaRPr lang="en-US" sz="2000" b="1">
              <a:latin typeface="Arial" charset="0"/>
            </a:endParaRPr>
          </a:p>
        </p:txBody>
      </p:sp>
      <p:sp>
        <p:nvSpPr>
          <p:cNvPr id="9" name="Freeform 8"/>
          <p:cNvSpPr/>
          <p:nvPr/>
        </p:nvSpPr>
        <p:spPr>
          <a:xfrm>
            <a:off x="4419600" y="3124200"/>
            <a:ext cx="904504" cy="1852550"/>
          </a:xfrm>
          <a:custGeom>
            <a:avLst/>
            <a:gdLst>
              <a:gd name="connsiteX0" fmla="*/ 819398 w 819398"/>
              <a:gd name="connsiteY0" fmla="*/ 0 h 1852550"/>
              <a:gd name="connsiteX1" fmla="*/ 760021 w 819398"/>
              <a:gd name="connsiteY1" fmla="*/ 23750 h 1852550"/>
              <a:gd name="connsiteX2" fmla="*/ 688769 w 819398"/>
              <a:gd name="connsiteY2" fmla="*/ 71252 h 1852550"/>
              <a:gd name="connsiteX3" fmla="*/ 605642 w 819398"/>
              <a:gd name="connsiteY3" fmla="*/ 166254 h 1852550"/>
              <a:gd name="connsiteX4" fmla="*/ 570016 w 819398"/>
              <a:gd name="connsiteY4" fmla="*/ 237506 h 1852550"/>
              <a:gd name="connsiteX5" fmla="*/ 534390 w 819398"/>
              <a:gd name="connsiteY5" fmla="*/ 308758 h 1852550"/>
              <a:gd name="connsiteX6" fmla="*/ 522515 w 819398"/>
              <a:gd name="connsiteY6" fmla="*/ 356259 h 1852550"/>
              <a:gd name="connsiteX7" fmla="*/ 498764 w 819398"/>
              <a:gd name="connsiteY7" fmla="*/ 475013 h 1852550"/>
              <a:gd name="connsiteX8" fmla="*/ 510639 w 819398"/>
              <a:gd name="connsiteY8" fmla="*/ 724394 h 1852550"/>
              <a:gd name="connsiteX9" fmla="*/ 522515 w 819398"/>
              <a:gd name="connsiteY9" fmla="*/ 760020 h 1852550"/>
              <a:gd name="connsiteX10" fmla="*/ 534390 w 819398"/>
              <a:gd name="connsiteY10" fmla="*/ 807522 h 1852550"/>
              <a:gd name="connsiteX11" fmla="*/ 546265 w 819398"/>
              <a:gd name="connsiteY11" fmla="*/ 843148 h 1852550"/>
              <a:gd name="connsiteX12" fmla="*/ 581891 w 819398"/>
              <a:gd name="connsiteY12" fmla="*/ 973776 h 1852550"/>
              <a:gd name="connsiteX13" fmla="*/ 593767 w 819398"/>
              <a:gd name="connsiteY13" fmla="*/ 1009402 h 1852550"/>
              <a:gd name="connsiteX14" fmla="*/ 605642 w 819398"/>
              <a:gd name="connsiteY14" fmla="*/ 1151906 h 1852550"/>
              <a:gd name="connsiteX15" fmla="*/ 629393 w 819398"/>
              <a:gd name="connsiteY15" fmla="*/ 1318161 h 1852550"/>
              <a:gd name="connsiteX16" fmla="*/ 593767 w 819398"/>
              <a:gd name="connsiteY16" fmla="*/ 1615044 h 1852550"/>
              <a:gd name="connsiteX17" fmla="*/ 570016 w 819398"/>
              <a:gd name="connsiteY17" fmla="*/ 1650670 h 1852550"/>
              <a:gd name="connsiteX18" fmla="*/ 558141 w 819398"/>
              <a:gd name="connsiteY18" fmla="*/ 1686296 h 1852550"/>
              <a:gd name="connsiteX19" fmla="*/ 498764 w 819398"/>
              <a:gd name="connsiteY19" fmla="*/ 1757548 h 1852550"/>
              <a:gd name="connsiteX20" fmla="*/ 427512 w 819398"/>
              <a:gd name="connsiteY20" fmla="*/ 1805049 h 1852550"/>
              <a:gd name="connsiteX21" fmla="*/ 320634 w 819398"/>
              <a:gd name="connsiteY21" fmla="*/ 1840675 h 1852550"/>
              <a:gd name="connsiteX22" fmla="*/ 285008 w 819398"/>
              <a:gd name="connsiteY22" fmla="*/ 1852550 h 1852550"/>
              <a:gd name="connsiteX23" fmla="*/ 35626 w 819398"/>
              <a:gd name="connsiteY23" fmla="*/ 1840675 h 1852550"/>
              <a:gd name="connsiteX24" fmla="*/ 0 w 819398"/>
              <a:gd name="connsiteY24" fmla="*/ 1828800 h 1852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19398" h="1852550">
                <a:moveTo>
                  <a:pt x="819398" y="0"/>
                </a:moveTo>
                <a:cubicBezTo>
                  <a:pt x="799606" y="7917"/>
                  <a:pt x="778735" y="13542"/>
                  <a:pt x="760021" y="23750"/>
                </a:cubicBezTo>
                <a:cubicBezTo>
                  <a:pt x="734962" y="37419"/>
                  <a:pt x="688769" y="71252"/>
                  <a:pt x="688769" y="71252"/>
                </a:cubicBezTo>
                <a:cubicBezTo>
                  <a:pt x="633351" y="154379"/>
                  <a:pt x="665019" y="126671"/>
                  <a:pt x="605642" y="166254"/>
                </a:cubicBezTo>
                <a:cubicBezTo>
                  <a:pt x="575794" y="255801"/>
                  <a:pt x="616057" y="145423"/>
                  <a:pt x="570016" y="237506"/>
                </a:cubicBezTo>
                <a:cubicBezTo>
                  <a:pt x="520850" y="335838"/>
                  <a:pt x="602457" y="206658"/>
                  <a:pt x="534390" y="308758"/>
                </a:cubicBezTo>
                <a:cubicBezTo>
                  <a:pt x="530432" y="324592"/>
                  <a:pt x="525935" y="340300"/>
                  <a:pt x="522515" y="356259"/>
                </a:cubicBezTo>
                <a:cubicBezTo>
                  <a:pt x="514057" y="395732"/>
                  <a:pt x="498764" y="475013"/>
                  <a:pt x="498764" y="475013"/>
                </a:cubicBezTo>
                <a:cubicBezTo>
                  <a:pt x="502722" y="558140"/>
                  <a:pt x="503728" y="641460"/>
                  <a:pt x="510639" y="724394"/>
                </a:cubicBezTo>
                <a:cubicBezTo>
                  <a:pt x="511679" y="736869"/>
                  <a:pt x="519076" y="747984"/>
                  <a:pt x="522515" y="760020"/>
                </a:cubicBezTo>
                <a:cubicBezTo>
                  <a:pt x="526999" y="775713"/>
                  <a:pt x="529906" y="791829"/>
                  <a:pt x="534390" y="807522"/>
                </a:cubicBezTo>
                <a:cubicBezTo>
                  <a:pt x="537829" y="819558"/>
                  <a:pt x="543229" y="831004"/>
                  <a:pt x="546265" y="843148"/>
                </a:cubicBezTo>
                <a:cubicBezTo>
                  <a:pt x="579832" y="977415"/>
                  <a:pt x="530944" y="820934"/>
                  <a:pt x="581891" y="973776"/>
                </a:cubicBezTo>
                <a:lnTo>
                  <a:pt x="593767" y="1009402"/>
                </a:lnTo>
                <a:cubicBezTo>
                  <a:pt x="597725" y="1056903"/>
                  <a:pt x="600899" y="1104477"/>
                  <a:pt x="605642" y="1151906"/>
                </a:cubicBezTo>
                <a:cubicBezTo>
                  <a:pt x="613074" y="1226226"/>
                  <a:pt x="617876" y="1249060"/>
                  <a:pt x="629393" y="1318161"/>
                </a:cubicBezTo>
                <a:cubicBezTo>
                  <a:pt x="628468" y="1335737"/>
                  <a:pt x="637255" y="1549812"/>
                  <a:pt x="593767" y="1615044"/>
                </a:cubicBezTo>
                <a:lnTo>
                  <a:pt x="570016" y="1650670"/>
                </a:lnTo>
                <a:cubicBezTo>
                  <a:pt x="566058" y="1662545"/>
                  <a:pt x="563739" y="1675100"/>
                  <a:pt x="558141" y="1686296"/>
                </a:cubicBezTo>
                <a:cubicBezTo>
                  <a:pt x="545666" y="1711245"/>
                  <a:pt x="520251" y="1740836"/>
                  <a:pt x="498764" y="1757548"/>
                </a:cubicBezTo>
                <a:cubicBezTo>
                  <a:pt x="476232" y="1775073"/>
                  <a:pt x="454592" y="1796022"/>
                  <a:pt x="427512" y="1805049"/>
                </a:cubicBezTo>
                <a:lnTo>
                  <a:pt x="320634" y="1840675"/>
                </a:lnTo>
                <a:lnTo>
                  <a:pt x="285008" y="1852550"/>
                </a:lnTo>
                <a:cubicBezTo>
                  <a:pt x="201881" y="1848592"/>
                  <a:pt x="118560" y="1847586"/>
                  <a:pt x="35626" y="1840675"/>
                </a:cubicBezTo>
                <a:cubicBezTo>
                  <a:pt x="23152" y="1839635"/>
                  <a:pt x="0" y="1828800"/>
                  <a:pt x="0" y="1828800"/>
                </a:cubicBezTo>
              </a:path>
            </a:pathLst>
          </a:custGeom>
          <a:ln w="44450">
            <a:solidFill>
              <a:srgbClr val="C00000"/>
            </a:solidFill>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endParaRPr lang="en-US" sz="2000" b="1">
              <a:latin typeface="Arial" charset="0"/>
            </a:endParaRPr>
          </a:p>
        </p:txBody>
      </p:sp>
      <p:sp>
        <p:nvSpPr>
          <p:cNvPr id="10" name="Oval 9"/>
          <p:cNvSpPr/>
          <p:nvPr/>
        </p:nvSpPr>
        <p:spPr bwMode="auto">
          <a:xfrm>
            <a:off x="2362200" y="914400"/>
            <a:ext cx="1752600" cy="1066800"/>
          </a:xfrm>
          <a:prstGeom prst="ellipse">
            <a:avLst/>
          </a:prstGeom>
          <a:noFill/>
          <a:ln w="635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endParaRPr lang="en-US" sz="2000" b="1">
              <a:latin typeface="Arial" charset="0"/>
            </a:endParaRPr>
          </a:p>
        </p:txBody>
      </p:sp>
      <p:sp>
        <p:nvSpPr>
          <p:cNvPr id="17" name="Content Placeholder 3"/>
          <p:cNvSpPr>
            <a:spLocks noGrp="1"/>
          </p:cNvSpPr>
          <p:nvPr>
            <p:ph sz="half" idx="2"/>
          </p:nvPr>
        </p:nvSpPr>
        <p:spPr>
          <a:xfrm>
            <a:off x="5257800" y="762000"/>
            <a:ext cx="5068888" cy="838200"/>
          </a:xfrm>
        </p:spPr>
        <p:txBody>
          <a:bodyPr/>
          <a:lstStyle/>
          <a:p>
            <a:r>
              <a:rPr lang="en-US" sz="2400" dirty="0"/>
              <a:t>We cannot actually look in the brain and “</a:t>
            </a:r>
            <a:r>
              <a:rPr lang="en-US" sz="2400" i="1" dirty="0"/>
              <a:t>see”</a:t>
            </a:r>
            <a:r>
              <a:rPr lang="en-US" sz="2400" dirty="0"/>
              <a:t> learning.</a:t>
            </a:r>
          </a:p>
          <a:p>
            <a:pPr lvl="1"/>
            <a:endParaRPr lang="en-US" dirty="0"/>
          </a:p>
        </p:txBody>
      </p:sp>
    </p:spTree>
    <p:extLst>
      <p:ext uri="{BB962C8B-B14F-4D97-AF65-F5344CB8AC3E}">
        <p14:creationId xmlns:p14="http://schemas.microsoft.com/office/powerpoint/2010/main" val="1256951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fade">
                                      <p:cBhvr>
                                        <p:cTn id="7" dur="500"/>
                                        <p:tgtEl>
                                          <p:spTgt spid="17">
                                            <p:txEl>
                                              <p:pRg st="0" end="0"/>
                                            </p:txEl>
                                          </p:spTgt>
                                        </p:tgtEl>
                                      </p:cBhvr>
                                    </p:animEffect>
                                  </p:childTnLst>
                                </p:cTn>
                              </p:par>
                              <p:par>
                                <p:cTn id="8" presetID="55"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 calcmode="lin" valueType="num">
                                      <p:cBhvr>
                                        <p:cTn id="10" dur="1000" fill="hold"/>
                                        <p:tgtEl>
                                          <p:spTgt spid="10"/>
                                        </p:tgtEl>
                                        <p:attrNameLst>
                                          <p:attrName>ppt_w</p:attrName>
                                        </p:attrNameLst>
                                      </p:cBhvr>
                                      <p:tavLst>
                                        <p:tav tm="0">
                                          <p:val>
                                            <p:strVal val="#ppt_w*0.70"/>
                                          </p:val>
                                        </p:tav>
                                        <p:tav tm="100000">
                                          <p:val>
                                            <p:strVal val="#ppt_w"/>
                                          </p:val>
                                        </p:tav>
                                      </p:tavLst>
                                    </p:anim>
                                    <p:anim calcmode="lin" valueType="num">
                                      <p:cBhvr>
                                        <p:cTn id="11" dur="1000" fill="hold"/>
                                        <p:tgtEl>
                                          <p:spTgt spid="10"/>
                                        </p:tgtEl>
                                        <p:attrNameLst>
                                          <p:attrName>ppt_h</p:attrName>
                                        </p:attrNameLst>
                                      </p:cBhvr>
                                      <p:tavLst>
                                        <p:tav tm="0">
                                          <p:val>
                                            <p:strVal val="#ppt_h"/>
                                          </p:val>
                                        </p:tav>
                                        <p:tav tm="100000">
                                          <p:val>
                                            <p:strVal val="#ppt_h"/>
                                          </p:val>
                                        </p:tav>
                                      </p:tavLst>
                                    </p:anim>
                                    <p:animEffect transition="in" filter="fade">
                                      <p:cBhvr>
                                        <p:cTn id="12" dur="1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500"/>
                                        <p:tgtEl>
                                          <p:spTgt spid="4">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Effect transition="in" filter="fade">
                                      <p:cBhvr>
                                        <p:cTn id="37" dur="500"/>
                                        <p:tgtEl>
                                          <p:spTgt spid="4">
                                            <p:txEl>
                                              <p:pRg st="4" end="4"/>
                                            </p:txEl>
                                          </p:spTgt>
                                        </p:tgtEl>
                                      </p:cBhvr>
                                    </p:animEffect>
                                  </p:childTnLst>
                                </p:cTn>
                              </p:par>
                              <p:par>
                                <p:cTn id="38" presetID="10" presetClass="exit" presetSubtype="0" fill="hold" grpId="1" nodeType="withEffect">
                                  <p:stCondLst>
                                    <p:cond delay="0"/>
                                  </p:stCondLst>
                                  <p:childTnLst>
                                    <p:animEffect transition="out" filter="fade">
                                      <p:cBhvr>
                                        <p:cTn id="39" dur="500"/>
                                        <p:tgtEl>
                                          <p:spTgt spid="10"/>
                                        </p:tgtEl>
                                      </p:cBhvr>
                                    </p:animEffect>
                                    <p:set>
                                      <p:cBhvr>
                                        <p:cTn id="40" dur="1" fill="hold">
                                          <p:stCondLst>
                                            <p:cond delay="499"/>
                                          </p:stCondLst>
                                        </p:cTn>
                                        <p:tgtEl>
                                          <p:spTgt spid="10"/>
                                        </p:tgtEl>
                                        <p:attrNameLst>
                                          <p:attrName>style.visibility</p:attrName>
                                        </p:attrNameLst>
                                      </p:cBhvr>
                                      <p:to>
                                        <p:strVal val="hidden"/>
                                      </p:to>
                                    </p:set>
                                  </p:childTnLst>
                                </p:cTn>
                              </p:par>
                              <p:par>
                                <p:cTn id="41" presetID="22" presetClass="entr" presetSubtype="1" fill="hold" grpId="0" nodeType="withEffect">
                                  <p:stCondLst>
                                    <p:cond delay="500"/>
                                  </p:stCondLst>
                                  <p:childTnLst>
                                    <p:set>
                                      <p:cBhvr>
                                        <p:cTn id="42" dur="1" fill="hold">
                                          <p:stCondLst>
                                            <p:cond delay="0"/>
                                          </p:stCondLst>
                                        </p:cTn>
                                        <p:tgtEl>
                                          <p:spTgt spid="9"/>
                                        </p:tgtEl>
                                        <p:attrNameLst>
                                          <p:attrName>style.visibility</p:attrName>
                                        </p:attrNameLst>
                                      </p:cBhvr>
                                      <p:to>
                                        <p:strVal val="visible"/>
                                      </p:to>
                                    </p:set>
                                    <p:animEffect transition="in" filter="wipe(up)">
                                      <p:cBhvr>
                                        <p:cTn id="43" dur="1000"/>
                                        <p:tgtEl>
                                          <p:spTgt spid="9"/>
                                        </p:tgtEl>
                                      </p:cBhvr>
                                    </p:animEffect>
                                  </p:childTnLst>
                                </p:cTn>
                              </p:par>
                              <p:par>
                                <p:cTn id="44" presetID="10" presetClass="entr" presetSubtype="0" fill="hold" grpId="0" nodeType="withEffect">
                                  <p:stCondLst>
                                    <p:cond delay="100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22" presetClass="entr" presetSubtype="2" fill="hold" grpId="0" nodeType="with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wipe(right)">
                                      <p:cBhvr>
                                        <p:cTn id="4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4"/>
      <p:bldP spid="6" grpId="0" animBg="1"/>
      <p:bldP spid="7" grpId="0" animBg="1"/>
      <p:bldP spid="9" grpId="0" animBg="1"/>
      <p:bldP spid="10" grpId="0" animBg="1"/>
      <p:bldP spid="10" grpId="1" animBg="1"/>
      <p:bldP spid="1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119618"/>
            <a:ext cx="5334000" cy="369332"/>
          </a:xfrm>
        </p:spPr>
        <p:txBody>
          <a:bodyPr/>
          <a:lstStyle/>
          <a:p>
            <a:r>
              <a:rPr lang="en-US" sz="1800" dirty="0"/>
              <a:t>What is a hypothetical construct?</a:t>
            </a:r>
          </a:p>
        </p:txBody>
      </p:sp>
      <p:sp>
        <p:nvSpPr>
          <p:cNvPr id="4" name="Content Placeholder 3"/>
          <p:cNvSpPr>
            <a:spLocks noGrp="1"/>
          </p:cNvSpPr>
          <p:nvPr>
            <p:ph sz="half" idx="2"/>
          </p:nvPr>
        </p:nvSpPr>
        <p:spPr>
          <a:xfrm>
            <a:off x="5257800" y="1600200"/>
            <a:ext cx="5068888" cy="4572000"/>
          </a:xfrm>
        </p:spPr>
        <p:txBody>
          <a:bodyPr/>
          <a:lstStyle/>
          <a:p>
            <a:r>
              <a:rPr lang="en-US" sz="2200" dirty="0"/>
              <a:t>What we </a:t>
            </a:r>
            <a:r>
              <a:rPr lang="en-US" sz="2200" i="1" dirty="0"/>
              <a:t>can</a:t>
            </a:r>
            <a:r>
              <a:rPr lang="en-US" sz="2200" dirty="0"/>
              <a:t> see are…</a:t>
            </a:r>
          </a:p>
          <a:p>
            <a:pPr marL="628650" lvl="1" indent="-171450"/>
            <a:r>
              <a:rPr lang="en-US" sz="1800" dirty="0"/>
              <a:t>…changes in test scores</a:t>
            </a:r>
          </a:p>
          <a:p>
            <a:pPr marL="628650" lvl="1" indent="-171450"/>
            <a:r>
              <a:rPr lang="en-US" sz="1800" dirty="0"/>
              <a:t>…faster / better performance</a:t>
            </a:r>
          </a:p>
          <a:p>
            <a:pPr marL="628650" lvl="1" indent="-171450"/>
            <a:r>
              <a:rPr lang="en-US" sz="1800" dirty="0"/>
              <a:t>…changes in neuro-anatomy</a:t>
            </a:r>
          </a:p>
          <a:p>
            <a:pPr marL="628650" lvl="1" indent="-171450"/>
            <a:r>
              <a:rPr lang="en-US" sz="1800" dirty="0"/>
              <a:t>…other measurable outcomes</a:t>
            </a:r>
            <a:r>
              <a:rPr lang="en-US" sz="2200" dirty="0"/>
              <a:t>.</a:t>
            </a:r>
          </a:p>
          <a:p>
            <a:r>
              <a:rPr lang="en-US" sz="2200" dirty="0"/>
              <a:t>We </a:t>
            </a:r>
            <a:r>
              <a:rPr lang="en-US" sz="2200" dirty="0">
                <a:solidFill>
                  <a:srgbClr val="FF0000"/>
                </a:solidFill>
              </a:rPr>
              <a:t>infer</a:t>
            </a:r>
            <a:r>
              <a:rPr lang="en-US" sz="2200" dirty="0"/>
              <a:t> that what we observe reflects the </a:t>
            </a:r>
            <a:r>
              <a:rPr lang="en-US" sz="2200" dirty="0">
                <a:solidFill>
                  <a:srgbClr val="FF0000"/>
                </a:solidFill>
              </a:rPr>
              <a:t>hypothetical construct</a:t>
            </a:r>
            <a:r>
              <a:rPr lang="en-US" sz="2200" i="1" dirty="0"/>
              <a:t> </a:t>
            </a:r>
            <a:r>
              <a:rPr lang="en-US" sz="2200" dirty="0"/>
              <a:t>“learning”</a:t>
            </a:r>
          </a:p>
          <a:p>
            <a:r>
              <a:rPr lang="en-US" sz="2200" dirty="0"/>
              <a:t>We make these observations while testing a hypothesis about what might cause learning.</a:t>
            </a:r>
          </a:p>
          <a:p>
            <a:pPr lvl="1"/>
            <a:endParaRPr lang="en-US" sz="2200" dirty="0"/>
          </a:p>
          <a:p>
            <a:pPr lvl="1"/>
            <a:endParaRPr lang="en-US" sz="2200" dirty="0"/>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914400"/>
            <a:ext cx="2488978" cy="2590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0" name="Oval 9"/>
          <p:cNvSpPr/>
          <p:nvPr/>
        </p:nvSpPr>
        <p:spPr bwMode="auto">
          <a:xfrm>
            <a:off x="2362200" y="914400"/>
            <a:ext cx="1752600" cy="1066800"/>
          </a:xfrm>
          <a:prstGeom prst="ellipse">
            <a:avLst/>
          </a:prstGeom>
          <a:noFill/>
          <a:ln w="635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endParaRPr lang="en-US" sz="2000" b="1">
              <a:latin typeface="Arial" charset="0"/>
            </a:endParaRPr>
          </a:p>
        </p:txBody>
      </p:sp>
      <p:sp>
        <p:nvSpPr>
          <p:cNvPr id="17" name="Content Placeholder 3"/>
          <p:cNvSpPr>
            <a:spLocks noGrp="1"/>
          </p:cNvSpPr>
          <p:nvPr>
            <p:ph sz="half" idx="2"/>
          </p:nvPr>
        </p:nvSpPr>
        <p:spPr>
          <a:xfrm>
            <a:off x="5257800" y="762000"/>
            <a:ext cx="5068888" cy="838200"/>
          </a:xfrm>
        </p:spPr>
        <p:txBody>
          <a:bodyPr/>
          <a:lstStyle/>
          <a:p>
            <a:r>
              <a:rPr lang="en-US" sz="2200" dirty="0"/>
              <a:t>We cannot actually look in the brain and “</a:t>
            </a:r>
            <a:r>
              <a:rPr lang="en-US" sz="2200" i="1" dirty="0"/>
              <a:t>see”</a:t>
            </a:r>
            <a:r>
              <a:rPr lang="en-US" sz="2200" dirty="0"/>
              <a:t> learning.</a:t>
            </a:r>
          </a:p>
          <a:p>
            <a:pPr lvl="1"/>
            <a:endParaRPr lang="en-US" sz="2200" dirty="0"/>
          </a:p>
        </p:txBody>
      </p:sp>
    </p:spTree>
    <p:extLst>
      <p:ext uri="{BB962C8B-B14F-4D97-AF65-F5344CB8AC3E}">
        <p14:creationId xmlns:p14="http://schemas.microsoft.com/office/powerpoint/2010/main" val="3366054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Effect transition="in" filter="fade">
                                      <p:cBhvr>
                                        <p:cTn id="7" dur="500"/>
                                        <p:tgtEl>
                                          <p:spTgt spid="4">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6" end="6"/>
                                            </p:txEl>
                                          </p:spTgt>
                                        </p:tgtEl>
                                        <p:attrNameLst>
                                          <p:attrName>style.visibility</p:attrName>
                                        </p:attrNameLst>
                                      </p:cBhvr>
                                      <p:to>
                                        <p:strVal val="visible"/>
                                      </p:to>
                                    </p:set>
                                    <p:animEffect transition="in" filter="fade">
                                      <p:cBhvr>
                                        <p:cTn id="1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5"/>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a:xfrm>
            <a:off x="3276600" y="152400"/>
            <a:ext cx="2667000" cy="338554"/>
          </a:xfrm>
        </p:spPr>
        <p:txBody>
          <a:bodyPr/>
          <a:lstStyle/>
          <a:p>
            <a:pPr algn="ctr" eaLnBrk="1" hangingPunct="1"/>
            <a:r>
              <a:rPr lang="en-US" sz="1600" dirty="0">
                <a:solidFill>
                  <a:srgbClr val="663300"/>
                </a:solidFill>
              </a:rPr>
              <a:t>Why not observe directly?</a:t>
            </a:r>
            <a:endParaRPr lang="en-US" sz="2800" dirty="0">
              <a:latin typeface="Tahoma" pitchFamily="34" charset="0"/>
              <a:cs typeface="Tahoma" pitchFamily="34" charset="0"/>
            </a:endParaRPr>
          </a:p>
        </p:txBody>
      </p:sp>
      <p:sp>
        <p:nvSpPr>
          <p:cNvPr id="115715" name="Rectangle 3"/>
          <p:cNvSpPr>
            <a:spLocks noGrp="1" noChangeArrowheads="1"/>
          </p:cNvSpPr>
          <p:nvPr>
            <p:ph type="body" idx="1"/>
          </p:nvPr>
        </p:nvSpPr>
        <p:spPr>
          <a:xfrm>
            <a:off x="1600200" y="1247775"/>
            <a:ext cx="8458200" cy="1477328"/>
          </a:xfrm>
        </p:spPr>
        <p:txBody>
          <a:bodyPr wrap="square">
            <a:spAutoFit/>
          </a:bodyPr>
          <a:lstStyle/>
          <a:p>
            <a:pPr marL="565150" indent="-457200">
              <a:spcAft>
                <a:spcPct val="30000"/>
              </a:spcAft>
              <a:buClr>
                <a:srgbClr val="C00000"/>
              </a:buClr>
              <a:buSzPct val="100000"/>
              <a:buFont typeface="Wingdings" pitchFamily="2" charset="2"/>
              <a:buChar char="ü"/>
              <a:defRPr/>
            </a:pPr>
            <a:r>
              <a:rPr lang="en-US" sz="2000" dirty="0"/>
              <a:t>We can only observe the </a:t>
            </a:r>
            <a:r>
              <a:rPr lang="en-US" sz="2000" dirty="0">
                <a:solidFill>
                  <a:srgbClr val="C00000"/>
                </a:solidFill>
              </a:rPr>
              <a:t>effects</a:t>
            </a:r>
            <a:r>
              <a:rPr lang="en-US" sz="2000" dirty="0"/>
              <a:t> of </a:t>
            </a:r>
            <a:r>
              <a:rPr lang="en-US" sz="2000" dirty="0">
                <a:solidFill>
                  <a:srgbClr val="C00000"/>
                </a:solidFill>
              </a:rPr>
              <a:t>hypothetical constructs</a:t>
            </a:r>
            <a:r>
              <a:rPr lang="en-US" sz="2000" dirty="0"/>
              <a:t>, not the processes themselves.</a:t>
            </a:r>
          </a:p>
          <a:p>
            <a:pPr marL="565150" indent="-457200">
              <a:spcAft>
                <a:spcPct val="30000"/>
              </a:spcAft>
              <a:buClr>
                <a:srgbClr val="C00000"/>
              </a:buClr>
              <a:buSzPct val="100000"/>
              <a:buFont typeface="Wingdings" pitchFamily="2" charset="2"/>
              <a:buChar char="ü"/>
              <a:defRPr/>
            </a:pPr>
            <a:r>
              <a:rPr lang="en-US" sz="2000" dirty="0"/>
              <a:t>Our </a:t>
            </a:r>
            <a:r>
              <a:rPr lang="en-US" sz="2000" dirty="0">
                <a:solidFill>
                  <a:srgbClr val="C00000"/>
                </a:solidFill>
              </a:rPr>
              <a:t>theory</a:t>
            </a:r>
            <a:r>
              <a:rPr lang="en-US" sz="2000" dirty="0"/>
              <a:t> helps us develop </a:t>
            </a:r>
            <a:r>
              <a:rPr lang="en-US" sz="2000" dirty="0">
                <a:solidFill>
                  <a:srgbClr val="C00000"/>
                </a:solidFill>
              </a:rPr>
              <a:t>hypotheses </a:t>
            </a:r>
            <a:r>
              <a:rPr lang="en-US" sz="2000" dirty="0"/>
              <a:t>about what we should observe if our theory is “correct”.</a:t>
            </a:r>
          </a:p>
        </p:txBody>
      </p:sp>
      <p:sp>
        <p:nvSpPr>
          <p:cNvPr id="5" name="Rectangle 4"/>
          <p:cNvSpPr/>
          <p:nvPr/>
        </p:nvSpPr>
        <p:spPr>
          <a:xfrm>
            <a:off x="1752601" y="543581"/>
            <a:ext cx="5766579" cy="461665"/>
          </a:xfrm>
          <a:prstGeom prst="rect">
            <a:avLst/>
          </a:prstGeom>
        </p:spPr>
        <p:txBody>
          <a:bodyPr wrap="none">
            <a:spAutoFit/>
          </a:bodyPr>
          <a:lstStyle/>
          <a:p>
            <a:r>
              <a:rPr lang="en-US" sz="2400" dirty="0">
                <a:solidFill>
                  <a:srgbClr val="C00000"/>
                </a:solidFill>
                <a:cs typeface="Tahoma" pitchFamily="34" charset="0"/>
              </a:rPr>
              <a:t>Why can’t we just observe “nature” directly?</a:t>
            </a:r>
            <a:endParaRPr lang="en-US" sz="2400" dirty="0">
              <a:solidFill>
                <a:srgbClr val="C00000"/>
              </a:solidFill>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505200"/>
            <a:ext cx="2488978" cy="2590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Oval 10"/>
          <p:cNvSpPr/>
          <p:nvPr/>
        </p:nvSpPr>
        <p:spPr bwMode="auto">
          <a:xfrm>
            <a:off x="2362200" y="3505200"/>
            <a:ext cx="1752600" cy="1066800"/>
          </a:xfrm>
          <a:prstGeom prst="ellipse">
            <a:avLst/>
          </a:prstGeom>
          <a:noFill/>
          <a:ln w="635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endParaRPr lang="en-US" sz="2000" b="1">
              <a:latin typeface="Arial" charset="0"/>
            </a:endParaRPr>
          </a:p>
        </p:txBody>
      </p:sp>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1001" y="3962400"/>
            <a:ext cx="276225" cy="2667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4401" y="3810001"/>
            <a:ext cx="466725" cy="4667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4601" y="3048000"/>
            <a:ext cx="2905125" cy="22288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10200" y="3810000"/>
            <a:ext cx="590550" cy="533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6858000" y="3741004"/>
            <a:ext cx="2286000" cy="830997"/>
          </a:xfrm>
          <a:prstGeom prst="rect">
            <a:avLst/>
          </a:prstGeom>
          <a:noFill/>
        </p:spPr>
        <p:txBody>
          <a:bodyPr wrap="square" rtlCol="0">
            <a:spAutoFit/>
          </a:bodyPr>
          <a:lstStyle/>
          <a:p>
            <a:r>
              <a:rPr lang="en-US" sz="2400" dirty="0">
                <a:latin typeface="Bradley Hand ITC" pitchFamily="66" charset="0"/>
              </a:rPr>
              <a:t>What is my hypothesis?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par>
                          <p:cTn id="11" fill="hold">
                            <p:stCondLst>
                              <p:cond delay="500"/>
                            </p:stCondLst>
                            <p:childTnLst>
                              <p:par>
                                <p:cTn id="12" presetID="55" presetClass="entr" presetSubtype="0"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1000" fill="hold"/>
                                        <p:tgtEl>
                                          <p:spTgt spid="11"/>
                                        </p:tgtEl>
                                        <p:attrNameLst>
                                          <p:attrName>ppt_w</p:attrName>
                                        </p:attrNameLst>
                                      </p:cBhvr>
                                      <p:tavLst>
                                        <p:tav tm="0">
                                          <p:val>
                                            <p:strVal val="#ppt_w*0.70"/>
                                          </p:val>
                                        </p:tav>
                                        <p:tav tm="100000">
                                          <p:val>
                                            <p:strVal val="#ppt_w"/>
                                          </p:val>
                                        </p:tav>
                                      </p:tavLst>
                                    </p:anim>
                                    <p:anim calcmode="lin" valueType="num">
                                      <p:cBhvr>
                                        <p:cTn id="15" dur="1000" fill="hold"/>
                                        <p:tgtEl>
                                          <p:spTgt spid="11"/>
                                        </p:tgtEl>
                                        <p:attrNameLst>
                                          <p:attrName>ppt_h</p:attrName>
                                        </p:attrNameLst>
                                      </p:cBhvr>
                                      <p:tavLst>
                                        <p:tav tm="0">
                                          <p:val>
                                            <p:strVal val="#ppt_h"/>
                                          </p:val>
                                        </p:tav>
                                        <p:tav tm="100000">
                                          <p:val>
                                            <p:strVal val="#ppt_h"/>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5715">
                                            <p:txEl>
                                              <p:pRg st="0" end="0"/>
                                            </p:txEl>
                                          </p:spTgt>
                                        </p:tgtEl>
                                        <p:attrNameLst>
                                          <p:attrName>style.visibility</p:attrName>
                                        </p:attrNameLst>
                                      </p:cBhvr>
                                      <p:to>
                                        <p:strVal val="visible"/>
                                      </p:to>
                                    </p:set>
                                    <p:animEffect transition="in" filter="fade">
                                      <p:cBhvr>
                                        <p:cTn id="21" dur="500"/>
                                        <p:tgtEl>
                                          <p:spTgt spid="115715">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15715">
                                            <p:txEl>
                                              <p:pRg st="1" end="1"/>
                                            </p:txEl>
                                          </p:spTgt>
                                        </p:tgtEl>
                                        <p:attrNameLst>
                                          <p:attrName>style.visibility</p:attrName>
                                        </p:attrNameLst>
                                      </p:cBhvr>
                                      <p:to>
                                        <p:strVal val="visible"/>
                                      </p:to>
                                    </p:set>
                                    <p:animEffect transition="in" filter="fade">
                                      <p:cBhvr>
                                        <p:cTn id="26" dur="500"/>
                                        <p:tgtEl>
                                          <p:spTgt spid="115715">
                                            <p:txEl>
                                              <p:pRg st="1" end="1"/>
                                            </p:txEl>
                                          </p:spTgt>
                                        </p:tgtEl>
                                      </p:cBhvr>
                                    </p:animEffect>
                                  </p:childTnLst>
                                </p:cTn>
                              </p:par>
                            </p:childTnLst>
                          </p:cTn>
                        </p:par>
                        <p:par>
                          <p:cTn id="27" fill="hold">
                            <p:stCondLst>
                              <p:cond delay="500"/>
                            </p:stCondLst>
                            <p:childTnLst>
                              <p:par>
                                <p:cTn id="28" presetID="10" presetClass="entr" presetSubtype="0" fill="hold" nodeType="afterEffect">
                                  <p:stCondLst>
                                    <p:cond delay="0"/>
                                  </p:stCondLst>
                                  <p:childTnLst>
                                    <p:set>
                                      <p:cBhvr>
                                        <p:cTn id="29" dur="1" fill="hold">
                                          <p:stCondLst>
                                            <p:cond delay="0"/>
                                          </p:stCondLst>
                                        </p:cTn>
                                        <p:tgtEl>
                                          <p:spTgt spid="1031"/>
                                        </p:tgtEl>
                                        <p:attrNameLst>
                                          <p:attrName>style.visibility</p:attrName>
                                        </p:attrNameLst>
                                      </p:cBhvr>
                                      <p:to>
                                        <p:strVal val="visible"/>
                                      </p:to>
                                    </p:set>
                                    <p:animEffect transition="in" filter="fade">
                                      <p:cBhvr>
                                        <p:cTn id="30" dur="500"/>
                                        <p:tgtEl>
                                          <p:spTgt spid="1031"/>
                                        </p:tgtEl>
                                      </p:cBhvr>
                                    </p:animEffect>
                                  </p:childTnLst>
                                </p:cTn>
                              </p:par>
                            </p:childTnLst>
                          </p:cTn>
                        </p:par>
                        <p:par>
                          <p:cTn id="31" fill="hold">
                            <p:stCondLst>
                              <p:cond delay="1000"/>
                            </p:stCondLst>
                            <p:childTnLst>
                              <p:par>
                                <p:cTn id="32" presetID="10" presetClass="entr" presetSubtype="0" fill="hold" nodeType="afterEffect">
                                  <p:stCondLst>
                                    <p:cond delay="0"/>
                                  </p:stCondLst>
                                  <p:childTnLst>
                                    <p:set>
                                      <p:cBhvr>
                                        <p:cTn id="33" dur="1" fill="hold">
                                          <p:stCondLst>
                                            <p:cond delay="0"/>
                                          </p:stCondLst>
                                        </p:cTn>
                                        <p:tgtEl>
                                          <p:spTgt spid="1033"/>
                                        </p:tgtEl>
                                        <p:attrNameLst>
                                          <p:attrName>style.visibility</p:attrName>
                                        </p:attrNameLst>
                                      </p:cBhvr>
                                      <p:to>
                                        <p:strVal val="visible"/>
                                      </p:to>
                                    </p:set>
                                    <p:animEffect transition="in" filter="fade">
                                      <p:cBhvr>
                                        <p:cTn id="34" dur="500"/>
                                        <p:tgtEl>
                                          <p:spTgt spid="1033"/>
                                        </p:tgtEl>
                                      </p:cBhvr>
                                    </p:animEffect>
                                  </p:childTnLst>
                                </p:cTn>
                              </p:par>
                            </p:childTnLst>
                          </p:cTn>
                        </p:par>
                        <p:par>
                          <p:cTn id="35" fill="hold">
                            <p:stCondLst>
                              <p:cond delay="1500"/>
                            </p:stCondLst>
                            <p:childTnLst>
                              <p:par>
                                <p:cTn id="36" presetID="10" presetClass="entr" presetSubtype="0" fill="hold" nodeType="afterEffect">
                                  <p:stCondLst>
                                    <p:cond delay="0"/>
                                  </p:stCondLst>
                                  <p:childTnLst>
                                    <p:set>
                                      <p:cBhvr>
                                        <p:cTn id="37" dur="1" fill="hold">
                                          <p:stCondLst>
                                            <p:cond delay="0"/>
                                          </p:stCondLst>
                                        </p:cTn>
                                        <p:tgtEl>
                                          <p:spTgt spid="1032"/>
                                        </p:tgtEl>
                                        <p:attrNameLst>
                                          <p:attrName>style.visibility</p:attrName>
                                        </p:attrNameLst>
                                      </p:cBhvr>
                                      <p:to>
                                        <p:strVal val="visible"/>
                                      </p:to>
                                    </p:set>
                                    <p:animEffect transition="in" filter="fade">
                                      <p:cBhvr>
                                        <p:cTn id="38" dur="500"/>
                                        <p:tgtEl>
                                          <p:spTgt spid="1032"/>
                                        </p:tgtEl>
                                      </p:cBhvr>
                                    </p:animEffect>
                                  </p:childTnLst>
                                </p:cTn>
                              </p:par>
                            </p:childTnLst>
                          </p:cTn>
                        </p:par>
                        <p:par>
                          <p:cTn id="39" fill="hold">
                            <p:stCondLst>
                              <p:cond delay="2000"/>
                            </p:stCondLst>
                            <p:childTnLst>
                              <p:par>
                                <p:cTn id="40" presetID="10" presetClass="entr" presetSubtype="0" fill="hold" nodeType="afterEffect">
                                  <p:stCondLst>
                                    <p:cond delay="0"/>
                                  </p:stCondLst>
                                  <p:childTnLst>
                                    <p:set>
                                      <p:cBhvr>
                                        <p:cTn id="41" dur="1" fill="hold">
                                          <p:stCondLst>
                                            <p:cond delay="0"/>
                                          </p:stCondLst>
                                        </p:cTn>
                                        <p:tgtEl>
                                          <p:spTgt spid="1034"/>
                                        </p:tgtEl>
                                        <p:attrNameLst>
                                          <p:attrName>style.visibility</p:attrName>
                                        </p:attrNameLst>
                                      </p:cBhvr>
                                      <p:to>
                                        <p:strVal val="visible"/>
                                      </p:to>
                                    </p:set>
                                    <p:animEffect transition="in" filter="fade">
                                      <p:cBhvr>
                                        <p:cTn id="42" dur="500"/>
                                        <p:tgtEl>
                                          <p:spTgt spid="1034"/>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8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animBg="1"/>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0" y="152400"/>
            <a:ext cx="5334000" cy="336550"/>
          </a:xfrm>
        </p:spPr>
        <p:txBody>
          <a:bodyPr>
            <a:normAutofit fontScale="90000"/>
          </a:bodyPr>
          <a:lstStyle/>
          <a:p>
            <a:r>
              <a:rPr lang="en-US" b="0" dirty="0"/>
              <a:t>Constructs and hypotheses</a:t>
            </a:r>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5013"/>
          <a:stretch/>
        </p:blipFill>
        <p:spPr bwMode="auto">
          <a:xfrm>
            <a:off x="1905000" y="914400"/>
            <a:ext cx="5410200" cy="5349241"/>
          </a:xfrm>
          <a:prstGeom prst="rect">
            <a:avLst/>
          </a:prstGeom>
          <a:noFill/>
          <a:ln>
            <a:noFill/>
          </a:ln>
          <a:effectLst>
            <a:outerShdw dist="35921" dir="2700000" algn="ctr" rotWithShape="0">
              <a:schemeClr val="bg2"/>
            </a:outerShdw>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5" name="Oval 4"/>
          <p:cNvSpPr/>
          <p:nvPr/>
        </p:nvSpPr>
        <p:spPr bwMode="auto">
          <a:xfrm>
            <a:off x="2057400" y="1066800"/>
            <a:ext cx="2209800" cy="762000"/>
          </a:xfrm>
          <a:prstGeom prst="ellipse">
            <a:avLst/>
          </a:prstGeom>
          <a:solidFill>
            <a:schemeClr val="tx1">
              <a:alpha val="25000"/>
            </a:schemeClr>
          </a:solidFill>
          <a:ln w="508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r>
              <a:rPr lang="en-US" sz="2400" dirty="0">
                <a:solidFill>
                  <a:srgbClr val="FF0000"/>
                </a:solidFill>
              </a:rPr>
              <a:t>Attention</a:t>
            </a:r>
          </a:p>
        </p:txBody>
      </p:sp>
      <p:sp>
        <p:nvSpPr>
          <p:cNvPr id="6" name="Oval 5"/>
          <p:cNvSpPr/>
          <p:nvPr/>
        </p:nvSpPr>
        <p:spPr bwMode="auto">
          <a:xfrm>
            <a:off x="4572000" y="2362200"/>
            <a:ext cx="2209800" cy="685800"/>
          </a:xfrm>
          <a:prstGeom prst="ellipse">
            <a:avLst/>
          </a:prstGeom>
          <a:solidFill>
            <a:schemeClr val="tx1">
              <a:alpha val="25000"/>
            </a:schemeClr>
          </a:solidFill>
          <a:ln w="508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r>
              <a:rPr lang="en-US" sz="2400" dirty="0">
                <a:solidFill>
                  <a:srgbClr val="FF0000"/>
                </a:solidFill>
              </a:rPr>
              <a:t>Learning</a:t>
            </a:r>
          </a:p>
        </p:txBody>
      </p:sp>
      <p:cxnSp>
        <p:nvCxnSpPr>
          <p:cNvPr id="8" name="Straight Arrow Connector 7"/>
          <p:cNvCxnSpPr>
            <a:stCxn id="5" idx="5"/>
            <a:endCxn id="6" idx="1"/>
          </p:cNvCxnSpPr>
          <p:nvPr/>
        </p:nvCxnSpPr>
        <p:spPr bwMode="auto">
          <a:xfrm>
            <a:off x="3943582" y="1717209"/>
            <a:ext cx="952036" cy="745425"/>
          </a:xfrm>
          <a:prstGeom prst="straightConnector1">
            <a:avLst/>
          </a:prstGeom>
          <a:noFill/>
          <a:ln w="63500" cap="flat" cmpd="sng" algn="ctr">
            <a:solidFill>
              <a:srgbClr val="FF0000"/>
            </a:solidFill>
            <a:prstDash val="solid"/>
            <a:round/>
            <a:headEnd type="none" w="med" len="med"/>
            <a:tailEnd type="arrow"/>
          </a:ln>
          <a:effectLst>
            <a:outerShdw blurRad="50800" dist="38100" dir="2700000" algn="tl" rotWithShape="0">
              <a:prstClr val="black">
                <a:alpha val="40000"/>
              </a:prstClr>
            </a:outerShdw>
          </a:effectLst>
        </p:spPr>
      </p:cxnSp>
      <p:sp>
        <p:nvSpPr>
          <p:cNvPr id="10" name="Rectangle 3"/>
          <p:cNvSpPr txBox="1">
            <a:spLocks noChangeArrowheads="1"/>
          </p:cNvSpPr>
          <p:nvPr/>
        </p:nvSpPr>
        <p:spPr>
          <a:xfrm>
            <a:off x="7239000" y="914400"/>
            <a:ext cx="3276600" cy="4728474"/>
          </a:xfrm>
          <a:prstGeom prst="rect">
            <a:avLst/>
          </a:prstGeom>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algn="ctr" eaLnBrk="1" hangingPunct="1">
              <a:spcAft>
                <a:spcPts val="0"/>
              </a:spcAft>
              <a:buClr>
                <a:srgbClr val="C00000"/>
              </a:buClr>
              <a:buSzPct val="100000"/>
              <a:buNone/>
              <a:defRPr/>
            </a:pPr>
            <a:r>
              <a:rPr lang="en-US" sz="2000" dirty="0">
                <a:solidFill>
                  <a:srgbClr val="000000"/>
                </a:solidFill>
              </a:rPr>
              <a:t>I </a:t>
            </a:r>
            <a:r>
              <a:rPr lang="en-US" sz="2000" dirty="0">
                <a:solidFill>
                  <a:srgbClr val="FF0000"/>
                </a:solidFill>
              </a:rPr>
              <a:t>theorize</a:t>
            </a:r>
            <a:r>
              <a:rPr lang="en-US" sz="2000" dirty="0">
                <a:solidFill>
                  <a:srgbClr val="000000"/>
                </a:solidFill>
              </a:rPr>
              <a:t> that </a:t>
            </a:r>
            <a:r>
              <a:rPr lang="en-US" sz="2000" dirty="0">
                <a:solidFill>
                  <a:srgbClr val="800000"/>
                </a:solidFill>
              </a:rPr>
              <a:t>attention</a:t>
            </a:r>
            <a:r>
              <a:rPr lang="en-US" sz="2000" dirty="0">
                <a:solidFill>
                  <a:srgbClr val="000000"/>
                </a:solidFill>
              </a:rPr>
              <a:t> facilitates </a:t>
            </a:r>
            <a:r>
              <a:rPr lang="en-US" sz="2000" dirty="0">
                <a:solidFill>
                  <a:srgbClr val="800000"/>
                </a:solidFill>
              </a:rPr>
              <a:t>learning</a:t>
            </a:r>
          </a:p>
          <a:p>
            <a:pPr marL="107950" indent="0" algn="ctr" eaLnBrk="1" hangingPunct="1">
              <a:spcAft>
                <a:spcPts val="0"/>
              </a:spcAft>
              <a:buClr>
                <a:srgbClr val="C00000"/>
              </a:buClr>
              <a:buSzPct val="100000"/>
              <a:buNone/>
              <a:defRPr/>
            </a:pPr>
            <a:r>
              <a:rPr lang="en-US" sz="1600" dirty="0">
                <a:solidFill>
                  <a:srgbClr val="000000"/>
                </a:solidFill>
                <a:cs typeface="Tahoma"/>
              </a:rPr>
              <a:t>(These are my Hypothetical constructs)</a:t>
            </a:r>
            <a:r>
              <a:rPr lang="en-US" sz="1600" dirty="0">
                <a:cs typeface="Tahoma"/>
              </a:rPr>
              <a:t> </a:t>
            </a:r>
          </a:p>
          <a:p>
            <a:pPr marL="107950" indent="0" eaLnBrk="1" hangingPunct="1">
              <a:spcAft>
                <a:spcPts val="0"/>
              </a:spcAft>
              <a:buClr>
                <a:srgbClr val="C00000"/>
              </a:buClr>
              <a:buSzPct val="100000"/>
              <a:buNone/>
              <a:defRPr/>
            </a:pPr>
            <a:endParaRPr lang="en-US" sz="2000" dirty="0"/>
          </a:p>
          <a:p>
            <a:pPr marL="107950" indent="0" algn="ctr" eaLnBrk="1" hangingPunct="1">
              <a:lnSpc>
                <a:spcPct val="90000"/>
              </a:lnSpc>
              <a:spcBef>
                <a:spcPts val="0"/>
              </a:spcBef>
              <a:spcAft>
                <a:spcPts val="400"/>
              </a:spcAft>
              <a:buClr>
                <a:srgbClr val="C00000"/>
              </a:buClr>
              <a:buSzPct val="100000"/>
              <a:buNone/>
              <a:defRPr/>
            </a:pPr>
            <a:r>
              <a:rPr lang="en-US" sz="2000" dirty="0"/>
              <a:t>My </a:t>
            </a:r>
            <a:r>
              <a:rPr lang="en-US" sz="2000" dirty="0">
                <a:solidFill>
                  <a:srgbClr val="FF0000"/>
                </a:solidFill>
              </a:rPr>
              <a:t>Hypothesis </a:t>
            </a:r>
            <a:r>
              <a:rPr lang="en-US" sz="2000" dirty="0"/>
              <a:t>requires that I </a:t>
            </a:r>
            <a:r>
              <a:rPr lang="en-US" sz="2000" dirty="0">
                <a:solidFill>
                  <a:srgbClr val="FF0000"/>
                </a:solidFill>
              </a:rPr>
              <a:t>operationally define </a:t>
            </a:r>
            <a:r>
              <a:rPr lang="en-US" sz="2000" dirty="0"/>
              <a:t>these abstract constructs</a:t>
            </a:r>
            <a:r>
              <a:rPr lang="en-US" dirty="0">
                <a:solidFill>
                  <a:srgbClr val="C00000"/>
                </a:solidFill>
              </a:rPr>
              <a:t>: </a:t>
            </a:r>
            <a:endParaRPr lang="en-US" dirty="0"/>
          </a:p>
          <a:p>
            <a:pPr marL="107950" indent="0" algn="ctr" eaLnBrk="1" hangingPunct="1">
              <a:lnSpc>
                <a:spcPct val="90000"/>
              </a:lnSpc>
              <a:spcBef>
                <a:spcPts val="0"/>
              </a:spcBef>
              <a:spcAft>
                <a:spcPts val="400"/>
              </a:spcAft>
              <a:buClr>
                <a:srgbClr val="C00000"/>
              </a:buClr>
              <a:buSzPct val="100000"/>
              <a:buNone/>
              <a:defRPr/>
            </a:pPr>
            <a:r>
              <a:rPr lang="en-US" sz="1800" dirty="0"/>
              <a:t>I predict that:</a:t>
            </a:r>
          </a:p>
          <a:p>
            <a:pPr marL="107950" indent="0" algn="ctr" eaLnBrk="1" hangingPunct="1">
              <a:lnSpc>
                <a:spcPct val="90000"/>
              </a:lnSpc>
              <a:spcBef>
                <a:spcPts val="0"/>
              </a:spcBef>
              <a:spcAft>
                <a:spcPts val="400"/>
              </a:spcAft>
              <a:buClr>
                <a:srgbClr val="C00000"/>
              </a:buClr>
              <a:buSzPct val="100000"/>
              <a:buNone/>
              <a:defRPr/>
            </a:pPr>
            <a:r>
              <a:rPr lang="en-US" sz="1800" dirty="0"/>
              <a:t> </a:t>
            </a:r>
            <a:r>
              <a:rPr lang="en-US" sz="2200" dirty="0">
                <a:solidFill>
                  <a:srgbClr val="0000CC"/>
                </a:solidFill>
              </a:rPr>
              <a:t>If</a:t>
            </a:r>
            <a:r>
              <a:rPr lang="en-US" sz="2000" dirty="0"/>
              <a:t> </a:t>
            </a:r>
          </a:p>
          <a:p>
            <a:pPr marL="107950" indent="0" algn="ctr" eaLnBrk="1" hangingPunct="1">
              <a:lnSpc>
                <a:spcPct val="90000"/>
              </a:lnSpc>
              <a:spcBef>
                <a:spcPts val="0"/>
              </a:spcBef>
              <a:spcAft>
                <a:spcPts val="400"/>
              </a:spcAft>
              <a:buClr>
                <a:srgbClr val="C00000"/>
              </a:buClr>
              <a:buSzPct val="100000"/>
              <a:buNone/>
              <a:defRPr/>
            </a:pPr>
            <a:r>
              <a:rPr lang="en-US" sz="2000" dirty="0"/>
              <a:t>eye tracking &amp; task time are higher</a:t>
            </a:r>
          </a:p>
          <a:p>
            <a:pPr marL="107950" indent="0" algn="ctr" eaLnBrk="1" hangingPunct="1">
              <a:lnSpc>
                <a:spcPct val="90000"/>
              </a:lnSpc>
              <a:spcBef>
                <a:spcPts val="0"/>
              </a:spcBef>
              <a:spcAft>
                <a:spcPts val="400"/>
              </a:spcAft>
              <a:buClr>
                <a:srgbClr val="C00000"/>
              </a:buClr>
              <a:buSzPct val="100000"/>
              <a:buNone/>
              <a:defRPr/>
            </a:pPr>
            <a:r>
              <a:rPr lang="en-US" sz="2200" dirty="0">
                <a:solidFill>
                  <a:srgbClr val="0000CC"/>
                </a:solidFill>
              </a:rPr>
              <a:t>Then</a:t>
            </a:r>
            <a:r>
              <a:rPr lang="en-US" sz="2200" dirty="0"/>
              <a:t> </a:t>
            </a:r>
          </a:p>
          <a:p>
            <a:pPr marL="107950" indent="0" algn="ctr" eaLnBrk="1" hangingPunct="1">
              <a:lnSpc>
                <a:spcPct val="90000"/>
              </a:lnSpc>
              <a:spcBef>
                <a:spcPts val="0"/>
              </a:spcBef>
              <a:spcAft>
                <a:spcPts val="400"/>
              </a:spcAft>
              <a:buClr>
                <a:srgbClr val="C00000"/>
              </a:buClr>
              <a:buSzPct val="100000"/>
              <a:buNone/>
              <a:defRPr/>
            </a:pPr>
            <a:r>
              <a:rPr lang="en-US" sz="2000" dirty="0"/>
              <a:t>scores &amp; paper quality will be greater.</a:t>
            </a:r>
          </a:p>
        </p:txBody>
      </p:sp>
      <p:sp>
        <p:nvSpPr>
          <p:cNvPr id="12" name="TextBox 11"/>
          <p:cNvSpPr txBox="1"/>
          <p:nvPr/>
        </p:nvSpPr>
        <p:spPr>
          <a:xfrm>
            <a:off x="4686300" y="5330363"/>
            <a:ext cx="2400300" cy="821829"/>
          </a:xfrm>
          <a:prstGeom prst="rect">
            <a:avLst/>
          </a:prstGeom>
          <a:solidFill>
            <a:schemeClr val="accent2">
              <a:lumMod val="20000"/>
              <a:lumOff val="80000"/>
            </a:schemeClr>
          </a:solidFill>
          <a:ln w="34925">
            <a:solidFill>
              <a:srgbClr val="C00000"/>
            </a:solidFill>
          </a:ln>
          <a:effectLst>
            <a:outerShdw blurRad="50800" dist="38100" dir="2700000" algn="tl" rotWithShape="0">
              <a:prstClr val="black">
                <a:alpha val="40000"/>
              </a:prstClr>
            </a:outerShdw>
          </a:effectLst>
        </p:spPr>
        <p:txBody>
          <a:bodyPr wrap="square" rtlCol="0">
            <a:noAutofit/>
          </a:bodyPr>
          <a:lstStyle/>
          <a:p>
            <a:pPr marL="342900" indent="-342900">
              <a:buSzPct val="100000"/>
              <a:buFont typeface="Wingdings" pitchFamily="2" charset="2"/>
              <a:buChar char="ü"/>
            </a:pPr>
            <a:r>
              <a:rPr lang="en-US" dirty="0"/>
              <a:t>Quiz scores</a:t>
            </a:r>
          </a:p>
          <a:p>
            <a:pPr marL="342900" indent="-342900">
              <a:buSzPct val="100000"/>
              <a:buFont typeface="Wingdings" pitchFamily="2" charset="2"/>
              <a:buChar char="ü"/>
            </a:pPr>
            <a:r>
              <a:rPr lang="en-US" dirty="0"/>
              <a:t>Paper quality</a:t>
            </a:r>
          </a:p>
        </p:txBody>
      </p:sp>
      <p:cxnSp>
        <p:nvCxnSpPr>
          <p:cNvPr id="14" name="Straight Arrow Connector 13"/>
          <p:cNvCxnSpPr/>
          <p:nvPr/>
        </p:nvCxnSpPr>
        <p:spPr bwMode="auto">
          <a:xfrm>
            <a:off x="3200400" y="1905000"/>
            <a:ext cx="0" cy="3200400"/>
          </a:xfrm>
          <a:prstGeom prst="straightConnector1">
            <a:avLst/>
          </a:prstGeom>
          <a:noFill/>
          <a:ln w="63500" cap="flat" cmpd="sng" algn="ctr">
            <a:solidFill>
              <a:srgbClr val="800000"/>
            </a:solidFill>
            <a:prstDash val="solid"/>
            <a:round/>
            <a:headEnd type="none" w="med" len="med"/>
            <a:tailEnd type="arrow"/>
          </a:ln>
          <a:effectLst>
            <a:outerShdw blurRad="50800" dist="38100" dir="2700000" algn="tl" rotWithShape="0">
              <a:prstClr val="black">
                <a:alpha val="40000"/>
              </a:prstClr>
            </a:outerShdw>
          </a:effectLst>
        </p:spPr>
      </p:cxnSp>
      <p:cxnSp>
        <p:nvCxnSpPr>
          <p:cNvPr id="15" name="Straight Arrow Connector 14"/>
          <p:cNvCxnSpPr/>
          <p:nvPr/>
        </p:nvCxnSpPr>
        <p:spPr bwMode="auto">
          <a:xfrm>
            <a:off x="5943600" y="3200400"/>
            <a:ext cx="0" cy="1920240"/>
          </a:xfrm>
          <a:prstGeom prst="straightConnector1">
            <a:avLst/>
          </a:prstGeom>
          <a:noFill/>
          <a:ln w="63500" cap="flat" cmpd="sng" algn="ctr">
            <a:solidFill>
              <a:srgbClr val="800000"/>
            </a:solidFill>
            <a:prstDash val="solid"/>
            <a:round/>
            <a:headEnd type="none" w="med" len="med"/>
            <a:tailEnd type="arrow"/>
          </a:ln>
          <a:effectLst>
            <a:outerShdw blurRad="50800" dist="38100" dir="2700000" algn="tl" rotWithShape="0">
              <a:prstClr val="black">
                <a:alpha val="40000"/>
              </a:prstClr>
            </a:outerShdw>
          </a:effectLst>
        </p:spPr>
      </p:cxnSp>
      <p:sp>
        <p:nvSpPr>
          <p:cNvPr id="16" name="TextBox 15"/>
          <p:cNvSpPr txBox="1"/>
          <p:nvPr/>
        </p:nvSpPr>
        <p:spPr>
          <a:xfrm>
            <a:off x="2438400" y="3730162"/>
            <a:ext cx="4191000" cy="369332"/>
          </a:xfrm>
          <a:prstGeom prst="rect">
            <a:avLst/>
          </a:prstGeom>
          <a:solidFill>
            <a:schemeClr val="accent1">
              <a:lumMod val="20000"/>
              <a:lumOff val="80000"/>
            </a:schemeClr>
          </a:solidFill>
          <a:ln w="60325">
            <a:solidFill>
              <a:schemeClr val="tx1"/>
            </a:solidFill>
          </a:ln>
          <a:effectLst>
            <a:outerShdw blurRad="50800" dist="38100" dir="2700000" algn="tl" rotWithShape="0">
              <a:prstClr val="black">
                <a:alpha val="40000"/>
              </a:prstClr>
            </a:outerShdw>
          </a:effectLst>
        </p:spPr>
        <p:txBody>
          <a:bodyPr wrap="square" rtlCol="0">
            <a:spAutoFit/>
          </a:bodyPr>
          <a:lstStyle/>
          <a:p>
            <a:pPr algn="ctr"/>
            <a:r>
              <a:rPr lang="en-US" dirty="0"/>
              <a:t>Operational Definitions</a:t>
            </a:r>
          </a:p>
        </p:txBody>
      </p:sp>
      <p:sp>
        <p:nvSpPr>
          <p:cNvPr id="29" name="Freeform 28"/>
          <p:cNvSpPr/>
          <p:nvPr/>
        </p:nvSpPr>
        <p:spPr>
          <a:xfrm>
            <a:off x="3566557" y="4774756"/>
            <a:ext cx="1926000" cy="400110"/>
          </a:xfrm>
          <a:custGeom>
            <a:avLst/>
            <a:gdLst>
              <a:gd name="connsiteX0" fmla="*/ 0 w 1925121"/>
              <a:gd name="connsiteY0" fmla="*/ 402263 h 424151"/>
              <a:gd name="connsiteX1" fmla="*/ 510639 w 1925121"/>
              <a:gd name="connsiteY1" fmla="*/ 34128 h 424151"/>
              <a:gd name="connsiteX2" fmla="*/ 1389413 w 1925121"/>
              <a:gd name="connsiteY2" fmla="*/ 57878 h 424151"/>
              <a:gd name="connsiteX3" fmla="*/ 1888176 w 1925121"/>
              <a:gd name="connsiteY3" fmla="*/ 402263 h 424151"/>
              <a:gd name="connsiteX4" fmla="*/ 1888176 w 1925121"/>
              <a:gd name="connsiteY4" fmla="*/ 390388 h 424151"/>
              <a:gd name="connsiteX5" fmla="*/ 1888176 w 1925121"/>
              <a:gd name="connsiteY5" fmla="*/ 378512 h 424151"/>
              <a:gd name="connsiteX0" fmla="*/ 0 w 1926000"/>
              <a:gd name="connsiteY0" fmla="*/ 464914 h 493771"/>
              <a:gd name="connsiteX1" fmla="*/ 510639 w 1926000"/>
              <a:gd name="connsiteY1" fmla="*/ 96779 h 493771"/>
              <a:gd name="connsiteX2" fmla="*/ 1377538 w 1926000"/>
              <a:gd name="connsiteY2" fmla="*/ 25526 h 493771"/>
              <a:gd name="connsiteX3" fmla="*/ 1888176 w 1926000"/>
              <a:gd name="connsiteY3" fmla="*/ 464914 h 493771"/>
              <a:gd name="connsiteX4" fmla="*/ 1888176 w 1926000"/>
              <a:gd name="connsiteY4" fmla="*/ 453039 h 493771"/>
              <a:gd name="connsiteX5" fmla="*/ 1888176 w 1926000"/>
              <a:gd name="connsiteY5" fmla="*/ 441163 h 493771"/>
              <a:gd name="connsiteX0" fmla="*/ 0 w 1926000"/>
              <a:gd name="connsiteY0" fmla="*/ 482183 h 511040"/>
              <a:gd name="connsiteX1" fmla="*/ 475013 w 1926000"/>
              <a:gd name="connsiteY1" fmla="*/ 66547 h 511040"/>
              <a:gd name="connsiteX2" fmla="*/ 1377538 w 1926000"/>
              <a:gd name="connsiteY2" fmla="*/ 42795 h 511040"/>
              <a:gd name="connsiteX3" fmla="*/ 1888176 w 1926000"/>
              <a:gd name="connsiteY3" fmla="*/ 482183 h 511040"/>
              <a:gd name="connsiteX4" fmla="*/ 1888176 w 1926000"/>
              <a:gd name="connsiteY4" fmla="*/ 470308 h 511040"/>
              <a:gd name="connsiteX5" fmla="*/ 1888176 w 1926000"/>
              <a:gd name="connsiteY5" fmla="*/ 458432 h 511040"/>
              <a:gd name="connsiteX0" fmla="*/ 0 w 1926000"/>
              <a:gd name="connsiteY0" fmla="*/ 482183 h 541559"/>
              <a:gd name="connsiteX1" fmla="*/ 475013 w 1926000"/>
              <a:gd name="connsiteY1" fmla="*/ 66547 h 541559"/>
              <a:gd name="connsiteX2" fmla="*/ 1377538 w 1926000"/>
              <a:gd name="connsiteY2" fmla="*/ 42795 h 541559"/>
              <a:gd name="connsiteX3" fmla="*/ 1888176 w 1926000"/>
              <a:gd name="connsiteY3" fmla="*/ 482183 h 541559"/>
              <a:gd name="connsiteX4" fmla="*/ 1888176 w 1926000"/>
              <a:gd name="connsiteY4" fmla="*/ 470308 h 541559"/>
              <a:gd name="connsiteX5" fmla="*/ 1888176 w 1926000"/>
              <a:gd name="connsiteY5" fmla="*/ 541559 h 541559"/>
              <a:gd name="connsiteX0" fmla="*/ 0 w 1926000"/>
              <a:gd name="connsiteY0" fmla="*/ 557265 h 557265"/>
              <a:gd name="connsiteX1" fmla="*/ 475013 w 1926000"/>
              <a:gd name="connsiteY1" fmla="*/ 70377 h 557265"/>
              <a:gd name="connsiteX2" fmla="*/ 1377538 w 1926000"/>
              <a:gd name="connsiteY2" fmla="*/ 46625 h 557265"/>
              <a:gd name="connsiteX3" fmla="*/ 1888176 w 1926000"/>
              <a:gd name="connsiteY3" fmla="*/ 486013 h 557265"/>
              <a:gd name="connsiteX4" fmla="*/ 1888176 w 1926000"/>
              <a:gd name="connsiteY4" fmla="*/ 474138 h 557265"/>
              <a:gd name="connsiteX5" fmla="*/ 1888176 w 1926000"/>
              <a:gd name="connsiteY5" fmla="*/ 545389 h 55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6000" h="557265">
                <a:moveTo>
                  <a:pt x="0" y="557265"/>
                </a:moveTo>
                <a:cubicBezTo>
                  <a:pt x="139535" y="401896"/>
                  <a:pt x="245423" y="155484"/>
                  <a:pt x="475013" y="70377"/>
                </a:cubicBezTo>
                <a:cubicBezTo>
                  <a:pt x="704603" y="-14730"/>
                  <a:pt x="1142011" y="-22648"/>
                  <a:pt x="1377538" y="46625"/>
                </a:cubicBezTo>
                <a:cubicBezTo>
                  <a:pt x="1613065" y="115898"/>
                  <a:pt x="1803070" y="414761"/>
                  <a:pt x="1888176" y="486013"/>
                </a:cubicBezTo>
                <a:cubicBezTo>
                  <a:pt x="1973282" y="557265"/>
                  <a:pt x="1888176" y="464242"/>
                  <a:pt x="1888176" y="474138"/>
                </a:cubicBezTo>
                <a:lnTo>
                  <a:pt x="1888176" y="545389"/>
                </a:lnTo>
              </a:path>
            </a:pathLst>
          </a:custGeom>
          <a:ln w="76200">
            <a:solidFill>
              <a:srgbClr val="FFFF00"/>
            </a:solidFill>
            <a:tailEnd type="stealth"/>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11" name="TextBox 10"/>
          <p:cNvSpPr txBox="1"/>
          <p:nvPr/>
        </p:nvSpPr>
        <p:spPr>
          <a:xfrm>
            <a:off x="2000250" y="5330363"/>
            <a:ext cx="2400300" cy="821829"/>
          </a:xfrm>
          <a:prstGeom prst="rect">
            <a:avLst/>
          </a:prstGeom>
          <a:solidFill>
            <a:schemeClr val="accent2">
              <a:lumMod val="20000"/>
              <a:lumOff val="80000"/>
            </a:schemeClr>
          </a:solidFill>
          <a:ln w="34925">
            <a:solidFill>
              <a:srgbClr val="C00000"/>
            </a:solidFill>
          </a:ln>
          <a:effectLst>
            <a:outerShdw blurRad="50800" dist="38100" dir="2700000" algn="tl" rotWithShape="0">
              <a:prstClr val="black">
                <a:alpha val="40000"/>
              </a:prstClr>
            </a:outerShdw>
          </a:effectLst>
        </p:spPr>
        <p:txBody>
          <a:bodyPr wrap="square" rtlCol="0">
            <a:noAutofit/>
          </a:bodyPr>
          <a:lstStyle/>
          <a:p>
            <a:pPr marL="342900" indent="-342900">
              <a:buSzPct val="100000"/>
              <a:buFont typeface="Wingdings" pitchFamily="2" charset="2"/>
              <a:buChar char="ü"/>
            </a:pPr>
            <a:r>
              <a:rPr lang="en-US" dirty="0"/>
              <a:t>Eye tracking</a:t>
            </a:r>
          </a:p>
          <a:p>
            <a:pPr marL="342900" indent="-342900">
              <a:buSzPct val="100000"/>
              <a:buFont typeface="Wingdings" pitchFamily="2" charset="2"/>
              <a:buChar char="ü"/>
            </a:pPr>
            <a:r>
              <a:rPr lang="en-US" dirty="0"/>
              <a:t>Time on task</a:t>
            </a:r>
          </a:p>
        </p:txBody>
      </p:sp>
    </p:spTree>
    <p:extLst>
      <p:ext uri="{BB962C8B-B14F-4D97-AF65-F5344CB8AC3E}">
        <p14:creationId xmlns:p14="http://schemas.microsoft.com/office/powerpoint/2010/main" val="1342048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Effect transition="in" filter="fade">
                                      <p:cBhvr>
                                        <p:cTn id="11" dur="500"/>
                                        <p:tgtEl>
                                          <p:spTgt spid="10">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500"/>
                                        <p:tgtEl>
                                          <p:spTgt spid="8"/>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3" end="3"/>
                                            </p:txEl>
                                          </p:spTgt>
                                        </p:tgtEl>
                                        <p:attrNameLst>
                                          <p:attrName>style.visibility</p:attrName>
                                        </p:attrNameLst>
                                      </p:cBhvr>
                                      <p:to>
                                        <p:strVal val="visible"/>
                                      </p:to>
                                    </p:set>
                                    <p:animEffect transition="in" filter="fade">
                                      <p:cBhvr>
                                        <p:cTn id="32" dur="500"/>
                                        <p:tgtEl>
                                          <p:spTgt spid="10">
                                            <p:txEl>
                                              <p:pRg st="3" end="3"/>
                                            </p:txEl>
                                          </p:spTgt>
                                        </p:tgtEl>
                                      </p:cBhvr>
                                    </p:animEffect>
                                  </p:childTnLst>
                                </p:cTn>
                              </p:par>
                            </p:childTnLst>
                          </p:cTn>
                        </p:par>
                        <p:par>
                          <p:cTn id="33" fill="hold">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7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nodeType="click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wipe(up)">
                                      <p:cBhvr>
                                        <p:cTn id="41" dur="500"/>
                                        <p:tgtEl>
                                          <p:spTgt spid="14"/>
                                        </p:tgtEl>
                                      </p:cBhvr>
                                    </p:animEffect>
                                  </p:childTnLst>
                                </p:cTn>
                              </p:par>
                            </p:childTnLst>
                          </p:cTn>
                        </p:par>
                        <p:par>
                          <p:cTn id="42" fill="hold">
                            <p:stCondLst>
                              <p:cond delay="500"/>
                            </p:stCondLst>
                            <p:childTnLst>
                              <p:par>
                                <p:cTn id="43" presetID="10" presetClass="entr" presetSubtype="0" fill="hold" grpId="0" nodeType="afterEffect">
                                  <p:stCondLst>
                                    <p:cond delay="0"/>
                                  </p:stCondLst>
                                  <p:childTnLst>
                                    <p:set>
                                      <p:cBhvr>
                                        <p:cTn id="44" dur="1" fill="hold">
                                          <p:stCondLst>
                                            <p:cond delay="0"/>
                                          </p:stCondLst>
                                        </p:cTn>
                                        <p:tgtEl>
                                          <p:spTgt spid="11">
                                            <p:bg/>
                                          </p:spTgt>
                                        </p:tgtEl>
                                        <p:attrNameLst>
                                          <p:attrName>style.visibility</p:attrName>
                                        </p:attrNameLst>
                                      </p:cBhvr>
                                      <p:to>
                                        <p:strVal val="visible"/>
                                      </p:to>
                                    </p:set>
                                    <p:animEffect transition="in" filter="fade">
                                      <p:cBhvr>
                                        <p:cTn id="45" dur="500"/>
                                        <p:tgtEl>
                                          <p:spTgt spid="11">
                                            <p:bg/>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1">
                                            <p:txEl>
                                              <p:pRg st="0" end="0"/>
                                            </p:txEl>
                                          </p:spTgt>
                                        </p:tgtEl>
                                        <p:attrNameLst>
                                          <p:attrName>style.visibility</p:attrName>
                                        </p:attrNameLst>
                                      </p:cBhvr>
                                      <p:to>
                                        <p:strVal val="visible"/>
                                      </p:to>
                                    </p:set>
                                    <p:animEffect transition="in" filter="fade">
                                      <p:cBhvr>
                                        <p:cTn id="48" dur="500"/>
                                        <p:tgtEl>
                                          <p:spTgt spid="11">
                                            <p:txEl>
                                              <p:pRg st="0" end="0"/>
                                            </p:txEl>
                                          </p:spTgt>
                                        </p:tgtEl>
                                      </p:cBhvr>
                                    </p:animEffect>
                                  </p:childTnLst>
                                </p:cTn>
                              </p:par>
                            </p:childTnLst>
                          </p:cTn>
                        </p:par>
                        <p:par>
                          <p:cTn id="49" fill="hold">
                            <p:stCondLst>
                              <p:cond delay="1000"/>
                            </p:stCondLst>
                            <p:childTnLst>
                              <p:par>
                                <p:cTn id="50" presetID="10" presetClass="entr" presetSubtype="0" fill="hold" grpId="0" nodeType="afterEffect">
                                  <p:stCondLst>
                                    <p:cond delay="0"/>
                                  </p:stCondLst>
                                  <p:childTnLst>
                                    <p:set>
                                      <p:cBhvr>
                                        <p:cTn id="51" dur="1" fill="hold">
                                          <p:stCondLst>
                                            <p:cond delay="0"/>
                                          </p:stCondLst>
                                        </p:cTn>
                                        <p:tgtEl>
                                          <p:spTgt spid="11">
                                            <p:txEl>
                                              <p:pRg st="1" end="1"/>
                                            </p:txEl>
                                          </p:spTgt>
                                        </p:tgtEl>
                                        <p:attrNameLst>
                                          <p:attrName>style.visibility</p:attrName>
                                        </p:attrNameLst>
                                      </p:cBhvr>
                                      <p:to>
                                        <p:strVal val="visible"/>
                                      </p:to>
                                    </p:set>
                                    <p:animEffect transition="in" filter="fade">
                                      <p:cBhvr>
                                        <p:cTn id="52" dur="500"/>
                                        <p:tgtEl>
                                          <p:spTgt spid="11">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wipe(up)">
                                      <p:cBhvr>
                                        <p:cTn id="57" dur="500"/>
                                        <p:tgtEl>
                                          <p:spTgt spid="15"/>
                                        </p:tgtEl>
                                      </p:cBhvr>
                                    </p:animEffect>
                                  </p:childTnLst>
                                </p:cTn>
                              </p:par>
                            </p:childTnLst>
                          </p:cTn>
                        </p:par>
                        <p:par>
                          <p:cTn id="58" fill="hold">
                            <p:stCondLst>
                              <p:cond delay="500"/>
                            </p:stCondLst>
                            <p:childTnLst>
                              <p:par>
                                <p:cTn id="59" presetID="10" presetClass="entr" presetSubtype="0" fill="hold" grpId="0" nodeType="afterEffect">
                                  <p:stCondLst>
                                    <p:cond delay="0"/>
                                  </p:stCondLst>
                                  <p:childTnLst>
                                    <p:set>
                                      <p:cBhvr>
                                        <p:cTn id="60" dur="1" fill="hold">
                                          <p:stCondLst>
                                            <p:cond delay="0"/>
                                          </p:stCondLst>
                                        </p:cTn>
                                        <p:tgtEl>
                                          <p:spTgt spid="12">
                                            <p:bg/>
                                          </p:spTgt>
                                        </p:tgtEl>
                                        <p:attrNameLst>
                                          <p:attrName>style.visibility</p:attrName>
                                        </p:attrNameLst>
                                      </p:cBhvr>
                                      <p:to>
                                        <p:strVal val="visible"/>
                                      </p:to>
                                    </p:set>
                                    <p:animEffect transition="in" filter="fade">
                                      <p:cBhvr>
                                        <p:cTn id="61" dur="500"/>
                                        <p:tgtEl>
                                          <p:spTgt spid="12">
                                            <p:bg/>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2">
                                            <p:txEl>
                                              <p:pRg st="0" end="0"/>
                                            </p:txEl>
                                          </p:spTgt>
                                        </p:tgtEl>
                                        <p:attrNameLst>
                                          <p:attrName>style.visibility</p:attrName>
                                        </p:attrNameLst>
                                      </p:cBhvr>
                                      <p:to>
                                        <p:strVal val="visible"/>
                                      </p:to>
                                    </p:set>
                                    <p:animEffect transition="in" filter="fade">
                                      <p:cBhvr>
                                        <p:cTn id="64" dur="500"/>
                                        <p:tgtEl>
                                          <p:spTgt spid="12">
                                            <p:txEl>
                                              <p:pRg st="0" end="0"/>
                                            </p:txEl>
                                          </p:spTgt>
                                        </p:tgtEl>
                                      </p:cBhvr>
                                    </p:animEffect>
                                  </p:childTnLst>
                                </p:cTn>
                              </p:par>
                            </p:childTnLst>
                          </p:cTn>
                        </p:par>
                        <p:par>
                          <p:cTn id="65" fill="hold">
                            <p:stCondLst>
                              <p:cond delay="1000"/>
                            </p:stCondLst>
                            <p:childTnLst>
                              <p:par>
                                <p:cTn id="66" presetID="10" presetClass="entr" presetSubtype="0" fill="hold" grpId="0" nodeType="afterEffect">
                                  <p:stCondLst>
                                    <p:cond delay="0"/>
                                  </p:stCondLst>
                                  <p:childTnLst>
                                    <p:set>
                                      <p:cBhvr>
                                        <p:cTn id="67" dur="1" fill="hold">
                                          <p:stCondLst>
                                            <p:cond delay="0"/>
                                          </p:stCondLst>
                                        </p:cTn>
                                        <p:tgtEl>
                                          <p:spTgt spid="12">
                                            <p:txEl>
                                              <p:pRg st="1" end="1"/>
                                            </p:txEl>
                                          </p:spTgt>
                                        </p:tgtEl>
                                        <p:attrNameLst>
                                          <p:attrName>style.visibility</p:attrName>
                                        </p:attrNameLst>
                                      </p:cBhvr>
                                      <p:to>
                                        <p:strVal val="visible"/>
                                      </p:to>
                                    </p:set>
                                    <p:animEffect transition="in" filter="fade">
                                      <p:cBhvr>
                                        <p:cTn id="68" dur="500"/>
                                        <p:tgtEl>
                                          <p:spTgt spid="12">
                                            <p:txEl>
                                              <p:pRg st="1" end="1"/>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10">
                                            <p:txEl>
                                              <p:pRg st="4" end="4"/>
                                            </p:txEl>
                                          </p:spTgt>
                                        </p:tgtEl>
                                        <p:attrNameLst>
                                          <p:attrName>style.visibility</p:attrName>
                                        </p:attrNameLst>
                                      </p:cBhvr>
                                      <p:to>
                                        <p:strVal val="visible"/>
                                      </p:to>
                                    </p:set>
                                    <p:animEffect transition="in" filter="fade">
                                      <p:cBhvr>
                                        <p:cTn id="73" dur="500"/>
                                        <p:tgtEl>
                                          <p:spTgt spid="10">
                                            <p:txEl>
                                              <p:pRg st="4" end="4"/>
                                            </p:txEl>
                                          </p:spTgt>
                                        </p:tgtEl>
                                      </p:cBhvr>
                                    </p:animEffect>
                                  </p:childTnLst>
                                </p:cTn>
                              </p:par>
                            </p:childTnLst>
                          </p:cTn>
                        </p:par>
                        <p:par>
                          <p:cTn id="74" fill="hold">
                            <p:stCondLst>
                              <p:cond delay="500"/>
                            </p:stCondLst>
                            <p:childTnLst>
                              <p:par>
                                <p:cTn id="75" presetID="10" presetClass="entr" presetSubtype="0" fill="hold" nodeType="afterEffect">
                                  <p:stCondLst>
                                    <p:cond delay="0"/>
                                  </p:stCondLst>
                                  <p:childTnLst>
                                    <p:set>
                                      <p:cBhvr>
                                        <p:cTn id="76" dur="1" fill="hold">
                                          <p:stCondLst>
                                            <p:cond delay="0"/>
                                          </p:stCondLst>
                                        </p:cTn>
                                        <p:tgtEl>
                                          <p:spTgt spid="10">
                                            <p:txEl>
                                              <p:pRg st="5" end="5"/>
                                            </p:txEl>
                                          </p:spTgt>
                                        </p:tgtEl>
                                        <p:attrNameLst>
                                          <p:attrName>style.visibility</p:attrName>
                                        </p:attrNameLst>
                                      </p:cBhvr>
                                      <p:to>
                                        <p:strVal val="visible"/>
                                      </p:to>
                                    </p:set>
                                    <p:animEffect transition="in" filter="fade">
                                      <p:cBhvr>
                                        <p:cTn id="77" dur="500"/>
                                        <p:tgtEl>
                                          <p:spTgt spid="10">
                                            <p:txEl>
                                              <p:pRg st="5" end="5"/>
                                            </p:txEl>
                                          </p:spTgt>
                                        </p:tgtEl>
                                      </p:cBhvr>
                                    </p:animEffect>
                                  </p:childTnLst>
                                </p:cTn>
                              </p:par>
                            </p:childTnLst>
                          </p:cTn>
                        </p:par>
                        <p:par>
                          <p:cTn id="78" fill="hold">
                            <p:stCondLst>
                              <p:cond delay="1000"/>
                            </p:stCondLst>
                            <p:childTnLst>
                              <p:par>
                                <p:cTn id="79" presetID="10" presetClass="entr" presetSubtype="0" fill="hold" nodeType="afterEffect">
                                  <p:stCondLst>
                                    <p:cond delay="0"/>
                                  </p:stCondLst>
                                  <p:childTnLst>
                                    <p:set>
                                      <p:cBhvr>
                                        <p:cTn id="80" dur="1" fill="hold">
                                          <p:stCondLst>
                                            <p:cond delay="0"/>
                                          </p:stCondLst>
                                        </p:cTn>
                                        <p:tgtEl>
                                          <p:spTgt spid="10">
                                            <p:txEl>
                                              <p:pRg st="6" end="6"/>
                                            </p:txEl>
                                          </p:spTgt>
                                        </p:tgtEl>
                                        <p:attrNameLst>
                                          <p:attrName>style.visibility</p:attrName>
                                        </p:attrNameLst>
                                      </p:cBhvr>
                                      <p:to>
                                        <p:strVal val="visible"/>
                                      </p:to>
                                    </p:set>
                                    <p:animEffect transition="in" filter="fade">
                                      <p:cBhvr>
                                        <p:cTn id="81" dur="500"/>
                                        <p:tgtEl>
                                          <p:spTgt spid="10">
                                            <p:txEl>
                                              <p:pRg st="6" end="6"/>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10">
                                            <p:txEl>
                                              <p:pRg st="7" end="7"/>
                                            </p:txEl>
                                          </p:spTgt>
                                        </p:tgtEl>
                                        <p:attrNameLst>
                                          <p:attrName>style.visibility</p:attrName>
                                        </p:attrNameLst>
                                      </p:cBhvr>
                                      <p:to>
                                        <p:strVal val="visible"/>
                                      </p:to>
                                    </p:set>
                                    <p:animEffect transition="in" filter="fade">
                                      <p:cBhvr>
                                        <p:cTn id="86" dur="500"/>
                                        <p:tgtEl>
                                          <p:spTgt spid="10">
                                            <p:txEl>
                                              <p:pRg st="7" end="7"/>
                                            </p:txEl>
                                          </p:spTgt>
                                        </p:tgtEl>
                                      </p:cBhvr>
                                    </p:animEffect>
                                  </p:childTnLst>
                                </p:cTn>
                              </p:par>
                            </p:childTnLst>
                          </p:cTn>
                        </p:par>
                        <p:par>
                          <p:cTn id="87" fill="hold">
                            <p:stCondLst>
                              <p:cond delay="500"/>
                            </p:stCondLst>
                            <p:childTnLst>
                              <p:par>
                                <p:cTn id="88" presetID="10" presetClass="entr" presetSubtype="0" fill="hold" nodeType="afterEffect">
                                  <p:stCondLst>
                                    <p:cond delay="0"/>
                                  </p:stCondLst>
                                  <p:childTnLst>
                                    <p:set>
                                      <p:cBhvr>
                                        <p:cTn id="89" dur="1" fill="hold">
                                          <p:stCondLst>
                                            <p:cond delay="0"/>
                                          </p:stCondLst>
                                        </p:cTn>
                                        <p:tgtEl>
                                          <p:spTgt spid="10">
                                            <p:txEl>
                                              <p:pRg st="8" end="8"/>
                                            </p:txEl>
                                          </p:spTgt>
                                        </p:tgtEl>
                                        <p:attrNameLst>
                                          <p:attrName>style.visibility</p:attrName>
                                        </p:attrNameLst>
                                      </p:cBhvr>
                                      <p:to>
                                        <p:strVal val="visible"/>
                                      </p:to>
                                    </p:set>
                                    <p:animEffect transition="in" filter="fade">
                                      <p:cBhvr>
                                        <p:cTn id="90" dur="500"/>
                                        <p:tgtEl>
                                          <p:spTgt spid="10">
                                            <p:txEl>
                                              <p:pRg st="8" end="8"/>
                                            </p:txEl>
                                          </p:spTgt>
                                        </p:tgtEl>
                                      </p:cBhvr>
                                    </p:animEffect>
                                  </p:childTnLst>
                                </p:cTn>
                              </p:par>
                              <p:par>
                                <p:cTn id="91" presetID="22" presetClass="entr" presetSubtype="8" fill="hold" grpId="0" nodeType="withEffect">
                                  <p:stCondLst>
                                    <p:cond delay="0"/>
                                  </p:stCondLst>
                                  <p:childTnLst>
                                    <p:set>
                                      <p:cBhvr>
                                        <p:cTn id="92" dur="1" fill="hold">
                                          <p:stCondLst>
                                            <p:cond delay="0"/>
                                          </p:stCondLst>
                                        </p:cTn>
                                        <p:tgtEl>
                                          <p:spTgt spid="29"/>
                                        </p:tgtEl>
                                        <p:attrNameLst>
                                          <p:attrName>style.visibility</p:attrName>
                                        </p:attrNameLst>
                                      </p:cBhvr>
                                      <p:to>
                                        <p:strVal val="visible"/>
                                      </p:to>
                                    </p:set>
                                    <p:animEffect transition="in" filter="wipe(left)">
                                      <p:cBhvr>
                                        <p:cTn id="93" dur="7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2" grpId="0" build="p" animBg="1"/>
      <p:bldP spid="16" grpId="0" animBg="1"/>
      <p:bldP spid="29" grpId="0" animBg="1"/>
      <p:bldP spid="11"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0" y="152400"/>
            <a:ext cx="5334000" cy="336550"/>
          </a:xfrm>
        </p:spPr>
        <p:txBody>
          <a:bodyPr>
            <a:normAutofit fontScale="90000"/>
          </a:bodyPr>
          <a:lstStyle/>
          <a:p>
            <a:r>
              <a:rPr lang="en-US" b="0" dirty="0"/>
              <a:t>Constructs and hypotheses</a:t>
            </a:r>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4475"/>
          <a:stretch/>
        </p:blipFill>
        <p:spPr bwMode="auto">
          <a:xfrm>
            <a:off x="1905000" y="914400"/>
            <a:ext cx="5410200" cy="5379523"/>
          </a:xfrm>
          <a:prstGeom prst="rect">
            <a:avLst/>
          </a:prstGeom>
          <a:noFill/>
          <a:ln>
            <a:noFill/>
          </a:ln>
          <a:effectLst>
            <a:outerShdw dist="35921" dir="2700000" algn="ctr" rotWithShape="0">
              <a:schemeClr val="bg2"/>
            </a:outerShdw>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5" name="Oval 4"/>
          <p:cNvSpPr/>
          <p:nvPr/>
        </p:nvSpPr>
        <p:spPr bwMode="auto">
          <a:xfrm>
            <a:off x="1828800" y="1066800"/>
            <a:ext cx="2743200" cy="762000"/>
          </a:xfrm>
          <a:prstGeom prst="ellipse">
            <a:avLst/>
          </a:prstGeom>
          <a:solidFill>
            <a:schemeClr val="tx1">
              <a:alpha val="25000"/>
            </a:schemeClr>
          </a:solidFill>
          <a:ln w="635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r>
              <a:rPr lang="en-US" sz="2800" dirty="0">
                <a:solidFill>
                  <a:srgbClr val="FF0000"/>
                </a:solidFill>
              </a:rPr>
              <a:t>Attention</a:t>
            </a:r>
          </a:p>
        </p:txBody>
      </p:sp>
      <p:sp>
        <p:nvSpPr>
          <p:cNvPr id="6" name="Oval 5"/>
          <p:cNvSpPr/>
          <p:nvPr/>
        </p:nvSpPr>
        <p:spPr bwMode="auto">
          <a:xfrm>
            <a:off x="4572000" y="2362200"/>
            <a:ext cx="2743200" cy="762000"/>
          </a:xfrm>
          <a:prstGeom prst="ellipse">
            <a:avLst/>
          </a:prstGeom>
          <a:solidFill>
            <a:schemeClr val="tx1">
              <a:alpha val="25000"/>
            </a:schemeClr>
          </a:solidFill>
          <a:ln w="63500" cap="flat" cmpd="sng" algn="ctr">
            <a:solidFill>
              <a:srgbClr val="FF0000"/>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fontAlgn="base">
              <a:spcBef>
                <a:spcPct val="0"/>
              </a:spcBef>
              <a:spcAft>
                <a:spcPct val="40000"/>
              </a:spcAft>
              <a:buClr>
                <a:schemeClr val="folHlink"/>
              </a:buClr>
              <a:buSzPct val="60000"/>
            </a:pPr>
            <a:r>
              <a:rPr lang="en-US" sz="2800" dirty="0">
                <a:solidFill>
                  <a:srgbClr val="FF0000"/>
                </a:solidFill>
              </a:rPr>
              <a:t>Learning</a:t>
            </a:r>
          </a:p>
        </p:txBody>
      </p:sp>
      <p:cxnSp>
        <p:nvCxnSpPr>
          <p:cNvPr id="8" name="Straight Arrow Connector 7"/>
          <p:cNvCxnSpPr>
            <a:stCxn id="5" idx="5"/>
            <a:endCxn id="6" idx="1"/>
          </p:cNvCxnSpPr>
          <p:nvPr/>
        </p:nvCxnSpPr>
        <p:spPr bwMode="auto">
          <a:xfrm>
            <a:off x="4170268" y="1717208"/>
            <a:ext cx="731520" cy="756584"/>
          </a:xfrm>
          <a:prstGeom prst="straightConnector1">
            <a:avLst/>
          </a:prstGeom>
          <a:noFill/>
          <a:ln w="63500" cap="flat" cmpd="sng" algn="ctr">
            <a:solidFill>
              <a:srgbClr val="FF0000"/>
            </a:solidFill>
            <a:prstDash val="solid"/>
            <a:round/>
            <a:headEnd type="none" w="med" len="med"/>
            <a:tailEnd type="arrow"/>
          </a:ln>
          <a:effectLst>
            <a:outerShdw blurRad="50800" dist="38100" dir="2700000" algn="tl" rotWithShape="0">
              <a:prstClr val="black">
                <a:alpha val="40000"/>
              </a:prstClr>
            </a:outerShdw>
          </a:effectLst>
        </p:spPr>
      </p:cxnSp>
      <p:sp>
        <p:nvSpPr>
          <p:cNvPr id="12" name="TextBox 11"/>
          <p:cNvSpPr txBox="1"/>
          <p:nvPr/>
        </p:nvSpPr>
        <p:spPr>
          <a:xfrm>
            <a:off x="4686300" y="5330363"/>
            <a:ext cx="2400300" cy="821829"/>
          </a:xfrm>
          <a:prstGeom prst="rect">
            <a:avLst/>
          </a:prstGeom>
          <a:solidFill>
            <a:schemeClr val="accent2">
              <a:lumMod val="20000"/>
              <a:lumOff val="80000"/>
            </a:schemeClr>
          </a:solidFill>
          <a:ln w="34925">
            <a:solidFill>
              <a:srgbClr val="C00000"/>
            </a:solidFill>
          </a:ln>
          <a:effectLst>
            <a:outerShdw blurRad="50800" dist="38100" dir="2700000" algn="tl" rotWithShape="0">
              <a:prstClr val="black">
                <a:alpha val="40000"/>
              </a:prstClr>
            </a:outerShdw>
          </a:effectLst>
        </p:spPr>
        <p:txBody>
          <a:bodyPr wrap="square" rtlCol="0">
            <a:noAutofit/>
          </a:bodyPr>
          <a:lstStyle/>
          <a:p>
            <a:pPr marL="342900" indent="-342900">
              <a:buSzPct val="100000"/>
              <a:buFont typeface="Wingdings" pitchFamily="2" charset="2"/>
              <a:buChar char="ü"/>
            </a:pPr>
            <a:r>
              <a:rPr lang="en-US" dirty="0"/>
              <a:t>Quiz scores</a:t>
            </a:r>
          </a:p>
          <a:p>
            <a:pPr marL="342900" indent="-342900">
              <a:buSzPct val="100000"/>
              <a:buFont typeface="Wingdings" pitchFamily="2" charset="2"/>
              <a:buChar char="ü"/>
            </a:pPr>
            <a:r>
              <a:rPr lang="en-US" dirty="0"/>
              <a:t>Paper quality</a:t>
            </a:r>
          </a:p>
        </p:txBody>
      </p:sp>
      <p:cxnSp>
        <p:nvCxnSpPr>
          <p:cNvPr id="14" name="Straight Arrow Connector 13"/>
          <p:cNvCxnSpPr/>
          <p:nvPr/>
        </p:nvCxnSpPr>
        <p:spPr bwMode="auto">
          <a:xfrm>
            <a:off x="3200400" y="1905000"/>
            <a:ext cx="0" cy="3200400"/>
          </a:xfrm>
          <a:prstGeom prst="straightConnector1">
            <a:avLst/>
          </a:prstGeom>
          <a:noFill/>
          <a:ln w="88900" cap="flat" cmpd="sng" algn="ctr">
            <a:solidFill>
              <a:srgbClr val="C00000"/>
            </a:solidFill>
            <a:prstDash val="solid"/>
            <a:round/>
            <a:headEnd type="stealth" w="lg" len="lg"/>
            <a:tailEnd type="none"/>
          </a:ln>
          <a:effectLst>
            <a:outerShdw blurRad="50800" dist="38100" dir="2700000" algn="tl" rotWithShape="0">
              <a:prstClr val="black">
                <a:alpha val="40000"/>
              </a:prstClr>
            </a:outerShdw>
          </a:effectLst>
        </p:spPr>
      </p:cxnSp>
      <p:cxnSp>
        <p:nvCxnSpPr>
          <p:cNvPr id="15" name="Straight Arrow Connector 14"/>
          <p:cNvCxnSpPr/>
          <p:nvPr/>
        </p:nvCxnSpPr>
        <p:spPr bwMode="auto">
          <a:xfrm>
            <a:off x="5943600" y="3200400"/>
            <a:ext cx="0" cy="1920240"/>
          </a:xfrm>
          <a:prstGeom prst="straightConnector1">
            <a:avLst/>
          </a:prstGeom>
          <a:noFill/>
          <a:ln w="88900" cap="flat" cmpd="sng" algn="ctr">
            <a:solidFill>
              <a:srgbClr val="C00000"/>
            </a:solidFill>
            <a:prstDash val="solid"/>
            <a:round/>
            <a:headEnd type="stealth" w="lg" len="lg"/>
            <a:tailEnd type="none"/>
          </a:ln>
          <a:effectLst>
            <a:outerShdw blurRad="50800" dist="38100" dir="2700000" algn="tl" rotWithShape="0">
              <a:prstClr val="black">
                <a:alpha val="40000"/>
              </a:prstClr>
            </a:outerShdw>
          </a:effectLst>
        </p:spPr>
      </p:cxnSp>
      <p:sp>
        <p:nvSpPr>
          <p:cNvPr id="29" name="Freeform 28"/>
          <p:cNvSpPr/>
          <p:nvPr/>
        </p:nvSpPr>
        <p:spPr>
          <a:xfrm>
            <a:off x="3566557" y="4774756"/>
            <a:ext cx="1926000" cy="400110"/>
          </a:xfrm>
          <a:custGeom>
            <a:avLst/>
            <a:gdLst>
              <a:gd name="connsiteX0" fmla="*/ 0 w 1925121"/>
              <a:gd name="connsiteY0" fmla="*/ 402263 h 424151"/>
              <a:gd name="connsiteX1" fmla="*/ 510639 w 1925121"/>
              <a:gd name="connsiteY1" fmla="*/ 34128 h 424151"/>
              <a:gd name="connsiteX2" fmla="*/ 1389413 w 1925121"/>
              <a:gd name="connsiteY2" fmla="*/ 57878 h 424151"/>
              <a:gd name="connsiteX3" fmla="*/ 1888176 w 1925121"/>
              <a:gd name="connsiteY3" fmla="*/ 402263 h 424151"/>
              <a:gd name="connsiteX4" fmla="*/ 1888176 w 1925121"/>
              <a:gd name="connsiteY4" fmla="*/ 390388 h 424151"/>
              <a:gd name="connsiteX5" fmla="*/ 1888176 w 1925121"/>
              <a:gd name="connsiteY5" fmla="*/ 378512 h 424151"/>
              <a:gd name="connsiteX0" fmla="*/ 0 w 1926000"/>
              <a:gd name="connsiteY0" fmla="*/ 464914 h 493771"/>
              <a:gd name="connsiteX1" fmla="*/ 510639 w 1926000"/>
              <a:gd name="connsiteY1" fmla="*/ 96779 h 493771"/>
              <a:gd name="connsiteX2" fmla="*/ 1377538 w 1926000"/>
              <a:gd name="connsiteY2" fmla="*/ 25526 h 493771"/>
              <a:gd name="connsiteX3" fmla="*/ 1888176 w 1926000"/>
              <a:gd name="connsiteY3" fmla="*/ 464914 h 493771"/>
              <a:gd name="connsiteX4" fmla="*/ 1888176 w 1926000"/>
              <a:gd name="connsiteY4" fmla="*/ 453039 h 493771"/>
              <a:gd name="connsiteX5" fmla="*/ 1888176 w 1926000"/>
              <a:gd name="connsiteY5" fmla="*/ 441163 h 493771"/>
              <a:gd name="connsiteX0" fmla="*/ 0 w 1926000"/>
              <a:gd name="connsiteY0" fmla="*/ 482183 h 511040"/>
              <a:gd name="connsiteX1" fmla="*/ 475013 w 1926000"/>
              <a:gd name="connsiteY1" fmla="*/ 66547 h 511040"/>
              <a:gd name="connsiteX2" fmla="*/ 1377538 w 1926000"/>
              <a:gd name="connsiteY2" fmla="*/ 42795 h 511040"/>
              <a:gd name="connsiteX3" fmla="*/ 1888176 w 1926000"/>
              <a:gd name="connsiteY3" fmla="*/ 482183 h 511040"/>
              <a:gd name="connsiteX4" fmla="*/ 1888176 w 1926000"/>
              <a:gd name="connsiteY4" fmla="*/ 470308 h 511040"/>
              <a:gd name="connsiteX5" fmla="*/ 1888176 w 1926000"/>
              <a:gd name="connsiteY5" fmla="*/ 458432 h 511040"/>
              <a:gd name="connsiteX0" fmla="*/ 0 w 1926000"/>
              <a:gd name="connsiteY0" fmla="*/ 482183 h 541559"/>
              <a:gd name="connsiteX1" fmla="*/ 475013 w 1926000"/>
              <a:gd name="connsiteY1" fmla="*/ 66547 h 541559"/>
              <a:gd name="connsiteX2" fmla="*/ 1377538 w 1926000"/>
              <a:gd name="connsiteY2" fmla="*/ 42795 h 541559"/>
              <a:gd name="connsiteX3" fmla="*/ 1888176 w 1926000"/>
              <a:gd name="connsiteY3" fmla="*/ 482183 h 541559"/>
              <a:gd name="connsiteX4" fmla="*/ 1888176 w 1926000"/>
              <a:gd name="connsiteY4" fmla="*/ 470308 h 541559"/>
              <a:gd name="connsiteX5" fmla="*/ 1888176 w 1926000"/>
              <a:gd name="connsiteY5" fmla="*/ 541559 h 541559"/>
              <a:gd name="connsiteX0" fmla="*/ 0 w 1926000"/>
              <a:gd name="connsiteY0" fmla="*/ 557265 h 557265"/>
              <a:gd name="connsiteX1" fmla="*/ 475013 w 1926000"/>
              <a:gd name="connsiteY1" fmla="*/ 70377 h 557265"/>
              <a:gd name="connsiteX2" fmla="*/ 1377538 w 1926000"/>
              <a:gd name="connsiteY2" fmla="*/ 46625 h 557265"/>
              <a:gd name="connsiteX3" fmla="*/ 1888176 w 1926000"/>
              <a:gd name="connsiteY3" fmla="*/ 486013 h 557265"/>
              <a:gd name="connsiteX4" fmla="*/ 1888176 w 1926000"/>
              <a:gd name="connsiteY4" fmla="*/ 474138 h 557265"/>
              <a:gd name="connsiteX5" fmla="*/ 1888176 w 1926000"/>
              <a:gd name="connsiteY5" fmla="*/ 545389 h 55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6000" h="557265">
                <a:moveTo>
                  <a:pt x="0" y="557265"/>
                </a:moveTo>
                <a:cubicBezTo>
                  <a:pt x="139535" y="401896"/>
                  <a:pt x="245423" y="155484"/>
                  <a:pt x="475013" y="70377"/>
                </a:cubicBezTo>
                <a:cubicBezTo>
                  <a:pt x="704603" y="-14730"/>
                  <a:pt x="1142011" y="-22648"/>
                  <a:pt x="1377538" y="46625"/>
                </a:cubicBezTo>
                <a:cubicBezTo>
                  <a:pt x="1613065" y="115898"/>
                  <a:pt x="1803070" y="414761"/>
                  <a:pt x="1888176" y="486013"/>
                </a:cubicBezTo>
                <a:cubicBezTo>
                  <a:pt x="1973282" y="557265"/>
                  <a:pt x="1888176" y="464242"/>
                  <a:pt x="1888176" y="474138"/>
                </a:cubicBezTo>
                <a:lnTo>
                  <a:pt x="1888176" y="545389"/>
                </a:lnTo>
              </a:path>
            </a:pathLst>
          </a:custGeom>
          <a:ln w="76200">
            <a:solidFill>
              <a:srgbClr val="FFFF00"/>
            </a:solidFill>
            <a:tailEnd type="stealth"/>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11" name="TextBox 10"/>
          <p:cNvSpPr txBox="1"/>
          <p:nvPr/>
        </p:nvSpPr>
        <p:spPr>
          <a:xfrm>
            <a:off x="2000250" y="5330363"/>
            <a:ext cx="2400300" cy="821829"/>
          </a:xfrm>
          <a:prstGeom prst="rect">
            <a:avLst/>
          </a:prstGeom>
          <a:solidFill>
            <a:schemeClr val="accent2">
              <a:lumMod val="20000"/>
              <a:lumOff val="80000"/>
            </a:schemeClr>
          </a:solidFill>
          <a:ln w="34925">
            <a:solidFill>
              <a:srgbClr val="C00000"/>
            </a:solidFill>
          </a:ln>
          <a:effectLst>
            <a:outerShdw blurRad="50800" dist="38100" dir="2700000" algn="tl" rotWithShape="0">
              <a:prstClr val="black">
                <a:alpha val="40000"/>
              </a:prstClr>
            </a:outerShdw>
          </a:effectLst>
        </p:spPr>
        <p:txBody>
          <a:bodyPr wrap="square" rtlCol="0">
            <a:noAutofit/>
          </a:bodyPr>
          <a:lstStyle/>
          <a:p>
            <a:pPr marL="342900" indent="-342900">
              <a:buSzPct val="100000"/>
              <a:buFont typeface="Wingdings" pitchFamily="2" charset="2"/>
              <a:buChar char="ü"/>
            </a:pPr>
            <a:r>
              <a:rPr lang="en-US" dirty="0"/>
              <a:t>Eye tracking</a:t>
            </a:r>
          </a:p>
          <a:p>
            <a:pPr marL="342900" indent="-342900">
              <a:buSzPct val="100000"/>
              <a:buFont typeface="Wingdings" pitchFamily="2" charset="2"/>
              <a:buChar char="ü"/>
            </a:pPr>
            <a:r>
              <a:rPr lang="en-US" dirty="0"/>
              <a:t>Time on task</a:t>
            </a:r>
          </a:p>
        </p:txBody>
      </p:sp>
      <p:sp>
        <p:nvSpPr>
          <p:cNvPr id="38" name="TextBox 37"/>
          <p:cNvSpPr txBox="1"/>
          <p:nvPr/>
        </p:nvSpPr>
        <p:spPr>
          <a:xfrm>
            <a:off x="2438400" y="3730162"/>
            <a:ext cx="1447800" cy="369332"/>
          </a:xfrm>
          <a:prstGeom prst="rect">
            <a:avLst/>
          </a:prstGeom>
          <a:solidFill>
            <a:schemeClr val="accent1">
              <a:lumMod val="20000"/>
              <a:lumOff val="80000"/>
            </a:schemeClr>
          </a:solidFill>
          <a:ln w="60325">
            <a:solidFill>
              <a:schemeClr val="tx1"/>
            </a:solidFill>
          </a:ln>
          <a:effectLst>
            <a:outerShdw blurRad="50800" dist="38100" dir="2700000" algn="tl" rotWithShape="0">
              <a:prstClr val="black">
                <a:alpha val="40000"/>
              </a:prstClr>
            </a:outerShdw>
          </a:effectLst>
        </p:spPr>
        <p:txBody>
          <a:bodyPr wrap="square" rtlCol="0">
            <a:spAutoFit/>
          </a:bodyPr>
          <a:lstStyle/>
          <a:p>
            <a:pPr algn="ctr"/>
            <a:r>
              <a:rPr lang="en-US" dirty="0"/>
              <a:t>Inference</a:t>
            </a:r>
          </a:p>
        </p:txBody>
      </p:sp>
      <p:sp>
        <p:nvSpPr>
          <p:cNvPr id="39" name="TextBox 38"/>
          <p:cNvSpPr txBox="1"/>
          <p:nvPr/>
        </p:nvSpPr>
        <p:spPr>
          <a:xfrm>
            <a:off x="5181600" y="3733800"/>
            <a:ext cx="1447800" cy="369332"/>
          </a:xfrm>
          <a:prstGeom prst="rect">
            <a:avLst/>
          </a:prstGeom>
          <a:solidFill>
            <a:schemeClr val="accent1">
              <a:lumMod val="20000"/>
              <a:lumOff val="80000"/>
            </a:schemeClr>
          </a:solidFill>
          <a:ln w="60325">
            <a:solidFill>
              <a:schemeClr val="tx1"/>
            </a:solidFill>
          </a:ln>
          <a:effectLst>
            <a:outerShdw blurRad="50800" dist="38100" dir="2700000" algn="tl" rotWithShape="0">
              <a:prstClr val="black">
                <a:alpha val="40000"/>
              </a:prstClr>
            </a:outerShdw>
          </a:effectLst>
        </p:spPr>
        <p:txBody>
          <a:bodyPr wrap="square" rtlCol="0">
            <a:spAutoFit/>
          </a:bodyPr>
          <a:lstStyle/>
          <a:p>
            <a:pPr algn="ctr"/>
            <a:r>
              <a:rPr lang="en-US" dirty="0"/>
              <a:t>Inference</a:t>
            </a:r>
          </a:p>
        </p:txBody>
      </p:sp>
      <p:sp>
        <p:nvSpPr>
          <p:cNvPr id="20" name="Rectangle 3"/>
          <p:cNvSpPr txBox="1">
            <a:spLocks noChangeArrowheads="1"/>
          </p:cNvSpPr>
          <p:nvPr/>
        </p:nvSpPr>
        <p:spPr>
          <a:xfrm>
            <a:off x="7239000" y="914401"/>
            <a:ext cx="3124200" cy="4139595"/>
          </a:xfrm>
          <a:prstGeom prst="rect">
            <a:avLst/>
          </a:prstGeom>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450850" eaLnBrk="1" hangingPunct="1">
              <a:spcBef>
                <a:spcPts val="0"/>
              </a:spcBef>
              <a:spcAft>
                <a:spcPts val="1000"/>
              </a:spcAft>
              <a:buClr>
                <a:srgbClr val="0000FF"/>
              </a:buClr>
              <a:buSzPct val="100000"/>
              <a:buFont typeface="Wingdings" charset="2"/>
              <a:buChar char="§"/>
              <a:defRPr/>
            </a:pPr>
            <a:r>
              <a:rPr lang="en-US" sz="2000" dirty="0">
                <a:solidFill>
                  <a:srgbClr val="000000"/>
                </a:solidFill>
              </a:rPr>
              <a:t>If my hypothesis is supported by the data</a:t>
            </a:r>
            <a:endParaRPr lang="en-US" sz="2000" dirty="0"/>
          </a:p>
          <a:p>
            <a:pPr marL="450850" eaLnBrk="1" hangingPunct="1">
              <a:lnSpc>
                <a:spcPct val="90000"/>
              </a:lnSpc>
              <a:spcBef>
                <a:spcPts val="0"/>
              </a:spcBef>
              <a:spcAft>
                <a:spcPts val="1000"/>
              </a:spcAft>
              <a:buClr>
                <a:srgbClr val="0000FF"/>
              </a:buClr>
              <a:buSzPct val="100000"/>
              <a:buFont typeface="Wingdings" charset="2"/>
              <a:buChar char="§"/>
              <a:defRPr/>
            </a:pPr>
            <a:r>
              <a:rPr lang="en-US" sz="2000" dirty="0"/>
              <a:t>I may </a:t>
            </a:r>
            <a:r>
              <a:rPr lang="en-US" sz="2000" dirty="0">
                <a:solidFill>
                  <a:srgbClr val="FF0000"/>
                </a:solidFill>
              </a:rPr>
              <a:t>infer </a:t>
            </a:r>
            <a:r>
              <a:rPr lang="en-US" sz="2000" dirty="0"/>
              <a:t>that I have validly assessed</a:t>
            </a:r>
            <a:r>
              <a:rPr lang="en-US" sz="2000" b="0" dirty="0"/>
              <a:t> (or manipulated) </a:t>
            </a:r>
            <a:r>
              <a:rPr lang="en-US" sz="2000" dirty="0"/>
              <a:t>the constructs that underlie my theory.</a:t>
            </a:r>
          </a:p>
          <a:p>
            <a:pPr marL="450850" eaLnBrk="1" hangingPunct="1">
              <a:lnSpc>
                <a:spcPct val="90000"/>
              </a:lnSpc>
              <a:spcBef>
                <a:spcPts val="0"/>
              </a:spcBef>
              <a:spcAft>
                <a:spcPts val="1000"/>
              </a:spcAft>
              <a:buClr>
                <a:srgbClr val="0000FF"/>
              </a:buClr>
              <a:buSzPct val="100000"/>
              <a:buFont typeface="Wingdings" charset="2"/>
              <a:buChar char="§"/>
              <a:defRPr/>
            </a:pPr>
            <a:r>
              <a:rPr lang="en-US" sz="2000" dirty="0"/>
              <a:t>Of course other processes may be operating..</a:t>
            </a:r>
          </a:p>
          <a:p>
            <a:pPr marL="450850" eaLnBrk="1" hangingPunct="1">
              <a:lnSpc>
                <a:spcPct val="90000"/>
              </a:lnSpc>
              <a:spcBef>
                <a:spcPts val="0"/>
              </a:spcBef>
              <a:spcAft>
                <a:spcPts val="1000"/>
              </a:spcAft>
              <a:buClr>
                <a:srgbClr val="0000FF"/>
              </a:buClr>
              <a:buSzPct val="100000"/>
              <a:buFont typeface="Wingdings" charset="2"/>
              <a:buChar char="§"/>
              <a:defRPr/>
            </a:pPr>
            <a:r>
              <a:rPr lang="en-US" sz="2000" dirty="0"/>
              <a:t>Or the results could simply be due to chance (error).</a:t>
            </a:r>
          </a:p>
        </p:txBody>
      </p:sp>
    </p:spTree>
    <p:extLst>
      <p:ext uri="{BB962C8B-B14F-4D97-AF65-F5344CB8AC3E}">
        <p14:creationId xmlns:p14="http://schemas.microsoft.com/office/powerpoint/2010/main" val="37066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500"/>
                                        <p:tgtEl>
                                          <p:spTgt spid="20">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wipe(left)">
                                      <p:cBhvr>
                                        <p:cTn id="10" dur="800"/>
                                        <p:tgtEl>
                                          <p:spTgt spid="2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
                                            <p:txEl>
                                              <p:pRg st="1" end="1"/>
                                            </p:txEl>
                                          </p:spTgt>
                                        </p:tgtEl>
                                        <p:attrNameLst>
                                          <p:attrName>style.visibility</p:attrName>
                                        </p:attrNameLst>
                                      </p:cBhvr>
                                      <p:to>
                                        <p:strVal val="visible"/>
                                      </p:to>
                                    </p:set>
                                    <p:animEffect transition="in" filter="fade">
                                      <p:cBhvr>
                                        <p:cTn id="15" dur="500"/>
                                        <p:tgtEl>
                                          <p:spTgt spid="20">
                                            <p:txEl>
                                              <p:pRg st="1" end="1"/>
                                            </p:txEl>
                                          </p:spTgt>
                                        </p:tgtEl>
                                      </p:cBhvr>
                                    </p:animEffect>
                                  </p:childTnLst>
                                </p:cTn>
                              </p:par>
                            </p:childTnLst>
                          </p:cTn>
                        </p:par>
                        <p:par>
                          <p:cTn id="16" fill="hold">
                            <p:stCondLst>
                              <p:cond delay="500"/>
                            </p:stCondLst>
                            <p:childTnLst>
                              <p:par>
                                <p:cTn id="17" presetID="22" presetClass="entr" presetSubtype="4"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8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fade">
                                      <p:cBhvr>
                                        <p:cTn id="22" dur="700"/>
                                        <p:tgtEl>
                                          <p:spTgt spid="38"/>
                                        </p:tgtEl>
                                      </p:cBhvr>
                                    </p:animEffect>
                                  </p:childTnLst>
                                </p:cTn>
                              </p:par>
                            </p:childTnLst>
                          </p:cTn>
                        </p:par>
                        <p:par>
                          <p:cTn id="23" fill="hold">
                            <p:stCondLst>
                              <p:cond delay="1300"/>
                            </p:stCondLst>
                            <p:childTnLst>
                              <p:par>
                                <p:cTn id="24" presetID="22" presetClass="entr" presetSubtype="4" fill="hold"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wipe(down)">
                                      <p:cBhvr>
                                        <p:cTn id="26" dur="800"/>
                                        <p:tgtEl>
                                          <p:spTgt spid="1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9"/>
                                        </p:tgtEl>
                                        <p:attrNameLst>
                                          <p:attrName>style.visibility</p:attrName>
                                        </p:attrNameLst>
                                      </p:cBhvr>
                                      <p:to>
                                        <p:strVal val="visible"/>
                                      </p:to>
                                    </p:set>
                                    <p:animEffect transition="in" filter="fade">
                                      <p:cBhvr>
                                        <p:cTn id="29" dur="700"/>
                                        <p:tgtEl>
                                          <p:spTgt spid="3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20">
                                            <p:txEl>
                                              <p:pRg st="2" end="2"/>
                                            </p:txEl>
                                          </p:spTgt>
                                        </p:tgtEl>
                                        <p:attrNameLst>
                                          <p:attrName>style.visibility</p:attrName>
                                        </p:attrNameLst>
                                      </p:cBhvr>
                                      <p:to>
                                        <p:strVal val="visible"/>
                                      </p:to>
                                    </p:set>
                                    <p:animEffect transition="in" filter="fade">
                                      <p:cBhvr>
                                        <p:cTn id="34" dur="500"/>
                                        <p:tgtEl>
                                          <p:spTgt spid="2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Effect transition="in" filter="fade">
                                      <p:cBhvr>
                                        <p:cTn id="39" dur="500"/>
                                        <p:tgtEl>
                                          <p:spTgt spid="2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8" grpId="0" animBg="1"/>
      <p:bldP spid="39"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a:xfrm>
            <a:off x="3276600" y="152400"/>
            <a:ext cx="2667000" cy="338554"/>
          </a:xfrm>
        </p:spPr>
        <p:txBody>
          <a:bodyPr/>
          <a:lstStyle/>
          <a:p>
            <a:pPr algn="ctr" eaLnBrk="1" hangingPunct="1"/>
            <a:r>
              <a:rPr lang="en-US" sz="1600" dirty="0">
                <a:solidFill>
                  <a:srgbClr val="663300"/>
                </a:solidFill>
              </a:rPr>
              <a:t>Why not observe directly?</a:t>
            </a:r>
            <a:endParaRPr lang="en-US" sz="2800" dirty="0">
              <a:latin typeface="Tahoma" pitchFamily="34" charset="0"/>
              <a:cs typeface="Tahoma" pitchFamily="34" charset="0"/>
            </a:endParaRPr>
          </a:p>
        </p:txBody>
      </p:sp>
      <p:sp>
        <p:nvSpPr>
          <p:cNvPr id="115715" name="Rectangle 3"/>
          <p:cNvSpPr>
            <a:spLocks noGrp="1" noChangeArrowheads="1"/>
          </p:cNvSpPr>
          <p:nvPr>
            <p:ph type="body" idx="1"/>
          </p:nvPr>
        </p:nvSpPr>
        <p:spPr>
          <a:xfrm>
            <a:off x="1600200" y="1247775"/>
            <a:ext cx="8458200" cy="3753848"/>
          </a:xfrm>
        </p:spPr>
        <p:txBody>
          <a:bodyPr wrap="square">
            <a:spAutoFit/>
          </a:bodyPr>
          <a:lstStyle/>
          <a:p>
            <a:pPr marL="565150" indent="-457200">
              <a:spcAft>
                <a:spcPct val="30000"/>
              </a:spcAft>
              <a:buClr>
                <a:srgbClr val="C00000"/>
              </a:buClr>
              <a:buSzPct val="100000"/>
              <a:buFont typeface="Wingdings" pitchFamily="2" charset="2"/>
              <a:buChar char="ü"/>
              <a:defRPr/>
            </a:pPr>
            <a:r>
              <a:rPr lang="en-US" sz="2200" dirty="0"/>
              <a:t>We can only observe the </a:t>
            </a:r>
            <a:r>
              <a:rPr lang="en-US" sz="2200" dirty="0">
                <a:solidFill>
                  <a:srgbClr val="C00000"/>
                </a:solidFill>
                <a:latin typeface="Tahoma"/>
                <a:cs typeface="Tahoma"/>
              </a:rPr>
              <a:t>effects</a:t>
            </a:r>
            <a:r>
              <a:rPr lang="en-US" sz="2200" dirty="0"/>
              <a:t> of </a:t>
            </a:r>
            <a:r>
              <a:rPr lang="en-US" sz="2200" dirty="0">
                <a:solidFill>
                  <a:srgbClr val="C00000"/>
                </a:solidFill>
                <a:latin typeface="Tahoma"/>
                <a:cs typeface="Tahoma"/>
              </a:rPr>
              <a:t>hypothetical</a:t>
            </a:r>
            <a:r>
              <a:rPr lang="en-US" sz="2200" dirty="0">
                <a:solidFill>
                  <a:srgbClr val="C00000"/>
                </a:solidFill>
                <a:latin typeface="Arial Black" pitchFamily="34" charset="0"/>
              </a:rPr>
              <a:t> </a:t>
            </a:r>
            <a:r>
              <a:rPr lang="en-US" sz="2200" dirty="0">
                <a:solidFill>
                  <a:srgbClr val="C00000"/>
                </a:solidFill>
                <a:latin typeface="Tahoma"/>
                <a:cs typeface="Tahoma"/>
              </a:rPr>
              <a:t>constructs</a:t>
            </a:r>
            <a:r>
              <a:rPr lang="en-US" sz="2200" dirty="0"/>
              <a:t>, not the processes themselves.</a:t>
            </a:r>
          </a:p>
          <a:p>
            <a:pPr marL="565150" indent="-457200">
              <a:spcAft>
                <a:spcPct val="30000"/>
              </a:spcAft>
              <a:buClr>
                <a:srgbClr val="C00000"/>
              </a:buClr>
              <a:buSzPct val="100000"/>
              <a:buFont typeface="Wingdings" pitchFamily="2" charset="2"/>
              <a:buChar char="ü"/>
              <a:defRPr/>
            </a:pPr>
            <a:r>
              <a:rPr lang="en-US" sz="2200" dirty="0"/>
              <a:t>Our </a:t>
            </a:r>
            <a:r>
              <a:rPr lang="en-US" sz="2200" dirty="0">
                <a:solidFill>
                  <a:srgbClr val="C00000"/>
                </a:solidFill>
                <a:latin typeface="Tahoma"/>
                <a:cs typeface="Tahoma"/>
              </a:rPr>
              <a:t>theory</a:t>
            </a:r>
            <a:r>
              <a:rPr lang="en-US" sz="2200" dirty="0"/>
              <a:t> helps us develop </a:t>
            </a:r>
            <a:r>
              <a:rPr lang="en-US" sz="2200" dirty="0">
                <a:solidFill>
                  <a:srgbClr val="C00000"/>
                </a:solidFill>
                <a:latin typeface="Tahoma"/>
                <a:cs typeface="Tahoma"/>
              </a:rPr>
              <a:t>hypotheses</a:t>
            </a:r>
            <a:r>
              <a:rPr lang="en-US" sz="2200" dirty="0">
                <a:solidFill>
                  <a:srgbClr val="C00000"/>
                </a:solidFill>
                <a:latin typeface="Arial Black" pitchFamily="34" charset="0"/>
              </a:rPr>
              <a:t> </a:t>
            </a:r>
            <a:r>
              <a:rPr lang="en-US" sz="2200" dirty="0">
                <a:latin typeface="+mj-lt"/>
              </a:rPr>
              <a:t>about what we should observe if our theory is “correct”.</a:t>
            </a:r>
          </a:p>
          <a:p>
            <a:pPr marL="565150" indent="-457200">
              <a:spcAft>
                <a:spcPct val="30000"/>
              </a:spcAft>
              <a:buClr>
                <a:srgbClr val="C00000"/>
              </a:buClr>
              <a:buSzPct val="100000"/>
              <a:buFont typeface="Wingdings" pitchFamily="2" charset="2"/>
              <a:buChar char="ü"/>
              <a:defRPr/>
            </a:pPr>
            <a:r>
              <a:rPr lang="en-US" sz="2200" dirty="0"/>
              <a:t>We test our hypotheses to </a:t>
            </a:r>
            <a:r>
              <a:rPr lang="en-US" sz="2200" dirty="0">
                <a:solidFill>
                  <a:srgbClr val="C00000"/>
                </a:solidFill>
                <a:latin typeface="Arial Black" pitchFamily="34" charset="0"/>
              </a:rPr>
              <a:t>infer</a:t>
            </a:r>
            <a:r>
              <a:rPr lang="en-US" sz="2200" dirty="0"/>
              <a:t> how nature works.</a:t>
            </a:r>
          </a:p>
          <a:p>
            <a:pPr marL="565150" indent="-457200">
              <a:spcAft>
                <a:spcPct val="30000"/>
              </a:spcAft>
              <a:buClr>
                <a:srgbClr val="C00000"/>
              </a:buClr>
              <a:buSzPct val="100000"/>
              <a:buFont typeface="Wingdings" pitchFamily="2" charset="2"/>
              <a:buChar char="ü"/>
              <a:defRPr/>
            </a:pPr>
            <a:r>
              <a:rPr lang="en-US" sz="2200" dirty="0"/>
              <a:t>Our inferences contain </a:t>
            </a:r>
            <a:r>
              <a:rPr lang="en-US" sz="2200" dirty="0">
                <a:solidFill>
                  <a:srgbClr val="C00000"/>
                </a:solidFill>
                <a:latin typeface="Arial Black" pitchFamily="34" charset="0"/>
              </a:rPr>
              <a:t>error</a:t>
            </a:r>
            <a:r>
              <a:rPr lang="en-US" sz="2200" dirty="0"/>
              <a:t>: we must estimate the </a:t>
            </a:r>
            <a:r>
              <a:rPr lang="en-US" sz="2200" dirty="0">
                <a:solidFill>
                  <a:srgbClr val="C00000"/>
                </a:solidFill>
                <a:latin typeface="Arial Black" pitchFamily="34" charset="0"/>
              </a:rPr>
              <a:t>probability</a:t>
            </a:r>
            <a:r>
              <a:rPr lang="en-US" sz="2200" dirty="0"/>
              <a:t> that our results are due to “real” effects versus chance.</a:t>
            </a:r>
          </a:p>
          <a:p>
            <a:pPr marL="565150" indent="-457200">
              <a:spcAft>
                <a:spcPct val="30000"/>
              </a:spcAft>
              <a:buClr>
                <a:srgbClr val="C00000"/>
              </a:buClr>
              <a:buSzPct val="100000"/>
              <a:buFont typeface="Wingdings" pitchFamily="2" charset="2"/>
              <a:buChar char="ü"/>
              <a:defRPr/>
            </a:pPr>
            <a:r>
              <a:rPr lang="en-US" sz="2200" dirty="0"/>
              <a:t>The link from hypothetical constructs to empirical evidence can be </a:t>
            </a:r>
            <a:r>
              <a:rPr lang="en-US" sz="2200" dirty="0">
                <a:solidFill>
                  <a:srgbClr val="C00000"/>
                </a:solidFill>
                <a:latin typeface="Arial Black" pitchFamily="34" charset="0"/>
              </a:rPr>
              <a:t>deductive</a:t>
            </a:r>
            <a:r>
              <a:rPr lang="en-US" sz="2200" dirty="0"/>
              <a:t> (“top-down”) or </a:t>
            </a:r>
            <a:r>
              <a:rPr lang="en-US" sz="2200" dirty="0">
                <a:solidFill>
                  <a:srgbClr val="C00000"/>
                </a:solidFill>
                <a:latin typeface="Arial Black" pitchFamily="34" charset="0"/>
              </a:rPr>
              <a:t>inductive</a:t>
            </a:r>
            <a:r>
              <a:rPr lang="en-US" sz="2200" dirty="0"/>
              <a:t> (“bottoms-up”).</a:t>
            </a:r>
          </a:p>
        </p:txBody>
      </p:sp>
      <p:sp>
        <p:nvSpPr>
          <p:cNvPr id="5" name="Rectangle 4"/>
          <p:cNvSpPr/>
          <p:nvPr/>
        </p:nvSpPr>
        <p:spPr>
          <a:xfrm>
            <a:off x="1752600" y="543581"/>
            <a:ext cx="7699544" cy="461665"/>
          </a:xfrm>
          <a:prstGeom prst="rect">
            <a:avLst/>
          </a:prstGeom>
        </p:spPr>
        <p:txBody>
          <a:bodyPr wrap="none">
            <a:spAutoFit/>
          </a:bodyPr>
          <a:lstStyle/>
          <a:p>
            <a:r>
              <a:rPr lang="en-US" sz="2400" dirty="0">
                <a:solidFill>
                  <a:srgbClr val="C00000"/>
                </a:solidFill>
                <a:latin typeface="Arial Black" pitchFamily="34" charset="0"/>
                <a:cs typeface="Tahoma" pitchFamily="34" charset="0"/>
              </a:rPr>
              <a:t>Why can’t we just observe “nature” directly?</a:t>
            </a:r>
            <a:endParaRPr lang="en-US" sz="2400" dirty="0">
              <a:solidFill>
                <a:srgbClr val="C00000"/>
              </a:solidFill>
              <a:latin typeface="Arial Black" pitchFamily="34" charset="0"/>
            </a:endParaRPr>
          </a:p>
        </p:txBody>
      </p:sp>
    </p:spTree>
    <p:extLst>
      <p:ext uri="{BB962C8B-B14F-4D97-AF65-F5344CB8AC3E}">
        <p14:creationId xmlns:p14="http://schemas.microsoft.com/office/powerpoint/2010/main" val="2180340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5715">
                                            <p:txEl>
                                              <p:pRg st="2" end="2"/>
                                            </p:txEl>
                                          </p:spTgt>
                                        </p:tgtEl>
                                        <p:attrNameLst>
                                          <p:attrName>style.visibility</p:attrName>
                                        </p:attrNameLst>
                                      </p:cBhvr>
                                      <p:to>
                                        <p:strVal val="visible"/>
                                      </p:to>
                                    </p:set>
                                    <p:animEffect transition="in" filter="fade">
                                      <p:cBhvr>
                                        <p:cTn id="7" dur="500"/>
                                        <p:tgtEl>
                                          <p:spTgt spid="11571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5715">
                                            <p:txEl>
                                              <p:pRg st="3" end="3"/>
                                            </p:txEl>
                                          </p:spTgt>
                                        </p:tgtEl>
                                        <p:attrNameLst>
                                          <p:attrName>style.visibility</p:attrName>
                                        </p:attrNameLst>
                                      </p:cBhvr>
                                      <p:to>
                                        <p:strVal val="visible"/>
                                      </p:to>
                                    </p:set>
                                    <p:animEffect transition="in" filter="fade">
                                      <p:cBhvr>
                                        <p:cTn id="12" dur="500"/>
                                        <p:tgtEl>
                                          <p:spTgt spid="11571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5715">
                                            <p:txEl>
                                              <p:pRg st="4" end="4"/>
                                            </p:txEl>
                                          </p:spTgt>
                                        </p:tgtEl>
                                        <p:attrNameLst>
                                          <p:attrName>style.visibility</p:attrName>
                                        </p:attrNameLst>
                                      </p:cBhvr>
                                      <p:to>
                                        <p:strVal val="visible"/>
                                      </p:to>
                                    </p:set>
                                    <p:animEffect transition="in" filter="fade">
                                      <p:cBhvr>
                                        <p:cTn id="17" dur="500"/>
                                        <p:tgtEl>
                                          <p:spTgt spid="1157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a:t>The link between theory &amp; data</a:t>
            </a:r>
          </a:p>
        </p:txBody>
      </p:sp>
      <p:sp>
        <p:nvSpPr>
          <p:cNvPr id="292870" name="Text Box 6"/>
          <p:cNvSpPr txBox="1">
            <a:spLocks noChangeArrowheads="1"/>
          </p:cNvSpPr>
          <p:nvPr/>
        </p:nvSpPr>
        <p:spPr bwMode="auto">
          <a:xfrm>
            <a:off x="7010400" y="2133600"/>
            <a:ext cx="3200400" cy="1905000"/>
          </a:xfrm>
          <a:prstGeom prst="rect">
            <a:avLst/>
          </a:prstGeom>
          <a:noFill/>
          <a:ln w="22225">
            <a:solidFill>
              <a:schemeClr val="tx1"/>
            </a:solidFill>
            <a:miter lim="800000"/>
            <a:headEnd/>
            <a:tailEnd/>
          </a:ln>
          <a:effectLst/>
        </p:spPr>
        <p:txBody>
          <a:bodyPr wrap="none"/>
          <a:lstStyle/>
          <a:p>
            <a:pPr algn="ctr">
              <a:spcAft>
                <a:spcPct val="0"/>
              </a:spcAft>
              <a:defRPr/>
            </a:pPr>
            <a:r>
              <a:rPr lang="en-US" dirty="0">
                <a:latin typeface="Arial" charset="0"/>
              </a:rPr>
              <a:t>Specific hypotheses</a:t>
            </a:r>
          </a:p>
          <a:p>
            <a:pPr algn="ctr">
              <a:spcAft>
                <a:spcPct val="0"/>
              </a:spcAft>
              <a:defRPr/>
            </a:pPr>
            <a:endParaRPr lang="en-US" dirty="0">
              <a:latin typeface="Arial" charset="0"/>
            </a:endParaRPr>
          </a:p>
          <a:p>
            <a:pPr algn="ctr">
              <a:spcAft>
                <a:spcPct val="0"/>
              </a:spcAft>
              <a:defRPr/>
            </a:pPr>
            <a:r>
              <a:rPr lang="en-US" dirty="0">
                <a:latin typeface="Arial" charset="0"/>
              </a:rPr>
              <a:t>Research methods</a:t>
            </a:r>
          </a:p>
          <a:p>
            <a:pPr algn="ctr">
              <a:lnSpc>
                <a:spcPct val="80000"/>
              </a:lnSpc>
              <a:spcAft>
                <a:spcPct val="0"/>
              </a:spcAft>
              <a:defRPr/>
            </a:pPr>
            <a:r>
              <a:rPr lang="en-US" sz="1600" i="1" dirty="0">
                <a:latin typeface="Arial" charset="0"/>
              </a:rPr>
              <a:t>(operational definitions)</a:t>
            </a:r>
          </a:p>
          <a:p>
            <a:pPr algn="ctr">
              <a:lnSpc>
                <a:spcPct val="80000"/>
              </a:lnSpc>
              <a:spcAft>
                <a:spcPct val="0"/>
              </a:spcAft>
              <a:defRPr/>
            </a:pPr>
            <a:endParaRPr lang="en-US" sz="1600" i="1" dirty="0">
              <a:latin typeface="Arial" charset="0"/>
            </a:endParaRPr>
          </a:p>
          <a:p>
            <a:pPr algn="ctr">
              <a:lnSpc>
                <a:spcPct val="80000"/>
              </a:lnSpc>
              <a:spcAft>
                <a:spcPct val="0"/>
              </a:spcAft>
              <a:defRPr/>
            </a:pPr>
            <a:endParaRPr lang="en-US" sz="1600" i="1" dirty="0">
              <a:latin typeface="Arial" charset="0"/>
            </a:endParaRPr>
          </a:p>
          <a:p>
            <a:pPr algn="ctr">
              <a:lnSpc>
                <a:spcPct val="80000"/>
              </a:lnSpc>
              <a:spcAft>
                <a:spcPct val="0"/>
              </a:spcAft>
              <a:defRPr/>
            </a:pPr>
            <a:r>
              <a:rPr lang="en-US" dirty="0">
                <a:latin typeface="Arial" charset="0"/>
              </a:rPr>
              <a:t>Empirical observations</a:t>
            </a:r>
          </a:p>
        </p:txBody>
      </p:sp>
      <p:sp>
        <p:nvSpPr>
          <p:cNvPr id="39951" name="AutoShape 7"/>
          <p:cNvSpPr>
            <a:spLocks noChangeArrowheads="1"/>
          </p:cNvSpPr>
          <p:nvPr/>
        </p:nvSpPr>
        <p:spPr bwMode="auto">
          <a:xfrm>
            <a:off x="8520114" y="2462661"/>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2133600"/>
            <a:ext cx="3200400" cy="1905000"/>
          </a:xfrm>
          <a:prstGeom prst="rect">
            <a:avLst/>
          </a:prstGeom>
          <a:noFill/>
          <a:ln w="22225">
            <a:solidFill>
              <a:schemeClr val="tx1"/>
            </a:solidFill>
            <a:miter lim="800000"/>
            <a:headEnd/>
            <a:tailEnd/>
          </a:ln>
          <a:effectLst/>
        </p:spPr>
        <p:txBody>
          <a:bodyPr/>
          <a:lstStyle/>
          <a:p>
            <a:pPr algn="ctr">
              <a:spcAft>
                <a:spcPct val="0"/>
              </a:spcAft>
              <a:defRPr/>
            </a:pPr>
            <a:r>
              <a:rPr lang="en-US" dirty="0">
                <a:latin typeface="Arial" charset="0"/>
              </a:rPr>
              <a:t>Theory</a:t>
            </a:r>
          </a:p>
          <a:p>
            <a:pPr algn="ctr">
              <a:spcAft>
                <a:spcPct val="0"/>
              </a:spcAft>
              <a:defRPr/>
            </a:pPr>
            <a:endParaRPr lang="en-US" dirty="0">
              <a:latin typeface="Arial" charset="0"/>
            </a:endParaRPr>
          </a:p>
          <a:p>
            <a:pPr algn="ctr">
              <a:spcAft>
                <a:spcPct val="20000"/>
              </a:spcAft>
              <a:defRPr/>
            </a:pPr>
            <a:r>
              <a:rPr lang="en-US" dirty="0">
                <a:latin typeface="Arial" charset="0"/>
              </a:rPr>
              <a:t>Hypothetical Constructs</a:t>
            </a:r>
          </a:p>
          <a:p>
            <a:pPr algn="ctr">
              <a:spcAft>
                <a:spcPct val="20000"/>
              </a:spcAft>
              <a:defRPr/>
            </a:pPr>
            <a:endParaRPr lang="en-US" sz="1600" i="1" dirty="0">
              <a:latin typeface="Arial" charset="0"/>
            </a:endParaRPr>
          </a:p>
          <a:p>
            <a:pPr algn="ctr">
              <a:spcAft>
                <a:spcPct val="20000"/>
              </a:spcAft>
              <a:defRPr/>
            </a:pPr>
            <a:r>
              <a:rPr lang="en-US" dirty="0">
                <a:latin typeface="Arial" charset="0"/>
              </a:rPr>
              <a:t>Not directly observed</a:t>
            </a:r>
          </a:p>
        </p:txBody>
      </p:sp>
      <p:sp>
        <p:nvSpPr>
          <p:cNvPr id="39948" name="AutoShape 10"/>
          <p:cNvSpPr>
            <a:spLocks noChangeArrowheads="1"/>
          </p:cNvSpPr>
          <p:nvPr/>
        </p:nvSpPr>
        <p:spPr bwMode="auto">
          <a:xfrm>
            <a:off x="3128963" y="2505075"/>
            <a:ext cx="249238" cy="304800"/>
          </a:xfrm>
          <a:prstGeom prst="downArrow">
            <a:avLst>
              <a:gd name="adj1" fmla="val 50000"/>
              <a:gd name="adj2" fmla="val 30573"/>
            </a:avLst>
          </a:prstGeom>
          <a:solidFill>
            <a:schemeClr val="folHlink"/>
          </a:solidFill>
          <a:ln w="22225">
            <a:solidFill>
              <a:schemeClr val="tx1"/>
            </a:solidFill>
            <a:miter lim="800000"/>
            <a:headEnd/>
            <a:tailEnd/>
          </a:ln>
        </p:spPr>
        <p:txBody>
          <a:bodyPr anchor="ctr"/>
          <a:lstStyle/>
          <a:p>
            <a:endParaRPr lang="en-US"/>
          </a:p>
        </p:txBody>
      </p:sp>
      <p:sp>
        <p:nvSpPr>
          <p:cNvPr id="39949" name="AutoShape 11"/>
          <p:cNvSpPr>
            <a:spLocks noChangeArrowheads="1"/>
          </p:cNvSpPr>
          <p:nvPr/>
        </p:nvSpPr>
        <p:spPr bwMode="auto">
          <a:xfrm flipH="1" flipV="1">
            <a:off x="3462339" y="2505075"/>
            <a:ext cx="250825" cy="304800"/>
          </a:xfrm>
          <a:prstGeom prst="downArrow">
            <a:avLst>
              <a:gd name="adj1" fmla="val 50000"/>
              <a:gd name="adj2" fmla="val 30380"/>
            </a:avLst>
          </a:prstGeom>
          <a:solidFill>
            <a:schemeClr val="folHlink"/>
          </a:solidFill>
          <a:ln w="22225">
            <a:solidFill>
              <a:schemeClr val="tx1"/>
            </a:solidFill>
            <a:miter lim="800000"/>
            <a:headEnd/>
            <a:tailEnd/>
          </a:ln>
        </p:spPr>
        <p:txBody>
          <a:bodyPr anchor="ctr"/>
          <a:lstStyle/>
          <a:p>
            <a:endParaRPr lang="en-US"/>
          </a:p>
        </p:txBody>
      </p:sp>
      <p:sp>
        <p:nvSpPr>
          <p:cNvPr id="292876" name="AutoShape 12"/>
          <p:cNvSpPr>
            <a:spLocks noChangeArrowheads="1"/>
          </p:cNvSpPr>
          <p:nvPr/>
        </p:nvSpPr>
        <p:spPr bwMode="auto">
          <a:xfrm>
            <a:off x="5030788" y="229235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Deductive</a:t>
            </a:r>
          </a:p>
        </p:txBody>
      </p:sp>
      <p:sp>
        <p:nvSpPr>
          <p:cNvPr id="292877" name="AutoShape 13"/>
          <p:cNvSpPr>
            <a:spLocks noChangeArrowheads="1"/>
          </p:cNvSpPr>
          <p:nvPr/>
        </p:nvSpPr>
        <p:spPr bwMode="auto">
          <a:xfrm rot="10800000" flipV="1">
            <a:off x="4953000" y="3044825"/>
            <a:ext cx="1903413"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Inductive </a:t>
            </a:r>
          </a:p>
        </p:txBody>
      </p:sp>
      <p:sp>
        <p:nvSpPr>
          <p:cNvPr id="292878" name="Text Box 14"/>
          <p:cNvSpPr txBox="1">
            <a:spLocks noChangeArrowheads="1"/>
          </p:cNvSpPr>
          <p:nvPr/>
        </p:nvSpPr>
        <p:spPr bwMode="auto">
          <a:xfrm>
            <a:off x="1752600" y="4343401"/>
            <a:ext cx="8686800" cy="430887"/>
          </a:xfrm>
          <a:prstGeom prst="rect">
            <a:avLst/>
          </a:prstGeom>
          <a:noFill/>
          <a:ln w="9525" algn="ctr">
            <a:noFill/>
            <a:miter lim="800000"/>
            <a:headEnd/>
            <a:tailEnd/>
          </a:ln>
        </p:spPr>
        <p:txBody>
          <a:bodyPr>
            <a:spAutoFit/>
          </a:bodyPr>
          <a:lstStyle/>
          <a:p>
            <a:pPr marL="284163" indent="-284163">
              <a:lnSpc>
                <a:spcPct val="90000"/>
              </a:lnSpc>
              <a:spcAft>
                <a:spcPct val="20000"/>
              </a:spcAft>
              <a:buClr>
                <a:schemeClr val="hlink"/>
              </a:buClr>
              <a:buFont typeface="Wingdings" pitchFamily="2" charset="2"/>
              <a:buChar char="n"/>
            </a:pPr>
            <a:r>
              <a:rPr lang="en-US" sz="2400" dirty="0">
                <a:latin typeface="Arial Rounded MT Bold"/>
                <a:cs typeface="Arial Rounded MT Bold"/>
              </a:rPr>
              <a:t>Inductive reasoning is “bottoms up”</a:t>
            </a:r>
            <a:r>
              <a:rPr lang="en-US" sz="2400" dirty="0"/>
              <a:t>: </a:t>
            </a:r>
          </a:p>
        </p:txBody>
      </p:sp>
      <p:sp>
        <p:nvSpPr>
          <p:cNvPr id="16" name="AutoShape 7"/>
          <p:cNvSpPr>
            <a:spLocks noChangeArrowheads="1"/>
          </p:cNvSpPr>
          <p:nvPr/>
        </p:nvSpPr>
        <p:spPr bwMode="auto">
          <a:xfrm>
            <a:off x="8518526" y="33026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17" name="Rectangle 3"/>
          <p:cNvSpPr txBox="1">
            <a:spLocks noChangeArrowheads="1"/>
          </p:cNvSpPr>
          <p:nvPr/>
        </p:nvSpPr>
        <p:spPr bwMode="auto">
          <a:xfrm>
            <a:off x="1752600" y="609601"/>
            <a:ext cx="8915400" cy="461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234950" indent="-234950" eaLnBrk="1" hangingPunct="1">
              <a:buClr>
                <a:schemeClr val="hlink"/>
              </a:buClr>
            </a:pPr>
            <a:r>
              <a:rPr lang="en-US" dirty="0">
                <a:latin typeface="Arial Rounded MT Bold"/>
                <a:cs typeface="Arial Rounded MT Bold"/>
              </a:rPr>
              <a:t>Deductive reasoning </a:t>
            </a:r>
            <a:r>
              <a:rPr lang="en-US" dirty="0">
                <a:cs typeface="Arial Rounded MT Bold"/>
              </a:rPr>
              <a:t>is “top down”</a:t>
            </a:r>
            <a:r>
              <a:rPr lang="en-US" dirty="0"/>
              <a:t>: </a:t>
            </a:r>
          </a:p>
        </p:txBody>
      </p:sp>
      <p:sp>
        <p:nvSpPr>
          <p:cNvPr id="18" name="Rectangle 17"/>
          <p:cNvSpPr>
            <a:spLocks noChangeArrowheads="1"/>
          </p:cNvSpPr>
          <p:nvPr/>
        </p:nvSpPr>
        <p:spPr bwMode="auto">
          <a:xfrm>
            <a:off x="2362200" y="1066801"/>
            <a:ext cx="7239000" cy="774571"/>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a strong theory or concept…</a:t>
            </a:r>
          </a:p>
          <a:p>
            <a:pPr marL="404813" lvl="1" indent="-404813">
              <a:spcAft>
                <a:spcPts val="1000"/>
              </a:spcAft>
              <a:buClr>
                <a:srgbClr val="FF0000"/>
              </a:buClr>
              <a:buSzPct val="100000"/>
              <a:buFont typeface="Wingdings" pitchFamily="2" charset="2"/>
              <a:buChar char="Ø"/>
            </a:pPr>
            <a:r>
              <a:rPr lang="en-US" dirty="0"/>
              <a:t>…then move to data collection to test / support it:</a:t>
            </a:r>
          </a:p>
        </p:txBody>
      </p:sp>
      <p:sp>
        <p:nvSpPr>
          <p:cNvPr id="19" name="Rectangle 18"/>
          <p:cNvSpPr>
            <a:spLocks noChangeArrowheads="1"/>
          </p:cNvSpPr>
          <p:nvPr/>
        </p:nvSpPr>
        <p:spPr bwMode="auto">
          <a:xfrm>
            <a:off x="2362200" y="4726475"/>
            <a:ext cx="7239000" cy="774571"/>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empirical observations…</a:t>
            </a:r>
          </a:p>
          <a:p>
            <a:pPr marL="404813" lvl="1" indent="-404813">
              <a:spcAft>
                <a:spcPts val="1000"/>
              </a:spcAft>
              <a:buClr>
                <a:srgbClr val="FF0000"/>
              </a:buClr>
              <a:buSzPct val="100000"/>
              <a:buFont typeface="Wingdings" pitchFamily="2" charset="2"/>
              <a:buChar char="Ø"/>
            </a:pPr>
            <a:r>
              <a:rPr lang="en-US" dirty="0"/>
              <a:t>…then develop or adapt a theory to explain them.</a:t>
            </a:r>
          </a:p>
        </p:txBody>
      </p:sp>
    </p:spTree>
    <p:extLst>
      <p:ext uri="{BB962C8B-B14F-4D97-AF65-F5344CB8AC3E}">
        <p14:creationId xmlns:p14="http://schemas.microsoft.com/office/powerpoint/2010/main" val="3207472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animEffect transition="in" filter="fade">
                                      <p:cBhvr>
                                        <p:cTn id="12" dur="500"/>
                                        <p:tgtEl>
                                          <p:spTgt spid="18">
                                            <p:txEl>
                                              <p:pRg st="0" end="0"/>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92873">
                                            <p:bg/>
                                          </p:spTgt>
                                        </p:tgtEl>
                                        <p:attrNameLst>
                                          <p:attrName>style.visibility</p:attrName>
                                        </p:attrNameLst>
                                      </p:cBhvr>
                                      <p:to>
                                        <p:strVal val="visible"/>
                                      </p:to>
                                    </p:set>
                                    <p:animEffect transition="in" filter="fade">
                                      <p:cBhvr>
                                        <p:cTn id="16" dur="500"/>
                                        <p:tgtEl>
                                          <p:spTgt spid="292873">
                                            <p:bg/>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2873">
                                            <p:txEl>
                                              <p:pRg st="0" end="0"/>
                                            </p:txEl>
                                          </p:spTgt>
                                        </p:tgtEl>
                                        <p:attrNameLst>
                                          <p:attrName>style.visibility</p:attrName>
                                        </p:attrNameLst>
                                      </p:cBhvr>
                                      <p:to>
                                        <p:strVal val="visible"/>
                                      </p:to>
                                    </p:set>
                                    <p:animEffect transition="in" filter="fade">
                                      <p:cBhvr>
                                        <p:cTn id="20" dur="500"/>
                                        <p:tgtEl>
                                          <p:spTgt spid="292873">
                                            <p:txEl>
                                              <p:pRg st="0" end="0"/>
                                            </p:txEl>
                                          </p:spTgt>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292873">
                                            <p:txEl>
                                              <p:pRg st="2" end="2"/>
                                            </p:txEl>
                                          </p:spTgt>
                                        </p:tgtEl>
                                        <p:attrNameLst>
                                          <p:attrName>style.visibility</p:attrName>
                                        </p:attrNameLst>
                                      </p:cBhvr>
                                      <p:to>
                                        <p:strVal val="visible"/>
                                      </p:to>
                                    </p:set>
                                    <p:animEffect transition="in" filter="fade">
                                      <p:cBhvr>
                                        <p:cTn id="24" dur="500"/>
                                        <p:tgtEl>
                                          <p:spTgt spid="292873">
                                            <p:txEl>
                                              <p:pRg st="2" end="2"/>
                                            </p:txEl>
                                          </p:spTgt>
                                        </p:tgtEl>
                                      </p:cBhvr>
                                    </p:animEffect>
                                  </p:childTnLst>
                                </p:cTn>
                              </p:par>
                            </p:childTnLst>
                          </p:cTn>
                        </p:par>
                        <p:par>
                          <p:cTn id="25" fill="hold">
                            <p:stCondLst>
                              <p:cond delay="2000"/>
                            </p:stCondLst>
                            <p:childTnLst>
                              <p:par>
                                <p:cTn id="26" presetID="22" presetClass="entr" presetSubtype="1" fill="hold" grpId="0" nodeType="afterEffect">
                                  <p:stCondLst>
                                    <p:cond delay="0"/>
                                  </p:stCondLst>
                                  <p:childTnLst>
                                    <p:set>
                                      <p:cBhvr>
                                        <p:cTn id="27" dur="1" fill="hold">
                                          <p:stCondLst>
                                            <p:cond delay="0"/>
                                          </p:stCondLst>
                                        </p:cTn>
                                        <p:tgtEl>
                                          <p:spTgt spid="39948"/>
                                        </p:tgtEl>
                                        <p:attrNameLst>
                                          <p:attrName>style.visibility</p:attrName>
                                        </p:attrNameLst>
                                      </p:cBhvr>
                                      <p:to>
                                        <p:strVal val="visible"/>
                                      </p:to>
                                    </p:set>
                                    <p:animEffect transition="in" filter="wipe(up)">
                                      <p:cBhvr>
                                        <p:cTn id="28" dur="500"/>
                                        <p:tgtEl>
                                          <p:spTgt spid="39948"/>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39949"/>
                                        </p:tgtEl>
                                        <p:attrNameLst>
                                          <p:attrName>style.visibility</p:attrName>
                                        </p:attrNameLst>
                                      </p:cBhvr>
                                      <p:to>
                                        <p:strVal val="visible"/>
                                      </p:to>
                                    </p:set>
                                    <p:animEffect transition="in" filter="wipe(down)">
                                      <p:cBhvr>
                                        <p:cTn id="31" dur="500"/>
                                        <p:tgtEl>
                                          <p:spTgt spid="39949"/>
                                        </p:tgtEl>
                                      </p:cBhvr>
                                    </p:animEffect>
                                  </p:childTnLst>
                                </p:cTn>
                              </p:par>
                            </p:childTnLst>
                          </p:cTn>
                        </p:par>
                        <p:par>
                          <p:cTn id="32" fill="hold">
                            <p:stCondLst>
                              <p:cond delay="2500"/>
                            </p:stCondLst>
                            <p:childTnLst>
                              <p:par>
                                <p:cTn id="33" presetID="10" presetClass="entr" presetSubtype="0" fill="hold" grpId="0" nodeType="afterEffect">
                                  <p:stCondLst>
                                    <p:cond delay="0"/>
                                  </p:stCondLst>
                                  <p:childTnLst>
                                    <p:set>
                                      <p:cBhvr>
                                        <p:cTn id="34" dur="1" fill="hold">
                                          <p:stCondLst>
                                            <p:cond delay="0"/>
                                          </p:stCondLst>
                                        </p:cTn>
                                        <p:tgtEl>
                                          <p:spTgt spid="292873">
                                            <p:txEl>
                                              <p:pRg st="4" end="4"/>
                                            </p:txEl>
                                          </p:spTgt>
                                        </p:tgtEl>
                                        <p:attrNameLst>
                                          <p:attrName>style.visibility</p:attrName>
                                        </p:attrNameLst>
                                      </p:cBhvr>
                                      <p:to>
                                        <p:strVal val="visible"/>
                                      </p:to>
                                    </p:set>
                                    <p:animEffect transition="in" filter="fade">
                                      <p:cBhvr>
                                        <p:cTn id="35" dur="500"/>
                                        <p:tgtEl>
                                          <p:spTgt spid="29287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8">
                                            <p:txEl>
                                              <p:pRg st="1" end="1"/>
                                            </p:txEl>
                                          </p:spTgt>
                                        </p:tgtEl>
                                        <p:attrNameLst>
                                          <p:attrName>style.visibility</p:attrName>
                                        </p:attrNameLst>
                                      </p:cBhvr>
                                      <p:to>
                                        <p:strVal val="visible"/>
                                      </p:to>
                                    </p:set>
                                    <p:animEffect transition="in" filter="fade">
                                      <p:cBhvr>
                                        <p:cTn id="40" dur="500"/>
                                        <p:tgtEl>
                                          <p:spTgt spid="18">
                                            <p:txEl>
                                              <p:pRg st="1" end="1"/>
                                            </p:txEl>
                                          </p:spTgt>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292876"/>
                                        </p:tgtEl>
                                        <p:attrNameLst>
                                          <p:attrName>style.visibility</p:attrName>
                                        </p:attrNameLst>
                                      </p:cBhvr>
                                      <p:to>
                                        <p:strVal val="visible"/>
                                      </p:to>
                                    </p:set>
                                    <p:animEffect transition="in" filter="wipe(left)">
                                      <p:cBhvr>
                                        <p:cTn id="44" dur="800"/>
                                        <p:tgtEl>
                                          <p:spTgt spid="292876"/>
                                        </p:tgtEl>
                                      </p:cBhvr>
                                    </p:animEffect>
                                  </p:childTnLst>
                                </p:cTn>
                              </p:par>
                            </p:childTnLst>
                          </p:cTn>
                        </p:par>
                        <p:par>
                          <p:cTn id="45" fill="hold">
                            <p:stCondLst>
                              <p:cond delay="1300"/>
                            </p:stCondLst>
                            <p:childTnLst>
                              <p:par>
                                <p:cTn id="46" presetID="10" presetClass="entr" presetSubtype="0" fill="hold" grpId="0" nodeType="afterEffect">
                                  <p:stCondLst>
                                    <p:cond delay="0"/>
                                  </p:stCondLst>
                                  <p:childTnLst>
                                    <p:set>
                                      <p:cBhvr>
                                        <p:cTn id="47" dur="1" fill="hold">
                                          <p:stCondLst>
                                            <p:cond delay="0"/>
                                          </p:stCondLst>
                                        </p:cTn>
                                        <p:tgtEl>
                                          <p:spTgt spid="292870">
                                            <p:bg/>
                                          </p:spTgt>
                                        </p:tgtEl>
                                        <p:attrNameLst>
                                          <p:attrName>style.visibility</p:attrName>
                                        </p:attrNameLst>
                                      </p:cBhvr>
                                      <p:to>
                                        <p:strVal val="visible"/>
                                      </p:to>
                                    </p:set>
                                    <p:animEffect transition="in" filter="fade">
                                      <p:cBhvr>
                                        <p:cTn id="48" dur="500"/>
                                        <p:tgtEl>
                                          <p:spTgt spid="292870">
                                            <p:bg/>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92870">
                                            <p:txEl>
                                              <p:pRg st="0" end="0"/>
                                            </p:txEl>
                                          </p:spTgt>
                                        </p:tgtEl>
                                        <p:attrNameLst>
                                          <p:attrName>style.visibility</p:attrName>
                                        </p:attrNameLst>
                                      </p:cBhvr>
                                      <p:to>
                                        <p:strVal val="visible"/>
                                      </p:to>
                                    </p:set>
                                    <p:animEffect transition="in" filter="fade">
                                      <p:cBhvr>
                                        <p:cTn id="51" dur="500"/>
                                        <p:tgtEl>
                                          <p:spTgt spid="292870">
                                            <p:txEl>
                                              <p:pRg st="0" end="0"/>
                                            </p:txEl>
                                          </p:spTgt>
                                        </p:tgtEl>
                                      </p:cBhvr>
                                    </p:animEffect>
                                  </p:childTnLst>
                                </p:cTn>
                              </p:par>
                            </p:childTnLst>
                          </p:cTn>
                        </p:par>
                        <p:par>
                          <p:cTn id="52" fill="hold">
                            <p:stCondLst>
                              <p:cond delay="1800"/>
                            </p:stCondLst>
                            <p:childTnLst>
                              <p:par>
                                <p:cTn id="53" presetID="22" presetClass="entr" presetSubtype="1" fill="hold" grpId="0" nodeType="afterEffect">
                                  <p:stCondLst>
                                    <p:cond delay="0"/>
                                  </p:stCondLst>
                                  <p:childTnLst>
                                    <p:set>
                                      <p:cBhvr>
                                        <p:cTn id="54" dur="1" fill="hold">
                                          <p:stCondLst>
                                            <p:cond delay="0"/>
                                          </p:stCondLst>
                                        </p:cTn>
                                        <p:tgtEl>
                                          <p:spTgt spid="39951"/>
                                        </p:tgtEl>
                                        <p:attrNameLst>
                                          <p:attrName>style.visibility</p:attrName>
                                        </p:attrNameLst>
                                      </p:cBhvr>
                                      <p:to>
                                        <p:strVal val="visible"/>
                                      </p:to>
                                    </p:set>
                                    <p:animEffect transition="in" filter="wipe(up)">
                                      <p:cBhvr>
                                        <p:cTn id="55" dur="500"/>
                                        <p:tgtEl>
                                          <p:spTgt spid="39951"/>
                                        </p:tgtEl>
                                      </p:cBhvr>
                                    </p:animEffect>
                                  </p:childTnLst>
                                </p:cTn>
                              </p:par>
                            </p:childTnLst>
                          </p:cTn>
                        </p:par>
                        <p:par>
                          <p:cTn id="56" fill="hold">
                            <p:stCondLst>
                              <p:cond delay="2300"/>
                            </p:stCondLst>
                            <p:childTnLst>
                              <p:par>
                                <p:cTn id="57" presetID="10" presetClass="entr" presetSubtype="0" fill="hold" nodeType="afterEffect">
                                  <p:stCondLst>
                                    <p:cond delay="0"/>
                                  </p:stCondLst>
                                  <p:childTnLst>
                                    <p:set>
                                      <p:cBhvr>
                                        <p:cTn id="58" dur="1" fill="hold">
                                          <p:stCondLst>
                                            <p:cond delay="0"/>
                                          </p:stCondLst>
                                        </p:cTn>
                                        <p:tgtEl>
                                          <p:spTgt spid="292870">
                                            <p:txEl>
                                              <p:pRg st="2" end="2"/>
                                            </p:txEl>
                                          </p:spTgt>
                                        </p:tgtEl>
                                        <p:attrNameLst>
                                          <p:attrName>style.visibility</p:attrName>
                                        </p:attrNameLst>
                                      </p:cBhvr>
                                      <p:to>
                                        <p:strVal val="visible"/>
                                      </p:to>
                                    </p:set>
                                    <p:animEffect transition="in" filter="fade">
                                      <p:cBhvr>
                                        <p:cTn id="59" dur="500"/>
                                        <p:tgtEl>
                                          <p:spTgt spid="292870">
                                            <p:txEl>
                                              <p:pRg st="2" end="2"/>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292870">
                                            <p:txEl>
                                              <p:pRg st="3" end="3"/>
                                            </p:txEl>
                                          </p:spTgt>
                                        </p:tgtEl>
                                        <p:attrNameLst>
                                          <p:attrName>style.visibility</p:attrName>
                                        </p:attrNameLst>
                                      </p:cBhvr>
                                      <p:to>
                                        <p:strVal val="visible"/>
                                      </p:to>
                                    </p:set>
                                    <p:animEffect transition="in" filter="fade">
                                      <p:cBhvr>
                                        <p:cTn id="62" dur="500"/>
                                        <p:tgtEl>
                                          <p:spTgt spid="292870">
                                            <p:txEl>
                                              <p:pRg st="3" end="3"/>
                                            </p:txEl>
                                          </p:spTgt>
                                        </p:tgtEl>
                                      </p:cBhvr>
                                    </p:animEffect>
                                  </p:childTnLst>
                                </p:cTn>
                              </p:par>
                            </p:childTnLst>
                          </p:cTn>
                        </p:par>
                        <p:par>
                          <p:cTn id="63" fill="hold">
                            <p:stCondLst>
                              <p:cond delay="2800"/>
                            </p:stCondLst>
                            <p:childTnLst>
                              <p:par>
                                <p:cTn id="64" presetID="22" presetClass="entr" presetSubtype="1" fill="hold" grpId="0" nodeType="afterEffect">
                                  <p:stCondLst>
                                    <p:cond delay="0"/>
                                  </p:stCondLst>
                                  <p:childTnLst>
                                    <p:set>
                                      <p:cBhvr>
                                        <p:cTn id="65" dur="1" fill="hold">
                                          <p:stCondLst>
                                            <p:cond delay="0"/>
                                          </p:stCondLst>
                                        </p:cTn>
                                        <p:tgtEl>
                                          <p:spTgt spid="16"/>
                                        </p:tgtEl>
                                        <p:attrNameLst>
                                          <p:attrName>style.visibility</p:attrName>
                                        </p:attrNameLst>
                                      </p:cBhvr>
                                      <p:to>
                                        <p:strVal val="visible"/>
                                      </p:to>
                                    </p:set>
                                    <p:animEffect transition="in" filter="wipe(up)">
                                      <p:cBhvr>
                                        <p:cTn id="66" dur="500"/>
                                        <p:tgtEl>
                                          <p:spTgt spid="16"/>
                                        </p:tgtEl>
                                      </p:cBhvr>
                                    </p:animEffect>
                                  </p:childTnLst>
                                </p:cTn>
                              </p:par>
                            </p:childTnLst>
                          </p:cTn>
                        </p:par>
                        <p:par>
                          <p:cTn id="67" fill="hold">
                            <p:stCondLst>
                              <p:cond delay="3300"/>
                            </p:stCondLst>
                            <p:childTnLst>
                              <p:par>
                                <p:cTn id="68" presetID="10" presetClass="entr" presetSubtype="0" fill="hold" nodeType="afterEffect">
                                  <p:stCondLst>
                                    <p:cond delay="0"/>
                                  </p:stCondLst>
                                  <p:childTnLst>
                                    <p:set>
                                      <p:cBhvr>
                                        <p:cTn id="69" dur="1" fill="hold">
                                          <p:stCondLst>
                                            <p:cond delay="0"/>
                                          </p:stCondLst>
                                        </p:cTn>
                                        <p:tgtEl>
                                          <p:spTgt spid="292870">
                                            <p:txEl>
                                              <p:pRg st="6" end="6"/>
                                            </p:txEl>
                                          </p:spTgt>
                                        </p:tgtEl>
                                        <p:attrNameLst>
                                          <p:attrName>style.visibility</p:attrName>
                                        </p:attrNameLst>
                                      </p:cBhvr>
                                      <p:to>
                                        <p:strVal val="visible"/>
                                      </p:to>
                                    </p:set>
                                    <p:animEffect transition="in" filter="fade">
                                      <p:cBhvr>
                                        <p:cTn id="70" dur="500"/>
                                        <p:tgtEl>
                                          <p:spTgt spid="292870">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292878">
                                            <p:txEl>
                                              <p:pRg st="0" end="0"/>
                                            </p:txEl>
                                          </p:spTgt>
                                        </p:tgtEl>
                                        <p:attrNameLst>
                                          <p:attrName>style.visibility</p:attrName>
                                        </p:attrNameLst>
                                      </p:cBhvr>
                                      <p:to>
                                        <p:strVal val="visible"/>
                                      </p:to>
                                    </p:set>
                                    <p:animEffect transition="in" filter="fade">
                                      <p:cBhvr>
                                        <p:cTn id="75" dur="500"/>
                                        <p:tgtEl>
                                          <p:spTgt spid="292878">
                                            <p:txEl>
                                              <p:pRg st="0" end="0"/>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19">
                                            <p:txEl>
                                              <p:pRg st="0" end="0"/>
                                            </p:txEl>
                                          </p:spTgt>
                                        </p:tgtEl>
                                        <p:attrNameLst>
                                          <p:attrName>style.visibility</p:attrName>
                                        </p:attrNameLst>
                                      </p:cBhvr>
                                      <p:to>
                                        <p:strVal val="visible"/>
                                      </p:to>
                                    </p:set>
                                    <p:animEffect transition="in" filter="fade">
                                      <p:cBhvr>
                                        <p:cTn id="80" dur="500"/>
                                        <p:tgtEl>
                                          <p:spTgt spid="19">
                                            <p:txEl>
                                              <p:pRg st="0" end="0"/>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19">
                                            <p:txEl>
                                              <p:pRg st="1" end="1"/>
                                            </p:txEl>
                                          </p:spTgt>
                                        </p:tgtEl>
                                        <p:attrNameLst>
                                          <p:attrName>style.visibility</p:attrName>
                                        </p:attrNameLst>
                                      </p:cBhvr>
                                      <p:to>
                                        <p:strVal val="visible"/>
                                      </p:to>
                                    </p:set>
                                    <p:animEffect transition="in" filter="fade">
                                      <p:cBhvr>
                                        <p:cTn id="85" dur="500"/>
                                        <p:tgtEl>
                                          <p:spTgt spid="19">
                                            <p:txEl>
                                              <p:pRg st="1" end="1"/>
                                            </p:txEl>
                                          </p:spTgt>
                                        </p:tgtEl>
                                      </p:cBhvr>
                                    </p:animEffect>
                                  </p:childTnLst>
                                </p:cTn>
                              </p:par>
                            </p:childTnLst>
                          </p:cTn>
                        </p:par>
                        <p:par>
                          <p:cTn id="86" fill="hold">
                            <p:stCondLst>
                              <p:cond delay="500"/>
                            </p:stCondLst>
                            <p:childTnLst>
                              <p:par>
                                <p:cTn id="87" presetID="22" presetClass="entr" presetSubtype="2" fill="hold" grpId="0" nodeType="afterEffect">
                                  <p:stCondLst>
                                    <p:cond delay="0"/>
                                  </p:stCondLst>
                                  <p:childTnLst>
                                    <p:set>
                                      <p:cBhvr>
                                        <p:cTn id="88" dur="1" fill="hold">
                                          <p:stCondLst>
                                            <p:cond delay="0"/>
                                          </p:stCondLst>
                                        </p:cTn>
                                        <p:tgtEl>
                                          <p:spTgt spid="292877"/>
                                        </p:tgtEl>
                                        <p:attrNameLst>
                                          <p:attrName>style.visibility</p:attrName>
                                        </p:attrNameLst>
                                      </p:cBhvr>
                                      <p:to>
                                        <p:strVal val="visible"/>
                                      </p:to>
                                    </p:set>
                                    <p:animEffect transition="in" filter="wipe(right)">
                                      <p:cBhvr>
                                        <p:cTn id="89" dur="800"/>
                                        <p:tgtEl>
                                          <p:spTgt spid="2928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70" grpId="0" build="p" animBg="1"/>
      <p:bldP spid="39951" grpId="0" animBg="1"/>
      <p:bldP spid="292873" grpId="0" build="p" animBg="1"/>
      <p:bldP spid="39948" grpId="0" animBg="1"/>
      <p:bldP spid="39949" grpId="0" animBg="1"/>
      <p:bldP spid="292876" grpId="0" animBg="1"/>
      <p:bldP spid="292877" grpId="0" animBg="1"/>
      <p:bldP spid="16" grpId="0" animBg="1"/>
      <p:bldP spid="17" grpId="0"/>
      <p:bldP spid="18"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Box 9"/>
          <p:cNvSpPr txBox="1">
            <a:spLocks noChangeArrowheads="1"/>
          </p:cNvSpPr>
          <p:nvPr/>
        </p:nvSpPr>
        <p:spPr bwMode="auto">
          <a:xfrm>
            <a:off x="7239000" y="2286000"/>
            <a:ext cx="3200400" cy="41148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hypothesize that </a:t>
            </a:r>
            <a:r>
              <a:rPr lang="en-US" dirty="0">
                <a:solidFill>
                  <a:srgbClr val="0000FF"/>
                </a:solidFill>
                <a:latin typeface="Arial Rounded MT Bold"/>
                <a:cs typeface="Arial Rounded MT Bold"/>
              </a:rPr>
              <a:t>if</a:t>
            </a:r>
            <a:r>
              <a:rPr lang="en-US" dirty="0">
                <a:latin typeface="Arial" charset="0"/>
              </a:rPr>
              <a:t> cognitive schema are central,</a:t>
            </a:r>
          </a:p>
          <a:p>
            <a:pPr algn="ctr">
              <a:spcAft>
                <a:spcPts val="600"/>
              </a:spcAft>
              <a:defRPr/>
            </a:pPr>
            <a:r>
              <a:rPr lang="en-US" dirty="0">
                <a:solidFill>
                  <a:srgbClr val="0000FF"/>
                </a:solidFill>
                <a:latin typeface="Arial Rounded MT Bold"/>
                <a:cs typeface="Arial Rounded MT Bold"/>
              </a:rPr>
              <a:t>then</a:t>
            </a:r>
            <a:r>
              <a:rPr lang="en-US" dirty="0">
                <a:solidFill>
                  <a:srgbClr val="0000FF"/>
                </a:solidFill>
                <a:latin typeface="Arial" charset="0"/>
              </a:rPr>
              <a:t> </a:t>
            </a:r>
            <a:r>
              <a:rPr lang="en-US" dirty="0">
                <a:latin typeface="Arial" charset="0"/>
              </a:rPr>
              <a:t>participants will better recall information consistent with a cognitive schema I induce in the lab.</a:t>
            </a:r>
          </a:p>
          <a:p>
            <a:pPr algn="ctr">
              <a:spcAft>
                <a:spcPts val="600"/>
              </a:spcAft>
              <a:defRPr/>
            </a:pPr>
            <a:endParaRPr lang="en-US" dirty="0">
              <a:latin typeface="Arial" charset="0"/>
            </a:endParaRPr>
          </a:p>
          <a:p>
            <a:pPr algn="ctr">
              <a:spcAft>
                <a:spcPts val="600"/>
              </a:spcAft>
              <a:defRPr/>
            </a:pPr>
            <a:r>
              <a:rPr lang="en-US" dirty="0">
                <a:latin typeface="Arial" charset="0"/>
              </a:rPr>
              <a:t>I </a:t>
            </a:r>
            <a:r>
              <a:rPr lang="en-US" dirty="0">
                <a:latin typeface="Arial Rounded MT Bold"/>
                <a:cs typeface="Arial Rounded MT Bold"/>
              </a:rPr>
              <a:t>operationally define </a:t>
            </a:r>
            <a:r>
              <a:rPr lang="en-US" dirty="0">
                <a:latin typeface="Arial" charset="0"/>
              </a:rPr>
              <a:t>cognitive schema consistent with the theory, </a:t>
            </a:r>
          </a:p>
          <a:p>
            <a:pPr algn="ctr">
              <a:spcAft>
                <a:spcPts val="600"/>
              </a:spcAft>
              <a:defRPr/>
            </a:pPr>
            <a:endParaRPr lang="en-US" dirty="0">
              <a:latin typeface="Arial" charset="0"/>
            </a:endParaRPr>
          </a:p>
          <a:p>
            <a:pPr algn="ctr">
              <a:spcAft>
                <a:spcPts val="600"/>
              </a:spcAft>
              <a:defRPr/>
            </a:pPr>
            <a:r>
              <a:rPr lang="en-US" dirty="0">
                <a:latin typeface="Arial" charset="0"/>
              </a:rPr>
              <a:t>Then gather experimental or observational data.</a:t>
            </a:r>
          </a:p>
        </p:txBody>
      </p:sp>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dirty="0"/>
              <a:t>The link between theory &amp; data</a:t>
            </a:r>
          </a:p>
        </p:txBody>
      </p:sp>
      <p:sp>
        <p:nvSpPr>
          <p:cNvPr id="36868" name="Rectangle 3"/>
          <p:cNvSpPr>
            <a:spLocks noGrp="1" noChangeArrowheads="1"/>
          </p:cNvSpPr>
          <p:nvPr>
            <p:ph type="body" idx="4294967295"/>
          </p:nvPr>
        </p:nvSpPr>
        <p:spPr>
          <a:xfrm>
            <a:off x="1752600" y="609601"/>
            <a:ext cx="8915400" cy="480131"/>
          </a:xfrm>
          <a:prstGeom prst="rect">
            <a:avLst/>
          </a:prstGeom>
          <a:noFill/>
        </p:spPr>
        <p:txBody>
          <a:bodyPr>
            <a:spAutoFit/>
          </a:bodyPr>
          <a:lstStyle/>
          <a:p>
            <a:pPr marL="234950" indent="-234950">
              <a:buClr>
                <a:schemeClr val="hlink"/>
              </a:buClr>
            </a:pPr>
            <a:r>
              <a:rPr lang="en-US" dirty="0">
                <a:latin typeface="Arial Rounded MT Bold"/>
                <a:cs typeface="Arial Rounded MT Bold"/>
              </a:rPr>
              <a:t>Deductive reasoning </a:t>
            </a:r>
            <a:r>
              <a:rPr lang="en-US" dirty="0">
                <a:cs typeface="Arial Rounded MT Bold"/>
              </a:rPr>
              <a:t>is “top down”</a:t>
            </a:r>
            <a:r>
              <a:rPr lang="en-US" dirty="0"/>
              <a:t>: </a:t>
            </a:r>
          </a:p>
        </p:txBody>
      </p:sp>
      <p:sp>
        <p:nvSpPr>
          <p:cNvPr id="39951" name="AutoShape 7"/>
          <p:cNvSpPr>
            <a:spLocks noChangeArrowheads="1"/>
          </p:cNvSpPr>
          <p:nvPr/>
        </p:nvSpPr>
        <p:spPr bwMode="auto">
          <a:xfrm>
            <a:off x="8686801" y="41408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2286000"/>
            <a:ext cx="3200400" cy="41148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theorize that humans </a:t>
            </a:r>
            <a:r>
              <a:rPr lang="en-US" sz="1600" dirty="0">
                <a:latin typeface="Arial" charset="0"/>
              </a:rPr>
              <a:t>(mammals?) </a:t>
            </a:r>
            <a:r>
              <a:rPr lang="en-US" dirty="0">
                <a:latin typeface="Arial" charset="0"/>
              </a:rPr>
              <a:t>store information and direct behavior via stable, implicit knowledge structures.</a:t>
            </a:r>
          </a:p>
          <a:p>
            <a:pPr algn="ctr">
              <a:spcAft>
                <a:spcPts val="600"/>
              </a:spcAft>
              <a:defRPr/>
            </a:pPr>
            <a:endParaRPr lang="en-US" dirty="0">
              <a:latin typeface="Arial" charset="0"/>
            </a:endParaRPr>
          </a:p>
          <a:p>
            <a:pPr algn="ctr">
              <a:spcAft>
                <a:spcPts val="600"/>
              </a:spcAft>
              <a:defRPr/>
            </a:pPr>
            <a:r>
              <a:rPr lang="en-US" dirty="0">
                <a:latin typeface="Arial" charset="0"/>
              </a:rPr>
              <a:t>Implicit Knowledge Structure (or cognitive schema) is a </a:t>
            </a:r>
            <a:r>
              <a:rPr lang="en-US" dirty="0">
                <a:latin typeface="Arial Rounded MT Bold"/>
                <a:cs typeface="Arial Rounded MT Bold"/>
              </a:rPr>
              <a:t>Hypothetical Construct</a:t>
            </a:r>
            <a:r>
              <a:rPr lang="en-US" dirty="0">
                <a:latin typeface="Arial" charset="0"/>
              </a:rPr>
              <a:t>.</a:t>
            </a:r>
          </a:p>
          <a:p>
            <a:pPr algn="ctr">
              <a:spcAft>
                <a:spcPts val="600"/>
              </a:spcAft>
              <a:defRPr/>
            </a:pPr>
            <a:endParaRPr lang="en-US" dirty="0">
              <a:latin typeface="Arial" charset="0"/>
            </a:endParaRPr>
          </a:p>
          <a:p>
            <a:pPr algn="ctr">
              <a:spcAft>
                <a:spcPts val="600"/>
              </a:spcAft>
              <a:defRPr/>
            </a:pPr>
            <a:r>
              <a:rPr lang="en-US" dirty="0">
                <a:latin typeface="Arial" charset="0"/>
              </a:rPr>
              <a:t>I deduce what effects schema should have on observable behavior</a:t>
            </a:r>
          </a:p>
        </p:txBody>
      </p:sp>
      <p:sp>
        <p:nvSpPr>
          <p:cNvPr id="39948" name="AutoShape 10"/>
          <p:cNvSpPr>
            <a:spLocks noChangeArrowheads="1"/>
          </p:cNvSpPr>
          <p:nvPr/>
        </p:nvSpPr>
        <p:spPr bwMode="auto">
          <a:xfrm>
            <a:off x="3190875" y="3810000"/>
            <a:ext cx="249238" cy="304800"/>
          </a:xfrm>
          <a:prstGeom prst="downArrow">
            <a:avLst>
              <a:gd name="adj1" fmla="val 50000"/>
              <a:gd name="adj2" fmla="val 30573"/>
            </a:avLst>
          </a:prstGeom>
          <a:solidFill>
            <a:schemeClr val="folHlink"/>
          </a:solidFill>
          <a:ln w="22225">
            <a:solidFill>
              <a:schemeClr val="tx1"/>
            </a:solidFill>
            <a:miter lim="800000"/>
            <a:headEnd/>
            <a:tailEnd/>
          </a:ln>
        </p:spPr>
        <p:txBody>
          <a:bodyPr anchor="ctr"/>
          <a:lstStyle/>
          <a:p>
            <a:endParaRPr lang="en-US"/>
          </a:p>
        </p:txBody>
      </p:sp>
      <p:sp>
        <p:nvSpPr>
          <p:cNvPr id="39949" name="AutoShape 11"/>
          <p:cNvSpPr>
            <a:spLocks noChangeArrowheads="1"/>
          </p:cNvSpPr>
          <p:nvPr/>
        </p:nvSpPr>
        <p:spPr bwMode="auto">
          <a:xfrm flipH="1">
            <a:off x="3190083" y="5029200"/>
            <a:ext cx="250825" cy="304800"/>
          </a:xfrm>
          <a:prstGeom prst="downArrow">
            <a:avLst>
              <a:gd name="adj1" fmla="val 50000"/>
              <a:gd name="adj2" fmla="val 30380"/>
            </a:avLst>
          </a:prstGeom>
          <a:solidFill>
            <a:schemeClr val="folHlink"/>
          </a:solidFill>
          <a:ln w="22225">
            <a:solidFill>
              <a:schemeClr val="tx1"/>
            </a:solidFill>
            <a:miter lim="800000"/>
            <a:headEnd/>
            <a:tailEnd/>
          </a:ln>
        </p:spPr>
        <p:txBody>
          <a:bodyPr anchor="ctr"/>
          <a:lstStyle/>
          <a:p>
            <a:endParaRPr lang="en-US"/>
          </a:p>
        </p:txBody>
      </p:sp>
      <p:sp>
        <p:nvSpPr>
          <p:cNvPr id="292876" name="AutoShape 12"/>
          <p:cNvSpPr>
            <a:spLocks noChangeArrowheads="1"/>
          </p:cNvSpPr>
          <p:nvPr/>
        </p:nvSpPr>
        <p:spPr bwMode="auto">
          <a:xfrm>
            <a:off x="5181600" y="312420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a:t>Deductive</a:t>
            </a:r>
          </a:p>
        </p:txBody>
      </p:sp>
      <p:sp>
        <p:nvSpPr>
          <p:cNvPr id="15" name="Rectangle 14"/>
          <p:cNvSpPr>
            <a:spLocks noChangeArrowheads="1"/>
          </p:cNvSpPr>
          <p:nvPr/>
        </p:nvSpPr>
        <p:spPr bwMode="auto">
          <a:xfrm>
            <a:off x="2362200" y="1066801"/>
            <a:ext cx="7239000" cy="774571"/>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a strong theory or concept…</a:t>
            </a:r>
          </a:p>
          <a:p>
            <a:pPr marL="404813" lvl="1" indent="-404813">
              <a:spcAft>
                <a:spcPts val="1000"/>
              </a:spcAft>
              <a:buClr>
                <a:srgbClr val="FF0000"/>
              </a:buClr>
              <a:buSzPct val="100000"/>
              <a:buFont typeface="Wingdings" pitchFamily="2" charset="2"/>
              <a:buChar char="Ø"/>
            </a:pPr>
            <a:r>
              <a:rPr lang="en-US" dirty="0"/>
              <a:t>…then move to data collection to test / support it:</a:t>
            </a:r>
          </a:p>
        </p:txBody>
      </p:sp>
      <p:sp>
        <p:nvSpPr>
          <p:cNvPr id="17" name="AutoShape 10"/>
          <p:cNvSpPr>
            <a:spLocks noChangeArrowheads="1"/>
          </p:cNvSpPr>
          <p:nvPr/>
        </p:nvSpPr>
        <p:spPr bwMode="auto">
          <a:xfrm>
            <a:off x="8686800" y="5334000"/>
            <a:ext cx="249238" cy="304800"/>
          </a:xfrm>
          <a:prstGeom prst="downArrow">
            <a:avLst>
              <a:gd name="adj1" fmla="val 50000"/>
              <a:gd name="adj2" fmla="val 30573"/>
            </a:avLst>
          </a:prstGeom>
          <a:solidFill>
            <a:schemeClr val="folHlink"/>
          </a:solidFill>
          <a:ln w="22225">
            <a:solidFill>
              <a:schemeClr val="tx1"/>
            </a:solidFill>
            <a:miter lim="800000"/>
            <a:headEnd/>
            <a:tailEnd/>
          </a:ln>
        </p:spPr>
        <p:txBody>
          <a:bodyPr anchor="ctr"/>
          <a:lstStyle/>
          <a:p>
            <a:endParaRPr lang="en-US"/>
          </a:p>
        </p:txBody>
      </p:sp>
    </p:spTree>
    <p:extLst>
      <p:ext uri="{BB962C8B-B14F-4D97-AF65-F5344CB8AC3E}">
        <p14:creationId xmlns:p14="http://schemas.microsoft.com/office/powerpoint/2010/main" val="378943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500"/>
                                        <p:tgtEl>
                                          <p:spTgt spid="1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92873">
                                            <p:bg/>
                                          </p:spTgt>
                                        </p:tgtEl>
                                        <p:attrNameLst>
                                          <p:attrName>style.visibility</p:attrName>
                                        </p:attrNameLst>
                                      </p:cBhvr>
                                      <p:to>
                                        <p:strVal val="visible"/>
                                      </p:to>
                                    </p:set>
                                    <p:animEffect transition="in" filter="fade">
                                      <p:cBhvr>
                                        <p:cTn id="11" dur="500"/>
                                        <p:tgtEl>
                                          <p:spTgt spid="292873">
                                            <p:bg/>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92873">
                                            <p:txEl>
                                              <p:pRg st="0" end="0"/>
                                            </p:txEl>
                                          </p:spTgt>
                                        </p:tgtEl>
                                        <p:attrNameLst>
                                          <p:attrName>style.visibility</p:attrName>
                                        </p:attrNameLst>
                                      </p:cBhvr>
                                      <p:to>
                                        <p:strVal val="visible"/>
                                      </p:to>
                                    </p:set>
                                    <p:animEffect transition="in" filter="fade">
                                      <p:cBhvr>
                                        <p:cTn id="14" dur="500"/>
                                        <p:tgtEl>
                                          <p:spTgt spid="29287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39948"/>
                                        </p:tgtEl>
                                        <p:attrNameLst>
                                          <p:attrName>style.visibility</p:attrName>
                                        </p:attrNameLst>
                                      </p:cBhvr>
                                      <p:to>
                                        <p:strVal val="visible"/>
                                      </p:to>
                                    </p:set>
                                    <p:animEffect transition="in" filter="wipe(up)">
                                      <p:cBhvr>
                                        <p:cTn id="19" dur="600"/>
                                        <p:tgtEl>
                                          <p:spTgt spid="39948"/>
                                        </p:tgtEl>
                                      </p:cBhvr>
                                    </p:animEffect>
                                  </p:childTnLst>
                                </p:cTn>
                              </p:par>
                            </p:childTnLst>
                          </p:cTn>
                        </p:par>
                        <p:par>
                          <p:cTn id="20" fill="hold">
                            <p:stCondLst>
                              <p:cond delay="600"/>
                            </p:stCondLst>
                            <p:childTnLst>
                              <p:par>
                                <p:cTn id="21" presetID="10" presetClass="entr" presetSubtype="0" fill="hold" nodeType="afterEffect">
                                  <p:stCondLst>
                                    <p:cond delay="0"/>
                                  </p:stCondLst>
                                  <p:childTnLst>
                                    <p:set>
                                      <p:cBhvr>
                                        <p:cTn id="22" dur="1" fill="hold">
                                          <p:stCondLst>
                                            <p:cond delay="0"/>
                                          </p:stCondLst>
                                        </p:cTn>
                                        <p:tgtEl>
                                          <p:spTgt spid="292873">
                                            <p:txEl>
                                              <p:pRg st="2" end="2"/>
                                            </p:txEl>
                                          </p:spTgt>
                                        </p:tgtEl>
                                        <p:attrNameLst>
                                          <p:attrName>style.visibility</p:attrName>
                                        </p:attrNameLst>
                                      </p:cBhvr>
                                      <p:to>
                                        <p:strVal val="visible"/>
                                      </p:to>
                                    </p:set>
                                    <p:animEffect transition="in" filter="fade">
                                      <p:cBhvr>
                                        <p:cTn id="23" dur="500"/>
                                        <p:tgtEl>
                                          <p:spTgt spid="29287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39949"/>
                                        </p:tgtEl>
                                        <p:attrNameLst>
                                          <p:attrName>style.visibility</p:attrName>
                                        </p:attrNameLst>
                                      </p:cBhvr>
                                      <p:to>
                                        <p:strVal val="visible"/>
                                      </p:to>
                                    </p:set>
                                    <p:animEffect transition="in" filter="wipe(up)">
                                      <p:cBhvr>
                                        <p:cTn id="28" dur="600"/>
                                        <p:tgtEl>
                                          <p:spTgt spid="39949"/>
                                        </p:tgtEl>
                                      </p:cBhvr>
                                    </p:animEffect>
                                  </p:childTnLst>
                                </p:cTn>
                              </p:par>
                            </p:childTnLst>
                          </p:cTn>
                        </p:par>
                        <p:par>
                          <p:cTn id="29" fill="hold">
                            <p:stCondLst>
                              <p:cond delay="600"/>
                            </p:stCondLst>
                            <p:childTnLst>
                              <p:par>
                                <p:cTn id="30" presetID="10" presetClass="entr" presetSubtype="0" fill="hold" nodeType="afterEffect">
                                  <p:stCondLst>
                                    <p:cond delay="0"/>
                                  </p:stCondLst>
                                  <p:childTnLst>
                                    <p:set>
                                      <p:cBhvr>
                                        <p:cTn id="31" dur="1" fill="hold">
                                          <p:stCondLst>
                                            <p:cond delay="0"/>
                                          </p:stCondLst>
                                        </p:cTn>
                                        <p:tgtEl>
                                          <p:spTgt spid="292873">
                                            <p:txEl>
                                              <p:pRg st="4" end="4"/>
                                            </p:txEl>
                                          </p:spTgt>
                                        </p:tgtEl>
                                        <p:attrNameLst>
                                          <p:attrName>style.visibility</p:attrName>
                                        </p:attrNameLst>
                                      </p:cBhvr>
                                      <p:to>
                                        <p:strVal val="visible"/>
                                      </p:to>
                                    </p:set>
                                    <p:animEffect transition="in" filter="fade">
                                      <p:cBhvr>
                                        <p:cTn id="32" dur="500"/>
                                        <p:tgtEl>
                                          <p:spTgt spid="29287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
                                            <p:txEl>
                                              <p:pRg st="1" end="1"/>
                                            </p:txEl>
                                          </p:spTgt>
                                        </p:tgtEl>
                                        <p:attrNameLst>
                                          <p:attrName>style.visibility</p:attrName>
                                        </p:attrNameLst>
                                      </p:cBhvr>
                                      <p:to>
                                        <p:strVal val="visible"/>
                                      </p:to>
                                    </p:set>
                                    <p:animEffect transition="in" filter="fade">
                                      <p:cBhvr>
                                        <p:cTn id="37" dur="500"/>
                                        <p:tgtEl>
                                          <p:spTgt spid="1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92876"/>
                                        </p:tgtEl>
                                        <p:attrNameLst>
                                          <p:attrName>style.visibility</p:attrName>
                                        </p:attrNameLst>
                                      </p:cBhvr>
                                      <p:to>
                                        <p:strVal val="visible"/>
                                      </p:to>
                                    </p:set>
                                    <p:animEffect transition="in" filter="wipe(left)">
                                      <p:cBhvr>
                                        <p:cTn id="42" dur="800"/>
                                        <p:tgtEl>
                                          <p:spTgt spid="292876"/>
                                        </p:tgtEl>
                                      </p:cBhvr>
                                    </p:animEffect>
                                  </p:childTnLst>
                                </p:cTn>
                              </p:par>
                            </p:childTnLst>
                          </p:cTn>
                        </p:par>
                        <p:par>
                          <p:cTn id="43" fill="hold">
                            <p:stCondLst>
                              <p:cond delay="800"/>
                            </p:stCondLst>
                            <p:childTnLst>
                              <p:par>
                                <p:cTn id="44" presetID="10" presetClass="entr" presetSubtype="0" fill="hold" grpId="0" nodeType="afterEffect">
                                  <p:stCondLst>
                                    <p:cond delay="0"/>
                                  </p:stCondLst>
                                  <p:childTnLst>
                                    <p:set>
                                      <p:cBhvr>
                                        <p:cTn id="45" dur="1" fill="hold">
                                          <p:stCondLst>
                                            <p:cond delay="0"/>
                                          </p:stCondLst>
                                        </p:cTn>
                                        <p:tgtEl>
                                          <p:spTgt spid="16">
                                            <p:bg/>
                                          </p:spTgt>
                                        </p:tgtEl>
                                        <p:attrNameLst>
                                          <p:attrName>style.visibility</p:attrName>
                                        </p:attrNameLst>
                                      </p:cBhvr>
                                      <p:to>
                                        <p:strVal val="visible"/>
                                      </p:to>
                                    </p:set>
                                    <p:animEffect transition="in" filter="fade">
                                      <p:cBhvr>
                                        <p:cTn id="46" dur="500"/>
                                        <p:tgtEl>
                                          <p:spTgt spid="16">
                                            <p:bg/>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6">
                                            <p:txEl>
                                              <p:pRg st="0" end="0"/>
                                            </p:txEl>
                                          </p:spTgt>
                                        </p:tgtEl>
                                        <p:attrNameLst>
                                          <p:attrName>style.visibility</p:attrName>
                                        </p:attrNameLst>
                                      </p:cBhvr>
                                      <p:to>
                                        <p:strVal val="visible"/>
                                      </p:to>
                                    </p:set>
                                    <p:animEffect transition="in" filter="fade">
                                      <p:cBhvr>
                                        <p:cTn id="49" dur="500"/>
                                        <p:tgtEl>
                                          <p:spTgt spid="16">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6">
                                            <p:txEl>
                                              <p:pRg st="1" end="1"/>
                                            </p:txEl>
                                          </p:spTgt>
                                        </p:tgtEl>
                                        <p:attrNameLst>
                                          <p:attrName>style.visibility</p:attrName>
                                        </p:attrNameLst>
                                      </p:cBhvr>
                                      <p:to>
                                        <p:strVal val="visible"/>
                                      </p:to>
                                    </p:set>
                                    <p:animEffect transition="in" filter="fade">
                                      <p:cBhvr>
                                        <p:cTn id="54" dur="500"/>
                                        <p:tgtEl>
                                          <p:spTgt spid="16">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grpId="0" nodeType="clickEffect">
                                  <p:stCondLst>
                                    <p:cond delay="0"/>
                                  </p:stCondLst>
                                  <p:childTnLst>
                                    <p:set>
                                      <p:cBhvr>
                                        <p:cTn id="58" dur="1" fill="hold">
                                          <p:stCondLst>
                                            <p:cond delay="0"/>
                                          </p:stCondLst>
                                        </p:cTn>
                                        <p:tgtEl>
                                          <p:spTgt spid="39951"/>
                                        </p:tgtEl>
                                        <p:attrNameLst>
                                          <p:attrName>style.visibility</p:attrName>
                                        </p:attrNameLst>
                                      </p:cBhvr>
                                      <p:to>
                                        <p:strVal val="visible"/>
                                      </p:to>
                                    </p:set>
                                    <p:animEffect transition="in" filter="wipe(up)">
                                      <p:cBhvr>
                                        <p:cTn id="59" dur="600"/>
                                        <p:tgtEl>
                                          <p:spTgt spid="39951"/>
                                        </p:tgtEl>
                                      </p:cBhvr>
                                    </p:animEffect>
                                  </p:childTnLst>
                                </p:cTn>
                              </p:par>
                            </p:childTnLst>
                          </p:cTn>
                        </p:par>
                        <p:par>
                          <p:cTn id="60" fill="hold">
                            <p:stCondLst>
                              <p:cond delay="600"/>
                            </p:stCondLst>
                            <p:childTnLst>
                              <p:par>
                                <p:cTn id="61" presetID="10" presetClass="entr" presetSubtype="0" fill="hold" nodeType="afterEffect">
                                  <p:stCondLst>
                                    <p:cond delay="0"/>
                                  </p:stCondLst>
                                  <p:childTnLst>
                                    <p:set>
                                      <p:cBhvr>
                                        <p:cTn id="62" dur="1" fill="hold">
                                          <p:stCondLst>
                                            <p:cond delay="0"/>
                                          </p:stCondLst>
                                        </p:cTn>
                                        <p:tgtEl>
                                          <p:spTgt spid="16">
                                            <p:txEl>
                                              <p:pRg st="3" end="3"/>
                                            </p:txEl>
                                          </p:spTgt>
                                        </p:tgtEl>
                                        <p:attrNameLst>
                                          <p:attrName>style.visibility</p:attrName>
                                        </p:attrNameLst>
                                      </p:cBhvr>
                                      <p:to>
                                        <p:strVal val="visible"/>
                                      </p:to>
                                    </p:set>
                                    <p:animEffect transition="in" filter="fade">
                                      <p:cBhvr>
                                        <p:cTn id="63" dur="500"/>
                                        <p:tgtEl>
                                          <p:spTgt spid="16">
                                            <p:txEl>
                                              <p:pRg st="3" end="3"/>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1" fill="hold" grpId="0" nodeType="clickEffect">
                                  <p:stCondLst>
                                    <p:cond delay="0"/>
                                  </p:stCondLst>
                                  <p:childTnLst>
                                    <p:set>
                                      <p:cBhvr>
                                        <p:cTn id="67" dur="1" fill="hold">
                                          <p:stCondLst>
                                            <p:cond delay="0"/>
                                          </p:stCondLst>
                                        </p:cTn>
                                        <p:tgtEl>
                                          <p:spTgt spid="17"/>
                                        </p:tgtEl>
                                        <p:attrNameLst>
                                          <p:attrName>style.visibility</p:attrName>
                                        </p:attrNameLst>
                                      </p:cBhvr>
                                      <p:to>
                                        <p:strVal val="visible"/>
                                      </p:to>
                                    </p:set>
                                    <p:animEffect transition="in" filter="wipe(up)">
                                      <p:cBhvr>
                                        <p:cTn id="68" dur="600"/>
                                        <p:tgtEl>
                                          <p:spTgt spid="17"/>
                                        </p:tgtEl>
                                      </p:cBhvr>
                                    </p:animEffect>
                                  </p:childTnLst>
                                </p:cTn>
                              </p:par>
                            </p:childTnLst>
                          </p:cTn>
                        </p:par>
                        <p:par>
                          <p:cTn id="69" fill="hold">
                            <p:stCondLst>
                              <p:cond delay="600"/>
                            </p:stCondLst>
                            <p:childTnLst>
                              <p:par>
                                <p:cTn id="70" presetID="10" presetClass="entr" presetSubtype="0" fill="hold" nodeType="afterEffect">
                                  <p:stCondLst>
                                    <p:cond delay="0"/>
                                  </p:stCondLst>
                                  <p:childTnLst>
                                    <p:set>
                                      <p:cBhvr>
                                        <p:cTn id="71" dur="1" fill="hold">
                                          <p:stCondLst>
                                            <p:cond delay="0"/>
                                          </p:stCondLst>
                                        </p:cTn>
                                        <p:tgtEl>
                                          <p:spTgt spid="16">
                                            <p:txEl>
                                              <p:pRg st="5" end="5"/>
                                            </p:txEl>
                                          </p:spTgt>
                                        </p:tgtEl>
                                        <p:attrNameLst>
                                          <p:attrName>style.visibility</p:attrName>
                                        </p:attrNameLst>
                                      </p:cBhvr>
                                      <p:to>
                                        <p:strVal val="visible"/>
                                      </p:to>
                                    </p:set>
                                    <p:animEffect transition="in" filter="fade">
                                      <p:cBhvr>
                                        <p:cTn id="72" dur="500"/>
                                        <p:tgtEl>
                                          <p:spTgt spid="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animBg="1"/>
      <p:bldP spid="39951" grpId="0" animBg="1"/>
      <p:bldP spid="292873" grpId="0" build="p" animBg="1"/>
      <p:bldP spid="39948" grpId="0" animBg="1"/>
      <p:bldP spid="39949" grpId="0" animBg="1"/>
      <p:bldP spid="292876" grpId="0" animBg="1"/>
      <p:bldP spid="1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Box 9"/>
          <p:cNvSpPr txBox="1">
            <a:spLocks noChangeArrowheads="1"/>
          </p:cNvSpPr>
          <p:nvPr/>
        </p:nvSpPr>
        <p:spPr bwMode="auto">
          <a:xfrm>
            <a:off x="7239000" y="3048000"/>
            <a:ext cx="3200400" cy="19812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a:t>
            </a:r>
            <a:r>
              <a:rPr lang="en-US" dirty="0">
                <a:latin typeface="Arial Rounded MT Bold"/>
                <a:cs typeface="Arial Rounded MT Bold"/>
              </a:rPr>
              <a:t>operationally define </a:t>
            </a:r>
            <a:r>
              <a:rPr lang="en-US" dirty="0">
                <a:latin typeface="Arial" charset="0"/>
              </a:rPr>
              <a:t>cognitive schema consistent with the theory, </a:t>
            </a:r>
          </a:p>
          <a:p>
            <a:pPr algn="ctr">
              <a:spcAft>
                <a:spcPts val="600"/>
              </a:spcAft>
              <a:defRPr/>
            </a:pPr>
            <a:endParaRPr lang="en-US" dirty="0">
              <a:latin typeface="Arial" charset="0"/>
            </a:endParaRPr>
          </a:p>
          <a:p>
            <a:pPr algn="ctr">
              <a:spcAft>
                <a:spcPts val="600"/>
              </a:spcAft>
              <a:defRPr/>
            </a:pPr>
            <a:r>
              <a:rPr lang="en-US" dirty="0">
                <a:latin typeface="Arial" charset="0"/>
              </a:rPr>
              <a:t>Then gather experimental or observational data.</a:t>
            </a:r>
          </a:p>
        </p:txBody>
      </p:sp>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a:t>The link between theory &amp; data</a:t>
            </a:r>
          </a:p>
        </p:txBody>
      </p:sp>
      <p:sp>
        <p:nvSpPr>
          <p:cNvPr id="36868" name="Rectangle 3"/>
          <p:cNvSpPr>
            <a:spLocks noGrp="1" noChangeArrowheads="1"/>
          </p:cNvSpPr>
          <p:nvPr>
            <p:ph type="body" idx="4294967295"/>
          </p:nvPr>
        </p:nvSpPr>
        <p:spPr>
          <a:xfrm>
            <a:off x="1752600" y="609601"/>
            <a:ext cx="8915400" cy="480131"/>
          </a:xfrm>
          <a:prstGeom prst="rect">
            <a:avLst/>
          </a:prstGeom>
          <a:noFill/>
        </p:spPr>
        <p:txBody>
          <a:bodyPr>
            <a:spAutoFit/>
          </a:bodyPr>
          <a:lstStyle/>
          <a:p>
            <a:pPr marL="234950" indent="-234950">
              <a:buClr>
                <a:schemeClr val="hlink"/>
              </a:buClr>
            </a:pPr>
            <a:r>
              <a:rPr lang="en-US" dirty="0">
                <a:latin typeface="Arial Rounded MT Bold"/>
                <a:cs typeface="Arial Rounded MT Bold"/>
              </a:rPr>
              <a:t>Deductive reasoning </a:t>
            </a:r>
            <a:r>
              <a:rPr lang="en-US" dirty="0">
                <a:cs typeface="Arial Rounded MT Bold"/>
              </a:rPr>
              <a:t>is “top down”</a:t>
            </a:r>
            <a:r>
              <a:rPr lang="en-US" dirty="0"/>
              <a:t>: </a:t>
            </a:r>
          </a:p>
        </p:txBody>
      </p:sp>
      <p:sp>
        <p:nvSpPr>
          <p:cNvPr id="39951" name="AutoShape 7"/>
          <p:cNvSpPr>
            <a:spLocks noChangeArrowheads="1"/>
          </p:cNvSpPr>
          <p:nvPr/>
        </p:nvSpPr>
        <p:spPr bwMode="auto">
          <a:xfrm>
            <a:off x="8686801" y="39122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3048000"/>
            <a:ext cx="3200400" cy="19812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theorize that humans </a:t>
            </a:r>
            <a:r>
              <a:rPr lang="en-US" sz="1600" dirty="0">
                <a:latin typeface="Arial" charset="0"/>
              </a:rPr>
              <a:t>(mammals?) </a:t>
            </a:r>
            <a:r>
              <a:rPr lang="en-US" dirty="0">
                <a:latin typeface="Arial" charset="0"/>
              </a:rPr>
              <a:t>store information and direct behavior via stable, implicit knowledge structures.</a:t>
            </a:r>
          </a:p>
        </p:txBody>
      </p:sp>
      <p:sp>
        <p:nvSpPr>
          <p:cNvPr id="292876" name="AutoShape 12"/>
          <p:cNvSpPr>
            <a:spLocks noChangeArrowheads="1"/>
          </p:cNvSpPr>
          <p:nvPr/>
        </p:nvSpPr>
        <p:spPr bwMode="auto">
          <a:xfrm>
            <a:off x="5181600" y="312420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a:t>Deductive</a:t>
            </a:r>
          </a:p>
        </p:txBody>
      </p:sp>
      <p:sp>
        <p:nvSpPr>
          <p:cNvPr id="15" name="Rectangle 14"/>
          <p:cNvSpPr>
            <a:spLocks noChangeArrowheads="1"/>
          </p:cNvSpPr>
          <p:nvPr/>
        </p:nvSpPr>
        <p:spPr bwMode="auto">
          <a:xfrm>
            <a:off x="2362200" y="1066801"/>
            <a:ext cx="7239000" cy="1456809"/>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a strong theory or concept…</a:t>
            </a:r>
          </a:p>
          <a:p>
            <a:pPr marL="404813" lvl="1" indent="-404813">
              <a:spcAft>
                <a:spcPts val="1000"/>
              </a:spcAft>
              <a:buClr>
                <a:srgbClr val="FF0000"/>
              </a:buClr>
              <a:buSzPct val="100000"/>
              <a:buFont typeface="Wingdings" pitchFamily="2" charset="2"/>
              <a:buChar char="Ø"/>
            </a:pPr>
            <a:r>
              <a:rPr lang="en-US" dirty="0"/>
              <a:t>…then move to data collection to test / support it:</a:t>
            </a:r>
          </a:p>
          <a:p>
            <a:pPr marL="404813" lvl="1" indent="-404813">
              <a:spcAft>
                <a:spcPts val="1000"/>
              </a:spcAft>
              <a:buClr>
                <a:srgbClr val="FF0000"/>
              </a:buClr>
              <a:buSzPct val="100000"/>
              <a:buFont typeface="Wingdings" pitchFamily="2" charset="2"/>
              <a:buChar char="Ø"/>
            </a:pPr>
            <a:r>
              <a:rPr lang="en-US" dirty="0"/>
              <a:t>My study results (data) may then lead me to (inductively) modify or clarify my theory.</a:t>
            </a:r>
          </a:p>
        </p:txBody>
      </p:sp>
      <p:sp>
        <p:nvSpPr>
          <p:cNvPr id="13" name="AutoShape 13"/>
          <p:cNvSpPr>
            <a:spLocks noChangeArrowheads="1"/>
          </p:cNvSpPr>
          <p:nvPr/>
        </p:nvSpPr>
        <p:spPr bwMode="auto">
          <a:xfrm rot="10800000" flipV="1">
            <a:off x="5106988" y="4114800"/>
            <a:ext cx="1903413"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Inductive </a:t>
            </a:r>
          </a:p>
        </p:txBody>
      </p:sp>
    </p:spTree>
    <p:extLst>
      <p:ext uri="{BB962C8B-B14F-4D97-AF65-F5344CB8AC3E}">
        <p14:creationId xmlns:p14="http://schemas.microsoft.com/office/powerpoint/2010/main" val="1972788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
                                            <p:txEl>
                                              <p:pRg st="2" end="2"/>
                                            </p:txEl>
                                          </p:spTgt>
                                        </p:tgtEl>
                                        <p:attrNameLst>
                                          <p:attrName>style.visibility</p:attrName>
                                        </p:attrNameLst>
                                      </p:cBhvr>
                                      <p:to>
                                        <p:strVal val="visible"/>
                                      </p:to>
                                    </p:set>
                                    <p:animEffect transition="in" filter="fade">
                                      <p:cBhvr>
                                        <p:cTn id="7" dur="700"/>
                                        <p:tgtEl>
                                          <p:spTgt spid="15">
                                            <p:txEl>
                                              <p:pRg st="2" end="2"/>
                                            </p:txEl>
                                          </p:spTgt>
                                        </p:tgtEl>
                                      </p:cBhvr>
                                    </p:animEffect>
                                  </p:childTnLst>
                                </p:cTn>
                              </p:par>
                            </p:childTnLst>
                          </p:cTn>
                        </p:par>
                        <p:par>
                          <p:cTn id="8" fill="hold">
                            <p:stCondLst>
                              <p:cond delay="700"/>
                            </p:stCondLst>
                            <p:childTnLst>
                              <p:par>
                                <p:cTn id="9" presetID="22" presetClass="entr" presetSubtype="2"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right)">
                                      <p:cBhvr>
                                        <p:cTn id="11" dur="9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Box 9"/>
          <p:cNvSpPr txBox="1">
            <a:spLocks noChangeArrowheads="1"/>
          </p:cNvSpPr>
          <p:nvPr/>
        </p:nvSpPr>
        <p:spPr bwMode="auto">
          <a:xfrm>
            <a:off x="7239000" y="2286000"/>
            <a:ext cx="3200400" cy="41148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observe a regularity or anomaly in behavior;</a:t>
            </a:r>
          </a:p>
          <a:p>
            <a:pPr algn="ctr">
              <a:spcAft>
                <a:spcPts val="600"/>
              </a:spcAft>
              <a:defRPr/>
            </a:pPr>
            <a:r>
              <a:rPr lang="en-US" dirty="0">
                <a:latin typeface="Arial" charset="0"/>
              </a:rPr>
              <a:t>In recurrent elections many people vote against their own immediate economic interests. </a:t>
            </a:r>
          </a:p>
          <a:p>
            <a:pPr algn="ctr">
              <a:spcAft>
                <a:spcPts val="600"/>
              </a:spcAft>
              <a:defRPr/>
            </a:pPr>
            <a:endParaRPr lang="en-US" dirty="0">
              <a:latin typeface="Arial" charset="0"/>
            </a:endParaRPr>
          </a:p>
          <a:p>
            <a:pPr algn="ctr">
              <a:spcAft>
                <a:spcPts val="600"/>
              </a:spcAft>
              <a:defRPr/>
            </a:pPr>
            <a:r>
              <a:rPr lang="en-US" dirty="0">
                <a:latin typeface="Arial" charset="0"/>
              </a:rPr>
              <a:t>Since I think people should operate rationally </a:t>
            </a:r>
          </a:p>
          <a:p>
            <a:pPr algn="ctr">
              <a:spcAft>
                <a:spcPts val="600"/>
              </a:spcAft>
              <a:defRPr/>
            </a:pPr>
            <a:r>
              <a:rPr lang="en-US" sz="1600" dirty="0">
                <a:latin typeface="Arial" charset="0"/>
              </a:rPr>
              <a:t>(that is, to maximize their immediate interest) </a:t>
            </a:r>
          </a:p>
          <a:p>
            <a:pPr algn="ctr">
              <a:spcAft>
                <a:spcPts val="600"/>
              </a:spcAft>
              <a:defRPr/>
            </a:pPr>
            <a:r>
              <a:rPr lang="en-US" dirty="0">
                <a:latin typeface="Arial" charset="0"/>
              </a:rPr>
              <a:t>I need to explain this empirical observation.</a:t>
            </a:r>
            <a:endParaRPr lang="en-US" sz="2400" dirty="0">
              <a:latin typeface="Arial" charset="0"/>
            </a:endParaRPr>
          </a:p>
        </p:txBody>
      </p:sp>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a:t>The link between theory &amp; data</a:t>
            </a:r>
          </a:p>
        </p:txBody>
      </p:sp>
      <p:sp>
        <p:nvSpPr>
          <p:cNvPr id="39951" name="AutoShape 7"/>
          <p:cNvSpPr>
            <a:spLocks noChangeArrowheads="1"/>
          </p:cNvSpPr>
          <p:nvPr/>
        </p:nvSpPr>
        <p:spPr bwMode="auto">
          <a:xfrm>
            <a:off x="8686801" y="41408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2286000"/>
            <a:ext cx="3200400" cy="41148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develop a theory that people are affected more by threats to their sense of identity or personal security than by pragmatic concerns.</a:t>
            </a:r>
          </a:p>
          <a:p>
            <a:pPr algn="ctr">
              <a:spcAft>
                <a:spcPts val="600"/>
              </a:spcAft>
              <a:defRPr/>
            </a:pPr>
            <a:endParaRPr lang="en-US" dirty="0">
              <a:latin typeface="Arial" charset="0"/>
            </a:endParaRPr>
          </a:p>
          <a:p>
            <a:pPr algn="ctr">
              <a:spcAft>
                <a:spcPts val="600"/>
              </a:spcAft>
              <a:defRPr/>
            </a:pPr>
            <a:r>
              <a:rPr lang="en-US" dirty="0">
                <a:latin typeface="Arial" charset="0"/>
              </a:rPr>
              <a:t>These different forms of threat are the </a:t>
            </a:r>
            <a:r>
              <a:rPr lang="en-US" dirty="0">
                <a:latin typeface="Arial Rounded MT Bold"/>
                <a:cs typeface="Arial Rounded MT Bold"/>
              </a:rPr>
              <a:t>hypothetical constructs</a:t>
            </a:r>
            <a:r>
              <a:rPr lang="en-US" dirty="0">
                <a:latin typeface="Arial" charset="0"/>
              </a:rPr>
              <a:t> I need to test.</a:t>
            </a:r>
          </a:p>
          <a:p>
            <a:pPr algn="ctr">
              <a:spcAft>
                <a:spcPts val="600"/>
              </a:spcAft>
              <a:defRPr/>
            </a:pPr>
            <a:endParaRPr lang="en-US" dirty="0">
              <a:latin typeface="Arial" charset="0"/>
            </a:endParaRPr>
          </a:p>
          <a:p>
            <a:pPr algn="ctr">
              <a:spcAft>
                <a:spcPts val="600"/>
              </a:spcAft>
              <a:defRPr/>
            </a:pPr>
            <a:r>
              <a:rPr lang="en-US" dirty="0">
                <a:latin typeface="Arial" charset="0"/>
              </a:rPr>
              <a:t>I go on to develop concrete hypotheses and research methods.</a:t>
            </a:r>
          </a:p>
        </p:txBody>
      </p:sp>
      <p:sp>
        <p:nvSpPr>
          <p:cNvPr id="39949" name="AutoShape 11"/>
          <p:cNvSpPr>
            <a:spLocks noChangeArrowheads="1"/>
          </p:cNvSpPr>
          <p:nvPr/>
        </p:nvSpPr>
        <p:spPr bwMode="auto">
          <a:xfrm flipH="1">
            <a:off x="3276601" y="3733800"/>
            <a:ext cx="250825" cy="304800"/>
          </a:xfrm>
          <a:prstGeom prst="downArrow">
            <a:avLst>
              <a:gd name="adj1" fmla="val 50000"/>
              <a:gd name="adj2" fmla="val 30380"/>
            </a:avLst>
          </a:prstGeom>
          <a:solidFill>
            <a:schemeClr val="folHlink"/>
          </a:solidFill>
          <a:ln w="22225">
            <a:solidFill>
              <a:schemeClr val="tx1"/>
            </a:solidFill>
            <a:miter lim="800000"/>
            <a:headEnd/>
            <a:tailEnd/>
          </a:ln>
        </p:spPr>
        <p:txBody>
          <a:bodyPr anchor="ctr"/>
          <a:lstStyle/>
          <a:p>
            <a:endParaRPr lang="en-US"/>
          </a:p>
        </p:txBody>
      </p:sp>
      <p:sp>
        <p:nvSpPr>
          <p:cNvPr id="292876" name="AutoShape 12"/>
          <p:cNvSpPr>
            <a:spLocks noChangeArrowheads="1"/>
          </p:cNvSpPr>
          <p:nvPr/>
        </p:nvSpPr>
        <p:spPr bwMode="auto">
          <a:xfrm>
            <a:off x="5181600" y="312420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Deductive</a:t>
            </a:r>
          </a:p>
        </p:txBody>
      </p:sp>
      <p:sp>
        <p:nvSpPr>
          <p:cNvPr id="13" name="Text Box 14"/>
          <p:cNvSpPr txBox="1">
            <a:spLocks noChangeArrowheads="1"/>
          </p:cNvSpPr>
          <p:nvPr/>
        </p:nvSpPr>
        <p:spPr bwMode="auto">
          <a:xfrm>
            <a:off x="1752600" y="685801"/>
            <a:ext cx="8686800" cy="430887"/>
          </a:xfrm>
          <a:prstGeom prst="rect">
            <a:avLst/>
          </a:prstGeom>
          <a:noFill/>
          <a:ln w="9525" algn="ctr">
            <a:noFill/>
            <a:miter lim="800000"/>
            <a:headEnd/>
            <a:tailEnd/>
          </a:ln>
        </p:spPr>
        <p:txBody>
          <a:bodyPr>
            <a:spAutoFit/>
          </a:bodyPr>
          <a:lstStyle/>
          <a:p>
            <a:pPr marL="284163" indent="-284163">
              <a:lnSpc>
                <a:spcPct val="90000"/>
              </a:lnSpc>
              <a:spcAft>
                <a:spcPct val="20000"/>
              </a:spcAft>
              <a:buClr>
                <a:schemeClr val="hlink"/>
              </a:buClr>
              <a:buFont typeface="Wingdings" pitchFamily="2" charset="2"/>
              <a:buChar char="n"/>
            </a:pPr>
            <a:r>
              <a:rPr lang="en-US" sz="2400" dirty="0">
                <a:latin typeface="Arial Rounded MT Bold"/>
                <a:cs typeface="Arial Rounded MT Bold"/>
              </a:rPr>
              <a:t>Inductive reasoning is “bottoms up”</a:t>
            </a:r>
            <a:r>
              <a:rPr lang="en-US" sz="2400" dirty="0"/>
              <a:t>: </a:t>
            </a:r>
          </a:p>
        </p:txBody>
      </p:sp>
      <p:sp>
        <p:nvSpPr>
          <p:cNvPr id="14" name="Rectangle 13"/>
          <p:cNvSpPr>
            <a:spLocks noChangeArrowheads="1"/>
          </p:cNvSpPr>
          <p:nvPr/>
        </p:nvSpPr>
        <p:spPr bwMode="auto">
          <a:xfrm>
            <a:off x="2362200" y="1068875"/>
            <a:ext cx="7239000" cy="774571"/>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empirical observations…</a:t>
            </a:r>
          </a:p>
          <a:p>
            <a:pPr marL="404813" lvl="1" indent="-404813">
              <a:spcAft>
                <a:spcPts val="1000"/>
              </a:spcAft>
              <a:buClr>
                <a:srgbClr val="FF0000"/>
              </a:buClr>
              <a:buSzPct val="100000"/>
              <a:buFont typeface="Wingdings" pitchFamily="2" charset="2"/>
              <a:buChar char="Ø"/>
            </a:pPr>
            <a:r>
              <a:rPr lang="en-US" dirty="0"/>
              <a:t>…then develop or adapt a theory to explain them.</a:t>
            </a:r>
          </a:p>
        </p:txBody>
      </p:sp>
      <p:sp>
        <p:nvSpPr>
          <p:cNvPr id="18" name="AutoShape 13"/>
          <p:cNvSpPr>
            <a:spLocks noChangeArrowheads="1"/>
          </p:cNvSpPr>
          <p:nvPr/>
        </p:nvSpPr>
        <p:spPr bwMode="auto">
          <a:xfrm rot="10800000" flipV="1">
            <a:off x="5106988" y="4883149"/>
            <a:ext cx="1903413"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Inductive </a:t>
            </a:r>
          </a:p>
        </p:txBody>
      </p:sp>
      <p:sp>
        <p:nvSpPr>
          <p:cNvPr id="19" name="AutoShape 11"/>
          <p:cNvSpPr>
            <a:spLocks noChangeArrowheads="1"/>
          </p:cNvSpPr>
          <p:nvPr/>
        </p:nvSpPr>
        <p:spPr bwMode="auto">
          <a:xfrm flipH="1">
            <a:off x="3276601" y="5029200"/>
            <a:ext cx="250825" cy="304800"/>
          </a:xfrm>
          <a:prstGeom prst="downArrow">
            <a:avLst>
              <a:gd name="adj1" fmla="val 50000"/>
              <a:gd name="adj2" fmla="val 30380"/>
            </a:avLst>
          </a:prstGeom>
          <a:solidFill>
            <a:schemeClr val="folHlink"/>
          </a:solidFill>
          <a:ln w="22225">
            <a:solidFill>
              <a:schemeClr val="tx1"/>
            </a:solidFill>
            <a:miter lim="800000"/>
            <a:headEnd/>
            <a:tailEnd/>
          </a:ln>
        </p:spPr>
        <p:txBody>
          <a:bodyPr anchor="ctr"/>
          <a:lstStyle/>
          <a:p>
            <a:endParaRPr lang="en-US"/>
          </a:p>
        </p:txBody>
      </p:sp>
    </p:spTree>
    <p:extLst>
      <p:ext uri="{BB962C8B-B14F-4D97-AF65-F5344CB8AC3E}">
        <p14:creationId xmlns:p14="http://schemas.microsoft.com/office/powerpoint/2010/main" val="2264497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bg/>
                                          </p:spTgt>
                                        </p:tgtEl>
                                        <p:attrNameLst>
                                          <p:attrName>style.visibility</p:attrName>
                                        </p:attrNameLst>
                                      </p:cBhvr>
                                      <p:to>
                                        <p:strVal val="visible"/>
                                      </p:to>
                                    </p:set>
                                    <p:animEffect transition="in" filter="fade">
                                      <p:cBhvr>
                                        <p:cTn id="11" dur="500"/>
                                        <p:tgtEl>
                                          <p:spTgt spid="16">
                                            <p:bg/>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6">
                                            <p:txEl>
                                              <p:pRg st="0" end="0"/>
                                            </p:txEl>
                                          </p:spTgt>
                                        </p:tgtEl>
                                        <p:attrNameLst>
                                          <p:attrName>style.visibility</p:attrName>
                                        </p:attrNameLst>
                                      </p:cBhvr>
                                      <p:to>
                                        <p:strVal val="visible"/>
                                      </p:to>
                                    </p:set>
                                    <p:animEffect transition="in" filter="fade">
                                      <p:cBhvr>
                                        <p:cTn id="14" dur="500"/>
                                        <p:tgtEl>
                                          <p:spTgt spid="16">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6">
                                            <p:txEl>
                                              <p:pRg st="1" end="1"/>
                                            </p:txEl>
                                          </p:spTgt>
                                        </p:tgtEl>
                                        <p:attrNameLst>
                                          <p:attrName>style.visibility</p:attrName>
                                        </p:attrNameLst>
                                      </p:cBhvr>
                                      <p:to>
                                        <p:strVal val="visible"/>
                                      </p:to>
                                    </p:set>
                                    <p:animEffect transition="in" filter="fade">
                                      <p:cBhvr>
                                        <p:cTn id="19" dur="500"/>
                                        <p:tgtEl>
                                          <p:spTgt spid="16">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39951"/>
                                        </p:tgtEl>
                                        <p:attrNameLst>
                                          <p:attrName>style.visibility</p:attrName>
                                        </p:attrNameLst>
                                      </p:cBhvr>
                                      <p:to>
                                        <p:strVal val="visible"/>
                                      </p:to>
                                    </p:set>
                                    <p:animEffect transition="in" filter="wipe(up)">
                                      <p:cBhvr>
                                        <p:cTn id="24" dur="600"/>
                                        <p:tgtEl>
                                          <p:spTgt spid="39951"/>
                                        </p:tgtEl>
                                      </p:cBhvr>
                                    </p:animEffect>
                                  </p:childTnLst>
                                </p:cTn>
                              </p:par>
                            </p:childTnLst>
                          </p:cTn>
                        </p:par>
                        <p:par>
                          <p:cTn id="25" fill="hold">
                            <p:stCondLst>
                              <p:cond delay="600"/>
                            </p:stCondLst>
                            <p:childTnLst>
                              <p:par>
                                <p:cTn id="26" presetID="10" presetClass="entr" presetSubtype="0" fill="hold" nodeType="after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500"/>
                                        <p:tgtEl>
                                          <p:spTgt spid="16">
                                            <p:txEl>
                                              <p:pRg st="3" end="3"/>
                                            </p:txEl>
                                          </p:spTgt>
                                        </p:tgtEl>
                                      </p:cBhvr>
                                    </p:animEffect>
                                  </p:childTnLst>
                                </p:cTn>
                              </p:par>
                            </p:childTnLst>
                          </p:cTn>
                        </p:par>
                        <p:par>
                          <p:cTn id="29" fill="hold">
                            <p:stCondLst>
                              <p:cond delay="1100"/>
                            </p:stCondLst>
                            <p:childTnLst>
                              <p:par>
                                <p:cTn id="30" presetID="10" presetClass="entr" presetSubtype="0" fill="hold" nodeType="afterEffect">
                                  <p:stCondLst>
                                    <p:cond delay="0"/>
                                  </p:stCondLst>
                                  <p:childTnLst>
                                    <p:set>
                                      <p:cBhvr>
                                        <p:cTn id="31" dur="1" fill="hold">
                                          <p:stCondLst>
                                            <p:cond delay="0"/>
                                          </p:stCondLst>
                                        </p:cTn>
                                        <p:tgtEl>
                                          <p:spTgt spid="16">
                                            <p:txEl>
                                              <p:pRg st="4" end="4"/>
                                            </p:txEl>
                                          </p:spTgt>
                                        </p:tgtEl>
                                        <p:attrNameLst>
                                          <p:attrName>style.visibility</p:attrName>
                                        </p:attrNameLst>
                                      </p:cBhvr>
                                      <p:to>
                                        <p:strVal val="visible"/>
                                      </p:to>
                                    </p:set>
                                    <p:animEffect transition="in" filter="fade">
                                      <p:cBhvr>
                                        <p:cTn id="32" dur="800"/>
                                        <p:tgtEl>
                                          <p:spTgt spid="16">
                                            <p:txEl>
                                              <p:pRg st="4" end="4"/>
                                            </p:txEl>
                                          </p:spTgt>
                                        </p:tgtEl>
                                      </p:cBhvr>
                                    </p:animEffect>
                                  </p:childTnLst>
                                </p:cTn>
                              </p:par>
                            </p:childTnLst>
                          </p:cTn>
                        </p:par>
                        <p:par>
                          <p:cTn id="33" fill="hold">
                            <p:stCondLst>
                              <p:cond delay="1900"/>
                            </p:stCondLst>
                            <p:childTnLst>
                              <p:par>
                                <p:cTn id="34" presetID="10" presetClass="entr" presetSubtype="0" fill="hold" nodeType="afterEffect">
                                  <p:stCondLst>
                                    <p:cond delay="0"/>
                                  </p:stCondLst>
                                  <p:childTnLst>
                                    <p:set>
                                      <p:cBhvr>
                                        <p:cTn id="35" dur="1" fill="hold">
                                          <p:stCondLst>
                                            <p:cond delay="0"/>
                                          </p:stCondLst>
                                        </p:cTn>
                                        <p:tgtEl>
                                          <p:spTgt spid="16">
                                            <p:txEl>
                                              <p:pRg st="5" end="5"/>
                                            </p:txEl>
                                          </p:spTgt>
                                        </p:tgtEl>
                                        <p:attrNameLst>
                                          <p:attrName>style.visibility</p:attrName>
                                        </p:attrNameLst>
                                      </p:cBhvr>
                                      <p:to>
                                        <p:strVal val="visible"/>
                                      </p:to>
                                    </p:set>
                                    <p:animEffect transition="in" filter="fade">
                                      <p:cBhvr>
                                        <p:cTn id="36" dur="800"/>
                                        <p:tgtEl>
                                          <p:spTgt spid="16">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4">
                                            <p:txEl>
                                              <p:pRg st="1" end="1"/>
                                            </p:txEl>
                                          </p:spTgt>
                                        </p:tgtEl>
                                        <p:attrNameLst>
                                          <p:attrName>style.visibility</p:attrName>
                                        </p:attrNameLst>
                                      </p:cBhvr>
                                      <p:to>
                                        <p:strVal val="visible"/>
                                      </p:to>
                                    </p:set>
                                    <p:animEffect transition="in" filter="fade">
                                      <p:cBhvr>
                                        <p:cTn id="41" dur="500"/>
                                        <p:tgtEl>
                                          <p:spTgt spid="14">
                                            <p:txEl>
                                              <p:pRg st="1" end="1"/>
                                            </p:txEl>
                                          </p:spTgt>
                                        </p:tgtEl>
                                      </p:cBhvr>
                                    </p:animEffect>
                                  </p:childTnLst>
                                </p:cTn>
                              </p:par>
                            </p:childTnLst>
                          </p:cTn>
                        </p:par>
                        <p:par>
                          <p:cTn id="42" fill="hold">
                            <p:stCondLst>
                              <p:cond delay="500"/>
                            </p:stCondLst>
                            <p:childTnLst>
                              <p:par>
                                <p:cTn id="43" presetID="22" presetClass="entr" presetSubtype="2" fill="hold" grpId="0" nodeType="after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ipe(right)">
                                      <p:cBhvr>
                                        <p:cTn id="45" dur="700"/>
                                        <p:tgtEl>
                                          <p:spTgt spid="18"/>
                                        </p:tgtEl>
                                      </p:cBhvr>
                                    </p:animEffect>
                                  </p:childTnLst>
                                </p:cTn>
                              </p:par>
                            </p:childTnLst>
                          </p:cTn>
                        </p:par>
                        <p:par>
                          <p:cTn id="46" fill="hold">
                            <p:stCondLst>
                              <p:cond delay="1200"/>
                            </p:stCondLst>
                            <p:childTnLst>
                              <p:par>
                                <p:cTn id="47" presetID="10" presetClass="entr" presetSubtype="0" fill="hold" grpId="0" nodeType="afterEffect">
                                  <p:stCondLst>
                                    <p:cond delay="0"/>
                                  </p:stCondLst>
                                  <p:childTnLst>
                                    <p:set>
                                      <p:cBhvr>
                                        <p:cTn id="48" dur="1" fill="hold">
                                          <p:stCondLst>
                                            <p:cond delay="0"/>
                                          </p:stCondLst>
                                        </p:cTn>
                                        <p:tgtEl>
                                          <p:spTgt spid="292873">
                                            <p:bg/>
                                          </p:spTgt>
                                        </p:tgtEl>
                                        <p:attrNameLst>
                                          <p:attrName>style.visibility</p:attrName>
                                        </p:attrNameLst>
                                      </p:cBhvr>
                                      <p:to>
                                        <p:strVal val="visible"/>
                                      </p:to>
                                    </p:set>
                                    <p:animEffect transition="in" filter="fade">
                                      <p:cBhvr>
                                        <p:cTn id="49" dur="500"/>
                                        <p:tgtEl>
                                          <p:spTgt spid="292873">
                                            <p:bg/>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92873">
                                            <p:txEl>
                                              <p:pRg st="0" end="0"/>
                                            </p:txEl>
                                          </p:spTgt>
                                        </p:tgtEl>
                                        <p:attrNameLst>
                                          <p:attrName>style.visibility</p:attrName>
                                        </p:attrNameLst>
                                      </p:cBhvr>
                                      <p:to>
                                        <p:strVal val="visible"/>
                                      </p:to>
                                    </p:set>
                                    <p:animEffect transition="in" filter="fade">
                                      <p:cBhvr>
                                        <p:cTn id="52" dur="500"/>
                                        <p:tgtEl>
                                          <p:spTgt spid="292873">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grpId="0" nodeType="clickEffect">
                                  <p:stCondLst>
                                    <p:cond delay="0"/>
                                  </p:stCondLst>
                                  <p:childTnLst>
                                    <p:set>
                                      <p:cBhvr>
                                        <p:cTn id="56" dur="1" fill="hold">
                                          <p:stCondLst>
                                            <p:cond delay="0"/>
                                          </p:stCondLst>
                                        </p:cTn>
                                        <p:tgtEl>
                                          <p:spTgt spid="39949"/>
                                        </p:tgtEl>
                                        <p:attrNameLst>
                                          <p:attrName>style.visibility</p:attrName>
                                        </p:attrNameLst>
                                      </p:cBhvr>
                                      <p:to>
                                        <p:strVal val="visible"/>
                                      </p:to>
                                    </p:set>
                                    <p:animEffect transition="in" filter="wipe(up)">
                                      <p:cBhvr>
                                        <p:cTn id="57" dur="700"/>
                                        <p:tgtEl>
                                          <p:spTgt spid="39949"/>
                                        </p:tgtEl>
                                      </p:cBhvr>
                                    </p:animEffect>
                                  </p:childTnLst>
                                </p:cTn>
                              </p:par>
                            </p:childTnLst>
                          </p:cTn>
                        </p:par>
                        <p:par>
                          <p:cTn id="58" fill="hold">
                            <p:stCondLst>
                              <p:cond delay="700"/>
                            </p:stCondLst>
                            <p:childTnLst>
                              <p:par>
                                <p:cTn id="59" presetID="10" presetClass="entr" presetSubtype="0" fill="hold" nodeType="afterEffect">
                                  <p:stCondLst>
                                    <p:cond delay="0"/>
                                  </p:stCondLst>
                                  <p:childTnLst>
                                    <p:set>
                                      <p:cBhvr>
                                        <p:cTn id="60" dur="1" fill="hold">
                                          <p:stCondLst>
                                            <p:cond delay="0"/>
                                          </p:stCondLst>
                                        </p:cTn>
                                        <p:tgtEl>
                                          <p:spTgt spid="292873">
                                            <p:txEl>
                                              <p:pRg st="2" end="2"/>
                                            </p:txEl>
                                          </p:spTgt>
                                        </p:tgtEl>
                                        <p:attrNameLst>
                                          <p:attrName>style.visibility</p:attrName>
                                        </p:attrNameLst>
                                      </p:cBhvr>
                                      <p:to>
                                        <p:strVal val="visible"/>
                                      </p:to>
                                    </p:set>
                                    <p:animEffect transition="in" filter="fade">
                                      <p:cBhvr>
                                        <p:cTn id="61" dur="500"/>
                                        <p:tgtEl>
                                          <p:spTgt spid="292873">
                                            <p:txEl>
                                              <p:pRg st="2" end="2"/>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1" fill="hold" grpId="0" nodeType="clickEffect">
                                  <p:stCondLst>
                                    <p:cond delay="0"/>
                                  </p:stCondLst>
                                  <p:childTnLst>
                                    <p:set>
                                      <p:cBhvr>
                                        <p:cTn id="65" dur="1" fill="hold">
                                          <p:stCondLst>
                                            <p:cond delay="0"/>
                                          </p:stCondLst>
                                        </p:cTn>
                                        <p:tgtEl>
                                          <p:spTgt spid="19"/>
                                        </p:tgtEl>
                                        <p:attrNameLst>
                                          <p:attrName>style.visibility</p:attrName>
                                        </p:attrNameLst>
                                      </p:cBhvr>
                                      <p:to>
                                        <p:strVal val="visible"/>
                                      </p:to>
                                    </p:set>
                                    <p:animEffect transition="in" filter="wipe(up)">
                                      <p:cBhvr>
                                        <p:cTn id="66" dur="700"/>
                                        <p:tgtEl>
                                          <p:spTgt spid="19"/>
                                        </p:tgtEl>
                                      </p:cBhvr>
                                    </p:animEffect>
                                  </p:childTnLst>
                                </p:cTn>
                              </p:par>
                            </p:childTnLst>
                          </p:cTn>
                        </p:par>
                        <p:par>
                          <p:cTn id="67" fill="hold">
                            <p:stCondLst>
                              <p:cond delay="700"/>
                            </p:stCondLst>
                            <p:childTnLst>
                              <p:par>
                                <p:cTn id="68" presetID="10" presetClass="entr" presetSubtype="0" fill="hold" nodeType="afterEffect">
                                  <p:stCondLst>
                                    <p:cond delay="0"/>
                                  </p:stCondLst>
                                  <p:childTnLst>
                                    <p:set>
                                      <p:cBhvr>
                                        <p:cTn id="69" dur="1" fill="hold">
                                          <p:stCondLst>
                                            <p:cond delay="0"/>
                                          </p:stCondLst>
                                        </p:cTn>
                                        <p:tgtEl>
                                          <p:spTgt spid="292873">
                                            <p:txEl>
                                              <p:pRg st="4" end="4"/>
                                            </p:txEl>
                                          </p:spTgt>
                                        </p:tgtEl>
                                        <p:attrNameLst>
                                          <p:attrName>style.visibility</p:attrName>
                                        </p:attrNameLst>
                                      </p:cBhvr>
                                      <p:to>
                                        <p:strVal val="visible"/>
                                      </p:to>
                                    </p:set>
                                    <p:animEffect transition="in" filter="fade">
                                      <p:cBhvr>
                                        <p:cTn id="70" dur="500"/>
                                        <p:tgtEl>
                                          <p:spTgt spid="292873">
                                            <p:txEl>
                                              <p:pRg st="4" end="4"/>
                                            </p:txEl>
                                          </p:spTgt>
                                        </p:tgtEl>
                                      </p:cBhvr>
                                    </p:animEffect>
                                  </p:childTnLst>
                                </p:cTn>
                              </p:par>
                              <p:par>
                                <p:cTn id="71" presetID="22" presetClass="entr" presetSubtype="8" fill="hold" grpId="0" nodeType="withEffect">
                                  <p:stCondLst>
                                    <p:cond delay="0"/>
                                  </p:stCondLst>
                                  <p:childTnLst>
                                    <p:set>
                                      <p:cBhvr>
                                        <p:cTn id="72" dur="1" fill="hold">
                                          <p:stCondLst>
                                            <p:cond delay="0"/>
                                          </p:stCondLst>
                                        </p:cTn>
                                        <p:tgtEl>
                                          <p:spTgt spid="292876"/>
                                        </p:tgtEl>
                                        <p:attrNameLst>
                                          <p:attrName>style.visibility</p:attrName>
                                        </p:attrNameLst>
                                      </p:cBhvr>
                                      <p:to>
                                        <p:strVal val="visible"/>
                                      </p:to>
                                    </p:set>
                                    <p:animEffect transition="in" filter="wipe(left)">
                                      <p:cBhvr>
                                        <p:cTn id="73" dur="800"/>
                                        <p:tgtEl>
                                          <p:spTgt spid="2928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animBg="1"/>
      <p:bldP spid="39951" grpId="0" animBg="1"/>
      <p:bldP spid="292873" grpId="0" build="p" animBg="1"/>
      <p:bldP spid="39949" grpId="0" animBg="1"/>
      <p:bldP spid="292876" grpId="0" animBg="1"/>
      <p:bldP spid="18" grpId="0" animBg="1"/>
      <p:bldP spid="1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Box 9"/>
          <p:cNvSpPr txBox="1">
            <a:spLocks noChangeArrowheads="1"/>
          </p:cNvSpPr>
          <p:nvPr/>
        </p:nvSpPr>
        <p:spPr bwMode="auto">
          <a:xfrm>
            <a:off x="7162800" y="3124200"/>
            <a:ext cx="3200400" cy="27432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operationally define the key terms of the theory,,,</a:t>
            </a:r>
          </a:p>
          <a:p>
            <a:pPr algn="ctr">
              <a:spcAft>
                <a:spcPts val="600"/>
              </a:spcAft>
              <a:defRPr/>
            </a:pPr>
            <a:endParaRPr lang="en-US" dirty="0">
              <a:latin typeface="Arial" charset="0"/>
            </a:endParaRPr>
          </a:p>
          <a:p>
            <a:pPr algn="ctr">
              <a:spcAft>
                <a:spcPts val="600"/>
              </a:spcAft>
              <a:defRPr/>
            </a:pPr>
            <a:r>
              <a:rPr lang="is-IS" dirty="0">
                <a:latin typeface="Arial" charset="0"/>
              </a:rPr>
              <a:t>…t</a:t>
            </a:r>
            <a:r>
              <a:rPr lang="en-US" dirty="0">
                <a:latin typeface="Arial" charset="0"/>
              </a:rPr>
              <a:t>hen create variables that I measure or manipulate</a:t>
            </a:r>
            <a:r>
              <a:rPr lang="is-IS" dirty="0">
                <a:latin typeface="Arial" charset="0"/>
              </a:rPr>
              <a:t>…</a:t>
            </a:r>
            <a:endParaRPr lang="en-US" dirty="0">
              <a:latin typeface="Arial" charset="0"/>
            </a:endParaRPr>
          </a:p>
          <a:p>
            <a:pPr algn="ctr">
              <a:spcAft>
                <a:spcPts val="600"/>
              </a:spcAft>
              <a:defRPr/>
            </a:pPr>
            <a:endParaRPr lang="en-US" dirty="0">
              <a:latin typeface="Arial" charset="0"/>
            </a:endParaRPr>
          </a:p>
          <a:p>
            <a:pPr algn="ctr">
              <a:spcAft>
                <a:spcPts val="600"/>
              </a:spcAft>
              <a:defRPr/>
            </a:pPr>
            <a:r>
              <a:rPr lang="is-IS" dirty="0">
                <a:latin typeface="Arial" charset="0"/>
              </a:rPr>
              <a:t>…to </a:t>
            </a:r>
            <a:r>
              <a:rPr lang="en-US" dirty="0">
                <a:latin typeface="Arial" charset="0"/>
              </a:rPr>
              <a:t>gather more systematic data</a:t>
            </a:r>
            <a:r>
              <a:rPr lang="is-IS" dirty="0">
                <a:latin typeface="Arial" charset="0"/>
              </a:rPr>
              <a:t>.</a:t>
            </a:r>
            <a:endParaRPr lang="en-US" sz="2400" dirty="0">
              <a:latin typeface="Arial" charset="0"/>
            </a:endParaRPr>
          </a:p>
        </p:txBody>
      </p:sp>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a:t>The link between theory &amp; data</a:t>
            </a:r>
          </a:p>
        </p:txBody>
      </p:sp>
      <p:sp>
        <p:nvSpPr>
          <p:cNvPr id="39951" name="AutoShape 7"/>
          <p:cNvSpPr>
            <a:spLocks noChangeArrowheads="1"/>
          </p:cNvSpPr>
          <p:nvPr/>
        </p:nvSpPr>
        <p:spPr bwMode="auto">
          <a:xfrm>
            <a:off x="8686801" y="36836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3124200"/>
            <a:ext cx="3200400" cy="2743200"/>
          </a:xfrm>
          <a:prstGeom prst="rect">
            <a:avLst/>
          </a:prstGeom>
          <a:noFill/>
          <a:ln w="22225">
            <a:solidFill>
              <a:schemeClr val="tx1"/>
            </a:solidFill>
            <a:miter lim="800000"/>
            <a:headEnd/>
            <a:tailEnd/>
          </a:ln>
          <a:effectLst/>
        </p:spPr>
        <p:txBody>
          <a:bodyPr/>
          <a:lstStyle/>
          <a:p>
            <a:pPr algn="ctr">
              <a:spcAft>
                <a:spcPts val="600"/>
              </a:spcAft>
              <a:defRPr/>
            </a:pPr>
            <a:r>
              <a:rPr lang="en-US" dirty="0">
                <a:latin typeface="Arial" charset="0"/>
              </a:rPr>
              <a:t>I develop a theory that people are affected more by threats to their sense of identity or personal security than by pragmatic concerns.</a:t>
            </a:r>
          </a:p>
          <a:p>
            <a:pPr algn="ctr">
              <a:spcAft>
                <a:spcPts val="600"/>
              </a:spcAft>
              <a:defRPr/>
            </a:pPr>
            <a:endParaRPr lang="en-US" dirty="0">
              <a:latin typeface="Arial" charset="0"/>
            </a:endParaRPr>
          </a:p>
        </p:txBody>
      </p:sp>
      <p:sp>
        <p:nvSpPr>
          <p:cNvPr id="292876" name="AutoShape 12"/>
          <p:cNvSpPr>
            <a:spLocks noChangeArrowheads="1"/>
          </p:cNvSpPr>
          <p:nvPr/>
        </p:nvSpPr>
        <p:spPr bwMode="auto">
          <a:xfrm>
            <a:off x="5181600" y="312420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Deductive</a:t>
            </a:r>
          </a:p>
        </p:txBody>
      </p:sp>
      <p:sp>
        <p:nvSpPr>
          <p:cNvPr id="13" name="Text Box 14"/>
          <p:cNvSpPr txBox="1">
            <a:spLocks noChangeArrowheads="1"/>
          </p:cNvSpPr>
          <p:nvPr/>
        </p:nvSpPr>
        <p:spPr bwMode="auto">
          <a:xfrm>
            <a:off x="1752600" y="685801"/>
            <a:ext cx="8686800" cy="430887"/>
          </a:xfrm>
          <a:prstGeom prst="rect">
            <a:avLst/>
          </a:prstGeom>
          <a:noFill/>
          <a:ln w="9525" algn="ctr">
            <a:noFill/>
            <a:miter lim="800000"/>
            <a:headEnd/>
            <a:tailEnd/>
          </a:ln>
        </p:spPr>
        <p:txBody>
          <a:bodyPr>
            <a:spAutoFit/>
          </a:bodyPr>
          <a:lstStyle/>
          <a:p>
            <a:pPr marL="284163" indent="-284163">
              <a:lnSpc>
                <a:spcPct val="90000"/>
              </a:lnSpc>
              <a:spcAft>
                <a:spcPct val="20000"/>
              </a:spcAft>
              <a:buClr>
                <a:schemeClr val="hlink"/>
              </a:buClr>
              <a:buFont typeface="Wingdings" pitchFamily="2" charset="2"/>
              <a:buChar char="n"/>
            </a:pPr>
            <a:r>
              <a:rPr lang="en-US" sz="2400" dirty="0">
                <a:latin typeface="Arial Rounded MT Bold"/>
                <a:cs typeface="Arial Rounded MT Bold"/>
              </a:rPr>
              <a:t>Inductive reasoning is “bottoms up”</a:t>
            </a:r>
            <a:r>
              <a:rPr lang="en-US" sz="2400" dirty="0"/>
              <a:t>: </a:t>
            </a:r>
          </a:p>
        </p:txBody>
      </p:sp>
      <p:sp>
        <p:nvSpPr>
          <p:cNvPr id="14" name="Rectangle 13"/>
          <p:cNvSpPr>
            <a:spLocks noChangeArrowheads="1"/>
          </p:cNvSpPr>
          <p:nvPr/>
        </p:nvSpPr>
        <p:spPr bwMode="auto">
          <a:xfrm>
            <a:off x="2362200" y="1068875"/>
            <a:ext cx="7239000" cy="1456809"/>
          </a:xfrm>
          <a:prstGeom prst="rect">
            <a:avLst/>
          </a:prstGeom>
          <a:noFill/>
          <a:ln w="9525">
            <a:noFill/>
            <a:miter lim="800000"/>
            <a:headEnd/>
            <a:tailEnd/>
          </a:ln>
        </p:spPr>
        <p:txBody>
          <a:bodyPr wrap="square">
            <a:spAutoFit/>
          </a:bodyPr>
          <a:lstStyle/>
          <a:p>
            <a:pPr marL="404813" lvl="1" indent="-404813">
              <a:spcAft>
                <a:spcPts val="1000"/>
              </a:spcAft>
              <a:buClr>
                <a:srgbClr val="FF0000"/>
              </a:buClr>
              <a:buSzPct val="100000"/>
              <a:buFont typeface="Wingdings" pitchFamily="2" charset="2"/>
              <a:buChar char="Ø"/>
            </a:pPr>
            <a:r>
              <a:rPr lang="en-US" dirty="0"/>
              <a:t>We begin with empirical observations…</a:t>
            </a:r>
          </a:p>
          <a:p>
            <a:pPr marL="404813" lvl="1" indent="-404813">
              <a:spcAft>
                <a:spcPts val="1000"/>
              </a:spcAft>
              <a:buClr>
                <a:srgbClr val="FF0000"/>
              </a:buClr>
              <a:buSzPct val="100000"/>
              <a:buFont typeface="Wingdings" pitchFamily="2" charset="2"/>
              <a:buChar char="Ø"/>
            </a:pPr>
            <a:r>
              <a:rPr lang="en-US" dirty="0"/>
              <a:t>…then develop or adapt a theory to explain them.</a:t>
            </a:r>
          </a:p>
          <a:p>
            <a:pPr marL="404813" lvl="1" indent="-404813">
              <a:spcAft>
                <a:spcPts val="1000"/>
              </a:spcAft>
              <a:buClr>
                <a:srgbClr val="FF0000"/>
              </a:buClr>
              <a:buSzPct val="100000"/>
              <a:buFont typeface="Wingdings" pitchFamily="2" charset="2"/>
              <a:buChar char="Ø"/>
            </a:pPr>
            <a:r>
              <a:rPr lang="en-US" dirty="0"/>
              <a:t>My emerging theory allows me to (deductively) articulate hypotheses and gather systematic data.</a:t>
            </a:r>
          </a:p>
        </p:txBody>
      </p:sp>
      <p:sp>
        <p:nvSpPr>
          <p:cNvPr id="18" name="AutoShape 13"/>
          <p:cNvSpPr>
            <a:spLocks noChangeArrowheads="1"/>
          </p:cNvSpPr>
          <p:nvPr/>
        </p:nvSpPr>
        <p:spPr bwMode="auto">
          <a:xfrm rot="10800000" flipV="1">
            <a:off x="5106988" y="4883149"/>
            <a:ext cx="1903413"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Inductive </a:t>
            </a:r>
          </a:p>
        </p:txBody>
      </p:sp>
      <p:sp>
        <p:nvSpPr>
          <p:cNvPr id="12" name="AutoShape 7"/>
          <p:cNvSpPr>
            <a:spLocks noChangeArrowheads="1"/>
          </p:cNvSpPr>
          <p:nvPr/>
        </p:nvSpPr>
        <p:spPr bwMode="auto">
          <a:xfrm>
            <a:off x="8686801" y="46742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 name="Rectangle 1"/>
          <p:cNvSpPr/>
          <p:nvPr/>
        </p:nvSpPr>
        <p:spPr>
          <a:xfrm>
            <a:off x="7162800" y="3124201"/>
            <a:ext cx="3200400" cy="646331"/>
          </a:xfrm>
          <a:prstGeom prst="rect">
            <a:avLst/>
          </a:prstGeom>
        </p:spPr>
        <p:txBody>
          <a:bodyPr>
            <a:spAutoFit/>
          </a:bodyPr>
          <a:lstStyle/>
          <a:p>
            <a:pPr algn="ctr">
              <a:spcAft>
                <a:spcPts val="600"/>
              </a:spcAft>
              <a:defRPr/>
            </a:pPr>
            <a:r>
              <a:rPr lang="en-US" dirty="0">
                <a:latin typeface="Arial" charset="0"/>
              </a:rPr>
              <a:t>I need to explain this empirical observation.</a:t>
            </a:r>
            <a:endParaRPr lang="en-US" sz="2800" dirty="0">
              <a:latin typeface="Arial" charset="0"/>
            </a:endParaRPr>
          </a:p>
        </p:txBody>
      </p:sp>
    </p:spTree>
    <p:extLst>
      <p:ext uri="{BB962C8B-B14F-4D97-AF65-F5344CB8AC3E}">
        <p14:creationId xmlns:p14="http://schemas.microsoft.com/office/powerpoint/2010/main" val="546144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4">
                                            <p:txEl>
                                              <p:pRg st="2" end="2"/>
                                            </p:txEl>
                                          </p:spTgt>
                                        </p:tgtEl>
                                        <p:attrNameLst>
                                          <p:attrName>style.visibility</p:attrName>
                                        </p:attrNameLst>
                                      </p:cBhvr>
                                      <p:to>
                                        <p:strVal val="visible"/>
                                      </p:to>
                                    </p:set>
                                    <p:animEffect transition="in" filter="fade">
                                      <p:cBhvr>
                                        <p:cTn id="7" dur="800"/>
                                        <p:tgtEl>
                                          <p:spTgt spid="14">
                                            <p:txEl>
                                              <p:pRg st="2" end="2"/>
                                            </p:txEl>
                                          </p:spTgt>
                                        </p:tgtEl>
                                      </p:cBhvr>
                                    </p:animEffect>
                                  </p:childTnLst>
                                </p:cTn>
                              </p:par>
                            </p:childTnLst>
                          </p:cTn>
                        </p:par>
                        <p:par>
                          <p:cTn id="8" fill="hold">
                            <p:stCondLst>
                              <p:cond delay="800"/>
                            </p:stCondLst>
                            <p:childTnLst>
                              <p:par>
                                <p:cTn id="9" presetID="22" presetClass="entr" presetSubtype="8" fill="hold" grpId="0" nodeType="afterEffect">
                                  <p:stCondLst>
                                    <p:cond delay="0"/>
                                  </p:stCondLst>
                                  <p:childTnLst>
                                    <p:set>
                                      <p:cBhvr>
                                        <p:cTn id="10" dur="1" fill="hold">
                                          <p:stCondLst>
                                            <p:cond delay="0"/>
                                          </p:stCondLst>
                                        </p:cTn>
                                        <p:tgtEl>
                                          <p:spTgt spid="292876"/>
                                        </p:tgtEl>
                                        <p:attrNameLst>
                                          <p:attrName>style.visibility</p:attrName>
                                        </p:attrNameLst>
                                      </p:cBhvr>
                                      <p:to>
                                        <p:strVal val="visible"/>
                                      </p:to>
                                    </p:set>
                                    <p:animEffect transition="in" filter="wipe(left)">
                                      <p:cBhvr>
                                        <p:cTn id="11" dur="800"/>
                                        <p:tgtEl>
                                          <p:spTgt spid="292876"/>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xit" presetSubtype="0" fill="hold" grpId="0" nodeType="clickEffect">
                                  <p:stCondLst>
                                    <p:cond delay="0"/>
                                  </p:stCondLst>
                                  <p:childTnLst>
                                    <p:animEffect transition="out" filter="dissolve">
                                      <p:cBhvr>
                                        <p:cTn id="15" dur="800"/>
                                        <p:tgtEl>
                                          <p:spTgt spid="2"/>
                                        </p:tgtEl>
                                      </p:cBhvr>
                                    </p:animEffect>
                                    <p:set>
                                      <p:cBhvr>
                                        <p:cTn id="16" dur="1" fill="hold">
                                          <p:stCondLst>
                                            <p:cond delay="799"/>
                                          </p:stCondLst>
                                        </p:cTn>
                                        <p:tgtEl>
                                          <p:spTgt spid="2"/>
                                        </p:tgtEl>
                                        <p:attrNameLst>
                                          <p:attrName>style.visibility</p:attrName>
                                        </p:attrNameLst>
                                      </p:cBhvr>
                                      <p:to>
                                        <p:strVal val="hidden"/>
                                      </p:to>
                                    </p:set>
                                  </p:childTnLst>
                                </p:cTn>
                              </p:par>
                              <p:par>
                                <p:cTn id="17" presetID="10" presetClass="entr" presetSubtype="0" fill="hold" grpId="0" nodeType="withEffect">
                                  <p:stCondLst>
                                    <p:cond delay="0"/>
                                  </p:stCondLst>
                                  <p:childTnLst>
                                    <p:set>
                                      <p:cBhvr>
                                        <p:cTn id="18" dur="1" fill="hold">
                                          <p:stCondLst>
                                            <p:cond delay="0"/>
                                          </p:stCondLst>
                                        </p:cTn>
                                        <p:tgtEl>
                                          <p:spTgt spid="16">
                                            <p:txEl>
                                              <p:pRg st="0" end="0"/>
                                            </p:txEl>
                                          </p:spTgt>
                                        </p:tgtEl>
                                        <p:attrNameLst>
                                          <p:attrName>style.visibility</p:attrName>
                                        </p:attrNameLst>
                                      </p:cBhvr>
                                      <p:to>
                                        <p:strVal val="visible"/>
                                      </p:to>
                                    </p:set>
                                    <p:animEffect transition="in" filter="fade">
                                      <p:cBhvr>
                                        <p:cTn id="19" dur="800"/>
                                        <p:tgtEl>
                                          <p:spTgt spid="16">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39951"/>
                                        </p:tgtEl>
                                        <p:attrNameLst>
                                          <p:attrName>style.visibility</p:attrName>
                                        </p:attrNameLst>
                                      </p:cBhvr>
                                      <p:to>
                                        <p:strVal val="visible"/>
                                      </p:to>
                                    </p:set>
                                    <p:animEffect transition="in" filter="wipe(up)">
                                      <p:cBhvr>
                                        <p:cTn id="24" dur="600"/>
                                        <p:tgtEl>
                                          <p:spTgt spid="39951"/>
                                        </p:tgtEl>
                                      </p:cBhvr>
                                    </p:animEffect>
                                  </p:childTnLst>
                                </p:cTn>
                              </p:par>
                            </p:childTnLst>
                          </p:cTn>
                        </p:par>
                        <p:par>
                          <p:cTn id="25" fill="hold">
                            <p:stCondLst>
                              <p:cond delay="600"/>
                            </p:stCondLst>
                            <p:childTnLst>
                              <p:par>
                                <p:cTn id="26" presetID="10" presetClass="entr" presetSubtype="0" fill="hold" nodeType="afterEffect">
                                  <p:stCondLst>
                                    <p:cond delay="0"/>
                                  </p:stCondLst>
                                  <p:childTnLst>
                                    <p:set>
                                      <p:cBhvr>
                                        <p:cTn id="27" dur="1" fill="hold">
                                          <p:stCondLst>
                                            <p:cond delay="0"/>
                                          </p:stCondLst>
                                        </p:cTn>
                                        <p:tgtEl>
                                          <p:spTgt spid="16">
                                            <p:txEl>
                                              <p:pRg st="2" end="2"/>
                                            </p:txEl>
                                          </p:spTgt>
                                        </p:tgtEl>
                                        <p:attrNameLst>
                                          <p:attrName>style.visibility</p:attrName>
                                        </p:attrNameLst>
                                      </p:cBhvr>
                                      <p:to>
                                        <p:strVal val="visible"/>
                                      </p:to>
                                    </p:set>
                                    <p:animEffect transition="in" filter="fade">
                                      <p:cBhvr>
                                        <p:cTn id="28" dur="800"/>
                                        <p:tgtEl>
                                          <p:spTgt spid="16">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wipe(up)">
                                      <p:cBhvr>
                                        <p:cTn id="33" dur="600"/>
                                        <p:tgtEl>
                                          <p:spTgt spid="12"/>
                                        </p:tgtEl>
                                      </p:cBhvr>
                                    </p:animEffect>
                                  </p:childTnLst>
                                </p:cTn>
                              </p:par>
                            </p:childTnLst>
                          </p:cTn>
                        </p:par>
                        <p:par>
                          <p:cTn id="34" fill="hold">
                            <p:stCondLst>
                              <p:cond delay="600"/>
                            </p:stCondLst>
                            <p:childTnLst>
                              <p:par>
                                <p:cTn id="35" presetID="10" presetClass="entr" presetSubtype="0" fill="hold" nodeType="afterEffect">
                                  <p:stCondLst>
                                    <p:cond delay="0"/>
                                  </p:stCondLst>
                                  <p:childTnLst>
                                    <p:set>
                                      <p:cBhvr>
                                        <p:cTn id="36" dur="1" fill="hold">
                                          <p:stCondLst>
                                            <p:cond delay="0"/>
                                          </p:stCondLst>
                                        </p:cTn>
                                        <p:tgtEl>
                                          <p:spTgt spid="16">
                                            <p:txEl>
                                              <p:pRg st="4" end="4"/>
                                            </p:txEl>
                                          </p:spTgt>
                                        </p:tgtEl>
                                        <p:attrNameLst>
                                          <p:attrName>style.visibility</p:attrName>
                                        </p:attrNameLst>
                                      </p:cBhvr>
                                      <p:to>
                                        <p:strVal val="visible"/>
                                      </p:to>
                                    </p:set>
                                    <p:animEffect transition="in" filter="fade">
                                      <p:cBhvr>
                                        <p:cTn id="37" dur="800"/>
                                        <p:tgtEl>
                                          <p:spTgt spid="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P spid="39951" grpId="0" animBg="1"/>
      <p:bldP spid="292876" grpId="0" animBg="1"/>
      <p:bldP spid="12" grpId="0" animBg="1"/>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idx="4294967295"/>
          </p:nvPr>
        </p:nvSpPr>
        <p:spPr>
          <a:xfrm>
            <a:off x="4267200" y="92076"/>
            <a:ext cx="4953000" cy="396875"/>
          </a:xfrm>
          <a:prstGeom prst="rect">
            <a:avLst/>
          </a:prstGeom>
        </p:spPr>
        <p:txBody>
          <a:bodyPr/>
          <a:lstStyle/>
          <a:p>
            <a:pPr eaLnBrk="1" hangingPunct="1"/>
            <a:r>
              <a:rPr lang="en-US" sz="2000" dirty="0"/>
              <a:t>The link between theory &amp; data</a:t>
            </a:r>
          </a:p>
        </p:txBody>
      </p:sp>
      <p:sp>
        <p:nvSpPr>
          <p:cNvPr id="292870" name="Text Box 6"/>
          <p:cNvSpPr txBox="1">
            <a:spLocks noChangeArrowheads="1"/>
          </p:cNvSpPr>
          <p:nvPr/>
        </p:nvSpPr>
        <p:spPr bwMode="auto">
          <a:xfrm>
            <a:off x="7010400" y="2133600"/>
            <a:ext cx="3200400" cy="1905000"/>
          </a:xfrm>
          <a:prstGeom prst="rect">
            <a:avLst/>
          </a:prstGeom>
          <a:noFill/>
          <a:ln w="22225">
            <a:solidFill>
              <a:schemeClr val="tx1"/>
            </a:solidFill>
            <a:miter lim="800000"/>
            <a:headEnd/>
            <a:tailEnd/>
          </a:ln>
          <a:effectLst/>
        </p:spPr>
        <p:txBody>
          <a:bodyPr wrap="none"/>
          <a:lstStyle/>
          <a:p>
            <a:pPr algn="ctr">
              <a:spcAft>
                <a:spcPct val="0"/>
              </a:spcAft>
              <a:defRPr/>
            </a:pPr>
            <a:r>
              <a:rPr lang="en-US" dirty="0">
                <a:latin typeface="Arial" charset="0"/>
              </a:rPr>
              <a:t>Specific hypotheses</a:t>
            </a:r>
          </a:p>
          <a:p>
            <a:pPr algn="ctr">
              <a:spcAft>
                <a:spcPct val="0"/>
              </a:spcAft>
              <a:defRPr/>
            </a:pPr>
            <a:endParaRPr lang="en-US" dirty="0">
              <a:latin typeface="Arial" charset="0"/>
            </a:endParaRPr>
          </a:p>
          <a:p>
            <a:pPr algn="ctr">
              <a:spcAft>
                <a:spcPct val="0"/>
              </a:spcAft>
              <a:defRPr/>
            </a:pPr>
            <a:r>
              <a:rPr lang="en-US" dirty="0">
                <a:latin typeface="Arial" charset="0"/>
              </a:rPr>
              <a:t>Research methods</a:t>
            </a:r>
          </a:p>
          <a:p>
            <a:pPr algn="ctr">
              <a:lnSpc>
                <a:spcPct val="80000"/>
              </a:lnSpc>
              <a:spcAft>
                <a:spcPct val="0"/>
              </a:spcAft>
              <a:defRPr/>
            </a:pPr>
            <a:r>
              <a:rPr lang="en-US" sz="1600" i="1" dirty="0">
                <a:latin typeface="Arial" charset="0"/>
              </a:rPr>
              <a:t>(operational definitions)</a:t>
            </a:r>
          </a:p>
          <a:p>
            <a:pPr algn="ctr">
              <a:lnSpc>
                <a:spcPct val="80000"/>
              </a:lnSpc>
              <a:spcAft>
                <a:spcPct val="0"/>
              </a:spcAft>
              <a:defRPr/>
            </a:pPr>
            <a:endParaRPr lang="en-US" sz="1600" i="1" dirty="0">
              <a:latin typeface="Arial" charset="0"/>
            </a:endParaRPr>
          </a:p>
          <a:p>
            <a:pPr algn="ctr">
              <a:lnSpc>
                <a:spcPct val="80000"/>
              </a:lnSpc>
              <a:spcAft>
                <a:spcPct val="0"/>
              </a:spcAft>
              <a:defRPr/>
            </a:pPr>
            <a:endParaRPr lang="en-US" sz="1600" i="1" dirty="0">
              <a:latin typeface="Arial" charset="0"/>
            </a:endParaRPr>
          </a:p>
          <a:p>
            <a:pPr algn="ctr">
              <a:lnSpc>
                <a:spcPct val="80000"/>
              </a:lnSpc>
              <a:spcAft>
                <a:spcPct val="0"/>
              </a:spcAft>
              <a:defRPr/>
            </a:pPr>
            <a:r>
              <a:rPr lang="en-US" dirty="0">
                <a:latin typeface="Arial" charset="0"/>
              </a:rPr>
              <a:t>Empirical observations</a:t>
            </a:r>
          </a:p>
        </p:txBody>
      </p:sp>
      <p:sp>
        <p:nvSpPr>
          <p:cNvPr id="39951" name="AutoShape 7"/>
          <p:cNvSpPr>
            <a:spLocks noChangeArrowheads="1"/>
          </p:cNvSpPr>
          <p:nvPr/>
        </p:nvSpPr>
        <p:spPr bwMode="auto">
          <a:xfrm>
            <a:off x="8520114" y="2462661"/>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292873" name="Text Box 9"/>
          <p:cNvSpPr txBox="1">
            <a:spLocks noChangeArrowheads="1"/>
          </p:cNvSpPr>
          <p:nvPr/>
        </p:nvSpPr>
        <p:spPr bwMode="auto">
          <a:xfrm>
            <a:off x="1752600" y="2133600"/>
            <a:ext cx="3200400" cy="1905000"/>
          </a:xfrm>
          <a:prstGeom prst="rect">
            <a:avLst/>
          </a:prstGeom>
          <a:noFill/>
          <a:ln w="22225">
            <a:solidFill>
              <a:schemeClr val="tx1"/>
            </a:solidFill>
            <a:miter lim="800000"/>
            <a:headEnd/>
            <a:tailEnd/>
          </a:ln>
          <a:effectLst/>
        </p:spPr>
        <p:txBody>
          <a:bodyPr/>
          <a:lstStyle/>
          <a:p>
            <a:pPr algn="ctr">
              <a:spcAft>
                <a:spcPct val="0"/>
              </a:spcAft>
              <a:defRPr/>
            </a:pPr>
            <a:r>
              <a:rPr lang="en-US" dirty="0">
                <a:latin typeface="Arial" charset="0"/>
              </a:rPr>
              <a:t>Theory</a:t>
            </a:r>
          </a:p>
          <a:p>
            <a:pPr algn="ctr">
              <a:spcAft>
                <a:spcPct val="0"/>
              </a:spcAft>
              <a:defRPr/>
            </a:pPr>
            <a:endParaRPr lang="en-US" dirty="0">
              <a:latin typeface="Arial" charset="0"/>
            </a:endParaRPr>
          </a:p>
          <a:p>
            <a:pPr algn="ctr">
              <a:spcAft>
                <a:spcPct val="20000"/>
              </a:spcAft>
              <a:defRPr/>
            </a:pPr>
            <a:r>
              <a:rPr lang="en-US" dirty="0">
                <a:latin typeface="Arial" charset="0"/>
              </a:rPr>
              <a:t>Hypothetical Constructs</a:t>
            </a:r>
          </a:p>
          <a:p>
            <a:pPr algn="ctr">
              <a:spcAft>
                <a:spcPct val="20000"/>
              </a:spcAft>
              <a:defRPr/>
            </a:pPr>
            <a:endParaRPr lang="en-US" sz="1600" i="1" dirty="0">
              <a:latin typeface="Arial" charset="0"/>
            </a:endParaRPr>
          </a:p>
          <a:p>
            <a:pPr algn="ctr">
              <a:spcAft>
                <a:spcPct val="20000"/>
              </a:spcAft>
              <a:defRPr/>
            </a:pPr>
            <a:r>
              <a:rPr lang="en-US" sz="2200" dirty="0">
                <a:latin typeface="Arial" charset="0"/>
              </a:rPr>
              <a:t>Not directly observed</a:t>
            </a:r>
          </a:p>
        </p:txBody>
      </p:sp>
      <p:sp>
        <p:nvSpPr>
          <p:cNvPr id="39948" name="AutoShape 10"/>
          <p:cNvSpPr>
            <a:spLocks noChangeArrowheads="1"/>
          </p:cNvSpPr>
          <p:nvPr/>
        </p:nvSpPr>
        <p:spPr bwMode="auto">
          <a:xfrm>
            <a:off x="3128963" y="2505075"/>
            <a:ext cx="249238" cy="304800"/>
          </a:xfrm>
          <a:prstGeom prst="downArrow">
            <a:avLst>
              <a:gd name="adj1" fmla="val 50000"/>
              <a:gd name="adj2" fmla="val 30573"/>
            </a:avLst>
          </a:prstGeom>
          <a:solidFill>
            <a:schemeClr val="folHlink"/>
          </a:solidFill>
          <a:ln w="22225">
            <a:solidFill>
              <a:schemeClr val="tx1"/>
            </a:solidFill>
            <a:miter lim="800000"/>
            <a:headEnd/>
            <a:tailEnd/>
          </a:ln>
        </p:spPr>
        <p:txBody>
          <a:bodyPr anchor="ctr"/>
          <a:lstStyle/>
          <a:p>
            <a:endParaRPr lang="en-US"/>
          </a:p>
        </p:txBody>
      </p:sp>
      <p:sp>
        <p:nvSpPr>
          <p:cNvPr id="39949" name="AutoShape 11"/>
          <p:cNvSpPr>
            <a:spLocks noChangeArrowheads="1"/>
          </p:cNvSpPr>
          <p:nvPr/>
        </p:nvSpPr>
        <p:spPr bwMode="auto">
          <a:xfrm flipH="1" flipV="1">
            <a:off x="3462339" y="2505075"/>
            <a:ext cx="250825" cy="304800"/>
          </a:xfrm>
          <a:prstGeom prst="downArrow">
            <a:avLst>
              <a:gd name="adj1" fmla="val 50000"/>
              <a:gd name="adj2" fmla="val 30380"/>
            </a:avLst>
          </a:prstGeom>
          <a:solidFill>
            <a:schemeClr val="folHlink"/>
          </a:solidFill>
          <a:ln w="22225">
            <a:solidFill>
              <a:schemeClr val="tx1"/>
            </a:solidFill>
            <a:miter lim="800000"/>
            <a:headEnd/>
            <a:tailEnd/>
          </a:ln>
        </p:spPr>
        <p:txBody>
          <a:bodyPr anchor="ctr"/>
          <a:lstStyle/>
          <a:p>
            <a:endParaRPr lang="en-US"/>
          </a:p>
        </p:txBody>
      </p:sp>
      <p:sp>
        <p:nvSpPr>
          <p:cNvPr id="292876" name="AutoShape 12"/>
          <p:cNvSpPr>
            <a:spLocks noChangeArrowheads="1"/>
          </p:cNvSpPr>
          <p:nvPr/>
        </p:nvSpPr>
        <p:spPr bwMode="auto">
          <a:xfrm>
            <a:off x="5030788" y="2292350"/>
            <a:ext cx="1903412"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Deductive</a:t>
            </a:r>
          </a:p>
        </p:txBody>
      </p:sp>
      <p:sp>
        <p:nvSpPr>
          <p:cNvPr id="292877" name="AutoShape 13"/>
          <p:cNvSpPr>
            <a:spLocks noChangeArrowheads="1"/>
          </p:cNvSpPr>
          <p:nvPr/>
        </p:nvSpPr>
        <p:spPr bwMode="auto">
          <a:xfrm rot="10800000" flipV="1">
            <a:off x="4953000" y="3044825"/>
            <a:ext cx="1903413" cy="527050"/>
          </a:xfrm>
          <a:prstGeom prst="rightArrow">
            <a:avLst>
              <a:gd name="adj1" fmla="val 50000"/>
              <a:gd name="adj2" fmla="val 97515"/>
            </a:avLst>
          </a:prstGeom>
          <a:noFill/>
          <a:ln w="34925">
            <a:solidFill>
              <a:srgbClr val="00279F"/>
            </a:solidFill>
            <a:miter lim="800000"/>
            <a:headEnd/>
            <a:tailEnd/>
          </a:ln>
        </p:spPr>
        <p:txBody>
          <a:bodyPr anchor="ctr"/>
          <a:lstStyle/>
          <a:p>
            <a:pPr algn="ctr">
              <a:lnSpc>
                <a:spcPct val="90000"/>
              </a:lnSpc>
              <a:spcBef>
                <a:spcPct val="20000"/>
              </a:spcBef>
              <a:spcAft>
                <a:spcPct val="20000"/>
              </a:spcAft>
            </a:pPr>
            <a:r>
              <a:rPr lang="en-US" dirty="0"/>
              <a:t>Inductive </a:t>
            </a:r>
          </a:p>
        </p:txBody>
      </p:sp>
      <p:sp>
        <p:nvSpPr>
          <p:cNvPr id="16" name="AutoShape 7"/>
          <p:cNvSpPr>
            <a:spLocks noChangeArrowheads="1"/>
          </p:cNvSpPr>
          <p:nvPr/>
        </p:nvSpPr>
        <p:spPr bwMode="auto">
          <a:xfrm>
            <a:off x="8518526" y="3302676"/>
            <a:ext cx="244475" cy="405051"/>
          </a:xfrm>
          <a:prstGeom prst="downArrow">
            <a:avLst>
              <a:gd name="adj1" fmla="val 50000"/>
              <a:gd name="adj2" fmla="val 31169"/>
            </a:avLst>
          </a:prstGeom>
          <a:solidFill>
            <a:srgbClr val="0000FF"/>
          </a:solidFill>
          <a:ln w="9525">
            <a:solidFill>
              <a:schemeClr val="tx1"/>
            </a:solidFill>
            <a:miter lim="800000"/>
            <a:headEnd/>
            <a:tailEnd/>
          </a:ln>
        </p:spPr>
        <p:txBody>
          <a:bodyPr anchor="ctr">
            <a:spAutoFit/>
          </a:bodyPr>
          <a:lstStyle/>
          <a:p>
            <a:endParaRPr lang="en-US"/>
          </a:p>
        </p:txBody>
      </p:sp>
      <p:sp>
        <p:nvSpPr>
          <p:cNvPr id="17" name="Rectangle 3"/>
          <p:cNvSpPr txBox="1">
            <a:spLocks noChangeArrowheads="1"/>
          </p:cNvSpPr>
          <p:nvPr/>
        </p:nvSpPr>
        <p:spPr bwMode="auto">
          <a:xfrm>
            <a:off x="2209800" y="990600"/>
            <a:ext cx="7467600" cy="707886"/>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346075" indent="-346075" eaLnBrk="1" hangingPunct="1">
              <a:buClr>
                <a:schemeClr val="hlink"/>
              </a:buClr>
            </a:pPr>
            <a:r>
              <a:rPr lang="en-US" sz="2000" dirty="0">
                <a:cs typeface="Arial Rounded MT Bold"/>
              </a:rPr>
              <a:t>Wherever the research begins, both deductive and inductive processes are important…</a:t>
            </a:r>
            <a:endParaRPr lang="en-US" sz="2000" dirty="0"/>
          </a:p>
        </p:txBody>
      </p:sp>
      <p:sp>
        <p:nvSpPr>
          <p:cNvPr id="2" name="TextBox 1"/>
          <p:cNvSpPr txBox="1"/>
          <p:nvPr/>
        </p:nvSpPr>
        <p:spPr>
          <a:xfrm>
            <a:off x="2133600" y="4572001"/>
            <a:ext cx="7620000" cy="1200329"/>
          </a:xfrm>
          <a:prstGeom prst="rect">
            <a:avLst/>
          </a:prstGeom>
          <a:noFill/>
        </p:spPr>
        <p:txBody>
          <a:bodyPr wrap="square" rtlCol="0">
            <a:spAutoFit/>
          </a:bodyPr>
          <a:lstStyle/>
          <a:p>
            <a:r>
              <a:rPr lang="en-US" dirty="0"/>
              <a:t>In sum:</a:t>
            </a:r>
          </a:p>
          <a:p>
            <a:pPr marL="342900" indent="-342900">
              <a:buClr>
                <a:srgbClr val="FF6600"/>
              </a:buClr>
              <a:buSzPct val="100000"/>
              <a:buFont typeface="Wingdings" charset="2"/>
              <a:buChar char="§"/>
            </a:pPr>
            <a:r>
              <a:rPr lang="en-US" dirty="0"/>
              <a:t>We develop theories – explanations of natural events – in the form of </a:t>
            </a:r>
            <a:r>
              <a:rPr lang="en-US" dirty="0">
                <a:latin typeface="Arial Rounded MT Bold"/>
                <a:cs typeface="Arial Rounded MT Bold"/>
              </a:rPr>
              <a:t>hypothetical constructs</a:t>
            </a:r>
            <a:r>
              <a:rPr lang="en-US" dirty="0"/>
              <a:t>.</a:t>
            </a:r>
          </a:p>
          <a:p>
            <a:pPr marL="342900" indent="-342900">
              <a:buClr>
                <a:srgbClr val="FF6600"/>
              </a:buClr>
              <a:buSzPct val="100000"/>
              <a:buFont typeface="Wingdings" charset="2"/>
              <a:buChar char="§"/>
            </a:pPr>
            <a:r>
              <a:rPr lang="en-US" dirty="0"/>
              <a:t>The interplay of theory and data is both </a:t>
            </a:r>
            <a:r>
              <a:rPr lang="en-US" dirty="0">
                <a:latin typeface="Arial Rounded MT Bold"/>
                <a:cs typeface="Arial Rounded MT Bold"/>
              </a:rPr>
              <a:t>inductive</a:t>
            </a:r>
            <a:r>
              <a:rPr lang="en-US" dirty="0"/>
              <a:t> and </a:t>
            </a:r>
            <a:r>
              <a:rPr lang="en-US" dirty="0">
                <a:latin typeface="Arial Rounded MT Bold"/>
                <a:cs typeface="Arial Rounded MT Bold"/>
              </a:rPr>
              <a:t>deductive</a:t>
            </a:r>
            <a:r>
              <a:rPr lang="en-US" dirty="0"/>
              <a:t>.</a:t>
            </a:r>
          </a:p>
        </p:txBody>
      </p:sp>
    </p:spTree>
    <p:extLst>
      <p:ext uri="{BB962C8B-B14F-4D97-AF65-F5344CB8AC3E}">
        <p14:creationId xmlns:p14="http://schemas.microsoft.com/office/powerpoint/2010/main" val="1280291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700"/>
                                        <p:tgtEl>
                                          <p:spTgt spid="17"/>
                                        </p:tgtEl>
                                      </p:cBhvr>
                                    </p:animEffect>
                                  </p:childTnLst>
                                </p:cTn>
                              </p:par>
                            </p:childTnLst>
                          </p:cTn>
                        </p:par>
                        <p:par>
                          <p:cTn id="8" fill="hold">
                            <p:stCondLst>
                              <p:cond delay="700"/>
                            </p:stCondLst>
                            <p:childTnLst>
                              <p:par>
                                <p:cTn id="9" presetID="22" presetClass="entr" presetSubtype="8" fill="hold" grpId="0" nodeType="afterEffect">
                                  <p:stCondLst>
                                    <p:cond delay="0"/>
                                  </p:stCondLst>
                                  <p:childTnLst>
                                    <p:set>
                                      <p:cBhvr>
                                        <p:cTn id="10" dur="1" fill="hold">
                                          <p:stCondLst>
                                            <p:cond delay="0"/>
                                          </p:stCondLst>
                                        </p:cTn>
                                        <p:tgtEl>
                                          <p:spTgt spid="292876"/>
                                        </p:tgtEl>
                                        <p:attrNameLst>
                                          <p:attrName>style.visibility</p:attrName>
                                        </p:attrNameLst>
                                      </p:cBhvr>
                                      <p:to>
                                        <p:strVal val="visible"/>
                                      </p:to>
                                    </p:set>
                                    <p:animEffect transition="in" filter="wipe(left)">
                                      <p:cBhvr>
                                        <p:cTn id="11" dur="700"/>
                                        <p:tgtEl>
                                          <p:spTgt spid="292876"/>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92877"/>
                                        </p:tgtEl>
                                        <p:attrNameLst>
                                          <p:attrName>style.visibility</p:attrName>
                                        </p:attrNameLst>
                                      </p:cBhvr>
                                      <p:to>
                                        <p:strVal val="visible"/>
                                      </p:to>
                                    </p:set>
                                    <p:animEffect transition="in" filter="wipe(right)">
                                      <p:cBhvr>
                                        <p:cTn id="14" dur="800"/>
                                        <p:tgtEl>
                                          <p:spTgt spid="292877"/>
                                        </p:tgtEl>
                                      </p:cBhvr>
                                    </p:animEffect>
                                  </p:childTnLst>
                                </p:cTn>
                              </p:par>
                            </p:childTnLst>
                          </p:cTn>
                        </p:par>
                        <p:par>
                          <p:cTn id="15" fill="hold">
                            <p:stCondLst>
                              <p:cond delay="1500"/>
                            </p:stCondLst>
                            <p:childTnLst>
                              <p:par>
                                <p:cTn id="16" presetID="22" presetClass="entr" presetSubtype="8" fill="hold" grpId="1" nodeType="afterEffect">
                                  <p:stCondLst>
                                    <p:cond delay="0"/>
                                  </p:stCondLst>
                                  <p:childTnLst>
                                    <p:set>
                                      <p:cBhvr>
                                        <p:cTn id="17" dur="1" fill="hold">
                                          <p:stCondLst>
                                            <p:cond delay="0"/>
                                          </p:stCondLst>
                                        </p:cTn>
                                        <p:tgtEl>
                                          <p:spTgt spid="292876"/>
                                        </p:tgtEl>
                                        <p:attrNameLst>
                                          <p:attrName>style.visibility</p:attrName>
                                        </p:attrNameLst>
                                      </p:cBhvr>
                                      <p:to>
                                        <p:strVal val="visible"/>
                                      </p:to>
                                    </p:set>
                                    <p:animEffect transition="in" filter="wipe(left)">
                                      <p:cBhvr>
                                        <p:cTn id="18" dur="800"/>
                                        <p:tgtEl>
                                          <p:spTgt spid="292876"/>
                                        </p:tgtEl>
                                      </p:cBhvr>
                                    </p:animEffect>
                                  </p:childTnLst>
                                </p:cTn>
                              </p:par>
                              <p:par>
                                <p:cTn id="19" presetID="22" presetClass="entr" presetSubtype="2" fill="hold" grpId="1" nodeType="withEffect">
                                  <p:stCondLst>
                                    <p:cond delay="0"/>
                                  </p:stCondLst>
                                  <p:childTnLst>
                                    <p:set>
                                      <p:cBhvr>
                                        <p:cTn id="20" dur="1" fill="hold">
                                          <p:stCondLst>
                                            <p:cond delay="0"/>
                                          </p:stCondLst>
                                        </p:cTn>
                                        <p:tgtEl>
                                          <p:spTgt spid="292877"/>
                                        </p:tgtEl>
                                        <p:attrNameLst>
                                          <p:attrName>style.visibility</p:attrName>
                                        </p:attrNameLst>
                                      </p:cBhvr>
                                      <p:to>
                                        <p:strVal val="visible"/>
                                      </p:to>
                                    </p:set>
                                    <p:animEffect transition="in" filter="wipe(right)">
                                      <p:cBhvr>
                                        <p:cTn id="21" dur="900"/>
                                        <p:tgtEl>
                                          <p:spTgt spid="29287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txEl>
                                              <p:pRg st="0" end="0"/>
                                            </p:txEl>
                                          </p:spTgt>
                                        </p:tgtEl>
                                        <p:attrNameLst>
                                          <p:attrName>style.visibility</p:attrName>
                                        </p:attrNameLst>
                                      </p:cBhvr>
                                      <p:to>
                                        <p:strVal val="visible"/>
                                      </p:to>
                                    </p:set>
                                    <p:animEffect transition="in" filter="fade">
                                      <p:cBhvr>
                                        <p:cTn id="26" dur="500"/>
                                        <p:tgtEl>
                                          <p:spTgt spid="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Effect transition="in" filter="fade">
                                      <p:cBhvr>
                                        <p:cTn id="31" dur="500"/>
                                        <p:tgtEl>
                                          <p:spTgt spid="2">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txEl>
                                              <p:pRg st="2" end="2"/>
                                            </p:txEl>
                                          </p:spTgt>
                                        </p:tgtEl>
                                        <p:attrNameLst>
                                          <p:attrName>style.visibility</p:attrName>
                                        </p:attrNameLst>
                                      </p:cBhvr>
                                      <p:to>
                                        <p:strVal val="visible"/>
                                      </p:to>
                                    </p:set>
                                    <p:animEffect transition="in" filter="fade">
                                      <p:cBhvr>
                                        <p:cTn id="36"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76" grpId="0" animBg="1"/>
      <p:bldP spid="292876" grpId="1" animBg="1"/>
      <p:bldP spid="292877" grpId="0" animBg="1"/>
      <p:bldP spid="292877" grpId="1" animBg="1"/>
      <p:bldP spid="17" grpId="0"/>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343400" y="92076"/>
            <a:ext cx="4419600" cy="396875"/>
          </a:xfrm>
        </p:spPr>
        <p:txBody>
          <a:bodyPr/>
          <a:lstStyle/>
          <a:p>
            <a:pPr eaLnBrk="1" hangingPunct="1"/>
            <a:r>
              <a:rPr lang="en-US" sz="2000"/>
              <a:t>Generalizability</a:t>
            </a:r>
          </a:p>
        </p:txBody>
      </p:sp>
      <p:sp>
        <p:nvSpPr>
          <p:cNvPr id="40964" name="Text Box 3"/>
          <p:cNvSpPr txBox="1">
            <a:spLocks noChangeArrowheads="1"/>
          </p:cNvSpPr>
          <p:nvPr/>
        </p:nvSpPr>
        <p:spPr bwMode="auto">
          <a:xfrm>
            <a:off x="1676401" y="681038"/>
            <a:ext cx="8378825" cy="861774"/>
          </a:xfrm>
          <a:prstGeom prst="rect">
            <a:avLst/>
          </a:prstGeom>
          <a:noFill/>
          <a:ln w="9525">
            <a:noFill/>
            <a:miter lim="800000"/>
            <a:headEnd/>
            <a:tailEnd/>
          </a:ln>
        </p:spPr>
        <p:txBody>
          <a:bodyPr>
            <a:spAutoFit/>
          </a:bodyPr>
          <a:lstStyle/>
          <a:p>
            <a:pPr marL="628650" indent="-628650">
              <a:spcBef>
                <a:spcPct val="20000"/>
              </a:spcBef>
              <a:spcAft>
                <a:spcPct val="20000"/>
              </a:spcAft>
              <a:buSzPct val="105000"/>
            </a:pPr>
            <a:r>
              <a:rPr lang="en-US" sz="2400" dirty="0">
                <a:latin typeface="Arial Black" pitchFamily="34" charset="0"/>
              </a:rPr>
              <a:t>2.</a:t>
            </a:r>
            <a:r>
              <a:rPr lang="en-US" sz="2600" dirty="0">
                <a:latin typeface="Arial Black" pitchFamily="34" charset="0"/>
              </a:rPr>
              <a:t>  </a:t>
            </a:r>
            <a:r>
              <a:rPr lang="en-US" sz="2400" dirty="0"/>
              <a:t>Theories are tested with </a:t>
            </a:r>
            <a:r>
              <a:rPr lang="en-US" sz="2400" dirty="0">
                <a:solidFill>
                  <a:srgbClr val="C00000"/>
                </a:solidFill>
                <a:latin typeface="Arial Black" pitchFamily="34" charset="0"/>
              </a:rPr>
              <a:t>samples</a:t>
            </a:r>
            <a:r>
              <a:rPr lang="en-US" sz="2400" dirty="0"/>
              <a:t>, not the entire </a:t>
            </a:r>
            <a:r>
              <a:rPr lang="en-US" sz="2400" dirty="0">
                <a:solidFill>
                  <a:srgbClr val="C00000"/>
                </a:solidFill>
                <a:latin typeface="Arial Black" pitchFamily="34" charset="0"/>
              </a:rPr>
              <a:t>population</a:t>
            </a:r>
            <a:r>
              <a:rPr lang="en-US" sz="2400" dirty="0"/>
              <a:t>. </a:t>
            </a:r>
          </a:p>
        </p:txBody>
      </p:sp>
      <p:pic>
        <p:nvPicPr>
          <p:cNvPr id="40965" name="Picture 14" descr="Revised external validity figure, 8-06"/>
          <p:cNvPicPr>
            <a:picLocks noChangeAspect="1" noChangeArrowheads="1"/>
          </p:cNvPicPr>
          <p:nvPr/>
        </p:nvPicPr>
        <p:blipFill>
          <a:blip r:embed="rId3" cstate="print"/>
          <a:srcRect/>
          <a:stretch>
            <a:fillRect/>
          </a:stretch>
        </p:blipFill>
        <p:spPr bwMode="auto">
          <a:xfrm>
            <a:off x="6859588" y="2219326"/>
            <a:ext cx="3351212" cy="2505770"/>
          </a:xfrm>
          <a:prstGeom prst="rect">
            <a:avLst/>
          </a:prstGeom>
          <a:noFill/>
          <a:ln w="9525">
            <a:noFill/>
            <a:miter lim="800000"/>
            <a:headEnd/>
            <a:tailEnd/>
          </a:ln>
        </p:spPr>
      </p:pic>
      <p:sp>
        <p:nvSpPr>
          <p:cNvPr id="293903" name="Rectangle 15"/>
          <p:cNvSpPr>
            <a:spLocks noChangeArrowheads="1"/>
          </p:cNvSpPr>
          <p:nvPr/>
        </p:nvSpPr>
        <p:spPr bwMode="auto">
          <a:xfrm>
            <a:off x="1676400" y="1781176"/>
            <a:ext cx="5029200" cy="3034677"/>
          </a:xfrm>
          <a:prstGeom prst="rect">
            <a:avLst/>
          </a:prstGeom>
          <a:noFill/>
          <a:ln w="9525">
            <a:noFill/>
            <a:miter lim="800000"/>
            <a:headEnd/>
            <a:tailEnd/>
          </a:ln>
        </p:spPr>
        <p:txBody>
          <a:bodyPr>
            <a:spAutoFit/>
          </a:bodyPr>
          <a:lstStyle/>
          <a:p>
            <a:pPr marL="288925" indent="-288925">
              <a:spcBef>
                <a:spcPct val="20000"/>
              </a:spcBef>
              <a:spcAft>
                <a:spcPct val="20000"/>
              </a:spcAft>
              <a:buClr>
                <a:schemeClr val="hlink"/>
              </a:buClr>
              <a:buFont typeface="Wingdings" pitchFamily="2" charset="2"/>
              <a:buChar char="n"/>
              <a:tabLst>
                <a:tab pos="228600" algn="l"/>
              </a:tabLst>
            </a:pPr>
            <a:r>
              <a:rPr lang="en-US" sz="2200" dirty="0"/>
              <a:t>Just as we </a:t>
            </a:r>
            <a:r>
              <a:rPr lang="en-US" sz="2200" i="1" dirty="0"/>
              <a:t>infer</a:t>
            </a:r>
            <a:r>
              <a:rPr lang="en-US" sz="2200" dirty="0"/>
              <a:t> the </a:t>
            </a:r>
            <a:r>
              <a:rPr lang="en-US" dirty="0">
                <a:solidFill>
                  <a:srgbClr val="C00000"/>
                </a:solidFill>
                <a:latin typeface="Arial Black" pitchFamily="34" charset="0"/>
              </a:rPr>
              <a:t>hypothetical constructs</a:t>
            </a:r>
            <a:r>
              <a:rPr lang="en-US" sz="2200" i="1" dirty="0"/>
              <a:t> </a:t>
            </a:r>
            <a:r>
              <a:rPr lang="en-US" sz="2200" dirty="0"/>
              <a:t>underlying our observations, </a:t>
            </a:r>
          </a:p>
          <a:p>
            <a:pPr marL="288925" indent="-288925">
              <a:spcBef>
                <a:spcPct val="20000"/>
              </a:spcBef>
              <a:spcAft>
                <a:spcPct val="20000"/>
              </a:spcAft>
              <a:buClr>
                <a:schemeClr val="hlink"/>
              </a:buClr>
              <a:buFont typeface="Wingdings" pitchFamily="2" charset="2"/>
              <a:buChar char="n"/>
              <a:tabLst>
                <a:tab pos="228600" algn="l"/>
              </a:tabLst>
            </a:pPr>
            <a:endParaRPr lang="en-US" sz="2200" dirty="0"/>
          </a:p>
          <a:p>
            <a:pPr marL="288925" indent="-288925">
              <a:spcBef>
                <a:spcPct val="20000"/>
              </a:spcBef>
              <a:spcAft>
                <a:spcPct val="20000"/>
              </a:spcAft>
              <a:buClr>
                <a:schemeClr val="hlink"/>
              </a:buClr>
              <a:buFont typeface="Wingdings" pitchFamily="2" charset="2"/>
              <a:buChar char="n"/>
              <a:tabLst>
                <a:tab pos="228600" algn="l"/>
              </a:tabLst>
            </a:pPr>
            <a:r>
              <a:rPr lang="en-US" dirty="0"/>
              <a:t>The larger population our </a:t>
            </a:r>
            <a:r>
              <a:rPr lang="en-US" u="sng" dirty="0"/>
              <a:t>sample</a:t>
            </a:r>
            <a:r>
              <a:rPr lang="en-US" dirty="0"/>
              <a:t> is drawn from</a:t>
            </a:r>
          </a:p>
          <a:p>
            <a:pPr marL="857250" lvl="1" indent="-298450">
              <a:spcBef>
                <a:spcPct val="20000"/>
              </a:spcBef>
              <a:spcAft>
                <a:spcPct val="20000"/>
              </a:spcAft>
              <a:buFont typeface="Wingdings" pitchFamily="2" charset="2"/>
              <a:buChar char="n"/>
              <a:tabLst>
                <a:tab pos="228600" algn="l"/>
              </a:tabLst>
            </a:pPr>
            <a:r>
              <a:rPr lang="en-US" dirty="0"/>
              <a:t>Other physical or social </a:t>
            </a:r>
            <a:r>
              <a:rPr lang="en-US" u="sng" dirty="0"/>
              <a:t>settings</a:t>
            </a:r>
          </a:p>
          <a:p>
            <a:pPr marL="857250" lvl="1" indent="-298450">
              <a:spcBef>
                <a:spcPct val="20000"/>
              </a:spcBef>
              <a:spcAft>
                <a:spcPct val="20000"/>
              </a:spcAft>
              <a:buFont typeface="Wingdings" pitchFamily="2" charset="2"/>
              <a:buChar char="n"/>
              <a:tabLst>
                <a:tab pos="228600" algn="l"/>
              </a:tabLst>
            </a:pPr>
            <a:r>
              <a:rPr lang="en-US" dirty="0"/>
              <a:t>Other conditions or forms of the </a:t>
            </a:r>
            <a:r>
              <a:rPr lang="en-US" u="sng" dirty="0"/>
              <a:t>Independent Variable</a:t>
            </a:r>
          </a:p>
        </p:txBody>
      </p:sp>
      <p:sp>
        <p:nvSpPr>
          <p:cNvPr id="293904" name="Rectangle 16"/>
          <p:cNvSpPr>
            <a:spLocks noChangeArrowheads="1"/>
          </p:cNvSpPr>
          <p:nvPr/>
        </p:nvSpPr>
        <p:spPr bwMode="auto">
          <a:xfrm>
            <a:off x="1447800" y="5181601"/>
            <a:ext cx="7696200" cy="1234697"/>
          </a:xfrm>
          <a:prstGeom prst="rect">
            <a:avLst/>
          </a:prstGeom>
          <a:noFill/>
          <a:ln w="9525">
            <a:noFill/>
            <a:miter lim="800000"/>
            <a:headEnd/>
            <a:tailEnd/>
          </a:ln>
        </p:spPr>
        <p:txBody>
          <a:bodyPr wrap="square">
            <a:spAutoFit/>
          </a:bodyPr>
          <a:lstStyle/>
          <a:p>
            <a:pPr marL="1079500" lvl="1" indent="-274638">
              <a:spcBef>
                <a:spcPct val="20000"/>
              </a:spcBef>
              <a:spcAft>
                <a:spcPts val="700"/>
              </a:spcAft>
              <a:buFont typeface="Wingdings" pitchFamily="2" charset="2"/>
              <a:buChar char="n"/>
            </a:pPr>
            <a:r>
              <a:rPr lang="en-US" dirty="0"/>
              <a:t>Other outcomes or forms of the </a:t>
            </a:r>
            <a:r>
              <a:rPr lang="en-US" u="sng" dirty="0"/>
              <a:t>Dependent Variable</a:t>
            </a:r>
            <a:r>
              <a:rPr lang="en-US" dirty="0"/>
              <a:t>.</a:t>
            </a:r>
          </a:p>
          <a:p>
            <a:pPr marL="457200" indent="-288925">
              <a:spcBef>
                <a:spcPct val="20000"/>
              </a:spcBef>
              <a:spcAft>
                <a:spcPts val="700"/>
              </a:spcAft>
              <a:buClr>
                <a:schemeClr val="hlink"/>
              </a:buClr>
              <a:buFont typeface="Wingdings" pitchFamily="2" charset="2"/>
              <a:buChar char="n"/>
            </a:pPr>
            <a:r>
              <a:rPr lang="en-US" sz="2200" dirty="0"/>
              <a:t>As with all inferences, our generalizing beyond the experiment is probabilistic and is subject to error.</a:t>
            </a:r>
          </a:p>
        </p:txBody>
      </p:sp>
      <p:sp>
        <p:nvSpPr>
          <p:cNvPr id="2" name="Rectangle 1"/>
          <p:cNvSpPr/>
          <p:nvPr/>
        </p:nvSpPr>
        <p:spPr>
          <a:xfrm>
            <a:off x="1981200" y="2438401"/>
            <a:ext cx="4572000" cy="769441"/>
          </a:xfrm>
          <a:prstGeom prst="rect">
            <a:avLst/>
          </a:prstGeom>
        </p:spPr>
        <p:txBody>
          <a:bodyPr>
            <a:spAutoFit/>
          </a:bodyPr>
          <a:lstStyle/>
          <a:p>
            <a:r>
              <a:rPr lang="en-US" sz="2200" dirty="0"/>
              <a:t>                        we </a:t>
            </a:r>
            <a:r>
              <a:rPr lang="en-US" sz="2200" i="1" dirty="0"/>
              <a:t>infer</a:t>
            </a:r>
            <a:r>
              <a:rPr lang="en-US" sz="2200" dirty="0"/>
              <a:t> how well those results </a:t>
            </a:r>
            <a:r>
              <a:rPr lang="en-US" sz="2200" dirty="0">
                <a:solidFill>
                  <a:srgbClr val="C00000"/>
                </a:solidFill>
                <a:latin typeface="Arial Black" pitchFamily="34" charset="0"/>
              </a:rPr>
              <a:t>generalize</a:t>
            </a:r>
            <a:r>
              <a:rPr lang="en-US" sz="2200" dirty="0"/>
              <a:t> to: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3903">
                                            <p:txEl>
                                              <p:pRg st="0" end="0"/>
                                            </p:txEl>
                                          </p:spTgt>
                                        </p:tgtEl>
                                        <p:attrNameLst>
                                          <p:attrName>style.visibility</p:attrName>
                                        </p:attrNameLst>
                                      </p:cBhvr>
                                      <p:to>
                                        <p:strVal val="visible"/>
                                      </p:to>
                                    </p:set>
                                    <p:animEffect transition="in" filter="fade">
                                      <p:cBhvr>
                                        <p:cTn id="7" dur="500"/>
                                        <p:tgtEl>
                                          <p:spTgt spid="2939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93903">
                                            <p:txEl>
                                              <p:pRg st="2" end="2"/>
                                            </p:txEl>
                                          </p:spTgt>
                                        </p:tgtEl>
                                        <p:attrNameLst>
                                          <p:attrName>style.visibility</p:attrName>
                                        </p:attrNameLst>
                                      </p:cBhvr>
                                      <p:to>
                                        <p:strVal val="visible"/>
                                      </p:to>
                                    </p:set>
                                    <p:animEffect transition="in" filter="fade">
                                      <p:cBhvr>
                                        <p:cTn id="17" dur="500"/>
                                        <p:tgtEl>
                                          <p:spTgt spid="29390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93903">
                                            <p:txEl>
                                              <p:pRg st="3" end="3"/>
                                            </p:txEl>
                                          </p:spTgt>
                                        </p:tgtEl>
                                        <p:attrNameLst>
                                          <p:attrName>style.visibility</p:attrName>
                                        </p:attrNameLst>
                                      </p:cBhvr>
                                      <p:to>
                                        <p:strVal val="visible"/>
                                      </p:to>
                                    </p:set>
                                    <p:animEffect transition="in" filter="fade">
                                      <p:cBhvr>
                                        <p:cTn id="20" dur="500"/>
                                        <p:tgtEl>
                                          <p:spTgt spid="29390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93903">
                                            <p:txEl>
                                              <p:pRg st="4" end="4"/>
                                            </p:txEl>
                                          </p:spTgt>
                                        </p:tgtEl>
                                        <p:attrNameLst>
                                          <p:attrName>style.visibility</p:attrName>
                                        </p:attrNameLst>
                                      </p:cBhvr>
                                      <p:to>
                                        <p:strVal val="visible"/>
                                      </p:to>
                                    </p:set>
                                    <p:animEffect transition="in" filter="fade">
                                      <p:cBhvr>
                                        <p:cTn id="23" dur="500"/>
                                        <p:tgtEl>
                                          <p:spTgt spid="29390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93904">
                                            <p:txEl>
                                              <p:pRg st="0" end="0"/>
                                            </p:txEl>
                                          </p:spTgt>
                                        </p:tgtEl>
                                        <p:attrNameLst>
                                          <p:attrName>style.visibility</p:attrName>
                                        </p:attrNameLst>
                                      </p:cBhvr>
                                      <p:to>
                                        <p:strVal val="visible"/>
                                      </p:to>
                                    </p:set>
                                    <p:animEffect transition="in" filter="fade">
                                      <p:cBhvr>
                                        <p:cTn id="28" dur="500"/>
                                        <p:tgtEl>
                                          <p:spTgt spid="293904">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93904">
                                            <p:txEl>
                                              <p:pRg st="1" end="1"/>
                                            </p:txEl>
                                          </p:spTgt>
                                        </p:tgtEl>
                                        <p:attrNameLst>
                                          <p:attrName>style.visibility</p:attrName>
                                        </p:attrNameLst>
                                      </p:cBhvr>
                                      <p:to>
                                        <p:strVal val="visible"/>
                                      </p:to>
                                    </p:set>
                                    <p:animEffect transition="in" filter="fade">
                                      <p:cBhvr>
                                        <p:cTn id="33" dur="500"/>
                                        <p:tgtEl>
                                          <p:spTgt spid="29390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903" grpId="0" build="p" autoUpdateAnimBg="0"/>
      <p:bldP spid="293904" grpId="0" build="p" autoUpdateAnimBg="0"/>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29" name="Text Box 13"/>
          <p:cNvSpPr txBox="1">
            <a:spLocks noChangeArrowheads="1"/>
          </p:cNvSpPr>
          <p:nvPr/>
        </p:nvSpPr>
        <p:spPr bwMode="auto">
          <a:xfrm>
            <a:off x="5105400" y="3251537"/>
            <a:ext cx="1600200" cy="1066800"/>
          </a:xfrm>
          <a:prstGeom prst="rect">
            <a:avLst/>
          </a:prstGeom>
          <a:noFill/>
          <a:ln w="222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800" b="1">
                <a:solidFill>
                  <a:schemeClr val="tx1"/>
                </a:solidFill>
                <a:latin typeface="Arial" charset="0"/>
              </a:defRPr>
            </a:lvl1pPr>
            <a:lvl2pPr marL="742950" indent="-285750" eaLnBrk="0" hangingPunct="0">
              <a:defRPr sz="2800" b="1">
                <a:solidFill>
                  <a:schemeClr val="tx1"/>
                </a:solidFill>
                <a:latin typeface="Arial" charset="0"/>
              </a:defRPr>
            </a:lvl2pPr>
            <a:lvl3pPr marL="1143000" indent="-228600" eaLnBrk="0" hangingPunct="0">
              <a:defRPr sz="2800" b="1">
                <a:solidFill>
                  <a:schemeClr val="tx1"/>
                </a:solidFill>
                <a:latin typeface="Arial" charset="0"/>
              </a:defRPr>
            </a:lvl3pPr>
            <a:lvl4pPr marL="1600200" indent="-228600" eaLnBrk="0" hangingPunct="0">
              <a:defRPr sz="2800" b="1">
                <a:solidFill>
                  <a:schemeClr val="tx1"/>
                </a:solidFill>
                <a:latin typeface="Arial" charset="0"/>
              </a:defRPr>
            </a:lvl4pPr>
            <a:lvl5pPr marL="2057400" indent="-228600" eaLnBrk="0" hangingPunct="0">
              <a:defRPr sz="2800" b="1">
                <a:solidFill>
                  <a:schemeClr val="tx1"/>
                </a:solidFill>
                <a:latin typeface="Arial" charset="0"/>
              </a:defRPr>
            </a:lvl5pPr>
            <a:lvl6pPr marL="2514600" indent="-228600" eaLnBrk="0" fontAlgn="base" hangingPunct="0">
              <a:lnSpc>
                <a:spcPct val="90000"/>
              </a:lnSpc>
              <a:spcBef>
                <a:spcPct val="0"/>
              </a:spcBef>
              <a:spcAft>
                <a:spcPct val="33000"/>
              </a:spcAft>
              <a:buClr>
                <a:schemeClr val="hlink"/>
              </a:buClr>
              <a:buSzPct val="55000"/>
              <a:buFont typeface="Wingdings" pitchFamily="2" charset="2"/>
              <a:defRPr sz="2800" b="1">
                <a:solidFill>
                  <a:schemeClr val="tx1"/>
                </a:solidFill>
                <a:latin typeface="Arial" charset="0"/>
              </a:defRPr>
            </a:lvl6pPr>
            <a:lvl7pPr marL="2971800" indent="-228600" eaLnBrk="0" fontAlgn="base" hangingPunct="0">
              <a:lnSpc>
                <a:spcPct val="90000"/>
              </a:lnSpc>
              <a:spcBef>
                <a:spcPct val="0"/>
              </a:spcBef>
              <a:spcAft>
                <a:spcPct val="33000"/>
              </a:spcAft>
              <a:buClr>
                <a:schemeClr val="hlink"/>
              </a:buClr>
              <a:buSzPct val="55000"/>
              <a:buFont typeface="Wingdings" pitchFamily="2" charset="2"/>
              <a:defRPr sz="2800" b="1">
                <a:solidFill>
                  <a:schemeClr val="tx1"/>
                </a:solidFill>
                <a:latin typeface="Arial" charset="0"/>
              </a:defRPr>
            </a:lvl7pPr>
            <a:lvl8pPr marL="3429000" indent="-228600" eaLnBrk="0" fontAlgn="base" hangingPunct="0">
              <a:lnSpc>
                <a:spcPct val="90000"/>
              </a:lnSpc>
              <a:spcBef>
                <a:spcPct val="0"/>
              </a:spcBef>
              <a:spcAft>
                <a:spcPct val="33000"/>
              </a:spcAft>
              <a:buClr>
                <a:schemeClr val="hlink"/>
              </a:buClr>
              <a:buSzPct val="55000"/>
              <a:buFont typeface="Wingdings" pitchFamily="2" charset="2"/>
              <a:defRPr sz="2800" b="1">
                <a:solidFill>
                  <a:schemeClr val="tx1"/>
                </a:solidFill>
                <a:latin typeface="Arial" charset="0"/>
              </a:defRPr>
            </a:lvl8pPr>
            <a:lvl9pPr marL="3886200" indent="-228600" eaLnBrk="0" fontAlgn="base" hangingPunct="0">
              <a:lnSpc>
                <a:spcPct val="90000"/>
              </a:lnSpc>
              <a:spcBef>
                <a:spcPct val="0"/>
              </a:spcBef>
              <a:spcAft>
                <a:spcPct val="33000"/>
              </a:spcAft>
              <a:buClr>
                <a:schemeClr val="hlink"/>
              </a:buClr>
              <a:buSzPct val="55000"/>
              <a:buFont typeface="Wingdings" pitchFamily="2" charset="2"/>
              <a:defRPr sz="2800" b="1">
                <a:solidFill>
                  <a:schemeClr val="tx1"/>
                </a:solidFill>
                <a:latin typeface="Arial" charset="0"/>
              </a:defRPr>
            </a:lvl9pPr>
          </a:lstStyle>
          <a:p>
            <a:pPr algn="ctr" eaLnBrk="1" hangingPunct="1">
              <a:lnSpc>
                <a:spcPct val="100000"/>
              </a:lnSpc>
              <a:spcBef>
                <a:spcPct val="50000"/>
              </a:spcBef>
              <a:spcAft>
                <a:spcPct val="0"/>
              </a:spcAft>
            </a:pPr>
            <a:r>
              <a:rPr lang="en-US" sz="1800" dirty="0">
                <a:latin typeface="Tahoma" pitchFamily="34" charset="0"/>
              </a:rPr>
              <a:t>The study structure &amp; context</a:t>
            </a:r>
          </a:p>
        </p:txBody>
      </p:sp>
      <p:sp>
        <p:nvSpPr>
          <p:cNvPr id="162830" name="AutoShape 14"/>
          <p:cNvSpPr>
            <a:spLocks noChangeArrowheads="1"/>
          </p:cNvSpPr>
          <p:nvPr/>
        </p:nvSpPr>
        <p:spPr bwMode="auto">
          <a:xfrm>
            <a:off x="6705600" y="2794337"/>
            <a:ext cx="2130552" cy="1981200"/>
          </a:xfrm>
          <a:prstGeom prst="rightArrow">
            <a:avLst>
              <a:gd name="adj1" fmla="val 50000"/>
              <a:gd name="adj2" fmla="val 25000"/>
            </a:avLst>
          </a:prstGeom>
          <a:solidFill>
            <a:srgbClr val="00FFFF">
              <a:alpha val="50195"/>
            </a:srgbClr>
          </a:solidFill>
          <a:ln w="25400" algn="ctr">
            <a:solidFill>
              <a:srgbClr val="663300"/>
            </a:solidFill>
            <a:miter lim="800000"/>
            <a:headEnd/>
            <a:tailEnd/>
          </a:ln>
        </p:spPr>
        <p:txBody>
          <a:bodyPr wrap="none" anchor="ctr"/>
          <a:lstStyle/>
          <a:p>
            <a:pPr algn="ctr"/>
            <a:r>
              <a:rPr lang="en-US" dirty="0">
                <a:solidFill>
                  <a:srgbClr val="800000"/>
                </a:solidFill>
              </a:rPr>
              <a:t> The research </a:t>
            </a:r>
          </a:p>
          <a:p>
            <a:pPr algn="ctr"/>
            <a:r>
              <a:rPr lang="en-US" i="1" dirty="0">
                <a:solidFill>
                  <a:srgbClr val="800000"/>
                </a:solidFill>
              </a:rPr>
              <a:t>Setting</a:t>
            </a:r>
            <a:r>
              <a:rPr lang="en-US" dirty="0">
                <a:solidFill>
                  <a:srgbClr val="800000"/>
                </a:solidFill>
              </a:rPr>
              <a:t>:</a:t>
            </a:r>
          </a:p>
        </p:txBody>
      </p:sp>
      <p:sp>
        <p:nvSpPr>
          <p:cNvPr id="162831" name="AutoShape 15"/>
          <p:cNvSpPr>
            <a:spLocks noChangeArrowheads="1"/>
          </p:cNvSpPr>
          <p:nvPr/>
        </p:nvSpPr>
        <p:spPr bwMode="auto">
          <a:xfrm rot="-5400000">
            <a:off x="3124200" y="2870537"/>
            <a:ext cx="2133600" cy="1828800"/>
          </a:xfrm>
          <a:prstGeom prst="upArrow">
            <a:avLst>
              <a:gd name="adj1" fmla="val 50000"/>
              <a:gd name="adj2" fmla="val 25000"/>
            </a:avLst>
          </a:prstGeom>
          <a:solidFill>
            <a:srgbClr val="00FFFF">
              <a:alpha val="50195"/>
            </a:srgbClr>
          </a:solidFill>
          <a:ln w="25400" algn="ctr">
            <a:solidFill>
              <a:srgbClr val="663300"/>
            </a:solidFill>
            <a:miter lim="800000"/>
            <a:headEnd/>
            <a:tailEnd/>
          </a:ln>
        </p:spPr>
        <p:txBody>
          <a:bodyPr vert="eaVert" anchor="ctr"/>
          <a:lstStyle/>
          <a:p>
            <a:pPr algn="ctr"/>
            <a:r>
              <a:rPr lang="en-US" dirty="0">
                <a:solidFill>
                  <a:srgbClr val="800000"/>
                </a:solidFill>
              </a:rPr>
              <a:t>The </a:t>
            </a:r>
            <a:r>
              <a:rPr lang="en-US" i="1" dirty="0">
                <a:solidFill>
                  <a:srgbClr val="800000"/>
                </a:solidFill>
              </a:rPr>
              <a:t>Dependent Variable</a:t>
            </a:r>
          </a:p>
        </p:txBody>
      </p:sp>
      <p:sp>
        <p:nvSpPr>
          <p:cNvPr id="162832" name="AutoShape 16"/>
          <p:cNvSpPr>
            <a:spLocks noChangeArrowheads="1"/>
          </p:cNvSpPr>
          <p:nvPr/>
        </p:nvSpPr>
        <p:spPr bwMode="auto">
          <a:xfrm>
            <a:off x="4419600" y="2154257"/>
            <a:ext cx="2971800" cy="1097280"/>
          </a:xfrm>
          <a:prstGeom prst="upArrow">
            <a:avLst>
              <a:gd name="adj1" fmla="val 50000"/>
              <a:gd name="adj2" fmla="val 25000"/>
            </a:avLst>
          </a:prstGeom>
          <a:solidFill>
            <a:srgbClr val="00FFFF">
              <a:alpha val="50195"/>
            </a:srgbClr>
          </a:solidFill>
          <a:ln w="25400" algn="ctr">
            <a:solidFill>
              <a:srgbClr val="663300"/>
            </a:solidFill>
            <a:miter lim="800000"/>
            <a:headEnd/>
            <a:tailEnd/>
          </a:ln>
        </p:spPr>
        <p:txBody>
          <a:bodyPr anchor="ctr"/>
          <a:lstStyle/>
          <a:p>
            <a:pPr algn="ctr"/>
            <a:r>
              <a:rPr lang="en-US" dirty="0">
                <a:solidFill>
                  <a:srgbClr val="800000"/>
                </a:solidFill>
              </a:rPr>
              <a:t>The research </a:t>
            </a:r>
            <a:r>
              <a:rPr lang="en-US" i="1" dirty="0">
                <a:solidFill>
                  <a:srgbClr val="800000"/>
                </a:solidFill>
              </a:rPr>
              <a:t>Sample</a:t>
            </a:r>
            <a:r>
              <a:rPr lang="en-US" dirty="0">
                <a:solidFill>
                  <a:srgbClr val="800000"/>
                </a:solidFill>
              </a:rPr>
              <a:t>:</a:t>
            </a:r>
          </a:p>
        </p:txBody>
      </p:sp>
      <p:sp>
        <p:nvSpPr>
          <p:cNvPr id="162833" name="Rectangle 17"/>
          <p:cNvSpPr>
            <a:spLocks noChangeArrowheads="1"/>
          </p:cNvSpPr>
          <p:nvPr/>
        </p:nvSpPr>
        <p:spPr bwMode="auto">
          <a:xfrm>
            <a:off x="3810000" y="1400651"/>
            <a:ext cx="447040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ctr">
                <a:solidFill>
                  <a:srgbClr val="000000"/>
                </a:solidFill>
                <a:miter lim="800000"/>
                <a:headEnd/>
                <a:tailEnd/>
              </a14:hiddenLine>
            </a:ext>
          </a:extLst>
        </p:spPr>
        <p:txBody>
          <a:bodyPr>
            <a:spAutoFit/>
          </a:bodyPr>
          <a:lstStyle/>
          <a:p>
            <a:pPr algn="ctr">
              <a:lnSpc>
                <a:spcPct val="100000"/>
              </a:lnSpc>
            </a:pPr>
            <a:r>
              <a:rPr lang="en-US" dirty="0"/>
              <a:t>Is the sample typical of the larger population?</a:t>
            </a:r>
          </a:p>
        </p:txBody>
      </p:sp>
      <p:sp>
        <p:nvSpPr>
          <p:cNvPr id="162834" name="Rectangle 18"/>
          <p:cNvSpPr>
            <a:spLocks noChangeArrowheads="1"/>
          </p:cNvSpPr>
          <p:nvPr/>
        </p:nvSpPr>
        <p:spPr bwMode="auto">
          <a:xfrm>
            <a:off x="8686800" y="2565737"/>
            <a:ext cx="1905000" cy="147732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ctr">
                <a:solidFill>
                  <a:srgbClr val="000000"/>
                </a:solidFill>
                <a:miter lim="800000"/>
                <a:headEnd/>
                <a:tailEnd/>
              </a14:hiddenLine>
            </a:ext>
          </a:extLst>
        </p:spPr>
        <p:txBody>
          <a:bodyPr>
            <a:spAutoFit/>
          </a:bodyPr>
          <a:lstStyle/>
          <a:p>
            <a:pPr algn="ctr"/>
            <a:r>
              <a:rPr lang="en-US" dirty="0"/>
              <a:t>Is this typical of “real world” settings where the phenomenon occurs?</a:t>
            </a:r>
          </a:p>
        </p:txBody>
      </p:sp>
      <p:sp>
        <p:nvSpPr>
          <p:cNvPr id="162835" name="Rectangle 19"/>
          <p:cNvSpPr>
            <a:spLocks noChangeArrowheads="1"/>
          </p:cNvSpPr>
          <p:nvPr/>
        </p:nvSpPr>
        <p:spPr bwMode="auto">
          <a:xfrm>
            <a:off x="1524000" y="2626063"/>
            <a:ext cx="1828800" cy="2031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ctr">
                <a:solidFill>
                  <a:srgbClr val="000000"/>
                </a:solidFill>
                <a:miter lim="800000"/>
                <a:headEnd/>
                <a:tailEnd/>
              </a14:hiddenLine>
            </a:ext>
          </a:extLst>
        </p:spPr>
        <p:txBody>
          <a:bodyPr wrap="square">
            <a:spAutoFit/>
          </a:bodyPr>
          <a:lstStyle/>
          <a:p>
            <a:pPr algn="ctr"/>
            <a:r>
              <a:rPr lang="en-US" dirty="0"/>
              <a:t>Does the outcome measure reflect how the phenomenon works in the “real world”</a:t>
            </a:r>
          </a:p>
        </p:txBody>
      </p:sp>
      <p:sp>
        <p:nvSpPr>
          <p:cNvPr id="162836" name="Rectangle 20"/>
          <p:cNvSpPr>
            <a:spLocks noChangeArrowheads="1"/>
          </p:cNvSpPr>
          <p:nvPr/>
        </p:nvSpPr>
        <p:spPr bwMode="auto">
          <a:xfrm>
            <a:off x="2514600" y="5613738"/>
            <a:ext cx="71628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ctr">
                <a:solidFill>
                  <a:srgbClr val="000000"/>
                </a:solidFill>
                <a:miter lim="800000"/>
                <a:headEnd/>
                <a:tailEnd/>
              </a14:hiddenLine>
            </a:ext>
          </a:extLst>
        </p:spPr>
        <p:txBody>
          <a:bodyPr>
            <a:spAutoFit/>
          </a:bodyPr>
          <a:lstStyle/>
          <a:p>
            <a:pPr algn="ctr"/>
            <a:r>
              <a:rPr lang="en-US" dirty="0"/>
              <a:t>Does the experimental manipulation (or measured predictor) actually create (validly assess…) the phenomenon you are interested in?</a:t>
            </a:r>
          </a:p>
        </p:txBody>
      </p:sp>
      <p:grpSp>
        <p:nvGrpSpPr>
          <p:cNvPr id="2" name="Group 21"/>
          <p:cNvGrpSpPr>
            <a:grpSpLocks/>
          </p:cNvGrpSpPr>
          <p:nvPr/>
        </p:nvGrpSpPr>
        <p:grpSpPr bwMode="auto">
          <a:xfrm>
            <a:off x="4419600" y="4318337"/>
            <a:ext cx="3048000" cy="1097280"/>
            <a:chOff x="1536" y="2951"/>
            <a:chExt cx="2400" cy="864"/>
          </a:xfrm>
        </p:grpSpPr>
        <p:sp>
          <p:nvSpPr>
            <p:cNvPr id="24590" name="AutoShape 22"/>
            <p:cNvSpPr>
              <a:spLocks noChangeArrowheads="1"/>
            </p:cNvSpPr>
            <p:nvPr/>
          </p:nvSpPr>
          <p:spPr bwMode="auto">
            <a:xfrm>
              <a:off x="1536" y="2951"/>
              <a:ext cx="2400" cy="864"/>
            </a:xfrm>
            <a:prstGeom prst="downArrow">
              <a:avLst>
                <a:gd name="adj1" fmla="val 50000"/>
                <a:gd name="adj2" fmla="val 25000"/>
              </a:avLst>
            </a:prstGeom>
            <a:solidFill>
              <a:srgbClr val="00FFFF">
                <a:alpha val="50195"/>
              </a:srgbClr>
            </a:solidFill>
            <a:ln w="25400" algn="ctr">
              <a:solidFill>
                <a:srgbClr val="663300"/>
              </a:solidFill>
              <a:miter lim="800000"/>
              <a:headEnd/>
              <a:tailEnd/>
            </a:ln>
          </p:spPr>
          <p:txBody>
            <a:bodyPr wrap="none" anchor="ctr"/>
            <a:lstStyle/>
            <a:p>
              <a:pPr algn="ctr"/>
              <a:endParaRPr lang="en-US" sz="2200">
                <a:solidFill>
                  <a:srgbClr val="800000"/>
                </a:solidFill>
              </a:endParaRPr>
            </a:p>
          </p:txBody>
        </p:sp>
        <p:sp>
          <p:nvSpPr>
            <p:cNvPr id="24591" name="Rectangle 23"/>
            <p:cNvSpPr>
              <a:spLocks noChangeArrowheads="1"/>
            </p:cNvSpPr>
            <p:nvPr/>
          </p:nvSpPr>
          <p:spPr bwMode="auto">
            <a:xfrm>
              <a:off x="2016" y="2952"/>
              <a:ext cx="1344" cy="7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ctr">
                  <a:solidFill>
                    <a:srgbClr val="000000"/>
                  </a:solidFill>
                  <a:miter lim="800000"/>
                  <a:headEnd/>
                  <a:tailEnd/>
                </a14:hiddenLine>
              </a:ext>
            </a:extLst>
          </p:spPr>
          <p:txBody>
            <a:bodyPr>
              <a:spAutoFit/>
            </a:bodyPr>
            <a:lstStyle/>
            <a:p>
              <a:pPr algn="ctr"/>
              <a:r>
                <a:rPr lang="en-US" dirty="0">
                  <a:solidFill>
                    <a:srgbClr val="800000"/>
                  </a:solidFill>
                </a:rPr>
                <a:t>The </a:t>
              </a:r>
              <a:r>
                <a:rPr lang="en-US" i="1" dirty="0">
                  <a:solidFill>
                    <a:srgbClr val="800000"/>
                  </a:solidFill>
                </a:rPr>
                <a:t>Independent Variable</a:t>
              </a:r>
            </a:p>
          </p:txBody>
        </p:sp>
      </p:grpSp>
      <p:sp>
        <p:nvSpPr>
          <p:cNvPr id="17" name="Text Box 3"/>
          <p:cNvSpPr txBox="1">
            <a:spLocks noChangeArrowheads="1"/>
          </p:cNvSpPr>
          <p:nvPr/>
        </p:nvSpPr>
        <p:spPr bwMode="auto">
          <a:xfrm>
            <a:off x="2133601" y="533401"/>
            <a:ext cx="7921625" cy="830997"/>
          </a:xfrm>
          <a:prstGeom prst="rect">
            <a:avLst/>
          </a:prstGeom>
          <a:noFill/>
          <a:ln w="9525">
            <a:noFill/>
            <a:miter lim="800000"/>
            <a:headEnd/>
            <a:tailEnd/>
          </a:ln>
        </p:spPr>
        <p:txBody>
          <a:bodyPr wrap="square">
            <a:spAutoFit/>
          </a:bodyPr>
          <a:lstStyle/>
          <a:p>
            <a:pPr marL="628650" indent="-628650" algn="ctr">
              <a:spcBef>
                <a:spcPct val="20000"/>
              </a:spcBef>
              <a:spcAft>
                <a:spcPct val="20000"/>
              </a:spcAft>
              <a:buSzPct val="105000"/>
            </a:pPr>
            <a:r>
              <a:rPr lang="en-US" sz="2400" dirty="0">
                <a:solidFill>
                  <a:srgbClr val="800000"/>
                </a:solidFill>
              </a:rPr>
              <a:t>How well do your findings reflect the larger world? </a:t>
            </a:r>
            <a:r>
              <a:rPr lang="en-US" dirty="0">
                <a:solidFill>
                  <a:srgbClr val="800000"/>
                </a:solidFill>
              </a:rPr>
              <a:t>(outside of the experiment or study)</a:t>
            </a:r>
            <a:r>
              <a:rPr lang="en-US" sz="2400" dirty="0">
                <a:solidFill>
                  <a:srgbClr val="800000"/>
                </a:solidFill>
              </a:rPr>
              <a:t>.</a:t>
            </a:r>
          </a:p>
        </p:txBody>
      </p:sp>
    </p:spTree>
    <p:extLst>
      <p:ext uri="{BB962C8B-B14F-4D97-AF65-F5344CB8AC3E}">
        <p14:creationId xmlns:p14="http://schemas.microsoft.com/office/powerpoint/2010/main" val="1315379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1000" fill="hold"/>
                                        <p:tgtEl>
                                          <p:spTgt spid="17">
                                            <p:txEl>
                                              <p:pRg st="0" end="0"/>
                                            </p:txEl>
                                          </p:spTgt>
                                        </p:tgtEl>
                                      </p:cBhvr>
                                      <p:by x="50000" y="50000"/>
                                    </p:animScale>
                                  </p:childTnLst>
                                </p:cTn>
                              </p:par>
                              <p:par>
                                <p:cTn id="7" presetID="0" presetClass="path" presetSubtype="0" accel="50000" decel="50000" fill="hold" grpId="0" nodeType="withEffect">
                                  <p:stCondLst>
                                    <p:cond delay="0"/>
                                  </p:stCondLst>
                                  <p:childTnLst>
                                    <p:animMotion origin="layout" path="M 0 0 L 0.06666 -0.1 " pathEditMode="relative" ptsTypes="AA">
                                      <p:cBhvr>
                                        <p:cTn id="8" dur="800" fill="hold"/>
                                        <p:tgtEl>
                                          <p:spTgt spid="17">
                                            <p:txEl>
                                              <p:pRg st="0" end="0"/>
                                            </p:txEl>
                                          </p:spTgt>
                                        </p:tgtEl>
                                        <p:attrNameLst>
                                          <p:attrName>ppt_x</p:attrName>
                                          <p:attrName>ppt_y</p:attrName>
                                        </p:attrNameLst>
                                      </p:cBhvr>
                                    </p:animMotion>
                                  </p:childTnLst>
                                </p:cTn>
                              </p:par>
                              <p:par>
                                <p:cTn id="9" presetID="10" presetClass="entr" presetSubtype="0" fill="hold" grpId="1" nodeType="withEffect">
                                  <p:stCondLst>
                                    <p:cond delay="0"/>
                                  </p:stCondLst>
                                  <p:childTnLst>
                                    <p:set>
                                      <p:cBhvr>
                                        <p:cTn id="10" dur="1" fill="hold">
                                          <p:stCondLst>
                                            <p:cond delay="0"/>
                                          </p:stCondLst>
                                        </p:cTn>
                                        <p:tgtEl>
                                          <p:spTgt spid="162832"/>
                                        </p:tgtEl>
                                        <p:attrNameLst>
                                          <p:attrName>style.visibility</p:attrName>
                                        </p:attrNameLst>
                                      </p:cBhvr>
                                      <p:to>
                                        <p:strVal val="visible"/>
                                      </p:to>
                                    </p:set>
                                    <p:animEffect transition="in" filter="fade">
                                      <p:cBhvr>
                                        <p:cTn id="11" dur="500"/>
                                        <p:tgtEl>
                                          <p:spTgt spid="162832"/>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162830"/>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282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2831"/>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62832"/>
                                        </p:tgtEl>
                                        <p:attrNameLst>
                                          <p:attrName>style.visibility</p:attrName>
                                        </p:attrNameLst>
                                      </p:cBhvr>
                                      <p:to>
                                        <p:strVal val="visible"/>
                                      </p:to>
                                    </p:set>
                                    <p:animEffect transition="in" filter="wipe(down)">
                                      <p:cBhvr>
                                        <p:cTn id="24" dur="1000"/>
                                        <p:tgtEl>
                                          <p:spTgt spid="162832"/>
                                        </p:tgtEl>
                                      </p:cBhvr>
                                    </p:animEffect>
                                  </p:childTnLst>
                                </p:cTn>
                              </p:par>
                            </p:childTnLst>
                          </p:cTn>
                        </p:par>
                        <p:par>
                          <p:cTn id="25" fill="hold">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62833"/>
                                        </p:tgtEl>
                                        <p:attrNameLst>
                                          <p:attrName>style.visibility</p:attrName>
                                        </p:attrNameLst>
                                      </p:cBhvr>
                                      <p:to>
                                        <p:strVal val="visible"/>
                                      </p:to>
                                    </p:set>
                                    <p:animEffect transition="in" filter="fade">
                                      <p:cBhvr>
                                        <p:cTn id="28" dur="500"/>
                                        <p:tgtEl>
                                          <p:spTgt spid="162833"/>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1" nodeType="clickEffect">
                                  <p:stCondLst>
                                    <p:cond delay="0"/>
                                  </p:stCondLst>
                                  <p:childTnLst>
                                    <p:set>
                                      <p:cBhvr>
                                        <p:cTn id="32" dur="1" fill="hold">
                                          <p:stCondLst>
                                            <p:cond delay="0"/>
                                          </p:stCondLst>
                                        </p:cTn>
                                        <p:tgtEl>
                                          <p:spTgt spid="162830"/>
                                        </p:tgtEl>
                                        <p:attrNameLst>
                                          <p:attrName>style.visibility</p:attrName>
                                        </p:attrNameLst>
                                      </p:cBhvr>
                                      <p:to>
                                        <p:strVal val="visible"/>
                                      </p:to>
                                    </p:set>
                                    <p:animEffect transition="in" filter="wipe(left)">
                                      <p:cBhvr>
                                        <p:cTn id="33" dur="1000"/>
                                        <p:tgtEl>
                                          <p:spTgt spid="162830"/>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162834"/>
                                        </p:tgtEl>
                                        <p:attrNameLst>
                                          <p:attrName>style.visibility</p:attrName>
                                        </p:attrNameLst>
                                      </p:cBhvr>
                                      <p:to>
                                        <p:strVal val="visible"/>
                                      </p:to>
                                    </p:set>
                                    <p:animEffect transition="in" filter="fade">
                                      <p:cBhvr>
                                        <p:cTn id="37" dur="500"/>
                                        <p:tgtEl>
                                          <p:spTgt spid="162834"/>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nodeType="click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wipe(up)">
                                      <p:cBhvr>
                                        <p:cTn id="42" dur="1000"/>
                                        <p:tgtEl>
                                          <p:spTgt spid="2"/>
                                        </p:tgtEl>
                                      </p:cBhvr>
                                    </p:animEffect>
                                  </p:childTnLst>
                                </p:cTn>
                              </p:par>
                            </p:childTnLst>
                          </p:cTn>
                        </p:par>
                        <p:par>
                          <p:cTn id="43" fill="hold">
                            <p:stCondLst>
                              <p:cond delay="1000"/>
                            </p:stCondLst>
                            <p:childTnLst>
                              <p:par>
                                <p:cTn id="44" presetID="10" presetClass="entr" presetSubtype="0" fill="hold" grpId="0" nodeType="afterEffect">
                                  <p:stCondLst>
                                    <p:cond delay="0"/>
                                  </p:stCondLst>
                                  <p:childTnLst>
                                    <p:set>
                                      <p:cBhvr>
                                        <p:cTn id="45" dur="1" fill="hold">
                                          <p:stCondLst>
                                            <p:cond delay="0"/>
                                          </p:stCondLst>
                                        </p:cTn>
                                        <p:tgtEl>
                                          <p:spTgt spid="162836"/>
                                        </p:tgtEl>
                                        <p:attrNameLst>
                                          <p:attrName>style.visibility</p:attrName>
                                        </p:attrNameLst>
                                      </p:cBhvr>
                                      <p:to>
                                        <p:strVal val="visible"/>
                                      </p:to>
                                    </p:set>
                                    <p:animEffect transition="in" filter="fade">
                                      <p:cBhvr>
                                        <p:cTn id="46" dur="500"/>
                                        <p:tgtEl>
                                          <p:spTgt spid="162836"/>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2" fill="hold" grpId="1" nodeType="clickEffect">
                                  <p:stCondLst>
                                    <p:cond delay="0"/>
                                  </p:stCondLst>
                                  <p:childTnLst>
                                    <p:set>
                                      <p:cBhvr>
                                        <p:cTn id="50" dur="1" fill="hold">
                                          <p:stCondLst>
                                            <p:cond delay="0"/>
                                          </p:stCondLst>
                                        </p:cTn>
                                        <p:tgtEl>
                                          <p:spTgt spid="162831"/>
                                        </p:tgtEl>
                                        <p:attrNameLst>
                                          <p:attrName>style.visibility</p:attrName>
                                        </p:attrNameLst>
                                      </p:cBhvr>
                                      <p:to>
                                        <p:strVal val="visible"/>
                                      </p:to>
                                    </p:set>
                                    <p:animEffect transition="in" filter="wipe(right)">
                                      <p:cBhvr>
                                        <p:cTn id="51" dur="1000"/>
                                        <p:tgtEl>
                                          <p:spTgt spid="162831"/>
                                        </p:tgtEl>
                                      </p:cBhvr>
                                    </p:animEffect>
                                  </p:childTnLst>
                                </p:cTn>
                              </p:par>
                            </p:childTnLst>
                          </p:cTn>
                        </p:par>
                        <p:par>
                          <p:cTn id="52" fill="hold">
                            <p:stCondLst>
                              <p:cond delay="1000"/>
                            </p:stCondLst>
                            <p:childTnLst>
                              <p:par>
                                <p:cTn id="53" presetID="10" presetClass="entr" presetSubtype="0" fill="hold" grpId="0" nodeType="afterEffect">
                                  <p:stCondLst>
                                    <p:cond delay="0"/>
                                  </p:stCondLst>
                                  <p:childTnLst>
                                    <p:set>
                                      <p:cBhvr>
                                        <p:cTn id="54" dur="1" fill="hold">
                                          <p:stCondLst>
                                            <p:cond delay="0"/>
                                          </p:stCondLst>
                                        </p:cTn>
                                        <p:tgtEl>
                                          <p:spTgt spid="162835"/>
                                        </p:tgtEl>
                                        <p:attrNameLst>
                                          <p:attrName>style.visibility</p:attrName>
                                        </p:attrNameLst>
                                      </p:cBhvr>
                                      <p:to>
                                        <p:strVal val="visible"/>
                                      </p:to>
                                    </p:set>
                                    <p:animEffect transition="in" filter="fade">
                                      <p:cBhvr>
                                        <p:cTn id="55" dur="500"/>
                                        <p:tgtEl>
                                          <p:spTgt spid="1628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29" grpId="0" animBg="1"/>
      <p:bldP spid="162830" grpId="0" animBg="1"/>
      <p:bldP spid="162830" grpId="1" animBg="1"/>
      <p:bldP spid="162831" grpId="0" animBg="1"/>
      <p:bldP spid="162831" grpId="1" animBg="1"/>
      <p:bldP spid="162832" grpId="0" animBg="1"/>
      <p:bldP spid="162832" grpId="1" animBg="1"/>
      <p:bldP spid="162833" grpId="0"/>
      <p:bldP spid="162834" grpId="0"/>
      <p:bldP spid="162835" grpId="0"/>
      <p:bldP spid="162836" grpId="0"/>
      <p:bldP spid="17" grpId="0" build="allAtOnce"/>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pic>
        <p:nvPicPr>
          <p:cNvPr id="3" name="Picture 2"/>
          <p:cNvPicPr>
            <a:picLocks noChangeAspect="1"/>
          </p:cNvPicPr>
          <p:nvPr/>
        </p:nvPicPr>
        <p:blipFill>
          <a:blip r:embed="rId2"/>
          <a:stretch>
            <a:fillRect/>
          </a:stretch>
        </p:blipFill>
        <p:spPr>
          <a:xfrm>
            <a:off x="6477000" y="3810000"/>
            <a:ext cx="4045341" cy="2385008"/>
          </a:xfrm>
          <a:prstGeom prst="rect">
            <a:avLst/>
          </a:prstGeom>
        </p:spPr>
      </p:pic>
      <p:sp>
        <p:nvSpPr>
          <p:cNvPr id="4" name="Rectangle 3"/>
          <p:cNvSpPr txBox="1">
            <a:spLocks noChangeArrowheads="1"/>
          </p:cNvSpPr>
          <p:nvPr/>
        </p:nvSpPr>
        <p:spPr>
          <a:xfrm>
            <a:off x="5486400" y="381001"/>
            <a:ext cx="5029200" cy="3323987"/>
          </a:xfrm>
          <a:prstGeom prst="rect">
            <a:avLst/>
          </a:prstGeom>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457200" indent="-349250" eaLnBrk="1" hangingPunct="1">
              <a:spcAft>
                <a:spcPct val="30000"/>
              </a:spcAft>
              <a:buClr>
                <a:srgbClr val="C00000"/>
              </a:buClr>
              <a:buSzPct val="100000"/>
              <a:buFont typeface="Wingdings" pitchFamily="2" charset="2"/>
              <a:buChar char="ü"/>
              <a:defRPr/>
            </a:pPr>
            <a:r>
              <a:rPr lang="en-US" sz="2000" b="0" dirty="0"/>
              <a:t>We try to understand basic principles of nature; hypothetical constructs.</a:t>
            </a:r>
          </a:p>
          <a:p>
            <a:pPr marL="457200" indent="-349250" eaLnBrk="1" hangingPunct="1">
              <a:spcAft>
                <a:spcPct val="30000"/>
              </a:spcAft>
              <a:buClr>
                <a:srgbClr val="C00000"/>
              </a:buClr>
              <a:buSzPct val="100000"/>
              <a:buFont typeface="Wingdings" pitchFamily="2" charset="2"/>
              <a:buChar char="ü"/>
              <a:defRPr/>
            </a:pPr>
            <a:r>
              <a:rPr lang="en-US" sz="2000" b="0" dirty="0"/>
              <a:t>We develop a theory that rests on one or several constructs.</a:t>
            </a:r>
          </a:p>
          <a:p>
            <a:pPr marL="457200" indent="-349250" eaLnBrk="1" hangingPunct="1">
              <a:spcAft>
                <a:spcPct val="30000"/>
              </a:spcAft>
              <a:buClr>
                <a:srgbClr val="C00000"/>
              </a:buClr>
              <a:buSzPct val="100000"/>
              <a:buFont typeface="Wingdings" pitchFamily="2" charset="2"/>
              <a:buChar char="ü"/>
              <a:defRPr/>
            </a:pPr>
            <a:r>
              <a:rPr lang="en-US" sz="2000" b="0" dirty="0"/>
              <a:t>We derive a hypothesis that, if supported, suggests the constructs work the way we say they do.</a:t>
            </a:r>
          </a:p>
          <a:p>
            <a:pPr marL="457200" indent="-349250" eaLnBrk="1" hangingPunct="1">
              <a:spcAft>
                <a:spcPct val="30000"/>
              </a:spcAft>
              <a:buClr>
                <a:srgbClr val="C00000"/>
              </a:buClr>
              <a:buSzPct val="100000"/>
              <a:buFont typeface="Wingdings" pitchFamily="2" charset="2"/>
              <a:buChar char="ü"/>
              <a:defRPr/>
            </a:pPr>
            <a:r>
              <a:rPr lang="en-US" sz="2000" b="0" dirty="0"/>
              <a:t>Data cannot ‘prove’ a theory; we infer – with error – how nature works.</a:t>
            </a:r>
            <a:endParaRPr lang="en-US" sz="2000" dirty="0"/>
          </a:p>
        </p:txBody>
      </p:sp>
      <p:sp>
        <p:nvSpPr>
          <p:cNvPr id="6" name="Rectangle 3"/>
          <p:cNvSpPr txBox="1">
            <a:spLocks noChangeArrowheads="1"/>
          </p:cNvSpPr>
          <p:nvPr/>
        </p:nvSpPr>
        <p:spPr>
          <a:xfrm>
            <a:off x="1828800" y="3692367"/>
            <a:ext cx="4419600" cy="2400657"/>
          </a:xfrm>
          <a:prstGeom prst="rect">
            <a:avLst/>
          </a:prstGeom>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457200" indent="-349250" eaLnBrk="1" hangingPunct="1">
              <a:spcAft>
                <a:spcPct val="30000"/>
              </a:spcAft>
              <a:buClr>
                <a:srgbClr val="0000FF"/>
              </a:buClr>
              <a:buSzPct val="100000"/>
              <a:buFont typeface="Wingdings" charset="2"/>
              <a:buChar char="§"/>
              <a:defRPr/>
            </a:pPr>
            <a:r>
              <a:rPr lang="en-US" sz="2000" b="0" dirty="0"/>
              <a:t>Any research – experimental, observational, historical… – occurs in a particular time and place.</a:t>
            </a:r>
          </a:p>
          <a:p>
            <a:pPr marL="457200" indent="-349250" eaLnBrk="1" hangingPunct="1">
              <a:spcAft>
                <a:spcPct val="30000"/>
              </a:spcAft>
              <a:buClr>
                <a:srgbClr val="0000FF"/>
              </a:buClr>
              <a:buSzPct val="100000"/>
              <a:buFont typeface="Wingdings" charset="2"/>
              <a:buChar char="§"/>
              <a:defRPr/>
            </a:pPr>
            <a:r>
              <a:rPr lang="en-US" sz="2000" b="0" dirty="0"/>
              <a:t>Just as we infer what nature is like from our evidence, we infer that our evidence is representative of the larger world.</a:t>
            </a:r>
            <a:endParaRPr lang="en-US" sz="2000" dirty="0"/>
          </a:p>
        </p:txBody>
      </p:sp>
    </p:spTree>
    <p:extLst>
      <p:ext uri="{BB962C8B-B14F-4D97-AF65-F5344CB8AC3E}">
        <p14:creationId xmlns:p14="http://schemas.microsoft.com/office/powerpoint/2010/main" val="45594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8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8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800"/>
                                        <p:tgtEl>
                                          <p:spTgt spid="3"/>
                                        </p:tgtEl>
                                      </p:cBhvr>
                                    </p:animEffect>
                                  </p:childTnLst>
                                </p:cTn>
                              </p:par>
                            </p:childTnLst>
                          </p:cTn>
                        </p:par>
                        <p:par>
                          <p:cTn id="28" fill="hold">
                            <p:stCondLst>
                              <p:cond delay="800"/>
                            </p:stCondLst>
                            <p:childTnLst>
                              <p:par>
                                <p:cTn id="29" presetID="10" presetClass="entr" presetSubtype="0" fill="hold" grpId="0" nodeType="after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800"/>
                                        <p:tgtEl>
                                          <p:spTgt spid="6">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txEl>
                                              <p:pRg st="1" end="1"/>
                                            </p:txEl>
                                          </p:spTgt>
                                        </p:tgtEl>
                                        <p:attrNameLst>
                                          <p:attrName>style.visibility</p:attrName>
                                        </p:attrNameLst>
                                      </p:cBhvr>
                                      <p:to>
                                        <p:strVal val="visible"/>
                                      </p:to>
                                    </p:set>
                                    <p:animEffect transition="in" filter="fade">
                                      <p:cBhvr>
                                        <p:cTn id="36" dur="8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pic>
        <p:nvPicPr>
          <p:cNvPr id="3" name="Picture 2"/>
          <p:cNvPicPr>
            <a:picLocks noChangeAspect="1"/>
          </p:cNvPicPr>
          <p:nvPr/>
        </p:nvPicPr>
        <p:blipFill>
          <a:blip r:embed="rId2"/>
          <a:stretch>
            <a:fillRect/>
          </a:stretch>
        </p:blipFill>
        <p:spPr>
          <a:xfrm>
            <a:off x="6477000" y="3810000"/>
            <a:ext cx="4045341" cy="2385008"/>
          </a:xfrm>
          <a:prstGeom prst="rect">
            <a:avLst/>
          </a:prstGeom>
        </p:spPr>
      </p:pic>
      <p:sp>
        <p:nvSpPr>
          <p:cNvPr id="4" name="Rectangle 3"/>
          <p:cNvSpPr txBox="1">
            <a:spLocks noChangeArrowheads="1"/>
          </p:cNvSpPr>
          <p:nvPr/>
        </p:nvSpPr>
        <p:spPr>
          <a:xfrm>
            <a:off x="5791200" y="762000"/>
            <a:ext cx="4572000" cy="1785104"/>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In a scientific perspective, all knowledge is provisional.</a:t>
            </a:r>
          </a:p>
          <a:p>
            <a:pPr marL="107950" indent="0" eaLnBrk="1" hangingPunct="1">
              <a:spcAft>
                <a:spcPct val="30000"/>
              </a:spcAft>
              <a:buClr>
                <a:srgbClr val="C00000"/>
              </a:buClr>
              <a:buSzPct val="100000"/>
              <a:buNone/>
              <a:defRPr/>
            </a:pPr>
            <a:r>
              <a:rPr lang="en-US" sz="2000" dirty="0"/>
              <a:t>Like the prisoners in the cave, we cannot look up and directly observe the underlying processes of nature.</a:t>
            </a:r>
          </a:p>
        </p:txBody>
      </p:sp>
      <p:pic>
        <p:nvPicPr>
          <p:cNvPr id="5" name="Picture 4"/>
          <p:cNvPicPr>
            <a:picLocks noChangeAspect="1"/>
          </p:cNvPicPr>
          <p:nvPr/>
        </p:nvPicPr>
        <p:blipFill>
          <a:blip r:embed="rId3"/>
          <a:stretch>
            <a:fillRect/>
          </a:stretch>
        </p:blipFill>
        <p:spPr>
          <a:xfrm>
            <a:off x="1981200" y="685800"/>
            <a:ext cx="3657600" cy="2685024"/>
          </a:xfrm>
          <a:prstGeom prst="rect">
            <a:avLst/>
          </a:prstGeom>
        </p:spPr>
      </p:pic>
      <p:sp>
        <p:nvSpPr>
          <p:cNvPr id="7" name="Rectangle 3"/>
          <p:cNvSpPr txBox="1">
            <a:spLocks noChangeArrowheads="1"/>
          </p:cNvSpPr>
          <p:nvPr/>
        </p:nvSpPr>
        <p:spPr>
          <a:xfrm>
            <a:off x="1676400" y="3733801"/>
            <a:ext cx="4572000" cy="2092881"/>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We </a:t>
            </a:r>
            <a:r>
              <a:rPr lang="en-US" sz="2000" i="1" dirty="0">
                <a:solidFill>
                  <a:srgbClr val="C00000"/>
                </a:solidFill>
              </a:rPr>
              <a:t>infer</a:t>
            </a:r>
            <a:r>
              <a:rPr lang="en-US" sz="2000" dirty="0">
                <a:solidFill>
                  <a:srgbClr val="C00000"/>
                </a:solidFill>
              </a:rPr>
              <a:t> </a:t>
            </a:r>
            <a:r>
              <a:rPr lang="en-US" sz="2000" dirty="0"/>
              <a:t>what the underlying processes of nature must be by conducting and analyzing research.</a:t>
            </a:r>
          </a:p>
          <a:p>
            <a:pPr marL="107950" indent="0" eaLnBrk="1" hangingPunct="1">
              <a:spcAft>
                <a:spcPct val="30000"/>
              </a:spcAft>
              <a:buClr>
                <a:srgbClr val="C00000"/>
              </a:buClr>
              <a:buSzPct val="100000"/>
              <a:buNone/>
              <a:defRPr/>
            </a:pPr>
            <a:r>
              <a:rPr lang="en-US" sz="2000" dirty="0"/>
              <a:t>Of course there are potential sources of error or bias </a:t>
            </a:r>
            <a:r>
              <a:rPr lang="en-US" sz="1800" b="0" dirty="0"/>
              <a:t>(threats to Internal Validity) </a:t>
            </a:r>
            <a:r>
              <a:rPr lang="en-US" sz="2000" dirty="0"/>
              <a:t>in any study.  </a:t>
            </a:r>
          </a:p>
        </p:txBody>
      </p:sp>
    </p:spTree>
    <p:extLst>
      <p:ext uri="{BB962C8B-B14F-4D97-AF65-F5344CB8AC3E}">
        <p14:creationId xmlns:p14="http://schemas.microsoft.com/office/powerpoint/2010/main" val="3992145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pic>
        <p:nvPicPr>
          <p:cNvPr id="3" name="Picture 2"/>
          <p:cNvPicPr>
            <a:picLocks noChangeAspect="1"/>
          </p:cNvPicPr>
          <p:nvPr/>
        </p:nvPicPr>
        <p:blipFill>
          <a:blip r:embed="rId2"/>
          <a:stretch>
            <a:fillRect/>
          </a:stretch>
        </p:blipFill>
        <p:spPr>
          <a:xfrm>
            <a:off x="6477000" y="3810000"/>
            <a:ext cx="4045341" cy="2385008"/>
          </a:xfrm>
          <a:prstGeom prst="rect">
            <a:avLst/>
          </a:prstGeom>
        </p:spPr>
      </p:pic>
      <p:sp>
        <p:nvSpPr>
          <p:cNvPr id="4" name="Rectangle 3"/>
          <p:cNvSpPr txBox="1">
            <a:spLocks noChangeArrowheads="1"/>
          </p:cNvSpPr>
          <p:nvPr/>
        </p:nvSpPr>
        <p:spPr>
          <a:xfrm>
            <a:off x="5791200" y="762000"/>
            <a:ext cx="4572000" cy="707886"/>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Bef>
                <a:spcPts val="0"/>
              </a:spcBef>
              <a:spcAft>
                <a:spcPts val="600"/>
              </a:spcAft>
              <a:buClr>
                <a:srgbClr val="C00000"/>
              </a:buClr>
              <a:buSzPct val="100000"/>
              <a:buNone/>
              <a:defRPr/>
            </a:pPr>
            <a:r>
              <a:rPr lang="en-US" sz="2000" dirty="0"/>
              <a:t>Plato’s allegory of the cave underlies the concept of </a:t>
            </a:r>
            <a:r>
              <a:rPr lang="en-US" sz="2000" i="1" dirty="0">
                <a:solidFill>
                  <a:srgbClr val="C00000"/>
                </a:solidFill>
              </a:rPr>
              <a:t>error</a:t>
            </a:r>
            <a:r>
              <a:rPr lang="en-US" sz="2000" dirty="0"/>
              <a:t> in research.</a:t>
            </a:r>
          </a:p>
        </p:txBody>
      </p:sp>
      <p:pic>
        <p:nvPicPr>
          <p:cNvPr id="5" name="Picture 4"/>
          <p:cNvPicPr>
            <a:picLocks noChangeAspect="1"/>
          </p:cNvPicPr>
          <p:nvPr/>
        </p:nvPicPr>
        <p:blipFill>
          <a:blip r:embed="rId3"/>
          <a:stretch>
            <a:fillRect/>
          </a:stretch>
        </p:blipFill>
        <p:spPr>
          <a:xfrm>
            <a:off x="1981200" y="685800"/>
            <a:ext cx="3657600" cy="2685024"/>
          </a:xfrm>
          <a:prstGeom prst="rect">
            <a:avLst/>
          </a:prstGeom>
        </p:spPr>
      </p:pic>
      <p:sp>
        <p:nvSpPr>
          <p:cNvPr id="7" name="Rectangle 3"/>
          <p:cNvSpPr txBox="1">
            <a:spLocks noChangeArrowheads="1"/>
          </p:cNvSpPr>
          <p:nvPr/>
        </p:nvSpPr>
        <p:spPr>
          <a:xfrm>
            <a:off x="1676400" y="3733800"/>
            <a:ext cx="4572000" cy="3016210"/>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Our empirical data are like the shadows on the wall:</a:t>
            </a:r>
          </a:p>
          <a:p>
            <a:pPr marL="450850" eaLnBrk="1" hangingPunct="1">
              <a:spcAft>
                <a:spcPct val="30000"/>
              </a:spcAft>
              <a:buClr>
                <a:srgbClr val="0033CC"/>
              </a:buClr>
              <a:buSzPct val="100000"/>
              <a:buFont typeface="Arial" charset="0"/>
              <a:buChar char="•"/>
              <a:defRPr/>
            </a:pPr>
            <a:r>
              <a:rPr lang="en-US" sz="2000" b="0" dirty="0"/>
              <a:t>We know they do not give us a direct, unbiased view of reality;</a:t>
            </a:r>
          </a:p>
          <a:p>
            <a:pPr marL="450850" eaLnBrk="1" hangingPunct="1">
              <a:spcAft>
                <a:spcPct val="30000"/>
              </a:spcAft>
              <a:buClr>
                <a:srgbClr val="0033CC"/>
              </a:buClr>
              <a:buSzPct val="100000"/>
              <a:buFont typeface="Arial" charset="0"/>
              <a:buChar char="•"/>
              <a:defRPr/>
            </a:pPr>
            <a:r>
              <a:rPr lang="en-US" sz="2000" b="0" dirty="0"/>
              <a:t>We collect test hypotheses to </a:t>
            </a:r>
            <a:r>
              <a:rPr lang="en-US" sz="2000" i="1" dirty="0">
                <a:solidFill>
                  <a:srgbClr val="C00000"/>
                </a:solidFill>
              </a:rPr>
              <a:t>infer</a:t>
            </a:r>
            <a:r>
              <a:rPr lang="en-US" sz="2000" b="0" dirty="0"/>
              <a:t> what reality must be like;</a:t>
            </a:r>
          </a:p>
          <a:p>
            <a:pPr marL="450850" eaLnBrk="1" hangingPunct="1">
              <a:spcAft>
                <a:spcPct val="30000"/>
              </a:spcAft>
              <a:buClr>
                <a:srgbClr val="0033CC"/>
              </a:buClr>
              <a:buSzPct val="100000"/>
              <a:buFont typeface="Arial" charset="0"/>
              <a:buChar char="•"/>
              <a:defRPr/>
            </a:pPr>
            <a:r>
              <a:rPr lang="en-US" sz="2000" b="0" dirty="0"/>
              <a:t>We always adjust our “findings” by the prospect of bias or error.</a:t>
            </a:r>
          </a:p>
        </p:txBody>
      </p:sp>
      <p:cxnSp>
        <p:nvCxnSpPr>
          <p:cNvPr id="8" name="Straight Arrow Connector 7"/>
          <p:cNvCxnSpPr/>
          <p:nvPr/>
        </p:nvCxnSpPr>
        <p:spPr bwMode="auto">
          <a:xfrm>
            <a:off x="4648200" y="1295400"/>
            <a:ext cx="609600" cy="76200"/>
          </a:xfrm>
          <a:prstGeom prst="straightConnector1">
            <a:avLst/>
          </a:prstGeom>
          <a:noFill/>
          <a:ln w="31750" cap="flat" cmpd="sng" algn="ctr">
            <a:solidFill>
              <a:srgbClr val="FF0000"/>
            </a:solidFill>
            <a:prstDash val="solid"/>
            <a:round/>
            <a:headEnd type="arrow"/>
            <a:tailEnd type="arrow"/>
          </a:ln>
          <a:effectLst>
            <a:outerShdw blurRad="50800" dist="38100" dir="2700000" algn="tl" rotWithShape="0">
              <a:srgbClr val="000000">
                <a:alpha val="43000"/>
              </a:srgbClr>
            </a:outerShdw>
          </a:effectLst>
        </p:spPr>
      </p:cxnSp>
    </p:spTree>
    <p:extLst>
      <p:ext uri="{BB962C8B-B14F-4D97-AF65-F5344CB8AC3E}">
        <p14:creationId xmlns:p14="http://schemas.microsoft.com/office/powerpoint/2010/main" val="4184593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7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fade">
                                      <p:cBhvr>
                                        <p:cTn id="15" dur="700"/>
                                        <p:tgtEl>
                                          <p:spTgt spid="7">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500"/>
                                        <p:tgtEl>
                                          <p:spTgt spid="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fade">
                                      <p:cBhvr>
                                        <p:cTn id="23" dur="500"/>
                                        <p:tgtEl>
                                          <p:spTgt spid="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xEl>
                                              <p:pRg st="2" end="2"/>
                                            </p:txEl>
                                          </p:spTgt>
                                        </p:tgtEl>
                                        <p:attrNameLst>
                                          <p:attrName>style.visibility</p:attrName>
                                        </p:attrNameLst>
                                      </p:cBhvr>
                                      <p:to>
                                        <p:strVal val="visible"/>
                                      </p:to>
                                    </p:set>
                                    <p:animEffect transition="in" filter="fade">
                                      <p:cBhvr>
                                        <p:cTn id="28" dur="500"/>
                                        <p:tgtEl>
                                          <p:spTgt spid="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par>
                                <p:cTn id="34" presetID="55"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800" fill="hold"/>
                                        <p:tgtEl>
                                          <p:spTgt spid="8"/>
                                        </p:tgtEl>
                                        <p:attrNameLst>
                                          <p:attrName>ppt_w</p:attrName>
                                        </p:attrNameLst>
                                      </p:cBhvr>
                                      <p:tavLst>
                                        <p:tav tm="0">
                                          <p:val>
                                            <p:strVal val="#ppt_w*0.70"/>
                                          </p:val>
                                        </p:tav>
                                        <p:tav tm="100000">
                                          <p:val>
                                            <p:strVal val="#ppt_w"/>
                                          </p:val>
                                        </p:tav>
                                      </p:tavLst>
                                    </p:anim>
                                    <p:anim calcmode="lin" valueType="num">
                                      <p:cBhvr>
                                        <p:cTn id="37" dur="800" fill="hold"/>
                                        <p:tgtEl>
                                          <p:spTgt spid="8"/>
                                        </p:tgtEl>
                                        <p:attrNameLst>
                                          <p:attrName>ppt_h</p:attrName>
                                        </p:attrNameLst>
                                      </p:cBhvr>
                                      <p:tavLst>
                                        <p:tav tm="0">
                                          <p:val>
                                            <p:strVal val="#ppt_h"/>
                                          </p:val>
                                        </p:tav>
                                        <p:tav tm="100000">
                                          <p:val>
                                            <p:strVal val="#ppt_h"/>
                                          </p:val>
                                        </p:tav>
                                      </p:tavLst>
                                    </p:anim>
                                    <p:animEffect transition="in" filter="fade">
                                      <p:cBhvr>
                                        <p:cTn id="38" dur="8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7" grpId="0" build="p" bldLvl="4"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pic>
        <p:nvPicPr>
          <p:cNvPr id="3" name="Picture 2"/>
          <p:cNvPicPr>
            <a:picLocks noChangeAspect="1"/>
          </p:cNvPicPr>
          <p:nvPr/>
        </p:nvPicPr>
        <p:blipFill>
          <a:blip r:embed="rId2"/>
          <a:stretch>
            <a:fillRect/>
          </a:stretch>
        </p:blipFill>
        <p:spPr>
          <a:xfrm>
            <a:off x="6477000" y="3810000"/>
            <a:ext cx="4045341" cy="2385008"/>
          </a:xfrm>
          <a:prstGeom prst="rect">
            <a:avLst/>
          </a:prstGeom>
        </p:spPr>
      </p:pic>
      <p:sp>
        <p:nvSpPr>
          <p:cNvPr id="4" name="Rectangle 3"/>
          <p:cNvSpPr txBox="1">
            <a:spLocks noChangeArrowheads="1"/>
          </p:cNvSpPr>
          <p:nvPr/>
        </p:nvSpPr>
        <p:spPr>
          <a:xfrm>
            <a:off x="5791200" y="762000"/>
            <a:ext cx="4572000" cy="707886"/>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Bef>
                <a:spcPts val="0"/>
              </a:spcBef>
              <a:spcAft>
                <a:spcPts val="600"/>
              </a:spcAft>
              <a:buClr>
                <a:srgbClr val="C00000"/>
              </a:buClr>
              <a:buSzPct val="100000"/>
              <a:buNone/>
              <a:defRPr/>
            </a:pPr>
            <a:r>
              <a:rPr lang="en-US" sz="2000" dirty="0"/>
              <a:t>Plato’s allegory of the cave underlies the concept of </a:t>
            </a:r>
            <a:r>
              <a:rPr lang="en-US" sz="2000" i="1" dirty="0">
                <a:solidFill>
                  <a:srgbClr val="C00000"/>
                </a:solidFill>
              </a:rPr>
              <a:t>error</a:t>
            </a:r>
            <a:r>
              <a:rPr lang="en-US" sz="2000" dirty="0"/>
              <a:t> in research.</a:t>
            </a:r>
          </a:p>
        </p:txBody>
      </p:sp>
      <p:pic>
        <p:nvPicPr>
          <p:cNvPr id="5" name="Picture 4"/>
          <p:cNvPicPr>
            <a:picLocks noChangeAspect="1"/>
          </p:cNvPicPr>
          <p:nvPr/>
        </p:nvPicPr>
        <p:blipFill>
          <a:blip r:embed="rId3"/>
          <a:stretch>
            <a:fillRect/>
          </a:stretch>
        </p:blipFill>
        <p:spPr>
          <a:xfrm>
            <a:off x="1981200" y="685800"/>
            <a:ext cx="3657600" cy="2685024"/>
          </a:xfrm>
          <a:prstGeom prst="rect">
            <a:avLst/>
          </a:prstGeom>
        </p:spPr>
      </p:pic>
      <p:sp>
        <p:nvSpPr>
          <p:cNvPr id="7" name="Rectangle 3"/>
          <p:cNvSpPr txBox="1">
            <a:spLocks noChangeArrowheads="1"/>
          </p:cNvSpPr>
          <p:nvPr/>
        </p:nvSpPr>
        <p:spPr>
          <a:xfrm>
            <a:off x="1676400" y="3733801"/>
            <a:ext cx="4572000" cy="2400657"/>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Similarly, we </a:t>
            </a:r>
            <a:r>
              <a:rPr lang="en-US" sz="2000" i="1" dirty="0"/>
              <a:t>estimate</a:t>
            </a:r>
            <a:r>
              <a:rPr lang="en-US" sz="2000" dirty="0"/>
              <a:t> what the larger population is like by studying only a sample of it.</a:t>
            </a:r>
          </a:p>
          <a:p>
            <a:pPr marL="107950" indent="0" eaLnBrk="1" hangingPunct="1">
              <a:spcAft>
                <a:spcPct val="30000"/>
              </a:spcAft>
              <a:buClr>
                <a:srgbClr val="C00000"/>
              </a:buClr>
              <a:buSzPct val="100000"/>
              <a:buNone/>
              <a:defRPr/>
            </a:pPr>
            <a:r>
              <a:rPr lang="en-US" sz="2000" dirty="0"/>
              <a:t>Every feature of our study </a:t>
            </a:r>
            <a:r>
              <a:rPr lang="en-US" sz="2000" b="0" dirty="0"/>
              <a:t>– the variables we manipulate or measure, the setting, the sample – </a:t>
            </a:r>
            <a:r>
              <a:rPr lang="en-US" sz="2000" dirty="0"/>
              <a:t>may introduce bias or error.</a:t>
            </a:r>
          </a:p>
        </p:txBody>
      </p:sp>
      <p:cxnSp>
        <p:nvCxnSpPr>
          <p:cNvPr id="8" name="Straight Arrow Connector 7"/>
          <p:cNvCxnSpPr/>
          <p:nvPr/>
        </p:nvCxnSpPr>
        <p:spPr bwMode="auto">
          <a:xfrm>
            <a:off x="4648200" y="1295400"/>
            <a:ext cx="609600" cy="76200"/>
          </a:xfrm>
          <a:prstGeom prst="straightConnector1">
            <a:avLst/>
          </a:prstGeom>
          <a:noFill/>
          <a:ln w="31750" cap="flat" cmpd="sng" algn="ctr">
            <a:solidFill>
              <a:srgbClr val="FF0000"/>
            </a:solidFill>
            <a:prstDash val="solid"/>
            <a:round/>
            <a:headEnd type="arrow"/>
            <a:tailEnd type="arrow"/>
          </a:ln>
          <a:effectLst>
            <a:outerShdw blurRad="50800" dist="38100" dir="2700000" algn="tl" rotWithShape="0">
              <a:srgbClr val="000000">
                <a:alpha val="43000"/>
              </a:srgbClr>
            </a:outerShdw>
          </a:effectLst>
        </p:spPr>
      </p:cxnSp>
      <p:cxnSp>
        <p:nvCxnSpPr>
          <p:cNvPr id="9" name="Straight Arrow Connector 8"/>
          <p:cNvCxnSpPr/>
          <p:nvPr/>
        </p:nvCxnSpPr>
        <p:spPr bwMode="auto">
          <a:xfrm flipV="1">
            <a:off x="8382000" y="3810000"/>
            <a:ext cx="0" cy="1143000"/>
          </a:xfrm>
          <a:prstGeom prst="straightConnector1">
            <a:avLst/>
          </a:prstGeom>
          <a:noFill/>
          <a:ln w="38100" cap="flat" cmpd="sng" algn="ctr">
            <a:solidFill>
              <a:srgbClr val="FF0000"/>
            </a:solidFill>
            <a:prstDash val="solid"/>
            <a:round/>
            <a:headEnd type="none" w="med" len="med"/>
            <a:tailEnd type="arrow"/>
          </a:ln>
          <a:effectLst>
            <a:outerShdw blurRad="50800" dist="38100" dir="2700000" algn="tl" rotWithShape="0">
              <a:srgbClr val="000000">
                <a:alpha val="43000"/>
              </a:srgbClr>
            </a:outerShdw>
          </a:effectLst>
        </p:spPr>
      </p:cxnSp>
      <p:cxnSp>
        <p:nvCxnSpPr>
          <p:cNvPr id="11" name="Straight Arrow Connector 10"/>
          <p:cNvCxnSpPr/>
          <p:nvPr/>
        </p:nvCxnSpPr>
        <p:spPr bwMode="auto">
          <a:xfrm>
            <a:off x="8382000" y="4876800"/>
            <a:ext cx="0" cy="1143000"/>
          </a:xfrm>
          <a:prstGeom prst="straightConnector1">
            <a:avLst/>
          </a:prstGeom>
          <a:noFill/>
          <a:ln w="38100" cap="flat" cmpd="sng" algn="ctr">
            <a:solidFill>
              <a:srgbClr val="FF0000"/>
            </a:solidFill>
            <a:prstDash val="solid"/>
            <a:round/>
            <a:headEnd type="none" w="med" len="med"/>
            <a:tailEnd type="arrow"/>
          </a:ln>
          <a:effectLst>
            <a:outerShdw blurRad="50800" dist="38100" dir="2700000" algn="tl" rotWithShape="0">
              <a:srgbClr val="000000">
                <a:alpha val="43000"/>
              </a:srgbClr>
            </a:outerShdw>
          </a:effectLst>
        </p:spPr>
      </p:cxnSp>
      <p:cxnSp>
        <p:nvCxnSpPr>
          <p:cNvPr id="12" name="Straight Arrow Connector 11"/>
          <p:cNvCxnSpPr/>
          <p:nvPr/>
        </p:nvCxnSpPr>
        <p:spPr bwMode="auto">
          <a:xfrm rot="16200000">
            <a:off x="8953500" y="4381500"/>
            <a:ext cx="0" cy="1143000"/>
          </a:xfrm>
          <a:prstGeom prst="straightConnector1">
            <a:avLst/>
          </a:prstGeom>
          <a:noFill/>
          <a:ln w="38100" cap="flat" cmpd="sng" algn="ctr">
            <a:solidFill>
              <a:srgbClr val="FF0000"/>
            </a:solidFill>
            <a:prstDash val="solid"/>
            <a:round/>
            <a:headEnd type="none" w="med" len="med"/>
            <a:tailEnd type="arrow"/>
          </a:ln>
          <a:effectLst>
            <a:outerShdw blurRad="50800" dist="38100" dir="2700000" algn="tl" rotWithShape="0">
              <a:srgbClr val="000000">
                <a:alpha val="43000"/>
              </a:srgbClr>
            </a:outerShdw>
          </a:effectLst>
        </p:spPr>
      </p:cxnSp>
      <p:cxnSp>
        <p:nvCxnSpPr>
          <p:cNvPr id="13" name="Straight Arrow Connector 12"/>
          <p:cNvCxnSpPr/>
          <p:nvPr/>
        </p:nvCxnSpPr>
        <p:spPr bwMode="auto">
          <a:xfrm rot="5400000" flipH="1">
            <a:off x="7810500" y="4381500"/>
            <a:ext cx="0" cy="1143000"/>
          </a:xfrm>
          <a:prstGeom prst="straightConnector1">
            <a:avLst/>
          </a:prstGeom>
          <a:noFill/>
          <a:ln w="38100" cap="flat" cmpd="sng" algn="ctr">
            <a:solidFill>
              <a:srgbClr val="FF0000"/>
            </a:solidFill>
            <a:prstDash val="solid"/>
            <a:round/>
            <a:headEnd type="none" w="med" len="med"/>
            <a:tailEnd type="arrow"/>
          </a:ln>
          <a:effectLst>
            <a:outerShdw blurRad="50800" dist="38100" dir="2700000" algn="tl" rotWithShape="0">
              <a:srgbClr val="000000">
                <a:alpha val="43000"/>
              </a:srgbClr>
            </a:outerShdw>
          </a:effectLst>
        </p:spPr>
      </p:cxnSp>
    </p:spTree>
    <p:extLst>
      <p:ext uri="{BB962C8B-B14F-4D97-AF65-F5344CB8AC3E}">
        <p14:creationId xmlns:p14="http://schemas.microsoft.com/office/powerpoint/2010/main" val="1699403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700"/>
                                        <p:tgtEl>
                                          <p:spTgt spid="7">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900"/>
                                        <p:tgtEl>
                                          <p:spTgt spid="9"/>
                                        </p:tgtEl>
                                      </p:cBhvr>
                                    </p:animEffect>
                                  </p:childTnLst>
                                </p:cTn>
                              </p:par>
                              <p:par>
                                <p:cTn id="11" presetID="22" presetClass="entr" presetSubtype="8"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left)">
                                      <p:cBhvr>
                                        <p:cTn id="13" dur="900"/>
                                        <p:tgtEl>
                                          <p:spTgt spid="12"/>
                                        </p:tgtEl>
                                      </p:cBhvr>
                                    </p:animEffect>
                                  </p:childTnLst>
                                </p:cTn>
                              </p:par>
                              <p:par>
                                <p:cTn id="14" presetID="22" presetClass="entr" presetSubtype="1"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up)">
                                      <p:cBhvr>
                                        <p:cTn id="16" dur="900"/>
                                        <p:tgtEl>
                                          <p:spTgt spid="11"/>
                                        </p:tgtEl>
                                      </p:cBhvr>
                                    </p:animEffect>
                                  </p:childTnLst>
                                </p:cTn>
                              </p:par>
                              <p:par>
                                <p:cTn id="17" presetID="22" presetClass="entr" presetSubtype="2"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right)">
                                      <p:cBhvr>
                                        <p:cTn id="19" dur="9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bldLvl="4"/>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sp>
        <p:nvSpPr>
          <p:cNvPr id="4" name="Rectangle 3"/>
          <p:cNvSpPr txBox="1">
            <a:spLocks noChangeArrowheads="1"/>
          </p:cNvSpPr>
          <p:nvPr/>
        </p:nvSpPr>
        <p:spPr>
          <a:xfrm>
            <a:off x="5791200" y="762000"/>
            <a:ext cx="4572000" cy="707886"/>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Bef>
                <a:spcPts val="0"/>
              </a:spcBef>
              <a:spcAft>
                <a:spcPts val="600"/>
              </a:spcAft>
              <a:buClr>
                <a:srgbClr val="C00000"/>
              </a:buClr>
              <a:buSzPct val="100000"/>
              <a:buNone/>
              <a:defRPr/>
            </a:pPr>
            <a:r>
              <a:rPr lang="en-US" sz="2000" dirty="0"/>
              <a:t>This is the core concept of the Critical Ratio.</a:t>
            </a:r>
          </a:p>
        </p:txBody>
      </p:sp>
      <p:pic>
        <p:nvPicPr>
          <p:cNvPr id="10" name="Picture 9"/>
          <p:cNvPicPr>
            <a:picLocks noChangeAspect="1"/>
          </p:cNvPicPr>
          <p:nvPr/>
        </p:nvPicPr>
        <p:blipFill>
          <a:blip r:embed="rId2"/>
          <a:stretch>
            <a:fillRect/>
          </a:stretch>
        </p:blipFill>
        <p:spPr>
          <a:xfrm>
            <a:off x="6477000" y="3619500"/>
            <a:ext cx="4051300" cy="2628900"/>
          </a:xfrm>
          <a:prstGeom prst="rect">
            <a:avLst/>
          </a:prstGeom>
        </p:spPr>
      </p:pic>
      <p:pic>
        <p:nvPicPr>
          <p:cNvPr id="14" name="Picture 13"/>
          <p:cNvPicPr>
            <a:picLocks noChangeAspect="1"/>
          </p:cNvPicPr>
          <p:nvPr/>
        </p:nvPicPr>
        <p:blipFill>
          <a:blip r:embed="rId3"/>
          <a:stretch>
            <a:fillRect/>
          </a:stretch>
        </p:blipFill>
        <p:spPr>
          <a:xfrm>
            <a:off x="1981200" y="685800"/>
            <a:ext cx="3657600" cy="2692400"/>
          </a:xfrm>
          <a:prstGeom prst="rect">
            <a:avLst/>
          </a:prstGeom>
        </p:spPr>
      </p:pic>
      <p:sp>
        <p:nvSpPr>
          <p:cNvPr id="15" name="Rectangle 3075"/>
          <p:cNvSpPr txBox="1">
            <a:spLocks noChangeArrowheads="1"/>
          </p:cNvSpPr>
          <p:nvPr/>
        </p:nvSpPr>
        <p:spPr bwMode="auto">
          <a:xfrm>
            <a:off x="3124200" y="2263914"/>
            <a:ext cx="2362200" cy="523220"/>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800" dirty="0"/>
              <a:t>Critical ratio</a:t>
            </a:r>
          </a:p>
        </p:txBody>
      </p:sp>
      <p:sp>
        <p:nvSpPr>
          <p:cNvPr id="16" name="Text Box 3076"/>
          <p:cNvSpPr txBox="1">
            <a:spLocks noChangeArrowheads="1"/>
          </p:cNvSpPr>
          <p:nvPr/>
        </p:nvSpPr>
        <p:spPr bwMode="auto">
          <a:xfrm>
            <a:off x="5791200" y="1654314"/>
            <a:ext cx="4419600"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Our </a:t>
            </a:r>
            <a:r>
              <a:rPr lang="en-US" sz="2000" b="1" dirty="0">
                <a:solidFill>
                  <a:srgbClr val="FF0000"/>
                </a:solidFill>
              </a:rPr>
              <a:t>empirical observations</a:t>
            </a:r>
            <a:r>
              <a:rPr lang="en-US" sz="2000" b="1" dirty="0"/>
              <a:t>: the strength of our research results.</a:t>
            </a:r>
          </a:p>
        </p:txBody>
      </p:sp>
      <p:sp>
        <p:nvSpPr>
          <p:cNvPr id="17" name="Line 3077"/>
          <p:cNvSpPr>
            <a:spLocks noChangeShapeType="1"/>
          </p:cNvSpPr>
          <p:nvPr/>
        </p:nvSpPr>
        <p:spPr bwMode="auto">
          <a:xfrm>
            <a:off x="6096000" y="2465457"/>
            <a:ext cx="3810000" cy="0"/>
          </a:xfrm>
          <a:prstGeom prst="line">
            <a:avLst/>
          </a:prstGeom>
          <a:noFill/>
          <a:ln w="73025">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18" name="Text Box 3078"/>
          <p:cNvSpPr txBox="1">
            <a:spLocks noChangeArrowheads="1"/>
          </p:cNvSpPr>
          <p:nvPr/>
        </p:nvSpPr>
        <p:spPr bwMode="auto">
          <a:xfrm>
            <a:off x="6018681" y="2568714"/>
            <a:ext cx="3964641"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The amount of </a:t>
            </a:r>
            <a:r>
              <a:rPr lang="en-US" sz="2000" b="1" dirty="0">
                <a:solidFill>
                  <a:srgbClr val="FF0000"/>
                </a:solidFill>
              </a:rPr>
              <a:t>error</a:t>
            </a:r>
            <a:r>
              <a:rPr lang="en-US" sz="2000" b="1" dirty="0"/>
              <a:t> in our observations or estimates.</a:t>
            </a:r>
          </a:p>
        </p:txBody>
      </p:sp>
      <p:sp>
        <p:nvSpPr>
          <p:cNvPr id="7" name="Rectangle 3"/>
          <p:cNvSpPr txBox="1">
            <a:spLocks noChangeArrowheads="1"/>
          </p:cNvSpPr>
          <p:nvPr/>
        </p:nvSpPr>
        <p:spPr>
          <a:xfrm>
            <a:off x="1828800" y="3505200"/>
            <a:ext cx="8610600" cy="3016210"/>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Statistically – and conceptually – we weight any observation about the world by the amount of error we assume to be occurring.</a:t>
            </a:r>
          </a:p>
          <a:p>
            <a:pPr marL="107950" indent="0" eaLnBrk="1" hangingPunct="1">
              <a:spcAft>
                <a:spcPct val="30000"/>
              </a:spcAft>
              <a:buClr>
                <a:srgbClr val="C00000"/>
              </a:buClr>
              <a:buSzPct val="100000"/>
              <a:buNone/>
              <a:defRPr/>
            </a:pPr>
            <a:r>
              <a:rPr lang="en-US" sz="2000" dirty="0"/>
              <a:t>This helps us think about the likelihood that what we are “seeing” is inaccurate, or by chance alone.</a:t>
            </a:r>
          </a:p>
          <a:p>
            <a:pPr marL="107950" indent="0" eaLnBrk="1" hangingPunct="1">
              <a:spcAft>
                <a:spcPct val="30000"/>
              </a:spcAft>
              <a:buClr>
                <a:srgbClr val="C00000"/>
              </a:buClr>
              <a:buSzPct val="100000"/>
              <a:buNone/>
              <a:defRPr/>
            </a:pPr>
            <a:r>
              <a:rPr lang="en-US" sz="2000" dirty="0"/>
              <a:t>Inferential statistics – ‘Z’ scores, the t test and so on – all inherently weight the results by an estimate of error.</a:t>
            </a:r>
          </a:p>
          <a:p>
            <a:pPr marL="107950" indent="0" eaLnBrk="1" hangingPunct="1">
              <a:spcAft>
                <a:spcPct val="30000"/>
              </a:spcAft>
              <a:buClr>
                <a:srgbClr val="C00000"/>
              </a:buClr>
              <a:buSzPct val="100000"/>
              <a:buNone/>
              <a:defRPr/>
            </a:pPr>
            <a:r>
              <a:rPr lang="en-US" sz="2000" dirty="0"/>
              <a:t>We use this ratio to estimate the probability that what we see reflects a “real” effect, or is just by chance alone.</a:t>
            </a:r>
          </a:p>
        </p:txBody>
      </p:sp>
    </p:spTree>
    <p:extLst>
      <p:ext uri="{BB962C8B-B14F-4D97-AF65-F5344CB8AC3E}">
        <p14:creationId xmlns:p14="http://schemas.microsoft.com/office/powerpoint/2010/main" val="3983262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6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900" fill="hold"/>
                                        <p:tgtEl>
                                          <p:spTgt spid="14"/>
                                        </p:tgtEl>
                                      </p:cBhvr>
                                      <p:by x="50000" y="50000"/>
                                    </p:animScale>
                                  </p:childTnLst>
                                </p:cTn>
                              </p:par>
                              <p:par>
                                <p:cTn id="12" presetID="0" presetClass="path" presetSubtype="0" accel="50000" decel="50000" fill="hold" nodeType="withEffect">
                                  <p:stCondLst>
                                    <p:cond delay="0"/>
                                  </p:stCondLst>
                                  <p:childTnLst>
                                    <p:animMotion origin="layout" path="M 0 5.55112E-17 L -0.13333 -0.11111 " pathEditMode="relative" rAng="0" ptsTypes="AA">
                                      <p:cBhvr>
                                        <p:cTn id="13" dur="900" fill="hold"/>
                                        <p:tgtEl>
                                          <p:spTgt spid="14"/>
                                        </p:tgtEl>
                                        <p:attrNameLst>
                                          <p:attrName>ppt_x</p:attrName>
                                          <p:attrName>ppt_y</p:attrName>
                                        </p:attrNameLst>
                                      </p:cBhvr>
                                      <p:rCtr x="-6667" y="-5556"/>
                                    </p:animMotion>
                                  </p:childTnLst>
                                </p:cTn>
                              </p:par>
                              <p:par>
                                <p:cTn id="14" presetID="6" presetClass="emph" presetSubtype="0" fill="hold" nodeType="withEffect">
                                  <p:stCondLst>
                                    <p:cond delay="0"/>
                                  </p:stCondLst>
                                  <p:childTnLst>
                                    <p:animScale>
                                      <p:cBhvr>
                                        <p:cTn id="15" dur="900" fill="hold"/>
                                        <p:tgtEl>
                                          <p:spTgt spid="10"/>
                                        </p:tgtEl>
                                      </p:cBhvr>
                                      <p:by x="50000" y="50000"/>
                                    </p:animScale>
                                  </p:childTnLst>
                                </p:cTn>
                              </p:par>
                              <p:par>
                                <p:cTn id="16" presetID="0" presetClass="path" presetSubtype="0" accel="50000" decel="50000" fill="hold" nodeType="withEffect">
                                  <p:stCondLst>
                                    <p:cond delay="0"/>
                                  </p:stCondLst>
                                  <p:childTnLst>
                                    <p:animMotion origin="layout" path="M -4.44444E-6 -4.44444E-6 L -0.42986 -0.53055 " pathEditMode="relative" rAng="0" ptsTypes="AA">
                                      <p:cBhvr>
                                        <p:cTn id="17" dur="900" fill="hold"/>
                                        <p:tgtEl>
                                          <p:spTgt spid="10"/>
                                        </p:tgtEl>
                                        <p:attrNameLst>
                                          <p:attrName>ppt_x</p:attrName>
                                          <p:attrName>ppt_y</p:attrName>
                                        </p:attrNameLst>
                                      </p:cBhvr>
                                      <p:rCtr x="-21493" y="-26528"/>
                                    </p:animMotion>
                                  </p:childTnLst>
                                </p:cTn>
                              </p:par>
                            </p:childTnLst>
                          </p:cTn>
                        </p:par>
                        <p:par>
                          <p:cTn id="18" fill="hold">
                            <p:stCondLst>
                              <p:cond delay="900"/>
                            </p:stCondLst>
                            <p:childTnLst>
                              <p:par>
                                <p:cTn id="19" presetID="10" presetClass="entr" presetSubtype="0" fill="hold" grpId="0" nodeType="after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7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p:cTn id="31" dur="800" fill="hold"/>
                                        <p:tgtEl>
                                          <p:spTgt spid="17"/>
                                        </p:tgtEl>
                                        <p:attrNameLst>
                                          <p:attrName>ppt_w</p:attrName>
                                        </p:attrNameLst>
                                      </p:cBhvr>
                                      <p:tavLst>
                                        <p:tav tm="0">
                                          <p:val>
                                            <p:strVal val="#ppt_w*0.70"/>
                                          </p:val>
                                        </p:tav>
                                        <p:tav tm="100000">
                                          <p:val>
                                            <p:strVal val="#ppt_w"/>
                                          </p:val>
                                        </p:tav>
                                      </p:tavLst>
                                    </p:anim>
                                    <p:anim calcmode="lin" valueType="num">
                                      <p:cBhvr>
                                        <p:cTn id="32" dur="800" fill="hold"/>
                                        <p:tgtEl>
                                          <p:spTgt spid="17"/>
                                        </p:tgtEl>
                                        <p:attrNameLst>
                                          <p:attrName>ppt_h</p:attrName>
                                        </p:attrNameLst>
                                      </p:cBhvr>
                                      <p:tavLst>
                                        <p:tav tm="0">
                                          <p:val>
                                            <p:strVal val="#ppt_h"/>
                                          </p:val>
                                        </p:tav>
                                        <p:tav tm="100000">
                                          <p:val>
                                            <p:strVal val="#ppt_h"/>
                                          </p:val>
                                        </p:tav>
                                      </p:tavLst>
                                    </p:anim>
                                    <p:animEffect transition="in" filter="fade">
                                      <p:cBhvr>
                                        <p:cTn id="33" dur="800"/>
                                        <p:tgtEl>
                                          <p:spTgt spid="17"/>
                                        </p:tgtEl>
                                      </p:cBhvr>
                                    </p:animEffect>
                                  </p:childTnLst>
                                </p:cTn>
                              </p:par>
                            </p:childTnLst>
                          </p:cTn>
                        </p:par>
                        <p:par>
                          <p:cTn id="34" fill="hold">
                            <p:stCondLst>
                              <p:cond delay="800"/>
                            </p:stCondLst>
                            <p:childTnLst>
                              <p:par>
                                <p:cTn id="35" presetID="10" presetClass="entr" presetSubtype="0" fill="hold" grpId="0" nodeType="after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7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bg/>
                                          </p:spTgt>
                                        </p:tgtEl>
                                        <p:attrNameLst>
                                          <p:attrName>style.visibility</p:attrName>
                                        </p:attrNameLst>
                                      </p:cBhvr>
                                      <p:to>
                                        <p:strVal val="visible"/>
                                      </p:to>
                                    </p:set>
                                    <p:animEffect transition="in" filter="fade">
                                      <p:cBhvr>
                                        <p:cTn id="42" dur="600"/>
                                        <p:tgtEl>
                                          <p:spTgt spid="7">
                                            <p:bg/>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7">
                                            <p:txEl>
                                              <p:pRg st="0" end="0"/>
                                            </p:txEl>
                                          </p:spTgt>
                                        </p:tgtEl>
                                        <p:attrNameLst>
                                          <p:attrName>style.visibility</p:attrName>
                                        </p:attrNameLst>
                                      </p:cBhvr>
                                      <p:to>
                                        <p:strVal val="visible"/>
                                      </p:to>
                                    </p:set>
                                    <p:animEffect transition="in" filter="fade">
                                      <p:cBhvr>
                                        <p:cTn id="45" dur="500"/>
                                        <p:tgtEl>
                                          <p:spTgt spid="7">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7">
                                            <p:txEl>
                                              <p:pRg st="1" end="1"/>
                                            </p:txEl>
                                          </p:spTgt>
                                        </p:tgtEl>
                                        <p:attrNameLst>
                                          <p:attrName>style.visibility</p:attrName>
                                        </p:attrNameLst>
                                      </p:cBhvr>
                                      <p:to>
                                        <p:strVal val="visible"/>
                                      </p:to>
                                    </p:set>
                                    <p:animEffect transition="in" filter="fade">
                                      <p:cBhvr>
                                        <p:cTn id="50" dur="500"/>
                                        <p:tgtEl>
                                          <p:spTgt spid="7">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txEl>
                                              <p:pRg st="2" end="2"/>
                                            </p:txEl>
                                          </p:spTgt>
                                        </p:tgtEl>
                                        <p:attrNameLst>
                                          <p:attrName>style.visibility</p:attrName>
                                        </p:attrNameLst>
                                      </p:cBhvr>
                                      <p:to>
                                        <p:strVal val="visible"/>
                                      </p:to>
                                    </p:set>
                                    <p:animEffect transition="in" filter="fade">
                                      <p:cBhvr>
                                        <p:cTn id="55" dur="500"/>
                                        <p:tgtEl>
                                          <p:spTgt spid="7">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7">
                                            <p:txEl>
                                              <p:pRg st="3" end="3"/>
                                            </p:txEl>
                                          </p:spTgt>
                                        </p:tgtEl>
                                        <p:attrNameLst>
                                          <p:attrName>style.visibility</p:attrName>
                                        </p:attrNameLst>
                                      </p:cBhvr>
                                      <p:to>
                                        <p:strVal val="visible"/>
                                      </p:to>
                                    </p:set>
                                    <p:animEffect transition="in" filter="fade">
                                      <p:cBhvr>
                                        <p:cTn id="60"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animBg="1"/>
      <p:bldP spid="16" grpId="0" autoUpdateAnimBg="0"/>
      <p:bldP spid="17" grpId="0" animBg="1"/>
      <p:bldP spid="18" grpId="0" autoUpdateAnimBg="0"/>
      <p:bldP spid="7" grpId="0" build="p" bldLvl="2"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Box 3078"/>
          <p:cNvSpPr txBox="1">
            <a:spLocks noChangeArrowheads="1"/>
          </p:cNvSpPr>
          <p:nvPr/>
        </p:nvSpPr>
        <p:spPr bwMode="auto">
          <a:xfrm>
            <a:off x="2894480" y="4198204"/>
            <a:ext cx="30491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solidFill>
                  <a:srgbClr val="FF0000"/>
                </a:solidFill>
              </a:rPr>
              <a:t>Error</a:t>
            </a:r>
            <a:r>
              <a:rPr lang="en-US" b="1" dirty="0"/>
              <a:t> in our observations or estimates.</a:t>
            </a:r>
          </a:p>
        </p:txBody>
      </p:sp>
      <p:sp>
        <p:nvSpPr>
          <p:cNvPr id="2" name="Title 1"/>
          <p:cNvSpPr>
            <a:spLocks noGrp="1"/>
          </p:cNvSpPr>
          <p:nvPr>
            <p:ph type="title"/>
          </p:nvPr>
        </p:nvSpPr>
        <p:spPr>
          <a:xfrm>
            <a:off x="3429000" y="211952"/>
            <a:ext cx="5334000" cy="276999"/>
          </a:xfrm>
        </p:spPr>
        <p:txBody>
          <a:bodyPr/>
          <a:lstStyle/>
          <a:p>
            <a:r>
              <a:rPr lang="en-US" sz="1200" dirty="0"/>
              <a:t>Critical Ratio</a:t>
            </a:r>
          </a:p>
        </p:txBody>
      </p:sp>
      <p:sp>
        <p:nvSpPr>
          <p:cNvPr id="4" name="Rectangle 3"/>
          <p:cNvSpPr txBox="1">
            <a:spLocks noChangeArrowheads="1"/>
          </p:cNvSpPr>
          <p:nvPr/>
        </p:nvSpPr>
        <p:spPr>
          <a:xfrm>
            <a:off x="6096000" y="1752600"/>
            <a:ext cx="3810000" cy="707886"/>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Bef>
                <a:spcPts val="0"/>
              </a:spcBef>
              <a:spcAft>
                <a:spcPts val="600"/>
              </a:spcAft>
              <a:buClr>
                <a:srgbClr val="C00000"/>
              </a:buClr>
              <a:buSzPct val="100000"/>
              <a:buNone/>
              <a:defRPr/>
            </a:pPr>
            <a:r>
              <a:rPr lang="en-US" sz="2000" dirty="0"/>
              <a:t>Z is the most basic form of the Critical Ratio</a:t>
            </a:r>
          </a:p>
        </p:txBody>
      </p:sp>
      <p:sp>
        <p:nvSpPr>
          <p:cNvPr id="16" name="Text Box 3076"/>
          <p:cNvSpPr txBox="1">
            <a:spLocks noChangeArrowheads="1"/>
          </p:cNvSpPr>
          <p:nvPr/>
        </p:nvSpPr>
        <p:spPr bwMode="auto">
          <a:xfrm>
            <a:off x="2667000" y="3525799"/>
            <a:ext cx="3505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solidFill>
                  <a:srgbClr val="FF0000"/>
                </a:solidFill>
              </a:rPr>
              <a:t>Empirical observations</a:t>
            </a:r>
            <a:r>
              <a:rPr lang="en-US" b="1" dirty="0"/>
              <a:t>: strength of our results.</a:t>
            </a:r>
          </a:p>
        </p:txBody>
      </p:sp>
      <p:sp>
        <p:nvSpPr>
          <p:cNvPr id="17" name="Line 3077"/>
          <p:cNvSpPr>
            <a:spLocks noChangeShapeType="1"/>
          </p:cNvSpPr>
          <p:nvPr/>
        </p:nvSpPr>
        <p:spPr bwMode="auto">
          <a:xfrm>
            <a:off x="2971800" y="4191000"/>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pic>
        <p:nvPicPr>
          <p:cNvPr id="11" name="Picture 10"/>
          <p:cNvPicPr>
            <a:picLocks noChangeAspect="1"/>
          </p:cNvPicPr>
          <p:nvPr/>
        </p:nvPicPr>
        <p:blipFill>
          <a:blip r:embed="rId2"/>
          <a:stretch>
            <a:fillRect/>
          </a:stretch>
        </p:blipFill>
        <p:spPr>
          <a:xfrm>
            <a:off x="1981200" y="685800"/>
            <a:ext cx="3657600" cy="2685024"/>
          </a:xfrm>
          <a:prstGeom prst="rect">
            <a:avLst/>
          </a:prstGeom>
        </p:spPr>
      </p:pic>
      <p:sp>
        <p:nvSpPr>
          <p:cNvPr id="12" name="Rectangle 3075"/>
          <p:cNvSpPr txBox="1">
            <a:spLocks noChangeArrowheads="1"/>
          </p:cNvSpPr>
          <p:nvPr/>
        </p:nvSpPr>
        <p:spPr bwMode="auto">
          <a:xfrm>
            <a:off x="1905000" y="3960169"/>
            <a:ext cx="685800" cy="461665"/>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dirty="0"/>
              <a:t>Z =</a:t>
            </a:r>
          </a:p>
        </p:txBody>
      </p:sp>
      <p:sp>
        <p:nvSpPr>
          <p:cNvPr id="15" name="Rectangle 3075"/>
          <p:cNvSpPr txBox="1">
            <a:spLocks noChangeArrowheads="1"/>
          </p:cNvSpPr>
          <p:nvPr/>
        </p:nvSpPr>
        <p:spPr bwMode="auto">
          <a:xfrm>
            <a:off x="3200400" y="1371601"/>
            <a:ext cx="1981200" cy="461665"/>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dirty="0"/>
              <a:t>Critical ratio</a:t>
            </a:r>
          </a:p>
        </p:txBody>
      </p:sp>
      <p:sp>
        <p:nvSpPr>
          <p:cNvPr id="3" name="TextBox 2"/>
          <p:cNvSpPr txBox="1"/>
          <p:nvPr/>
        </p:nvSpPr>
        <p:spPr>
          <a:xfrm>
            <a:off x="6781800" y="2971800"/>
            <a:ext cx="1676400" cy="923330"/>
          </a:xfrm>
          <a:prstGeom prst="rect">
            <a:avLst/>
          </a:prstGeom>
          <a:noFill/>
        </p:spPr>
        <p:txBody>
          <a:bodyPr wrap="square" rtlCol="0">
            <a:spAutoFit/>
          </a:bodyPr>
          <a:lstStyle/>
          <a:p>
            <a:pPr algn="ctr"/>
            <a:r>
              <a:rPr lang="en-US" dirty="0"/>
              <a:t>Distance of the score from the Mean</a:t>
            </a:r>
          </a:p>
        </p:txBody>
      </p:sp>
      <p:sp>
        <p:nvSpPr>
          <p:cNvPr id="19" name="TextBox 18"/>
          <p:cNvSpPr txBox="1"/>
          <p:nvPr/>
        </p:nvSpPr>
        <p:spPr>
          <a:xfrm>
            <a:off x="6705600" y="4198203"/>
            <a:ext cx="1676400" cy="923330"/>
          </a:xfrm>
          <a:prstGeom prst="rect">
            <a:avLst/>
          </a:prstGeom>
          <a:noFill/>
        </p:spPr>
        <p:txBody>
          <a:bodyPr wrap="square" rtlCol="0">
            <a:spAutoFit/>
          </a:bodyPr>
          <a:lstStyle/>
          <a:p>
            <a:pPr algn="ctr"/>
            <a:r>
              <a:rPr lang="en-US" dirty="0"/>
              <a:t>Amount of variance in the sample</a:t>
            </a:r>
          </a:p>
        </p:txBody>
      </p:sp>
      <p:sp>
        <p:nvSpPr>
          <p:cNvPr id="20" name="Line 3077"/>
          <p:cNvSpPr>
            <a:spLocks noChangeShapeType="1"/>
          </p:cNvSpPr>
          <p:nvPr/>
        </p:nvSpPr>
        <p:spPr bwMode="auto">
          <a:xfrm>
            <a:off x="6858000" y="4191000"/>
            <a:ext cx="1517904"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21" name="TextBox 20"/>
          <p:cNvSpPr txBox="1"/>
          <p:nvPr/>
        </p:nvSpPr>
        <p:spPr>
          <a:xfrm>
            <a:off x="8839200" y="3802797"/>
            <a:ext cx="1676400" cy="369332"/>
          </a:xfrm>
          <a:prstGeom prst="rect">
            <a:avLst/>
          </a:prstGeom>
          <a:noFill/>
        </p:spPr>
        <p:txBody>
          <a:bodyPr wrap="square" rtlCol="0">
            <a:spAutoFit/>
          </a:bodyPr>
          <a:lstStyle/>
          <a:p>
            <a:pPr algn="ctr"/>
            <a:r>
              <a:rPr lang="en-US" dirty="0"/>
              <a:t>X - M</a:t>
            </a:r>
          </a:p>
        </p:txBody>
      </p:sp>
      <p:sp>
        <p:nvSpPr>
          <p:cNvPr id="22" name="TextBox 21"/>
          <p:cNvSpPr txBox="1"/>
          <p:nvPr/>
        </p:nvSpPr>
        <p:spPr>
          <a:xfrm>
            <a:off x="8763000" y="4198204"/>
            <a:ext cx="1676400" cy="646331"/>
          </a:xfrm>
          <a:prstGeom prst="rect">
            <a:avLst/>
          </a:prstGeom>
          <a:noFill/>
        </p:spPr>
        <p:txBody>
          <a:bodyPr wrap="square" rtlCol="0">
            <a:spAutoFit/>
          </a:bodyPr>
          <a:lstStyle/>
          <a:p>
            <a:pPr algn="ctr"/>
            <a:r>
              <a:rPr lang="en-US" dirty="0"/>
              <a:t>Standard Deviation (S)</a:t>
            </a:r>
          </a:p>
        </p:txBody>
      </p:sp>
      <p:sp>
        <p:nvSpPr>
          <p:cNvPr id="23" name="Line 3077"/>
          <p:cNvSpPr>
            <a:spLocks noChangeShapeType="1"/>
          </p:cNvSpPr>
          <p:nvPr/>
        </p:nvSpPr>
        <p:spPr bwMode="auto">
          <a:xfrm>
            <a:off x="8915400" y="4191000"/>
            <a:ext cx="1517904"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24" name="Rectangle 3075"/>
          <p:cNvSpPr txBox="1">
            <a:spLocks noChangeArrowheads="1"/>
          </p:cNvSpPr>
          <p:nvPr/>
        </p:nvSpPr>
        <p:spPr bwMode="auto">
          <a:xfrm>
            <a:off x="6172200" y="3990945"/>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dirty="0"/>
              <a:t>=</a:t>
            </a:r>
          </a:p>
        </p:txBody>
      </p:sp>
      <p:sp>
        <p:nvSpPr>
          <p:cNvPr id="25" name="Rectangle 3075"/>
          <p:cNvSpPr txBox="1">
            <a:spLocks noChangeArrowheads="1"/>
          </p:cNvSpPr>
          <p:nvPr/>
        </p:nvSpPr>
        <p:spPr bwMode="auto">
          <a:xfrm>
            <a:off x="8534400" y="3990945"/>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dirty="0"/>
              <a:t>=</a:t>
            </a:r>
          </a:p>
        </p:txBody>
      </p:sp>
    </p:spTree>
    <p:extLst>
      <p:ext uri="{BB962C8B-B14F-4D97-AF65-F5344CB8AC3E}">
        <p14:creationId xmlns:p14="http://schemas.microsoft.com/office/powerpoint/2010/main" val="887234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800"/>
                                        <p:tgtEl>
                                          <p:spTgt spid="4"/>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1000"/>
                                        <p:tgtEl>
                                          <p:spTgt spid="12"/>
                                        </p:tgtEl>
                                      </p:cBhvr>
                                    </p:animEffect>
                                    <p:anim calcmode="lin" valueType="num">
                                      <p:cBhvr>
                                        <p:cTn id="11" dur="1000" fill="hold"/>
                                        <p:tgtEl>
                                          <p:spTgt spid="12"/>
                                        </p:tgtEl>
                                        <p:attrNameLst>
                                          <p:attrName>ppt_x</p:attrName>
                                        </p:attrNameLst>
                                      </p:cBhvr>
                                      <p:tavLst>
                                        <p:tav tm="0">
                                          <p:val>
                                            <p:strVal val="#ppt_x"/>
                                          </p:val>
                                        </p:tav>
                                        <p:tav tm="100000">
                                          <p:val>
                                            <p:strVal val="#ppt_x"/>
                                          </p:val>
                                        </p:tav>
                                      </p:tavLst>
                                    </p:anim>
                                    <p:anim calcmode="lin" valueType="num">
                                      <p:cBhvr>
                                        <p:cTn id="1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5"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700" fill="hold"/>
                                        <p:tgtEl>
                                          <p:spTgt spid="17"/>
                                        </p:tgtEl>
                                        <p:attrNameLst>
                                          <p:attrName>ppt_w</p:attrName>
                                        </p:attrNameLst>
                                      </p:cBhvr>
                                      <p:tavLst>
                                        <p:tav tm="0">
                                          <p:val>
                                            <p:strVal val="#ppt_w*0.70"/>
                                          </p:val>
                                        </p:tav>
                                        <p:tav tm="100000">
                                          <p:val>
                                            <p:strVal val="#ppt_w"/>
                                          </p:val>
                                        </p:tav>
                                      </p:tavLst>
                                    </p:anim>
                                    <p:anim calcmode="lin" valueType="num">
                                      <p:cBhvr>
                                        <p:cTn id="18" dur="700" fill="hold"/>
                                        <p:tgtEl>
                                          <p:spTgt spid="17"/>
                                        </p:tgtEl>
                                        <p:attrNameLst>
                                          <p:attrName>ppt_h</p:attrName>
                                        </p:attrNameLst>
                                      </p:cBhvr>
                                      <p:tavLst>
                                        <p:tav tm="0">
                                          <p:val>
                                            <p:strVal val="#ppt_h"/>
                                          </p:val>
                                        </p:tav>
                                        <p:tav tm="100000">
                                          <p:val>
                                            <p:strVal val="#ppt_h"/>
                                          </p:val>
                                        </p:tav>
                                      </p:tavLst>
                                    </p:anim>
                                    <p:animEffect transition="in" filter="fade">
                                      <p:cBhvr>
                                        <p:cTn id="19" dur="700"/>
                                        <p:tgtEl>
                                          <p:spTgt spid="17"/>
                                        </p:tgtEl>
                                      </p:cBhvr>
                                    </p:animEffect>
                                  </p:childTnLst>
                                </p:cTn>
                              </p:par>
                            </p:childTnLst>
                          </p:cTn>
                        </p:par>
                        <p:par>
                          <p:cTn id="20" fill="hold">
                            <p:stCondLst>
                              <p:cond delay="700"/>
                            </p:stCondLst>
                            <p:childTnLst>
                              <p:par>
                                <p:cTn id="21" presetID="10" presetClass="entr" presetSubtype="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6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childTnLst>
                          </p:cTn>
                        </p:par>
                        <p:par>
                          <p:cTn id="29" fill="hold">
                            <p:stCondLst>
                              <p:cond delay="500"/>
                            </p:stCondLst>
                            <p:childTnLst>
                              <p:par>
                                <p:cTn id="30" presetID="55"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p:cTn id="32" dur="500" fill="hold"/>
                                        <p:tgtEl>
                                          <p:spTgt spid="20"/>
                                        </p:tgtEl>
                                        <p:attrNameLst>
                                          <p:attrName>ppt_w</p:attrName>
                                        </p:attrNameLst>
                                      </p:cBhvr>
                                      <p:tavLst>
                                        <p:tav tm="0">
                                          <p:val>
                                            <p:strVal val="#ppt_w*0.70"/>
                                          </p:val>
                                        </p:tav>
                                        <p:tav tm="100000">
                                          <p:val>
                                            <p:strVal val="#ppt_w"/>
                                          </p:val>
                                        </p:tav>
                                      </p:tavLst>
                                    </p:anim>
                                    <p:anim calcmode="lin" valueType="num">
                                      <p:cBhvr>
                                        <p:cTn id="33" dur="500" fill="hold"/>
                                        <p:tgtEl>
                                          <p:spTgt spid="20"/>
                                        </p:tgtEl>
                                        <p:attrNameLst>
                                          <p:attrName>ppt_h</p:attrName>
                                        </p:attrNameLst>
                                      </p:cBhvr>
                                      <p:tavLst>
                                        <p:tav tm="0">
                                          <p:val>
                                            <p:strVal val="#ppt_h"/>
                                          </p:val>
                                        </p:tav>
                                        <p:tav tm="100000">
                                          <p:val>
                                            <p:strVal val="#ppt_h"/>
                                          </p:val>
                                        </p:tav>
                                      </p:tavLst>
                                    </p:anim>
                                    <p:animEffect transition="in" filter="fade">
                                      <p:cBhvr>
                                        <p:cTn id="34" dur="500"/>
                                        <p:tgtEl>
                                          <p:spTgt spid="20"/>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fade">
                                      <p:cBhvr>
                                        <p:cTn id="37" dur="500"/>
                                        <p:tgtEl>
                                          <p:spTgt spid="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childTnLst>
                          </p:cTn>
                        </p:par>
                        <p:par>
                          <p:cTn id="43" fill="hold">
                            <p:stCondLst>
                              <p:cond delay="500"/>
                            </p:stCondLst>
                            <p:childTnLst>
                              <p:par>
                                <p:cTn id="44" presetID="55" presetClass="entr" presetSubtype="0" fill="hold" grpId="0" nodeType="afterEffect">
                                  <p:stCondLst>
                                    <p:cond delay="0"/>
                                  </p:stCondLst>
                                  <p:childTnLst>
                                    <p:set>
                                      <p:cBhvr>
                                        <p:cTn id="45" dur="1" fill="hold">
                                          <p:stCondLst>
                                            <p:cond delay="0"/>
                                          </p:stCondLst>
                                        </p:cTn>
                                        <p:tgtEl>
                                          <p:spTgt spid="23"/>
                                        </p:tgtEl>
                                        <p:attrNameLst>
                                          <p:attrName>style.visibility</p:attrName>
                                        </p:attrNameLst>
                                      </p:cBhvr>
                                      <p:to>
                                        <p:strVal val="visible"/>
                                      </p:to>
                                    </p:set>
                                    <p:anim calcmode="lin" valueType="num">
                                      <p:cBhvr>
                                        <p:cTn id="46" dur="500" fill="hold"/>
                                        <p:tgtEl>
                                          <p:spTgt spid="23"/>
                                        </p:tgtEl>
                                        <p:attrNameLst>
                                          <p:attrName>ppt_w</p:attrName>
                                        </p:attrNameLst>
                                      </p:cBhvr>
                                      <p:tavLst>
                                        <p:tav tm="0">
                                          <p:val>
                                            <p:strVal val="#ppt_w*0.70"/>
                                          </p:val>
                                        </p:tav>
                                        <p:tav tm="100000">
                                          <p:val>
                                            <p:strVal val="#ppt_w"/>
                                          </p:val>
                                        </p:tav>
                                      </p:tavLst>
                                    </p:anim>
                                    <p:anim calcmode="lin" valueType="num">
                                      <p:cBhvr>
                                        <p:cTn id="47" dur="500" fill="hold"/>
                                        <p:tgtEl>
                                          <p:spTgt spid="23"/>
                                        </p:tgtEl>
                                        <p:attrNameLst>
                                          <p:attrName>ppt_h</p:attrName>
                                        </p:attrNameLst>
                                      </p:cBhvr>
                                      <p:tavLst>
                                        <p:tav tm="0">
                                          <p:val>
                                            <p:strVal val="#ppt_h"/>
                                          </p:val>
                                        </p:tav>
                                        <p:tav tm="100000">
                                          <p:val>
                                            <p:strVal val="#ppt_h"/>
                                          </p:val>
                                        </p:tav>
                                      </p:tavLst>
                                    </p:anim>
                                    <p:animEffect transition="in" filter="fade">
                                      <p:cBhvr>
                                        <p:cTn id="48" dur="500"/>
                                        <p:tgtEl>
                                          <p:spTgt spid="23"/>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fade">
                                      <p:cBhvr>
                                        <p:cTn id="56" dur="500"/>
                                        <p:tgtEl>
                                          <p:spTgt spid="18"/>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500"/>
                                        <p:tgtEl>
                                          <p:spTgt spid="19"/>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22"/>
                                        </p:tgtEl>
                                        <p:attrNameLst>
                                          <p:attrName>style.visibility</p:attrName>
                                        </p:attrNameLst>
                                      </p:cBhvr>
                                      <p:to>
                                        <p:strVal val="visible"/>
                                      </p:to>
                                    </p:set>
                                    <p:animEffect transition="in" filter="fade">
                                      <p:cBhvr>
                                        <p:cTn id="66"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4" grpId="0" animBg="1"/>
      <p:bldP spid="16" grpId="0"/>
      <p:bldP spid="17" grpId="0" animBg="1"/>
      <p:bldP spid="12" grpId="0" animBg="1"/>
      <p:bldP spid="3" grpId="0"/>
      <p:bldP spid="19" grpId="0"/>
      <p:bldP spid="20" grpId="0" animBg="1"/>
      <p:bldP spid="21" grpId="0"/>
      <p:bldP spid="22" grpId="0"/>
      <p:bldP spid="23" grpId="0" animBg="1"/>
      <p:bldP spid="24" grpId="0"/>
      <p:bldP spid="2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Box 3078"/>
          <p:cNvSpPr txBox="1">
            <a:spLocks noChangeArrowheads="1"/>
          </p:cNvSpPr>
          <p:nvPr/>
        </p:nvSpPr>
        <p:spPr bwMode="auto">
          <a:xfrm>
            <a:off x="3046880" y="5906870"/>
            <a:ext cx="30491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solidFill>
                  <a:srgbClr val="FF0000"/>
                </a:solidFill>
              </a:rPr>
              <a:t>Error</a:t>
            </a:r>
            <a:r>
              <a:rPr lang="en-US" b="1" dirty="0"/>
              <a:t> in our observations or estimates.</a:t>
            </a:r>
          </a:p>
        </p:txBody>
      </p:sp>
      <p:sp>
        <p:nvSpPr>
          <p:cNvPr id="16" name="Text Box 3076"/>
          <p:cNvSpPr txBox="1">
            <a:spLocks noChangeArrowheads="1"/>
          </p:cNvSpPr>
          <p:nvPr/>
        </p:nvSpPr>
        <p:spPr bwMode="auto">
          <a:xfrm>
            <a:off x="2819400" y="5234465"/>
            <a:ext cx="3505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t>Empirical observations: strength of our </a:t>
            </a:r>
            <a:r>
              <a:rPr lang="en-US" b="1" dirty="0">
                <a:solidFill>
                  <a:srgbClr val="FF0000"/>
                </a:solidFill>
              </a:rPr>
              <a:t>results</a:t>
            </a:r>
            <a:r>
              <a:rPr lang="en-US" b="1" dirty="0"/>
              <a:t>.</a:t>
            </a:r>
          </a:p>
        </p:txBody>
      </p:sp>
      <p:sp>
        <p:nvSpPr>
          <p:cNvPr id="17" name="Line 3077"/>
          <p:cNvSpPr>
            <a:spLocks noChangeShapeType="1"/>
          </p:cNvSpPr>
          <p:nvPr/>
        </p:nvSpPr>
        <p:spPr bwMode="auto">
          <a:xfrm>
            <a:off x="3124200" y="5899666"/>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12" name="Rectangle 3075"/>
          <p:cNvSpPr txBox="1">
            <a:spLocks noChangeArrowheads="1"/>
          </p:cNvSpPr>
          <p:nvPr/>
        </p:nvSpPr>
        <p:spPr bwMode="auto">
          <a:xfrm>
            <a:off x="2057400" y="5710536"/>
            <a:ext cx="762000" cy="461665"/>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algn="ctr" eaLnBrk="1" hangingPunct="1">
              <a:buFont typeface="Wingdings" pitchFamily="2" charset="2"/>
              <a:buNone/>
            </a:pPr>
            <a:r>
              <a:rPr lang="en-US"/>
              <a:t>Z =</a:t>
            </a:r>
            <a:endParaRPr lang="en-US" dirty="0"/>
          </a:p>
        </p:txBody>
      </p:sp>
      <p:sp>
        <p:nvSpPr>
          <p:cNvPr id="15" name="Rectangle 3075"/>
          <p:cNvSpPr txBox="1">
            <a:spLocks noChangeArrowheads="1"/>
          </p:cNvSpPr>
          <p:nvPr/>
        </p:nvSpPr>
        <p:spPr bwMode="auto">
          <a:xfrm>
            <a:off x="1752600" y="53711"/>
            <a:ext cx="8382000" cy="461665"/>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dirty="0"/>
              <a:t>What do the terms of the Critical Ratio actually mean?</a:t>
            </a:r>
          </a:p>
        </p:txBody>
      </p:sp>
      <p:sp>
        <p:nvSpPr>
          <p:cNvPr id="6" name="TextBox 5"/>
          <p:cNvSpPr txBox="1"/>
          <p:nvPr/>
        </p:nvSpPr>
        <p:spPr>
          <a:xfrm>
            <a:off x="2133600" y="1151657"/>
            <a:ext cx="8001000" cy="2400657"/>
          </a:xfrm>
          <a:prstGeom prst="rect">
            <a:avLst/>
          </a:prstGeom>
          <a:noFill/>
        </p:spPr>
        <p:txBody>
          <a:bodyPr wrap="square" rtlCol="0">
            <a:spAutoFit/>
          </a:bodyPr>
          <a:lstStyle/>
          <a:p>
            <a:r>
              <a:rPr lang="en-US" sz="2400" dirty="0"/>
              <a:t>Z</a:t>
            </a:r>
            <a:r>
              <a:rPr lang="en-US" dirty="0"/>
              <a:t>:  how much does one score differ from the rest of the scores in a sample?</a:t>
            </a:r>
          </a:p>
          <a:p>
            <a:pPr marL="285750" indent="-285750">
              <a:buClr>
                <a:schemeClr val="tx1"/>
              </a:buClr>
              <a:buSzPct val="100000"/>
              <a:buFont typeface="Wingdings" charset="2"/>
              <a:buChar char="ü"/>
            </a:pPr>
            <a:r>
              <a:rPr lang="en-US" i="1" dirty="0">
                <a:solidFill>
                  <a:srgbClr val="C00000"/>
                </a:solidFill>
              </a:rPr>
              <a:t>Mary Louise had statistics in a previous course.</a:t>
            </a:r>
          </a:p>
          <a:p>
            <a:pPr marL="285750" indent="-285750">
              <a:buClr>
                <a:schemeClr val="tx1"/>
              </a:buClr>
              <a:buSzPct val="100000"/>
              <a:buFont typeface="Wingdings" charset="2"/>
              <a:buChar char="ü"/>
            </a:pPr>
            <a:r>
              <a:rPr lang="en-US" i="1" dirty="0">
                <a:solidFill>
                  <a:srgbClr val="C00000"/>
                </a:solidFill>
              </a:rPr>
              <a:t>Did this help her in Psych242?  </a:t>
            </a:r>
          </a:p>
          <a:p>
            <a:pPr marL="285750" indent="-285750">
              <a:buClr>
                <a:schemeClr val="tx1"/>
              </a:buClr>
              <a:buSzPct val="100000"/>
              <a:buFont typeface="Wingdings" charset="2"/>
              <a:buChar char="ü"/>
            </a:pPr>
            <a:r>
              <a:rPr lang="en-US" i="1" dirty="0">
                <a:solidFill>
                  <a:srgbClr val="C00000"/>
                </a:solidFill>
              </a:rPr>
              <a:t>I compare her test score to the average  (Mean, or M) of the scores for the complete class.</a:t>
            </a:r>
          </a:p>
          <a:p>
            <a:pPr marL="285750" indent="-285750">
              <a:buClr>
                <a:schemeClr val="tx1"/>
              </a:buClr>
              <a:buSzPct val="100000"/>
              <a:buFont typeface="Wingdings" charset="2"/>
              <a:buChar char="ü"/>
            </a:pPr>
            <a:r>
              <a:rPr lang="en-US" i="1" dirty="0">
                <a:solidFill>
                  <a:srgbClr val="C00000"/>
                </a:solidFill>
              </a:rPr>
              <a:t>If a previous stat course helped, her score should much higher than the class average. </a:t>
            </a:r>
          </a:p>
          <a:p>
            <a:pPr marL="285750" indent="-285750">
              <a:buClr>
                <a:schemeClr val="tx1"/>
              </a:buClr>
              <a:buSzPct val="100000"/>
              <a:buFont typeface="Wingdings" charset="2"/>
              <a:buChar char="ü"/>
            </a:pPr>
            <a:r>
              <a:rPr lang="en-US" i="1" dirty="0">
                <a:solidFill>
                  <a:srgbClr val="C00000"/>
                </a:solidFill>
              </a:rPr>
              <a:t>The difference between her and the class = strength of the results.</a:t>
            </a:r>
          </a:p>
        </p:txBody>
      </p:sp>
      <p:sp>
        <p:nvSpPr>
          <p:cNvPr id="7" name="Oval 6"/>
          <p:cNvSpPr/>
          <p:nvPr/>
        </p:nvSpPr>
        <p:spPr bwMode="auto">
          <a:xfrm>
            <a:off x="4862384" y="5436632"/>
            <a:ext cx="1005016" cy="56263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8" name="Rectangle 7"/>
          <p:cNvSpPr/>
          <p:nvPr/>
        </p:nvSpPr>
        <p:spPr>
          <a:xfrm>
            <a:off x="2119529" y="637742"/>
            <a:ext cx="1157112" cy="461665"/>
          </a:xfrm>
          <a:prstGeom prst="rect">
            <a:avLst/>
          </a:prstGeom>
        </p:spPr>
        <p:txBody>
          <a:bodyPr wrap="none">
            <a:spAutoFit/>
          </a:bodyPr>
          <a:lstStyle/>
          <a:p>
            <a:r>
              <a:rPr lang="en-US" sz="2400"/>
              <a:t>Results:</a:t>
            </a:r>
            <a:endParaRPr lang="en-US" sz="2400" dirty="0"/>
          </a:p>
        </p:txBody>
      </p:sp>
    </p:spTree>
    <p:extLst>
      <p:ext uri="{BB962C8B-B14F-4D97-AF65-F5344CB8AC3E}">
        <p14:creationId xmlns:p14="http://schemas.microsoft.com/office/powerpoint/2010/main" val="50560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750" fill="hold"/>
                                        <p:tgtEl>
                                          <p:spTgt spid="15"/>
                                        </p:tgtEl>
                                      </p:cBhvr>
                                      <p:by x="50000" y="50000"/>
                                    </p:animScale>
                                  </p:childTnLst>
                                </p:cTn>
                              </p:par>
                              <p:par>
                                <p:cTn id="7" presetID="10"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animEffect transition="in" filter="fade">
                                      <p:cBhvr>
                                        <p:cTn id="9" dur="750"/>
                                        <p:tgtEl>
                                          <p:spTgt spid="8"/>
                                        </p:tgtEl>
                                      </p:cBhvr>
                                    </p:animEffect>
                                  </p:childTnLst>
                                </p:cTn>
                              </p:par>
                              <p:par>
                                <p:cTn id="10" presetID="2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750" fill="hold"/>
                                        <p:tgtEl>
                                          <p:spTgt spid="7"/>
                                        </p:tgtEl>
                                        <p:attrNameLst>
                                          <p:attrName>ppt_w</p:attrName>
                                        </p:attrNameLst>
                                      </p:cBhvr>
                                      <p:tavLst>
                                        <p:tav tm="0">
                                          <p:val>
                                            <p:fltVal val="0"/>
                                          </p:val>
                                        </p:tav>
                                        <p:tav tm="100000">
                                          <p:val>
                                            <p:strVal val="#ppt_w"/>
                                          </p:val>
                                        </p:tav>
                                      </p:tavLst>
                                    </p:anim>
                                    <p:anim calcmode="lin" valueType="num">
                                      <p:cBhvr>
                                        <p:cTn id="13" dur="750" fill="hold"/>
                                        <p:tgtEl>
                                          <p:spTgt spid="7"/>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fade">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500"/>
                                        <p:tgtEl>
                                          <p:spTgt spid="6">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Effect transition="in" filter="fade">
                                      <p:cBhvr>
                                        <p:cTn id="33" dur="500"/>
                                        <p:tgtEl>
                                          <p:spTgt spid="6">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5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animEffect transition="in" filter="fade">
                                      <p:cBhvr>
                                        <p:cTn id="4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6" grpId="0" build="p"/>
      <p:bldP spid="7" grpId="0" animBg="1"/>
      <p:bldP spid="8"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Box 3078"/>
          <p:cNvSpPr txBox="1">
            <a:spLocks noChangeArrowheads="1"/>
          </p:cNvSpPr>
          <p:nvPr/>
        </p:nvSpPr>
        <p:spPr bwMode="auto">
          <a:xfrm>
            <a:off x="3237380" y="5906870"/>
            <a:ext cx="28967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solidFill>
                  <a:srgbClr val="FF0000"/>
                </a:solidFill>
              </a:rPr>
              <a:t>Error</a:t>
            </a:r>
            <a:r>
              <a:rPr lang="en-US" b="1" dirty="0"/>
              <a:t> </a:t>
            </a:r>
            <a:r>
              <a:rPr lang="en-US" dirty="0"/>
              <a:t>in our observations or estimates</a:t>
            </a:r>
            <a:r>
              <a:rPr lang="en-US" b="1" dirty="0"/>
              <a:t>.</a:t>
            </a:r>
          </a:p>
        </p:txBody>
      </p:sp>
      <p:sp>
        <p:nvSpPr>
          <p:cNvPr id="16" name="Text Box 3076"/>
          <p:cNvSpPr txBox="1">
            <a:spLocks noChangeArrowheads="1"/>
          </p:cNvSpPr>
          <p:nvPr/>
        </p:nvSpPr>
        <p:spPr bwMode="auto">
          <a:xfrm>
            <a:off x="3161740" y="5234465"/>
            <a:ext cx="3048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t>Empirical observations: strength of our </a:t>
            </a:r>
            <a:r>
              <a:rPr lang="en-US" dirty="0">
                <a:solidFill>
                  <a:srgbClr val="FF0000"/>
                </a:solidFill>
              </a:rPr>
              <a:t>results</a:t>
            </a:r>
            <a:r>
              <a:rPr lang="en-US" dirty="0"/>
              <a:t>.</a:t>
            </a:r>
          </a:p>
        </p:txBody>
      </p:sp>
      <p:sp>
        <p:nvSpPr>
          <p:cNvPr id="17" name="Line 3077"/>
          <p:cNvSpPr>
            <a:spLocks noChangeShapeType="1"/>
          </p:cNvSpPr>
          <p:nvPr/>
        </p:nvSpPr>
        <p:spPr bwMode="auto">
          <a:xfrm>
            <a:off x="3199840" y="5899666"/>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6" name="TextBox 5"/>
          <p:cNvSpPr txBox="1"/>
          <p:nvPr/>
        </p:nvSpPr>
        <p:spPr>
          <a:xfrm>
            <a:off x="2133600" y="1151657"/>
            <a:ext cx="8001000" cy="1015663"/>
          </a:xfrm>
          <a:prstGeom prst="rect">
            <a:avLst/>
          </a:prstGeom>
          <a:noFill/>
        </p:spPr>
        <p:txBody>
          <a:bodyPr wrap="square" rtlCol="0">
            <a:spAutoFit/>
          </a:bodyPr>
          <a:lstStyle/>
          <a:p>
            <a:r>
              <a:rPr lang="en-US" sz="2400" dirty="0"/>
              <a:t>Z</a:t>
            </a:r>
            <a:r>
              <a:rPr lang="en-US" dirty="0"/>
              <a:t>:  how much does one score differ from the rest of the sample?</a:t>
            </a:r>
          </a:p>
          <a:p>
            <a:pPr marL="285750" indent="-285750">
              <a:buClr>
                <a:schemeClr val="tx1"/>
              </a:buClr>
              <a:buSzPct val="100000"/>
              <a:buFont typeface="Wingdings" charset="2"/>
              <a:buChar char="ü"/>
            </a:pPr>
            <a:r>
              <a:rPr lang="en-US" i="1" dirty="0">
                <a:solidFill>
                  <a:srgbClr val="C00000"/>
                </a:solidFill>
              </a:rPr>
              <a:t>Let’s look at the scores for the rest of the class</a:t>
            </a:r>
            <a:r>
              <a:rPr lang="is-IS" i="1" dirty="0">
                <a:solidFill>
                  <a:srgbClr val="C00000"/>
                </a:solidFill>
              </a:rPr>
              <a:t>…</a:t>
            </a:r>
          </a:p>
          <a:p>
            <a:pPr marL="285750" indent="-285750">
              <a:buClr>
                <a:schemeClr val="tx1"/>
              </a:buClr>
              <a:buSzPct val="100000"/>
              <a:buFont typeface="Wingdings" charset="2"/>
              <a:buChar char="ü"/>
            </a:pPr>
            <a:r>
              <a:rPr lang="is-IS" i="1" dirty="0">
                <a:solidFill>
                  <a:srgbClr val="C00000"/>
                </a:solidFill>
              </a:rPr>
              <a:t>Here is the score for Mary Louise.</a:t>
            </a:r>
            <a:endParaRPr lang="en-US" i="1" dirty="0">
              <a:solidFill>
                <a:srgbClr val="C00000"/>
              </a:solidFill>
            </a:endParaRPr>
          </a:p>
        </p:txBody>
      </p:sp>
      <p:sp>
        <p:nvSpPr>
          <p:cNvPr id="7" name="Oval 6"/>
          <p:cNvSpPr/>
          <p:nvPr/>
        </p:nvSpPr>
        <p:spPr bwMode="auto">
          <a:xfrm>
            <a:off x="4938584" y="5436632"/>
            <a:ext cx="1005016" cy="56263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8" name="Rectangle 7"/>
          <p:cNvSpPr/>
          <p:nvPr/>
        </p:nvSpPr>
        <p:spPr>
          <a:xfrm>
            <a:off x="2119529" y="637742"/>
            <a:ext cx="1157112" cy="461665"/>
          </a:xfrm>
          <a:prstGeom prst="rect">
            <a:avLst/>
          </a:prstGeom>
        </p:spPr>
        <p:txBody>
          <a:bodyPr wrap="none">
            <a:spAutoFit/>
          </a:bodyPr>
          <a:lstStyle/>
          <a:p>
            <a:r>
              <a:rPr lang="en-US" sz="2400"/>
              <a:t>Results:</a:t>
            </a:r>
            <a:endParaRPr lang="en-US" sz="2400" dirty="0"/>
          </a:p>
        </p:txBody>
      </p:sp>
      <p:grpSp>
        <p:nvGrpSpPr>
          <p:cNvPr id="10" name="Group 9"/>
          <p:cNvGrpSpPr/>
          <p:nvPr/>
        </p:nvGrpSpPr>
        <p:grpSpPr>
          <a:xfrm>
            <a:off x="3519272" y="3740058"/>
            <a:ext cx="214529" cy="555758"/>
            <a:chOff x="1968131" y="3740058"/>
            <a:chExt cx="622669" cy="555758"/>
          </a:xfrm>
        </p:grpSpPr>
        <p:sp>
          <p:nvSpPr>
            <p:cNvPr id="5" name="TextBox 4"/>
            <p:cNvSpPr txBox="1"/>
            <p:nvPr/>
          </p:nvSpPr>
          <p:spPr>
            <a:xfrm>
              <a:off x="1968131" y="3988039"/>
              <a:ext cx="609600" cy="307777"/>
            </a:xfrm>
            <a:prstGeom prst="rect">
              <a:avLst/>
            </a:prstGeom>
            <a:noFill/>
          </p:spPr>
          <p:txBody>
            <a:bodyPr wrap="square" rtlCol="0">
              <a:spAutoFit/>
            </a:bodyPr>
            <a:lstStyle/>
            <a:p>
              <a:r>
                <a:rPr lang="en-US" sz="1400" dirty="0"/>
                <a:t>X</a:t>
              </a:r>
              <a:endParaRPr lang="en-US" dirty="0"/>
            </a:p>
          </p:txBody>
        </p:sp>
        <p:sp>
          <p:nvSpPr>
            <p:cNvPr id="19" name="TextBox 18"/>
            <p:cNvSpPr txBox="1"/>
            <p:nvPr/>
          </p:nvSpPr>
          <p:spPr>
            <a:xfrm>
              <a:off x="1981200" y="3740058"/>
              <a:ext cx="609600" cy="307777"/>
            </a:xfrm>
            <a:prstGeom prst="rect">
              <a:avLst/>
            </a:prstGeom>
            <a:noFill/>
          </p:spPr>
          <p:txBody>
            <a:bodyPr wrap="square" rtlCol="0">
              <a:spAutoFit/>
            </a:bodyPr>
            <a:lstStyle/>
            <a:p>
              <a:r>
                <a:rPr lang="en-US" sz="1400" dirty="0"/>
                <a:t>X</a:t>
              </a:r>
              <a:endParaRPr lang="en-US" dirty="0"/>
            </a:p>
          </p:txBody>
        </p:sp>
      </p:grpSp>
      <p:grpSp>
        <p:nvGrpSpPr>
          <p:cNvPr id="9" name="Group 8"/>
          <p:cNvGrpSpPr/>
          <p:nvPr/>
        </p:nvGrpSpPr>
        <p:grpSpPr>
          <a:xfrm>
            <a:off x="3823070" y="3530840"/>
            <a:ext cx="367931" cy="764977"/>
            <a:chOff x="2209800" y="3505200"/>
            <a:chExt cx="609600" cy="764977"/>
          </a:xfrm>
        </p:grpSpPr>
        <p:sp>
          <p:nvSpPr>
            <p:cNvPr id="20" name="TextBox 19"/>
            <p:cNvSpPr txBox="1"/>
            <p:nvPr/>
          </p:nvSpPr>
          <p:spPr>
            <a:xfrm>
              <a:off x="2209800" y="3962400"/>
              <a:ext cx="609600" cy="307777"/>
            </a:xfrm>
            <a:prstGeom prst="rect">
              <a:avLst/>
            </a:prstGeom>
            <a:noFill/>
          </p:spPr>
          <p:txBody>
            <a:bodyPr wrap="square" rtlCol="0">
              <a:spAutoFit/>
            </a:bodyPr>
            <a:lstStyle/>
            <a:p>
              <a:r>
                <a:rPr lang="en-US" sz="1400" dirty="0"/>
                <a:t>X</a:t>
              </a:r>
              <a:endParaRPr lang="en-US" dirty="0"/>
            </a:p>
          </p:txBody>
        </p:sp>
        <p:sp>
          <p:nvSpPr>
            <p:cNvPr id="21" name="TextBox 20"/>
            <p:cNvSpPr txBox="1"/>
            <p:nvPr/>
          </p:nvSpPr>
          <p:spPr>
            <a:xfrm>
              <a:off x="2209800" y="3733800"/>
              <a:ext cx="609600" cy="307777"/>
            </a:xfrm>
            <a:prstGeom prst="rect">
              <a:avLst/>
            </a:prstGeom>
            <a:noFill/>
          </p:spPr>
          <p:txBody>
            <a:bodyPr wrap="square" rtlCol="0">
              <a:spAutoFit/>
            </a:bodyPr>
            <a:lstStyle/>
            <a:p>
              <a:r>
                <a:rPr lang="en-US" sz="1400" dirty="0"/>
                <a:t>X</a:t>
              </a:r>
              <a:endParaRPr lang="en-US" dirty="0"/>
            </a:p>
          </p:txBody>
        </p:sp>
        <p:sp>
          <p:nvSpPr>
            <p:cNvPr id="22" name="TextBox 21"/>
            <p:cNvSpPr txBox="1"/>
            <p:nvPr/>
          </p:nvSpPr>
          <p:spPr>
            <a:xfrm>
              <a:off x="2209800" y="3505200"/>
              <a:ext cx="609600" cy="307777"/>
            </a:xfrm>
            <a:prstGeom prst="rect">
              <a:avLst/>
            </a:prstGeom>
            <a:noFill/>
          </p:spPr>
          <p:txBody>
            <a:bodyPr wrap="square" rtlCol="0">
              <a:spAutoFit/>
            </a:bodyPr>
            <a:lstStyle/>
            <a:p>
              <a:r>
                <a:rPr lang="en-US" sz="1400" dirty="0"/>
                <a:t>X</a:t>
              </a:r>
              <a:endParaRPr lang="en-US" dirty="0"/>
            </a:p>
          </p:txBody>
        </p:sp>
      </p:grpSp>
      <p:grpSp>
        <p:nvGrpSpPr>
          <p:cNvPr id="11" name="Group 10"/>
          <p:cNvGrpSpPr/>
          <p:nvPr/>
        </p:nvGrpSpPr>
        <p:grpSpPr>
          <a:xfrm>
            <a:off x="4114800" y="2845040"/>
            <a:ext cx="381000" cy="1450777"/>
            <a:chOff x="2590800" y="2819400"/>
            <a:chExt cx="381000" cy="1450777"/>
          </a:xfrm>
        </p:grpSpPr>
        <p:sp>
          <p:nvSpPr>
            <p:cNvPr id="24" name="TextBox 23"/>
            <p:cNvSpPr txBox="1"/>
            <p:nvPr/>
          </p:nvSpPr>
          <p:spPr>
            <a:xfrm>
              <a:off x="2590800" y="3962400"/>
              <a:ext cx="367931" cy="307777"/>
            </a:xfrm>
            <a:prstGeom prst="rect">
              <a:avLst/>
            </a:prstGeom>
            <a:noFill/>
          </p:spPr>
          <p:txBody>
            <a:bodyPr wrap="square" rtlCol="0">
              <a:spAutoFit/>
            </a:bodyPr>
            <a:lstStyle/>
            <a:p>
              <a:r>
                <a:rPr lang="en-US" sz="1400" dirty="0"/>
                <a:t>X</a:t>
              </a:r>
              <a:endParaRPr lang="en-US" dirty="0"/>
            </a:p>
          </p:txBody>
        </p:sp>
        <p:sp>
          <p:nvSpPr>
            <p:cNvPr id="25" name="TextBox 24"/>
            <p:cNvSpPr txBox="1"/>
            <p:nvPr/>
          </p:nvSpPr>
          <p:spPr>
            <a:xfrm>
              <a:off x="2590800" y="3733800"/>
              <a:ext cx="367931" cy="307777"/>
            </a:xfrm>
            <a:prstGeom prst="rect">
              <a:avLst/>
            </a:prstGeom>
            <a:noFill/>
          </p:spPr>
          <p:txBody>
            <a:bodyPr wrap="square" rtlCol="0">
              <a:spAutoFit/>
            </a:bodyPr>
            <a:lstStyle/>
            <a:p>
              <a:r>
                <a:rPr lang="en-US" sz="1400" dirty="0"/>
                <a:t>X</a:t>
              </a:r>
              <a:endParaRPr lang="en-US" dirty="0"/>
            </a:p>
          </p:txBody>
        </p:sp>
        <p:sp>
          <p:nvSpPr>
            <p:cNvPr id="26" name="TextBox 25"/>
            <p:cNvSpPr txBox="1"/>
            <p:nvPr/>
          </p:nvSpPr>
          <p:spPr>
            <a:xfrm>
              <a:off x="2590800" y="3505200"/>
              <a:ext cx="367931" cy="307777"/>
            </a:xfrm>
            <a:prstGeom prst="rect">
              <a:avLst/>
            </a:prstGeom>
            <a:noFill/>
          </p:spPr>
          <p:txBody>
            <a:bodyPr wrap="square" rtlCol="0">
              <a:spAutoFit/>
            </a:bodyPr>
            <a:lstStyle/>
            <a:p>
              <a:r>
                <a:rPr lang="en-US" sz="1400" dirty="0"/>
                <a:t>X</a:t>
              </a:r>
              <a:endParaRPr lang="en-US" dirty="0"/>
            </a:p>
          </p:txBody>
        </p:sp>
        <p:sp>
          <p:nvSpPr>
            <p:cNvPr id="28" name="TextBox 27"/>
            <p:cNvSpPr txBox="1"/>
            <p:nvPr/>
          </p:nvSpPr>
          <p:spPr>
            <a:xfrm>
              <a:off x="2603869" y="3276600"/>
              <a:ext cx="367931" cy="307777"/>
            </a:xfrm>
            <a:prstGeom prst="rect">
              <a:avLst/>
            </a:prstGeom>
            <a:noFill/>
          </p:spPr>
          <p:txBody>
            <a:bodyPr wrap="square" rtlCol="0">
              <a:spAutoFit/>
            </a:bodyPr>
            <a:lstStyle/>
            <a:p>
              <a:r>
                <a:rPr lang="en-US" sz="1400" dirty="0"/>
                <a:t>X</a:t>
              </a:r>
              <a:endParaRPr lang="en-US" dirty="0"/>
            </a:p>
          </p:txBody>
        </p:sp>
        <p:sp>
          <p:nvSpPr>
            <p:cNvPr id="29" name="TextBox 28"/>
            <p:cNvSpPr txBox="1"/>
            <p:nvPr/>
          </p:nvSpPr>
          <p:spPr>
            <a:xfrm>
              <a:off x="2603869" y="3048000"/>
              <a:ext cx="367931" cy="307777"/>
            </a:xfrm>
            <a:prstGeom prst="rect">
              <a:avLst/>
            </a:prstGeom>
            <a:noFill/>
          </p:spPr>
          <p:txBody>
            <a:bodyPr wrap="square" rtlCol="0">
              <a:spAutoFit/>
            </a:bodyPr>
            <a:lstStyle/>
            <a:p>
              <a:r>
                <a:rPr lang="en-US" sz="1400" dirty="0"/>
                <a:t>X</a:t>
              </a:r>
              <a:endParaRPr lang="en-US" dirty="0"/>
            </a:p>
          </p:txBody>
        </p:sp>
        <p:sp>
          <p:nvSpPr>
            <p:cNvPr id="30" name="TextBox 29"/>
            <p:cNvSpPr txBox="1"/>
            <p:nvPr/>
          </p:nvSpPr>
          <p:spPr>
            <a:xfrm>
              <a:off x="2603869" y="2819400"/>
              <a:ext cx="367931" cy="307777"/>
            </a:xfrm>
            <a:prstGeom prst="rect">
              <a:avLst/>
            </a:prstGeom>
            <a:noFill/>
          </p:spPr>
          <p:txBody>
            <a:bodyPr wrap="square" rtlCol="0">
              <a:spAutoFit/>
            </a:bodyPr>
            <a:lstStyle/>
            <a:p>
              <a:r>
                <a:rPr lang="en-US" sz="1400" dirty="0"/>
                <a:t>X</a:t>
              </a:r>
              <a:endParaRPr lang="en-US" dirty="0"/>
            </a:p>
          </p:txBody>
        </p:sp>
      </p:grpSp>
      <p:grpSp>
        <p:nvGrpSpPr>
          <p:cNvPr id="31" name="Group 30"/>
          <p:cNvGrpSpPr/>
          <p:nvPr/>
        </p:nvGrpSpPr>
        <p:grpSpPr>
          <a:xfrm>
            <a:off x="4419600" y="2845040"/>
            <a:ext cx="381000" cy="1450777"/>
            <a:chOff x="2590800" y="2819400"/>
            <a:chExt cx="381000" cy="1450777"/>
          </a:xfrm>
        </p:grpSpPr>
        <p:sp>
          <p:nvSpPr>
            <p:cNvPr id="32" name="TextBox 31"/>
            <p:cNvSpPr txBox="1"/>
            <p:nvPr/>
          </p:nvSpPr>
          <p:spPr>
            <a:xfrm>
              <a:off x="2590800" y="3962400"/>
              <a:ext cx="367931" cy="307777"/>
            </a:xfrm>
            <a:prstGeom prst="rect">
              <a:avLst/>
            </a:prstGeom>
            <a:noFill/>
          </p:spPr>
          <p:txBody>
            <a:bodyPr wrap="square" rtlCol="0">
              <a:spAutoFit/>
            </a:bodyPr>
            <a:lstStyle/>
            <a:p>
              <a:r>
                <a:rPr lang="en-US" sz="1400" dirty="0"/>
                <a:t>X</a:t>
              </a:r>
              <a:endParaRPr lang="en-US" dirty="0"/>
            </a:p>
          </p:txBody>
        </p:sp>
        <p:sp>
          <p:nvSpPr>
            <p:cNvPr id="33" name="TextBox 32"/>
            <p:cNvSpPr txBox="1"/>
            <p:nvPr/>
          </p:nvSpPr>
          <p:spPr>
            <a:xfrm>
              <a:off x="2590800" y="3733800"/>
              <a:ext cx="367931" cy="307777"/>
            </a:xfrm>
            <a:prstGeom prst="rect">
              <a:avLst/>
            </a:prstGeom>
            <a:noFill/>
          </p:spPr>
          <p:txBody>
            <a:bodyPr wrap="square" rtlCol="0">
              <a:spAutoFit/>
            </a:bodyPr>
            <a:lstStyle/>
            <a:p>
              <a:r>
                <a:rPr lang="en-US" sz="1400" dirty="0"/>
                <a:t>X</a:t>
              </a:r>
              <a:endParaRPr lang="en-US" dirty="0"/>
            </a:p>
          </p:txBody>
        </p:sp>
        <p:sp>
          <p:nvSpPr>
            <p:cNvPr id="34" name="TextBox 33"/>
            <p:cNvSpPr txBox="1"/>
            <p:nvPr/>
          </p:nvSpPr>
          <p:spPr>
            <a:xfrm>
              <a:off x="2590800" y="3505200"/>
              <a:ext cx="367931" cy="307777"/>
            </a:xfrm>
            <a:prstGeom prst="rect">
              <a:avLst/>
            </a:prstGeom>
            <a:noFill/>
          </p:spPr>
          <p:txBody>
            <a:bodyPr wrap="square" rtlCol="0">
              <a:spAutoFit/>
            </a:bodyPr>
            <a:lstStyle/>
            <a:p>
              <a:r>
                <a:rPr lang="en-US" sz="1400" dirty="0"/>
                <a:t>X</a:t>
              </a:r>
              <a:endParaRPr lang="en-US" dirty="0"/>
            </a:p>
          </p:txBody>
        </p:sp>
        <p:sp>
          <p:nvSpPr>
            <p:cNvPr id="35" name="TextBox 34"/>
            <p:cNvSpPr txBox="1"/>
            <p:nvPr/>
          </p:nvSpPr>
          <p:spPr>
            <a:xfrm>
              <a:off x="2603869" y="3276600"/>
              <a:ext cx="367931" cy="307777"/>
            </a:xfrm>
            <a:prstGeom prst="rect">
              <a:avLst/>
            </a:prstGeom>
            <a:noFill/>
          </p:spPr>
          <p:txBody>
            <a:bodyPr wrap="square" rtlCol="0">
              <a:spAutoFit/>
            </a:bodyPr>
            <a:lstStyle/>
            <a:p>
              <a:r>
                <a:rPr lang="en-US" sz="1400" dirty="0"/>
                <a:t>X</a:t>
              </a:r>
              <a:endParaRPr lang="en-US" dirty="0"/>
            </a:p>
          </p:txBody>
        </p:sp>
        <p:sp>
          <p:nvSpPr>
            <p:cNvPr id="36" name="TextBox 35"/>
            <p:cNvSpPr txBox="1"/>
            <p:nvPr/>
          </p:nvSpPr>
          <p:spPr>
            <a:xfrm>
              <a:off x="2603869" y="3048000"/>
              <a:ext cx="367931" cy="307777"/>
            </a:xfrm>
            <a:prstGeom prst="rect">
              <a:avLst/>
            </a:prstGeom>
            <a:noFill/>
          </p:spPr>
          <p:txBody>
            <a:bodyPr wrap="square" rtlCol="0">
              <a:spAutoFit/>
            </a:bodyPr>
            <a:lstStyle/>
            <a:p>
              <a:r>
                <a:rPr lang="en-US" sz="1400" dirty="0"/>
                <a:t>X</a:t>
              </a:r>
              <a:endParaRPr lang="en-US" dirty="0"/>
            </a:p>
          </p:txBody>
        </p:sp>
        <p:sp>
          <p:nvSpPr>
            <p:cNvPr id="37" name="TextBox 36"/>
            <p:cNvSpPr txBox="1"/>
            <p:nvPr/>
          </p:nvSpPr>
          <p:spPr>
            <a:xfrm>
              <a:off x="2603869" y="2819400"/>
              <a:ext cx="367931" cy="307777"/>
            </a:xfrm>
            <a:prstGeom prst="rect">
              <a:avLst/>
            </a:prstGeom>
            <a:noFill/>
          </p:spPr>
          <p:txBody>
            <a:bodyPr wrap="square" rtlCol="0">
              <a:spAutoFit/>
            </a:bodyPr>
            <a:lstStyle/>
            <a:p>
              <a:r>
                <a:rPr lang="en-US" sz="1400" dirty="0"/>
                <a:t>X</a:t>
              </a:r>
              <a:endParaRPr lang="en-US" dirty="0"/>
            </a:p>
          </p:txBody>
        </p:sp>
      </p:grpSp>
      <p:grpSp>
        <p:nvGrpSpPr>
          <p:cNvPr id="44" name="Group 43"/>
          <p:cNvGrpSpPr/>
          <p:nvPr/>
        </p:nvGrpSpPr>
        <p:grpSpPr>
          <a:xfrm>
            <a:off x="4800600" y="3308278"/>
            <a:ext cx="609600" cy="987539"/>
            <a:chOff x="3352800" y="2915983"/>
            <a:chExt cx="609600" cy="987539"/>
          </a:xfrm>
        </p:grpSpPr>
        <p:sp>
          <p:nvSpPr>
            <p:cNvPr id="40" name="TextBox 39"/>
            <p:cNvSpPr txBox="1"/>
            <p:nvPr/>
          </p:nvSpPr>
          <p:spPr>
            <a:xfrm>
              <a:off x="3353252" y="3167162"/>
              <a:ext cx="367931" cy="307777"/>
            </a:xfrm>
            <a:prstGeom prst="rect">
              <a:avLst/>
            </a:prstGeom>
            <a:noFill/>
          </p:spPr>
          <p:txBody>
            <a:bodyPr wrap="square" rtlCol="0">
              <a:spAutoFit/>
            </a:bodyPr>
            <a:lstStyle/>
            <a:p>
              <a:r>
                <a:rPr lang="en-US" sz="1400" dirty="0"/>
                <a:t>X</a:t>
              </a:r>
              <a:endParaRPr lang="en-US" dirty="0"/>
            </a:p>
          </p:txBody>
        </p:sp>
        <p:grpSp>
          <p:nvGrpSpPr>
            <p:cNvPr id="43" name="Group 42"/>
            <p:cNvGrpSpPr/>
            <p:nvPr/>
          </p:nvGrpSpPr>
          <p:grpSpPr>
            <a:xfrm>
              <a:off x="3352800" y="2915983"/>
              <a:ext cx="609600" cy="987539"/>
              <a:chOff x="3338384" y="2915983"/>
              <a:chExt cx="609600" cy="987539"/>
            </a:xfrm>
          </p:grpSpPr>
          <p:sp>
            <p:nvSpPr>
              <p:cNvPr id="39" name="TextBox 38"/>
              <p:cNvSpPr txBox="1"/>
              <p:nvPr/>
            </p:nvSpPr>
            <p:spPr>
              <a:xfrm>
                <a:off x="3353252" y="3375379"/>
                <a:ext cx="367931" cy="307777"/>
              </a:xfrm>
              <a:prstGeom prst="rect">
                <a:avLst/>
              </a:prstGeom>
              <a:noFill/>
            </p:spPr>
            <p:txBody>
              <a:bodyPr wrap="square" rtlCol="0">
                <a:spAutoFit/>
              </a:bodyPr>
              <a:lstStyle/>
              <a:p>
                <a:r>
                  <a:rPr lang="en-US" sz="1400" dirty="0"/>
                  <a:t>X</a:t>
                </a:r>
                <a:endParaRPr lang="en-US" dirty="0"/>
              </a:p>
            </p:txBody>
          </p:sp>
          <p:sp>
            <p:nvSpPr>
              <p:cNvPr id="42" name="TextBox 41"/>
              <p:cNvSpPr txBox="1"/>
              <p:nvPr/>
            </p:nvSpPr>
            <p:spPr>
              <a:xfrm>
                <a:off x="3352800" y="2915983"/>
                <a:ext cx="367931" cy="307777"/>
              </a:xfrm>
              <a:prstGeom prst="rect">
                <a:avLst/>
              </a:prstGeom>
              <a:noFill/>
            </p:spPr>
            <p:txBody>
              <a:bodyPr wrap="square" rtlCol="0">
                <a:spAutoFit/>
              </a:bodyPr>
              <a:lstStyle/>
              <a:p>
                <a:r>
                  <a:rPr lang="en-US" sz="1400" dirty="0"/>
                  <a:t>X</a:t>
                </a:r>
                <a:endParaRPr lang="en-US" dirty="0"/>
              </a:p>
            </p:txBody>
          </p:sp>
          <p:sp>
            <p:nvSpPr>
              <p:cNvPr id="14" name="TextBox 13"/>
              <p:cNvSpPr txBox="1"/>
              <p:nvPr/>
            </p:nvSpPr>
            <p:spPr>
              <a:xfrm>
                <a:off x="3338384" y="3595745"/>
                <a:ext cx="609600" cy="307777"/>
              </a:xfrm>
              <a:prstGeom prst="rect">
                <a:avLst/>
              </a:prstGeom>
              <a:noFill/>
            </p:spPr>
            <p:txBody>
              <a:bodyPr wrap="square" rtlCol="0">
                <a:spAutoFit/>
              </a:bodyPr>
              <a:lstStyle/>
              <a:p>
                <a:r>
                  <a:rPr lang="en-US" sz="1400" dirty="0"/>
                  <a:t>X</a:t>
                </a:r>
                <a:endParaRPr lang="en-US" dirty="0"/>
              </a:p>
            </p:txBody>
          </p:sp>
        </p:grpSp>
      </p:grpSp>
      <p:grpSp>
        <p:nvGrpSpPr>
          <p:cNvPr id="45" name="Group 44"/>
          <p:cNvGrpSpPr/>
          <p:nvPr/>
        </p:nvGrpSpPr>
        <p:grpSpPr>
          <a:xfrm>
            <a:off x="5119472" y="3740058"/>
            <a:ext cx="214529" cy="555758"/>
            <a:chOff x="1968131" y="3740058"/>
            <a:chExt cx="622669" cy="555758"/>
          </a:xfrm>
        </p:grpSpPr>
        <p:sp>
          <p:nvSpPr>
            <p:cNvPr id="46" name="TextBox 45"/>
            <p:cNvSpPr txBox="1"/>
            <p:nvPr/>
          </p:nvSpPr>
          <p:spPr>
            <a:xfrm>
              <a:off x="1968131" y="3988039"/>
              <a:ext cx="609600" cy="307777"/>
            </a:xfrm>
            <a:prstGeom prst="rect">
              <a:avLst/>
            </a:prstGeom>
            <a:noFill/>
          </p:spPr>
          <p:txBody>
            <a:bodyPr wrap="square" rtlCol="0">
              <a:spAutoFit/>
            </a:bodyPr>
            <a:lstStyle/>
            <a:p>
              <a:r>
                <a:rPr lang="en-US" sz="1400" dirty="0"/>
                <a:t>X</a:t>
              </a:r>
              <a:endParaRPr lang="en-US" dirty="0"/>
            </a:p>
          </p:txBody>
        </p:sp>
        <p:sp>
          <p:nvSpPr>
            <p:cNvPr id="47" name="TextBox 46"/>
            <p:cNvSpPr txBox="1"/>
            <p:nvPr/>
          </p:nvSpPr>
          <p:spPr>
            <a:xfrm>
              <a:off x="1981200" y="3740058"/>
              <a:ext cx="609600" cy="307777"/>
            </a:xfrm>
            <a:prstGeom prst="rect">
              <a:avLst/>
            </a:prstGeom>
            <a:noFill/>
          </p:spPr>
          <p:txBody>
            <a:bodyPr wrap="square" rtlCol="0">
              <a:spAutoFit/>
            </a:bodyPr>
            <a:lstStyle/>
            <a:p>
              <a:r>
                <a:rPr lang="en-US" sz="1400" dirty="0"/>
                <a:t>X</a:t>
              </a:r>
              <a:endParaRPr lang="en-US" dirty="0"/>
            </a:p>
          </p:txBody>
        </p:sp>
      </p:grpSp>
      <p:sp>
        <p:nvSpPr>
          <p:cNvPr id="48" name="TextBox 47"/>
          <p:cNvSpPr txBox="1"/>
          <p:nvPr/>
        </p:nvSpPr>
        <p:spPr>
          <a:xfrm>
            <a:off x="5423269" y="3950075"/>
            <a:ext cx="672731" cy="338554"/>
          </a:xfrm>
          <a:prstGeom prst="rect">
            <a:avLst/>
          </a:prstGeom>
          <a:noFill/>
        </p:spPr>
        <p:txBody>
          <a:bodyPr wrap="square" rtlCol="0">
            <a:spAutoFit/>
          </a:bodyPr>
          <a:lstStyle/>
          <a:p>
            <a:r>
              <a:rPr lang="en-US" sz="1600" dirty="0">
                <a:solidFill>
                  <a:srgbClr val="C00000"/>
                </a:solidFill>
              </a:rPr>
              <a:t>ML</a:t>
            </a:r>
            <a:endParaRPr lang="en-US" sz="2400" dirty="0">
              <a:solidFill>
                <a:srgbClr val="C00000"/>
              </a:solidFill>
            </a:endParaRPr>
          </a:p>
        </p:txBody>
      </p:sp>
      <p:grpSp>
        <p:nvGrpSpPr>
          <p:cNvPr id="52" name="Group 51"/>
          <p:cNvGrpSpPr/>
          <p:nvPr/>
        </p:nvGrpSpPr>
        <p:grpSpPr>
          <a:xfrm>
            <a:off x="2183734" y="2605107"/>
            <a:ext cx="4826667" cy="2065416"/>
            <a:chOff x="659733" y="2605107"/>
            <a:chExt cx="4826667" cy="2065416"/>
          </a:xfrm>
        </p:grpSpPr>
        <p:sp>
          <p:nvSpPr>
            <p:cNvPr id="13" name="Line 3077"/>
            <p:cNvSpPr>
              <a:spLocks noChangeShapeType="1"/>
            </p:cNvSpPr>
            <p:nvPr/>
          </p:nvSpPr>
          <p:spPr bwMode="auto">
            <a:xfrm>
              <a:off x="990600" y="4267199"/>
              <a:ext cx="4495800" cy="28617"/>
            </a:xfrm>
            <a:prstGeom prst="line">
              <a:avLst/>
            </a:prstGeom>
            <a:noFill/>
            <a:ln w="31750">
              <a:solidFill>
                <a:schemeClr val="tx1"/>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49" name="TextBox 48"/>
            <p:cNvSpPr txBox="1"/>
            <p:nvPr/>
          </p:nvSpPr>
          <p:spPr>
            <a:xfrm rot="16200000">
              <a:off x="-24578" y="3289418"/>
              <a:ext cx="1676400" cy="307777"/>
            </a:xfrm>
            <a:prstGeom prst="rect">
              <a:avLst/>
            </a:prstGeom>
            <a:noFill/>
          </p:spPr>
          <p:txBody>
            <a:bodyPr wrap="square" rtlCol="0">
              <a:spAutoFit/>
            </a:bodyPr>
            <a:lstStyle/>
            <a:p>
              <a:r>
                <a:rPr lang="en-US" sz="1400" dirty="0"/>
                <a:t>Number of People</a:t>
              </a:r>
            </a:p>
          </p:txBody>
        </p:sp>
        <p:sp>
          <p:nvSpPr>
            <p:cNvPr id="50" name="TextBox 49"/>
            <p:cNvSpPr txBox="1"/>
            <p:nvPr/>
          </p:nvSpPr>
          <p:spPr>
            <a:xfrm>
              <a:off x="967511" y="4362746"/>
              <a:ext cx="4518889" cy="307777"/>
            </a:xfrm>
            <a:prstGeom prst="rect">
              <a:avLst/>
            </a:prstGeom>
            <a:noFill/>
          </p:spPr>
          <p:txBody>
            <a:bodyPr wrap="square" rtlCol="0">
              <a:spAutoFit/>
            </a:bodyPr>
            <a:lstStyle/>
            <a:p>
              <a:r>
                <a:rPr lang="en-US" sz="1400" dirty="0">
                  <a:sym typeface="Wingdings"/>
                </a:rPr>
                <a:t>   </a:t>
              </a:r>
              <a:r>
                <a:rPr lang="en-US" sz="1400" dirty="0"/>
                <a:t>Hmm..                  Scores                    Great   </a:t>
              </a:r>
              <a:r>
                <a:rPr lang="en-US" sz="1400" dirty="0">
                  <a:sym typeface="Wingdings"/>
                </a:rPr>
                <a:t></a:t>
              </a:r>
              <a:endParaRPr lang="en-US" sz="1400" dirty="0"/>
            </a:p>
          </p:txBody>
        </p:sp>
      </p:grpSp>
      <p:sp>
        <p:nvSpPr>
          <p:cNvPr id="51" name="TextBox 50"/>
          <p:cNvSpPr txBox="1"/>
          <p:nvPr/>
        </p:nvSpPr>
        <p:spPr>
          <a:xfrm>
            <a:off x="6858001" y="2956920"/>
            <a:ext cx="3651179" cy="1200329"/>
          </a:xfrm>
          <a:prstGeom prst="rect">
            <a:avLst/>
          </a:prstGeom>
          <a:noFill/>
        </p:spPr>
        <p:txBody>
          <a:bodyPr wrap="square" rtlCol="0">
            <a:spAutoFit/>
          </a:bodyPr>
          <a:lstStyle/>
          <a:p>
            <a:pPr marL="285750" indent="-285750">
              <a:buClr>
                <a:schemeClr val="tx1"/>
              </a:buClr>
              <a:buSzPct val="100000"/>
              <a:buFont typeface="Wingdings" charset="2"/>
              <a:buChar char="ü"/>
            </a:pPr>
            <a:r>
              <a:rPr lang="is-IS" i="1" dirty="0">
                <a:solidFill>
                  <a:srgbClr val="C00000"/>
                </a:solidFill>
              </a:rPr>
              <a:t>Looks as though Mary Louise did well.</a:t>
            </a:r>
          </a:p>
          <a:p>
            <a:pPr marL="285750" indent="-285750">
              <a:buClr>
                <a:schemeClr val="tx1"/>
              </a:buClr>
              <a:buSzPct val="100000"/>
              <a:buFont typeface="Wingdings" charset="2"/>
              <a:buChar char="ü"/>
            </a:pPr>
            <a:r>
              <a:rPr lang="is-IS" i="1" dirty="0">
                <a:solidFill>
                  <a:srgbClr val="C00000"/>
                </a:solidFill>
              </a:rPr>
              <a:t>There was a strong effect of her taking stats previoulsy.</a:t>
            </a:r>
            <a:endParaRPr lang="en-US" i="1" dirty="0">
              <a:solidFill>
                <a:srgbClr val="C00000"/>
              </a:solidFill>
            </a:endParaRPr>
          </a:p>
        </p:txBody>
      </p:sp>
      <p:sp>
        <p:nvSpPr>
          <p:cNvPr id="53"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sp>
        <p:nvSpPr>
          <p:cNvPr id="54" name="Rectangle 3075"/>
          <p:cNvSpPr txBox="1">
            <a:spLocks noChangeArrowheads="1"/>
          </p:cNvSpPr>
          <p:nvPr/>
        </p:nvSpPr>
        <p:spPr bwMode="auto">
          <a:xfrm>
            <a:off x="2209800" y="5710536"/>
            <a:ext cx="762000" cy="461665"/>
          </a:xfrm>
          <a:prstGeom prst="rect">
            <a:avLst/>
          </a:prstGeom>
          <a:solidFill>
            <a:schemeClr val="bg1"/>
          </a:solidFill>
          <a:ln w="254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algn="ctr" eaLnBrk="1" hangingPunct="1">
              <a:buFont typeface="Wingdings" pitchFamily="2" charset="2"/>
              <a:buNone/>
            </a:pPr>
            <a:r>
              <a:rPr lang="en-US" b="0"/>
              <a:t>Z =</a:t>
            </a:r>
            <a:endParaRPr lang="en-US" b="0" dirty="0"/>
          </a:p>
        </p:txBody>
      </p:sp>
    </p:spTree>
    <p:extLst>
      <p:ext uri="{BB962C8B-B14F-4D97-AF65-F5344CB8AC3E}">
        <p14:creationId xmlns:p14="http://schemas.microsoft.com/office/powerpoint/2010/main" val="195913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2"/>
                                        </p:tgtEl>
                                        <p:attrNameLst>
                                          <p:attrName>style.visibility</p:attrName>
                                        </p:attrNameLst>
                                      </p:cBhvr>
                                      <p:to>
                                        <p:strVal val="visible"/>
                                      </p:to>
                                    </p:set>
                                    <p:animEffect transition="in" filter="fade">
                                      <p:cBhvr>
                                        <p:cTn id="12" dur="700"/>
                                        <p:tgtEl>
                                          <p:spTgt spid="52"/>
                                        </p:tgtEl>
                                      </p:cBhvr>
                                    </p:animEffect>
                                  </p:childTnLst>
                                </p:cTn>
                              </p:par>
                              <p:par>
                                <p:cTn id="13" presetID="2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800"/>
                                        <p:tgtEl>
                                          <p:spTgt spid="10"/>
                                        </p:tgtEl>
                                      </p:cBhvr>
                                    </p:animEffect>
                                  </p:childTnLst>
                                </p:cTn>
                              </p:par>
                              <p:par>
                                <p:cTn id="16" presetID="22" presetClass="entr" presetSubtype="4"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900"/>
                                        <p:tgtEl>
                                          <p:spTgt spid="9"/>
                                        </p:tgtEl>
                                      </p:cBhvr>
                                    </p:animEffect>
                                  </p:childTnLst>
                                </p:cTn>
                              </p:par>
                              <p:par>
                                <p:cTn id="19" presetID="22" presetClass="entr" presetSubtype="4"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wipe(down)">
                                      <p:cBhvr>
                                        <p:cTn id="21" dur="1000"/>
                                        <p:tgtEl>
                                          <p:spTgt spid="31"/>
                                        </p:tgtEl>
                                      </p:cBhvr>
                                    </p:animEffect>
                                  </p:childTnLst>
                                </p:cTn>
                              </p:par>
                              <p:par>
                                <p:cTn id="22" presetID="22" presetClass="entr" presetSubtype="4"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1100"/>
                                        <p:tgtEl>
                                          <p:spTgt spid="11"/>
                                        </p:tgtEl>
                                      </p:cBhvr>
                                    </p:animEffect>
                                  </p:childTnLst>
                                </p:cTn>
                              </p:par>
                              <p:par>
                                <p:cTn id="25" presetID="22" presetClass="entr" presetSubtype="4" fill="hold" nodeType="withEffect">
                                  <p:stCondLst>
                                    <p:cond delay="0"/>
                                  </p:stCondLst>
                                  <p:childTnLst>
                                    <p:set>
                                      <p:cBhvr>
                                        <p:cTn id="26" dur="1" fill="hold">
                                          <p:stCondLst>
                                            <p:cond delay="0"/>
                                          </p:stCondLst>
                                        </p:cTn>
                                        <p:tgtEl>
                                          <p:spTgt spid="44"/>
                                        </p:tgtEl>
                                        <p:attrNameLst>
                                          <p:attrName>style.visibility</p:attrName>
                                        </p:attrNameLst>
                                      </p:cBhvr>
                                      <p:to>
                                        <p:strVal val="visible"/>
                                      </p:to>
                                    </p:set>
                                    <p:animEffect transition="in" filter="wipe(down)">
                                      <p:cBhvr>
                                        <p:cTn id="27" dur="1200"/>
                                        <p:tgtEl>
                                          <p:spTgt spid="44"/>
                                        </p:tgtEl>
                                      </p:cBhvr>
                                    </p:animEffect>
                                  </p:childTnLst>
                                </p:cTn>
                              </p:par>
                              <p:par>
                                <p:cTn id="28" presetID="22" presetClass="entr" presetSubtype="4" fill="hold" nodeType="withEffect">
                                  <p:stCondLst>
                                    <p:cond delay="0"/>
                                  </p:stCondLst>
                                  <p:childTnLst>
                                    <p:set>
                                      <p:cBhvr>
                                        <p:cTn id="29" dur="1" fill="hold">
                                          <p:stCondLst>
                                            <p:cond delay="0"/>
                                          </p:stCondLst>
                                        </p:cTn>
                                        <p:tgtEl>
                                          <p:spTgt spid="45"/>
                                        </p:tgtEl>
                                        <p:attrNameLst>
                                          <p:attrName>style.visibility</p:attrName>
                                        </p:attrNameLst>
                                      </p:cBhvr>
                                      <p:to>
                                        <p:strVal val="visible"/>
                                      </p:to>
                                    </p:set>
                                    <p:animEffect transition="in" filter="wipe(down)">
                                      <p:cBhvr>
                                        <p:cTn id="30" dur="13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500"/>
                                        <p:tgtEl>
                                          <p:spTgt spid="6">
                                            <p:txEl>
                                              <p:pRg st="2" end="2"/>
                                            </p:txEl>
                                          </p:spTgt>
                                        </p:tgtEl>
                                      </p:cBhvr>
                                    </p:animEffect>
                                  </p:childTnLst>
                                </p:cTn>
                              </p:par>
                            </p:childTnLst>
                          </p:cTn>
                        </p:par>
                        <p:par>
                          <p:cTn id="36" fill="hold">
                            <p:stCondLst>
                              <p:cond delay="500"/>
                            </p:stCondLst>
                            <p:childTnLst>
                              <p:par>
                                <p:cTn id="37" presetID="42" presetClass="entr" presetSubtype="0" fill="hold" grpId="0" nodeType="afterEffect">
                                  <p:stCondLst>
                                    <p:cond delay="0"/>
                                  </p:stCondLst>
                                  <p:childTnLst>
                                    <p:set>
                                      <p:cBhvr>
                                        <p:cTn id="38" dur="1" fill="hold">
                                          <p:stCondLst>
                                            <p:cond delay="0"/>
                                          </p:stCondLst>
                                        </p:cTn>
                                        <p:tgtEl>
                                          <p:spTgt spid="48"/>
                                        </p:tgtEl>
                                        <p:attrNameLst>
                                          <p:attrName>style.visibility</p:attrName>
                                        </p:attrNameLst>
                                      </p:cBhvr>
                                      <p:to>
                                        <p:strVal val="visible"/>
                                      </p:to>
                                    </p:set>
                                    <p:animEffect transition="in" filter="fade">
                                      <p:cBhvr>
                                        <p:cTn id="39" dur="1000"/>
                                        <p:tgtEl>
                                          <p:spTgt spid="48"/>
                                        </p:tgtEl>
                                      </p:cBhvr>
                                    </p:animEffect>
                                    <p:anim calcmode="lin" valueType="num">
                                      <p:cBhvr>
                                        <p:cTn id="40" dur="1000" fill="hold"/>
                                        <p:tgtEl>
                                          <p:spTgt spid="48"/>
                                        </p:tgtEl>
                                        <p:attrNameLst>
                                          <p:attrName>ppt_x</p:attrName>
                                        </p:attrNameLst>
                                      </p:cBhvr>
                                      <p:tavLst>
                                        <p:tav tm="0">
                                          <p:val>
                                            <p:strVal val="#ppt_x"/>
                                          </p:val>
                                        </p:tav>
                                        <p:tav tm="100000">
                                          <p:val>
                                            <p:strVal val="#ppt_x"/>
                                          </p:val>
                                        </p:tav>
                                      </p:tavLst>
                                    </p:anim>
                                    <p:anim calcmode="lin" valueType="num">
                                      <p:cBhvr>
                                        <p:cTn id="41"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1">
                                            <p:txEl>
                                              <p:pRg st="0" end="0"/>
                                            </p:txEl>
                                          </p:spTgt>
                                        </p:tgtEl>
                                        <p:attrNameLst>
                                          <p:attrName>style.visibility</p:attrName>
                                        </p:attrNameLst>
                                      </p:cBhvr>
                                      <p:to>
                                        <p:strVal val="visible"/>
                                      </p:to>
                                    </p:set>
                                    <p:animEffect transition="in" filter="fade">
                                      <p:cBhvr>
                                        <p:cTn id="46" dur="500"/>
                                        <p:tgtEl>
                                          <p:spTgt spid="51">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1">
                                            <p:txEl>
                                              <p:pRg st="1" end="1"/>
                                            </p:txEl>
                                          </p:spTgt>
                                        </p:tgtEl>
                                        <p:attrNameLst>
                                          <p:attrName>style.visibility</p:attrName>
                                        </p:attrNameLst>
                                      </p:cBhvr>
                                      <p:to>
                                        <p:strVal val="visible"/>
                                      </p:to>
                                    </p:set>
                                    <p:animEffect transition="in" filter="fade">
                                      <p:cBhvr>
                                        <p:cTn id="51" dur="500"/>
                                        <p:tgtEl>
                                          <p:spTgt spid="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51"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33600" y="1224070"/>
            <a:ext cx="8001000" cy="923330"/>
          </a:xfrm>
          <a:prstGeom prst="rect">
            <a:avLst/>
          </a:prstGeom>
          <a:noFill/>
        </p:spPr>
        <p:txBody>
          <a:bodyPr wrap="square" rtlCol="0">
            <a:spAutoFit/>
          </a:bodyPr>
          <a:lstStyle/>
          <a:p>
            <a:pPr marL="285750" indent="-285750">
              <a:buClr>
                <a:schemeClr val="tx1"/>
              </a:buClr>
              <a:buSzPct val="100000"/>
              <a:buFont typeface="Wingdings" charset="2"/>
              <a:buChar char="ü"/>
            </a:pPr>
            <a:r>
              <a:rPr lang="en-US" i="1" dirty="0">
                <a:solidFill>
                  <a:srgbClr val="C00000"/>
                </a:solidFill>
              </a:rPr>
              <a:t>These class scores did not have a lot of variance</a:t>
            </a:r>
            <a:r>
              <a:rPr lang="is-IS" i="1" dirty="0">
                <a:solidFill>
                  <a:srgbClr val="C00000"/>
                </a:solidFill>
              </a:rPr>
              <a:t>…</a:t>
            </a:r>
            <a:endParaRPr lang="en-US" i="1" dirty="0">
              <a:solidFill>
                <a:srgbClr val="C00000"/>
              </a:solidFill>
            </a:endParaRPr>
          </a:p>
          <a:p>
            <a:pPr marL="285750" indent="-285750">
              <a:buClr>
                <a:schemeClr val="tx1"/>
              </a:buClr>
              <a:buSzPct val="100000"/>
              <a:buFont typeface="Wingdings" charset="2"/>
              <a:buChar char="ü"/>
            </a:pPr>
            <a:r>
              <a:rPr lang="is-IS" i="1" dirty="0">
                <a:solidFill>
                  <a:srgbClr val="C00000"/>
                </a:solidFill>
              </a:rPr>
              <a:t>… </a:t>
            </a:r>
            <a:r>
              <a:rPr lang="en-US" i="1" dirty="0">
                <a:solidFill>
                  <a:srgbClr val="C00000"/>
                </a:solidFill>
              </a:rPr>
              <a:t>they are tightly clustered</a:t>
            </a:r>
          </a:p>
          <a:p>
            <a:pPr marL="285750" indent="-285750">
              <a:buClr>
                <a:schemeClr val="tx1"/>
              </a:buClr>
              <a:buSzPct val="100000"/>
              <a:buFont typeface="Wingdings" charset="2"/>
              <a:buChar char="ü"/>
            </a:pPr>
            <a:r>
              <a:rPr lang="is-IS" i="1" dirty="0">
                <a:solidFill>
                  <a:srgbClr val="C00000"/>
                </a:solidFill>
              </a:rPr>
              <a:t>Mary Louise’s score was some distance better than the Mean.</a:t>
            </a:r>
          </a:p>
        </p:txBody>
      </p:sp>
      <p:sp>
        <p:nvSpPr>
          <p:cNvPr id="7" name="Oval 6"/>
          <p:cNvSpPr/>
          <p:nvPr/>
        </p:nvSpPr>
        <p:spPr bwMode="auto">
          <a:xfrm>
            <a:off x="3151685" y="5867400"/>
            <a:ext cx="886915" cy="56263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8" name="Rectangle 7"/>
          <p:cNvSpPr/>
          <p:nvPr/>
        </p:nvSpPr>
        <p:spPr>
          <a:xfrm>
            <a:off x="2119530" y="637742"/>
            <a:ext cx="896271" cy="461665"/>
          </a:xfrm>
          <a:prstGeom prst="rect">
            <a:avLst/>
          </a:prstGeom>
        </p:spPr>
        <p:txBody>
          <a:bodyPr wrap="none">
            <a:spAutoFit/>
          </a:bodyPr>
          <a:lstStyle/>
          <a:p>
            <a:r>
              <a:rPr lang="en-US" sz="2400" dirty="0"/>
              <a:t>Error:</a:t>
            </a:r>
          </a:p>
        </p:txBody>
      </p:sp>
      <p:grpSp>
        <p:nvGrpSpPr>
          <p:cNvPr id="10" name="Group 9"/>
          <p:cNvGrpSpPr/>
          <p:nvPr/>
        </p:nvGrpSpPr>
        <p:grpSpPr>
          <a:xfrm>
            <a:off x="3519272" y="3740058"/>
            <a:ext cx="214529" cy="555758"/>
            <a:chOff x="1968131" y="3740058"/>
            <a:chExt cx="622669" cy="555758"/>
          </a:xfrm>
        </p:grpSpPr>
        <p:sp>
          <p:nvSpPr>
            <p:cNvPr id="5" name="TextBox 4"/>
            <p:cNvSpPr txBox="1"/>
            <p:nvPr/>
          </p:nvSpPr>
          <p:spPr>
            <a:xfrm>
              <a:off x="1968131" y="3988039"/>
              <a:ext cx="609600" cy="307777"/>
            </a:xfrm>
            <a:prstGeom prst="rect">
              <a:avLst/>
            </a:prstGeom>
            <a:noFill/>
          </p:spPr>
          <p:txBody>
            <a:bodyPr wrap="square" rtlCol="0">
              <a:spAutoFit/>
            </a:bodyPr>
            <a:lstStyle/>
            <a:p>
              <a:r>
                <a:rPr lang="en-US" sz="1400" dirty="0"/>
                <a:t>X</a:t>
              </a:r>
              <a:endParaRPr lang="en-US" dirty="0"/>
            </a:p>
          </p:txBody>
        </p:sp>
        <p:sp>
          <p:nvSpPr>
            <p:cNvPr id="19" name="TextBox 18"/>
            <p:cNvSpPr txBox="1"/>
            <p:nvPr/>
          </p:nvSpPr>
          <p:spPr>
            <a:xfrm>
              <a:off x="1981200" y="3740058"/>
              <a:ext cx="609600" cy="307777"/>
            </a:xfrm>
            <a:prstGeom prst="rect">
              <a:avLst/>
            </a:prstGeom>
            <a:noFill/>
          </p:spPr>
          <p:txBody>
            <a:bodyPr wrap="square" rtlCol="0">
              <a:spAutoFit/>
            </a:bodyPr>
            <a:lstStyle/>
            <a:p>
              <a:r>
                <a:rPr lang="en-US" sz="1400" dirty="0"/>
                <a:t>X</a:t>
              </a:r>
              <a:endParaRPr lang="en-US" dirty="0"/>
            </a:p>
          </p:txBody>
        </p:sp>
      </p:grpSp>
      <p:grpSp>
        <p:nvGrpSpPr>
          <p:cNvPr id="9" name="Group 8"/>
          <p:cNvGrpSpPr/>
          <p:nvPr/>
        </p:nvGrpSpPr>
        <p:grpSpPr>
          <a:xfrm>
            <a:off x="3823070" y="3530840"/>
            <a:ext cx="367931" cy="764977"/>
            <a:chOff x="2209800" y="3505200"/>
            <a:chExt cx="609600" cy="764977"/>
          </a:xfrm>
        </p:grpSpPr>
        <p:sp>
          <p:nvSpPr>
            <p:cNvPr id="20" name="TextBox 19"/>
            <p:cNvSpPr txBox="1"/>
            <p:nvPr/>
          </p:nvSpPr>
          <p:spPr>
            <a:xfrm>
              <a:off x="2209800" y="3962400"/>
              <a:ext cx="609600" cy="307777"/>
            </a:xfrm>
            <a:prstGeom prst="rect">
              <a:avLst/>
            </a:prstGeom>
            <a:noFill/>
          </p:spPr>
          <p:txBody>
            <a:bodyPr wrap="square" rtlCol="0">
              <a:spAutoFit/>
            </a:bodyPr>
            <a:lstStyle/>
            <a:p>
              <a:r>
                <a:rPr lang="en-US" sz="1400" dirty="0"/>
                <a:t>X</a:t>
              </a:r>
              <a:endParaRPr lang="en-US" dirty="0"/>
            </a:p>
          </p:txBody>
        </p:sp>
        <p:sp>
          <p:nvSpPr>
            <p:cNvPr id="21" name="TextBox 20"/>
            <p:cNvSpPr txBox="1"/>
            <p:nvPr/>
          </p:nvSpPr>
          <p:spPr>
            <a:xfrm>
              <a:off x="2209800" y="3733800"/>
              <a:ext cx="609600" cy="307777"/>
            </a:xfrm>
            <a:prstGeom prst="rect">
              <a:avLst/>
            </a:prstGeom>
            <a:noFill/>
          </p:spPr>
          <p:txBody>
            <a:bodyPr wrap="square" rtlCol="0">
              <a:spAutoFit/>
            </a:bodyPr>
            <a:lstStyle/>
            <a:p>
              <a:r>
                <a:rPr lang="en-US" sz="1400" dirty="0"/>
                <a:t>X</a:t>
              </a:r>
              <a:endParaRPr lang="en-US" dirty="0"/>
            </a:p>
          </p:txBody>
        </p:sp>
        <p:sp>
          <p:nvSpPr>
            <p:cNvPr id="22" name="TextBox 21"/>
            <p:cNvSpPr txBox="1"/>
            <p:nvPr/>
          </p:nvSpPr>
          <p:spPr>
            <a:xfrm>
              <a:off x="2209800" y="3505200"/>
              <a:ext cx="609600" cy="307777"/>
            </a:xfrm>
            <a:prstGeom prst="rect">
              <a:avLst/>
            </a:prstGeom>
            <a:noFill/>
          </p:spPr>
          <p:txBody>
            <a:bodyPr wrap="square" rtlCol="0">
              <a:spAutoFit/>
            </a:bodyPr>
            <a:lstStyle/>
            <a:p>
              <a:r>
                <a:rPr lang="en-US" sz="1400" dirty="0"/>
                <a:t>X</a:t>
              </a:r>
              <a:endParaRPr lang="en-US" dirty="0"/>
            </a:p>
          </p:txBody>
        </p:sp>
      </p:grpSp>
      <p:grpSp>
        <p:nvGrpSpPr>
          <p:cNvPr id="11" name="Group 10"/>
          <p:cNvGrpSpPr/>
          <p:nvPr/>
        </p:nvGrpSpPr>
        <p:grpSpPr>
          <a:xfrm>
            <a:off x="4114800" y="2845040"/>
            <a:ext cx="381000" cy="1450777"/>
            <a:chOff x="2590800" y="2819400"/>
            <a:chExt cx="381000" cy="1450777"/>
          </a:xfrm>
        </p:grpSpPr>
        <p:sp>
          <p:nvSpPr>
            <p:cNvPr id="24" name="TextBox 23"/>
            <p:cNvSpPr txBox="1"/>
            <p:nvPr/>
          </p:nvSpPr>
          <p:spPr>
            <a:xfrm>
              <a:off x="2590800" y="3962400"/>
              <a:ext cx="367931" cy="307777"/>
            </a:xfrm>
            <a:prstGeom prst="rect">
              <a:avLst/>
            </a:prstGeom>
            <a:noFill/>
          </p:spPr>
          <p:txBody>
            <a:bodyPr wrap="square" rtlCol="0">
              <a:spAutoFit/>
            </a:bodyPr>
            <a:lstStyle/>
            <a:p>
              <a:r>
                <a:rPr lang="en-US" sz="1400" dirty="0"/>
                <a:t>X</a:t>
              </a:r>
              <a:endParaRPr lang="en-US" dirty="0"/>
            </a:p>
          </p:txBody>
        </p:sp>
        <p:sp>
          <p:nvSpPr>
            <p:cNvPr id="25" name="TextBox 24"/>
            <p:cNvSpPr txBox="1"/>
            <p:nvPr/>
          </p:nvSpPr>
          <p:spPr>
            <a:xfrm>
              <a:off x="2590800" y="3733800"/>
              <a:ext cx="367931" cy="307777"/>
            </a:xfrm>
            <a:prstGeom prst="rect">
              <a:avLst/>
            </a:prstGeom>
            <a:noFill/>
          </p:spPr>
          <p:txBody>
            <a:bodyPr wrap="square" rtlCol="0">
              <a:spAutoFit/>
            </a:bodyPr>
            <a:lstStyle/>
            <a:p>
              <a:r>
                <a:rPr lang="en-US" sz="1400" dirty="0"/>
                <a:t>X</a:t>
              </a:r>
              <a:endParaRPr lang="en-US" dirty="0"/>
            </a:p>
          </p:txBody>
        </p:sp>
        <p:sp>
          <p:nvSpPr>
            <p:cNvPr id="26" name="TextBox 25"/>
            <p:cNvSpPr txBox="1"/>
            <p:nvPr/>
          </p:nvSpPr>
          <p:spPr>
            <a:xfrm>
              <a:off x="2590800" y="3505200"/>
              <a:ext cx="367931" cy="307777"/>
            </a:xfrm>
            <a:prstGeom prst="rect">
              <a:avLst/>
            </a:prstGeom>
            <a:noFill/>
          </p:spPr>
          <p:txBody>
            <a:bodyPr wrap="square" rtlCol="0">
              <a:spAutoFit/>
            </a:bodyPr>
            <a:lstStyle/>
            <a:p>
              <a:r>
                <a:rPr lang="en-US" sz="1400" dirty="0"/>
                <a:t>X</a:t>
              </a:r>
              <a:endParaRPr lang="en-US" dirty="0"/>
            </a:p>
          </p:txBody>
        </p:sp>
        <p:sp>
          <p:nvSpPr>
            <p:cNvPr id="28" name="TextBox 27"/>
            <p:cNvSpPr txBox="1"/>
            <p:nvPr/>
          </p:nvSpPr>
          <p:spPr>
            <a:xfrm>
              <a:off x="2603869" y="3276600"/>
              <a:ext cx="367931" cy="307777"/>
            </a:xfrm>
            <a:prstGeom prst="rect">
              <a:avLst/>
            </a:prstGeom>
            <a:noFill/>
          </p:spPr>
          <p:txBody>
            <a:bodyPr wrap="square" rtlCol="0">
              <a:spAutoFit/>
            </a:bodyPr>
            <a:lstStyle/>
            <a:p>
              <a:r>
                <a:rPr lang="en-US" sz="1400" dirty="0"/>
                <a:t>X</a:t>
              </a:r>
              <a:endParaRPr lang="en-US" dirty="0"/>
            </a:p>
          </p:txBody>
        </p:sp>
        <p:sp>
          <p:nvSpPr>
            <p:cNvPr id="29" name="TextBox 28"/>
            <p:cNvSpPr txBox="1"/>
            <p:nvPr/>
          </p:nvSpPr>
          <p:spPr>
            <a:xfrm>
              <a:off x="2603869" y="3048000"/>
              <a:ext cx="367931" cy="307777"/>
            </a:xfrm>
            <a:prstGeom prst="rect">
              <a:avLst/>
            </a:prstGeom>
            <a:noFill/>
          </p:spPr>
          <p:txBody>
            <a:bodyPr wrap="square" rtlCol="0">
              <a:spAutoFit/>
            </a:bodyPr>
            <a:lstStyle/>
            <a:p>
              <a:r>
                <a:rPr lang="en-US" sz="1400" dirty="0"/>
                <a:t>X</a:t>
              </a:r>
              <a:endParaRPr lang="en-US" dirty="0"/>
            </a:p>
          </p:txBody>
        </p:sp>
        <p:sp>
          <p:nvSpPr>
            <p:cNvPr id="30" name="TextBox 29"/>
            <p:cNvSpPr txBox="1"/>
            <p:nvPr/>
          </p:nvSpPr>
          <p:spPr>
            <a:xfrm>
              <a:off x="2603869" y="2819400"/>
              <a:ext cx="367931" cy="307777"/>
            </a:xfrm>
            <a:prstGeom prst="rect">
              <a:avLst/>
            </a:prstGeom>
            <a:noFill/>
          </p:spPr>
          <p:txBody>
            <a:bodyPr wrap="square" rtlCol="0">
              <a:spAutoFit/>
            </a:bodyPr>
            <a:lstStyle/>
            <a:p>
              <a:r>
                <a:rPr lang="en-US" sz="1400" dirty="0"/>
                <a:t>X</a:t>
              </a:r>
              <a:endParaRPr lang="en-US" dirty="0"/>
            </a:p>
          </p:txBody>
        </p:sp>
      </p:grpSp>
      <p:grpSp>
        <p:nvGrpSpPr>
          <p:cNvPr id="31" name="Group 30"/>
          <p:cNvGrpSpPr/>
          <p:nvPr/>
        </p:nvGrpSpPr>
        <p:grpSpPr>
          <a:xfrm>
            <a:off x="4419600" y="2845040"/>
            <a:ext cx="381000" cy="1450777"/>
            <a:chOff x="2590800" y="2819400"/>
            <a:chExt cx="381000" cy="1450777"/>
          </a:xfrm>
        </p:grpSpPr>
        <p:sp>
          <p:nvSpPr>
            <p:cNvPr id="32" name="TextBox 31"/>
            <p:cNvSpPr txBox="1"/>
            <p:nvPr/>
          </p:nvSpPr>
          <p:spPr>
            <a:xfrm>
              <a:off x="2590800" y="3962400"/>
              <a:ext cx="367931" cy="307777"/>
            </a:xfrm>
            <a:prstGeom prst="rect">
              <a:avLst/>
            </a:prstGeom>
            <a:noFill/>
          </p:spPr>
          <p:txBody>
            <a:bodyPr wrap="square" rtlCol="0">
              <a:spAutoFit/>
            </a:bodyPr>
            <a:lstStyle/>
            <a:p>
              <a:r>
                <a:rPr lang="en-US" sz="1400" dirty="0"/>
                <a:t>X</a:t>
              </a:r>
              <a:endParaRPr lang="en-US" dirty="0"/>
            </a:p>
          </p:txBody>
        </p:sp>
        <p:sp>
          <p:nvSpPr>
            <p:cNvPr id="33" name="TextBox 32"/>
            <p:cNvSpPr txBox="1"/>
            <p:nvPr/>
          </p:nvSpPr>
          <p:spPr>
            <a:xfrm>
              <a:off x="2590800" y="3733800"/>
              <a:ext cx="367931" cy="307777"/>
            </a:xfrm>
            <a:prstGeom prst="rect">
              <a:avLst/>
            </a:prstGeom>
            <a:noFill/>
          </p:spPr>
          <p:txBody>
            <a:bodyPr wrap="square" rtlCol="0">
              <a:spAutoFit/>
            </a:bodyPr>
            <a:lstStyle/>
            <a:p>
              <a:r>
                <a:rPr lang="en-US" sz="1400" dirty="0"/>
                <a:t>X</a:t>
              </a:r>
              <a:endParaRPr lang="en-US" dirty="0"/>
            </a:p>
          </p:txBody>
        </p:sp>
        <p:sp>
          <p:nvSpPr>
            <p:cNvPr id="34" name="TextBox 33"/>
            <p:cNvSpPr txBox="1"/>
            <p:nvPr/>
          </p:nvSpPr>
          <p:spPr>
            <a:xfrm>
              <a:off x="2590800" y="3505200"/>
              <a:ext cx="367931" cy="307777"/>
            </a:xfrm>
            <a:prstGeom prst="rect">
              <a:avLst/>
            </a:prstGeom>
            <a:noFill/>
          </p:spPr>
          <p:txBody>
            <a:bodyPr wrap="square" rtlCol="0">
              <a:spAutoFit/>
            </a:bodyPr>
            <a:lstStyle/>
            <a:p>
              <a:r>
                <a:rPr lang="en-US" sz="1400" dirty="0"/>
                <a:t>X</a:t>
              </a:r>
              <a:endParaRPr lang="en-US" dirty="0"/>
            </a:p>
          </p:txBody>
        </p:sp>
        <p:sp>
          <p:nvSpPr>
            <p:cNvPr id="35" name="TextBox 34"/>
            <p:cNvSpPr txBox="1"/>
            <p:nvPr/>
          </p:nvSpPr>
          <p:spPr>
            <a:xfrm>
              <a:off x="2603869" y="3276600"/>
              <a:ext cx="367931" cy="307777"/>
            </a:xfrm>
            <a:prstGeom prst="rect">
              <a:avLst/>
            </a:prstGeom>
            <a:noFill/>
          </p:spPr>
          <p:txBody>
            <a:bodyPr wrap="square" rtlCol="0">
              <a:spAutoFit/>
            </a:bodyPr>
            <a:lstStyle/>
            <a:p>
              <a:r>
                <a:rPr lang="en-US" sz="1400" dirty="0"/>
                <a:t>X</a:t>
              </a:r>
              <a:endParaRPr lang="en-US" dirty="0"/>
            </a:p>
          </p:txBody>
        </p:sp>
        <p:sp>
          <p:nvSpPr>
            <p:cNvPr id="36" name="TextBox 35"/>
            <p:cNvSpPr txBox="1"/>
            <p:nvPr/>
          </p:nvSpPr>
          <p:spPr>
            <a:xfrm>
              <a:off x="2603869" y="3048000"/>
              <a:ext cx="367931" cy="307777"/>
            </a:xfrm>
            <a:prstGeom prst="rect">
              <a:avLst/>
            </a:prstGeom>
            <a:noFill/>
          </p:spPr>
          <p:txBody>
            <a:bodyPr wrap="square" rtlCol="0">
              <a:spAutoFit/>
            </a:bodyPr>
            <a:lstStyle/>
            <a:p>
              <a:r>
                <a:rPr lang="en-US" sz="1400" dirty="0"/>
                <a:t>X</a:t>
              </a:r>
              <a:endParaRPr lang="en-US" dirty="0"/>
            </a:p>
          </p:txBody>
        </p:sp>
        <p:sp>
          <p:nvSpPr>
            <p:cNvPr id="37" name="TextBox 36"/>
            <p:cNvSpPr txBox="1"/>
            <p:nvPr/>
          </p:nvSpPr>
          <p:spPr>
            <a:xfrm>
              <a:off x="2603869" y="2819400"/>
              <a:ext cx="367931" cy="307777"/>
            </a:xfrm>
            <a:prstGeom prst="rect">
              <a:avLst/>
            </a:prstGeom>
            <a:noFill/>
          </p:spPr>
          <p:txBody>
            <a:bodyPr wrap="square" rtlCol="0">
              <a:spAutoFit/>
            </a:bodyPr>
            <a:lstStyle/>
            <a:p>
              <a:r>
                <a:rPr lang="en-US" sz="1400" dirty="0"/>
                <a:t>X</a:t>
              </a:r>
              <a:endParaRPr lang="en-US" dirty="0"/>
            </a:p>
          </p:txBody>
        </p:sp>
      </p:grpSp>
      <p:grpSp>
        <p:nvGrpSpPr>
          <p:cNvPr id="44" name="Group 43"/>
          <p:cNvGrpSpPr/>
          <p:nvPr/>
        </p:nvGrpSpPr>
        <p:grpSpPr>
          <a:xfrm>
            <a:off x="4800600" y="3308278"/>
            <a:ext cx="609600" cy="987539"/>
            <a:chOff x="3352800" y="2915983"/>
            <a:chExt cx="609600" cy="987539"/>
          </a:xfrm>
        </p:grpSpPr>
        <p:sp>
          <p:nvSpPr>
            <p:cNvPr id="40" name="TextBox 39"/>
            <p:cNvSpPr txBox="1"/>
            <p:nvPr/>
          </p:nvSpPr>
          <p:spPr>
            <a:xfrm>
              <a:off x="3353252" y="3167162"/>
              <a:ext cx="367931" cy="307777"/>
            </a:xfrm>
            <a:prstGeom prst="rect">
              <a:avLst/>
            </a:prstGeom>
            <a:noFill/>
          </p:spPr>
          <p:txBody>
            <a:bodyPr wrap="square" rtlCol="0">
              <a:spAutoFit/>
            </a:bodyPr>
            <a:lstStyle/>
            <a:p>
              <a:r>
                <a:rPr lang="en-US" sz="1400" dirty="0"/>
                <a:t>X</a:t>
              </a:r>
              <a:endParaRPr lang="en-US" dirty="0"/>
            </a:p>
          </p:txBody>
        </p:sp>
        <p:grpSp>
          <p:nvGrpSpPr>
            <p:cNvPr id="43" name="Group 42"/>
            <p:cNvGrpSpPr/>
            <p:nvPr/>
          </p:nvGrpSpPr>
          <p:grpSpPr>
            <a:xfrm>
              <a:off x="3352800" y="2915983"/>
              <a:ext cx="609600" cy="987539"/>
              <a:chOff x="3338384" y="2915983"/>
              <a:chExt cx="609600" cy="987539"/>
            </a:xfrm>
          </p:grpSpPr>
          <p:sp>
            <p:nvSpPr>
              <p:cNvPr id="39" name="TextBox 38"/>
              <p:cNvSpPr txBox="1"/>
              <p:nvPr/>
            </p:nvSpPr>
            <p:spPr>
              <a:xfrm>
                <a:off x="3353252" y="3375379"/>
                <a:ext cx="367931" cy="307777"/>
              </a:xfrm>
              <a:prstGeom prst="rect">
                <a:avLst/>
              </a:prstGeom>
              <a:noFill/>
            </p:spPr>
            <p:txBody>
              <a:bodyPr wrap="square" rtlCol="0">
                <a:spAutoFit/>
              </a:bodyPr>
              <a:lstStyle/>
              <a:p>
                <a:r>
                  <a:rPr lang="en-US" sz="1400" dirty="0"/>
                  <a:t>X</a:t>
                </a:r>
                <a:endParaRPr lang="en-US" dirty="0"/>
              </a:p>
            </p:txBody>
          </p:sp>
          <p:sp>
            <p:nvSpPr>
              <p:cNvPr id="42" name="TextBox 41"/>
              <p:cNvSpPr txBox="1"/>
              <p:nvPr/>
            </p:nvSpPr>
            <p:spPr>
              <a:xfrm>
                <a:off x="3352800" y="2915983"/>
                <a:ext cx="367931" cy="307777"/>
              </a:xfrm>
              <a:prstGeom prst="rect">
                <a:avLst/>
              </a:prstGeom>
              <a:noFill/>
            </p:spPr>
            <p:txBody>
              <a:bodyPr wrap="square" rtlCol="0">
                <a:spAutoFit/>
              </a:bodyPr>
              <a:lstStyle/>
              <a:p>
                <a:r>
                  <a:rPr lang="en-US" sz="1400" dirty="0"/>
                  <a:t>X</a:t>
                </a:r>
                <a:endParaRPr lang="en-US" dirty="0"/>
              </a:p>
            </p:txBody>
          </p:sp>
          <p:sp>
            <p:nvSpPr>
              <p:cNvPr id="14" name="TextBox 13"/>
              <p:cNvSpPr txBox="1"/>
              <p:nvPr/>
            </p:nvSpPr>
            <p:spPr>
              <a:xfrm>
                <a:off x="3338384" y="3595745"/>
                <a:ext cx="609600" cy="307777"/>
              </a:xfrm>
              <a:prstGeom prst="rect">
                <a:avLst/>
              </a:prstGeom>
              <a:noFill/>
            </p:spPr>
            <p:txBody>
              <a:bodyPr wrap="square" rtlCol="0">
                <a:spAutoFit/>
              </a:bodyPr>
              <a:lstStyle/>
              <a:p>
                <a:r>
                  <a:rPr lang="en-US" sz="1400" dirty="0"/>
                  <a:t>X</a:t>
                </a:r>
                <a:endParaRPr lang="en-US" dirty="0"/>
              </a:p>
            </p:txBody>
          </p:sp>
        </p:grpSp>
      </p:grpSp>
      <p:grpSp>
        <p:nvGrpSpPr>
          <p:cNvPr id="45" name="Group 44"/>
          <p:cNvGrpSpPr/>
          <p:nvPr/>
        </p:nvGrpSpPr>
        <p:grpSpPr>
          <a:xfrm>
            <a:off x="5119472" y="3740058"/>
            <a:ext cx="214529" cy="555758"/>
            <a:chOff x="1968131" y="3740058"/>
            <a:chExt cx="622669" cy="555758"/>
          </a:xfrm>
        </p:grpSpPr>
        <p:sp>
          <p:nvSpPr>
            <p:cNvPr id="46" name="TextBox 45"/>
            <p:cNvSpPr txBox="1"/>
            <p:nvPr/>
          </p:nvSpPr>
          <p:spPr>
            <a:xfrm>
              <a:off x="1968131" y="3988039"/>
              <a:ext cx="609600" cy="307777"/>
            </a:xfrm>
            <a:prstGeom prst="rect">
              <a:avLst/>
            </a:prstGeom>
            <a:noFill/>
          </p:spPr>
          <p:txBody>
            <a:bodyPr wrap="square" rtlCol="0">
              <a:spAutoFit/>
            </a:bodyPr>
            <a:lstStyle/>
            <a:p>
              <a:r>
                <a:rPr lang="en-US" sz="1400" dirty="0"/>
                <a:t>X</a:t>
              </a:r>
              <a:endParaRPr lang="en-US" dirty="0"/>
            </a:p>
          </p:txBody>
        </p:sp>
        <p:sp>
          <p:nvSpPr>
            <p:cNvPr id="47" name="TextBox 46"/>
            <p:cNvSpPr txBox="1"/>
            <p:nvPr/>
          </p:nvSpPr>
          <p:spPr>
            <a:xfrm>
              <a:off x="1981200" y="3740058"/>
              <a:ext cx="609600" cy="307777"/>
            </a:xfrm>
            <a:prstGeom prst="rect">
              <a:avLst/>
            </a:prstGeom>
            <a:noFill/>
          </p:spPr>
          <p:txBody>
            <a:bodyPr wrap="square" rtlCol="0">
              <a:spAutoFit/>
            </a:bodyPr>
            <a:lstStyle/>
            <a:p>
              <a:r>
                <a:rPr lang="en-US" sz="1400" dirty="0"/>
                <a:t>X</a:t>
              </a:r>
              <a:endParaRPr lang="en-US" dirty="0"/>
            </a:p>
          </p:txBody>
        </p:sp>
      </p:grpSp>
      <p:sp>
        <p:nvSpPr>
          <p:cNvPr id="48" name="TextBox 47"/>
          <p:cNvSpPr txBox="1"/>
          <p:nvPr/>
        </p:nvSpPr>
        <p:spPr>
          <a:xfrm>
            <a:off x="5423269" y="3950075"/>
            <a:ext cx="672731" cy="338554"/>
          </a:xfrm>
          <a:prstGeom prst="rect">
            <a:avLst/>
          </a:prstGeom>
          <a:noFill/>
        </p:spPr>
        <p:txBody>
          <a:bodyPr wrap="square" rtlCol="0">
            <a:spAutoFit/>
          </a:bodyPr>
          <a:lstStyle/>
          <a:p>
            <a:r>
              <a:rPr lang="en-US" sz="1600" dirty="0">
                <a:solidFill>
                  <a:srgbClr val="C00000"/>
                </a:solidFill>
              </a:rPr>
              <a:t>ML</a:t>
            </a:r>
            <a:endParaRPr lang="en-US" sz="2400" dirty="0">
              <a:solidFill>
                <a:srgbClr val="C00000"/>
              </a:solidFill>
            </a:endParaRPr>
          </a:p>
        </p:txBody>
      </p:sp>
      <p:grpSp>
        <p:nvGrpSpPr>
          <p:cNvPr id="52" name="Group 51"/>
          <p:cNvGrpSpPr/>
          <p:nvPr/>
        </p:nvGrpSpPr>
        <p:grpSpPr>
          <a:xfrm>
            <a:off x="2183734" y="2605107"/>
            <a:ext cx="4826667" cy="2065416"/>
            <a:chOff x="659733" y="2605107"/>
            <a:chExt cx="4826667" cy="2065416"/>
          </a:xfrm>
        </p:grpSpPr>
        <p:sp>
          <p:nvSpPr>
            <p:cNvPr id="13" name="Line 3077"/>
            <p:cNvSpPr>
              <a:spLocks noChangeShapeType="1"/>
            </p:cNvSpPr>
            <p:nvPr/>
          </p:nvSpPr>
          <p:spPr bwMode="auto">
            <a:xfrm>
              <a:off x="990600" y="4267199"/>
              <a:ext cx="4495800" cy="28617"/>
            </a:xfrm>
            <a:prstGeom prst="line">
              <a:avLst/>
            </a:prstGeom>
            <a:noFill/>
            <a:ln w="31750">
              <a:solidFill>
                <a:schemeClr val="tx1"/>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49" name="TextBox 48"/>
            <p:cNvSpPr txBox="1"/>
            <p:nvPr/>
          </p:nvSpPr>
          <p:spPr>
            <a:xfrm rot="16200000">
              <a:off x="-24578" y="3289418"/>
              <a:ext cx="1676400" cy="307777"/>
            </a:xfrm>
            <a:prstGeom prst="rect">
              <a:avLst/>
            </a:prstGeom>
            <a:noFill/>
          </p:spPr>
          <p:txBody>
            <a:bodyPr wrap="square" rtlCol="0">
              <a:spAutoFit/>
            </a:bodyPr>
            <a:lstStyle/>
            <a:p>
              <a:r>
                <a:rPr lang="en-US" sz="1400" dirty="0"/>
                <a:t>Number of People</a:t>
              </a:r>
            </a:p>
          </p:txBody>
        </p:sp>
        <p:sp>
          <p:nvSpPr>
            <p:cNvPr id="50" name="TextBox 49"/>
            <p:cNvSpPr txBox="1"/>
            <p:nvPr/>
          </p:nvSpPr>
          <p:spPr>
            <a:xfrm>
              <a:off x="967511" y="4362746"/>
              <a:ext cx="4518889" cy="307777"/>
            </a:xfrm>
            <a:prstGeom prst="rect">
              <a:avLst/>
            </a:prstGeom>
            <a:noFill/>
          </p:spPr>
          <p:txBody>
            <a:bodyPr wrap="square" rtlCol="0">
              <a:spAutoFit/>
            </a:bodyPr>
            <a:lstStyle/>
            <a:p>
              <a:r>
                <a:rPr lang="en-US" sz="1400" dirty="0">
                  <a:sym typeface="Wingdings"/>
                </a:rPr>
                <a:t>   </a:t>
              </a:r>
              <a:r>
                <a:rPr lang="en-US" sz="1400" dirty="0"/>
                <a:t>Hmm..                  Scores                    Great   </a:t>
              </a:r>
              <a:r>
                <a:rPr lang="en-US" sz="1400" dirty="0">
                  <a:sym typeface="Wingdings"/>
                </a:rPr>
                <a:t></a:t>
              </a:r>
              <a:endParaRPr lang="en-US" sz="1400" dirty="0"/>
            </a:p>
          </p:txBody>
        </p:sp>
      </p:grpSp>
      <p:sp>
        <p:nvSpPr>
          <p:cNvPr id="51" name="TextBox 50"/>
          <p:cNvSpPr txBox="1"/>
          <p:nvPr/>
        </p:nvSpPr>
        <p:spPr>
          <a:xfrm>
            <a:off x="6858001" y="2956919"/>
            <a:ext cx="3651179" cy="923330"/>
          </a:xfrm>
          <a:prstGeom prst="rect">
            <a:avLst/>
          </a:prstGeom>
          <a:noFill/>
        </p:spPr>
        <p:txBody>
          <a:bodyPr wrap="square" rtlCol="0">
            <a:spAutoFit/>
          </a:bodyPr>
          <a:lstStyle/>
          <a:p>
            <a:pPr marL="285750" indent="-285750">
              <a:buClr>
                <a:schemeClr val="tx1"/>
              </a:buClr>
              <a:buSzPct val="100000"/>
              <a:buFont typeface="Wingdings" charset="2"/>
              <a:buChar char="ü"/>
            </a:pPr>
            <a:r>
              <a:rPr lang="is-IS" i="1" dirty="0">
                <a:solidFill>
                  <a:srgbClr val="C00000"/>
                </a:solidFill>
              </a:rPr>
              <a:t>So Mary Louise “did well” relative to a class that did not have a lot of variance (error) in their scores.</a:t>
            </a:r>
          </a:p>
        </p:txBody>
      </p:sp>
      <p:sp>
        <p:nvSpPr>
          <p:cNvPr id="53"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cxnSp>
        <p:nvCxnSpPr>
          <p:cNvPr id="3" name="Straight Connector 2"/>
          <p:cNvCxnSpPr/>
          <p:nvPr/>
        </p:nvCxnSpPr>
        <p:spPr bwMode="auto">
          <a:xfrm>
            <a:off x="4482731" y="2765523"/>
            <a:ext cx="0" cy="1501677"/>
          </a:xfrm>
          <a:prstGeom prst="line">
            <a:avLst/>
          </a:prstGeom>
          <a:noFill/>
          <a:ln w="22225" cap="flat" cmpd="sng" algn="ctr">
            <a:solidFill>
              <a:srgbClr val="FF0000"/>
            </a:solidFill>
            <a:prstDash val="solid"/>
            <a:round/>
            <a:headEnd type="none" w="med" len="med"/>
            <a:tailEnd type="none" w="med" len="med"/>
          </a:ln>
          <a:effectLst/>
        </p:spPr>
      </p:cxnSp>
      <p:sp>
        <p:nvSpPr>
          <p:cNvPr id="4" name="Rectangle 3"/>
          <p:cNvSpPr/>
          <p:nvPr/>
        </p:nvSpPr>
        <p:spPr>
          <a:xfrm>
            <a:off x="5486401" y="1581090"/>
            <a:ext cx="2286001" cy="369332"/>
          </a:xfrm>
          <a:prstGeom prst="rect">
            <a:avLst/>
          </a:prstGeom>
        </p:spPr>
        <p:txBody>
          <a:bodyPr wrap="square">
            <a:spAutoFit/>
          </a:bodyPr>
          <a:lstStyle/>
          <a:p>
            <a:pPr>
              <a:buClr>
                <a:schemeClr val="tx1"/>
              </a:buClr>
              <a:buSzPct val="100000"/>
            </a:pPr>
            <a:r>
              <a:rPr lang="en-US" i="1">
                <a:solidFill>
                  <a:srgbClr val="C00000"/>
                </a:solidFill>
              </a:rPr>
              <a:t>around </a:t>
            </a:r>
            <a:r>
              <a:rPr lang="en-US" i="1" dirty="0">
                <a:solidFill>
                  <a:srgbClr val="C00000"/>
                </a:solidFill>
              </a:rPr>
              <a:t>the </a:t>
            </a:r>
            <a:r>
              <a:rPr lang="en-US" i="1">
                <a:solidFill>
                  <a:srgbClr val="C00000"/>
                </a:solidFill>
              </a:rPr>
              <a:t>Mean.</a:t>
            </a:r>
            <a:endParaRPr lang="en-US" i="1" dirty="0">
              <a:solidFill>
                <a:srgbClr val="C00000"/>
              </a:solidFill>
            </a:endParaRPr>
          </a:p>
        </p:txBody>
      </p:sp>
      <p:sp>
        <p:nvSpPr>
          <p:cNvPr id="54" name="Line 3077"/>
          <p:cNvSpPr>
            <a:spLocks noChangeShapeType="1"/>
          </p:cNvSpPr>
          <p:nvPr/>
        </p:nvSpPr>
        <p:spPr bwMode="auto">
          <a:xfrm>
            <a:off x="3572835" y="4031492"/>
            <a:ext cx="1600200" cy="7108"/>
          </a:xfrm>
          <a:prstGeom prst="line">
            <a:avLst/>
          </a:prstGeom>
          <a:noFill/>
          <a:ln w="38100">
            <a:solidFill>
              <a:srgbClr val="009900"/>
            </a:solidFill>
            <a:round/>
            <a:headEnd type="stealth"/>
            <a:tailEnd type="stealth"/>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55" name="Text Box 3078"/>
          <p:cNvSpPr txBox="1">
            <a:spLocks noChangeArrowheads="1"/>
          </p:cNvSpPr>
          <p:nvPr/>
        </p:nvSpPr>
        <p:spPr bwMode="auto">
          <a:xfrm>
            <a:off x="6628280" y="5906869"/>
            <a:ext cx="304912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t>Modest </a:t>
            </a:r>
            <a:r>
              <a:rPr lang="en-US" dirty="0">
                <a:solidFill>
                  <a:srgbClr val="FF0000"/>
                </a:solidFill>
              </a:rPr>
              <a:t>e</a:t>
            </a:r>
            <a:r>
              <a:rPr lang="en-US" b="1" dirty="0">
                <a:solidFill>
                  <a:srgbClr val="FF0000"/>
                </a:solidFill>
              </a:rPr>
              <a:t>rror variance</a:t>
            </a:r>
            <a:endParaRPr lang="en-US" b="1" dirty="0"/>
          </a:p>
        </p:txBody>
      </p:sp>
      <p:sp>
        <p:nvSpPr>
          <p:cNvPr id="56" name="Text Box 3076"/>
          <p:cNvSpPr txBox="1">
            <a:spLocks noChangeArrowheads="1"/>
          </p:cNvSpPr>
          <p:nvPr/>
        </p:nvSpPr>
        <p:spPr bwMode="auto">
          <a:xfrm>
            <a:off x="6400800" y="5498068"/>
            <a:ext cx="350520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t>Strong </a:t>
            </a:r>
            <a:r>
              <a:rPr lang="en-US" b="1" dirty="0">
                <a:solidFill>
                  <a:srgbClr val="FF0000"/>
                </a:solidFill>
              </a:rPr>
              <a:t>result</a:t>
            </a:r>
            <a:r>
              <a:rPr lang="en-US" b="1" dirty="0"/>
              <a:t>.</a:t>
            </a:r>
          </a:p>
        </p:txBody>
      </p:sp>
      <p:sp>
        <p:nvSpPr>
          <p:cNvPr id="57" name="Line 3077"/>
          <p:cNvSpPr>
            <a:spLocks noChangeShapeType="1"/>
          </p:cNvSpPr>
          <p:nvPr/>
        </p:nvSpPr>
        <p:spPr bwMode="auto">
          <a:xfrm>
            <a:off x="6705600" y="5899666"/>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cxnSp>
        <p:nvCxnSpPr>
          <p:cNvPr id="23" name="Straight Arrow Connector 22"/>
          <p:cNvCxnSpPr/>
          <p:nvPr/>
        </p:nvCxnSpPr>
        <p:spPr bwMode="auto">
          <a:xfrm flipH="1" flipV="1">
            <a:off x="5867401" y="4157249"/>
            <a:ext cx="2133601" cy="1340821"/>
          </a:xfrm>
          <a:prstGeom prst="straightConnector1">
            <a:avLst/>
          </a:prstGeom>
          <a:noFill/>
          <a:ln w="31750" cap="flat" cmpd="sng" algn="ctr">
            <a:solidFill>
              <a:schemeClr val="tx1"/>
            </a:solidFill>
            <a:prstDash val="solid"/>
            <a:round/>
            <a:headEnd type="none" w="med" len="med"/>
            <a:tailEnd type="triangle"/>
          </a:ln>
          <a:effectLst/>
        </p:spPr>
      </p:cxnSp>
      <p:cxnSp>
        <p:nvCxnSpPr>
          <p:cNvPr id="58" name="Straight Arrow Connector 57"/>
          <p:cNvCxnSpPr/>
          <p:nvPr/>
        </p:nvCxnSpPr>
        <p:spPr bwMode="auto">
          <a:xfrm flipH="1" flipV="1">
            <a:off x="4815016" y="4075451"/>
            <a:ext cx="3338386" cy="1944351"/>
          </a:xfrm>
          <a:prstGeom prst="straightConnector1">
            <a:avLst/>
          </a:prstGeom>
          <a:noFill/>
          <a:ln w="31750" cap="flat" cmpd="sng" algn="ctr">
            <a:solidFill>
              <a:srgbClr val="009900"/>
            </a:solidFill>
            <a:prstDash val="solid"/>
            <a:round/>
            <a:headEnd type="none" w="med" len="med"/>
            <a:tailEnd type="triangle"/>
          </a:ln>
          <a:effectLst/>
        </p:spPr>
      </p:cxnSp>
      <p:sp>
        <p:nvSpPr>
          <p:cNvPr id="59" name="Text Box 3078"/>
          <p:cNvSpPr txBox="1">
            <a:spLocks noChangeArrowheads="1"/>
          </p:cNvSpPr>
          <p:nvPr/>
        </p:nvSpPr>
        <p:spPr bwMode="auto">
          <a:xfrm>
            <a:off x="3199840" y="5906870"/>
            <a:ext cx="28967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solidFill>
                  <a:srgbClr val="FF0000"/>
                </a:solidFill>
              </a:rPr>
              <a:t>Error</a:t>
            </a:r>
            <a:r>
              <a:rPr lang="en-US" b="1" dirty="0"/>
              <a:t> </a:t>
            </a:r>
            <a:r>
              <a:rPr lang="en-US" dirty="0"/>
              <a:t>in our observations or estimates</a:t>
            </a:r>
            <a:r>
              <a:rPr lang="en-US" b="1" dirty="0"/>
              <a:t>.</a:t>
            </a:r>
          </a:p>
        </p:txBody>
      </p:sp>
      <p:sp>
        <p:nvSpPr>
          <p:cNvPr id="60" name="Text Box 3076"/>
          <p:cNvSpPr txBox="1">
            <a:spLocks noChangeArrowheads="1"/>
          </p:cNvSpPr>
          <p:nvPr/>
        </p:nvSpPr>
        <p:spPr bwMode="auto">
          <a:xfrm>
            <a:off x="3124200" y="5234465"/>
            <a:ext cx="3048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t>Empirical observations: strength of our </a:t>
            </a:r>
            <a:r>
              <a:rPr lang="en-US" dirty="0">
                <a:solidFill>
                  <a:srgbClr val="FF0000"/>
                </a:solidFill>
              </a:rPr>
              <a:t>results</a:t>
            </a:r>
            <a:r>
              <a:rPr lang="en-US" dirty="0"/>
              <a:t>.</a:t>
            </a:r>
          </a:p>
        </p:txBody>
      </p:sp>
      <p:sp>
        <p:nvSpPr>
          <p:cNvPr id="61" name="Line 3077"/>
          <p:cNvSpPr>
            <a:spLocks noChangeShapeType="1"/>
          </p:cNvSpPr>
          <p:nvPr/>
        </p:nvSpPr>
        <p:spPr bwMode="auto">
          <a:xfrm>
            <a:off x="3162300" y="5899666"/>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62" name="Rectangle 3075"/>
          <p:cNvSpPr txBox="1">
            <a:spLocks noChangeArrowheads="1"/>
          </p:cNvSpPr>
          <p:nvPr/>
        </p:nvSpPr>
        <p:spPr bwMode="auto">
          <a:xfrm>
            <a:off x="2209800" y="5710536"/>
            <a:ext cx="762000" cy="461665"/>
          </a:xfrm>
          <a:prstGeom prst="rect">
            <a:avLst/>
          </a:prstGeom>
          <a:solidFill>
            <a:schemeClr val="bg1"/>
          </a:solidFill>
          <a:ln w="254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algn="ctr" eaLnBrk="1" hangingPunct="1">
              <a:buFont typeface="Wingdings" pitchFamily="2" charset="2"/>
              <a:buNone/>
            </a:pPr>
            <a:r>
              <a:rPr lang="en-US" b="0"/>
              <a:t>Z =</a:t>
            </a:r>
            <a:endParaRPr lang="en-US" b="0" dirty="0"/>
          </a:p>
        </p:txBody>
      </p:sp>
    </p:spTree>
    <p:extLst>
      <p:ext uri="{BB962C8B-B14F-4D97-AF65-F5344CB8AC3E}">
        <p14:creationId xmlns:p14="http://schemas.microsoft.com/office/powerpoint/2010/main" val="23300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par>
                          <p:cTn id="18" fill="hold">
                            <p:stCondLst>
                              <p:cond delay="500"/>
                            </p:stCondLst>
                            <p:childTnLst>
                              <p:par>
                                <p:cTn id="19" presetID="55" presetClass="entr" presetSubtype="0" fill="hold" grpId="0" nodeType="afterEffect">
                                  <p:stCondLst>
                                    <p:cond delay="0"/>
                                  </p:stCondLst>
                                  <p:childTnLst>
                                    <p:set>
                                      <p:cBhvr>
                                        <p:cTn id="20" dur="1" fill="hold">
                                          <p:stCondLst>
                                            <p:cond delay="0"/>
                                          </p:stCondLst>
                                        </p:cTn>
                                        <p:tgtEl>
                                          <p:spTgt spid="54"/>
                                        </p:tgtEl>
                                        <p:attrNameLst>
                                          <p:attrName>style.visibility</p:attrName>
                                        </p:attrNameLst>
                                      </p:cBhvr>
                                      <p:to>
                                        <p:strVal val="visible"/>
                                      </p:to>
                                    </p:set>
                                    <p:anim calcmode="lin" valueType="num">
                                      <p:cBhvr>
                                        <p:cTn id="21" dur="1000" fill="hold"/>
                                        <p:tgtEl>
                                          <p:spTgt spid="54"/>
                                        </p:tgtEl>
                                        <p:attrNameLst>
                                          <p:attrName>ppt_w</p:attrName>
                                        </p:attrNameLst>
                                      </p:cBhvr>
                                      <p:tavLst>
                                        <p:tav tm="0">
                                          <p:val>
                                            <p:strVal val="#ppt_w*0.70"/>
                                          </p:val>
                                        </p:tav>
                                        <p:tav tm="100000">
                                          <p:val>
                                            <p:strVal val="#ppt_w"/>
                                          </p:val>
                                        </p:tav>
                                      </p:tavLst>
                                    </p:anim>
                                    <p:anim calcmode="lin" valueType="num">
                                      <p:cBhvr>
                                        <p:cTn id="22" dur="1000" fill="hold"/>
                                        <p:tgtEl>
                                          <p:spTgt spid="54"/>
                                        </p:tgtEl>
                                        <p:attrNameLst>
                                          <p:attrName>ppt_h</p:attrName>
                                        </p:attrNameLst>
                                      </p:cBhvr>
                                      <p:tavLst>
                                        <p:tav tm="0">
                                          <p:val>
                                            <p:strVal val="#ppt_h"/>
                                          </p:val>
                                        </p:tav>
                                        <p:tav tm="100000">
                                          <p:val>
                                            <p:strVal val="#ppt_h"/>
                                          </p:val>
                                        </p:tav>
                                      </p:tavLst>
                                    </p:anim>
                                    <p:animEffect transition="in" filter="fade">
                                      <p:cBhvr>
                                        <p:cTn id="23" dur="1000"/>
                                        <p:tgtEl>
                                          <p:spTgt spid="5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1000"/>
                                        <p:tgtEl>
                                          <p:spTgt spid="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xit" presetSubtype="0" fill="hold" nodeType="clickEffect">
                                  <p:stCondLst>
                                    <p:cond delay="0"/>
                                  </p:stCondLst>
                                  <p:childTnLst>
                                    <p:animEffect transition="out" filter="dissolve">
                                      <p:cBhvr>
                                        <p:cTn id="41" dur="500"/>
                                        <p:tgtEl>
                                          <p:spTgt spid="3"/>
                                        </p:tgtEl>
                                      </p:cBhvr>
                                    </p:animEffect>
                                    <p:set>
                                      <p:cBhvr>
                                        <p:cTn id="42" dur="1" fill="hold">
                                          <p:stCondLst>
                                            <p:cond delay="499"/>
                                          </p:stCondLst>
                                        </p:cTn>
                                        <p:tgtEl>
                                          <p:spTgt spid="3"/>
                                        </p:tgtEl>
                                        <p:attrNameLst>
                                          <p:attrName>style.visibility</p:attrName>
                                        </p:attrNameLst>
                                      </p:cBhvr>
                                      <p:to>
                                        <p:strVal val="hidden"/>
                                      </p:to>
                                    </p:set>
                                  </p:childTnLst>
                                </p:cTn>
                              </p:par>
                              <p:par>
                                <p:cTn id="43" presetID="9" presetClass="exit" presetSubtype="0" fill="hold" grpId="1" nodeType="withEffect">
                                  <p:stCondLst>
                                    <p:cond delay="0"/>
                                  </p:stCondLst>
                                  <p:childTnLst>
                                    <p:animEffect transition="out" filter="dissolve">
                                      <p:cBhvr>
                                        <p:cTn id="44" dur="500"/>
                                        <p:tgtEl>
                                          <p:spTgt spid="54"/>
                                        </p:tgtEl>
                                      </p:cBhvr>
                                    </p:animEffect>
                                    <p:set>
                                      <p:cBhvr>
                                        <p:cTn id="45" dur="1" fill="hold">
                                          <p:stCondLst>
                                            <p:cond delay="499"/>
                                          </p:stCondLst>
                                        </p:cTn>
                                        <p:tgtEl>
                                          <p:spTgt spid="54"/>
                                        </p:tgtEl>
                                        <p:attrNameLst>
                                          <p:attrName>style.visibility</p:attrName>
                                        </p:attrNameLst>
                                      </p:cBhvr>
                                      <p:to>
                                        <p:strVal val="hidden"/>
                                      </p:to>
                                    </p:set>
                                  </p:childTnLst>
                                </p:cTn>
                              </p:par>
                              <p:par>
                                <p:cTn id="46" presetID="10" presetClass="entr" presetSubtype="0" fill="hold" grpId="0" nodeType="withEffect">
                                  <p:stCondLst>
                                    <p:cond delay="0"/>
                                  </p:stCondLst>
                                  <p:childTnLst>
                                    <p:set>
                                      <p:cBhvr>
                                        <p:cTn id="47" dur="1" fill="hold">
                                          <p:stCondLst>
                                            <p:cond delay="0"/>
                                          </p:stCondLst>
                                        </p:cTn>
                                        <p:tgtEl>
                                          <p:spTgt spid="51"/>
                                        </p:tgtEl>
                                        <p:attrNameLst>
                                          <p:attrName>style.visibility</p:attrName>
                                        </p:attrNameLst>
                                      </p:cBhvr>
                                      <p:to>
                                        <p:strVal val="visible"/>
                                      </p:to>
                                    </p:set>
                                    <p:animEffect transition="in" filter="fade">
                                      <p:cBhvr>
                                        <p:cTn id="48" dur="500"/>
                                        <p:tgtEl>
                                          <p:spTgt spid="51"/>
                                        </p:tgtEl>
                                      </p:cBhvr>
                                    </p:animEffect>
                                  </p:childTnLst>
                                </p:cTn>
                              </p:par>
                            </p:childTnLst>
                          </p:cTn>
                        </p:par>
                        <p:par>
                          <p:cTn id="49" fill="hold">
                            <p:stCondLst>
                              <p:cond delay="500"/>
                            </p:stCondLst>
                            <p:childTnLst>
                              <p:par>
                                <p:cTn id="50" presetID="10" presetClass="entr" presetSubtype="0" fill="hold" grpId="0" nodeType="afterEffect">
                                  <p:stCondLst>
                                    <p:cond delay="0"/>
                                  </p:stCondLst>
                                  <p:childTnLst>
                                    <p:set>
                                      <p:cBhvr>
                                        <p:cTn id="51" dur="1" fill="hold">
                                          <p:stCondLst>
                                            <p:cond delay="0"/>
                                          </p:stCondLst>
                                        </p:cTn>
                                        <p:tgtEl>
                                          <p:spTgt spid="56"/>
                                        </p:tgtEl>
                                        <p:attrNameLst>
                                          <p:attrName>style.visibility</p:attrName>
                                        </p:attrNameLst>
                                      </p:cBhvr>
                                      <p:to>
                                        <p:strVal val="visible"/>
                                      </p:to>
                                    </p:set>
                                    <p:animEffect transition="in" filter="fade">
                                      <p:cBhvr>
                                        <p:cTn id="52" dur="500"/>
                                        <p:tgtEl>
                                          <p:spTgt spid="56"/>
                                        </p:tgtEl>
                                      </p:cBhvr>
                                    </p:animEffect>
                                  </p:childTnLst>
                                </p:cTn>
                              </p:par>
                            </p:childTnLst>
                          </p:cTn>
                        </p:par>
                        <p:par>
                          <p:cTn id="53" fill="hold">
                            <p:stCondLst>
                              <p:cond delay="1000"/>
                            </p:stCondLst>
                            <p:childTnLst>
                              <p:par>
                                <p:cTn id="54" presetID="22" presetClass="entr" presetSubtype="4" fill="hold" nodeType="afterEffect">
                                  <p:stCondLst>
                                    <p:cond delay="0"/>
                                  </p:stCondLst>
                                  <p:childTnLst>
                                    <p:set>
                                      <p:cBhvr>
                                        <p:cTn id="55" dur="1" fill="hold">
                                          <p:stCondLst>
                                            <p:cond delay="0"/>
                                          </p:stCondLst>
                                        </p:cTn>
                                        <p:tgtEl>
                                          <p:spTgt spid="23"/>
                                        </p:tgtEl>
                                        <p:attrNameLst>
                                          <p:attrName>style.visibility</p:attrName>
                                        </p:attrNameLst>
                                      </p:cBhvr>
                                      <p:to>
                                        <p:strVal val="visible"/>
                                      </p:to>
                                    </p:set>
                                    <p:animEffect transition="in" filter="wipe(down)">
                                      <p:cBhvr>
                                        <p:cTn id="56" dur="1000"/>
                                        <p:tgtEl>
                                          <p:spTgt spid="2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57"/>
                                        </p:tgtEl>
                                        <p:attrNameLst>
                                          <p:attrName>style.visibility</p:attrName>
                                        </p:attrNameLst>
                                      </p:cBhvr>
                                      <p:to>
                                        <p:strVal val="visible"/>
                                      </p:to>
                                    </p:set>
                                    <p:animEffect transition="in" filter="fade">
                                      <p:cBhvr>
                                        <p:cTn id="61" dur="500"/>
                                        <p:tgtEl>
                                          <p:spTgt spid="57"/>
                                        </p:tgtEl>
                                      </p:cBhvr>
                                    </p:animEffect>
                                  </p:childTnLst>
                                </p:cTn>
                              </p:par>
                            </p:childTnLst>
                          </p:cTn>
                        </p:par>
                        <p:par>
                          <p:cTn id="62" fill="hold">
                            <p:stCondLst>
                              <p:cond delay="500"/>
                            </p:stCondLst>
                            <p:childTnLst>
                              <p:par>
                                <p:cTn id="63" presetID="10" presetClass="entr" presetSubtype="0" fill="hold" grpId="0" nodeType="afterEffect">
                                  <p:stCondLst>
                                    <p:cond delay="0"/>
                                  </p:stCondLst>
                                  <p:childTnLst>
                                    <p:set>
                                      <p:cBhvr>
                                        <p:cTn id="64" dur="1" fill="hold">
                                          <p:stCondLst>
                                            <p:cond delay="0"/>
                                          </p:stCondLst>
                                        </p:cTn>
                                        <p:tgtEl>
                                          <p:spTgt spid="55"/>
                                        </p:tgtEl>
                                        <p:attrNameLst>
                                          <p:attrName>style.visibility</p:attrName>
                                        </p:attrNameLst>
                                      </p:cBhvr>
                                      <p:to>
                                        <p:strVal val="visible"/>
                                      </p:to>
                                    </p:set>
                                    <p:animEffect transition="in" filter="fade">
                                      <p:cBhvr>
                                        <p:cTn id="65" dur="500"/>
                                        <p:tgtEl>
                                          <p:spTgt spid="55"/>
                                        </p:tgtEl>
                                      </p:cBhvr>
                                    </p:animEffect>
                                  </p:childTnLst>
                                </p:cTn>
                              </p:par>
                            </p:childTnLst>
                          </p:cTn>
                        </p:par>
                        <p:par>
                          <p:cTn id="66" fill="hold">
                            <p:stCondLst>
                              <p:cond delay="1000"/>
                            </p:stCondLst>
                            <p:childTnLst>
                              <p:par>
                                <p:cTn id="67" presetID="22" presetClass="entr" presetSubtype="4" fill="hold" nodeType="afterEffect">
                                  <p:stCondLst>
                                    <p:cond delay="0"/>
                                  </p:stCondLst>
                                  <p:childTnLst>
                                    <p:set>
                                      <p:cBhvr>
                                        <p:cTn id="68" dur="1" fill="hold">
                                          <p:stCondLst>
                                            <p:cond delay="0"/>
                                          </p:stCondLst>
                                        </p:cTn>
                                        <p:tgtEl>
                                          <p:spTgt spid="58"/>
                                        </p:tgtEl>
                                        <p:attrNameLst>
                                          <p:attrName>style.visibility</p:attrName>
                                        </p:attrNameLst>
                                      </p:cBhvr>
                                      <p:to>
                                        <p:strVal val="visible"/>
                                      </p:to>
                                    </p:set>
                                    <p:animEffect transition="in" filter="wipe(down)">
                                      <p:cBhvr>
                                        <p:cTn id="69" dur="1000"/>
                                        <p:tgtEl>
                                          <p:spTgt spid="58"/>
                                        </p:tgtEl>
                                      </p:cBhvr>
                                    </p:animEffect>
                                  </p:childTnLst>
                                </p:cTn>
                              </p:par>
                            </p:childTnLst>
                          </p:cTn>
                        </p:par>
                        <p:par>
                          <p:cTn id="70" fill="hold">
                            <p:stCondLst>
                              <p:cond delay="2000"/>
                            </p:stCondLst>
                            <p:childTnLst>
                              <p:par>
                                <p:cTn id="71" presetID="55" presetClass="entr" presetSubtype="0" fill="hold" grpId="2" nodeType="afterEffect">
                                  <p:stCondLst>
                                    <p:cond delay="0"/>
                                  </p:stCondLst>
                                  <p:childTnLst>
                                    <p:set>
                                      <p:cBhvr>
                                        <p:cTn id="72" dur="1" fill="hold">
                                          <p:stCondLst>
                                            <p:cond delay="0"/>
                                          </p:stCondLst>
                                        </p:cTn>
                                        <p:tgtEl>
                                          <p:spTgt spid="54"/>
                                        </p:tgtEl>
                                        <p:attrNameLst>
                                          <p:attrName>style.visibility</p:attrName>
                                        </p:attrNameLst>
                                      </p:cBhvr>
                                      <p:to>
                                        <p:strVal val="visible"/>
                                      </p:to>
                                    </p:set>
                                    <p:anim calcmode="lin" valueType="num">
                                      <p:cBhvr>
                                        <p:cTn id="73" dur="1000" fill="hold"/>
                                        <p:tgtEl>
                                          <p:spTgt spid="54"/>
                                        </p:tgtEl>
                                        <p:attrNameLst>
                                          <p:attrName>ppt_w</p:attrName>
                                        </p:attrNameLst>
                                      </p:cBhvr>
                                      <p:tavLst>
                                        <p:tav tm="0">
                                          <p:val>
                                            <p:strVal val="#ppt_w*0.70"/>
                                          </p:val>
                                        </p:tav>
                                        <p:tav tm="100000">
                                          <p:val>
                                            <p:strVal val="#ppt_w"/>
                                          </p:val>
                                        </p:tav>
                                      </p:tavLst>
                                    </p:anim>
                                    <p:anim calcmode="lin" valueType="num">
                                      <p:cBhvr>
                                        <p:cTn id="74" dur="1000" fill="hold"/>
                                        <p:tgtEl>
                                          <p:spTgt spid="54"/>
                                        </p:tgtEl>
                                        <p:attrNameLst>
                                          <p:attrName>ppt_h</p:attrName>
                                        </p:attrNameLst>
                                      </p:cBhvr>
                                      <p:tavLst>
                                        <p:tav tm="0">
                                          <p:val>
                                            <p:strVal val="#ppt_h"/>
                                          </p:val>
                                        </p:tav>
                                        <p:tav tm="100000">
                                          <p:val>
                                            <p:strVal val="#ppt_h"/>
                                          </p:val>
                                        </p:tav>
                                      </p:tavLst>
                                    </p:anim>
                                    <p:animEffect transition="in" filter="fade">
                                      <p:cBhvr>
                                        <p:cTn id="75" dur="10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1" grpId="0"/>
      <p:bldP spid="4" grpId="0"/>
      <p:bldP spid="54" grpId="0" animBg="1"/>
      <p:bldP spid="54" grpId="1" animBg="1"/>
      <p:bldP spid="54" grpId="2" animBg="1"/>
      <p:bldP spid="55" grpId="0"/>
      <p:bldP spid="56" grpId="0"/>
      <p:bldP spid="5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33600" y="1224071"/>
            <a:ext cx="8001000" cy="1200329"/>
          </a:xfrm>
          <a:prstGeom prst="rect">
            <a:avLst/>
          </a:prstGeom>
          <a:noFill/>
        </p:spPr>
        <p:txBody>
          <a:bodyPr wrap="square" rtlCol="0">
            <a:spAutoFit/>
          </a:bodyPr>
          <a:lstStyle/>
          <a:p>
            <a:pPr marL="285750" indent="-285750">
              <a:buClr>
                <a:schemeClr val="tx1"/>
              </a:buClr>
              <a:buSzPct val="100000"/>
              <a:buFont typeface="Wingdings" charset="2"/>
              <a:buChar char="ü"/>
            </a:pPr>
            <a:r>
              <a:rPr lang="en-US" i="1" dirty="0">
                <a:solidFill>
                  <a:srgbClr val="C00000"/>
                </a:solidFill>
              </a:rPr>
              <a:t>Now imagine the rest of the class was all over the place</a:t>
            </a:r>
            <a:r>
              <a:rPr lang="is-IS" i="1" dirty="0">
                <a:solidFill>
                  <a:srgbClr val="C00000"/>
                </a:solidFill>
              </a:rPr>
              <a:t>…</a:t>
            </a:r>
            <a:endParaRPr lang="en-US" i="1" dirty="0">
              <a:solidFill>
                <a:srgbClr val="C00000"/>
              </a:solidFill>
            </a:endParaRPr>
          </a:p>
          <a:p>
            <a:pPr marL="285750" indent="-285750">
              <a:buClr>
                <a:schemeClr val="tx1"/>
              </a:buClr>
              <a:buSzPct val="100000"/>
              <a:buFont typeface="Wingdings" charset="2"/>
              <a:buChar char="ü"/>
            </a:pPr>
            <a:r>
              <a:rPr lang="is-IS" i="1" dirty="0">
                <a:solidFill>
                  <a:srgbClr val="C00000"/>
                </a:solidFill>
              </a:rPr>
              <a:t>The M is the same …</a:t>
            </a:r>
          </a:p>
          <a:p>
            <a:pPr marL="285750" indent="-285750">
              <a:buClr>
                <a:schemeClr val="tx1"/>
              </a:buClr>
              <a:buSzPct val="100000"/>
              <a:buFont typeface="Wingdings" charset="2"/>
              <a:buChar char="ü"/>
            </a:pPr>
            <a:r>
              <a:rPr lang="is-IS" i="1" dirty="0">
                <a:solidFill>
                  <a:srgbClr val="C00000"/>
                </a:solidFill>
              </a:rPr>
              <a:t>Mary Louise still exceeds the M, but that is less impressive when a lot of scores are that high.</a:t>
            </a:r>
          </a:p>
        </p:txBody>
      </p:sp>
      <p:sp>
        <p:nvSpPr>
          <p:cNvPr id="7" name="Oval 6"/>
          <p:cNvSpPr/>
          <p:nvPr/>
        </p:nvSpPr>
        <p:spPr bwMode="auto">
          <a:xfrm>
            <a:off x="3151685" y="5867400"/>
            <a:ext cx="886915" cy="56263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fontAlgn="base">
              <a:spcBef>
                <a:spcPct val="0"/>
              </a:spcBef>
              <a:spcAft>
                <a:spcPct val="40000"/>
              </a:spcAft>
              <a:buClr>
                <a:schemeClr val="folHlink"/>
              </a:buClr>
              <a:buSzPct val="60000"/>
            </a:pPr>
            <a:endParaRPr lang="en-US" sz="2000" b="1">
              <a:latin typeface="Arial" charset="0"/>
            </a:endParaRPr>
          </a:p>
        </p:txBody>
      </p:sp>
      <p:sp>
        <p:nvSpPr>
          <p:cNvPr id="8" name="Rectangle 7"/>
          <p:cNvSpPr/>
          <p:nvPr/>
        </p:nvSpPr>
        <p:spPr>
          <a:xfrm>
            <a:off x="2119530" y="637742"/>
            <a:ext cx="896271" cy="461665"/>
          </a:xfrm>
          <a:prstGeom prst="rect">
            <a:avLst/>
          </a:prstGeom>
        </p:spPr>
        <p:txBody>
          <a:bodyPr wrap="none">
            <a:spAutoFit/>
          </a:bodyPr>
          <a:lstStyle/>
          <a:p>
            <a:r>
              <a:rPr lang="en-US" sz="2400" dirty="0"/>
              <a:t>Error:</a:t>
            </a:r>
          </a:p>
        </p:txBody>
      </p:sp>
      <p:grpSp>
        <p:nvGrpSpPr>
          <p:cNvPr id="52" name="Group 51"/>
          <p:cNvGrpSpPr/>
          <p:nvPr/>
        </p:nvGrpSpPr>
        <p:grpSpPr>
          <a:xfrm>
            <a:off x="2183734" y="2658984"/>
            <a:ext cx="4826667" cy="2065416"/>
            <a:chOff x="659733" y="2605107"/>
            <a:chExt cx="4826667" cy="2065416"/>
          </a:xfrm>
        </p:grpSpPr>
        <p:sp>
          <p:nvSpPr>
            <p:cNvPr id="13" name="Line 3077"/>
            <p:cNvSpPr>
              <a:spLocks noChangeShapeType="1"/>
            </p:cNvSpPr>
            <p:nvPr/>
          </p:nvSpPr>
          <p:spPr bwMode="auto">
            <a:xfrm>
              <a:off x="990600" y="4267199"/>
              <a:ext cx="4495800" cy="28617"/>
            </a:xfrm>
            <a:prstGeom prst="line">
              <a:avLst/>
            </a:prstGeom>
            <a:noFill/>
            <a:ln w="31750">
              <a:solidFill>
                <a:schemeClr val="tx1"/>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49" name="TextBox 48"/>
            <p:cNvSpPr txBox="1"/>
            <p:nvPr/>
          </p:nvSpPr>
          <p:spPr>
            <a:xfrm rot="16200000">
              <a:off x="-24578" y="3289418"/>
              <a:ext cx="1676400" cy="307777"/>
            </a:xfrm>
            <a:prstGeom prst="rect">
              <a:avLst/>
            </a:prstGeom>
            <a:noFill/>
          </p:spPr>
          <p:txBody>
            <a:bodyPr wrap="square" rtlCol="0">
              <a:spAutoFit/>
            </a:bodyPr>
            <a:lstStyle/>
            <a:p>
              <a:r>
                <a:rPr lang="en-US" sz="1400" dirty="0"/>
                <a:t>Number of People</a:t>
              </a:r>
            </a:p>
          </p:txBody>
        </p:sp>
        <p:sp>
          <p:nvSpPr>
            <p:cNvPr id="50" name="TextBox 49"/>
            <p:cNvSpPr txBox="1"/>
            <p:nvPr/>
          </p:nvSpPr>
          <p:spPr>
            <a:xfrm>
              <a:off x="967511" y="4362746"/>
              <a:ext cx="4518889" cy="307777"/>
            </a:xfrm>
            <a:prstGeom prst="rect">
              <a:avLst/>
            </a:prstGeom>
            <a:noFill/>
          </p:spPr>
          <p:txBody>
            <a:bodyPr wrap="square" rtlCol="0">
              <a:spAutoFit/>
            </a:bodyPr>
            <a:lstStyle/>
            <a:p>
              <a:r>
                <a:rPr lang="en-US" sz="1400" dirty="0">
                  <a:sym typeface="Wingdings"/>
                </a:rPr>
                <a:t>   </a:t>
              </a:r>
              <a:r>
                <a:rPr lang="en-US" sz="1400" dirty="0"/>
                <a:t>Hmm..                  Scores                    Great   </a:t>
              </a:r>
              <a:r>
                <a:rPr lang="en-US" sz="1400" dirty="0">
                  <a:sym typeface="Wingdings"/>
                </a:rPr>
                <a:t></a:t>
              </a:r>
              <a:endParaRPr lang="en-US" sz="1400" dirty="0"/>
            </a:p>
          </p:txBody>
        </p:sp>
      </p:grpSp>
      <p:sp>
        <p:nvSpPr>
          <p:cNvPr id="53"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cxnSp>
        <p:nvCxnSpPr>
          <p:cNvPr id="3" name="Straight Connector 2"/>
          <p:cNvCxnSpPr/>
          <p:nvPr/>
        </p:nvCxnSpPr>
        <p:spPr bwMode="auto">
          <a:xfrm>
            <a:off x="4482731" y="2813107"/>
            <a:ext cx="0" cy="1501677"/>
          </a:xfrm>
          <a:prstGeom prst="line">
            <a:avLst/>
          </a:prstGeom>
          <a:noFill/>
          <a:ln w="22225" cap="flat" cmpd="sng" algn="ctr">
            <a:solidFill>
              <a:srgbClr val="FF0000"/>
            </a:solidFill>
            <a:prstDash val="solid"/>
            <a:round/>
            <a:headEnd type="none" w="med" len="med"/>
            <a:tailEnd type="none" w="med" len="med"/>
          </a:ln>
          <a:effectLst/>
        </p:spPr>
      </p:cxnSp>
      <p:sp>
        <p:nvSpPr>
          <p:cNvPr id="55" name="Text Box 3078"/>
          <p:cNvSpPr txBox="1">
            <a:spLocks noChangeArrowheads="1"/>
          </p:cNvSpPr>
          <p:nvPr/>
        </p:nvSpPr>
        <p:spPr bwMode="auto">
          <a:xfrm>
            <a:off x="6628280" y="5906869"/>
            <a:ext cx="304912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t>Much more </a:t>
            </a:r>
            <a:r>
              <a:rPr lang="en-US" dirty="0">
                <a:solidFill>
                  <a:srgbClr val="FF0000"/>
                </a:solidFill>
              </a:rPr>
              <a:t>e</a:t>
            </a:r>
            <a:r>
              <a:rPr lang="en-US" b="1" dirty="0">
                <a:solidFill>
                  <a:srgbClr val="FF0000"/>
                </a:solidFill>
              </a:rPr>
              <a:t>rror variance</a:t>
            </a:r>
            <a:endParaRPr lang="en-US" b="1" dirty="0"/>
          </a:p>
        </p:txBody>
      </p:sp>
      <p:sp>
        <p:nvSpPr>
          <p:cNvPr id="56" name="Text Box 3076"/>
          <p:cNvSpPr txBox="1">
            <a:spLocks noChangeArrowheads="1"/>
          </p:cNvSpPr>
          <p:nvPr/>
        </p:nvSpPr>
        <p:spPr bwMode="auto">
          <a:xfrm>
            <a:off x="6400800" y="5498068"/>
            <a:ext cx="350520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t>Strong </a:t>
            </a:r>
            <a:r>
              <a:rPr lang="en-US" b="1" dirty="0">
                <a:solidFill>
                  <a:srgbClr val="FF0000"/>
                </a:solidFill>
              </a:rPr>
              <a:t>result</a:t>
            </a:r>
            <a:r>
              <a:rPr lang="en-US" b="1" dirty="0"/>
              <a:t>.</a:t>
            </a:r>
          </a:p>
        </p:txBody>
      </p:sp>
      <p:sp>
        <p:nvSpPr>
          <p:cNvPr id="57" name="Line 3077"/>
          <p:cNvSpPr>
            <a:spLocks noChangeShapeType="1"/>
          </p:cNvSpPr>
          <p:nvPr/>
        </p:nvSpPr>
        <p:spPr bwMode="auto">
          <a:xfrm>
            <a:off x="6705600" y="5899666"/>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cxnSp>
        <p:nvCxnSpPr>
          <p:cNvPr id="23" name="Straight Arrow Connector 22"/>
          <p:cNvCxnSpPr/>
          <p:nvPr/>
        </p:nvCxnSpPr>
        <p:spPr bwMode="auto">
          <a:xfrm flipH="1" flipV="1">
            <a:off x="5867401" y="4157249"/>
            <a:ext cx="2133601" cy="1340821"/>
          </a:xfrm>
          <a:prstGeom prst="straightConnector1">
            <a:avLst/>
          </a:prstGeom>
          <a:noFill/>
          <a:ln w="31750" cap="flat" cmpd="sng" algn="ctr">
            <a:solidFill>
              <a:schemeClr val="tx1"/>
            </a:solidFill>
            <a:prstDash val="solid"/>
            <a:round/>
            <a:headEnd type="none" w="med" len="med"/>
            <a:tailEnd type="triangle"/>
          </a:ln>
          <a:effectLst/>
        </p:spPr>
      </p:cxnSp>
      <p:cxnSp>
        <p:nvCxnSpPr>
          <p:cNvPr id="58" name="Straight Arrow Connector 57"/>
          <p:cNvCxnSpPr/>
          <p:nvPr/>
        </p:nvCxnSpPr>
        <p:spPr bwMode="auto">
          <a:xfrm flipH="1" flipV="1">
            <a:off x="4815016" y="4075451"/>
            <a:ext cx="3338386" cy="1944351"/>
          </a:xfrm>
          <a:prstGeom prst="straightConnector1">
            <a:avLst/>
          </a:prstGeom>
          <a:noFill/>
          <a:ln w="31750" cap="flat" cmpd="sng" algn="ctr">
            <a:solidFill>
              <a:srgbClr val="009900"/>
            </a:solidFill>
            <a:prstDash val="solid"/>
            <a:round/>
            <a:headEnd type="none" w="med" len="med"/>
            <a:tailEnd type="triangle"/>
          </a:ln>
          <a:effectLst/>
        </p:spPr>
      </p:cxnSp>
      <p:sp>
        <p:nvSpPr>
          <p:cNvPr id="59" name="Text Box 3078"/>
          <p:cNvSpPr txBox="1">
            <a:spLocks noChangeArrowheads="1"/>
          </p:cNvSpPr>
          <p:nvPr/>
        </p:nvSpPr>
        <p:spPr bwMode="auto">
          <a:xfrm>
            <a:off x="3199840" y="5906870"/>
            <a:ext cx="289672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b="1" dirty="0">
                <a:solidFill>
                  <a:srgbClr val="FF0000"/>
                </a:solidFill>
              </a:rPr>
              <a:t>Error</a:t>
            </a:r>
            <a:r>
              <a:rPr lang="en-US" b="1" dirty="0"/>
              <a:t> </a:t>
            </a:r>
            <a:r>
              <a:rPr lang="en-US" dirty="0"/>
              <a:t>in our observations or estimates</a:t>
            </a:r>
            <a:r>
              <a:rPr lang="en-US" b="1" dirty="0"/>
              <a:t>.</a:t>
            </a:r>
          </a:p>
        </p:txBody>
      </p:sp>
      <p:sp>
        <p:nvSpPr>
          <p:cNvPr id="60" name="Text Box 3076"/>
          <p:cNvSpPr txBox="1">
            <a:spLocks noChangeArrowheads="1"/>
          </p:cNvSpPr>
          <p:nvPr/>
        </p:nvSpPr>
        <p:spPr bwMode="auto">
          <a:xfrm>
            <a:off x="3124200" y="5234465"/>
            <a:ext cx="3048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dirty="0"/>
              <a:t>Empirical observations: strength of our </a:t>
            </a:r>
            <a:r>
              <a:rPr lang="en-US" dirty="0">
                <a:solidFill>
                  <a:srgbClr val="FF0000"/>
                </a:solidFill>
              </a:rPr>
              <a:t>results</a:t>
            </a:r>
            <a:r>
              <a:rPr lang="en-US" dirty="0"/>
              <a:t>.</a:t>
            </a:r>
          </a:p>
        </p:txBody>
      </p:sp>
      <p:grpSp>
        <p:nvGrpSpPr>
          <p:cNvPr id="16" name="Group 15"/>
          <p:cNvGrpSpPr/>
          <p:nvPr/>
        </p:nvGrpSpPr>
        <p:grpSpPr>
          <a:xfrm>
            <a:off x="2895601" y="3581400"/>
            <a:ext cx="3292229" cy="786942"/>
            <a:chOff x="1371600" y="3581400"/>
            <a:chExt cx="3292229" cy="786942"/>
          </a:xfrm>
        </p:grpSpPr>
        <p:sp>
          <p:nvSpPr>
            <p:cNvPr id="5" name="TextBox 4"/>
            <p:cNvSpPr txBox="1"/>
            <p:nvPr/>
          </p:nvSpPr>
          <p:spPr>
            <a:xfrm>
              <a:off x="1995271" y="4060565"/>
              <a:ext cx="210026" cy="307777"/>
            </a:xfrm>
            <a:prstGeom prst="rect">
              <a:avLst/>
            </a:prstGeom>
            <a:noFill/>
          </p:spPr>
          <p:txBody>
            <a:bodyPr wrap="square" rtlCol="0">
              <a:spAutoFit/>
            </a:bodyPr>
            <a:lstStyle/>
            <a:p>
              <a:r>
                <a:rPr lang="en-US" sz="1400" dirty="0"/>
                <a:t>X</a:t>
              </a:r>
              <a:endParaRPr lang="en-US" dirty="0"/>
            </a:p>
          </p:txBody>
        </p:sp>
        <p:sp>
          <p:nvSpPr>
            <p:cNvPr id="19" name="TextBox 18"/>
            <p:cNvSpPr txBox="1"/>
            <p:nvPr/>
          </p:nvSpPr>
          <p:spPr>
            <a:xfrm>
              <a:off x="1371600" y="4024509"/>
              <a:ext cx="210026" cy="307777"/>
            </a:xfrm>
            <a:prstGeom prst="rect">
              <a:avLst/>
            </a:prstGeom>
            <a:noFill/>
          </p:spPr>
          <p:txBody>
            <a:bodyPr wrap="square" rtlCol="0">
              <a:spAutoFit/>
            </a:bodyPr>
            <a:lstStyle/>
            <a:p>
              <a:r>
                <a:rPr lang="en-US" sz="1400" dirty="0"/>
                <a:t>X</a:t>
              </a:r>
              <a:endParaRPr lang="en-US" dirty="0"/>
            </a:p>
          </p:txBody>
        </p:sp>
        <p:sp>
          <p:nvSpPr>
            <p:cNvPr id="20" name="TextBox 19"/>
            <p:cNvSpPr txBox="1"/>
            <p:nvPr/>
          </p:nvSpPr>
          <p:spPr>
            <a:xfrm>
              <a:off x="2299069" y="4060565"/>
              <a:ext cx="367931" cy="307777"/>
            </a:xfrm>
            <a:prstGeom prst="rect">
              <a:avLst/>
            </a:prstGeom>
            <a:noFill/>
          </p:spPr>
          <p:txBody>
            <a:bodyPr wrap="square" rtlCol="0">
              <a:spAutoFit/>
            </a:bodyPr>
            <a:lstStyle/>
            <a:p>
              <a:r>
                <a:rPr lang="en-US" sz="1400" dirty="0"/>
                <a:t>X</a:t>
              </a:r>
              <a:endParaRPr lang="en-US" dirty="0"/>
            </a:p>
          </p:txBody>
        </p:sp>
        <p:sp>
          <p:nvSpPr>
            <p:cNvPr id="21" name="TextBox 20"/>
            <p:cNvSpPr txBox="1"/>
            <p:nvPr/>
          </p:nvSpPr>
          <p:spPr>
            <a:xfrm>
              <a:off x="2299069" y="3885842"/>
              <a:ext cx="367931" cy="307777"/>
            </a:xfrm>
            <a:prstGeom prst="rect">
              <a:avLst/>
            </a:prstGeom>
            <a:noFill/>
          </p:spPr>
          <p:txBody>
            <a:bodyPr wrap="square" rtlCol="0">
              <a:spAutoFit/>
            </a:bodyPr>
            <a:lstStyle/>
            <a:p>
              <a:r>
                <a:rPr lang="en-US" sz="1400" dirty="0"/>
                <a:t>X</a:t>
              </a:r>
              <a:endParaRPr lang="en-US" dirty="0"/>
            </a:p>
          </p:txBody>
        </p:sp>
        <p:sp>
          <p:nvSpPr>
            <p:cNvPr id="22" name="TextBox 21"/>
            <p:cNvSpPr txBox="1"/>
            <p:nvPr/>
          </p:nvSpPr>
          <p:spPr>
            <a:xfrm>
              <a:off x="1995271" y="3906676"/>
              <a:ext cx="367931" cy="307777"/>
            </a:xfrm>
            <a:prstGeom prst="rect">
              <a:avLst/>
            </a:prstGeom>
            <a:noFill/>
          </p:spPr>
          <p:txBody>
            <a:bodyPr wrap="square" rtlCol="0">
              <a:spAutoFit/>
            </a:bodyPr>
            <a:lstStyle/>
            <a:p>
              <a:r>
                <a:rPr lang="en-US" sz="1400" dirty="0"/>
                <a:t>X</a:t>
              </a:r>
              <a:endParaRPr lang="en-US" dirty="0"/>
            </a:p>
          </p:txBody>
        </p:sp>
        <p:sp>
          <p:nvSpPr>
            <p:cNvPr id="24" name="TextBox 23"/>
            <p:cNvSpPr txBox="1"/>
            <p:nvPr/>
          </p:nvSpPr>
          <p:spPr>
            <a:xfrm>
              <a:off x="2590800" y="4060565"/>
              <a:ext cx="367931" cy="307777"/>
            </a:xfrm>
            <a:prstGeom prst="rect">
              <a:avLst/>
            </a:prstGeom>
            <a:noFill/>
          </p:spPr>
          <p:txBody>
            <a:bodyPr wrap="square" rtlCol="0">
              <a:spAutoFit/>
            </a:bodyPr>
            <a:lstStyle/>
            <a:p>
              <a:r>
                <a:rPr lang="en-US" sz="1400" dirty="0"/>
                <a:t>X</a:t>
              </a:r>
              <a:endParaRPr lang="en-US" dirty="0"/>
            </a:p>
          </p:txBody>
        </p:sp>
        <p:sp>
          <p:nvSpPr>
            <p:cNvPr id="25" name="TextBox 24"/>
            <p:cNvSpPr txBox="1"/>
            <p:nvPr/>
          </p:nvSpPr>
          <p:spPr>
            <a:xfrm>
              <a:off x="2590800" y="3831965"/>
              <a:ext cx="367931" cy="307777"/>
            </a:xfrm>
            <a:prstGeom prst="rect">
              <a:avLst/>
            </a:prstGeom>
            <a:noFill/>
          </p:spPr>
          <p:txBody>
            <a:bodyPr wrap="square" rtlCol="0">
              <a:spAutoFit/>
            </a:bodyPr>
            <a:lstStyle/>
            <a:p>
              <a:r>
                <a:rPr lang="en-US" sz="1400" dirty="0"/>
                <a:t>X</a:t>
              </a:r>
              <a:endParaRPr lang="en-US" dirty="0"/>
            </a:p>
          </p:txBody>
        </p:sp>
        <p:sp>
          <p:nvSpPr>
            <p:cNvPr id="26" name="TextBox 25"/>
            <p:cNvSpPr txBox="1"/>
            <p:nvPr/>
          </p:nvSpPr>
          <p:spPr>
            <a:xfrm>
              <a:off x="2590800" y="3603365"/>
              <a:ext cx="367931" cy="307777"/>
            </a:xfrm>
            <a:prstGeom prst="rect">
              <a:avLst/>
            </a:prstGeom>
            <a:noFill/>
          </p:spPr>
          <p:txBody>
            <a:bodyPr wrap="square" rtlCol="0">
              <a:spAutoFit/>
            </a:bodyPr>
            <a:lstStyle/>
            <a:p>
              <a:r>
                <a:rPr lang="en-US" sz="1400" dirty="0"/>
                <a:t>X</a:t>
              </a:r>
              <a:endParaRPr lang="en-US" dirty="0"/>
            </a:p>
          </p:txBody>
        </p:sp>
        <p:sp>
          <p:nvSpPr>
            <p:cNvPr id="28" name="TextBox 27"/>
            <p:cNvSpPr txBox="1"/>
            <p:nvPr/>
          </p:nvSpPr>
          <p:spPr>
            <a:xfrm>
              <a:off x="4295898" y="3820854"/>
              <a:ext cx="367931" cy="307777"/>
            </a:xfrm>
            <a:prstGeom prst="rect">
              <a:avLst/>
            </a:prstGeom>
            <a:noFill/>
          </p:spPr>
          <p:txBody>
            <a:bodyPr wrap="square" rtlCol="0">
              <a:spAutoFit/>
            </a:bodyPr>
            <a:lstStyle/>
            <a:p>
              <a:r>
                <a:rPr lang="en-US" sz="1400" dirty="0"/>
                <a:t>X</a:t>
              </a:r>
              <a:endParaRPr lang="en-US" dirty="0"/>
            </a:p>
          </p:txBody>
        </p:sp>
        <p:sp>
          <p:nvSpPr>
            <p:cNvPr id="29" name="TextBox 28"/>
            <p:cNvSpPr txBox="1"/>
            <p:nvPr/>
          </p:nvSpPr>
          <p:spPr>
            <a:xfrm>
              <a:off x="1387016" y="3778145"/>
              <a:ext cx="367931" cy="307777"/>
            </a:xfrm>
            <a:prstGeom prst="rect">
              <a:avLst/>
            </a:prstGeom>
            <a:noFill/>
          </p:spPr>
          <p:txBody>
            <a:bodyPr wrap="square" rtlCol="0">
              <a:spAutoFit/>
            </a:bodyPr>
            <a:lstStyle/>
            <a:p>
              <a:r>
                <a:rPr lang="en-US" sz="1400" dirty="0"/>
                <a:t>X</a:t>
              </a:r>
              <a:endParaRPr lang="en-US" dirty="0"/>
            </a:p>
          </p:txBody>
        </p:sp>
        <p:sp>
          <p:nvSpPr>
            <p:cNvPr id="30" name="TextBox 29"/>
            <p:cNvSpPr txBox="1"/>
            <p:nvPr/>
          </p:nvSpPr>
          <p:spPr>
            <a:xfrm>
              <a:off x="1655538" y="4031949"/>
              <a:ext cx="367931" cy="307777"/>
            </a:xfrm>
            <a:prstGeom prst="rect">
              <a:avLst/>
            </a:prstGeom>
            <a:noFill/>
          </p:spPr>
          <p:txBody>
            <a:bodyPr wrap="square" rtlCol="0">
              <a:spAutoFit/>
            </a:bodyPr>
            <a:lstStyle/>
            <a:p>
              <a:r>
                <a:rPr lang="en-US" sz="1400" dirty="0"/>
                <a:t>X</a:t>
              </a:r>
              <a:endParaRPr lang="en-US" dirty="0"/>
            </a:p>
          </p:txBody>
        </p:sp>
        <p:sp>
          <p:nvSpPr>
            <p:cNvPr id="32" name="TextBox 31"/>
            <p:cNvSpPr txBox="1"/>
            <p:nvPr/>
          </p:nvSpPr>
          <p:spPr>
            <a:xfrm>
              <a:off x="2895600" y="4060565"/>
              <a:ext cx="367931" cy="307777"/>
            </a:xfrm>
            <a:prstGeom prst="rect">
              <a:avLst/>
            </a:prstGeom>
            <a:noFill/>
          </p:spPr>
          <p:txBody>
            <a:bodyPr wrap="square" rtlCol="0">
              <a:spAutoFit/>
            </a:bodyPr>
            <a:lstStyle/>
            <a:p>
              <a:r>
                <a:rPr lang="en-US" sz="1400" dirty="0"/>
                <a:t>X</a:t>
              </a:r>
              <a:endParaRPr lang="en-US" dirty="0"/>
            </a:p>
          </p:txBody>
        </p:sp>
        <p:sp>
          <p:nvSpPr>
            <p:cNvPr id="33" name="TextBox 32"/>
            <p:cNvSpPr txBox="1"/>
            <p:nvPr/>
          </p:nvSpPr>
          <p:spPr>
            <a:xfrm>
              <a:off x="2895600" y="3831965"/>
              <a:ext cx="367931" cy="307777"/>
            </a:xfrm>
            <a:prstGeom prst="rect">
              <a:avLst/>
            </a:prstGeom>
            <a:noFill/>
          </p:spPr>
          <p:txBody>
            <a:bodyPr wrap="square" rtlCol="0">
              <a:spAutoFit/>
            </a:bodyPr>
            <a:lstStyle/>
            <a:p>
              <a:r>
                <a:rPr lang="en-US" sz="1400" dirty="0"/>
                <a:t>X</a:t>
              </a:r>
              <a:endParaRPr lang="en-US" dirty="0"/>
            </a:p>
          </p:txBody>
        </p:sp>
        <p:sp>
          <p:nvSpPr>
            <p:cNvPr id="34" name="TextBox 33"/>
            <p:cNvSpPr txBox="1"/>
            <p:nvPr/>
          </p:nvSpPr>
          <p:spPr>
            <a:xfrm>
              <a:off x="2895600" y="3603365"/>
              <a:ext cx="367931" cy="307777"/>
            </a:xfrm>
            <a:prstGeom prst="rect">
              <a:avLst/>
            </a:prstGeom>
            <a:noFill/>
          </p:spPr>
          <p:txBody>
            <a:bodyPr wrap="square" rtlCol="0">
              <a:spAutoFit/>
            </a:bodyPr>
            <a:lstStyle/>
            <a:p>
              <a:r>
                <a:rPr lang="en-US" sz="1400" dirty="0"/>
                <a:t>X</a:t>
              </a:r>
              <a:endParaRPr lang="en-US" dirty="0"/>
            </a:p>
          </p:txBody>
        </p:sp>
        <p:sp>
          <p:nvSpPr>
            <p:cNvPr id="35" name="TextBox 34"/>
            <p:cNvSpPr txBox="1"/>
            <p:nvPr/>
          </p:nvSpPr>
          <p:spPr>
            <a:xfrm>
              <a:off x="2005251" y="3643509"/>
              <a:ext cx="367931" cy="307777"/>
            </a:xfrm>
            <a:prstGeom prst="rect">
              <a:avLst/>
            </a:prstGeom>
            <a:noFill/>
          </p:spPr>
          <p:txBody>
            <a:bodyPr wrap="square" rtlCol="0">
              <a:spAutoFit/>
            </a:bodyPr>
            <a:lstStyle/>
            <a:p>
              <a:r>
                <a:rPr lang="en-US" sz="1400" dirty="0"/>
                <a:t>X</a:t>
              </a:r>
              <a:endParaRPr lang="en-US" dirty="0"/>
            </a:p>
          </p:txBody>
        </p:sp>
        <p:sp>
          <p:nvSpPr>
            <p:cNvPr id="36" name="TextBox 35"/>
            <p:cNvSpPr txBox="1"/>
            <p:nvPr/>
          </p:nvSpPr>
          <p:spPr>
            <a:xfrm>
              <a:off x="3946185" y="3581400"/>
              <a:ext cx="367931" cy="307777"/>
            </a:xfrm>
            <a:prstGeom prst="rect">
              <a:avLst/>
            </a:prstGeom>
            <a:noFill/>
          </p:spPr>
          <p:txBody>
            <a:bodyPr wrap="square" rtlCol="0">
              <a:spAutoFit/>
            </a:bodyPr>
            <a:lstStyle/>
            <a:p>
              <a:r>
                <a:rPr lang="en-US" sz="1400" dirty="0"/>
                <a:t>X</a:t>
              </a:r>
              <a:endParaRPr lang="en-US" dirty="0"/>
            </a:p>
          </p:txBody>
        </p:sp>
        <p:sp>
          <p:nvSpPr>
            <p:cNvPr id="37" name="TextBox 36"/>
            <p:cNvSpPr txBox="1"/>
            <p:nvPr/>
          </p:nvSpPr>
          <p:spPr>
            <a:xfrm>
              <a:off x="3959706" y="3822243"/>
              <a:ext cx="367931" cy="307777"/>
            </a:xfrm>
            <a:prstGeom prst="rect">
              <a:avLst/>
            </a:prstGeom>
            <a:noFill/>
          </p:spPr>
          <p:txBody>
            <a:bodyPr wrap="square" rtlCol="0">
              <a:spAutoFit/>
            </a:bodyPr>
            <a:lstStyle/>
            <a:p>
              <a:r>
                <a:rPr lang="en-US" sz="1400" dirty="0"/>
                <a:t>X</a:t>
              </a:r>
              <a:endParaRPr lang="en-US" dirty="0"/>
            </a:p>
          </p:txBody>
        </p:sp>
        <p:sp>
          <p:nvSpPr>
            <p:cNvPr id="40" name="TextBox 39"/>
            <p:cNvSpPr txBox="1"/>
            <p:nvPr/>
          </p:nvSpPr>
          <p:spPr>
            <a:xfrm>
              <a:off x="3277052" y="3631982"/>
              <a:ext cx="367931" cy="307777"/>
            </a:xfrm>
            <a:prstGeom prst="rect">
              <a:avLst/>
            </a:prstGeom>
            <a:noFill/>
          </p:spPr>
          <p:txBody>
            <a:bodyPr wrap="square" rtlCol="0">
              <a:spAutoFit/>
            </a:bodyPr>
            <a:lstStyle/>
            <a:p>
              <a:r>
                <a:rPr lang="en-US" sz="1400" dirty="0"/>
                <a:t>X</a:t>
              </a:r>
              <a:endParaRPr lang="en-US" dirty="0"/>
            </a:p>
          </p:txBody>
        </p:sp>
        <p:grpSp>
          <p:nvGrpSpPr>
            <p:cNvPr id="43" name="Group 42"/>
            <p:cNvGrpSpPr/>
            <p:nvPr/>
          </p:nvGrpSpPr>
          <p:grpSpPr>
            <a:xfrm>
              <a:off x="3276600" y="3840199"/>
              <a:ext cx="1374746" cy="528143"/>
              <a:chOff x="3338384" y="3375379"/>
              <a:chExt cx="1374746" cy="528143"/>
            </a:xfrm>
          </p:grpSpPr>
          <p:sp>
            <p:nvSpPr>
              <p:cNvPr id="39" name="TextBox 38"/>
              <p:cNvSpPr txBox="1"/>
              <p:nvPr/>
            </p:nvSpPr>
            <p:spPr>
              <a:xfrm>
                <a:off x="3353252" y="3375379"/>
                <a:ext cx="367931" cy="307777"/>
              </a:xfrm>
              <a:prstGeom prst="rect">
                <a:avLst/>
              </a:prstGeom>
              <a:noFill/>
            </p:spPr>
            <p:txBody>
              <a:bodyPr wrap="square" rtlCol="0">
                <a:spAutoFit/>
              </a:bodyPr>
              <a:lstStyle/>
              <a:p>
                <a:r>
                  <a:rPr lang="en-US" sz="1400" dirty="0"/>
                  <a:t>X</a:t>
                </a:r>
                <a:endParaRPr lang="en-US" dirty="0"/>
              </a:p>
            </p:txBody>
          </p:sp>
          <p:sp>
            <p:nvSpPr>
              <p:cNvPr id="42" name="TextBox 41"/>
              <p:cNvSpPr txBox="1"/>
              <p:nvPr/>
            </p:nvSpPr>
            <p:spPr>
              <a:xfrm>
                <a:off x="4345199" y="3551931"/>
                <a:ext cx="367931" cy="307777"/>
              </a:xfrm>
              <a:prstGeom prst="rect">
                <a:avLst/>
              </a:prstGeom>
              <a:noFill/>
            </p:spPr>
            <p:txBody>
              <a:bodyPr wrap="square" rtlCol="0">
                <a:spAutoFit/>
              </a:bodyPr>
              <a:lstStyle/>
              <a:p>
                <a:r>
                  <a:rPr lang="en-US" sz="1400" dirty="0"/>
                  <a:t>X</a:t>
                </a:r>
                <a:endParaRPr lang="en-US" dirty="0"/>
              </a:p>
            </p:txBody>
          </p:sp>
          <p:sp>
            <p:nvSpPr>
              <p:cNvPr id="14" name="TextBox 13"/>
              <p:cNvSpPr txBox="1"/>
              <p:nvPr/>
            </p:nvSpPr>
            <p:spPr>
              <a:xfrm>
                <a:off x="3338384" y="3595745"/>
                <a:ext cx="609600" cy="307777"/>
              </a:xfrm>
              <a:prstGeom prst="rect">
                <a:avLst/>
              </a:prstGeom>
              <a:noFill/>
            </p:spPr>
            <p:txBody>
              <a:bodyPr wrap="square" rtlCol="0">
                <a:spAutoFit/>
              </a:bodyPr>
              <a:lstStyle/>
              <a:p>
                <a:r>
                  <a:rPr lang="en-US" sz="1400" dirty="0"/>
                  <a:t>X</a:t>
                </a:r>
                <a:endParaRPr lang="en-US" dirty="0"/>
              </a:p>
            </p:txBody>
          </p:sp>
        </p:grpSp>
        <p:grpSp>
          <p:nvGrpSpPr>
            <p:cNvPr id="45" name="Group 44"/>
            <p:cNvGrpSpPr/>
            <p:nvPr/>
          </p:nvGrpSpPr>
          <p:grpSpPr>
            <a:xfrm>
              <a:off x="3595471" y="3812584"/>
              <a:ext cx="214529" cy="555758"/>
              <a:chOff x="1968131" y="3740058"/>
              <a:chExt cx="622669" cy="555758"/>
            </a:xfrm>
          </p:grpSpPr>
          <p:sp>
            <p:nvSpPr>
              <p:cNvPr id="46" name="TextBox 45"/>
              <p:cNvSpPr txBox="1"/>
              <p:nvPr/>
            </p:nvSpPr>
            <p:spPr>
              <a:xfrm>
                <a:off x="1968131" y="3988039"/>
                <a:ext cx="609600" cy="307777"/>
              </a:xfrm>
              <a:prstGeom prst="rect">
                <a:avLst/>
              </a:prstGeom>
              <a:noFill/>
            </p:spPr>
            <p:txBody>
              <a:bodyPr wrap="square" rtlCol="0">
                <a:spAutoFit/>
              </a:bodyPr>
              <a:lstStyle/>
              <a:p>
                <a:r>
                  <a:rPr lang="en-US" sz="1400" dirty="0"/>
                  <a:t>X</a:t>
                </a:r>
                <a:endParaRPr lang="en-US" dirty="0"/>
              </a:p>
            </p:txBody>
          </p:sp>
          <p:sp>
            <p:nvSpPr>
              <p:cNvPr id="47" name="TextBox 46"/>
              <p:cNvSpPr txBox="1"/>
              <p:nvPr/>
            </p:nvSpPr>
            <p:spPr>
              <a:xfrm>
                <a:off x="1981200" y="3740058"/>
                <a:ext cx="609600" cy="307777"/>
              </a:xfrm>
              <a:prstGeom prst="rect">
                <a:avLst/>
              </a:prstGeom>
              <a:noFill/>
            </p:spPr>
            <p:txBody>
              <a:bodyPr wrap="square" rtlCol="0">
                <a:spAutoFit/>
              </a:bodyPr>
              <a:lstStyle/>
              <a:p>
                <a:r>
                  <a:rPr lang="en-US" sz="1400" dirty="0"/>
                  <a:t>X</a:t>
                </a:r>
                <a:endParaRPr lang="en-US" dirty="0"/>
              </a:p>
            </p:txBody>
          </p:sp>
        </p:grpSp>
      </p:grpSp>
      <p:sp>
        <p:nvSpPr>
          <p:cNvPr id="4" name="Rectangle 3"/>
          <p:cNvSpPr/>
          <p:nvPr/>
        </p:nvSpPr>
        <p:spPr>
          <a:xfrm>
            <a:off x="4800601" y="1644134"/>
            <a:ext cx="3667479" cy="369332"/>
          </a:xfrm>
          <a:prstGeom prst="rect">
            <a:avLst/>
          </a:prstGeom>
        </p:spPr>
        <p:txBody>
          <a:bodyPr wrap="none">
            <a:spAutoFit/>
          </a:bodyPr>
          <a:lstStyle/>
          <a:p>
            <a:pPr>
              <a:buClr>
                <a:schemeClr val="tx1"/>
              </a:buClr>
              <a:buSzPct val="100000"/>
            </a:pPr>
            <a:r>
              <a:rPr lang="en-US" i="1" dirty="0">
                <a:solidFill>
                  <a:srgbClr val="C00000"/>
                </a:solidFill>
              </a:rPr>
              <a:t>but scores do not form a tight cluster.</a:t>
            </a:r>
          </a:p>
        </p:txBody>
      </p:sp>
      <p:sp>
        <p:nvSpPr>
          <p:cNvPr id="61" name="Line 3077"/>
          <p:cNvSpPr>
            <a:spLocks noChangeShapeType="1"/>
          </p:cNvSpPr>
          <p:nvPr/>
        </p:nvSpPr>
        <p:spPr bwMode="auto">
          <a:xfrm>
            <a:off x="3162300" y="5943600"/>
            <a:ext cx="2971800" cy="0"/>
          </a:xfrm>
          <a:prstGeom prst="line">
            <a:avLst/>
          </a:prstGeom>
          <a:noFill/>
          <a:ln w="508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62" name="Rectangle 3075"/>
          <p:cNvSpPr txBox="1">
            <a:spLocks noChangeArrowheads="1"/>
          </p:cNvSpPr>
          <p:nvPr/>
        </p:nvSpPr>
        <p:spPr bwMode="auto">
          <a:xfrm>
            <a:off x="2209800" y="5768370"/>
            <a:ext cx="762000" cy="461665"/>
          </a:xfrm>
          <a:prstGeom prst="rect">
            <a:avLst/>
          </a:prstGeom>
          <a:solidFill>
            <a:schemeClr val="bg1"/>
          </a:solidFill>
          <a:ln w="254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algn="ctr" eaLnBrk="1" hangingPunct="1">
              <a:buFont typeface="Wingdings" pitchFamily="2" charset="2"/>
              <a:buNone/>
            </a:pPr>
            <a:r>
              <a:rPr lang="en-US" b="0"/>
              <a:t>Z =</a:t>
            </a:r>
            <a:endParaRPr lang="en-US" b="0" dirty="0"/>
          </a:p>
        </p:txBody>
      </p:sp>
      <p:sp>
        <p:nvSpPr>
          <p:cNvPr id="63" name="Line 3077"/>
          <p:cNvSpPr>
            <a:spLocks noChangeShapeType="1"/>
          </p:cNvSpPr>
          <p:nvPr/>
        </p:nvSpPr>
        <p:spPr bwMode="auto">
          <a:xfrm>
            <a:off x="3124200" y="3955292"/>
            <a:ext cx="2743200" cy="7108"/>
          </a:xfrm>
          <a:prstGeom prst="line">
            <a:avLst/>
          </a:prstGeom>
          <a:noFill/>
          <a:ln w="44450">
            <a:solidFill>
              <a:srgbClr val="009900"/>
            </a:solidFill>
            <a:round/>
            <a:headEnd type="stealth"/>
            <a:tailEnd type="stealth"/>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64" name="TextBox 63"/>
          <p:cNvSpPr txBox="1"/>
          <p:nvPr/>
        </p:nvSpPr>
        <p:spPr>
          <a:xfrm>
            <a:off x="5431157" y="4007634"/>
            <a:ext cx="685799" cy="338554"/>
          </a:xfrm>
          <a:prstGeom prst="rect">
            <a:avLst/>
          </a:prstGeom>
          <a:noFill/>
        </p:spPr>
        <p:txBody>
          <a:bodyPr wrap="square" rtlCol="0">
            <a:spAutoFit/>
          </a:bodyPr>
          <a:lstStyle/>
          <a:p>
            <a:r>
              <a:rPr lang="en-US" sz="1600" dirty="0">
                <a:solidFill>
                  <a:srgbClr val="C00000"/>
                </a:solidFill>
              </a:rPr>
              <a:t>ML</a:t>
            </a:r>
            <a:endParaRPr lang="en-US" sz="2400" dirty="0">
              <a:solidFill>
                <a:srgbClr val="C00000"/>
              </a:solidFill>
            </a:endParaRPr>
          </a:p>
        </p:txBody>
      </p:sp>
    </p:spTree>
    <p:extLst>
      <p:ext uri="{BB962C8B-B14F-4D97-AF65-F5344CB8AC3E}">
        <p14:creationId xmlns:p14="http://schemas.microsoft.com/office/powerpoint/2010/main" val="103889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down)">
                                      <p:cBhvr>
                                        <p:cTn id="11" dur="1000"/>
                                        <p:tgtEl>
                                          <p:spTgt spid="1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wipe(down)">
                                      <p:cBhvr>
                                        <p:cTn id="20" dur="8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par>
                          <p:cTn id="26" fill="hold">
                            <p:stCondLst>
                              <p:cond delay="500"/>
                            </p:stCondLst>
                            <p:childTnLst>
                              <p:par>
                                <p:cTn id="27" presetID="55" presetClass="entr" presetSubtype="0" fill="hold" grpId="0" nodeType="afterEffect">
                                  <p:stCondLst>
                                    <p:cond delay="0"/>
                                  </p:stCondLst>
                                  <p:childTnLst>
                                    <p:set>
                                      <p:cBhvr>
                                        <p:cTn id="28" dur="1" fill="hold">
                                          <p:stCondLst>
                                            <p:cond delay="0"/>
                                          </p:stCondLst>
                                        </p:cTn>
                                        <p:tgtEl>
                                          <p:spTgt spid="63"/>
                                        </p:tgtEl>
                                        <p:attrNameLst>
                                          <p:attrName>style.visibility</p:attrName>
                                        </p:attrNameLst>
                                      </p:cBhvr>
                                      <p:to>
                                        <p:strVal val="visible"/>
                                      </p:to>
                                    </p:set>
                                    <p:anim calcmode="lin" valueType="num">
                                      <p:cBhvr>
                                        <p:cTn id="29" dur="1000" fill="hold"/>
                                        <p:tgtEl>
                                          <p:spTgt spid="63"/>
                                        </p:tgtEl>
                                        <p:attrNameLst>
                                          <p:attrName>ppt_w</p:attrName>
                                        </p:attrNameLst>
                                      </p:cBhvr>
                                      <p:tavLst>
                                        <p:tav tm="0">
                                          <p:val>
                                            <p:strVal val="#ppt_w*0.70"/>
                                          </p:val>
                                        </p:tav>
                                        <p:tav tm="100000">
                                          <p:val>
                                            <p:strVal val="#ppt_w"/>
                                          </p:val>
                                        </p:tav>
                                      </p:tavLst>
                                    </p:anim>
                                    <p:anim calcmode="lin" valueType="num">
                                      <p:cBhvr>
                                        <p:cTn id="30" dur="1000" fill="hold"/>
                                        <p:tgtEl>
                                          <p:spTgt spid="63"/>
                                        </p:tgtEl>
                                        <p:attrNameLst>
                                          <p:attrName>ppt_h</p:attrName>
                                        </p:attrNameLst>
                                      </p:cBhvr>
                                      <p:tavLst>
                                        <p:tav tm="0">
                                          <p:val>
                                            <p:strVal val="#ppt_h"/>
                                          </p:val>
                                        </p:tav>
                                        <p:tav tm="100000">
                                          <p:val>
                                            <p:strVal val="#ppt_h"/>
                                          </p:val>
                                        </p:tav>
                                      </p:tavLst>
                                    </p:anim>
                                    <p:animEffect transition="in" filter="fade">
                                      <p:cBhvr>
                                        <p:cTn id="31" dur="1000"/>
                                        <p:tgtEl>
                                          <p:spTgt spid="63"/>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6">
                                            <p:txEl>
                                              <p:pRg st="2" end="2"/>
                                            </p:txEl>
                                          </p:spTgt>
                                        </p:tgtEl>
                                        <p:attrNameLst>
                                          <p:attrName>style.visibility</p:attrName>
                                        </p:attrNameLst>
                                      </p:cBhvr>
                                      <p:to>
                                        <p:strVal val="visible"/>
                                      </p:to>
                                    </p:set>
                                    <p:animEffect transition="in" filter="fade">
                                      <p:cBhvr>
                                        <p:cTn id="36" dur="500"/>
                                        <p:tgtEl>
                                          <p:spTgt spid="6">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6"/>
                                        </p:tgtEl>
                                        <p:attrNameLst>
                                          <p:attrName>style.visibility</p:attrName>
                                        </p:attrNameLst>
                                      </p:cBhvr>
                                      <p:to>
                                        <p:strVal val="visible"/>
                                      </p:to>
                                    </p:set>
                                    <p:animEffect transition="in" filter="fade">
                                      <p:cBhvr>
                                        <p:cTn id="41" dur="500"/>
                                        <p:tgtEl>
                                          <p:spTgt spid="56"/>
                                        </p:tgtEl>
                                      </p:cBhvr>
                                    </p:animEffect>
                                  </p:childTnLst>
                                </p:cTn>
                              </p:par>
                            </p:childTnLst>
                          </p:cTn>
                        </p:par>
                        <p:par>
                          <p:cTn id="42" fill="hold">
                            <p:stCondLst>
                              <p:cond delay="500"/>
                            </p:stCondLst>
                            <p:childTnLst>
                              <p:par>
                                <p:cTn id="43" presetID="22" presetClass="entr" presetSubtype="4" fill="hold" nodeType="after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wipe(down)">
                                      <p:cBhvr>
                                        <p:cTn id="45" dur="800"/>
                                        <p:tgtEl>
                                          <p:spTgt spid="23"/>
                                        </p:tgtEl>
                                      </p:cBhvr>
                                    </p:animEffect>
                                  </p:childTnLst>
                                </p:cTn>
                              </p:par>
                            </p:childTnLst>
                          </p:cTn>
                        </p:par>
                      </p:childTnLst>
                    </p:cTn>
                  </p:par>
                  <p:par>
                    <p:cTn id="46" fill="hold">
                      <p:stCondLst>
                        <p:cond delay="indefinite"/>
                      </p:stCondLst>
                      <p:childTnLst>
                        <p:par>
                          <p:cTn id="47" fill="hold">
                            <p:stCondLst>
                              <p:cond delay="0"/>
                            </p:stCondLst>
                            <p:childTnLst>
                              <p:par>
                                <p:cTn id="48" presetID="55" presetClass="entr" presetSubtype="0" fill="hold" grpId="0" nodeType="clickEffect">
                                  <p:stCondLst>
                                    <p:cond delay="0"/>
                                  </p:stCondLst>
                                  <p:childTnLst>
                                    <p:set>
                                      <p:cBhvr>
                                        <p:cTn id="49" dur="1" fill="hold">
                                          <p:stCondLst>
                                            <p:cond delay="0"/>
                                          </p:stCondLst>
                                        </p:cTn>
                                        <p:tgtEl>
                                          <p:spTgt spid="57"/>
                                        </p:tgtEl>
                                        <p:attrNameLst>
                                          <p:attrName>style.visibility</p:attrName>
                                        </p:attrNameLst>
                                      </p:cBhvr>
                                      <p:to>
                                        <p:strVal val="visible"/>
                                      </p:to>
                                    </p:set>
                                    <p:anim calcmode="lin" valueType="num">
                                      <p:cBhvr>
                                        <p:cTn id="50" dur="1000" fill="hold"/>
                                        <p:tgtEl>
                                          <p:spTgt spid="57"/>
                                        </p:tgtEl>
                                        <p:attrNameLst>
                                          <p:attrName>ppt_w</p:attrName>
                                        </p:attrNameLst>
                                      </p:cBhvr>
                                      <p:tavLst>
                                        <p:tav tm="0">
                                          <p:val>
                                            <p:strVal val="#ppt_w*0.70"/>
                                          </p:val>
                                        </p:tav>
                                        <p:tav tm="100000">
                                          <p:val>
                                            <p:strVal val="#ppt_w"/>
                                          </p:val>
                                        </p:tav>
                                      </p:tavLst>
                                    </p:anim>
                                    <p:anim calcmode="lin" valueType="num">
                                      <p:cBhvr>
                                        <p:cTn id="51" dur="1000" fill="hold"/>
                                        <p:tgtEl>
                                          <p:spTgt spid="57"/>
                                        </p:tgtEl>
                                        <p:attrNameLst>
                                          <p:attrName>ppt_h</p:attrName>
                                        </p:attrNameLst>
                                      </p:cBhvr>
                                      <p:tavLst>
                                        <p:tav tm="0">
                                          <p:val>
                                            <p:strVal val="#ppt_h"/>
                                          </p:val>
                                        </p:tav>
                                        <p:tav tm="100000">
                                          <p:val>
                                            <p:strVal val="#ppt_h"/>
                                          </p:val>
                                        </p:tav>
                                      </p:tavLst>
                                    </p:anim>
                                    <p:animEffect transition="in" filter="fade">
                                      <p:cBhvr>
                                        <p:cTn id="52" dur="1000"/>
                                        <p:tgtEl>
                                          <p:spTgt spid="57"/>
                                        </p:tgtEl>
                                      </p:cBhvr>
                                    </p:animEffect>
                                  </p:childTnLst>
                                </p:cTn>
                              </p:par>
                            </p:childTnLst>
                          </p:cTn>
                        </p:par>
                        <p:par>
                          <p:cTn id="53" fill="hold">
                            <p:stCondLst>
                              <p:cond delay="1000"/>
                            </p:stCondLst>
                            <p:childTnLst>
                              <p:par>
                                <p:cTn id="54" presetID="10" presetClass="entr" presetSubtype="0" fill="hold" grpId="0" nodeType="afterEffect">
                                  <p:stCondLst>
                                    <p:cond delay="0"/>
                                  </p:stCondLst>
                                  <p:childTnLst>
                                    <p:set>
                                      <p:cBhvr>
                                        <p:cTn id="55" dur="1" fill="hold">
                                          <p:stCondLst>
                                            <p:cond delay="0"/>
                                          </p:stCondLst>
                                        </p:cTn>
                                        <p:tgtEl>
                                          <p:spTgt spid="55"/>
                                        </p:tgtEl>
                                        <p:attrNameLst>
                                          <p:attrName>style.visibility</p:attrName>
                                        </p:attrNameLst>
                                      </p:cBhvr>
                                      <p:to>
                                        <p:strVal val="visible"/>
                                      </p:to>
                                    </p:set>
                                    <p:animEffect transition="in" filter="fade">
                                      <p:cBhvr>
                                        <p:cTn id="56" dur="500"/>
                                        <p:tgtEl>
                                          <p:spTgt spid="55"/>
                                        </p:tgtEl>
                                      </p:cBhvr>
                                    </p:animEffect>
                                  </p:childTnLst>
                                </p:cTn>
                              </p:par>
                            </p:childTnLst>
                          </p:cTn>
                        </p:par>
                        <p:par>
                          <p:cTn id="57" fill="hold">
                            <p:stCondLst>
                              <p:cond delay="1500"/>
                            </p:stCondLst>
                            <p:childTnLst>
                              <p:par>
                                <p:cTn id="58" presetID="22" presetClass="entr" presetSubtype="4" fill="hold" nodeType="afterEffect">
                                  <p:stCondLst>
                                    <p:cond delay="0"/>
                                  </p:stCondLst>
                                  <p:childTnLst>
                                    <p:set>
                                      <p:cBhvr>
                                        <p:cTn id="59" dur="1" fill="hold">
                                          <p:stCondLst>
                                            <p:cond delay="0"/>
                                          </p:stCondLst>
                                        </p:cTn>
                                        <p:tgtEl>
                                          <p:spTgt spid="58"/>
                                        </p:tgtEl>
                                        <p:attrNameLst>
                                          <p:attrName>style.visibility</p:attrName>
                                        </p:attrNameLst>
                                      </p:cBhvr>
                                      <p:to>
                                        <p:strVal val="visible"/>
                                      </p:to>
                                    </p:set>
                                    <p:animEffect transition="in" filter="wipe(down)">
                                      <p:cBhvr>
                                        <p:cTn id="60" dur="10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56" grpId="0"/>
      <p:bldP spid="57" grpId="0" animBg="1"/>
      <p:bldP spid="4" grpId="0"/>
      <p:bldP spid="63"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600" y="1143000"/>
            <a:ext cx="4114800" cy="1828800"/>
          </a:xfrm>
          <a:prstGeom prst="rect">
            <a:avLst/>
          </a:prstGeom>
        </p:spPr>
      </p:pic>
      <p:sp>
        <p:nvSpPr>
          <p:cNvPr id="5" name="TextBox 4"/>
          <p:cNvSpPr txBox="1"/>
          <p:nvPr/>
        </p:nvSpPr>
        <p:spPr>
          <a:xfrm>
            <a:off x="5862292" y="914400"/>
            <a:ext cx="4424708" cy="1477328"/>
          </a:xfrm>
          <a:prstGeom prst="rect">
            <a:avLst/>
          </a:prstGeom>
          <a:noFill/>
        </p:spPr>
        <p:txBody>
          <a:bodyPr wrap="square" rtlCol="0">
            <a:spAutoFit/>
          </a:bodyPr>
          <a:lstStyle/>
          <a:p>
            <a:pPr marL="285750" indent="-285750">
              <a:buClr>
                <a:schemeClr val="tx1"/>
              </a:buClr>
              <a:buSzPct val="100000"/>
              <a:buFont typeface="Wingdings" charset="2"/>
              <a:buChar char="ü"/>
            </a:pPr>
            <a:r>
              <a:rPr lang="is-IS" i="1" dirty="0">
                <a:solidFill>
                  <a:srgbClr val="C00000"/>
                </a:solidFill>
              </a:rPr>
              <a:t>Mary Louise’s score is good in a distribution with low error variance...</a:t>
            </a:r>
          </a:p>
          <a:p>
            <a:pPr marL="285750" indent="-285750">
              <a:buClr>
                <a:schemeClr val="tx1"/>
              </a:buClr>
              <a:buSzPct val="100000"/>
              <a:buFont typeface="Wingdings" charset="2"/>
              <a:buChar char="ü"/>
            </a:pPr>
            <a:r>
              <a:rPr lang="is-IS" i="1" dirty="0">
                <a:solidFill>
                  <a:srgbClr val="C00000"/>
                </a:solidFill>
              </a:rPr>
              <a:t>She will have a high Z Score...</a:t>
            </a:r>
          </a:p>
          <a:p>
            <a:pPr marL="285750" indent="-285750">
              <a:buClr>
                <a:schemeClr val="tx1"/>
              </a:buClr>
              <a:buSzPct val="100000"/>
              <a:buFont typeface="Wingdings" charset="2"/>
              <a:buChar char="ü"/>
            </a:pPr>
            <a:r>
              <a:rPr lang="is-IS" i="1" dirty="0">
                <a:solidFill>
                  <a:srgbClr val="C00000"/>
                </a:solidFill>
              </a:rPr>
              <a:t>...Suggesting that she really was better than the rest of the class</a:t>
            </a:r>
          </a:p>
        </p:txBody>
      </p:sp>
      <p:sp>
        <p:nvSpPr>
          <p:cNvPr id="6"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grpSp>
        <p:nvGrpSpPr>
          <p:cNvPr id="21" name="Group 20"/>
          <p:cNvGrpSpPr/>
          <p:nvPr/>
        </p:nvGrpSpPr>
        <p:grpSpPr>
          <a:xfrm>
            <a:off x="2667000" y="4794000"/>
            <a:ext cx="2819400" cy="980182"/>
            <a:chOff x="1143000" y="3556575"/>
            <a:chExt cx="2819400" cy="980182"/>
          </a:xfrm>
        </p:grpSpPr>
        <p:sp>
          <p:nvSpPr>
            <p:cNvPr id="7" name="Text Box 3078"/>
            <p:cNvSpPr txBox="1">
              <a:spLocks noChangeArrowheads="1"/>
            </p:cNvSpPr>
            <p:nvPr/>
          </p:nvSpPr>
          <p:spPr bwMode="auto">
            <a:xfrm>
              <a:off x="1370480" y="4198203"/>
              <a:ext cx="2452553"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1600" dirty="0">
                  <a:solidFill>
                    <a:srgbClr val="FF0000"/>
                  </a:solidFill>
                </a:rPr>
                <a:t>Error</a:t>
              </a:r>
              <a:r>
                <a:rPr lang="en-US" sz="1600" dirty="0"/>
                <a:t> in our observations</a:t>
              </a:r>
            </a:p>
          </p:txBody>
        </p:sp>
        <p:sp>
          <p:nvSpPr>
            <p:cNvPr id="8" name="Text Box 3076"/>
            <p:cNvSpPr txBox="1">
              <a:spLocks noChangeArrowheads="1"/>
            </p:cNvSpPr>
            <p:nvPr/>
          </p:nvSpPr>
          <p:spPr bwMode="auto">
            <a:xfrm>
              <a:off x="1143000" y="3556575"/>
              <a:ext cx="2819400"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1600" dirty="0">
                  <a:solidFill>
                    <a:srgbClr val="FF0000"/>
                  </a:solidFill>
                </a:rPr>
                <a:t>Empirical observations</a:t>
              </a:r>
              <a:r>
                <a:rPr lang="en-US" sz="1600" dirty="0"/>
                <a:t>: strength of our results.</a:t>
              </a:r>
            </a:p>
          </p:txBody>
        </p:sp>
        <p:sp>
          <p:nvSpPr>
            <p:cNvPr id="9" name="Line 3077"/>
            <p:cNvSpPr>
              <a:spLocks noChangeShapeType="1"/>
            </p:cNvSpPr>
            <p:nvPr/>
          </p:nvSpPr>
          <p:spPr bwMode="auto">
            <a:xfrm>
              <a:off x="1447800" y="4190999"/>
              <a:ext cx="2368296" cy="7203"/>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grpSp>
      <p:sp>
        <p:nvSpPr>
          <p:cNvPr id="10" name="Rectangle 3075"/>
          <p:cNvSpPr txBox="1">
            <a:spLocks noChangeArrowheads="1"/>
          </p:cNvSpPr>
          <p:nvPr/>
        </p:nvSpPr>
        <p:spPr bwMode="auto">
          <a:xfrm>
            <a:off x="2286000" y="5228370"/>
            <a:ext cx="533400" cy="369332"/>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800" dirty="0"/>
              <a:t>Z =</a:t>
            </a:r>
          </a:p>
        </p:txBody>
      </p:sp>
      <p:grpSp>
        <p:nvGrpSpPr>
          <p:cNvPr id="11" name="Group 10"/>
          <p:cNvGrpSpPr/>
          <p:nvPr/>
        </p:nvGrpSpPr>
        <p:grpSpPr>
          <a:xfrm>
            <a:off x="5715000" y="4602492"/>
            <a:ext cx="2133600" cy="1645908"/>
            <a:chOff x="4191000" y="3321736"/>
            <a:chExt cx="1676400" cy="1645908"/>
          </a:xfrm>
        </p:grpSpPr>
        <p:sp>
          <p:nvSpPr>
            <p:cNvPr id="12" name="TextBox 11"/>
            <p:cNvSpPr txBox="1"/>
            <p:nvPr/>
          </p:nvSpPr>
          <p:spPr>
            <a:xfrm>
              <a:off x="4191000" y="3321736"/>
              <a:ext cx="1676400" cy="830997"/>
            </a:xfrm>
            <a:prstGeom prst="rect">
              <a:avLst/>
            </a:prstGeom>
            <a:noFill/>
          </p:spPr>
          <p:txBody>
            <a:bodyPr wrap="square" rtlCol="0">
              <a:spAutoFit/>
            </a:bodyPr>
            <a:lstStyle/>
            <a:p>
              <a:pPr algn="ctr"/>
              <a:r>
                <a:rPr lang="en-US" sz="1600" dirty="0"/>
                <a:t>How far is the score above / below the Mean </a:t>
              </a:r>
              <a:r>
                <a:rPr lang="en-US" sz="1400" dirty="0"/>
                <a:t>(X – M)</a:t>
              </a:r>
            </a:p>
          </p:txBody>
        </p:sp>
        <p:sp>
          <p:nvSpPr>
            <p:cNvPr id="13" name="TextBox 12"/>
            <p:cNvSpPr txBox="1"/>
            <p:nvPr/>
          </p:nvSpPr>
          <p:spPr>
            <a:xfrm>
              <a:off x="4263967" y="4198203"/>
              <a:ext cx="1504042" cy="769441"/>
            </a:xfrm>
            <a:prstGeom prst="rect">
              <a:avLst/>
            </a:prstGeom>
            <a:noFill/>
          </p:spPr>
          <p:txBody>
            <a:bodyPr wrap="square" rtlCol="0">
              <a:spAutoFit/>
            </a:bodyPr>
            <a:lstStyle/>
            <a:p>
              <a:pPr algn="ctr"/>
              <a:r>
                <a:rPr lang="en-US" sz="1600" dirty="0"/>
                <a:t>Error variance in the sample </a:t>
              </a:r>
              <a:r>
                <a:rPr lang="en-US" sz="1200" dirty="0"/>
                <a:t>(Standard Deviation, or S)</a:t>
              </a:r>
            </a:p>
          </p:txBody>
        </p:sp>
        <p:sp>
          <p:nvSpPr>
            <p:cNvPr id="14" name="Line 3077"/>
            <p:cNvSpPr>
              <a:spLocks noChangeShapeType="1"/>
            </p:cNvSpPr>
            <p:nvPr/>
          </p:nvSpPr>
          <p:spPr bwMode="auto">
            <a:xfrm flipV="1">
              <a:off x="4416367" y="4190999"/>
              <a:ext cx="1066800" cy="1"/>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grpSp>
      <p:sp>
        <p:nvSpPr>
          <p:cNvPr id="15" name="Rectangle 3075"/>
          <p:cNvSpPr txBox="1">
            <a:spLocks noChangeArrowheads="1"/>
          </p:cNvSpPr>
          <p:nvPr/>
        </p:nvSpPr>
        <p:spPr bwMode="auto">
          <a:xfrm>
            <a:off x="5481291" y="5186592"/>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b="0" dirty="0"/>
              <a:t>=</a:t>
            </a:r>
          </a:p>
        </p:txBody>
      </p:sp>
      <p:sp>
        <p:nvSpPr>
          <p:cNvPr id="16" name="Rectangle 3075"/>
          <p:cNvSpPr txBox="1">
            <a:spLocks noChangeArrowheads="1"/>
          </p:cNvSpPr>
          <p:nvPr/>
        </p:nvSpPr>
        <p:spPr bwMode="auto">
          <a:xfrm>
            <a:off x="7699156" y="5197593"/>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b="0" dirty="0"/>
              <a:t>=</a:t>
            </a:r>
          </a:p>
        </p:txBody>
      </p:sp>
      <p:grpSp>
        <p:nvGrpSpPr>
          <p:cNvPr id="17" name="Group 16"/>
          <p:cNvGrpSpPr/>
          <p:nvPr/>
        </p:nvGrpSpPr>
        <p:grpSpPr>
          <a:xfrm>
            <a:off x="8001000" y="4732444"/>
            <a:ext cx="2133600" cy="1057872"/>
            <a:chOff x="4111567" y="3509663"/>
            <a:chExt cx="1676400" cy="1057872"/>
          </a:xfrm>
        </p:grpSpPr>
        <p:sp>
          <p:nvSpPr>
            <p:cNvPr id="18" name="TextBox 17"/>
            <p:cNvSpPr txBox="1"/>
            <p:nvPr/>
          </p:nvSpPr>
          <p:spPr>
            <a:xfrm>
              <a:off x="4111567" y="3509663"/>
              <a:ext cx="1676400" cy="646331"/>
            </a:xfrm>
            <a:prstGeom prst="rect">
              <a:avLst/>
            </a:prstGeom>
            <a:noFill/>
          </p:spPr>
          <p:txBody>
            <a:bodyPr wrap="square" rtlCol="0">
              <a:spAutoFit/>
            </a:bodyPr>
            <a:lstStyle/>
            <a:p>
              <a:pPr algn="ctr"/>
              <a:r>
                <a:rPr lang="en-US" dirty="0">
                  <a:solidFill>
                    <a:srgbClr val="C00000"/>
                  </a:solidFill>
                </a:rPr>
                <a:t>Fairly far for Mary Louise</a:t>
              </a:r>
              <a:endParaRPr lang="en-US" sz="1600" dirty="0">
                <a:solidFill>
                  <a:srgbClr val="C00000"/>
                </a:solidFill>
              </a:endParaRPr>
            </a:p>
          </p:txBody>
        </p:sp>
        <p:sp>
          <p:nvSpPr>
            <p:cNvPr id="19" name="TextBox 18"/>
            <p:cNvSpPr txBox="1"/>
            <p:nvPr/>
          </p:nvSpPr>
          <p:spPr>
            <a:xfrm>
              <a:off x="4263967" y="4198203"/>
              <a:ext cx="1504042" cy="369332"/>
            </a:xfrm>
            <a:prstGeom prst="rect">
              <a:avLst/>
            </a:prstGeom>
            <a:noFill/>
          </p:spPr>
          <p:txBody>
            <a:bodyPr wrap="square" rtlCol="0">
              <a:spAutoFit/>
            </a:bodyPr>
            <a:lstStyle/>
            <a:p>
              <a:pPr algn="ctr"/>
              <a:r>
                <a:rPr lang="en-US" dirty="0">
                  <a:solidFill>
                    <a:srgbClr val="C00000"/>
                  </a:solidFill>
                </a:rPr>
                <a:t>Relatively low</a:t>
              </a:r>
              <a:endParaRPr lang="en-US" sz="1400" dirty="0">
                <a:solidFill>
                  <a:srgbClr val="C00000"/>
                </a:solidFill>
              </a:endParaRPr>
            </a:p>
          </p:txBody>
        </p:sp>
        <p:sp>
          <p:nvSpPr>
            <p:cNvPr id="20" name="Line 3077"/>
            <p:cNvSpPr>
              <a:spLocks noChangeShapeType="1"/>
            </p:cNvSpPr>
            <p:nvPr/>
          </p:nvSpPr>
          <p:spPr bwMode="auto">
            <a:xfrm flipV="1">
              <a:off x="4370615" y="4190999"/>
              <a:ext cx="1066800" cy="1"/>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grpSp>
    </p:spTree>
    <p:extLst>
      <p:ext uri="{BB962C8B-B14F-4D97-AF65-F5344CB8AC3E}">
        <p14:creationId xmlns:p14="http://schemas.microsoft.com/office/powerpoint/2010/main" val="1851852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childTnLst>
                          </p:cTn>
                        </p:par>
                        <p:par>
                          <p:cTn id="17" fill="hold">
                            <p:stCondLst>
                              <p:cond delay="500"/>
                            </p:stCondLst>
                            <p:childTnLst>
                              <p:par>
                                <p:cTn id="18" presetID="10" presetClass="entr" presetSubtype="0"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1000"/>
                                        <p:tgtEl>
                                          <p:spTgt spid="2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1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par>
                          <p:cTn id="35" fill="hold">
                            <p:stCondLst>
                              <p:cond delay="500"/>
                            </p:stCondLst>
                            <p:childTnLst>
                              <p:par>
                                <p:cTn id="36" presetID="10" presetClass="entr" presetSubtype="0" fill="hold" nodeType="after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10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Effect transition="in" filter="fade">
                                      <p:cBhvr>
                                        <p:cTn id="43" dur="500"/>
                                        <p:tgtEl>
                                          <p:spTgt spid="5">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5">
                                            <p:txEl>
                                              <p:pRg st="2" end="2"/>
                                            </p:txEl>
                                          </p:spTgt>
                                        </p:tgtEl>
                                        <p:attrNameLst>
                                          <p:attrName>style.visibility</p:attrName>
                                        </p:attrNameLst>
                                      </p:cBhvr>
                                      <p:to>
                                        <p:strVal val="visible"/>
                                      </p:to>
                                    </p:set>
                                    <p:animEffect transition="in" filter="fade">
                                      <p:cBhvr>
                                        <p:cTn id="48"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5" grpId="0"/>
      <p:bldP spid="16"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grpSp>
        <p:nvGrpSpPr>
          <p:cNvPr id="21" name="Group 20"/>
          <p:cNvGrpSpPr/>
          <p:nvPr/>
        </p:nvGrpSpPr>
        <p:grpSpPr>
          <a:xfrm>
            <a:off x="2819400" y="4605154"/>
            <a:ext cx="2667000" cy="917739"/>
            <a:chOff x="1295400" y="3588241"/>
            <a:chExt cx="2667000" cy="917739"/>
          </a:xfrm>
        </p:grpSpPr>
        <p:sp>
          <p:nvSpPr>
            <p:cNvPr id="7" name="Text Box 3078"/>
            <p:cNvSpPr txBox="1">
              <a:spLocks noChangeArrowheads="1"/>
            </p:cNvSpPr>
            <p:nvPr/>
          </p:nvSpPr>
          <p:spPr bwMode="auto">
            <a:xfrm>
              <a:off x="1370480" y="4198203"/>
              <a:ext cx="2452553"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1400" dirty="0">
                  <a:solidFill>
                    <a:srgbClr val="FF0000"/>
                  </a:solidFill>
                </a:rPr>
                <a:t>Error</a:t>
              </a:r>
              <a:r>
                <a:rPr lang="en-US" sz="1400" dirty="0"/>
                <a:t> in our observations</a:t>
              </a:r>
            </a:p>
          </p:txBody>
        </p:sp>
        <p:sp>
          <p:nvSpPr>
            <p:cNvPr id="8" name="Text Box 3076"/>
            <p:cNvSpPr txBox="1">
              <a:spLocks noChangeArrowheads="1"/>
            </p:cNvSpPr>
            <p:nvPr/>
          </p:nvSpPr>
          <p:spPr bwMode="auto">
            <a:xfrm>
              <a:off x="1295400" y="3588241"/>
              <a:ext cx="2667000" cy="5265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1400" dirty="0">
                  <a:solidFill>
                    <a:srgbClr val="FF0000"/>
                  </a:solidFill>
                </a:rPr>
                <a:t>Empirical observations</a:t>
              </a:r>
              <a:r>
                <a:rPr lang="en-US" sz="1400" dirty="0"/>
                <a:t>: strength of our results.</a:t>
              </a:r>
            </a:p>
          </p:txBody>
        </p:sp>
        <p:sp>
          <p:nvSpPr>
            <p:cNvPr id="9" name="Line 3077"/>
            <p:cNvSpPr>
              <a:spLocks noChangeShapeType="1"/>
            </p:cNvSpPr>
            <p:nvPr/>
          </p:nvSpPr>
          <p:spPr bwMode="auto">
            <a:xfrm>
              <a:off x="1447800" y="4190999"/>
              <a:ext cx="2368296" cy="7203"/>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400"/>
            </a:p>
          </p:txBody>
        </p:sp>
      </p:grpSp>
      <p:sp>
        <p:nvSpPr>
          <p:cNvPr id="10" name="Rectangle 3075"/>
          <p:cNvSpPr txBox="1">
            <a:spLocks noChangeArrowheads="1"/>
          </p:cNvSpPr>
          <p:nvPr/>
        </p:nvSpPr>
        <p:spPr bwMode="auto">
          <a:xfrm>
            <a:off x="2286000" y="5007857"/>
            <a:ext cx="533400" cy="338554"/>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600" dirty="0"/>
              <a:t>Z =</a:t>
            </a:r>
          </a:p>
        </p:txBody>
      </p:sp>
      <p:grpSp>
        <p:nvGrpSpPr>
          <p:cNvPr id="11" name="Group 10"/>
          <p:cNvGrpSpPr/>
          <p:nvPr/>
        </p:nvGrpSpPr>
        <p:grpSpPr>
          <a:xfrm>
            <a:off x="5715001" y="4430668"/>
            <a:ext cx="2035459" cy="1476487"/>
            <a:chOff x="4191000" y="3429602"/>
            <a:chExt cx="1676400" cy="1476487"/>
          </a:xfrm>
        </p:grpSpPr>
        <p:sp>
          <p:nvSpPr>
            <p:cNvPr id="12" name="TextBox 11"/>
            <p:cNvSpPr txBox="1"/>
            <p:nvPr/>
          </p:nvSpPr>
          <p:spPr>
            <a:xfrm>
              <a:off x="4191000" y="3429602"/>
              <a:ext cx="1676400" cy="707886"/>
            </a:xfrm>
            <a:prstGeom prst="rect">
              <a:avLst/>
            </a:prstGeom>
            <a:noFill/>
          </p:spPr>
          <p:txBody>
            <a:bodyPr wrap="square" rtlCol="0">
              <a:spAutoFit/>
            </a:bodyPr>
            <a:lstStyle/>
            <a:p>
              <a:pPr algn="ctr"/>
              <a:r>
                <a:rPr lang="en-US" sz="1400" dirty="0"/>
                <a:t>How far is the score above / below the Mean </a:t>
              </a:r>
              <a:r>
                <a:rPr lang="en-US" sz="1200" dirty="0"/>
                <a:t>(X – M)</a:t>
              </a:r>
            </a:p>
          </p:txBody>
        </p:sp>
        <p:sp>
          <p:nvSpPr>
            <p:cNvPr id="13" name="TextBox 12"/>
            <p:cNvSpPr txBox="1"/>
            <p:nvPr/>
          </p:nvSpPr>
          <p:spPr>
            <a:xfrm>
              <a:off x="4263967" y="4198203"/>
              <a:ext cx="1504042" cy="707886"/>
            </a:xfrm>
            <a:prstGeom prst="rect">
              <a:avLst/>
            </a:prstGeom>
            <a:noFill/>
          </p:spPr>
          <p:txBody>
            <a:bodyPr wrap="square" rtlCol="0">
              <a:spAutoFit/>
            </a:bodyPr>
            <a:lstStyle/>
            <a:p>
              <a:pPr algn="ctr"/>
              <a:r>
                <a:rPr lang="en-US" sz="1400" dirty="0"/>
                <a:t>Error variance in the sample </a:t>
              </a:r>
              <a:r>
                <a:rPr lang="en-US" sz="1100" dirty="0"/>
                <a:t>(Standard Deviation, or S)</a:t>
              </a:r>
            </a:p>
          </p:txBody>
        </p:sp>
        <p:sp>
          <p:nvSpPr>
            <p:cNvPr id="14" name="Line 3077"/>
            <p:cNvSpPr>
              <a:spLocks noChangeShapeType="1"/>
            </p:cNvSpPr>
            <p:nvPr/>
          </p:nvSpPr>
          <p:spPr bwMode="auto">
            <a:xfrm flipV="1">
              <a:off x="4416367" y="4190999"/>
              <a:ext cx="1066800" cy="1"/>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400"/>
            </a:p>
          </p:txBody>
        </p:sp>
      </p:grpSp>
      <p:sp>
        <p:nvSpPr>
          <p:cNvPr id="15" name="Rectangle 3075"/>
          <p:cNvSpPr txBox="1">
            <a:spLocks noChangeArrowheads="1"/>
          </p:cNvSpPr>
          <p:nvPr/>
        </p:nvSpPr>
        <p:spPr bwMode="auto">
          <a:xfrm>
            <a:off x="5481291" y="4966079"/>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b="0" dirty="0"/>
              <a:t>=</a:t>
            </a:r>
          </a:p>
        </p:txBody>
      </p:sp>
      <p:sp>
        <p:nvSpPr>
          <p:cNvPr id="16" name="Rectangle 3075"/>
          <p:cNvSpPr txBox="1">
            <a:spLocks noChangeArrowheads="1"/>
          </p:cNvSpPr>
          <p:nvPr/>
        </p:nvSpPr>
        <p:spPr bwMode="auto">
          <a:xfrm>
            <a:off x="7699156" y="4977080"/>
            <a:ext cx="381000" cy="400110"/>
          </a:xfrm>
          <a:prstGeom prst="rect">
            <a:avLst/>
          </a:prstGeom>
          <a:noFill/>
          <a:ln w="38100">
            <a:noFill/>
            <a:miter lim="800000"/>
            <a:headEnd/>
            <a:tailEnd/>
          </a:ln>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000" b="0" dirty="0"/>
              <a:t>=</a:t>
            </a:r>
          </a:p>
        </p:txBody>
      </p:sp>
      <p:sp>
        <p:nvSpPr>
          <p:cNvPr id="18" name="TextBox 17"/>
          <p:cNvSpPr txBox="1"/>
          <p:nvPr/>
        </p:nvSpPr>
        <p:spPr>
          <a:xfrm>
            <a:off x="8001000" y="4762380"/>
            <a:ext cx="2133600" cy="369332"/>
          </a:xfrm>
          <a:prstGeom prst="rect">
            <a:avLst/>
          </a:prstGeom>
          <a:noFill/>
        </p:spPr>
        <p:txBody>
          <a:bodyPr wrap="square" rtlCol="0">
            <a:spAutoFit/>
          </a:bodyPr>
          <a:lstStyle/>
          <a:p>
            <a:pPr algn="ctr"/>
            <a:r>
              <a:rPr lang="en-US" dirty="0">
                <a:solidFill>
                  <a:srgbClr val="C00000"/>
                </a:solidFill>
              </a:rPr>
              <a:t>Above the Mean</a:t>
            </a:r>
            <a:endParaRPr lang="en-US" sz="1600" dirty="0">
              <a:solidFill>
                <a:srgbClr val="C00000"/>
              </a:solidFill>
            </a:endParaRPr>
          </a:p>
        </p:txBody>
      </p:sp>
      <p:sp>
        <p:nvSpPr>
          <p:cNvPr id="19" name="TextBox 18"/>
          <p:cNvSpPr txBox="1"/>
          <p:nvPr/>
        </p:nvSpPr>
        <p:spPr>
          <a:xfrm>
            <a:off x="8194965" y="5200472"/>
            <a:ext cx="1914235" cy="1200329"/>
          </a:xfrm>
          <a:prstGeom prst="rect">
            <a:avLst/>
          </a:prstGeom>
          <a:noFill/>
        </p:spPr>
        <p:txBody>
          <a:bodyPr wrap="square" rtlCol="0">
            <a:spAutoFit/>
          </a:bodyPr>
          <a:lstStyle/>
          <a:p>
            <a:pPr algn="ctr"/>
            <a:r>
              <a:rPr lang="en-US" dirty="0">
                <a:solidFill>
                  <a:srgbClr val="C00000"/>
                </a:solidFill>
              </a:rPr>
              <a:t>More error variance; many different scores in the class</a:t>
            </a:r>
            <a:endParaRPr lang="en-US" sz="1400" dirty="0">
              <a:solidFill>
                <a:srgbClr val="C00000"/>
              </a:solidFill>
            </a:endParaRPr>
          </a:p>
        </p:txBody>
      </p:sp>
      <p:sp>
        <p:nvSpPr>
          <p:cNvPr id="20" name="Line 3077"/>
          <p:cNvSpPr>
            <a:spLocks noChangeShapeType="1"/>
          </p:cNvSpPr>
          <p:nvPr/>
        </p:nvSpPr>
        <p:spPr bwMode="auto">
          <a:xfrm flipV="1">
            <a:off x="8395856" y="5181600"/>
            <a:ext cx="1357745" cy="1"/>
          </a:xfrm>
          <a:prstGeom prst="line">
            <a:avLst/>
          </a:prstGeom>
          <a:noFill/>
          <a:ln w="25400">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pic>
        <p:nvPicPr>
          <p:cNvPr id="22" name="Picture 2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6207" y="1142999"/>
            <a:ext cx="4114800" cy="1786690"/>
          </a:xfrm>
          <a:prstGeom prst="rect">
            <a:avLst/>
          </a:prstGeom>
        </p:spPr>
      </p:pic>
      <p:sp>
        <p:nvSpPr>
          <p:cNvPr id="5" name="TextBox 4"/>
          <p:cNvSpPr txBox="1"/>
          <p:nvPr/>
        </p:nvSpPr>
        <p:spPr>
          <a:xfrm>
            <a:off x="6019800" y="756148"/>
            <a:ext cx="4424708" cy="2031325"/>
          </a:xfrm>
          <a:prstGeom prst="rect">
            <a:avLst/>
          </a:prstGeom>
          <a:noFill/>
        </p:spPr>
        <p:txBody>
          <a:bodyPr wrap="square" rtlCol="0">
            <a:spAutoFit/>
          </a:bodyPr>
          <a:lstStyle/>
          <a:p>
            <a:pPr marL="285750" indent="-285750">
              <a:buClr>
                <a:schemeClr val="tx1"/>
              </a:buClr>
              <a:buSzPct val="100000"/>
              <a:buFont typeface="Wingdings" charset="2"/>
              <a:buChar char="ü"/>
            </a:pPr>
            <a:r>
              <a:rPr lang="is-IS" i="1" dirty="0">
                <a:solidFill>
                  <a:srgbClr val="C00000"/>
                </a:solidFill>
              </a:rPr>
              <a:t>Here Mary Louise’s score is in the same place; above the Mean..</a:t>
            </a:r>
          </a:p>
          <a:p>
            <a:pPr marL="285750" indent="-285750">
              <a:buClr>
                <a:schemeClr val="tx1"/>
              </a:buClr>
              <a:buSzPct val="100000"/>
              <a:buFont typeface="Wingdings" charset="2"/>
              <a:buChar char="ü"/>
            </a:pPr>
            <a:r>
              <a:rPr lang="is-IS" i="1" dirty="0">
                <a:solidFill>
                  <a:srgbClr val="C00000"/>
                </a:solidFill>
              </a:rPr>
              <a:t>But there is much more variance within the class.</a:t>
            </a:r>
          </a:p>
          <a:p>
            <a:pPr marL="285750" indent="-285750">
              <a:buClr>
                <a:schemeClr val="tx1"/>
              </a:buClr>
              <a:buSzPct val="100000"/>
              <a:buFont typeface="Wingdings" charset="2"/>
              <a:buChar char="ü"/>
            </a:pPr>
            <a:r>
              <a:rPr lang="is-IS" i="1" dirty="0">
                <a:solidFill>
                  <a:srgbClr val="C00000"/>
                </a:solidFill>
              </a:rPr>
              <a:t>She will have a </a:t>
            </a:r>
            <a:r>
              <a:rPr lang="is-IS" i="1" u="sng" dirty="0">
                <a:solidFill>
                  <a:srgbClr val="C00000"/>
                </a:solidFill>
              </a:rPr>
              <a:t>lower </a:t>
            </a:r>
            <a:r>
              <a:rPr lang="is-IS" i="1" dirty="0">
                <a:solidFill>
                  <a:srgbClr val="C00000"/>
                </a:solidFill>
              </a:rPr>
              <a:t>Z Score...</a:t>
            </a:r>
          </a:p>
          <a:p>
            <a:pPr marL="285750" indent="-285750">
              <a:buClr>
                <a:schemeClr val="tx1"/>
              </a:buClr>
              <a:buSzPct val="100000"/>
              <a:buFont typeface="Wingdings" charset="2"/>
              <a:buChar char="ü"/>
            </a:pPr>
            <a:r>
              <a:rPr lang="is-IS" i="1" dirty="0">
                <a:solidFill>
                  <a:srgbClr val="C00000"/>
                </a:solidFill>
              </a:rPr>
              <a:t>...making it less clear that she really was better than the rest of the class</a:t>
            </a:r>
          </a:p>
        </p:txBody>
      </p:sp>
      <p:sp>
        <p:nvSpPr>
          <p:cNvPr id="23" name="Line 3077"/>
          <p:cNvSpPr>
            <a:spLocks noChangeShapeType="1"/>
          </p:cNvSpPr>
          <p:nvPr/>
        </p:nvSpPr>
        <p:spPr bwMode="auto">
          <a:xfrm>
            <a:off x="2590800" y="2278892"/>
            <a:ext cx="2743200" cy="7108"/>
          </a:xfrm>
          <a:prstGeom prst="line">
            <a:avLst/>
          </a:prstGeom>
          <a:noFill/>
          <a:ln w="44450">
            <a:solidFill>
              <a:srgbClr val="009900"/>
            </a:solidFill>
            <a:round/>
            <a:headEnd type="stealth"/>
            <a:tailEnd type="stealth"/>
          </a:ln>
          <a:extLst>
            <a:ext uri="{909E8E84-426E-40dd-AFC4-6F175D3DCCD1}">
              <a14:hiddenFill xmlns="" xmlns:a14="http://schemas.microsoft.com/office/drawing/2010/main">
                <a:noFill/>
              </a14:hiddenFill>
            </a:ext>
          </a:extLst>
        </p:spPr>
        <p:txBody>
          <a:bodyPr wrap="square">
            <a:spAutoFit/>
          </a:bodyPr>
          <a:lstStyle/>
          <a:p>
            <a:endParaRPr lang="en-US" sz="1600"/>
          </a:p>
        </p:txBody>
      </p:sp>
    </p:spTree>
    <p:extLst>
      <p:ext uri="{BB962C8B-B14F-4D97-AF65-F5344CB8AC3E}">
        <p14:creationId xmlns:p14="http://schemas.microsoft.com/office/powerpoint/2010/main" val="26233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childTnLst>
                                </p:cTn>
                              </p:par>
                            </p:childTnLst>
                          </p:cTn>
                        </p:par>
                        <p:par>
                          <p:cTn id="13" fill="hold">
                            <p:stCondLst>
                              <p:cond delay="1000"/>
                            </p:stCondLst>
                            <p:childTnLst>
                              <p:par>
                                <p:cTn id="14" presetID="55" presetClass="entr" presetSubtype="0" fill="hold" grpId="0" nodeType="afterEffect">
                                  <p:stCondLst>
                                    <p:cond delay="0"/>
                                  </p:stCondLst>
                                  <p:childTnLst>
                                    <p:set>
                                      <p:cBhvr>
                                        <p:cTn id="15" dur="1" fill="hold">
                                          <p:stCondLst>
                                            <p:cond delay="0"/>
                                          </p:stCondLst>
                                        </p:cTn>
                                        <p:tgtEl>
                                          <p:spTgt spid="23"/>
                                        </p:tgtEl>
                                        <p:attrNameLst>
                                          <p:attrName>style.visibility</p:attrName>
                                        </p:attrNameLst>
                                      </p:cBhvr>
                                      <p:to>
                                        <p:strVal val="visible"/>
                                      </p:to>
                                    </p:set>
                                    <p:anim calcmode="lin" valueType="num">
                                      <p:cBhvr>
                                        <p:cTn id="16" dur="1000" fill="hold"/>
                                        <p:tgtEl>
                                          <p:spTgt spid="23"/>
                                        </p:tgtEl>
                                        <p:attrNameLst>
                                          <p:attrName>ppt_w</p:attrName>
                                        </p:attrNameLst>
                                      </p:cBhvr>
                                      <p:tavLst>
                                        <p:tav tm="0">
                                          <p:val>
                                            <p:strVal val="#ppt_w*0.70"/>
                                          </p:val>
                                        </p:tav>
                                        <p:tav tm="100000">
                                          <p:val>
                                            <p:strVal val="#ppt_w"/>
                                          </p:val>
                                        </p:tav>
                                      </p:tavLst>
                                    </p:anim>
                                    <p:anim calcmode="lin" valueType="num">
                                      <p:cBhvr>
                                        <p:cTn id="17" dur="1000" fill="hold"/>
                                        <p:tgtEl>
                                          <p:spTgt spid="23"/>
                                        </p:tgtEl>
                                        <p:attrNameLst>
                                          <p:attrName>ppt_h</p:attrName>
                                        </p:attrNameLst>
                                      </p:cBhvr>
                                      <p:tavLst>
                                        <p:tav tm="0">
                                          <p:val>
                                            <p:strVal val="#ppt_h"/>
                                          </p:val>
                                        </p:tav>
                                        <p:tav tm="100000">
                                          <p:val>
                                            <p:strVal val="#ppt_h"/>
                                          </p:val>
                                        </p:tav>
                                      </p:tavLst>
                                    </p:anim>
                                    <p:animEffect transition="in" filter="fade">
                                      <p:cBhvr>
                                        <p:cTn id="18" dur="1000"/>
                                        <p:tgtEl>
                                          <p:spTgt spid="2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 calcmode="lin" valueType="num">
                                      <p:cBhvr>
                                        <p:cTn id="28" dur="1000" fill="hold"/>
                                        <p:tgtEl>
                                          <p:spTgt spid="20"/>
                                        </p:tgtEl>
                                        <p:attrNameLst>
                                          <p:attrName>ppt_w</p:attrName>
                                        </p:attrNameLst>
                                      </p:cBhvr>
                                      <p:tavLst>
                                        <p:tav tm="0">
                                          <p:val>
                                            <p:strVal val="#ppt_w*0.70"/>
                                          </p:val>
                                        </p:tav>
                                        <p:tav tm="100000">
                                          <p:val>
                                            <p:strVal val="#ppt_w"/>
                                          </p:val>
                                        </p:tav>
                                      </p:tavLst>
                                    </p:anim>
                                    <p:anim calcmode="lin" valueType="num">
                                      <p:cBhvr>
                                        <p:cTn id="29" dur="1000" fill="hold"/>
                                        <p:tgtEl>
                                          <p:spTgt spid="20"/>
                                        </p:tgtEl>
                                        <p:attrNameLst>
                                          <p:attrName>ppt_h</p:attrName>
                                        </p:attrNameLst>
                                      </p:cBhvr>
                                      <p:tavLst>
                                        <p:tav tm="0">
                                          <p:val>
                                            <p:strVal val="#ppt_h"/>
                                          </p:val>
                                        </p:tav>
                                        <p:tav tm="100000">
                                          <p:val>
                                            <p:strVal val="#ppt_h"/>
                                          </p:val>
                                        </p:tav>
                                      </p:tavLst>
                                    </p:anim>
                                    <p:animEffect transition="in" filter="fade">
                                      <p:cBhvr>
                                        <p:cTn id="30" dur="1000"/>
                                        <p:tgtEl>
                                          <p:spTgt spid="20"/>
                                        </p:tgtEl>
                                      </p:cBhvr>
                                    </p:animEffect>
                                  </p:childTnLst>
                                </p:cTn>
                              </p:par>
                            </p:childTnLst>
                          </p:cTn>
                        </p:par>
                        <p:par>
                          <p:cTn id="31" fill="hold">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1000"/>
                                        <p:tgtEl>
                                          <p:spTgt spid="19"/>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xit" presetSubtype="0" fill="hold" grpId="1" nodeType="clickEffect">
                                  <p:stCondLst>
                                    <p:cond delay="0"/>
                                  </p:stCondLst>
                                  <p:childTnLst>
                                    <p:animEffect transition="out" filter="dissolve">
                                      <p:cBhvr>
                                        <p:cTn id="38" dur="500"/>
                                        <p:tgtEl>
                                          <p:spTgt spid="23"/>
                                        </p:tgtEl>
                                      </p:cBhvr>
                                    </p:animEffect>
                                    <p:set>
                                      <p:cBhvr>
                                        <p:cTn id="39" dur="1" fill="hold">
                                          <p:stCondLst>
                                            <p:cond delay="499"/>
                                          </p:stCondLst>
                                        </p:cTn>
                                        <p:tgtEl>
                                          <p:spTgt spid="23"/>
                                        </p:tgtEl>
                                        <p:attrNameLst>
                                          <p:attrName>style.visibility</p:attrName>
                                        </p:attrNameLst>
                                      </p:cBhvr>
                                      <p:to>
                                        <p:strVal val="hidden"/>
                                      </p:to>
                                    </p:set>
                                  </p:childTnLst>
                                </p:cTn>
                              </p:par>
                              <p:par>
                                <p:cTn id="40" presetID="10" presetClass="entr" presetSubtype="0" fill="hold" nodeType="with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animBg="1"/>
      <p:bldP spid="23" grpId="0" animBg="1"/>
      <p:bldP spid="23" grpId="1"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2407" y="1143000"/>
            <a:ext cx="3657600" cy="16256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207" y="3810002"/>
            <a:ext cx="3657600" cy="1588169"/>
          </a:xfrm>
          <a:prstGeom prst="rect">
            <a:avLst/>
          </a:prstGeom>
        </p:spPr>
      </p:pic>
      <p:sp>
        <p:nvSpPr>
          <p:cNvPr id="5" name="TextBox 4"/>
          <p:cNvSpPr txBox="1"/>
          <p:nvPr/>
        </p:nvSpPr>
        <p:spPr>
          <a:xfrm>
            <a:off x="5743808" y="914401"/>
            <a:ext cx="4466993" cy="4247317"/>
          </a:xfrm>
          <a:prstGeom prst="rect">
            <a:avLst/>
          </a:prstGeom>
          <a:noFill/>
        </p:spPr>
        <p:txBody>
          <a:bodyPr wrap="square" rtlCol="0">
            <a:spAutoFit/>
          </a:bodyPr>
          <a:lstStyle/>
          <a:p>
            <a:pPr marL="285750" indent="-285750">
              <a:buClr>
                <a:schemeClr val="tx1"/>
              </a:buClr>
              <a:buSzPct val="100000"/>
              <a:buFont typeface="Wingdings" charset="2"/>
              <a:buChar char="ü"/>
            </a:pPr>
            <a:r>
              <a:rPr lang="is-IS" i="1" dirty="0">
                <a:solidFill>
                  <a:srgbClr val="C00000"/>
                </a:solidFill>
              </a:rPr>
              <a:t>This is the logic of how we understand the natural world.</a:t>
            </a:r>
          </a:p>
          <a:p>
            <a:pPr marL="285750" indent="-285750">
              <a:buClr>
                <a:schemeClr val="tx1"/>
              </a:buClr>
              <a:buSzPct val="100000"/>
              <a:buFont typeface="Wingdings" charset="2"/>
              <a:buChar char="ü"/>
            </a:pPr>
            <a:r>
              <a:rPr lang="is-IS" i="1" dirty="0">
                <a:solidFill>
                  <a:srgbClr val="C00000"/>
                </a:solidFill>
              </a:rPr>
              <a:t>We make observations, either directly or via an experiment...</a:t>
            </a:r>
          </a:p>
          <a:p>
            <a:pPr marL="285750" indent="-285750">
              <a:buClr>
                <a:schemeClr val="tx1"/>
              </a:buClr>
              <a:buSzPct val="100000"/>
              <a:buFont typeface="Wingdings" charset="2"/>
              <a:buChar char="ü"/>
            </a:pPr>
            <a:r>
              <a:rPr lang="is-IS" i="1" dirty="0">
                <a:solidFill>
                  <a:srgbClr val="C00000"/>
                </a:solidFill>
              </a:rPr>
              <a:t>...and try to understand how meaningful they are.</a:t>
            </a:r>
          </a:p>
          <a:p>
            <a:pPr marL="285750" indent="-285750">
              <a:buClr>
                <a:schemeClr val="tx1"/>
              </a:buClr>
              <a:buSzPct val="100000"/>
              <a:buFont typeface="Wingdings" charset="2"/>
              <a:buChar char="ü"/>
            </a:pPr>
            <a:r>
              <a:rPr lang="is-IS" i="1" dirty="0">
                <a:solidFill>
                  <a:srgbClr val="C00000"/>
                </a:solidFill>
              </a:rPr>
              <a:t>“Meaningful” means we weight our results by the chance that we are simply seeing error or bias.</a:t>
            </a:r>
          </a:p>
          <a:p>
            <a:pPr marL="285750" indent="-285750">
              <a:buClr>
                <a:schemeClr val="tx1"/>
              </a:buClr>
              <a:buSzPct val="100000"/>
              <a:buFont typeface="Wingdings" charset="2"/>
              <a:buChar char="ü"/>
            </a:pPr>
            <a:r>
              <a:rPr lang="is-IS" i="1" dirty="0">
                <a:solidFill>
                  <a:srgbClr val="C00000"/>
                </a:solidFill>
              </a:rPr>
              <a:t>This is the </a:t>
            </a:r>
            <a:r>
              <a:rPr lang="is-IS" dirty="0"/>
              <a:t>Critical Ratio.</a:t>
            </a:r>
          </a:p>
          <a:p>
            <a:pPr marL="285750" indent="-285750">
              <a:buClr>
                <a:schemeClr val="tx1"/>
              </a:buClr>
              <a:buSzPct val="100000"/>
              <a:buFont typeface="Wingdings" charset="2"/>
              <a:buChar char="ü"/>
            </a:pPr>
            <a:r>
              <a:rPr lang="is-IS" i="1" dirty="0">
                <a:solidFill>
                  <a:srgbClr val="C00000"/>
                </a:solidFill>
              </a:rPr>
              <a:t>The </a:t>
            </a:r>
            <a:r>
              <a:rPr lang="is-IS" dirty="0"/>
              <a:t>Z score </a:t>
            </a:r>
            <a:r>
              <a:rPr lang="is-IS" i="1" dirty="0">
                <a:solidFill>
                  <a:srgbClr val="C00000"/>
                </a:solidFill>
              </a:rPr>
              <a:t>is a basic form of the critical ratio.</a:t>
            </a:r>
          </a:p>
          <a:p>
            <a:pPr marL="285750" indent="-285750">
              <a:buClr>
                <a:schemeClr val="tx1"/>
              </a:buClr>
              <a:buSzPct val="100000"/>
              <a:buFont typeface="Wingdings" charset="2"/>
              <a:buChar char="ü"/>
            </a:pPr>
            <a:r>
              <a:rPr lang="is-IS" i="1" dirty="0">
                <a:solidFill>
                  <a:srgbClr val="C00000"/>
                </a:solidFill>
              </a:rPr>
              <a:t>You will use the </a:t>
            </a:r>
            <a:r>
              <a:rPr lang="is-IS" dirty="0"/>
              <a:t>t score </a:t>
            </a:r>
            <a:r>
              <a:rPr lang="is-IS" i="1" dirty="0">
                <a:solidFill>
                  <a:srgbClr val="C00000"/>
                </a:solidFill>
              </a:rPr>
              <a:t>later, which is just an elabortion of Z.</a:t>
            </a:r>
          </a:p>
          <a:p>
            <a:pPr marL="285750" indent="-285750">
              <a:buClr>
                <a:schemeClr val="tx1"/>
              </a:buClr>
              <a:buSzPct val="100000"/>
              <a:buFont typeface="Wingdings" charset="2"/>
              <a:buChar char="ü"/>
            </a:pPr>
            <a:endParaRPr lang="is-IS" dirty="0"/>
          </a:p>
        </p:txBody>
      </p:sp>
      <p:sp>
        <p:nvSpPr>
          <p:cNvPr id="6" name="Rectangle 3075"/>
          <p:cNvSpPr txBox="1">
            <a:spLocks noChangeArrowheads="1"/>
          </p:cNvSpPr>
          <p:nvPr/>
        </p:nvSpPr>
        <p:spPr bwMode="auto">
          <a:xfrm>
            <a:off x="4191000" y="73224"/>
            <a:ext cx="4495800" cy="307777"/>
          </a:xfrm>
          <a:prstGeom prst="rect">
            <a:avLst/>
          </a:prstGeom>
          <a:solidFill>
            <a:schemeClr val="bg1"/>
          </a:solidFill>
          <a:ln w="9525">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1400" b="0" dirty="0"/>
              <a:t>What do the terms of the Critical Ratio actually mean?</a:t>
            </a:r>
          </a:p>
        </p:txBody>
      </p:sp>
    </p:spTree>
    <p:extLst>
      <p:ext uri="{BB962C8B-B14F-4D97-AF65-F5344CB8AC3E}">
        <p14:creationId xmlns:p14="http://schemas.microsoft.com/office/powerpoint/2010/main" val="111914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8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8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8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8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8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8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8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grpSp>
        <p:nvGrpSpPr>
          <p:cNvPr id="3" name="Group 2"/>
          <p:cNvGrpSpPr/>
          <p:nvPr/>
        </p:nvGrpSpPr>
        <p:grpSpPr>
          <a:xfrm>
            <a:off x="2514600" y="685800"/>
            <a:ext cx="7086600" cy="1622286"/>
            <a:chOff x="1600200" y="1654314"/>
            <a:chExt cx="7086600" cy="1622286"/>
          </a:xfrm>
        </p:grpSpPr>
        <p:sp>
          <p:nvSpPr>
            <p:cNvPr id="15" name="Rectangle 3075"/>
            <p:cNvSpPr txBox="1">
              <a:spLocks noChangeArrowheads="1"/>
            </p:cNvSpPr>
            <p:nvPr/>
          </p:nvSpPr>
          <p:spPr bwMode="auto">
            <a:xfrm>
              <a:off x="1600200" y="2263914"/>
              <a:ext cx="2362200" cy="523220"/>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800" dirty="0"/>
                <a:t>Critical ratio</a:t>
              </a:r>
            </a:p>
          </p:txBody>
        </p:sp>
        <p:sp>
          <p:nvSpPr>
            <p:cNvPr id="16" name="Text Box 3076"/>
            <p:cNvSpPr txBox="1">
              <a:spLocks noChangeArrowheads="1"/>
            </p:cNvSpPr>
            <p:nvPr/>
          </p:nvSpPr>
          <p:spPr bwMode="auto">
            <a:xfrm>
              <a:off x="4267200" y="1654314"/>
              <a:ext cx="4419600"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Our </a:t>
              </a:r>
              <a:r>
                <a:rPr lang="en-US" sz="2000" b="1" dirty="0">
                  <a:solidFill>
                    <a:srgbClr val="FF0000"/>
                  </a:solidFill>
                </a:rPr>
                <a:t>empirical observations</a:t>
              </a:r>
              <a:r>
                <a:rPr lang="en-US" sz="2000" b="1" dirty="0"/>
                <a:t>: the strength of our research results.</a:t>
              </a:r>
            </a:p>
          </p:txBody>
        </p:sp>
        <p:sp>
          <p:nvSpPr>
            <p:cNvPr id="17" name="Line 3077"/>
            <p:cNvSpPr>
              <a:spLocks noChangeShapeType="1"/>
            </p:cNvSpPr>
            <p:nvPr/>
          </p:nvSpPr>
          <p:spPr bwMode="auto">
            <a:xfrm>
              <a:off x="4572000" y="2465457"/>
              <a:ext cx="3810000" cy="0"/>
            </a:xfrm>
            <a:prstGeom prst="line">
              <a:avLst/>
            </a:prstGeom>
            <a:noFill/>
            <a:ln w="73025">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18" name="Text Box 3078"/>
            <p:cNvSpPr txBox="1">
              <a:spLocks noChangeArrowheads="1"/>
            </p:cNvSpPr>
            <p:nvPr/>
          </p:nvSpPr>
          <p:spPr bwMode="auto">
            <a:xfrm>
              <a:off x="4494680" y="2568714"/>
              <a:ext cx="3964641"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The amount of </a:t>
              </a:r>
              <a:r>
                <a:rPr lang="en-US" sz="2000" b="1" dirty="0">
                  <a:solidFill>
                    <a:srgbClr val="FF0000"/>
                  </a:solidFill>
                </a:rPr>
                <a:t>error</a:t>
              </a:r>
              <a:r>
                <a:rPr lang="en-US" sz="2000" b="1" dirty="0"/>
                <a:t> in our observations or estimates.</a:t>
              </a:r>
            </a:p>
          </p:txBody>
        </p:sp>
      </p:grpSp>
      <p:sp>
        <p:nvSpPr>
          <p:cNvPr id="7" name="Rectangle 3"/>
          <p:cNvSpPr txBox="1">
            <a:spLocks noChangeArrowheads="1"/>
          </p:cNvSpPr>
          <p:nvPr/>
        </p:nvSpPr>
        <p:spPr>
          <a:xfrm>
            <a:off x="1828800" y="2590801"/>
            <a:ext cx="8610600" cy="2554545"/>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Much of research methodology operates on the critical ratio:</a:t>
            </a:r>
          </a:p>
          <a:p>
            <a:pPr marL="450850" eaLnBrk="1" hangingPunct="1">
              <a:spcAft>
                <a:spcPct val="30000"/>
              </a:spcAft>
              <a:buClr>
                <a:srgbClr val="0000FF"/>
              </a:buClr>
              <a:buSzPct val="110000"/>
              <a:buFont typeface="Wingdings" charset="2"/>
              <a:buChar char="ü"/>
              <a:defRPr/>
            </a:pPr>
            <a:r>
              <a:rPr lang="en-US" sz="2000" dirty="0"/>
              <a:t>We design our studies to create strong empirical observations;</a:t>
            </a:r>
          </a:p>
          <a:p>
            <a:pPr marL="908050" lvl="1" indent="-342900" eaLnBrk="1" hangingPunct="1">
              <a:spcAft>
                <a:spcPct val="30000"/>
              </a:spcAft>
              <a:buClr>
                <a:srgbClr val="FF0000"/>
              </a:buClr>
              <a:buSzPct val="100000"/>
              <a:buFont typeface="Wingdings" charset="2"/>
              <a:buChar char="§"/>
              <a:defRPr/>
            </a:pPr>
            <a:r>
              <a:rPr lang="en-US" b="0" dirty="0"/>
              <a:t>We choose predictor variables or experimental manipulations that maximize the power of our results;</a:t>
            </a:r>
          </a:p>
          <a:p>
            <a:pPr marL="908050" lvl="1" indent="-342900" eaLnBrk="1" hangingPunct="1">
              <a:spcAft>
                <a:spcPct val="30000"/>
              </a:spcAft>
              <a:buClr>
                <a:srgbClr val="FF0000"/>
              </a:buClr>
              <a:buSzPct val="100000"/>
              <a:buFont typeface="Wingdings" charset="2"/>
              <a:buChar char="§"/>
              <a:defRPr/>
            </a:pPr>
            <a:r>
              <a:rPr lang="en-US" b="0" dirty="0"/>
              <a:t>We use measures that are maximally sensitive;</a:t>
            </a:r>
          </a:p>
          <a:p>
            <a:pPr marL="908050" lvl="1" indent="-342900" eaLnBrk="1" hangingPunct="1">
              <a:spcAft>
                <a:spcPct val="30000"/>
              </a:spcAft>
              <a:buClr>
                <a:srgbClr val="FF0000"/>
              </a:buClr>
              <a:buSzPct val="100000"/>
              <a:buFont typeface="Wingdings" charset="2"/>
              <a:buChar char="§"/>
              <a:defRPr/>
            </a:pPr>
            <a:r>
              <a:rPr lang="en-US" b="0" dirty="0"/>
              <a:t>We try to have large enough samples for results to be robust.</a:t>
            </a:r>
          </a:p>
        </p:txBody>
      </p:sp>
    </p:spTree>
    <p:extLst>
      <p:ext uri="{BB962C8B-B14F-4D97-AF65-F5344CB8AC3E}">
        <p14:creationId xmlns:p14="http://schemas.microsoft.com/office/powerpoint/2010/main" val="1849777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800"/>
                                        <p:tgtEl>
                                          <p:spTgt spid="7">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500"/>
                                        <p:tgtEl>
                                          <p:spTgt spid="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fade">
                                      <p:cBhvr>
                                        <p:cTn id="15" dur="500"/>
                                        <p:tgtEl>
                                          <p:spTgt spid="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500"/>
                                        <p:tgtEl>
                                          <p:spTgt spid="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500"/>
                                        <p:tgtEl>
                                          <p:spTgt spid="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txEl>
                                              <p:pRg st="4" end="4"/>
                                            </p:txEl>
                                          </p:spTgt>
                                        </p:tgtEl>
                                        <p:attrNameLst>
                                          <p:attrName>style.visibility</p:attrName>
                                        </p:attrNameLst>
                                      </p:cBhvr>
                                      <p:to>
                                        <p:strVal val="visible"/>
                                      </p:to>
                                    </p:set>
                                    <p:animEffect transition="in" filter="fade">
                                      <p:cBhvr>
                                        <p:cTn id="30"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2"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Inferring the natural world </a:t>
            </a:r>
          </a:p>
        </p:txBody>
      </p:sp>
      <p:grpSp>
        <p:nvGrpSpPr>
          <p:cNvPr id="3" name="Group 2"/>
          <p:cNvGrpSpPr/>
          <p:nvPr/>
        </p:nvGrpSpPr>
        <p:grpSpPr>
          <a:xfrm>
            <a:off x="2514600" y="685800"/>
            <a:ext cx="7086600" cy="1622286"/>
            <a:chOff x="1600200" y="1654314"/>
            <a:chExt cx="7086600" cy="1622286"/>
          </a:xfrm>
        </p:grpSpPr>
        <p:sp>
          <p:nvSpPr>
            <p:cNvPr id="15" name="Rectangle 3075"/>
            <p:cNvSpPr txBox="1">
              <a:spLocks noChangeArrowheads="1"/>
            </p:cNvSpPr>
            <p:nvPr/>
          </p:nvSpPr>
          <p:spPr bwMode="auto">
            <a:xfrm>
              <a:off x="1600200" y="2263914"/>
              <a:ext cx="2362200" cy="523220"/>
            </a:xfrm>
            <a:prstGeom prst="rect">
              <a:avLst/>
            </a:prstGeom>
            <a:solidFill>
              <a:schemeClr val="bg1"/>
            </a:solidFill>
            <a:ln w="38100">
              <a:solidFill>
                <a:schemeClr val="hlink"/>
              </a:solidFill>
              <a:miter lim="800000"/>
              <a:headEnd/>
              <a:tailEnd/>
            </a:ln>
            <a:effectLst>
              <a:outerShdw blurRad="50800" dist="38100" dir="2700000" algn="tl" rotWithShape="0">
                <a:srgbClr val="000000">
                  <a:alpha val="43000"/>
                </a:srgbClr>
              </a:outerShdw>
            </a:effec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eaLnBrk="1" hangingPunct="1">
                <a:buFont typeface="Wingdings" pitchFamily="2" charset="2"/>
                <a:buNone/>
              </a:pPr>
              <a:r>
                <a:rPr lang="en-US" sz="2800" dirty="0"/>
                <a:t>Critical ratio</a:t>
              </a:r>
            </a:p>
          </p:txBody>
        </p:sp>
        <p:sp>
          <p:nvSpPr>
            <p:cNvPr id="16" name="Text Box 3076"/>
            <p:cNvSpPr txBox="1">
              <a:spLocks noChangeArrowheads="1"/>
            </p:cNvSpPr>
            <p:nvPr/>
          </p:nvSpPr>
          <p:spPr bwMode="auto">
            <a:xfrm>
              <a:off x="4267200" y="1654314"/>
              <a:ext cx="4419600"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Our </a:t>
              </a:r>
              <a:r>
                <a:rPr lang="en-US" sz="2000" b="1" dirty="0">
                  <a:solidFill>
                    <a:srgbClr val="FF0000"/>
                  </a:solidFill>
                </a:rPr>
                <a:t>empirical observations</a:t>
              </a:r>
              <a:r>
                <a:rPr lang="en-US" sz="2000" b="1" dirty="0"/>
                <a:t>: the strength of our research results.</a:t>
              </a:r>
            </a:p>
          </p:txBody>
        </p:sp>
        <p:sp>
          <p:nvSpPr>
            <p:cNvPr id="17" name="Line 3077"/>
            <p:cNvSpPr>
              <a:spLocks noChangeShapeType="1"/>
            </p:cNvSpPr>
            <p:nvPr/>
          </p:nvSpPr>
          <p:spPr bwMode="auto">
            <a:xfrm>
              <a:off x="4572000" y="2465457"/>
              <a:ext cx="3810000" cy="0"/>
            </a:xfrm>
            <a:prstGeom prst="line">
              <a:avLst/>
            </a:prstGeom>
            <a:noFill/>
            <a:ln w="73025">
              <a:solidFill>
                <a:srgbClr val="0000FF"/>
              </a:solidFill>
              <a:round/>
              <a:headEnd/>
              <a:tailEnd/>
            </a:ln>
            <a:extLst>
              <a:ext uri="{909E8E84-426E-40dd-AFC4-6F175D3DCCD1}">
                <a14:hiddenFill xmlns="" xmlns:a14="http://schemas.microsoft.com/office/drawing/2010/main">
                  <a:noFill/>
                </a14:hiddenFill>
              </a:ext>
            </a:extLst>
          </p:spPr>
          <p:txBody>
            <a:bodyPr wrap="square">
              <a:spAutoFit/>
            </a:bodyPr>
            <a:lstStyle/>
            <a:p>
              <a:endParaRPr lang="en-US" sz="1600"/>
            </a:p>
          </p:txBody>
        </p:sp>
        <p:sp>
          <p:nvSpPr>
            <p:cNvPr id="18" name="Text Box 3078"/>
            <p:cNvSpPr txBox="1">
              <a:spLocks noChangeArrowheads="1"/>
            </p:cNvSpPr>
            <p:nvPr/>
          </p:nvSpPr>
          <p:spPr bwMode="auto">
            <a:xfrm>
              <a:off x="4494680" y="2568714"/>
              <a:ext cx="3964641"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buClr>
                  <a:srgbClr val="0C019F"/>
                </a:buClr>
                <a:buFont typeface="Wingdings" pitchFamily="2" charset="2"/>
                <a:buNone/>
              </a:pPr>
              <a:r>
                <a:rPr lang="en-US" sz="2000" b="1" dirty="0"/>
                <a:t>The amount of </a:t>
              </a:r>
              <a:r>
                <a:rPr lang="en-US" sz="2000" b="1" dirty="0">
                  <a:solidFill>
                    <a:srgbClr val="FF0000"/>
                  </a:solidFill>
                </a:rPr>
                <a:t>error</a:t>
              </a:r>
              <a:r>
                <a:rPr lang="en-US" sz="2000" b="1" dirty="0"/>
                <a:t> in our observations or estimates.</a:t>
              </a:r>
            </a:p>
          </p:txBody>
        </p:sp>
      </p:grpSp>
      <p:sp>
        <p:nvSpPr>
          <p:cNvPr id="7" name="Rectangle 3"/>
          <p:cNvSpPr txBox="1">
            <a:spLocks noChangeArrowheads="1"/>
          </p:cNvSpPr>
          <p:nvPr/>
        </p:nvSpPr>
        <p:spPr>
          <a:xfrm>
            <a:off x="1828800" y="2590801"/>
            <a:ext cx="8610600" cy="3631763"/>
          </a:xfrm>
          <a:prstGeom prst="rect">
            <a:avLst/>
          </a:prstGeom>
          <a:solidFill>
            <a:srgbClr val="FFFF99"/>
          </a:solidFill>
          <a:ln w="25400">
            <a:solidFill>
              <a:srgbClr val="800000"/>
            </a:solidFill>
          </a:ln>
          <a:effectLst>
            <a:outerShdw blurRad="50800" dist="38100" dir="2700000" algn="tl" rotWithShape="0">
              <a:srgbClr val="000000">
                <a:alpha val="43000"/>
              </a:srgbClr>
            </a:outerShdw>
          </a:effectLst>
        </p:spPr>
        <p:txBody>
          <a:bodyPr wrap="square">
            <a:sp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0" eaLnBrk="1" hangingPunct="1">
              <a:spcAft>
                <a:spcPct val="30000"/>
              </a:spcAft>
              <a:buClr>
                <a:srgbClr val="C00000"/>
              </a:buClr>
              <a:buSzPct val="100000"/>
              <a:buNone/>
              <a:defRPr/>
            </a:pPr>
            <a:r>
              <a:rPr lang="en-US" sz="2000" dirty="0"/>
              <a:t>Much of research methodology operates on the critical ratio:</a:t>
            </a:r>
          </a:p>
          <a:p>
            <a:pPr marL="450850" eaLnBrk="1" hangingPunct="1">
              <a:spcAft>
                <a:spcPct val="30000"/>
              </a:spcAft>
              <a:buClr>
                <a:srgbClr val="0000FF"/>
              </a:buClr>
              <a:buSzPct val="110000"/>
              <a:buFont typeface="Wingdings" charset="2"/>
              <a:buChar char="ü"/>
              <a:defRPr/>
            </a:pPr>
            <a:r>
              <a:rPr lang="en-US" sz="2000" dirty="0"/>
              <a:t>We design our studies to create strong empirical observations.</a:t>
            </a:r>
          </a:p>
          <a:p>
            <a:pPr marL="450850" eaLnBrk="1" hangingPunct="1">
              <a:spcAft>
                <a:spcPct val="30000"/>
              </a:spcAft>
              <a:buClr>
                <a:srgbClr val="0000FF"/>
              </a:buClr>
              <a:buSzPct val="110000"/>
              <a:buFont typeface="Wingdings" charset="2"/>
              <a:buChar char="ü"/>
              <a:defRPr/>
            </a:pPr>
            <a:r>
              <a:rPr lang="en-US" sz="2000" dirty="0"/>
              <a:t>…and to minimize error;</a:t>
            </a:r>
          </a:p>
          <a:p>
            <a:pPr marL="908050" lvl="1" indent="-342900" eaLnBrk="1" hangingPunct="1">
              <a:spcAft>
                <a:spcPct val="30000"/>
              </a:spcAft>
              <a:buClr>
                <a:srgbClr val="FF0000"/>
              </a:buClr>
              <a:buSzPct val="100000"/>
              <a:buFont typeface="Wingdings" charset="2"/>
              <a:buChar char="§"/>
              <a:defRPr/>
            </a:pPr>
            <a:r>
              <a:rPr lang="en-US" b="0" dirty="0"/>
              <a:t>We design our measures to be </a:t>
            </a:r>
            <a:r>
              <a:rPr lang="en-US" dirty="0">
                <a:solidFill>
                  <a:srgbClr val="800000"/>
                </a:solidFill>
              </a:rPr>
              <a:t>valid</a:t>
            </a:r>
            <a:r>
              <a:rPr lang="en-US" b="0" dirty="0">
                <a:solidFill>
                  <a:srgbClr val="800000"/>
                </a:solidFill>
              </a:rPr>
              <a:t> </a:t>
            </a:r>
            <a:r>
              <a:rPr lang="en-US" b="0" dirty="0"/>
              <a:t>(to accurately reflect the construct we are studying)…</a:t>
            </a:r>
          </a:p>
          <a:p>
            <a:pPr marL="908050" lvl="1" indent="-342900" eaLnBrk="1" hangingPunct="1">
              <a:spcAft>
                <a:spcPct val="30000"/>
              </a:spcAft>
              <a:buClr>
                <a:srgbClr val="FF0000"/>
              </a:buClr>
              <a:buSzPct val="100000"/>
              <a:buFont typeface="Wingdings" charset="2"/>
              <a:buChar char="§"/>
              <a:defRPr/>
            </a:pPr>
            <a:r>
              <a:rPr lang="en-US" b="0" dirty="0"/>
              <a:t>…and </a:t>
            </a:r>
            <a:r>
              <a:rPr lang="en-US" dirty="0">
                <a:solidFill>
                  <a:srgbClr val="800000"/>
                </a:solidFill>
              </a:rPr>
              <a:t>reliable</a:t>
            </a:r>
            <a:r>
              <a:rPr lang="en-US" b="0" dirty="0"/>
              <a:t>, to provide similar answers over time.</a:t>
            </a:r>
          </a:p>
          <a:p>
            <a:pPr marL="908050" lvl="1" indent="-342900" eaLnBrk="1" hangingPunct="1">
              <a:spcAft>
                <a:spcPct val="30000"/>
              </a:spcAft>
              <a:buClr>
                <a:srgbClr val="FF0000"/>
              </a:buClr>
              <a:buSzPct val="100000"/>
              <a:buFont typeface="Wingdings" charset="2"/>
              <a:buChar char="§"/>
              <a:defRPr/>
            </a:pPr>
            <a:r>
              <a:rPr lang="en-US" b="0" dirty="0"/>
              <a:t>We </a:t>
            </a:r>
            <a:r>
              <a:rPr lang="en-US" dirty="0">
                <a:solidFill>
                  <a:srgbClr val="800000"/>
                </a:solidFill>
              </a:rPr>
              <a:t>standardize</a:t>
            </a:r>
            <a:r>
              <a:rPr lang="en-US" b="0" dirty="0"/>
              <a:t> and carefully </a:t>
            </a:r>
            <a:r>
              <a:rPr lang="en-US" dirty="0">
                <a:solidFill>
                  <a:srgbClr val="800000"/>
                </a:solidFill>
              </a:rPr>
              <a:t>control</a:t>
            </a:r>
            <a:r>
              <a:rPr lang="en-US" b="0" dirty="0">
                <a:solidFill>
                  <a:srgbClr val="800000"/>
                </a:solidFill>
              </a:rPr>
              <a:t> </a:t>
            </a:r>
            <a:r>
              <a:rPr lang="en-US" b="0" dirty="0"/>
              <a:t>research procedures to minimize error variance (i.e., differences among participants due to the procedures rather than the Independent Variable).</a:t>
            </a:r>
          </a:p>
        </p:txBody>
      </p:sp>
    </p:spTree>
    <p:extLst>
      <p:ext uri="{BB962C8B-B14F-4D97-AF65-F5344CB8AC3E}">
        <p14:creationId xmlns:p14="http://schemas.microsoft.com/office/powerpoint/2010/main" val="348466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8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2"/>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5191125" cy="1325563"/>
          </a:xfrm>
        </p:spPr>
        <p:txBody>
          <a:bodyPr vert="horz" lIns="91440" tIns="45720" rIns="91440" bIns="45720" rtlCol="0" anchor="ctr">
            <a:normAutofit/>
          </a:bodyPr>
          <a:lstStyle/>
          <a:p>
            <a:r>
              <a:rPr lang="en-US" dirty="0"/>
              <a:t>Inferring the natural world </a:t>
            </a:r>
          </a:p>
        </p:txBody>
      </p:sp>
      <p:sp>
        <p:nvSpPr>
          <p:cNvPr id="4" name="Rectangle 3"/>
          <p:cNvSpPr txBox="1">
            <a:spLocks noChangeArrowheads="1"/>
          </p:cNvSpPr>
          <p:nvPr/>
        </p:nvSpPr>
        <p:spPr>
          <a:xfrm>
            <a:off x="838200" y="2021249"/>
            <a:ext cx="5707565" cy="4155713"/>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24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000" b="1">
                <a:solidFill>
                  <a:schemeClr val="tx1"/>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a:solidFill>
                  <a:schemeClr val="tx1"/>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1600">
                <a:solidFill>
                  <a:schemeClr val="tx1"/>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16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1600">
                <a:solidFill>
                  <a:schemeClr val="tx1"/>
                </a:solidFill>
                <a:latin typeface="+mn-lt"/>
              </a:defRPr>
            </a:lvl9pPr>
          </a:lstStyle>
          <a:p>
            <a:pPr marL="107950" indent="-228600" eaLnBrk="1" hangingPunct="1">
              <a:lnSpc>
                <a:spcPct val="90000"/>
              </a:lnSpc>
              <a:spcBef>
                <a:spcPts val="0"/>
              </a:spcBef>
              <a:spcAft>
                <a:spcPts val="600"/>
              </a:spcAft>
              <a:buClr>
                <a:srgbClr val="C00000"/>
              </a:buClr>
              <a:buSzPct val="100000"/>
              <a:buFont typeface="Arial" panose="020B0604020202020204" pitchFamily="34" charset="0"/>
              <a:buChar char="•"/>
              <a:defRPr/>
            </a:pPr>
            <a:r>
              <a:rPr lang="en-US" sz="2000" dirty="0"/>
              <a:t>As we move into inferential statistics and explore the critical ratio keep the allegory of the cave in mind.</a:t>
            </a:r>
            <a:endParaRPr lang="en-US" sz="2000"/>
          </a:p>
          <a:p>
            <a:pPr marL="107950" indent="-228600" eaLnBrk="1" hangingPunct="1">
              <a:lnSpc>
                <a:spcPct val="90000"/>
              </a:lnSpc>
              <a:spcBef>
                <a:spcPts val="0"/>
              </a:spcBef>
              <a:spcAft>
                <a:spcPts val="600"/>
              </a:spcAft>
              <a:buClr>
                <a:srgbClr val="C00000"/>
              </a:buClr>
              <a:buSzPct val="100000"/>
              <a:buFont typeface="Arial" panose="020B0604020202020204" pitchFamily="34" charset="0"/>
              <a:buChar char="•"/>
              <a:defRPr/>
            </a:pPr>
            <a:r>
              <a:rPr lang="en-US" sz="2000" dirty="0"/>
              <a:t>A core assumption of modern science is that we can never Know anything for certain;</a:t>
            </a:r>
            <a:endParaRPr lang="en-US" sz="2000"/>
          </a:p>
          <a:p>
            <a:pPr marL="865188" indent="-228600" eaLnBrk="1" hangingPunct="1">
              <a:lnSpc>
                <a:spcPct val="90000"/>
              </a:lnSpc>
              <a:spcBef>
                <a:spcPts val="0"/>
              </a:spcBef>
              <a:spcAft>
                <a:spcPts val="600"/>
              </a:spcAft>
              <a:buClr>
                <a:srgbClr val="C00000"/>
              </a:buClr>
              <a:buSzPct val="100000"/>
              <a:buFont typeface="Arial" panose="020B0604020202020204" pitchFamily="34" charset="0"/>
              <a:buChar char="•"/>
              <a:defRPr/>
            </a:pPr>
            <a:r>
              <a:rPr lang="en-US" sz="2000" dirty="0"/>
              <a:t>As with the prisoners in Plato’s allegory, we cannot “see” truth directly.</a:t>
            </a:r>
            <a:endParaRPr lang="en-US" sz="2000"/>
          </a:p>
          <a:p>
            <a:pPr marL="865188" indent="-228600" eaLnBrk="1" hangingPunct="1">
              <a:lnSpc>
                <a:spcPct val="90000"/>
              </a:lnSpc>
              <a:spcBef>
                <a:spcPts val="0"/>
              </a:spcBef>
              <a:spcAft>
                <a:spcPts val="600"/>
              </a:spcAft>
              <a:buClr>
                <a:srgbClr val="C00000"/>
              </a:buClr>
              <a:buSzPct val="100000"/>
              <a:buFont typeface="Arial" panose="020B0604020202020204" pitchFamily="34" charset="0"/>
              <a:buChar char="•"/>
              <a:defRPr/>
            </a:pPr>
            <a:r>
              <a:rPr lang="en-US" sz="2000" dirty="0"/>
              <a:t>All our knowledge is probabilistic; we are inferring what the world is really like by making systematic observations about what we can see.</a:t>
            </a:r>
            <a:endParaRPr lang="en-US" sz="2000"/>
          </a:p>
        </p:txBody>
      </p:sp>
      <p:pic>
        <p:nvPicPr>
          <p:cNvPr id="11" name="Picture 10"/>
          <p:cNvPicPr>
            <a:picLocks noChangeAspect="1"/>
          </p:cNvPicPr>
          <p:nvPr/>
        </p:nvPicPr>
        <p:blipFill>
          <a:blip r:embed="rId2"/>
          <a:stretch>
            <a:fillRect/>
          </a:stretch>
        </p:blipFill>
        <p:spPr>
          <a:xfrm>
            <a:off x="7743896" y="758079"/>
            <a:ext cx="4126372" cy="938749"/>
          </a:xfrm>
          <a:prstGeom prst="rect">
            <a:avLst/>
          </a:prstGeom>
        </p:spPr>
      </p:pic>
      <p:pic>
        <p:nvPicPr>
          <p:cNvPr id="3" name="Picture 2"/>
          <p:cNvPicPr>
            <a:picLocks noChangeAspect="1"/>
          </p:cNvPicPr>
          <p:nvPr/>
        </p:nvPicPr>
        <p:blipFill>
          <a:blip r:embed="rId3"/>
          <a:stretch>
            <a:fillRect/>
          </a:stretch>
        </p:blipFill>
        <p:spPr>
          <a:xfrm>
            <a:off x="8786276" y="2426124"/>
            <a:ext cx="3070240" cy="1811442"/>
          </a:xfrm>
          <a:prstGeom prst="rect">
            <a:avLst/>
          </a:prstGeom>
        </p:spPr>
      </p:pic>
      <p:pic>
        <p:nvPicPr>
          <p:cNvPr id="5" name="Picture 4"/>
          <p:cNvPicPr>
            <a:picLocks noChangeAspect="1"/>
          </p:cNvPicPr>
          <p:nvPr/>
        </p:nvPicPr>
        <p:blipFill>
          <a:blip r:embed="rId4"/>
          <a:stretch>
            <a:fillRect/>
          </a:stretch>
        </p:blipFill>
        <p:spPr>
          <a:xfrm>
            <a:off x="9553574" y="4606440"/>
            <a:ext cx="2316691" cy="1702767"/>
          </a:xfrm>
          <a:prstGeom prst="rect">
            <a:avLst/>
          </a:prstGeom>
        </p:spPr>
      </p:pic>
    </p:spTree>
    <p:extLst>
      <p:ext uri="{BB962C8B-B14F-4D97-AF65-F5344CB8AC3E}">
        <p14:creationId xmlns:p14="http://schemas.microsoft.com/office/powerpoint/2010/main" val="16970946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5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C263FCC-695F-4994-AFE7-65D70BD0E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755226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EEB9002-6343-451F-80E3-7753DDB355A6}"/>
              </a:ext>
            </a:extLst>
          </p:cNvPr>
          <p:cNvSpPr>
            <a:spLocks noGrp="1"/>
          </p:cNvSpPr>
          <p:nvPr>
            <p:ph type="title"/>
          </p:nvPr>
        </p:nvSpPr>
        <p:spPr>
          <a:xfrm>
            <a:off x="637595" y="640081"/>
            <a:ext cx="6274591" cy="3943391"/>
          </a:xfrm>
        </p:spPr>
        <p:txBody>
          <a:bodyPr vert="horz" lIns="91440" tIns="45720" rIns="91440" bIns="45720" rtlCol="0" anchor="b">
            <a:normAutofit/>
          </a:bodyPr>
          <a:lstStyle/>
          <a:p>
            <a:r>
              <a:rPr lang="en-US" sz="4800">
                <a:solidFill>
                  <a:schemeClr val="bg1"/>
                </a:solidFill>
              </a:rPr>
              <a:t>Plato’s Allegory of the Cave: Life Lessons on How to Think for Yourself</a:t>
            </a:r>
          </a:p>
        </p:txBody>
      </p:sp>
      <p:pic>
        <p:nvPicPr>
          <p:cNvPr id="6" name="Content Placeholder 5">
            <a:extLst>
              <a:ext uri="{FF2B5EF4-FFF2-40B4-BE49-F238E27FC236}">
                <a16:creationId xmlns:a16="http://schemas.microsoft.com/office/drawing/2014/main" id="{64D10AC3-8F47-4745-8519-C6839503564D}"/>
              </a:ext>
            </a:extLst>
          </p:cNvPr>
          <p:cNvPicPr>
            <a:picLocks noGrp="1" noChangeAspect="1"/>
          </p:cNvPicPr>
          <p:nvPr>
            <p:ph idx="1"/>
          </p:nvPr>
        </p:nvPicPr>
        <p:blipFill rotWithShape="1">
          <a:blip r:embed="rId2"/>
          <a:srcRect t="651" r="-2" b="-2"/>
          <a:stretch/>
        </p:blipFill>
        <p:spPr>
          <a:xfrm>
            <a:off x="7549780" y="10"/>
            <a:ext cx="4642220" cy="6857990"/>
          </a:xfrm>
          <a:prstGeom prst="rect">
            <a:avLst/>
          </a:prstGeom>
        </p:spPr>
      </p:pic>
    </p:spTree>
    <p:extLst>
      <p:ext uri="{BB962C8B-B14F-4D97-AF65-F5344CB8AC3E}">
        <p14:creationId xmlns:p14="http://schemas.microsoft.com/office/powerpoint/2010/main" val="19538855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C6278-0FDA-449C-B6ED-54334CFD08C7}"/>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In Plato’s, The Republic (book), he writes:</a:t>
            </a:r>
            <a:br>
              <a:rPr lang="en-GB" sz="3400">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B8FBFFB7-1C40-416A-8E72-FE6BDBD61172}"/>
              </a:ext>
            </a:extLst>
          </p:cNvPr>
          <p:cNvSpPr>
            <a:spLocks noGrp="1"/>
          </p:cNvSpPr>
          <p:nvPr>
            <p:ph idx="1"/>
          </p:nvPr>
        </p:nvSpPr>
        <p:spPr>
          <a:xfrm>
            <a:off x="1371599" y="2318197"/>
            <a:ext cx="9724031" cy="3683358"/>
          </a:xfrm>
        </p:spPr>
        <p:txBody>
          <a:bodyPr anchor="ctr">
            <a:normAutofit/>
          </a:bodyPr>
          <a:lstStyle/>
          <a:p>
            <a:pPr marL="0" indent="0">
              <a:buNone/>
            </a:pPr>
            <a:r>
              <a:rPr lang="en-GB" sz="1900" dirty="0"/>
              <a:t> “See human beings as though they were in an underground cave-like dwelling with its entrance, a long one, open to the light across the whole width of the cave.  They are in it from childhood with their legs and necks in bonds so that they are fixed, seeing only in front of them, unable because of the bond to turn their head all the way around.” Every day, these people in the caves watched shadows projected on a blank wall. For them, these shadows are real and they shape their entire reality. Now imagine that one of the prisoner’s leaves the cave and walks outside into the sunshine. For the first time in his life, he is exposed to sunshine and light. He can now finally see the “true” forms, shapes and reality of the shadows he thought were real. In this Allegory, Socrates asks, what would he think of his companions back in the cave? He’d probably feel sorry for them and their limited reality. Now, if he returned back to the cave and told them about what he saw, they’d probably laugh at him and think he was crazy. Plato’s Allegory of the Cave explores the tension between the imagined reality that we think is “real” (shadows) versus the reality that is the “truth” (outside the cave).</a:t>
            </a:r>
          </a:p>
          <a:p>
            <a:endParaRPr lang="en-GB" sz="1900" dirty="0"/>
          </a:p>
        </p:txBody>
      </p:sp>
    </p:spTree>
    <p:extLst>
      <p:ext uri="{BB962C8B-B14F-4D97-AF65-F5344CB8AC3E}">
        <p14:creationId xmlns:p14="http://schemas.microsoft.com/office/powerpoint/2010/main" val="28084874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1FD3626-1E3D-4F44-B115-A984B134E27C}"/>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rPr>
              <a:t>HOW DOES THE CAVE APPLY TO YOU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6B5BFBD-33ED-4A6E-A802-A51065224E99}"/>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The best way to learn from Plato’s Allegory of the Cave, is to think of the people trapped in the cave as majority of people in the world.</a:t>
            </a:r>
          </a:p>
          <a:p>
            <a:r>
              <a:rPr lang="en-GB" sz="2000" dirty="0">
                <a:solidFill>
                  <a:schemeClr val="tx1">
                    <a:alpha val="80000"/>
                  </a:schemeClr>
                </a:solidFill>
              </a:rPr>
              <a:t>The cave people believed that the shadows they saw were the “truth,” just like majority of the world who believe in and pursue shadows based on money, education, fame, love and so on.</a:t>
            </a:r>
          </a:p>
          <a:p>
            <a:r>
              <a:rPr lang="en-GB" sz="2000" dirty="0">
                <a:solidFill>
                  <a:schemeClr val="tx1">
                    <a:alpha val="80000"/>
                  </a:schemeClr>
                </a:solidFill>
              </a:rPr>
              <a:t>These are generally the ideas and social norms that we’ve been told to stick to from childhood because of the majority consensus.</a:t>
            </a:r>
          </a:p>
          <a:p>
            <a:r>
              <a:rPr lang="en-GB" sz="2000" dirty="0">
                <a:solidFill>
                  <a:schemeClr val="tx1">
                    <a:alpha val="80000"/>
                  </a:schemeClr>
                </a:solidFill>
              </a:rPr>
              <a:t>Unfortunately, thinking like this often leads to a life of missed opportunities and mediocrity because you’d never realise how much more of reality actually existed outside the “cave.”</a:t>
            </a:r>
          </a:p>
          <a:p>
            <a:pPr marL="0" indent="0">
              <a:buNone/>
            </a:pPr>
            <a:endParaRPr lang="en-GB" sz="2000" dirty="0">
              <a:solidFill>
                <a:schemeClr val="tx1">
                  <a:alpha val="80000"/>
                </a:schemeClr>
              </a:solidFill>
            </a:endParaRP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8968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754B9A1-3479-4E22-AE80-E3384A4837ED}"/>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What about the person who escaped the cave?</a:t>
            </a:r>
            <a:br>
              <a:rPr lang="en-GB" sz="6200">
                <a:solidFill>
                  <a:srgbClr val="FFFFFF"/>
                </a:solidFill>
              </a:rPr>
            </a:br>
            <a:endParaRPr lang="en-GB" sz="62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0CFA9B1-CD3E-4D14-8D98-50AD208EED00}"/>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This represents the small handful of people who dare to think and act in a different way from the crowd.</a:t>
            </a:r>
          </a:p>
          <a:p>
            <a:pPr marL="0" indent="0">
              <a:buNone/>
            </a:pPr>
            <a:r>
              <a:rPr lang="en-GB" sz="2000" dirty="0">
                <a:solidFill>
                  <a:schemeClr val="tx1">
                    <a:alpha val="80000"/>
                  </a:schemeClr>
                </a:solidFill>
              </a:rPr>
              <a:t>They don’t have an imagined “shadow” reality because they’ve stepped outside their comfort zone into the “sunshine” to uncover the true reality of life.</a:t>
            </a:r>
          </a:p>
          <a:p>
            <a:pPr marL="0" indent="0">
              <a:buNone/>
            </a:pPr>
            <a:r>
              <a:rPr lang="en-GB" sz="2000" dirty="0">
                <a:solidFill>
                  <a:schemeClr val="tx1">
                    <a:alpha val="80000"/>
                  </a:schemeClr>
                </a:solidFill>
              </a:rPr>
              <a:t>These people live a life with limitless possibilities and often change the course of history (think Martin Luther King, Steve Jobs, Isaac Newton and so on). </a:t>
            </a:r>
          </a:p>
          <a:p>
            <a:pPr marL="0" indent="0">
              <a:buNone/>
            </a:pPr>
            <a:r>
              <a:rPr lang="en-GB" sz="2000" dirty="0">
                <a:solidFill>
                  <a:schemeClr val="tx1">
                    <a:alpha val="80000"/>
                  </a:schemeClr>
                </a:solidFill>
              </a:rPr>
              <a:t>It’s not because they’re better than everyone else that they’ve “escaped the cave”. It’s simply because they’ve made a decision to consistently step outside their comfort zone, face their fears and think in a unique way.</a:t>
            </a: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3284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540113D-6829-49A7-85DE-BAAF4B7BDE11}"/>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How can you escape this “cave”?</a:t>
            </a:r>
            <a:br>
              <a:rPr lang="en-GB" sz="6800">
                <a:solidFill>
                  <a:srgbClr val="FFFFFF"/>
                </a:solidFill>
              </a:rPr>
            </a:br>
            <a:endParaRPr lang="en-GB" sz="68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CAFFEE2-3A77-41A8-AD3F-672182EA5607}"/>
              </a:ext>
            </a:extLst>
          </p:cNvPr>
          <p:cNvSpPr>
            <a:spLocks noGrp="1"/>
          </p:cNvSpPr>
          <p:nvPr>
            <p:ph idx="1"/>
          </p:nvPr>
        </p:nvSpPr>
        <p:spPr>
          <a:xfrm>
            <a:off x="6297233" y="518400"/>
            <a:ext cx="4771607" cy="5837949"/>
          </a:xfrm>
        </p:spPr>
        <p:txBody>
          <a:bodyPr anchor="ctr">
            <a:normAutofit/>
          </a:bodyPr>
          <a:lstStyle/>
          <a:p>
            <a:pPr marL="0" indent="0">
              <a:buNone/>
            </a:pPr>
            <a:endParaRPr lang="en-GB" sz="1700" dirty="0">
              <a:solidFill>
                <a:schemeClr val="tx1">
                  <a:alpha val="80000"/>
                </a:schemeClr>
              </a:solidFill>
            </a:endParaRPr>
          </a:p>
          <a:p>
            <a:r>
              <a:rPr lang="en-GB" sz="1700" dirty="0">
                <a:solidFill>
                  <a:schemeClr val="tx1">
                    <a:alpha val="80000"/>
                  </a:schemeClr>
                </a:solidFill>
              </a:rPr>
              <a:t>The key life lesson from Plato’s Allegory of the Cave is to question every assumption you have about the reality you call “real.”</a:t>
            </a:r>
          </a:p>
          <a:p>
            <a:r>
              <a:rPr lang="en-GB" sz="1700" dirty="0">
                <a:solidFill>
                  <a:schemeClr val="tx1">
                    <a:alpha val="80000"/>
                  </a:schemeClr>
                </a:solidFill>
              </a:rPr>
              <a:t>This is a powerful way to develop the skill of thinking for yourself and discovering your own unique solutions to any problem.</a:t>
            </a:r>
          </a:p>
          <a:p>
            <a:r>
              <a:rPr lang="en-GB" sz="1700" dirty="0">
                <a:solidFill>
                  <a:schemeClr val="tx1">
                    <a:alpha val="80000"/>
                  </a:schemeClr>
                </a:solidFill>
              </a:rPr>
              <a:t>I’ve covered one method of doing this based on Elon musk’s First principles way of thinking.</a:t>
            </a:r>
          </a:p>
          <a:p>
            <a:r>
              <a:rPr lang="en-GB" sz="1700" dirty="0">
                <a:solidFill>
                  <a:schemeClr val="tx1">
                    <a:alpha val="80000"/>
                  </a:schemeClr>
                </a:solidFill>
              </a:rPr>
              <a:t>The more assumptions you question, the less likely you’ll make bad decisions and errors that could significantly cost you.</a:t>
            </a:r>
          </a:p>
          <a:p>
            <a:r>
              <a:rPr lang="en-GB" sz="1700" dirty="0">
                <a:solidFill>
                  <a:schemeClr val="tx1">
                    <a:alpha val="80000"/>
                  </a:schemeClr>
                </a:solidFill>
              </a:rPr>
              <a:t>It takes courage to step outside of your comfort zone and think differently than you’ve previously done. But, the rewards are always worth it (see my testimonial on experimenting with intermittent fasting).</a:t>
            </a:r>
          </a:p>
          <a:p>
            <a:r>
              <a:rPr lang="en-GB" sz="1700" dirty="0">
                <a:solidFill>
                  <a:schemeClr val="tx1">
                    <a:alpha val="80000"/>
                  </a:schemeClr>
                </a:solidFill>
              </a:rPr>
              <a:t>Finally, remember that it’s not enough to leave the cave. It’s much more important that you stay outside of the cave.</a:t>
            </a:r>
          </a:p>
          <a:p>
            <a:endParaRPr lang="en-GB" sz="17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5152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58276-045E-4440-8097-7005CC31213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REFLECTING</a:t>
            </a:r>
          </a:p>
        </p:txBody>
      </p:sp>
      <p:sp>
        <p:nvSpPr>
          <p:cNvPr id="3" name="Content Placeholder 2">
            <a:extLst>
              <a:ext uri="{FF2B5EF4-FFF2-40B4-BE49-F238E27FC236}">
                <a16:creationId xmlns:a16="http://schemas.microsoft.com/office/drawing/2014/main" id="{37DC2E95-CFCE-4815-949F-CF22599B61CC}"/>
              </a:ext>
            </a:extLst>
          </p:cNvPr>
          <p:cNvSpPr>
            <a:spLocks noGrp="1"/>
          </p:cNvSpPr>
          <p:nvPr>
            <p:ph idx="1"/>
          </p:nvPr>
        </p:nvSpPr>
        <p:spPr>
          <a:xfrm>
            <a:off x="4810259" y="649480"/>
            <a:ext cx="6555347" cy="5546047"/>
          </a:xfrm>
        </p:spPr>
        <p:txBody>
          <a:bodyPr anchor="ctr">
            <a:normAutofit/>
          </a:bodyPr>
          <a:lstStyle/>
          <a:p>
            <a:r>
              <a:rPr lang="en-GB" sz="2000"/>
              <a:t>Plato’s Allegory of the Cave is a reminder that not everyone will understand or be happy for you, when you decide to change your habits and outlook on life.</a:t>
            </a:r>
          </a:p>
          <a:p>
            <a:r>
              <a:rPr lang="en-GB" sz="2000"/>
              <a:t>Just like how the people in the cave responded to the escaped prisoner who returned—you can expect friends and family to laugh at your “stupid” ideas.</a:t>
            </a:r>
          </a:p>
          <a:p>
            <a:r>
              <a:rPr lang="en-GB" sz="2000"/>
              <a:t>It’s normal to face criticism once you leave the cave.</a:t>
            </a:r>
          </a:p>
          <a:p>
            <a:r>
              <a:rPr lang="en-GB" sz="2000"/>
              <a:t>In the end, if you can’t convince them through your words, convince them through your actions—because actions speak louder than words.</a:t>
            </a:r>
          </a:p>
          <a:p>
            <a:endParaRPr lang="en-GB" sz="2000"/>
          </a:p>
        </p:txBody>
      </p:sp>
    </p:spTree>
    <p:extLst>
      <p:ext uri="{BB962C8B-B14F-4D97-AF65-F5344CB8AC3E}">
        <p14:creationId xmlns:p14="http://schemas.microsoft.com/office/powerpoint/2010/main" val="37096511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4A3FC0-E6CB-4901-8BBD-8608077D41D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Food for thought</a:t>
            </a:r>
          </a:p>
        </p:txBody>
      </p:sp>
      <p:sp>
        <p:nvSpPr>
          <p:cNvPr id="3" name="Content Placeholder 2">
            <a:extLst>
              <a:ext uri="{FF2B5EF4-FFF2-40B4-BE49-F238E27FC236}">
                <a16:creationId xmlns:a16="http://schemas.microsoft.com/office/drawing/2014/main" id="{B701CA17-7936-49A2-82A4-764DB11DB409}"/>
              </a:ext>
            </a:extLst>
          </p:cNvPr>
          <p:cNvSpPr>
            <a:spLocks noGrp="1"/>
          </p:cNvSpPr>
          <p:nvPr>
            <p:ph idx="1"/>
          </p:nvPr>
        </p:nvSpPr>
        <p:spPr>
          <a:xfrm>
            <a:off x="4810259" y="649480"/>
            <a:ext cx="6555347" cy="5546047"/>
          </a:xfrm>
        </p:spPr>
        <p:txBody>
          <a:bodyPr anchor="ctr">
            <a:normAutofit/>
          </a:bodyPr>
          <a:lstStyle/>
          <a:p>
            <a:r>
              <a:rPr lang="en-GB" sz="2000"/>
              <a:t>What beliefs and assumptions (shadows) currently shape your reality?</a:t>
            </a:r>
          </a:p>
          <a:p>
            <a:r>
              <a:rPr lang="en-GB" sz="2000"/>
              <a:t>How did you come to the conclusion that these assumptions were true?</a:t>
            </a:r>
          </a:p>
          <a:p>
            <a:r>
              <a:rPr lang="en-GB" sz="2000"/>
              <a:t>Are you willing to question and adjust these assumptions? If so, what can you do on a daily basis to build this habit?</a:t>
            </a:r>
          </a:p>
          <a:p>
            <a:endParaRPr lang="en-GB" sz="2000"/>
          </a:p>
        </p:txBody>
      </p:sp>
    </p:spTree>
    <p:extLst>
      <p:ext uri="{BB962C8B-B14F-4D97-AF65-F5344CB8AC3E}">
        <p14:creationId xmlns:p14="http://schemas.microsoft.com/office/powerpoint/2010/main" val="17356166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Image result for relax">
            <a:extLst>
              <a:ext uri="{FF2B5EF4-FFF2-40B4-BE49-F238E27FC236}">
                <a16:creationId xmlns:a16="http://schemas.microsoft.com/office/drawing/2014/main" id="{C813A9BE-3D2A-40CB-A10B-610DACECCE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74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4033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4" name="Picture 3" descr="Close-up of a wet pink rose">
            <a:extLst>
              <a:ext uri="{FF2B5EF4-FFF2-40B4-BE49-F238E27FC236}">
                <a16:creationId xmlns:a16="http://schemas.microsoft.com/office/drawing/2014/main" id="{634ABDF2-9FA5-4F81-926C-F32DED8F7776}"/>
              </a:ext>
            </a:extLst>
          </p:cNvPr>
          <p:cNvPicPr>
            <a:picLocks noChangeAspect="1"/>
          </p:cNvPicPr>
          <p:nvPr/>
        </p:nvPicPr>
        <p:blipFill rotWithShape="1">
          <a:blip r:embed="rId2">
            <a:alphaModFix amt="60000"/>
          </a:blip>
          <a:srcRect b="15747"/>
          <a:stretch/>
        </p:blipFill>
        <p:spPr>
          <a:xfrm>
            <a:off x="20" y="10"/>
            <a:ext cx="12191980" cy="6856614"/>
          </a:xfrm>
          <a:prstGeom prst="rect">
            <a:avLst/>
          </a:prstGeom>
        </p:spPr>
      </p:pic>
      <p:grpSp>
        <p:nvGrpSpPr>
          <p:cNvPr id="13" name="Group 12">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838200" y="740211"/>
            <a:ext cx="7530685" cy="3163864"/>
          </a:xfrm>
        </p:spPr>
        <p:txBody>
          <a:bodyPr>
            <a:normAutofit/>
          </a:bodyPr>
          <a:lstStyle/>
          <a:p>
            <a:pPr algn="l"/>
            <a:r>
              <a:rPr lang="en-GB" sz="5200" dirty="0">
                <a:solidFill>
                  <a:srgbClr val="FFFFFF"/>
                </a:solidFill>
              </a:rPr>
              <a:t>POSITIONALITY TAKE 2</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838200" y="4074515"/>
            <a:ext cx="7583133" cy="1279124"/>
          </a:xfrm>
        </p:spPr>
        <p:txBody>
          <a:bodyPr>
            <a:normAutofit/>
          </a:bodyPr>
          <a:lstStyle/>
          <a:p>
            <a:pPr algn="l"/>
            <a:r>
              <a:rPr lang="en-GB" sz="2200" dirty="0">
                <a:solidFill>
                  <a:srgbClr val="FFFFFF"/>
                </a:solidFill>
              </a:rPr>
              <a:t>DR CAROLINE JAWAD 2021</a:t>
            </a:r>
          </a:p>
        </p:txBody>
      </p:sp>
    </p:spTree>
    <p:extLst>
      <p:ext uri="{BB962C8B-B14F-4D97-AF65-F5344CB8AC3E}">
        <p14:creationId xmlns:p14="http://schemas.microsoft.com/office/powerpoint/2010/main" val="23149689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36" name="Picture 2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7" name="Rectangle 2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38" name="Rectangle 28">
            <a:extLst>
              <a:ext uri="{FF2B5EF4-FFF2-40B4-BE49-F238E27FC236}">
                <a16:creationId xmlns:a16="http://schemas.microsoft.com/office/drawing/2014/main" id="{BFD72608-F718-4089-A37F-1809F869D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39" name="Group 30">
            <a:extLst>
              <a:ext uri="{FF2B5EF4-FFF2-40B4-BE49-F238E27FC236}">
                <a16:creationId xmlns:a16="http://schemas.microsoft.com/office/drawing/2014/main" id="{F5028F00-CB45-4253-89D7-4F08E02D8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2" name="Picture 31">
              <a:extLst>
                <a:ext uri="{FF2B5EF4-FFF2-40B4-BE49-F238E27FC236}">
                  <a16:creationId xmlns:a16="http://schemas.microsoft.com/office/drawing/2014/main" id="{3F4E267F-D89B-4EE0-9F51-60775526EEA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3" name="Picture 32">
              <a:extLst>
                <a:ext uri="{FF2B5EF4-FFF2-40B4-BE49-F238E27FC236}">
                  <a16:creationId xmlns:a16="http://schemas.microsoft.com/office/drawing/2014/main" id="{170C3580-5C66-45F0-8331-549786B6C9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A16447F4-77FE-48A3-948C-1C0D609E0CD3}"/>
              </a:ext>
            </a:extLst>
          </p:cNvPr>
          <p:cNvSpPr>
            <a:spLocks noGrp="1"/>
          </p:cNvSpPr>
          <p:nvPr>
            <p:ph type="title"/>
          </p:nvPr>
        </p:nvSpPr>
        <p:spPr>
          <a:xfrm>
            <a:off x="838200" y="744909"/>
            <a:ext cx="10591800" cy="3155419"/>
          </a:xfrm>
        </p:spPr>
        <p:txBody>
          <a:bodyPr vert="horz" lIns="91440" tIns="45720" rIns="91440" bIns="45720" rtlCol="0" anchor="b">
            <a:normAutofit/>
          </a:bodyPr>
          <a:lstStyle/>
          <a:p>
            <a:pPr>
              <a:lnSpc>
                <a:spcPct val="90000"/>
              </a:lnSpc>
            </a:pPr>
            <a:r>
              <a:rPr lang="en-US" sz="2900" dirty="0">
                <a:solidFill>
                  <a:srgbClr val="FFFFFF"/>
                </a:solidFill>
              </a:rPr>
              <a:t>POSITIONALITY REFERS TO THE STANCE OR POSITIONING OF YOU THE RESEARCHER, IN RELATION TO THE SOCIAL AND POLITICAL CONTEXT OF YOUR DOCTORAL RESEARCH - WHETHER THAT IS THE COMMUNITY, THE ORGANISATION OR THE PARTICIPANT GROUP.</a:t>
            </a:r>
            <a:br>
              <a:rPr lang="en-US" sz="2900" dirty="0">
                <a:solidFill>
                  <a:srgbClr val="FFFFFF"/>
                </a:solidFill>
              </a:rPr>
            </a:br>
            <a:endParaRPr lang="en-US" sz="2900" dirty="0">
              <a:solidFill>
                <a:srgbClr val="FFFFFF"/>
              </a:solidFill>
            </a:endParaRPr>
          </a:p>
        </p:txBody>
      </p:sp>
    </p:spTree>
    <p:extLst>
      <p:ext uri="{BB962C8B-B14F-4D97-AF65-F5344CB8AC3E}">
        <p14:creationId xmlns:p14="http://schemas.microsoft.com/office/powerpoint/2010/main" val="2590788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838200" y="559813"/>
            <a:ext cx="6858000" cy="1664573"/>
          </a:xfrm>
        </p:spPr>
        <p:txBody>
          <a:bodyPr>
            <a:normAutofit/>
          </a:bodyPr>
          <a:lstStyle/>
          <a:p>
            <a:r>
              <a:rPr lang="en-GB">
                <a:solidFill>
                  <a:srgbClr val="FFFFFF"/>
                </a:solidFill>
              </a:rPr>
              <a:t>WHAT IS YOUR POSITIONALITY ?</a:t>
            </a:r>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838200" y="2384474"/>
            <a:ext cx="6857558" cy="3728613"/>
          </a:xfrm>
        </p:spPr>
        <p:txBody>
          <a:bodyPr>
            <a:normAutofit/>
          </a:bodyPr>
          <a:lstStyle/>
          <a:p>
            <a:r>
              <a:rPr lang="en-GB" sz="1800">
                <a:solidFill>
                  <a:srgbClr val="FFFFFF"/>
                </a:solidFill>
              </a:rPr>
              <a:t>Reflecting on, fleshing out, interrogating, and conveying your positionality relative to a research orientation is </a:t>
            </a:r>
            <a:r>
              <a:rPr lang="en-GB" sz="1800" b="1">
                <a:solidFill>
                  <a:srgbClr val="FFFFFF"/>
                </a:solidFill>
              </a:rPr>
              <a:t>critical to ensuring the validity of your research stance</a:t>
            </a:r>
            <a:r>
              <a:rPr lang="en-GB" sz="1800">
                <a:solidFill>
                  <a:srgbClr val="FFFFFF"/>
                </a:solidFill>
              </a:rPr>
              <a:t>. </a:t>
            </a:r>
          </a:p>
          <a:p>
            <a:r>
              <a:rPr lang="en-GB" sz="1800">
                <a:solidFill>
                  <a:srgbClr val="FFFFFF"/>
                </a:solidFill>
              </a:rPr>
              <a:t>After all, no one can be 100% objective. </a:t>
            </a:r>
          </a:p>
          <a:p>
            <a:r>
              <a:rPr lang="en-GB" sz="1800">
                <a:solidFill>
                  <a:srgbClr val="FFFFFF"/>
                </a:solidFill>
              </a:rPr>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24" name="Group 23">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25" name="Picture 24">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62324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2F3CA0B-B60B-482D-9E04-F355726BF801}"/>
              </a:ext>
            </a:extLst>
          </p:cNvPr>
          <p:cNvSpPr>
            <a:spLocks noGrp="1"/>
          </p:cNvSpPr>
          <p:nvPr>
            <p:ph idx="1"/>
          </p:nvPr>
        </p:nvSpPr>
        <p:spPr/>
        <p:txBody>
          <a:bodyPr/>
          <a:lstStyle/>
          <a:p>
            <a:r>
              <a:rPr lang="en-GB" dirty="0"/>
              <a:t>In addition to the technical qualitative and quantitative research methods for ensuring validity, a </a:t>
            </a:r>
            <a:r>
              <a:rPr lang="en-GB" dirty="0" err="1"/>
              <a:t>preemptive</a:t>
            </a:r>
            <a:r>
              <a:rPr lang="en-GB" dirty="0"/>
              <a:t> and fundamental step in attending to the ethics of the research process is to critically reflect on, flesh out, interrogate, and state one’s positionality. </a:t>
            </a:r>
          </a:p>
          <a:p>
            <a:r>
              <a:rPr lang="en-GB" dirty="0"/>
              <a:t>A great place to labour with and develop one’s positionality is in a researcher reflection memo, which provides a safe, brave, intentional, self-reflexive, and critical space to consider and respond to questions about one’s positionality:</a:t>
            </a:r>
          </a:p>
        </p:txBody>
      </p:sp>
    </p:spTree>
    <p:extLst>
      <p:ext uri="{BB962C8B-B14F-4D97-AF65-F5344CB8AC3E}">
        <p14:creationId xmlns:p14="http://schemas.microsoft.com/office/powerpoint/2010/main" val="17647087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lnSpcReduction="10000"/>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58654EBE-B0B2-4BA6-B3AD-0D0C50C9D75A}"/>
              </a:ext>
            </a:extLst>
          </p:cNvPr>
          <p:cNvSpPr>
            <a:spLocks noGrp="1"/>
          </p:cNvSpPr>
          <p:nvPr>
            <p:ph idx="1"/>
          </p:nvPr>
        </p:nvSpPr>
        <p:spPr/>
        <p:txBody>
          <a:bodyPr>
            <a:normAutofit lnSpcReduction="10000"/>
          </a:bodyPr>
          <a:lstStyle/>
          <a:p>
            <a:pPr marL="514350" indent="-514350" fontAlgn="base">
              <a:buFont typeface="+mj-lt"/>
              <a:buAutoNum type="arabicPeriod" startAt="4"/>
            </a:pPr>
            <a:r>
              <a:rPr lang="en-GB" dirty="0"/>
              <a:t>How has my own positionality changed, or not, over time, and why? In what ways has it remained static, and why? In what ways has it been dynamic, fluid, emerging and/or generative, and why?</a:t>
            </a:r>
          </a:p>
          <a:p>
            <a:pPr marL="514350" indent="-514350" fontAlgn="base">
              <a:buFont typeface="+mj-lt"/>
              <a:buAutoNum type="arabicPeriod" startAt="4"/>
            </a:pPr>
            <a:r>
              <a:rPr lang="en-GB" dirty="0"/>
              <a:t>How does my positionality recognize, </a:t>
            </a:r>
            <a:r>
              <a:rPr lang="en-GB" dirty="0" err="1"/>
              <a:t>honor</a:t>
            </a:r>
            <a:r>
              <a:rPr lang="en-GB" dirty="0"/>
              <a:t>, and/or problematize intersectional notions of difference (politics, economic class, race, ethnicity, nationality, citizenship, legality, age, ability, education, sexuality, gender, and/or religion?) as a conceptual praxis of analysis for my research context?</a:t>
            </a:r>
          </a:p>
          <a:p>
            <a:endParaRPr lang="en-GB" dirty="0"/>
          </a:p>
        </p:txBody>
      </p:sp>
    </p:spTree>
    <p:extLst>
      <p:ext uri="{BB962C8B-B14F-4D97-AF65-F5344CB8AC3E}">
        <p14:creationId xmlns:p14="http://schemas.microsoft.com/office/powerpoint/2010/main" val="10449144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5" name="Rectangle 7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00" y="0"/>
            <a:ext cx="122013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026" name="Picture 2" descr="Chart, diagram, radar chart&#10;&#10;Description automatically generated">
            <a:extLst>
              <a:ext uri="{FF2B5EF4-FFF2-40B4-BE49-F238E27FC236}">
                <a16:creationId xmlns:a16="http://schemas.microsoft.com/office/drawing/2014/main" id="{23EAC424-5F0D-4BAE-B339-A0897B5515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7" r="1" b="1"/>
          <a:stretch/>
        </p:blipFill>
        <p:spPr bwMode="auto">
          <a:xfrm>
            <a:off x="-6250" y="10"/>
            <a:ext cx="12198250" cy="626588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3AE72DA6-F609-4537-9EE4-D12F65EC7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0" y="6244106"/>
            <a:ext cx="12198250" cy="6295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 name="Rectangle 3">
            <a:extLst>
              <a:ext uri="{FF2B5EF4-FFF2-40B4-BE49-F238E27FC236}">
                <a16:creationId xmlns:a16="http://schemas.microsoft.com/office/drawing/2014/main" id="{CFCC99BD-E9C3-4B27-AE3E-DF04A5F39A08}"/>
              </a:ext>
            </a:extLst>
          </p:cNvPr>
          <p:cNvSpPr/>
          <p:nvPr/>
        </p:nvSpPr>
        <p:spPr>
          <a:xfrm>
            <a:off x="4501662" y="4839286"/>
            <a:ext cx="1322363" cy="32355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5" name="Rectangle 4">
            <a:extLst>
              <a:ext uri="{FF2B5EF4-FFF2-40B4-BE49-F238E27FC236}">
                <a16:creationId xmlns:a16="http://schemas.microsoft.com/office/drawing/2014/main" id="{9E2D5757-376D-4733-9AB6-BCCDF1A2E706}"/>
              </a:ext>
            </a:extLst>
          </p:cNvPr>
          <p:cNvSpPr/>
          <p:nvPr/>
        </p:nvSpPr>
        <p:spPr>
          <a:xfrm>
            <a:off x="3587262" y="5162843"/>
            <a:ext cx="1899138" cy="77372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7086834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4" name="Rectangle 13">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4" name="Picture 3">
            <a:extLst>
              <a:ext uri="{FF2B5EF4-FFF2-40B4-BE49-F238E27FC236}">
                <a16:creationId xmlns:a16="http://schemas.microsoft.com/office/drawing/2014/main" id="{B39E6AE0-5F1E-470C-B7B3-3D955098BABD}"/>
              </a:ext>
            </a:extLst>
          </p:cNvPr>
          <p:cNvPicPr>
            <a:picLocks noChangeAspect="1"/>
          </p:cNvPicPr>
          <p:nvPr/>
        </p:nvPicPr>
        <p:blipFill rotWithShape="1">
          <a:blip r:embed="rId3">
            <a:alphaModFix/>
          </a:blip>
          <a:srcRect t="7464" b="8266"/>
          <a:stretch/>
        </p:blipFill>
        <p:spPr>
          <a:xfrm>
            <a:off x="20" y="10"/>
            <a:ext cx="12191980" cy="6857990"/>
          </a:xfrm>
          <a:prstGeom prst="rect">
            <a:avLst/>
          </a:prstGeom>
        </p:spPr>
      </p:pic>
      <p:sp>
        <p:nvSpPr>
          <p:cNvPr id="16" name="Frame 15">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18" name="Frame 17">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frame">
            <a:avLst>
              <a:gd name="adj1" fmla="val 9763"/>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42E57CBA-5A7C-409D-83A8-9B9101FE4DEC}"/>
              </a:ext>
            </a:extLst>
          </p:cNvPr>
          <p:cNvSpPr>
            <a:spLocks noGrp="1"/>
          </p:cNvSpPr>
          <p:nvPr>
            <p:ph type="title"/>
          </p:nvPr>
        </p:nvSpPr>
        <p:spPr>
          <a:xfrm>
            <a:off x="996275" y="2209800"/>
            <a:ext cx="10128925" cy="1600200"/>
          </a:xfrm>
        </p:spPr>
        <p:txBody>
          <a:bodyPr vert="horz" lIns="91440" tIns="45720" rIns="91440" bIns="45720" rtlCol="0" anchor="b">
            <a:normAutofit/>
          </a:bodyPr>
          <a:lstStyle/>
          <a:p>
            <a:pPr algn="ctr"/>
            <a:r>
              <a:rPr lang="en-US">
                <a:solidFill>
                  <a:srgbClr val="FFFFFF"/>
                </a:solidFill>
              </a:rPr>
              <a:t>NEXT BLANK POSITIONALITY MAP</a:t>
            </a:r>
          </a:p>
        </p:txBody>
      </p:sp>
      <p:pic>
        <p:nvPicPr>
          <p:cNvPr id="20" name="Picture 19">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rcRect l="829"/>
          <a:stretch>
            <a:fillRect/>
          </a:stretch>
        </p:blipFill>
        <p:spPr>
          <a:xfrm>
            <a:off x="18661"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2" name="Picture 21">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483" b="19117"/>
          <a:stretch/>
        </p:blipFill>
        <p:spPr>
          <a:xfrm rot="5400000">
            <a:off x="381679" y="-364574"/>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7130023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FIGURE 1 MAPPING SOCIAL IDENTITY</a:t>
            </a:r>
          </a:p>
        </p:txBody>
      </p:sp>
    </p:spTree>
    <p:extLst>
      <p:ext uri="{BB962C8B-B14F-4D97-AF65-F5344CB8AC3E}">
        <p14:creationId xmlns:p14="http://schemas.microsoft.com/office/powerpoint/2010/main" val="24125823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fontScale="92500" lnSpcReduction="10000"/>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identify as important contributors to their unique social identity </a:t>
            </a:r>
            <a:r>
              <a:rPr lang="en-GB" b="1" dirty="0"/>
              <a:t>as well as removing any they feel do not apply.</a:t>
            </a:r>
          </a:p>
        </p:txBody>
      </p:sp>
    </p:spTree>
    <p:extLst>
      <p:ext uri="{BB962C8B-B14F-4D97-AF65-F5344CB8AC3E}">
        <p14:creationId xmlns:p14="http://schemas.microsoft.com/office/powerpoint/2010/main" val="97966699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3" name="Rectangle 72">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75" name="Rectangle 74">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77" name="Rectangle 7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79" name="Group 78">
            <a:extLst>
              <a:ext uri="{FF2B5EF4-FFF2-40B4-BE49-F238E27FC236}">
                <a16:creationId xmlns:a16="http://schemas.microsoft.com/office/drawing/2014/main" id="{F88A4BBD-D838-4074-87A2-A924525800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80" name="Picture 79">
              <a:extLst>
                <a:ext uri="{FF2B5EF4-FFF2-40B4-BE49-F238E27FC236}">
                  <a16:creationId xmlns:a16="http://schemas.microsoft.com/office/drawing/2014/main" id="{538A046B-CDF0-4C13-A5DF-209D5B865B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81" name="Picture 80">
              <a:extLst>
                <a:ext uri="{FF2B5EF4-FFF2-40B4-BE49-F238E27FC236}">
                  <a16:creationId xmlns:a16="http://schemas.microsoft.com/office/drawing/2014/main" id="{B7C60656-56B0-4CF3-958D-AB9C245867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FIGURE 2 COMPLETED MAP DJ</a:t>
            </a:r>
          </a:p>
        </p:txBody>
      </p:sp>
    </p:spTree>
    <p:extLst>
      <p:ext uri="{BB962C8B-B14F-4D97-AF65-F5344CB8AC3E}">
        <p14:creationId xmlns:p14="http://schemas.microsoft.com/office/powerpoint/2010/main" val="280275704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37" name="Picture 13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9" name="Rectangle 1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41" name="Rectangle 1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43" name="Rectangle 14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145" name="Group 14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6" name="Picture 14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7" name="Picture 14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marL="0" marR="0" lvl="0" indent="-228600" algn="ctr" defTabSz="914400" rtl="0" eaLnBrk="1" fontAlgn="auto" latinLnBrk="0" hangingPunct="1">
              <a:lnSpc>
                <a:spcPct val="110000"/>
              </a:lnSpc>
              <a:spcBef>
                <a:spcPts val="0"/>
              </a:spcBef>
              <a:spcAft>
                <a:spcPts val="600"/>
              </a:spcAft>
              <a:buClr>
                <a:srgbClr val="B79F20"/>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FIGURE 3 COMPLETED MAP NM</a:t>
            </a:r>
          </a:p>
        </p:txBody>
      </p:sp>
    </p:spTree>
    <p:extLst>
      <p:ext uri="{BB962C8B-B14F-4D97-AF65-F5344CB8AC3E}">
        <p14:creationId xmlns:p14="http://schemas.microsoft.com/office/powerpoint/2010/main" val="42862175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F30BFBC-CDB8-471B-A807-67EDA230C3B0}"/>
              </a:ext>
            </a:extLst>
          </p:cNvPr>
          <p:cNvGraphicFramePr>
            <a:graphicFrameLocks noGrp="1"/>
          </p:cNvGraphicFramePr>
          <p:nvPr/>
        </p:nvGraphicFramePr>
        <p:xfrm>
          <a:off x="516835" y="251791"/>
          <a:ext cx="11476382" cy="6511460"/>
        </p:xfrm>
        <a:graphic>
          <a:graphicData uri="http://schemas.openxmlformats.org/drawingml/2006/table">
            <a:tbl>
              <a:tblPr firstRow="1" firstCol="1" bandRow="1">
                <a:tableStyleId>{5C22544A-7EE6-4342-B048-85BDC9FD1C3A}</a:tableStyleId>
              </a:tblPr>
              <a:tblGrid>
                <a:gridCol w="2331539">
                  <a:extLst>
                    <a:ext uri="{9D8B030D-6E8A-4147-A177-3AD203B41FA5}">
                      <a16:colId xmlns:a16="http://schemas.microsoft.com/office/drawing/2014/main" val="3008277529"/>
                    </a:ext>
                  </a:extLst>
                </a:gridCol>
                <a:gridCol w="2331539">
                  <a:extLst>
                    <a:ext uri="{9D8B030D-6E8A-4147-A177-3AD203B41FA5}">
                      <a16:colId xmlns:a16="http://schemas.microsoft.com/office/drawing/2014/main" val="3455299489"/>
                    </a:ext>
                  </a:extLst>
                </a:gridCol>
                <a:gridCol w="2331539">
                  <a:extLst>
                    <a:ext uri="{9D8B030D-6E8A-4147-A177-3AD203B41FA5}">
                      <a16:colId xmlns:a16="http://schemas.microsoft.com/office/drawing/2014/main" val="3103927963"/>
                    </a:ext>
                  </a:extLst>
                </a:gridCol>
                <a:gridCol w="2298342">
                  <a:extLst>
                    <a:ext uri="{9D8B030D-6E8A-4147-A177-3AD203B41FA5}">
                      <a16:colId xmlns:a16="http://schemas.microsoft.com/office/drawing/2014/main" val="2763728462"/>
                    </a:ext>
                  </a:extLst>
                </a:gridCol>
                <a:gridCol w="2183423">
                  <a:extLst>
                    <a:ext uri="{9D8B030D-6E8A-4147-A177-3AD203B41FA5}">
                      <a16:colId xmlns:a16="http://schemas.microsoft.com/office/drawing/2014/main" val="1450785870"/>
                    </a:ext>
                  </a:extLst>
                </a:gridCol>
              </a:tblGrid>
              <a:tr h="1048357">
                <a:tc gridSpan="5">
                  <a:txBody>
                    <a:bodyPr/>
                    <a:lstStyle/>
                    <a:p>
                      <a:pPr algn="just">
                        <a:lnSpc>
                          <a:spcPts val="1600"/>
                        </a:lnSpc>
                        <a:spcBef>
                          <a:spcPts val="1200"/>
                        </a:spcBef>
                        <a:spcAft>
                          <a:spcPts val="0"/>
                        </a:spcAft>
                      </a:pPr>
                      <a:r>
                        <a:rPr lang="en-AU" sz="1200" dirty="0">
                          <a:effectLst/>
                        </a:rPr>
                        <a:t> </a:t>
                      </a:r>
                      <a:endParaRPr lang="en-GB" sz="1200" dirty="0">
                        <a:effectLst/>
                      </a:endParaRPr>
                    </a:p>
                    <a:p>
                      <a:pPr algn="ctr">
                        <a:lnSpc>
                          <a:spcPts val="1600"/>
                        </a:lnSpc>
                        <a:spcBef>
                          <a:spcPts val="1200"/>
                        </a:spcBef>
                        <a:spcAft>
                          <a:spcPts val="0"/>
                        </a:spcAft>
                      </a:pPr>
                      <a:r>
                        <a:rPr lang="en-AU" sz="1200" dirty="0">
                          <a:effectLst/>
                        </a:rPr>
                        <a:t>Key strategies for rigour</a:t>
                      </a:r>
                      <a:endParaRPr lang="en-GB" sz="1200" dirty="0">
                        <a:effectLst/>
                      </a:endParaRPr>
                    </a:p>
                    <a:p>
                      <a:pPr algn="just">
                        <a:lnSpc>
                          <a:spcPts val="1600"/>
                        </a:lnSpc>
                        <a:spcBef>
                          <a:spcPts val="1200"/>
                        </a:spcBef>
                        <a:spcAft>
                          <a:spcPts val="0"/>
                        </a:spcAft>
                      </a:pPr>
                      <a:r>
                        <a:rPr lang="en-AU" sz="1200" dirty="0">
                          <a:effectLst/>
                        </a:rPr>
                        <a:t> </a:t>
                      </a:r>
                      <a:endParaRPr lang="en-GB" sz="1200" dirty="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963187"/>
                  </a:ext>
                </a:extLst>
              </a:tr>
              <a:tr h="1048357">
                <a:tc rowSpan="2">
                  <a:txBody>
                    <a:bodyPr/>
                    <a:lstStyle/>
                    <a:p>
                      <a:pPr algn="just">
                        <a:lnSpc>
                          <a:spcPts val="1600"/>
                        </a:lnSpc>
                        <a:spcBef>
                          <a:spcPts val="1200"/>
                        </a:spcBef>
                        <a:spcAft>
                          <a:spcPts val="0"/>
                        </a:spcAft>
                      </a:pPr>
                      <a:r>
                        <a:rPr lang="en-AU" sz="1200">
                          <a:effectLst/>
                        </a:rPr>
                        <a:t> </a:t>
                      </a:r>
                      <a:endParaRPr lang="en-GB" sz="1200">
                        <a:effectLst/>
                      </a:endParaRPr>
                    </a:p>
                    <a:p>
                      <a:pPr algn="just">
                        <a:lnSpc>
                          <a:spcPts val="1600"/>
                        </a:lnSpc>
                        <a:spcBef>
                          <a:spcPts val="1200"/>
                        </a:spcBef>
                        <a:spcAft>
                          <a:spcPts val="0"/>
                        </a:spcAft>
                      </a:pPr>
                      <a:r>
                        <a:rPr lang="en-AU" sz="1200">
                          <a:effectLst/>
                        </a:rPr>
                        <a:t>Quantitative</a:t>
                      </a:r>
                      <a:endParaRPr lang="en-GB" sz="1200">
                        <a:effectLst/>
                        <a:latin typeface="Times New Roman" panose="02020603050405020304" pitchFamily="18" charset="0"/>
                        <a:ea typeface="Times New Roman" panose="02020603050405020304" pitchFamily="18" charset="0"/>
                      </a:endParaRPr>
                    </a:p>
                  </a:txBody>
                  <a:tcPr marL="47503" marR="47503" marT="0" marB="0"/>
                </a:tc>
                <a:tc gridSpan="4">
                  <a:txBody>
                    <a:bodyPr/>
                    <a:lstStyle/>
                    <a:p>
                      <a:pPr algn="just">
                        <a:lnSpc>
                          <a:spcPts val="1600"/>
                        </a:lnSpc>
                        <a:spcBef>
                          <a:spcPts val="1200"/>
                        </a:spcBef>
                        <a:spcAft>
                          <a:spcPts val="0"/>
                        </a:spcAft>
                      </a:pPr>
                      <a:r>
                        <a:rPr lang="en-AU" sz="1200">
                          <a:effectLst/>
                        </a:rPr>
                        <a:t> </a:t>
                      </a:r>
                      <a:endParaRPr lang="en-GB" sz="1200">
                        <a:effectLst/>
                      </a:endParaRPr>
                    </a:p>
                    <a:p>
                      <a:pPr algn="ctr">
                        <a:lnSpc>
                          <a:spcPts val="1600"/>
                        </a:lnSpc>
                        <a:spcBef>
                          <a:spcPts val="1200"/>
                        </a:spcBef>
                        <a:spcAft>
                          <a:spcPts val="0"/>
                        </a:spcAft>
                      </a:pPr>
                      <a:r>
                        <a:rPr lang="en-AU" sz="1200">
                          <a:effectLst/>
                        </a:rPr>
                        <a:t>Qualitative</a:t>
                      </a:r>
                      <a:endParaRPr lang="en-GB" sz="1200">
                        <a:effectLst/>
                      </a:endParaRPr>
                    </a:p>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52546765"/>
                  </a:ext>
                </a:extLst>
              </a:tr>
              <a:tr h="457193">
                <a:tc vMerge="1">
                  <a:txBody>
                    <a:bodyPr/>
                    <a:lstStyle/>
                    <a:p>
                      <a:endParaRPr lang="en-GB"/>
                    </a:p>
                  </a:txBody>
                  <a:tcPr/>
                </a:tc>
                <a:tc>
                  <a:txBody>
                    <a:bodyPr/>
                    <a:lstStyle/>
                    <a:p>
                      <a:pPr algn="just">
                        <a:lnSpc>
                          <a:spcPts val="1600"/>
                        </a:lnSpc>
                        <a:spcBef>
                          <a:spcPts val="1200"/>
                        </a:spcBef>
                        <a:spcAft>
                          <a:spcPts val="0"/>
                        </a:spcAft>
                      </a:pPr>
                      <a:r>
                        <a:rPr lang="en-AU" sz="1200">
                          <a:effectLst/>
                        </a:rPr>
                        <a:t>Guba and Lincoln (1985)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Sandelowski (1986)</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Lincoln (1995)</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Creswell (2007)</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426776032"/>
                  </a:ext>
                </a:extLst>
              </a:tr>
              <a:tr h="220727">
                <a:tc>
                  <a:txBody>
                    <a:bodyPr/>
                    <a:lstStyle/>
                    <a:p>
                      <a:pPr algn="just">
                        <a:lnSpc>
                          <a:spcPts val="1600"/>
                        </a:lnSpc>
                        <a:spcBef>
                          <a:spcPts val="1200"/>
                        </a:spcBef>
                        <a:spcAft>
                          <a:spcPts val="0"/>
                        </a:spcAft>
                      </a:pPr>
                      <a:r>
                        <a:rPr lang="en-AU" sz="1200">
                          <a:effectLst/>
                        </a:rPr>
                        <a:t>Internal validity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Credibility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Truth value</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4">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1803307662"/>
                  </a:ext>
                </a:extLst>
              </a:tr>
              <a:tr h="220727">
                <a:tc>
                  <a:txBody>
                    <a:bodyPr/>
                    <a:lstStyle/>
                    <a:p>
                      <a:pPr algn="just">
                        <a:lnSpc>
                          <a:spcPts val="1600"/>
                        </a:lnSpc>
                        <a:spcBef>
                          <a:spcPts val="1200"/>
                        </a:spcBef>
                        <a:spcAft>
                          <a:spcPts val="0"/>
                        </a:spcAft>
                      </a:pPr>
                      <a:r>
                        <a:rPr lang="en-AU" sz="1200">
                          <a:effectLst/>
                        </a:rPr>
                        <a:t>Reliability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Dependability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Applicability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958119359"/>
                  </a:ext>
                </a:extLst>
              </a:tr>
              <a:tr h="220727">
                <a:tc>
                  <a:txBody>
                    <a:bodyPr/>
                    <a:lstStyle/>
                    <a:p>
                      <a:pPr algn="just">
                        <a:lnSpc>
                          <a:spcPts val="1600"/>
                        </a:lnSpc>
                        <a:spcBef>
                          <a:spcPts val="1200"/>
                        </a:spcBef>
                        <a:spcAft>
                          <a:spcPts val="0"/>
                        </a:spcAft>
                      </a:pPr>
                      <a:r>
                        <a:rPr lang="en-AU" sz="1200">
                          <a:effectLst/>
                        </a:rPr>
                        <a:t>Objectivity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Confirmability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Consistency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875605873"/>
                  </a:ext>
                </a:extLst>
              </a:tr>
              <a:tr h="220727">
                <a:tc>
                  <a:txBody>
                    <a:bodyPr/>
                    <a:lstStyle/>
                    <a:p>
                      <a:pPr algn="just">
                        <a:lnSpc>
                          <a:spcPts val="1600"/>
                        </a:lnSpc>
                        <a:spcBef>
                          <a:spcPts val="1200"/>
                        </a:spcBef>
                        <a:spcAft>
                          <a:spcPts val="0"/>
                        </a:spcAft>
                      </a:pPr>
                      <a:r>
                        <a:rPr lang="en-AU" sz="1200">
                          <a:effectLst/>
                        </a:rPr>
                        <a:t>Generalisability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Transferability</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Neutrality</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024242431"/>
                  </a:ext>
                </a:extLst>
              </a:tr>
              <a:tr h="457193">
                <a:tc rowSpan="6"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6"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Prolonged engagement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spcAft>
                          <a:spcPts val="0"/>
                        </a:spcAft>
                      </a:pPr>
                      <a:r>
                        <a:rPr lang="en-GB" sz="1200">
                          <a:effectLst/>
                        </a:rPr>
                        <a:t>Prolonged engagement</a:t>
                      </a:r>
                      <a:endParaRPr lang="en-GB" sz="1200">
                        <a:effectLst/>
                        <a:latin typeface="Times New Roman" panose="02020603050405020304" pitchFamily="18" charset="0"/>
                        <a:ea typeface="Cambria" panose="02040503050406030204" pitchFamily="18" charset="0"/>
                      </a:endParaRPr>
                    </a:p>
                  </a:txBody>
                  <a:tcPr marL="47503" marR="47503" marT="0" marB="0"/>
                </a:tc>
                <a:extLst>
                  <a:ext uri="{0D108BD9-81ED-4DB2-BD59-A6C34878D82A}">
                    <a16:rowId xmlns:a16="http://schemas.microsoft.com/office/drawing/2014/main" val="3854198043"/>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Persistent observation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350640469"/>
                  </a:ext>
                </a:extLst>
              </a:tr>
              <a:tr h="220727">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Triangulation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03984448"/>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debriefing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Peer review or debriefing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225669472"/>
                  </a:ext>
                </a:extLst>
              </a:tr>
              <a:tr h="45719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Negative case analysis</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104693736"/>
                  </a:ext>
                </a:extLst>
              </a:tr>
              <a:tr h="315403">
                <a:tc gridSpan="2" vMerge="1">
                  <a:txBody>
                    <a:bodyPr/>
                    <a:lstStyle/>
                    <a:p>
                      <a:endParaRPr lang="en-GB"/>
                    </a:p>
                  </a:txBody>
                  <a:tcPr/>
                </a:tc>
                <a:tc hMerge="1" v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Member-checking</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643404970"/>
                  </a:ext>
                </a:extLst>
              </a:tr>
              <a:tr h="220727">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row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Reflexivity </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870006361"/>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vMerge="1">
                  <a:txBody>
                    <a:bodyPr/>
                    <a:lstStyle/>
                    <a:p>
                      <a:endParaRPr lang="en-GB"/>
                    </a:p>
                  </a:txBody>
                  <a:tcPr/>
                </a:tc>
                <a:tc>
                  <a:txBody>
                    <a:bodyPr/>
                    <a:lstStyle/>
                    <a:p>
                      <a:pPr algn="just">
                        <a:lnSpc>
                          <a:spcPts val="1600"/>
                        </a:lnSpc>
                        <a:spcBef>
                          <a:spcPts val="1200"/>
                        </a:spcBef>
                        <a:spcAft>
                          <a:spcPts val="0"/>
                        </a:spcAft>
                      </a:pPr>
                      <a:r>
                        <a:rPr lang="en-AU" sz="1200">
                          <a:effectLst/>
                        </a:rPr>
                        <a:t>Thick description</a:t>
                      </a:r>
                      <a:endParaRPr lang="en-GB" sz="120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724151409"/>
                  </a:ext>
                </a:extLst>
              </a:tr>
              <a:tr h="315403">
                <a:tc gridSpan="2">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hMerge="1">
                  <a:txBody>
                    <a:bodyPr/>
                    <a:lstStyle/>
                    <a:p>
                      <a:endParaRPr lang="en-GB"/>
                    </a:p>
                  </a:txBody>
                  <a:tcPr/>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a:effectLst/>
                        </a:rPr>
                        <a:t> </a:t>
                      </a:r>
                      <a:endParaRPr lang="en-GB" sz="1200">
                        <a:effectLst/>
                        <a:latin typeface="Times New Roman" panose="02020603050405020304" pitchFamily="18" charset="0"/>
                        <a:ea typeface="Times New Roman" panose="02020603050405020304" pitchFamily="18" charset="0"/>
                      </a:endParaRPr>
                    </a:p>
                  </a:txBody>
                  <a:tcPr marL="47503" marR="47503" marT="0" marB="0"/>
                </a:tc>
                <a:tc>
                  <a:txBody>
                    <a:bodyPr/>
                    <a:lstStyle/>
                    <a:p>
                      <a:pPr algn="just">
                        <a:lnSpc>
                          <a:spcPts val="1600"/>
                        </a:lnSpc>
                        <a:spcBef>
                          <a:spcPts val="1200"/>
                        </a:spcBef>
                        <a:spcAft>
                          <a:spcPts val="0"/>
                        </a:spcAft>
                      </a:pPr>
                      <a:r>
                        <a:rPr lang="en-AU" sz="1200" dirty="0">
                          <a:effectLst/>
                        </a:rPr>
                        <a:t>External audits </a:t>
                      </a:r>
                      <a:endParaRPr lang="en-GB" sz="1200" dirty="0">
                        <a:effectLst/>
                        <a:latin typeface="Times New Roman" panose="02020603050405020304" pitchFamily="18" charset="0"/>
                        <a:ea typeface="Times New Roman" panose="02020603050405020304" pitchFamily="18" charset="0"/>
                      </a:endParaRPr>
                    </a:p>
                  </a:txBody>
                  <a:tcPr marL="47503" marR="47503" marT="0" marB="0"/>
                </a:tc>
                <a:extLst>
                  <a:ext uri="{0D108BD9-81ED-4DB2-BD59-A6C34878D82A}">
                    <a16:rowId xmlns:a16="http://schemas.microsoft.com/office/drawing/2014/main" val="3707634579"/>
                  </a:ext>
                </a:extLst>
              </a:tr>
            </a:tbl>
          </a:graphicData>
        </a:graphic>
      </p:graphicFrame>
    </p:spTree>
    <p:extLst>
      <p:ext uri="{BB962C8B-B14F-4D97-AF65-F5344CB8AC3E}">
        <p14:creationId xmlns:p14="http://schemas.microsoft.com/office/powerpoint/2010/main" val="9066449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42" name="Picture 2" descr="Image result for relax">
            <a:extLst>
              <a:ext uri="{FF2B5EF4-FFF2-40B4-BE49-F238E27FC236}">
                <a16:creationId xmlns:a16="http://schemas.microsoft.com/office/drawing/2014/main" id="{14EF99F3-82B9-4FBF-A2CF-76CAF1985B0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CE9B092E-D66A-4EA7-BBE1-CCA8B9061C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76" name="Picture 75">
              <a:extLst>
                <a:ext uri="{FF2B5EF4-FFF2-40B4-BE49-F238E27FC236}">
                  <a16:creationId xmlns:a16="http://schemas.microsoft.com/office/drawing/2014/main" id="{4619ED9A-EBDC-4CCF-8262-9B63942F3D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77" name="Picture 76">
              <a:extLst>
                <a:ext uri="{FF2B5EF4-FFF2-40B4-BE49-F238E27FC236}">
                  <a16:creationId xmlns:a16="http://schemas.microsoft.com/office/drawing/2014/main" id="{10654581-F706-475D-ABF0-14EE63DB76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2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Tree>
    <p:extLst>
      <p:ext uri="{BB962C8B-B14F-4D97-AF65-F5344CB8AC3E}">
        <p14:creationId xmlns:p14="http://schemas.microsoft.com/office/powerpoint/2010/main" val="34702372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up of a printed circuit board">
            <a:extLst>
              <a:ext uri="{FF2B5EF4-FFF2-40B4-BE49-F238E27FC236}">
                <a16:creationId xmlns:a16="http://schemas.microsoft.com/office/drawing/2014/main" id="{CA609DA7-5FD4-4C87-AB9E-35477A0683FD}"/>
              </a:ext>
            </a:extLst>
          </p:cNvPr>
          <p:cNvPicPr>
            <a:picLocks noChangeAspect="1"/>
          </p:cNvPicPr>
          <p:nvPr/>
        </p:nvPicPr>
        <p:blipFill rotWithShape="1">
          <a:blip r:embed="rId2"/>
          <a:srcRect t="5751" b="9979"/>
          <a:stretch/>
        </p:blipFill>
        <p:spPr>
          <a:xfrm>
            <a:off x="20" y="10"/>
            <a:ext cx="12191980" cy="685799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A8A3759-3211-46B5-911C-6187E020A7E0}"/>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t>PARADIGMS</a:t>
            </a: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18874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50BA14-AC47-334A-A903-123C6E74860B}"/>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Outline</a:t>
            </a:r>
          </a:p>
        </p:txBody>
      </p:sp>
      <p:graphicFrame>
        <p:nvGraphicFramePr>
          <p:cNvPr id="5" name="Content Placeholder 2">
            <a:extLst>
              <a:ext uri="{FF2B5EF4-FFF2-40B4-BE49-F238E27FC236}">
                <a16:creationId xmlns:a16="http://schemas.microsoft.com/office/drawing/2014/main" id="{07B35449-00B5-49DC-ACB4-92A7851C829D}"/>
              </a:ext>
            </a:extLst>
          </p:cNvPr>
          <p:cNvGraphicFramePr>
            <a:graphicFrameLocks noGrp="1"/>
          </p:cNvGraphicFramePr>
          <p:nvPr>
            <p:ph idx="1"/>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958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7430-A8C7-DA4F-AE8F-A3011A0CDFDC}"/>
              </a:ext>
            </a:extLst>
          </p:cNvPr>
          <p:cNvSpPr>
            <a:spLocks noGrp="1"/>
          </p:cNvSpPr>
          <p:nvPr>
            <p:ph type="title"/>
          </p:nvPr>
        </p:nvSpPr>
        <p:spPr>
          <a:xfrm>
            <a:off x="655320" y="429030"/>
            <a:ext cx="2834640" cy="5457589"/>
          </a:xfrm>
        </p:spPr>
        <p:txBody>
          <a:bodyPr anchor="ctr">
            <a:normAutofit/>
          </a:bodyPr>
          <a:lstStyle/>
          <a:p>
            <a:r>
              <a:rPr lang="en-US" dirty="0"/>
              <a:t>What is meant by paradigm?</a:t>
            </a:r>
          </a:p>
        </p:txBody>
      </p:sp>
      <p:graphicFrame>
        <p:nvGraphicFramePr>
          <p:cNvPr id="7" name="Content Placeholder 4">
            <a:extLst>
              <a:ext uri="{FF2B5EF4-FFF2-40B4-BE49-F238E27FC236}">
                <a16:creationId xmlns:a16="http://schemas.microsoft.com/office/drawing/2014/main" id="{95BDD56D-9734-4D26-B85D-0F05B44725E4}"/>
              </a:ext>
            </a:extLst>
          </p:cNvPr>
          <p:cNvGraphicFramePr>
            <a:graphicFrameLocks noGrp="1"/>
          </p:cNvGraphicFramePr>
          <p:nvPr>
            <p:ph idx="1"/>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03" name="Picture 3" descr="page4image231738784">
            <a:extLst>
              <a:ext uri="{FF2B5EF4-FFF2-40B4-BE49-F238E27FC236}">
                <a16:creationId xmlns:a16="http://schemas.microsoft.com/office/drawing/2014/main" id="{0A8EAA8A-9406-46B6-B306-A9FCC811A9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page4image231738784">
            <a:extLst>
              <a:ext uri="{FF2B5EF4-FFF2-40B4-BE49-F238E27FC236}">
                <a16:creationId xmlns:a16="http://schemas.microsoft.com/office/drawing/2014/main" id="{ACAE7858-E83A-416A-8FE8-5487E9F0AA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06015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A9B0-5BD8-A445-B050-9E2DB41A939E}"/>
              </a:ext>
            </a:extLst>
          </p:cNvPr>
          <p:cNvSpPr>
            <a:spLocks noGrp="1"/>
          </p:cNvSpPr>
          <p:nvPr>
            <p:ph type="title"/>
          </p:nvPr>
        </p:nvSpPr>
        <p:spPr>
          <a:xfrm>
            <a:off x="655320" y="429030"/>
            <a:ext cx="2834640" cy="5457589"/>
          </a:xfrm>
        </p:spPr>
        <p:txBody>
          <a:bodyPr anchor="ctr">
            <a:normAutofit/>
          </a:bodyPr>
          <a:lstStyle/>
          <a:p>
            <a:r>
              <a:rPr lang="en-US" dirty="0"/>
              <a:t>What is a Research Paradigm?</a:t>
            </a:r>
            <a:br>
              <a:rPr lang="en-US" dirty="0"/>
            </a:br>
            <a:endParaRPr lang="en-US" sz="1800" dirty="0"/>
          </a:p>
        </p:txBody>
      </p:sp>
      <p:graphicFrame>
        <p:nvGraphicFramePr>
          <p:cNvPr id="5" name="Content Placeholder 2">
            <a:extLst>
              <a:ext uri="{FF2B5EF4-FFF2-40B4-BE49-F238E27FC236}">
                <a16:creationId xmlns:a16="http://schemas.microsoft.com/office/drawing/2014/main" id="{1B4F990F-1CFE-4FE3-89EE-790133E2F030}"/>
              </a:ext>
            </a:extLst>
          </p:cNvPr>
          <p:cNvGraphicFramePr>
            <a:graphicFrameLocks noGrp="1"/>
          </p:cNvGraphicFramePr>
          <p:nvPr>
            <p:ph idx="1"/>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748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10D9AB9-CE67-43E3-9593-8D89B8006699}"/>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9167326-57ED-4E4D-B950-D710720A5EF6}"/>
              </a:ext>
            </a:extLst>
          </p:cNvPr>
          <p:cNvSpPr>
            <a:spLocks noGrp="1"/>
          </p:cNvSpPr>
          <p:nvPr>
            <p:ph type="title"/>
          </p:nvPr>
        </p:nvSpPr>
        <p:spPr>
          <a:xfrm>
            <a:off x="838200" y="365125"/>
            <a:ext cx="10515600" cy="1325563"/>
          </a:xfrm>
        </p:spPr>
        <p:txBody>
          <a:bodyPr>
            <a:normAutofit/>
          </a:bodyPr>
          <a:lstStyle/>
          <a:p>
            <a:r>
              <a:rPr lang="en-GB">
                <a:solidFill>
                  <a:srgbClr val="FFFFFF"/>
                </a:solidFill>
              </a:rPr>
              <a:t>ACCORDING TO KUHN (1970) PARADIGM CONTAINS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4D60964D-F90D-473D-86B5-8EA1A6D7727E}"/>
              </a:ext>
            </a:extLst>
          </p:cNvPr>
          <p:cNvGraphicFramePr>
            <a:graphicFrameLocks noGrp="1"/>
          </p:cNvGraphicFramePr>
          <p:nvPr>
            <p:ph idx="1"/>
            <p:extLst>
              <p:ext uri="{D42A27DB-BD31-4B8C-83A1-F6EECF244321}">
                <p14:modId xmlns:p14="http://schemas.microsoft.com/office/powerpoint/2010/main" val="12402822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1095302"/>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0D2A0C-BC41-4024-9D3F-8DCFFA45C09E}"/>
              </a:ext>
            </a:extLst>
          </p:cNvPr>
          <p:cNvPicPr>
            <a:picLocks noChangeAspect="1"/>
          </p:cNvPicPr>
          <p:nvPr/>
        </p:nvPicPr>
        <p:blipFill rotWithShape="1">
          <a:blip r:embed="rId2">
            <a:duotone>
              <a:prstClr val="black"/>
              <a:schemeClr val="tx2">
                <a:tint val="45000"/>
                <a:satMod val="400000"/>
              </a:schemeClr>
            </a:duotone>
            <a:alphaModFix amt="25000"/>
          </a:blip>
          <a:srcRect t="9465" b="13743"/>
          <a:stretch/>
        </p:blipFill>
        <p:spPr>
          <a:xfrm>
            <a:off x="20" y="10"/>
            <a:ext cx="12191980" cy="6857990"/>
          </a:xfrm>
          <a:prstGeom prst="rect">
            <a:avLst/>
          </a:prstGeom>
        </p:spPr>
      </p:pic>
      <p:sp>
        <p:nvSpPr>
          <p:cNvPr id="2" name="Title 1">
            <a:extLst>
              <a:ext uri="{FF2B5EF4-FFF2-40B4-BE49-F238E27FC236}">
                <a16:creationId xmlns:a16="http://schemas.microsoft.com/office/drawing/2014/main" id="{9BD916ED-645E-F843-8CB7-A56B1FD5E8DE}"/>
              </a:ext>
            </a:extLst>
          </p:cNvPr>
          <p:cNvSpPr>
            <a:spLocks noGrp="1"/>
          </p:cNvSpPr>
          <p:nvPr>
            <p:ph type="title"/>
          </p:nvPr>
        </p:nvSpPr>
        <p:spPr>
          <a:xfrm>
            <a:off x="838200" y="365125"/>
            <a:ext cx="10515600" cy="1325563"/>
          </a:xfrm>
        </p:spPr>
        <p:txBody>
          <a:bodyPr>
            <a:normAutofit/>
          </a:bodyPr>
          <a:lstStyle/>
          <a:p>
            <a:r>
              <a:rPr lang="en-GB" dirty="0"/>
              <a:t>Three basic questions (Guba, 1990) </a:t>
            </a:r>
            <a:endParaRPr lang="en-US" dirty="0"/>
          </a:p>
        </p:txBody>
      </p:sp>
      <p:graphicFrame>
        <p:nvGraphicFramePr>
          <p:cNvPr id="4" name="Content Placeholder 3">
            <a:extLst>
              <a:ext uri="{FF2B5EF4-FFF2-40B4-BE49-F238E27FC236}">
                <a16:creationId xmlns:a16="http://schemas.microsoft.com/office/drawing/2014/main" id="{7A1EE177-36E6-0745-91E0-1439C4C081B9}"/>
              </a:ext>
            </a:extLst>
          </p:cNvPr>
          <p:cNvGraphicFramePr>
            <a:graphicFrameLocks noGrp="1"/>
          </p:cNvGraphicFramePr>
          <p:nvPr>
            <p:ph idx="1"/>
            <p:extLst>
              <p:ext uri="{D42A27DB-BD31-4B8C-83A1-F6EECF244321}">
                <p14:modId xmlns:p14="http://schemas.microsoft.com/office/powerpoint/2010/main" val="7139886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0651541"/>
      </p:ext>
    </p:extLst>
  </p:cSld>
  <p:clrMapOvr>
    <a:overrideClrMapping bg1="dk1" tx1="lt1" bg2="dk2" tx2="lt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A3F74-3594-6949-858B-ADB3FC450671}"/>
              </a:ext>
            </a:extLst>
          </p:cNvPr>
          <p:cNvSpPr>
            <a:spLocks noGrp="1"/>
          </p:cNvSpPr>
          <p:nvPr>
            <p:ph type="title"/>
          </p:nvPr>
        </p:nvSpPr>
        <p:spPr>
          <a:xfrm>
            <a:off x="4965430" y="629268"/>
            <a:ext cx="6586491" cy="1286160"/>
          </a:xfrm>
        </p:spPr>
        <p:txBody>
          <a:bodyPr anchor="b">
            <a:normAutofit/>
          </a:bodyPr>
          <a:lstStyle/>
          <a:p>
            <a:r>
              <a:rPr lang="en-US" sz="4100"/>
              <a:t>According to Chalmers (2002)</a:t>
            </a:r>
          </a:p>
        </p:txBody>
      </p:sp>
      <p:pic>
        <p:nvPicPr>
          <p:cNvPr id="16" name="Picture 15">
            <a:extLst>
              <a:ext uri="{FF2B5EF4-FFF2-40B4-BE49-F238E27FC236}">
                <a16:creationId xmlns:a16="http://schemas.microsoft.com/office/drawing/2014/main" id="{B1C262D1-AC75-4C7B-B638-A99C65CAA054}"/>
              </a:ext>
            </a:extLst>
          </p:cNvPr>
          <p:cNvPicPr>
            <a:picLocks noChangeAspect="1"/>
          </p:cNvPicPr>
          <p:nvPr/>
        </p:nvPicPr>
        <p:blipFill rotWithShape="1">
          <a:blip r:embed="rId2"/>
          <a:srcRect l="42089" r="12792" b="-1"/>
          <a:stretch/>
        </p:blipFill>
        <p:spPr>
          <a:xfrm>
            <a:off x="20" y="10"/>
            <a:ext cx="4635571" cy="6857990"/>
          </a:xfrm>
          <a:prstGeom prst="rect">
            <a:avLst/>
          </a:prstGeom>
          <a:effectLst/>
        </p:spPr>
      </p:pic>
      <p:cxnSp>
        <p:nvCxnSpPr>
          <p:cNvPr id="20" name="Straight Connector 1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DD6A1"/>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70C6A8D4-0DB3-4F06-9E98-B7CA2BC9EFDC}"/>
              </a:ext>
            </a:extLst>
          </p:cNvPr>
          <p:cNvGraphicFramePr>
            <a:graphicFrameLocks noGrp="1"/>
          </p:cNvGraphicFramePr>
          <p:nvPr>
            <p:ph idx="1"/>
            <p:extLst>
              <p:ext uri="{D42A27DB-BD31-4B8C-83A1-F6EECF244321}">
                <p14:modId xmlns:p14="http://schemas.microsoft.com/office/powerpoint/2010/main" val="1017003187"/>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0745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9F268-9450-454C-BA23-C5D3653AC74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PARADIGM DEBATE/ DIFFERENT PARADIGMS </a:t>
            </a:r>
            <a:endParaRPr lang="en-US" sz="4000">
              <a:solidFill>
                <a:srgbClr val="FFFFFF"/>
              </a:solidFill>
            </a:endParaRPr>
          </a:p>
        </p:txBody>
      </p:sp>
      <p:sp>
        <p:nvSpPr>
          <p:cNvPr id="3" name="Content Placeholder 2">
            <a:extLst>
              <a:ext uri="{FF2B5EF4-FFF2-40B4-BE49-F238E27FC236}">
                <a16:creationId xmlns:a16="http://schemas.microsoft.com/office/drawing/2014/main" id="{287D0C2A-6605-B94A-BF3B-10D1715820A7}"/>
              </a:ext>
            </a:extLst>
          </p:cNvPr>
          <p:cNvSpPr>
            <a:spLocks noGrp="1"/>
          </p:cNvSpPr>
          <p:nvPr>
            <p:ph idx="1"/>
          </p:nvPr>
        </p:nvSpPr>
        <p:spPr>
          <a:xfrm>
            <a:off x="1371599" y="2318197"/>
            <a:ext cx="9724031" cy="3683358"/>
          </a:xfrm>
        </p:spPr>
        <p:txBody>
          <a:bodyPr anchor="ctr">
            <a:normAutofit/>
          </a:bodyPr>
          <a:lstStyle/>
          <a:p>
            <a:pPr>
              <a:spcBef>
                <a:spcPts val="0"/>
              </a:spcBef>
            </a:pPr>
            <a:r>
              <a:rPr lang="en-GB" sz="2000"/>
              <a:t>Positivism</a:t>
            </a:r>
          </a:p>
          <a:p>
            <a:pPr>
              <a:spcBef>
                <a:spcPts val="0"/>
              </a:spcBef>
            </a:pPr>
            <a:r>
              <a:rPr lang="en-GB" sz="2000"/>
              <a:t>Post-positivism</a:t>
            </a:r>
          </a:p>
          <a:p>
            <a:pPr>
              <a:spcBef>
                <a:spcPts val="0"/>
              </a:spcBef>
            </a:pPr>
            <a:r>
              <a:rPr lang="en-GB" sz="2000"/>
              <a:t>Critical theory (ideology) </a:t>
            </a:r>
          </a:p>
          <a:p>
            <a:pPr>
              <a:spcBef>
                <a:spcPts val="0"/>
              </a:spcBef>
            </a:pPr>
            <a:r>
              <a:rPr lang="en-GB" sz="2000"/>
              <a:t>Constructivism</a:t>
            </a:r>
          </a:p>
          <a:p>
            <a:pPr>
              <a:spcBef>
                <a:spcPts val="0"/>
              </a:spcBef>
            </a:pPr>
            <a:r>
              <a:rPr lang="en-GB" sz="2000"/>
              <a:t>Pragmatists </a:t>
            </a:r>
          </a:p>
          <a:p>
            <a:endParaRPr lang="en-US" sz="2000"/>
          </a:p>
        </p:txBody>
      </p:sp>
    </p:spTree>
    <p:extLst>
      <p:ext uri="{BB962C8B-B14F-4D97-AF65-F5344CB8AC3E}">
        <p14:creationId xmlns:p14="http://schemas.microsoft.com/office/powerpoint/2010/main" val="271612615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12">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D1D993A2-8096-054F-80E6-34AC29011F9A}"/>
              </a:ext>
            </a:extLst>
          </p:cNvPr>
          <p:cNvPicPr>
            <a:picLocks noChangeAspect="1"/>
          </p:cNvPicPr>
          <p:nvPr/>
        </p:nvPicPr>
        <p:blipFill>
          <a:blip r:embed="rId2"/>
          <a:stretch>
            <a:fillRect/>
          </a:stretch>
        </p:blipFill>
        <p:spPr>
          <a:xfrm>
            <a:off x="1263578" y="2385505"/>
            <a:ext cx="9664846" cy="1908807"/>
          </a:xfrm>
          <a:prstGeom prst="rect">
            <a:avLst/>
          </a:prstGeom>
        </p:spPr>
      </p:pic>
    </p:spTree>
    <p:extLst>
      <p:ext uri="{BB962C8B-B14F-4D97-AF65-F5344CB8AC3E}">
        <p14:creationId xmlns:p14="http://schemas.microsoft.com/office/powerpoint/2010/main" val="3932463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C1E9A7-1E49-2B4C-B709-6730695979EB}"/>
              </a:ext>
            </a:extLst>
          </p:cNvPr>
          <p:cNvSpPr>
            <a:spLocks noGrp="1"/>
          </p:cNvSpPr>
          <p:nvPr>
            <p:ph type="title"/>
          </p:nvPr>
        </p:nvSpPr>
        <p:spPr>
          <a:xfrm>
            <a:off x="804672" y="1412489"/>
            <a:ext cx="2871095" cy="2156621"/>
          </a:xfrm>
        </p:spPr>
        <p:txBody>
          <a:bodyPr anchor="t">
            <a:normAutofit/>
          </a:bodyPr>
          <a:lstStyle/>
          <a:p>
            <a:r>
              <a:rPr lang="en-US" sz="3600">
                <a:solidFill>
                  <a:srgbClr val="FFFFFF"/>
                </a:solidFill>
              </a:rPr>
              <a:t>Other Social Science Paradigms</a:t>
            </a:r>
          </a:p>
        </p:txBody>
      </p:sp>
      <p:sp>
        <p:nvSpPr>
          <p:cNvPr id="3" name="Content Placeholder 2">
            <a:extLst>
              <a:ext uri="{FF2B5EF4-FFF2-40B4-BE49-F238E27FC236}">
                <a16:creationId xmlns:a16="http://schemas.microsoft.com/office/drawing/2014/main" id="{09A860B1-2FA8-2849-BC96-0FB8A2B38EB0}"/>
              </a:ext>
            </a:extLst>
          </p:cNvPr>
          <p:cNvSpPr>
            <a:spLocks noGrp="1"/>
          </p:cNvSpPr>
          <p:nvPr>
            <p:ph sz="half" idx="1"/>
          </p:nvPr>
        </p:nvSpPr>
        <p:spPr>
          <a:xfrm>
            <a:off x="5198993" y="1412489"/>
            <a:ext cx="2926080" cy="4363844"/>
          </a:xfrm>
        </p:spPr>
        <p:txBody>
          <a:bodyPr>
            <a:normAutofit/>
          </a:bodyPr>
          <a:lstStyle/>
          <a:p>
            <a:r>
              <a:rPr lang="en-GB" sz="2000"/>
              <a:t>Macrotheory and Microtheory </a:t>
            </a:r>
          </a:p>
          <a:p>
            <a:r>
              <a:rPr lang="en-GB" sz="2000"/>
              <a:t>Conflict Paradigm </a:t>
            </a:r>
          </a:p>
          <a:p>
            <a:r>
              <a:rPr lang="en-GB" sz="2000"/>
              <a:t>Role Theory </a:t>
            </a:r>
          </a:p>
          <a:p>
            <a:r>
              <a:rPr lang="en-GB" sz="2000"/>
              <a:t>Functionalism</a:t>
            </a:r>
          </a:p>
          <a:p>
            <a:r>
              <a:rPr lang="en-GB" sz="2000"/>
              <a:t>Naturalism Marxism</a:t>
            </a:r>
          </a:p>
          <a:p>
            <a:r>
              <a:rPr lang="en-GB" sz="2000"/>
              <a:t>Neo- Marxism </a:t>
            </a:r>
          </a:p>
          <a:p>
            <a:r>
              <a:rPr lang="en-GB" sz="2000"/>
              <a:t>Feminist Paradigm </a:t>
            </a:r>
          </a:p>
          <a:p>
            <a:r>
              <a:rPr lang="en-GB" sz="2000"/>
              <a:t>Ethnomethodology</a:t>
            </a:r>
          </a:p>
          <a:p>
            <a:endParaRPr lang="en-US" sz="2000"/>
          </a:p>
        </p:txBody>
      </p:sp>
      <p:sp>
        <p:nvSpPr>
          <p:cNvPr id="4" name="Content Placeholder 3">
            <a:extLst>
              <a:ext uri="{FF2B5EF4-FFF2-40B4-BE49-F238E27FC236}">
                <a16:creationId xmlns:a16="http://schemas.microsoft.com/office/drawing/2014/main" id="{BEBB6336-BD6D-6C47-B001-E35B94212488}"/>
              </a:ext>
            </a:extLst>
          </p:cNvPr>
          <p:cNvSpPr>
            <a:spLocks noGrp="1"/>
          </p:cNvSpPr>
          <p:nvPr>
            <p:ph sz="half" idx="2"/>
          </p:nvPr>
        </p:nvSpPr>
        <p:spPr>
          <a:xfrm>
            <a:off x="8451604" y="1412489"/>
            <a:ext cx="2926080" cy="4363844"/>
          </a:xfrm>
        </p:spPr>
        <p:txBody>
          <a:bodyPr>
            <a:normAutofit/>
          </a:bodyPr>
          <a:lstStyle/>
          <a:p>
            <a:r>
              <a:rPr lang="en-GB" sz="2000"/>
              <a:t>Post foundationalism </a:t>
            </a:r>
          </a:p>
          <a:p>
            <a:r>
              <a:rPr lang="en-GB" sz="2000"/>
              <a:t>Post structuralism</a:t>
            </a:r>
          </a:p>
          <a:p>
            <a:r>
              <a:rPr lang="en-GB" sz="2000"/>
              <a:t>Post colonialism</a:t>
            </a:r>
          </a:p>
          <a:p>
            <a:r>
              <a:rPr lang="en-GB" sz="2000"/>
              <a:t>Existentialism</a:t>
            </a:r>
          </a:p>
          <a:p>
            <a:r>
              <a:rPr lang="en-GB" sz="2000"/>
              <a:t>Post modernism</a:t>
            </a:r>
          </a:p>
          <a:p>
            <a:r>
              <a:rPr lang="en-GB" sz="2000"/>
              <a:t>New ageism </a:t>
            </a:r>
          </a:p>
          <a:p>
            <a:r>
              <a:rPr lang="en-GB" sz="2000"/>
              <a:t>Structural</a:t>
            </a:r>
          </a:p>
          <a:p>
            <a:pPr marL="0" indent="0">
              <a:buNone/>
            </a:pPr>
            <a:endParaRPr lang="en-GB" sz="2000"/>
          </a:p>
          <a:p>
            <a:endParaRPr lang="en-US" sz="2000"/>
          </a:p>
        </p:txBody>
      </p:sp>
    </p:spTree>
    <p:extLst>
      <p:ext uri="{BB962C8B-B14F-4D97-AF65-F5344CB8AC3E}">
        <p14:creationId xmlns:p14="http://schemas.microsoft.com/office/powerpoint/2010/main" val="322698704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6355CF0-422E-4E6A-95EA-261971F67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0EF57-D203-074F-83F8-DE26E8D7A1AD}"/>
              </a:ext>
            </a:extLst>
          </p:cNvPr>
          <p:cNvSpPr>
            <a:spLocks noGrp="1"/>
          </p:cNvSpPr>
          <p:nvPr>
            <p:ph type="title"/>
          </p:nvPr>
        </p:nvSpPr>
        <p:spPr>
          <a:xfrm>
            <a:off x="1106557" y="637953"/>
            <a:ext cx="7659688" cy="3189507"/>
          </a:xfrm>
        </p:spPr>
        <p:txBody>
          <a:bodyPr vert="horz" lIns="91440" tIns="45720" rIns="91440" bIns="45720" rtlCol="0" anchor="b">
            <a:normAutofit/>
          </a:bodyPr>
          <a:lstStyle/>
          <a:p>
            <a:r>
              <a:rPr lang="en-US" sz="5600" kern="1200">
                <a:solidFill>
                  <a:schemeClr val="tx1">
                    <a:lumMod val="75000"/>
                    <a:lumOff val="25000"/>
                  </a:schemeClr>
                </a:solidFill>
                <a:latin typeface="+mj-lt"/>
                <a:ea typeface="+mj-ea"/>
                <a:cs typeface="+mj-cs"/>
              </a:rPr>
              <a:t>WHICH RESEARCH PARADIGM YOUR RESEARCH BELONG TO? </a:t>
            </a:r>
            <a:br>
              <a:rPr lang="en-US" sz="5600" kern="1200">
                <a:solidFill>
                  <a:schemeClr val="tx1">
                    <a:lumMod val="75000"/>
                    <a:lumOff val="25000"/>
                  </a:schemeClr>
                </a:solidFill>
                <a:latin typeface="+mj-lt"/>
                <a:ea typeface="+mj-ea"/>
                <a:cs typeface="+mj-cs"/>
              </a:rPr>
            </a:br>
            <a:endParaRPr lang="en-US" sz="5600" kern="1200">
              <a:solidFill>
                <a:schemeClr val="tx1">
                  <a:lumMod val="75000"/>
                  <a:lumOff val="25000"/>
                </a:schemeClr>
              </a:solidFill>
              <a:latin typeface="+mj-lt"/>
              <a:ea typeface="+mj-ea"/>
              <a:cs typeface="+mj-cs"/>
            </a:endParaRPr>
          </a:p>
        </p:txBody>
      </p:sp>
      <p:sp>
        <p:nvSpPr>
          <p:cNvPr id="9" name="Freeform 5">
            <a:extLst>
              <a:ext uri="{FF2B5EF4-FFF2-40B4-BE49-F238E27FC236}">
                <a16:creationId xmlns:a16="http://schemas.microsoft.com/office/drawing/2014/main" id="{8AA5B50B-519E-4763-9EFB-2C80373D1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9091" y="4356608"/>
            <a:ext cx="542047" cy="1997227"/>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1" name="Freeform 6">
            <a:extLst>
              <a:ext uri="{FF2B5EF4-FFF2-40B4-BE49-F238E27FC236}">
                <a16:creationId xmlns:a16="http://schemas.microsoft.com/office/drawing/2014/main" id="{298FD7FF-CB14-4A07-B879-0731A184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3841" y="4214476"/>
            <a:ext cx="369761"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CA0D5741-1590-4555-A7A7-DC9B4E2E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951746" y="4122185"/>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3E9C0339-B0D3-40BA-96EF-3C1DB738A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6820" y="4214476"/>
            <a:ext cx="339126"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A4B9A42A-C5B8-4470-8743-670E34420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122186"/>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8">
            <a:extLst>
              <a:ext uri="{FF2B5EF4-FFF2-40B4-BE49-F238E27FC236}">
                <a16:creationId xmlns:a16="http://schemas.microsoft.com/office/drawing/2014/main" id="{EDB12AFC-55F8-4AE8-9351-0F38D0C5D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51447" y="4122187"/>
            <a:ext cx="7978524" cy="164787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Rectangle 8">
            <a:extLst>
              <a:ext uri="{FF2B5EF4-FFF2-40B4-BE49-F238E27FC236}">
                <a16:creationId xmlns:a16="http://schemas.microsoft.com/office/drawing/2014/main" id="{C58506DD-7B3D-4594-846B-F78590BE9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5946" y="4356608"/>
            <a:ext cx="3122079" cy="164110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00104950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786EE2-2BF7-944F-A457-5B831184B45C}"/>
              </a:ext>
            </a:extLst>
          </p:cNvPr>
          <p:cNvGraphicFramePr>
            <a:graphicFrameLocks noGrp="1"/>
          </p:cNvGraphicFramePr>
          <p:nvPr>
            <p:ph idx="4294967295"/>
          </p:nvPr>
        </p:nvGraphicFramePr>
        <p:xfrm>
          <a:off x="296883" y="296883"/>
          <a:ext cx="11895117" cy="6353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885574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0D1FC206-5A8E-934D-870C-280A0C1E755D}"/>
              </a:ext>
            </a:extLst>
          </p:cNvPr>
          <p:cNvPicPr>
            <a:picLocks noChangeAspect="1"/>
          </p:cNvPicPr>
          <p:nvPr/>
        </p:nvPicPr>
        <p:blipFill rotWithShape="1">
          <a:blip r:embed="rId2"/>
          <a:srcRect t="9029" r="-2" b="8650"/>
          <a:stretch/>
        </p:blipFill>
        <p:spPr>
          <a:xfrm>
            <a:off x="328486" y="319441"/>
            <a:ext cx="11530584" cy="5932503"/>
          </a:xfrm>
          <a:prstGeom prst="rect">
            <a:avLst/>
          </a:prstGeom>
        </p:spPr>
      </p:pic>
    </p:spTree>
    <p:extLst>
      <p:ext uri="{BB962C8B-B14F-4D97-AF65-F5344CB8AC3E}">
        <p14:creationId xmlns:p14="http://schemas.microsoft.com/office/powerpoint/2010/main" val="86441377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632" name="Rectangle 7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4634" name="Rectangle 7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635" name="Rectangle 7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636" name="Rectangle 7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637" name="Rectangle 8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Rectangle 8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6AEC7-41E8-FB4F-B5F1-A6904002BE5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(Back to) Research paradigms</a:t>
            </a:r>
          </a:p>
        </p:txBody>
      </p:sp>
      <p:sp>
        <p:nvSpPr>
          <p:cNvPr id="3" name="Content Placeholder 2">
            <a:extLst>
              <a:ext uri="{FF2B5EF4-FFF2-40B4-BE49-F238E27FC236}">
                <a16:creationId xmlns:a16="http://schemas.microsoft.com/office/drawing/2014/main" id="{DECC1F39-E182-604A-8D56-7B7BCF424E77}"/>
              </a:ext>
            </a:extLst>
          </p:cNvPr>
          <p:cNvSpPr>
            <a:spLocks noGrp="1"/>
          </p:cNvSpPr>
          <p:nvPr>
            <p:ph idx="1"/>
          </p:nvPr>
        </p:nvSpPr>
        <p:spPr>
          <a:xfrm>
            <a:off x="4810259" y="649480"/>
            <a:ext cx="6555347" cy="5546047"/>
          </a:xfrm>
        </p:spPr>
        <p:txBody>
          <a:bodyPr anchor="ctr">
            <a:normAutofit/>
          </a:bodyPr>
          <a:lstStyle/>
          <a:p>
            <a:pPr eaLnBrk="0" fontAlgn="base" hangingPunct="0">
              <a:spcBef>
                <a:spcPct val="0"/>
              </a:spcBef>
              <a:spcAft>
                <a:spcPct val="0"/>
              </a:spcAft>
            </a:pPr>
            <a:r>
              <a:rPr lang="en-US" altLang="en-US" sz="2000" b="1">
                <a:latin typeface="Arial" panose="020B0604020202020204" pitchFamily="34" charset="0"/>
                <a:cs typeface="Arial" panose="020B0604020202020204" pitchFamily="34" charset="0"/>
              </a:rPr>
              <a:t>Positivism - Quantitative </a:t>
            </a:r>
          </a:p>
          <a:p>
            <a:pPr lvl="1" eaLnBrk="0" fontAlgn="base" hangingPunct="0">
              <a:spcBef>
                <a:spcPct val="0"/>
              </a:spcBef>
              <a:spcAft>
                <a:spcPct val="0"/>
              </a:spcAft>
            </a:pPr>
            <a:r>
              <a:rPr lang="en-US" altLang="en-US" sz="2000">
                <a:latin typeface="Arial" panose="020B0604020202020204" pitchFamily="34" charset="0"/>
                <a:cs typeface="Arial" panose="020B0604020202020204" pitchFamily="34" charset="0"/>
              </a:rPr>
              <a:t>D</a:t>
            </a:r>
            <a:r>
              <a:rPr lang="en-US" altLang="en-US" sz="2000">
                <a:latin typeface="ArialMT"/>
              </a:rPr>
              <a:t>iscovery</a:t>
            </a:r>
            <a:r>
              <a:rPr lang="en-US" altLang="en-US" sz="2000"/>
              <a:t> </a:t>
            </a:r>
            <a:r>
              <a:rPr lang="en-US" altLang="en-US" sz="2000">
                <a:latin typeface="ArialMT"/>
              </a:rPr>
              <a:t>of the laws that govern behavior </a:t>
            </a:r>
            <a:endParaRPr lang="en-US" altLang="en-US" sz="2000" b="1">
              <a:latin typeface="Arial" panose="020B0604020202020204" pitchFamily="34" charset="0"/>
              <a:cs typeface="Arial" panose="020B0604020202020204" pitchFamily="34" charset="0"/>
            </a:endParaRPr>
          </a:p>
          <a:p>
            <a:pPr eaLnBrk="0" fontAlgn="base" hangingPunct="0">
              <a:spcBef>
                <a:spcPct val="0"/>
              </a:spcBef>
              <a:spcAft>
                <a:spcPct val="0"/>
              </a:spcAft>
            </a:pPr>
            <a:r>
              <a:rPr lang="en-US" altLang="en-US" sz="2000" b="1">
                <a:latin typeface="Arial" panose="020B0604020202020204" pitchFamily="34" charset="0"/>
                <a:cs typeface="Arial" panose="020B0604020202020204" pitchFamily="34" charset="0"/>
              </a:rPr>
              <a:t>Constructivist – Qualitative</a:t>
            </a:r>
          </a:p>
          <a:p>
            <a:pPr lvl="1" eaLnBrk="0" fontAlgn="base" hangingPunct="0">
              <a:spcBef>
                <a:spcPct val="0"/>
              </a:spcBef>
              <a:spcAft>
                <a:spcPct val="0"/>
              </a:spcAft>
            </a:pPr>
            <a:r>
              <a:rPr lang="en-US" altLang="en-US" sz="2000">
                <a:latin typeface="Arial" panose="020B0604020202020204" pitchFamily="34" charset="0"/>
                <a:cs typeface="Arial" panose="020B0604020202020204" pitchFamily="34" charset="0"/>
              </a:rPr>
              <a:t>U</a:t>
            </a:r>
            <a:r>
              <a:rPr lang="en-US" altLang="en-US" sz="2000">
                <a:latin typeface="ArialMT"/>
              </a:rPr>
              <a:t>nderstandings from an insider perspective </a:t>
            </a:r>
            <a:endParaRPr lang="en-US" altLang="en-US" sz="2000" b="1">
              <a:latin typeface="ArialMT"/>
              <a:cs typeface="Arial" panose="020B0604020202020204" pitchFamily="34" charset="0"/>
            </a:endParaRPr>
          </a:p>
          <a:p>
            <a:pPr eaLnBrk="0" fontAlgn="base" hangingPunct="0">
              <a:spcBef>
                <a:spcPct val="0"/>
              </a:spcBef>
              <a:spcAft>
                <a:spcPct val="0"/>
              </a:spcAft>
            </a:pPr>
            <a:r>
              <a:rPr lang="en-US" altLang="en-US" sz="2000" b="1">
                <a:latin typeface="Arial" panose="020B0604020202020204" pitchFamily="34" charset="0"/>
                <a:cs typeface="Arial" panose="020B0604020202020204" pitchFamily="34" charset="0"/>
              </a:rPr>
              <a:t>Critical - Postmodern </a:t>
            </a:r>
          </a:p>
          <a:p>
            <a:pPr lvl="1" eaLnBrk="0" fontAlgn="base" hangingPunct="0">
              <a:spcBef>
                <a:spcPct val="0"/>
              </a:spcBef>
              <a:spcAft>
                <a:spcPct val="0"/>
              </a:spcAft>
            </a:pPr>
            <a:r>
              <a:rPr lang="en-US" altLang="en-US" sz="2000">
                <a:latin typeface="ArialMT"/>
              </a:rPr>
              <a:t>Investigate and expose the power relationships </a:t>
            </a:r>
          </a:p>
          <a:p>
            <a:pPr eaLnBrk="0" fontAlgn="base" hangingPunct="0">
              <a:spcBef>
                <a:spcPct val="0"/>
              </a:spcBef>
              <a:spcAft>
                <a:spcPct val="0"/>
              </a:spcAft>
            </a:pPr>
            <a:r>
              <a:rPr lang="en-US" altLang="en-US" sz="2000" b="1">
                <a:latin typeface="Arial" panose="020B0604020202020204" pitchFamily="34" charset="0"/>
                <a:cs typeface="Arial" panose="020B0604020202020204" pitchFamily="34" charset="0"/>
              </a:rPr>
              <a:t>Pragmatic</a:t>
            </a:r>
          </a:p>
          <a:p>
            <a:pPr lvl="1" eaLnBrk="0" fontAlgn="base" hangingPunct="0">
              <a:spcBef>
                <a:spcPct val="0"/>
              </a:spcBef>
              <a:spcAft>
                <a:spcPct val="0"/>
              </a:spcAft>
            </a:pPr>
            <a:r>
              <a:rPr lang="en-US" altLang="en-US" sz="2000">
                <a:latin typeface="Arial" panose="020B0604020202020204" pitchFamily="34" charset="0"/>
                <a:cs typeface="Arial" panose="020B0604020202020204" pitchFamily="34" charset="0"/>
              </a:rPr>
              <a:t>I</a:t>
            </a:r>
            <a:r>
              <a:rPr lang="en-US" altLang="en-US" sz="2000">
                <a:latin typeface="ArialMT"/>
              </a:rPr>
              <a:t>nterventions, interactions and their effect in multiple contexts </a:t>
            </a:r>
            <a:endParaRPr lang="en-US" altLang="en-US" sz="2000">
              <a:latin typeface="Arial" panose="020B0604020202020204" pitchFamily="34" charset="0"/>
            </a:endParaRPr>
          </a:p>
          <a:p>
            <a:endParaRPr lang="en-US" sz="2000"/>
          </a:p>
        </p:txBody>
      </p:sp>
      <p:sp>
        <p:nvSpPr>
          <p:cNvPr id="4" name="Rectangle 1">
            <a:extLst>
              <a:ext uri="{FF2B5EF4-FFF2-40B4-BE49-F238E27FC236}">
                <a16:creationId xmlns:a16="http://schemas.microsoft.com/office/drawing/2014/main" id="{095CAAB5-F836-A048-881E-FD1A0351B500}"/>
              </a:ext>
            </a:extLst>
          </p:cNvPr>
          <p:cNvSpPr>
            <a:spLocks noChangeArrowheads="1"/>
          </p:cNvSpPr>
          <p:nvPr/>
        </p:nvSpPr>
        <p:spPr bwMode="auto">
          <a:xfrm>
            <a:off x="0" y="43934"/>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4627" name="Picture 3" descr="page6image62812144">
            <a:extLst>
              <a:ext uri="{FF2B5EF4-FFF2-40B4-BE49-F238E27FC236}">
                <a16:creationId xmlns:a16="http://schemas.microsoft.com/office/drawing/2014/main" id="{FB2A03C6-110A-6545-BCEE-DFF5F9F8F8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3563" y="-4267200"/>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29" name="Picture 5" descr="page6image62800288">
            <a:extLst>
              <a:ext uri="{FF2B5EF4-FFF2-40B4-BE49-F238E27FC236}">
                <a16:creationId xmlns:a16="http://schemas.microsoft.com/office/drawing/2014/main" id="{2B075C6A-071D-A34F-8EC8-A8C3FE90F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2103438"/>
            <a:ext cx="254000" cy="25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152151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5444A-7843-174E-BD9C-24E92B9F63E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Paradigm 1 Positivism Quantitative</a:t>
            </a:r>
          </a:p>
        </p:txBody>
      </p:sp>
      <p:sp>
        <p:nvSpPr>
          <p:cNvPr id="3" name="Content Placeholder 2">
            <a:extLst>
              <a:ext uri="{FF2B5EF4-FFF2-40B4-BE49-F238E27FC236}">
                <a16:creationId xmlns:a16="http://schemas.microsoft.com/office/drawing/2014/main" id="{6956FD12-90F0-6C4C-B56F-7DC97DBA2259}"/>
              </a:ext>
            </a:extLst>
          </p:cNvPr>
          <p:cNvSpPr>
            <a:spLocks noGrp="1"/>
          </p:cNvSpPr>
          <p:nvPr>
            <p:ph idx="1"/>
          </p:nvPr>
        </p:nvSpPr>
        <p:spPr>
          <a:xfrm>
            <a:off x="4810259" y="649480"/>
            <a:ext cx="6555347" cy="5546047"/>
          </a:xfrm>
        </p:spPr>
        <p:txBody>
          <a:bodyPr anchor="ctr">
            <a:normAutofit/>
          </a:bodyPr>
          <a:lstStyle/>
          <a:p>
            <a:r>
              <a:rPr lang="en-GB" sz="2000" b="1" dirty="0"/>
              <a:t>Ontology: </a:t>
            </a:r>
            <a:r>
              <a:rPr lang="en-GB" sz="2000" dirty="0"/>
              <a:t>There is an objective reality and we can understand it and it through the laws by which it is governed.</a:t>
            </a:r>
            <a:br>
              <a:rPr lang="en-GB" sz="2000" dirty="0"/>
            </a:br>
            <a:r>
              <a:rPr lang="en-GB" sz="2000" b="1" dirty="0"/>
              <a:t>Epistemology: </a:t>
            </a:r>
            <a:r>
              <a:rPr lang="en-GB" sz="2000" dirty="0"/>
              <a:t>employs a scientific discourse derived from the epistemologies of positivism and realism. </a:t>
            </a:r>
          </a:p>
          <a:p>
            <a:r>
              <a:rPr lang="en-GB" sz="2000" b="1" dirty="0"/>
              <a:t>Method: </a:t>
            </a:r>
            <a:r>
              <a:rPr lang="en-GB" sz="2000" dirty="0"/>
              <a:t>Experimental, Deduction, </a:t>
            </a:r>
          </a:p>
          <a:p>
            <a:pPr marL="0" indent="0">
              <a:buNone/>
            </a:pPr>
            <a:endParaRPr lang="en-US" sz="2000" dirty="0"/>
          </a:p>
        </p:txBody>
      </p:sp>
    </p:spTree>
    <p:extLst>
      <p:ext uri="{BB962C8B-B14F-4D97-AF65-F5344CB8AC3E}">
        <p14:creationId xmlns:p14="http://schemas.microsoft.com/office/powerpoint/2010/main" val="321193095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2915E-8BBE-7A45-AEF4-C9675095101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Typical Positivist Question</a:t>
            </a:r>
          </a:p>
        </p:txBody>
      </p:sp>
      <p:sp>
        <p:nvSpPr>
          <p:cNvPr id="3" name="Content Placeholder 2">
            <a:extLst>
              <a:ext uri="{FF2B5EF4-FFF2-40B4-BE49-F238E27FC236}">
                <a16:creationId xmlns:a16="http://schemas.microsoft.com/office/drawing/2014/main" id="{DD81D0B8-6F2A-FE4E-9D1F-07E18B4BC1C6}"/>
              </a:ext>
            </a:extLst>
          </p:cNvPr>
          <p:cNvSpPr>
            <a:spLocks noGrp="1"/>
          </p:cNvSpPr>
          <p:nvPr>
            <p:ph idx="1"/>
          </p:nvPr>
        </p:nvSpPr>
        <p:spPr>
          <a:xfrm>
            <a:off x="4810259" y="649480"/>
            <a:ext cx="6555347" cy="5546047"/>
          </a:xfrm>
        </p:spPr>
        <p:txBody>
          <a:bodyPr anchor="ctr">
            <a:normAutofit/>
          </a:bodyPr>
          <a:lstStyle/>
          <a:p>
            <a:r>
              <a:rPr lang="en-GB" sz="2000" dirty="0"/>
              <a:t>What?</a:t>
            </a:r>
          </a:p>
          <a:p>
            <a:r>
              <a:rPr lang="en-GB" sz="2000" dirty="0"/>
              <a:t>How much?</a:t>
            </a:r>
          </a:p>
          <a:p>
            <a:r>
              <a:rPr lang="en-GB" sz="2000" dirty="0"/>
              <a:t>Relationship between? </a:t>
            </a:r>
          </a:p>
          <a:p>
            <a:r>
              <a:rPr lang="en-GB" sz="2000" dirty="0"/>
              <a:t>Or Causes this effect? </a:t>
            </a:r>
          </a:p>
          <a:p>
            <a:r>
              <a:rPr lang="en-GB" sz="2000" dirty="0"/>
              <a:t>Best answered with numerical precision </a:t>
            </a:r>
          </a:p>
          <a:p>
            <a:r>
              <a:rPr lang="en-GB" sz="2000" dirty="0"/>
              <a:t>Often formulated as hypotheses </a:t>
            </a:r>
          </a:p>
          <a:p>
            <a:pPr marL="0" indent="0">
              <a:buNone/>
            </a:pPr>
            <a:endParaRPr lang="en-US" sz="2000" dirty="0"/>
          </a:p>
        </p:txBody>
      </p:sp>
    </p:spTree>
    <p:extLst>
      <p:ext uri="{BB962C8B-B14F-4D97-AF65-F5344CB8AC3E}">
        <p14:creationId xmlns:p14="http://schemas.microsoft.com/office/powerpoint/2010/main" val="81994785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052DD-AA01-284B-9F05-647E0BD9F9D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Paradigm 2 Interpretivist Constructivist</a:t>
            </a:r>
          </a:p>
        </p:txBody>
      </p:sp>
      <p:sp>
        <p:nvSpPr>
          <p:cNvPr id="3" name="Content Placeholder 2">
            <a:extLst>
              <a:ext uri="{FF2B5EF4-FFF2-40B4-BE49-F238E27FC236}">
                <a16:creationId xmlns:a16="http://schemas.microsoft.com/office/drawing/2014/main" id="{CB0C1180-EC5C-5645-A1F2-B9C52DDCBEB4}"/>
              </a:ext>
            </a:extLst>
          </p:cNvPr>
          <p:cNvSpPr>
            <a:spLocks noGrp="1"/>
          </p:cNvSpPr>
          <p:nvPr>
            <p:ph idx="1"/>
          </p:nvPr>
        </p:nvSpPr>
        <p:spPr>
          <a:xfrm>
            <a:off x="4810259" y="649480"/>
            <a:ext cx="6555347" cy="5546047"/>
          </a:xfrm>
        </p:spPr>
        <p:txBody>
          <a:bodyPr anchor="ctr">
            <a:normAutofit/>
          </a:bodyPr>
          <a:lstStyle/>
          <a:p>
            <a:r>
              <a:rPr lang="en-GB" sz="2000"/>
              <a:t>Many different varieties </a:t>
            </a:r>
          </a:p>
          <a:p>
            <a:r>
              <a:rPr lang="en-GB" sz="2000"/>
              <a:t>Generally answer the question ‘why’ rather then ‘what’, ‘when’ or ‘how much’? </a:t>
            </a:r>
          </a:p>
          <a:p>
            <a:r>
              <a:rPr lang="en-GB" sz="2000"/>
              <a:t>Presents special challenges in distributed contexts due to distance between participants and researchers </a:t>
            </a:r>
          </a:p>
        </p:txBody>
      </p:sp>
    </p:spTree>
    <p:extLst>
      <p:ext uri="{BB962C8B-B14F-4D97-AF65-F5344CB8AC3E}">
        <p14:creationId xmlns:p14="http://schemas.microsoft.com/office/powerpoint/2010/main" val="193108598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974CE-E727-C345-8108-3FF39D19AB1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Interpretivist Paradigm</a:t>
            </a:r>
          </a:p>
        </p:txBody>
      </p:sp>
      <p:sp>
        <p:nvSpPr>
          <p:cNvPr id="3" name="Content Placeholder 2">
            <a:extLst>
              <a:ext uri="{FF2B5EF4-FFF2-40B4-BE49-F238E27FC236}">
                <a16:creationId xmlns:a16="http://schemas.microsoft.com/office/drawing/2014/main" id="{DED7AD2A-E443-8A40-8D5C-A271BC192759}"/>
              </a:ext>
            </a:extLst>
          </p:cNvPr>
          <p:cNvSpPr>
            <a:spLocks noGrp="1"/>
          </p:cNvSpPr>
          <p:nvPr>
            <p:ph idx="1"/>
          </p:nvPr>
        </p:nvSpPr>
        <p:spPr>
          <a:xfrm>
            <a:off x="4810259" y="649480"/>
            <a:ext cx="6555347" cy="5546047"/>
          </a:xfrm>
        </p:spPr>
        <p:txBody>
          <a:bodyPr anchor="ctr">
            <a:normAutofit/>
          </a:bodyPr>
          <a:lstStyle/>
          <a:p>
            <a:r>
              <a:rPr lang="en-GB" sz="2000" b="1"/>
              <a:t>Ontology: </a:t>
            </a:r>
            <a:r>
              <a:rPr lang="en-GB" sz="2000"/>
              <a:t>World and knowledge created by social and contextual understanding. </a:t>
            </a:r>
          </a:p>
          <a:p>
            <a:r>
              <a:rPr lang="en-GB" sz="2000" b="1"/>
              <a:t>Epistemology: </a:t>
            </a:r>
            <a:r>
              <a:rPr lang="en-GB" sz="2000"/>
              <a:t>How do we come to understand a unique person’s worldview </a:t>
            </a:r>
          </a:p>
          <a:p>
            <a:r>
              <a:rPr lang="en-GB" sz="2000" b="1"/>
              <a:t>Methodology</a:t>
            </a:r>
            <a:r>
              <a:rPr lang="en-GB" sz="2000"/>
              <a:t>: Qualitative methods – narrative, interviews, observations, ethnography, case study, phenomenology etc. </a:t>
            </a:r>
          </a:p>
          <a:p>
            <a:pPr marL="0" indent="0">
              <a:buNone/>
            </a:pPr>
            <a:endParaRPr lang="en-US" sz="2000"/>
          </a:p>
        </p:txBody>
      </p:sp>
    </p:spTree>
    <p:extLst>
      <p:ext uri="{BB962C8B-B14F-4D97-AF65-F5344CB8AC3E}">
        <p14:creationId xmlns:p14="http://schemas.microsoft.com/office/powerpoint/2010/main" val="34545958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50E6D-572B-DA43-9639-15494D7B1DF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Typical Interpretivist Research Question</a:t>
            </a:r>
          </a:p>
        </p:txBody>
      </p:sp>
      <p:sp>
        <p:nvSpPr>
          <p:cNvPr id="3" name="Content Placeholder 2">
            <a:extLst>
              <a:ext uri="{FF2B5EF4-FFF2-40B4-BE49-F238E27FC236}">
                <a16:creationId xmlns:a16="http://schemas.microsoft.com/office/drawing/2014/main" id="{0C473452-2A80-124B-9984-FBFD8C0F9963}"/>
              </a:ext>
            </a:extLst>
          </p:cNvPr>
          <p:cNvSpPr>
            <a:spLocks noGrp="1"/>
          </p:cNvSpPr>
          <p:nvPr>
            <p:ph idx="1"/>
          </p:nvPr>
        </p:nvSpPr>
        <p:spPr>
          <a:xfrm>
            <a:off x="4810259" y="649480"/>
            <a:ext cx="6555347" cy="5546047"/>
          </a:xfrm>
        </p:spPr>
        <p:txBody>
          <a:bodyPr anchor="ctr">
            <a:normAutofit/>
          </a:bodyPr>
          <a:lstStyle/>
          <a:p>
            <a:r>
              <a:rPr lang="en-GB" sz="2000"/>
              <a:t>Why?</a:t>
            </a:r>
          </a:p>
          <a:p>
            <a:r>
              <a:rPr lang="en-GB" sz="2000"/>
              <a:t>How does subject understand ? What is the “lived experience”? </a:t>
            </a:r>
          </a:p>
          <a:p>
            <a:r>
              <a:rPr lang="en-GB" sz="2000"/>
              <a:t>What meaning does the intervention have? </a:t>
            </a:r>
          </a:p>
          <a:p>
            <a:endParaRPr lang="en-US" sz="2000"/>
          </a:p>
        </p:txBody>
      </p:sp>
    </p:spTree>
    <p:extLst>
      <p:ext uri="{BB962C8B-B14F-4D97-AF65-F5344CB8AC3E}">
        <p14:creationId xmlns:p14="http://schemas.microsoft.com/office/powerpoint/2010/main" val="261705849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1FDDC-D508-A043-B04C-7B2DE97D256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Paradigm 3 Critical Research</a:t>
            </a:r>
          </a:p>
        </p:txBody>
      </p:sp>
      <p:sp>
        <p:nvSpPr>
          <p:cNvPr id="3" name="Content Placeholder 2">
            <a:extLst>
              <a:ext uri="{FF2B5EF4-FFF2-40B4-BE49-F238E27FC236}">
                <a16:creationId xmlns:a16="http://schemas.microsoft.com/office/drawing/2014/main" id="{6269F0D8-6A56-5847-A7DD-13C01B69FE8E}"/>
              </a:ext>
            </a:extLst>
          </p:cNvPr>
          <p:cNvSpPr>
            <a:spLocks noGrp="1"/>
          </p:cNvSpPr>
          <p:nvPr>
            <p:ph idx="1"/>
          </p:nvPr>
        </p:nvSpPr>
        <p:spPr>
          <a:xfrm>
            <a:off x="4810259" y="649480"/>
            <a:ext cx="6555347" cy="5546047"/>
          </a:xfrm>
        </p:spPr>
        <p:txBody>
          <a:bodyPr anchor="ctr">
            <a:normAutofit/>
          </a:bodyPr>
          <a:lstStyle/>
          <a:p>
            <a:r>
              <a:rPr lang="en-GB" sz="2000"/>
              <a:t>Asks who gains in power? </a:t>
            </a:r>
          </a:p>
          <a:p>
            <a:r>
              <a:rPr lang="en-GB" sz="2000"/>
              <a:t>Are profits generated from user generated content exploitative? </a:t>
            </a:r>
          </a:p>
          <a:p>
            <a:r>
              <a:rPr lang="en-GB" sz="2000"/>
              <a:t>Confronting the “net changes everything” mantra of many social software proponents. </a:t>
            </a:r>
          </a:p>
          <a:p>
            <a:r>
              <a:rPr lang="en-GB" sz="2000"/>
              <a:t>Who is being excluded from social software? </a:t>
            </a:r>
          </a:p>
          <a:p>
            <a:endParaRPr lang="en-US" sz="2000"/>
          </a:p>
        </p:txBody>
      </p:sp>
    </p:spTree>
    <p:extLst>
      <p:ext uri="{BB962C8B-B14F-4D97-AF65-F5344CB8AC3E}">
        <p14:creationId xmlns:p14="http://schemas.microsoft.com/office/powerpoint/2010/main" val="91806036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25D35-A6E4-4C41-AC98-55D3243C2BD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Critical Research Paradigm</a:t>
            </a:r>
          </a:p>
        </p:txBody>
      </p:sp>
      <p:sp>
        <p:nvSpPr>
          <p:cNvPr id="3" name="Content Placeholder 2">
            <a:extLst>
              <a:ext uri="{FF2B5EF4-FFF2-40B4-BE49-F238E27FC236}">
                <a16:creationId xmlns:a16="http://schemas.microsoft.com/office/drawing/2014/main" id="{B05FE5E9-9F5C-9B45-90F8-4620393C9225}"/>
              </a:ext>
            </a:extLst>
          </p:cNvPr>
          <p:cNvSpPr>
            <a:spLocks noGrp="1"/>
          </p:cNvSpPr>
          <p:nvPr>
            <p:ph idx="1"/>
          </p:nvPr>
        </p:nvSpPr>
        <p:spPr>
          <a:xfrm>
            <a:off x="4810259" y="649480"/>
            <a:ext cx="6555347" cy="5546047"/>
          </a:xfrm>
        </p:spPr>
        <p:txBody>
          <a:bodyPr anchor="ctr">
            <a:normAutofit/>
          </a:bodyPr>
          <a:lstStyle/>
          <a:p>
            <a:r>
              <a:rPr lang="en-GB" sz="2000" b="1"/>
              <a:t>Ontology: </a:t>
            </a:r>
            <a:r>
              <a:rPr lang="en-GB" sz="2000"/>
              <a:t>Reality exists and has been created by directed social bias. </a:t>
            </a:r>
          </a:p>
          <a:p>
            <a:r>
              <a:rPr lang="en-GB" sz="2000" b="1"/>
              <a:t>Epistemology: </a:t>
            </a:r>
            <a:r>
              <a:rPr lang="en-GB" sz="2000"/>
              <a:t>Understand oppressed view by uncovering the “contradictory conditions of action which are hidden or distorted by everyday understanding” (Comstock) and work to help change social conditions </a:t>
            </a:r>
          </a:p>
          <a:p>
            <a:r>
              <a:rPr lang="en-GB" sz="2000" b="1"/>
              <a:t>Methodology: </a:t>
            </a:r>
            <a:r>
              <a:rPr lang="en-GB" sz="2000"/>
              <a:t>Critical analysis, historic review, participate in programs of action </a:t>
            </a:r>
          </a:p>
          <a:p>
            <a:pPr marL="0" indent="0">
              <a:buNone/>
            </a:pPr>
            <a:endParaRPr lang="en-US" sz="2000"/>
          </a:p>
        </p:txBody>
      </p:sp>
    </p:spTree>
    <p:extLst>
      <p:ext uri="{BB962C8B-B14F-4D97-AF65-F5344CB8AC3E}">
        <p14:creationId xmlns:p14="http://schemas.microsoft.com/office/powerpoint/2010/main" val="81917226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2255-0241-AD47-BBA2-F3834FA07EB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Typical Critical Research Paradigm Questions</a:t>
            </a:r>
          </a:p>
        </p:txBody>
      </p:sp>
      <p:sp>
        <p:nvSpPr>
          <p:cNvPr id="3" name="Content Placeholder 2">
            <a:extLst>
              <a:ext uri="{FF2B5EF4-FFF2-40B4-BE49-F238E27FC236}">
                <a16:creationId xmlns:a16="http://schemas.microsoft.com/office/drawing/2014/main" id="{6E2D6876-FA8D-A941-AE61-CE4317D4ADD1}"/>
              </a:ext>
            </a:extLst>
          </p:cNvPr>
          <p:cNvSpPr>
            <a:spLocks noGrp="1"/>
          </p:cNvSpPr>
          <p:nvPr>
            <p:ph idx="1"/>
          </p:nvPr>
        </p:nvSpPr>
        <p:spPr>
          <a:xfrm>
            <a:off x="4810259" y="649480"/>
            <a:ext cx="6555347" cy="5546047"/>
          </a:xfrm>
        </p:spPr>
        <p:txBody>
          <a:bodyPr anchor="ctr">
            <a:normAutofit/>
          </a:bodyPr>
          <a:lstStyle/>
          <a:p>
            <a:r>
              <a:rPr lang="en-GB" sz="2000" dirty="0"/>
              <a:t>How can this injustice be rectified? </a:t>
            </a:r>
          </a:p>
          <a:p>
            <a:r>
              <a:rPr lang="en-GB" sz="2000" dirty="0"/>
              <a:t>Can the exploited be helped to understand the oppression that undermines them? </a:t>
            </a:r>
          </a:p>
          <a:p>
            <a:r>
              <a:rPr lang="en-GB" sz="2000" dirty="0"/>
              <a:t>Who benefits from or exploits the current situation? </a:t>
            </a:r>
          </a:p>
          <a:p>
            <a:pPr marL="0" indent="0">
              <a:buNone/>
            </a:pPr>
            <a:endParaRPr lang="en-US" sz="2000" dirty="0"/>
          </a:p>
        </p:txBody>
      </p:sp>
    </p:spTree>
    <p:extLst>
      <p:ext uri="{BB962C8B-B14F-4D97-AF65-F5344CB8AC3E}">
        <p14:creationId xmlns:p14="http://schemas.microsoft.com/office/powerpoint/2010/main" val="169031128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23C5A-7659-1144-82DF-589BB82EDF4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Example Critical Questions</a:t>
            </a:r>
          </a:p>
        </p:txBody>
      </p:sp>
      <p:sp>
        <p:nvSpPr>
          <p:cNvPr id="3" name="Content Placeholder 2">
            <a:extLst>
              <a:ext uri="{FF2B5EF4-FFF2-40B4-BE49-F238E27FC236}">
                <a16:creationId xmlns:a16="http://schemas.microsoft.com/office/drawing/2014/main" id="{A0AD83EA-AFD8-A34E-88E7-699916EC5DC5}"/>
              </a:ext>
            </a:extLst>
          </p:cNvPr>
          <p:cNvSpPr>
            <a:spLocks noGrp="1"/>
          </p:cNvSpPr>
          <p:nvPr>
            <p:ph idx="1"/>
          </p:nvPr>
        </p:nvSpPr>
        <p:spPr>
          <a:xfrm>
            <a:off x="4810259" y="649480"/>
            <a:ext cx="6555347" cy="5546047"/>
          </a:xfrm>
        </p:spPr>
        <p:txBody>
          <a:bodyPr anchor="ctr">
            <a:normAutofit/>
          </a:bodyPr>
          <a:lstStyle/>
          <a:p>
            <a:r>
              <a:rPr lang="en-GB" sz="2000"/>
              <a:t>Why does Facebook own all the content that we supply? </a:t>
            </a:r>
          </a:p>
          <a:p>
            <a:r>
              <a:rPr lang="en-GB" sz="2000"/>
              <a:t>Does the power of the net further marginalize the non-connected? </a:t>
            </a:r>
          </a:p>
          <a:p>
            <a:r>
              <a:rPr lang="en-GB" sz="2000"/>
              <a:t>Who benefits from voluntary disclosure? </a:t>
            </a:r>
          </a:p>
          <a:p>
            <a:r>
              <a:rPr lang="en-GB" sz="2000"/>
              <a:t>Does learning Analytics exploit student vulnerabilities and right to privacy? </a:t>
            </a:r>
          </a:p>
          <a:p>
            <a:pPr marL="0" indent="0">
              <a:buNone/>
            </a:pPr>
            <a:endParaRPr lang="en-US" sz="2000"/>
          </a:p>
        </p:txBody>
      </p:sp>
    </p:spTree>
    <p:extLst>
      <p:ext uri="{BB962C8B-B14F-4D97-AF65-F5344CB8AC3E}">
        <p14:creationId xmlns:p14="http://schemas.microsoft.com/office/powerpoint/2010/main" val="20313081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2ED1C-DFED-F74F-A3C1-3E31D4A61DA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Paradigm 4 Pragmatism</a:t>
            </a:r>
          </a:p>
        </p:txBody>
      </p:sp>
      <p:sp>
        <p:nvSpPr>
          <p:cNvPr id="3" name="Content Placeholder 2">
            <a:extLst>
              <a:ext uri="{FF2B5EF4-FFF2-40B4-BE49-F238E27FC236}">
                <a16:creationId xmlns:a16="http://schemas.microsoft.com/office/drawing/2014/main" id="{D9622788-0AB1-1449-8EC8-A5DCFF196661}"/>
              </a:ext>
            </a:extLst>
          </p:cNvPr>
          <p:cNvSpPr>
            <a:spLocks noGrp="1"/>
          </p:cNvSpPr>
          <p:nvPr>
            <p:ph idx="1"/>
          </p:nvPr>
        </p:nvSpPr>
        <p:spPr>
          <a:xfrm>
            <a:off x="4810259" y="649480"/>
            <a:ext cx="6555347" cy="5546047"/>
          </a:xfrm>
        </p:spPr>
        <p:txBody>
          <a:bodyPr anchor="ctr">
            <a:normAutofit/>
          </a:bodyPr>
          <a:lstStyle/>
          <a:p>
            <a:r>
              <a:rPr lang="en-GB" sz="2000" dirty="0"/>
              <a:t>“To a pragmatist, the mandate of science is not to find truth or reality, the existence of which are perpetually in dispute, but to facilitate human problem-solving” (Powell, 2001, p. 884). </a:t>
            </a:r>
          </a:p>
          <a:p>
            <a:pPr marL="0" indent="0">
              <a:buNone/>
            </a:pPr>
            <a:endParaRPr lang="en-US" sz="2000" dirty="0"/>
          </a:p>
        </p:txBody>
      </p:sp>
    </p:spTree>
    <p:extLst>
      <p:ext uri="{BB962C8B-B14F-4D97-AF65-F5344CB8AC3E}">
        <p14:creationId xmlns:p14="http://schemas.microsoft.com/office/powerpoint/2010/main" val="56474018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6643A-F475-0F43-88B1-3B6ACEBE672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Key features </a:t>
            </a:r>
          </a:p>
        </p:txBody>
      </p:sp>
      <p:sp>
        <p:nvSpPr>
          <p:cNvPr id="3" name="Content Placeholder 2">
            <a:extLst>
              <a:ext uri="{FF2B5EF4-FFF2-40B4-BE49-F238E27FC236}">
                <a16:creationId xmlns:a16="http://schemas.microsoft.com/office/drawing/2014/main" id="{38D8EB6B-277D-6746-BC8A-37F224C52FD1}"/>
              </a:ext>
            </a:extLst>
          </p:cNvPr>
          <p:cNvSpPr>
            <a:spLocks noGrp="1"/>
          </p:cNvSpPr>
          <p:nvPr>
            <p:ph idx="1"/>
          </p:nvPr>
        </p:nvSpPr>
        <p:spPr>
          <a:xfrm>
            <a:off x="4810259" y="649480"/>
            <a:ext cx="6555347" cy="5546047"/>
          </a:xfrm>
        </p:spPr>
        <p:txBody>
          <a:bodyPr anchor="ctr">
            <a:normAutofit/>
          </a:bodyPr>
          <a:lstStyle/>
          <a:p>
            <a:r>
              <a:rPr lang="en-GB" sz="2000" dirty="0"/>
              <a:t>Key features: </a:t>
            </a:r>
          </a:p>
          <a:p>
            <a:pPr lvl="1"/>
            <a:r>
              <a:rPr lang="en-GB" sz="2000" dirty="0"/>
              <a:t>An intervention </a:t>
            </a:r>
          </a:p>
          <a:p>
            <a:pPr lvl="1"/>
            <a:r>
              <a:rPr lang="en-GB" sz="2000" dirty="0"/>
              <a:t>Empirical research in a natural context </a:t>
            </a:r>
          </a:p>
          <a:p>
            <a:pPr lvl="1"/>
            <a:r>
              <a:rPr lang="en-GB" sz="2000" dirty="0"/>
              <a:t>Partnership between researchers and practitioners </a:t>
            </a:r>
          </a:p>
          <a:p>
            <a:pPr lvl="1"/>
            <a:r>
              <a:rPr lang="en-GB" sz="2000" dirty="0"/>
              <a:t>Development of theory and ‘design principles” </a:t>
            </a:r>
          </a:p>
          <a:p>
            <a:endParaRPr lang="en-US" sz="2000" dirty="0"/>
          </a:p>
        </p:txBody>
      </p:sp>
    </p:spTree>
    <p:extLst>
      <p:ext uri="{BB962C8B-B14F-4D97-AF65-F5344CB8AC3E}">
        <p14:creationId xmlns:p14="http://schemas.microsoft.com/office/powerpoint/2010/main" val="158712187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6324-ECC2-6B41-8C43-599C37F67FF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Pragmatic research paradigm</a:t>
            </a:r>
          </a:p>
        </p:txBody>
      </p:sp>
      <p:sp>
        <p:nvSpPr>
          <p:cNvPr id="3" name="Content Placeholder 2">
            <a:extLst>
              <a:ext uri="{FF2B5EF4-FFF2-40B4-BE49-F238E27FC236}">
                <a16:creationId xmlns:a16="http://schemas.microsoft.com/office/drawing/2014/main" id="{E84CF68E-7C97-D848-B290-75FCFC2CF6FA}"/>
              </a:ext>
            </a:extLst>
          </p:cNvPr>
          <p:cNvSpPr>
            <a:spLocks noGrp="1"/>
          </p:cNvSpPr>
          <p:nvPr>
            <p:ph idx="1"/>
          </p:nvPr>
        </p:nvSpPr>
        <p:spPr>
          <a:xfrm>
            <a:off x="4810259" y="649480"/>
            <a:ext cx="6555347" cy="5546047"/>
          </a:xfrm>
        </p:spPr>
        <p:txBody>
          <a:bodyPr anchor="ctr">
            <a:normAutofit/>
          </a:bodyPr>
          <a:lstStyle/>
          <a:p>
            <a:r>
              <a:rPr lang="en-GB" sz="2000" b="1"/>
              <a:t>Ontology: </a:t>
            </a:r>
            <a:r>
              <a:rPr lang="en-GB" sz="2000"/>
              <a:t>Reality is the practical effects of ideas. </a:t>
            </a:r>
          </a:p>
          <a:p>
            <a:r>
              <a:rPr lang="en-GB" sz="2000" b="1"/>
              <a:t>Epistemology: </a:t>
            </a:r>
            <a:r>
              <a:rPr lang="en-GB" sz="2000"/>
              <a:t>Any way of thinking/doing that leads to pragmatic solutions is useful. </a:t>
            </a:r>
          </a:p>
          <a:p>
            <a:r>
              <a:rPr lang="en-GB" sz="2000" b="1"/>
              <a:t>Methodology: </a:t>
            </a:r>
            <a:r>
              <a:rPr lang="en-GB" sz="2000"/>
              <a:t>Mixed Methods, design-based research, research </a:t>
            </a:r>
          </a:p>
          <a:p>
            <a:pPr marL="0" indent="0">
              <a:buNone/>
            </a:pPr>
            <a:endParaRPr lang="en-US" sz="2000"/>
          </a:p>
        </p:txBody>
      </p:sp>
    </p:spTree>
    <p:extLst>
      <p:ext uri="{BB962C8B-B14F-4D97-AF65-F5344CB8AC3E}">
        <p14:creationId xmlns:p14="http://schemas.microsoft.com/office/powerpoint/2010/main" val="333846242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17A413-A03E-4DCF-96D1-A6A737D765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1" cy="6857990"/>
          </a:xfrm>
          <a:prstGeom prst="rect">
            <a:avLst/>
          </a:prstGeom>
        </p:spPr>
      </p:pic>
      <p:sp>
        <p:nvSpPr>
          <p:cNvPr id="2" name="Title 1">
            <a:extLst>
              <a:ext uri="{FF2B5EF4-FFF2-40B4-BE49-F238E27FC236}">
                <a16:creationId xmlns:a16="http://schemas.microsoft.com/office/drawing/2014/main" id="{76650935-BEFD-F344-B6D6-1120EEC06B8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Typical pragmatic research question</a:t>
            </a:r>
          </a:p>
        </p:txBody>
      </p:sp>
    </p:spTree>
    <p:extLst>
      <p:ext uri="{BB962C8B-B14F-4D97-AF65-F5344CB8AC3E}">
        <p14:creationId xmlns:p14="http://schemas.microsoft.com/office/powerpoint/2010/main" val="313432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olorful strings being woven togehter">
            <a:extLst>
              <a:ext uri="{FF2B5EF4-FFF2-40B4-BE49-F238E27FC236}">
                <a16:creationId xmlns:a16="http://schemas.microsoft.com/office/drawing/2014/main" id="{4AB8FE91-1B85-4117-9DD9-5BFB9F93A480}"/>
              </a:ext>
            </a:extLst>
          </p:cNvPr>
          <p:cNvPicPr>
            <a:picLocks noChangeAspect="1"/>
          </p:cNvPicPr>
          <p:nvPr/>
        </p:nvPicPr>
        <p:blipFill rotWithShape="1">
          <a:blip r:embed="rId2"/>
          <a:srcRect t="6855" b="8876"/>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88D577D-2597-9540-A663-A223BD81CAC2}"/>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Activity</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22339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0E10-F43B-BC41-BB4E-6C3C1430173D}"/>
              </a:ext>
            </a:extLst>
          </p:cNvPr>
          <p:cNvSpPr>
            <a:spLocks noGrp="1"/>
          </p:cNvSpPr>
          <p:nvPr>
            <p:ph type="title"/>
          </p:nvPr>
        </p:nvSpPr>
        <p:spPr/>
        <p:txBody>
          <a:bodyPr>
            <a:normAutofit/>
          </a:bodyPr>
          <a:lstStyle/>
          <a:p>
            <a:r>
              <a:rPr lang="en-GB" dirty="0"/>
              <a:t>1.Research Paradigm Activity</a:t>
            </a:r>
            <a:endParaRPr lang="en-US" dirty="0"/>
          </a:p>
        </p:txBody>
      </p:sp>
      <p:sp>
        <p:nvSpPr>
          <p:cNvPr id="3" name="Content Placeholder 2">
            <a:extLst>
              <a:ext uri="{FF2B5EF4-FFF2-40B4-BE49-F238E27FC236}">
                <a16:creationId xmlns:a16="http://schemas.microsoft.com/office/drawing/2014/main" id="{AE533C2F-7756-4046-BC5C-99FBBB871A65}"/>
              </a:ext>
            </a:extLst>
          </p:cNvPr>
          <p:cNvSpPr>
            <a:spLocks noGrp="1"/>
          </p:cNvSpPr>
          <p:nvPr>
            <p:ph idx="1"/>
          </p:nvPr>
        </p:nvSpPr>
        <p:spPr/>
        <p:txBody>
          <a:bodyPr>
            <a:normAutofit fontScale="92500" lnSpcReduction="10000"/>
          </a:bodyPr>
          <a:lstStyle/>
          <a:p>
            <a:pPr fontAlgn="base"/>
            <a:r>
              <a:rPr lang="en-GB" dirty="0"/>
              <a:t>For this activity, you will be evidencing your understanding of research paradigms and modes of thinking. </a:t>
            </a:r>
          </a:p>
          <a:p>
            <a:pPr fontAlgn="base"/>
            <a:r>
              <a:rPr lang="en-GB" dirty="0"/>
              <a:t>You must identify a research topic and research problem.</a:t>
            </a:r>
          </a:p>
          <a:p>
            <a:pPr fontAlgn="base"/>
            <a:r>
              <a:rPr lang="en-GB" dirty="0"/>
              <a:t>You must design a (1) qualitative study (2) quantitative study and (3) a mixed methods study based on the research problem. </a:t>
            </a:r>
          </a:p>
          <a:p>
            <a:pPr fontAlgn="base"/>
            <a:r>
              <a:rPr lang="en-GB" dirty="0"/>
              <a:t>For each design, you will write:</a:t>
            </a:r>
          </a:p>
          <a:p>
            <a:pPr lvl="1" fontAlgn="base"/>
            <a:r>
              <a:rPr lang="en-GB" dirty="0"/>
              <a:t>Background to the research problem</a:t>
            </a:r>
          </a:p>
          <a:p>
            <a:pPr lvl="1" fontAlgn="base"/>
            <a:r>
              <a:rPr lang="en-GB" dirty="0"/>
              <a:t>Identify research paradigm</a:t>
            </a:r>
          </a:p>
          <a:p>
            <a:pPr lvl="1" fontAlgn="base"/>
            <a:r>
              <a:rPr lang="en-GB" dirty="0"/>
              <a:t>Positivist/Interpretive/Other</a:t>
            </a:r>
          </a:p>
          <a:p>
            <a:pPr lvl="1" fontAlgn="base"/>
            <a:r>
              <a:rPr lang="en-GB" dirty="0"/>
              <a:t>Is this paradigm appropriate to the investigation? </a:t>
            </a:r>
          </a:p>
          <a:p>
            <a:pPr lvl="1" fontAlgn="base"/>
            <a:r>
              <a:rPr lang="en-GB" dirty="0"/>
              <a:t>If so, why is it better than the alternatives? If not, what would be ideal?</a:t>
            </a:r>
          </a:p>
          <a:p>
            <a:endParaRPr lang="en-US" dirty="0"/>
          </a:p>
        </p:txBody>
      </p:sp>
    </p:spTree>
    <p:extLst>
      <p:ext uri="{BB962C8B-B14F-4D97-AF65-F5344CB8AC3E}">
        <p14:creationId xmlns:p14="http://schemas.microsoft.com/office/powerpoint/2010/main" val="322451970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C2A1-358E-FE46-8C1F-E4B8819A4A7C}"/>
              </a:ext>
            </a:extLst>
          </p:cNvPr>
          <p:cNvSpPr>
            <a:spLocks noGrp="1"/>
          </p:cNvSpPr>
          <p:nvPr>
            <p:ph type="title"/>
          </p:nvPr>
        </p:nvSpPr>
        <p:spPr/>
        <p:txBody>
          <a:bodyPr/>
          <a:lstStyle/>
          <a:p>
            <a:r>
              <a:rPr lang="en-US" dirty="0"/>
              <a:t>Reading list</a:t>
            </a:r>
          </a:p>
        </p:txBody>
      </p:sp>
      <p:sp>
        <p:nvSpPr>
          <p:cNvPr id="3" name="Content Placeholder 2">
            <a:extLst>
              <a:ext uri="{FF2B5EF4-FFF2-40B4-BE49-F238E27FC236}">
                <a16:creationId xmlns:a16="http://schemas.microsoft.com/office/drawing/2014/main" id="{02AFC56D-4B8C-3943-8A26-01D21957C0F6}"/>
              </a:ext>
            </a:extLst>
          </p:cNvPr>
          <p:cNvSpPr>
            <a:spLocks noGrp="1"/>
          </p:cNvSpPr>
          <p:nvPr>
            <p:ph idx="1"/>
          </p:nvPr>
        </p:nvSpPr>
        <p:spPr/>
        <p:txBody>
          <a:bodyPr>
            <a:normAutofit/>
          </a:bodyPr>
          <a:lstStyle/>
          <a:p>
            <a:r>
              <a:rPr lang="en-GB" dirty="0"/>
              <a:t>Babbie E. (1998). The Practice of Social Research 98th Edition). Wadsworth Thomson. London. </a:t>
            </a:r>
          </a:p>
          <a:p>
            <a:r>
              <a:rPr lang="en-GB" dirty="0"/>
              <a:t>Kuhn, T. S. (1970) The Structure of Scientific Revolutions (2nd Edition) University of Chicago Press. Section V, pp. 43-51 </a:t>
            </a:r>
          </a:p>
          <a:p>
            <a:r>
              <a:rPr lang="en-GB" dirty="0"/>
              <a:t>Crotty, M. (1989). The foundations of social research. London: Sage. </a:t>
            </a:r>
          </a:p>
          <a:p>
            <a:r>
              <a:rPr lang="en-GB" dirty="0"/>
              <a:t>Guba, E. G., &amp; Lincoln, Y. S. (1994). Competing paradigms in qualitative research. In N. K. Denzin, &amp; Y. S. Lincoln (Eds.), Handbook of qualitative research (pp. 105-117). London: Sage. </a:t>
            </a:r>
          </a:p>
          <a:p>
            <a:endParaRPr lang="en-US" dirty="0"/>
          </a:p>
        </p:txBody>
      </p:sp>
    </p:spTree>
    <p:extLst>
      <p:ext uri="{BB962C8B-B14F-4D97-AF65-F5344CB8AC3E}">
        <p14:creationId xmlns:p14="http://schemas.microsoft.com/office/powerpoint/2010/main" val="376859082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appledVTI">
  <a:themeElements>
    <a:clrScheme name="AnalogousFromRegularSeedLeftStep">
      <a:dk1>
        <a:srgbClr val="000000"/>
      </a:dk1>
      <a:lt1>
        <a:srgbClr val="FFFFFF"/>
      </a:lt1>
      <a:dk2>
        <a:srgbClr val="311C24"/>
      </a:dk2>
      <a:lt2>
        <a:srgbClr val="F0F1F3"/>
      </a:lt2>
      <a:accent1>
        <a:srgbClr val="B79F20"/>
      </a:accent1>
      <a:accent2>
        <a:srgbClr val="D56817"/>
      </a:accent2>
      <a:accent3>
        <a:srgbClr val="E72B29"/>
      </a:accent3>
      <a:accent4>
        <a:srgbClr val="D51765"/>
      </a:accent4>
      <a:accent5>
        <a:srgbClr val="E729C6"/>
      </a:accent5>
      <a:accent6>
        <a:srgbClr val="A717D5"/>
      </a:accent6>
      <a:hlink>
        <a:srgbClr val="5365C5"/>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71CA73-7DD7-4CD6-A847-B5DD6951166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F268764-B6EF-4511-A06E-A927F778DB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18D6C2-6C93-4F5C-AD3A-9D4CBEB9F41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7041</Words>
  <Application>Microsoft Office PowerPoint</Application>
  <PresentationFormat>Widescreen</PresentationFormat>
  <Paragraphs>783</Paragraphs>
  <Slides>107</Slides>
  <Notes>14</Notes>
  <HiddenSlides>0</HiddenSlides>
  <MMClips>1</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107</vt:i4>
      </vt:variant>
    </vt:vector>
  </HeadingPairs>
  <TitlesOfParts>
    <vt:vector size="122" baseType="lpstr">
      <vt:lpstr>ArialMT</vt:lpstr>
      <vt:lpstr>AvenirNext LT Pro Medium</vt:lpstr>
      <vt:lpstr>Arial</vt:lpstr>
      <vt:lpstr>Arial Black</vt:lpstr>
      <vt:lpstr>Arial Rounded MT Bold</vt:lpstr>
      <vt:lpstr>Avenir Next LT Pro</vt:lpstr>
      <vt:lpstr>Bradley Hand ITC</vt:lpstr>
      <vt:lpstr>Calibri</vt:lpstr>
      <vt:lpstr>Calibri Light</vt:lpstr>
      <vt:lpstr>Sabon Next LT</vt:lpstr>
      <vt:lpstr>Tahoma</vt:lpstr>
      <vt:lpstr>Times New Roman</vt:lpstr>
      <vt:lpstr>Wingdings</vt:lpstr>
      <vt:lpstr>Office Theme</vt:lpstr>
      <vt:lpstr>DappledVTI</vt:lpstr>
      <vt:lpstr>POSITIONALITY THREE</vt:lpstr>
      <vt:lpstr>Please note</vt:lpstr>
      <vt:lpstr>THE ALLEGORY OF THE CAVE</vt:lpstr>
      <vt:lpstr>PowerPoint Presentation</vt:lpstr>
      <vt:lpstr>PowerPoint Presentation</vt:lpstr>
      <vt:lpstr>PowerPoint Presentation</vt:lpstr>
      <vt:lpstr>PowerPoint Presentation</vt:lpstr>
      <vt:lpstr>Allegory</vt:lpstr>
      <vt:lpstr>PowerPoint Presentation</vt:lpstr>
      <vt:lpstr>Continued</vt:lpstr>
      <vt:lpstr>Continued</vt:lpstr>
      <vt:lpstr>…Plato’s Cave…</vt:lpstr>
      <vt:lpstr>The lesson of Plato's Allegory of the Cave </vt:lpstr>
      <vt:lpstr>Two things the allegory of the cave tells us…</vt:lpstr>
      <vt:lpstr>PowerPoint Presentation</vt:lpstr>
      <vt:lpstr>Plato’s Allegory of the Cave.</vt:lpstr>
      <vt:lpstr>The allegory</vt:lpstr>
      <vt:lpstr>The allegory</vt:lpstr>
      <vt:lpstr>Plato’s Cave We cannot observe “nature” directly, we only see its manifestations or images: </vt:lpstr>
      <vt:lpstr>PowerPoint Presentation</vt:lpstr>
      <vt:lpstr>PowerPoint Presentation</vt:lpstr>
      <vt:lpstr>Hypothetical constructs</vt:lpstr>
      <vt:lpstr>Hypothetical constructs</vt:lpstr>
      <vt:lpstr>Hypothetical constructs</vt:lpstr>
      <vt:lpstr>What is a hypothetical construct?</vt:lpstr>
      <vt:lpstr>What is a hypothetical construct?</vt:lpstr>
      <vt:lpstr>Why not observe directly?</vt:lpstr>
      <vt:lpstr>Constructs and hypotheses</vt:lpstr>
      <vt:lpstr>Constructs and hypotheses</vt:lpstr>
      <vt:lpstr>Why not observe directly?</vt:lpstr>
      <vt:lpstr>The link between theory &amp; data</vt:lpstr>
      <vt:lpstr>The link between theory &amp; data</vt:lpstr>
      <vt:lpstr>The link between theory &amp; data</vt:lpstr>
      <vt:lpstr>The link between theory &amp; data</vt:lpstr>
      <vt:lpstr>The link between theory &amp; data</vt:lpstr>
      <vt:lpstr>The link between theory &amp; data</vt:lpstr>
      <vt:lpstr>Generalizability</vt:lpstr>
      <vt:lpstr>PowerPoint Presentation</vt:lpstr>
      <vt:lpstr>Inferring the natural world </vt:lpstr>
      <vt:lpstr>Inferring the natural world </vt:lpstr>
      <vt:lpstr>Inferring the natural world </vt:lpstr>
      <vt:lpstr>Inferring the natural world </vt:lpstr>
      <vt:lpstr>Inferring the natural world </vt:lpstr>
      <vt:lpstr>Critical Ratio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Inferring the natural world </vt:lpstr>
      <vt:lpstr>Inferring the natural world </vt:lpstr>
      <vt:lpstr>Inferring the natural world </vt:lpstr>
      <vt:lpstr>Plato’s Allegory of the Cave: Life Lessons on How to Think for Yourself</vt:lpstr>
      <vt:lpstr>In Plato’s, The Republic (book), he writes: </vt:lpstr>
      <vt:lpstr>HOW DOES THE CAVE APPLY TO YOU ?</vt:lpstr>
      <vt:lpstr>What about the person who escaped the cave? </vt:lpstr>
      <vt:lpstr>How can you escape this “cave”? </vt:lpstr>
      <vt:lpstr>REFLECTING</vt:lpstr>
      <vt:lpstr>Food for thought</vt:lpstr>
      <vt:lpstr>PowerPoint Presentation</vt:lpstr>
      <vt:lpstr>POSITIONALITY TAKE 2</vt:lpstr>
      <vt:lpstr>POSITIONALITY REFERS TO THE STANCE OR POSITIONING OF YOU THE RESEARCHER, IN RELATION TO THE SOCIAL AND POLITICAL CONTEXT OF YOUR DOCTORAL RESEARCH - WHETHER THAT IS THE COMMUNITY, THE ORGANISATION OR THE PARTICIPANT GROUP. </vt:lpstr>
      <vt:lpstr>WHAT IS YOUR POSITIONALITY ?</vt:lpstr>
      <vt:lpstr>ALL RESEARCH HAS POSITIONALITY</vt:lpstr>
      <vt:lpstr>YOUR POSITIONALITY</vt:lpstr>
      <vt:lpstr>QUESTIONS TO ASK</vt:lpstr>
      <vt:lpstr>QUESTIONS TO ASK</vt:lpstr>
      <vt:lpstr>PowerPoint Presentation</vt:lpstr>
      <vt:lpstr>NEXT BLANK POSITIONALITY MAP</vt:lpstr>
      <vt:lpstr>PowerPoint Presentation</vt:lpstr>
      <vt:lpstr>HOW TO USE THE MAP</vt:lpstr>
      <vt:lpstr>PowerPoint Presentation</vt:lpstr>
      <vt:lpstr>PowerPoint Presentation</vt:lpstr>
      <vt:lpstr>PowerPoint Presentation</vt:lpstr>
      <vt:lpstr>PowerPoint Presentation</vt:lpstr>
      <vt:lpstr>PARADIGMS</vt:lpstr>
      <vt:lpstr>Outline</vt:lpstr>
      <vt:lpstr>What is meant by paradigm?</vt:lpstr>
      <vt:lpstr>What is a Research Paradigm? </vt:lpstr>
      <vt:lpstr>ACCORDING TO KUHN (1970) PARADIGM CONTAINS </vt:lpstr>
      <vt:lpstr>Three basic questions (Guba, 1990) </vt:lpstr>
      <vt:lpstr>According to Chalmers (2002)</vt:lpstr>
      <vt:lpstr>PARADIGM DEBATE/ DIFFERENT PARADIGMS </vt:lpstr>
      <vt:lpstr>PowerPoint Presentation</vt:lpstr>
      <vt:lpstr>Other Social Science Paradigms</vt:lpstr>
      <vt:lpstr>WHICH RESEARCH PARADIGM YOUR RESEARCH BELONG TO?  </vt:lpstr>
      <vt:lpstr>PowerPoint Presentation</vt:lpstr>
      <vt:lpstr>PowerPoint Presentation</vt:lpstr>
      <vt:lpstr>(Back to) Research paradigms</vt:lpstr>
      <vt:lpstr>Paradigm 1 Positivism Quantitative</vt:lpstr>
      <vt:lpstr>Typical Positivist Question</vt:lpstr>
      <vt:lpstr>Paradigm 2 Interpretivist Constructivist</vt:lpstr>
      <vt:lpstr>Interpretivist Paradigm</vt:lpstr>
      <vt:lpstr>Typical Interpretivist Research Question</vt:lpstr>
      <vt:lpstr>Paradigm 3 Critical Research</vt:lpstr>
      <vt:lpstr>Critical Research Paradigm</vt:lpstr>
      <vt:lpstr>Typical Critical Research Paradigm Questions</vt:lpstr>
      <vt:lpstr>Example Critical Questions</vt:lpstr>
      <vt:lpstr>Paradigm 4 Pragmatism</vt:lpstr>
      <vt:lpstr>Key features </vt:lpstr>
      <vt:lpstr>Pragmatic research paradigm</vt:lpstr>
      <vt:lpstr>Typical pragmatic research question</vt:lpstr>
      <vt:lpstr>Activity</vt:lpstr>
      <vt:lpstr>1.Research Paradigm Activity</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THREE</dc:title>
  <dc:creator>Caroline Jawad</dc:creator>
  <cp:lastModifiedBy>Caroline Jawad</cp:lastModifiedBy>
  <cp:revision>1</cp:revision>
  <dcterms:created xsi:type="dcterms:W3CDTF">2021-02-09T08:40:48Z</dcterms:created>
  <dcterms:modified xsi:type="dcterms:W3CDTF">2021-02-09T08:40:56Z</dcterms:modified>
</cp:coreProperties>
</file>