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21"/>
  </p:handoutMasterIdLst>
  <p:sldIdLst>
    <p:sldId id="256" r:id="rId2"/>
    <p:sldId id="291" r:id="rId3"/>
    <p:sldId id="289" r:id="rId4"/>
    <p:sldId id="267" r:id="rId5"/>
    <p:sldId id="262" r:id="rId6"/>
    <p:sldId id="283" r:id="rId7"/>
    <p:sldId id="261" r:id="rId8"/>
    <p:sldId id="281" r:id="rId9"/>
    <p:sldId id="268" r:id="rId10"/>
    <p:sldId id="269" r:id="rId11"/>
    <p:sldId id="270" r:id="rId12"/>
    <p:sldId id="257" r:id="rId13"/>
    <p:sldId id="275" r:id="rId14"/>
    <p:sldId id="277" r:id="rId15"/>
    <p:sldId id="272" r:id="rId16"/>
    <p:sldId id="273" r:id="rId17"/>
    <p:sldId id="292" r:id="rId18"/>
    <p:sldId id="290" r:id="rId19"/>
    <p:sldId id="288" r:id="rId2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59" autoAdjust="0"/>
    <p:restoredTop sz="86355" autoAdjust="0"/>
  </p:normalViewPr>
  <p:slideViewPr>
    <p:cSldViewPr>
      <p:cViewPr varScale="1">
        <p:scale>
          <a:sx n="79" d="100"/>
          <a:sy n="79" d="100"/>
        </p:scale>
        <p:origin x="1206"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75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563" y="0"/>
            <a:ext cx="2889938" cy="487758"/>
          </a:xfrm>
          <a:prstGeom prst="rect">
            <a:avLst/>
          </a:prstGeom>
        </p:spPr>
        <p:txBody>
          <a:bodyPr vert="horz" lIns="91440" tIns="45720" rIns="91440" bIns="45720" rtlCol="0"/>
          <a:lstStyle>
            <a:lvl1pPr algn="r">
              <a:defRPr sz="1200"/>
            </a:lvl1pPr>
          </a:lstStyle>
          <a:p>
            <a:fld id="{467C1946-E9C1-4634-8CFD-C3F63AC2A004}" type="datetimeFigureOut">
              <a:rPr lang="en-GB" smtClean="0"/>
              <a:pPr/>
              <a:t>06/02/2018</a:t>
            </a:fld>
            <a:endParaRPr lang="en-GB"/>
          </a:p>
        </p:txBody>
      </p:sp>
      <p:sp>
        <p:nvSpPr>
          <p:cNvPr id="4" name="Footer Placeholder 3"/>
          <p:cNvSpPr>
            <a:spLocks noGrp="1"/>
          </p:cNvSpPr>
          <p:nvPr>
            <p:ph type="ftr" sz="quarter" idx="2"/>
          </p:nvPr>
        </p:nvSpPr>
        <p:spPr>
          <a:xfrm>
            <a:off x="0" y="9264278"/>
            <a:ext cx="2889938" cy="48775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563" y="9264278"/>
            <a:ext cx="2889938" cy="487758"/>
          </a:xfrm>
          <a:prstGeom prst="rect">
            <a:avLst/>
          </a:prstGeom>
        </p:spPr>
        <p:txBody>
          <a:bodyPr vert="horz" lIns="91440" tIns="45720" rIns="91440" bIns="45720" rtlCol="0" anchor="b"/>
          <a:lstStyle>
            <a:lvl1pPr algn="r">
              <a:defRPr sz="1200"/>
            </a:lvl1pPr>
          </a:lstStyle>
          <a:p>
            <a:fld id="{E53273DA-6CFB-4C03-BA6E-A5667D815480}" type="slidenum">
              <a:rPr lang="en-GB" smtClean="0"/>
              <a:pPr/>
              <a:t>‹#›</a:t>
            </a:fld>
            <a:endParaRPr lang="en-GB"/>
          </a:p>
        </p:txBody>
      </p:sp>
    </p:spTree>
    <p:extLst>
      <p:ext uri="{BB962C8B-B14F-4D97-AF65-F5344CB8AC3E}">
        <p14:creationId xmlns:p14="http://schemas.microsoft.com/office/powerpoint/2010/main" val="211826037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10C70E1-C3A8-4D90-A59A-96D363A15807}" type="datetimeFigureOut">
              <a:rPr lang="en-GB" smtClean="0"/>
              <a:pPr/>
              <a:t>06/02/2018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3EF96C-6C6D-4D9C-ACEE-54AD0206B3A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0C70E1-C3A8-4D90-A59A-96D363A15807}" type="datetimeFigureOut">
              <a:rPr lang="en-GB" smtClean="0"/>
              <a:pPr/>
              <a:t>06/02/2018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3EF96C-6C6D-4D9C-ACEE-54AD0206B3A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10C70E1-C3A8-4D90-A59A-96D363A15807}" type="datetimeFigureOut">
              <a:rPr lang="en-GB" smtClean="0"/>
              <a:pPr/>
              <a:t>06/02/2018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3EF96C-6C6D-4D9C-ACEE-54AD0206B3A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10C70E1-C3A8-4D90-A59A-96D363A15807}" type="datetimeFigureOut">
              <a:rPr lang="en-GB" smtClean="0"/>
              <a:pPr/>
              <a:t>06/02/2018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3EF96C-6C6D-4D9C-ACEE-54AD0206B3A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10C70E1-C3A8-4D90-A59A-96D363A15807}" type="datetimeFigureOut">
              <a:rPr lang="en-GB" smtClean="0"/>
              <a:pPr/>
              <a:t>06/02/2018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3EF96C-6C6D-4D9C-ACEE-54AD0206B3A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10C70E1-C3A8-4D90-A59A-96D363A15807}" type="datetimeFigureOut">
              <a:rPr lang="en-GB" smtClean="0"/>
              <a:pPr/>
              <a:t>06/02/2018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3EF96C-6C6D-4D9C-ACEE-54AD0206B3A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0C70E1-C3A8-4D90-A59A-96D363A15807}" type="datetimeFigureOut">
              <a:rPr lang="en-GB" smtClean="0"/>
              <a:pPr/>
              <a:t>06/02/2018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3EF96C-6C6D-4D9C-ACEE-54AD0206B3A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10C70E1-C3A8-4D90-A59A-96D363A15807}" type="datetimeFigureOut">
              <a:rPr lang="en-GB" smtClean="0"/>
              <a:pPr/>
              <a:t>06/02/2018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3EF96C-6C6D-4D9C-ACEE-54AD0206B3A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10C70E1-C3A8-4D90-A59A-96D363A15807}" type="datetimeFigureOut">
              <a:rPr lang="en-GB" smtClean="0"/>
              <a:pPr/>
              <a:t>06/02/2018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3EF96C-6C6D-4D9C-ACEE-54AD0206B3A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0C70E1-C3A8-4D90-A59A-96D363A15807}" type="datetimeFigureOut">
              <a:rPr lang="en-GB" smtClean="0"/>
              <a:pPr/>
              <a:t>06/02/2018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3EF96C-6C6D-4D9C-ACEE-54AD0206B3A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0C70E1-C3A8-4D90-A59A-96D363A15807}" type="datetimeFigureOut">
              <a:rPr lang="en-GB" smtClean="0"/>
              <a:pPr/>
              <a:t>06/02/2018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3EF96C-6C6D-4D9C-ACEE-54AD0206B3A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0C70E1-C3A8-4D90-A59A-96D363A15807}" type="datetimeFigureOut">
              <a:rPr lang="en-GB" smtClean="0"/>
              <a:pPr/>
              <a:t>06/02/2018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3EF96C-6C6D-4D9C-ACEE-54AD0206B3A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20689"/>
            <a:ext cx="7772400" cy="1584176"/>
          </a:xfrm>
        </p:spPr>
        <p:txBody>
          <a:bodyPr>
            <a:normAutofit fontScale="90000"/>
          </a:bodyPr>
          <a:lstStyle/>
          <a:p>
            <a:r>
              <a:rPr lang="en-GB" dirty="0" smtClean="0"/>
              <a:t>Influencing factors </a:t>
            </a:r>
            <a:br>
              <a:rPr lang="en-GB" dirty="0" smtClean="0"/>
            </a:br>
            <a:r>
              <a:rPr lang="en-GB" dirty="0" smtClean="0"/>
              <a:t>on foreign </a:t>
            </a:r>
            <a:br>
              <a:rPr lang="en-GB" dirty="0" smtClean="0"/>
            </a:br>
            <a:r>
              <a:rPr lang="en-GB" dirty="0" smtClean="0"/>
              <a:t>market entry choice</a:t>
            </a:r>
            <a:endParaRPr lang="en-GB" dirty="0"/>
          </a:p>
        </p:txBody>
      </p:sp>
      <p:sp>
        <p:nvSpPr>
          <p:cNvPr id="3" name="Subtitle 2"/>
          <p:cNvSpPr>
            <a:spLocks noGrp="1"/>
          </p:cNvSpPr>
          <p:nvPr>
            <p:ph type="subTitle" idx="1"/>
          </p:nvPr>
        </p:nvSpPr>
        <p:spPr>
          <a:xfrm>
            <a:off x="1371600" y="5661248"/>
            <a:ext cx="6400800" cy="720080"/>
          </a:xfrm>
        </p:spPr>
        <p:txBody>
          <a:bodyPr>
            <a:normAutofit/>
          </a:bodyPr>
          <a:lstStyle/>
          <a:p>
            <a:r>
              <a:rPr lang="en-GB" dirty="0" smtClean="0"/>
              <a:t>Will Fleming</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87824" y="2492896"/>
            <a:ext cx="3096343" cy="2736304"/>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What did we learn from the </a:t>
            </a:r>
            <a:br>
              <a:rPr lang="en-GB" dirty="0" smtClean="0"/>
            </a:br>
            <a:r>
              <a:rPr lang="en-GB" dirty="0" smtClean="0"/>
              <a:t>last session</a:t>
            </a:r>
            <a:r>
              <a:rPr lang="en-GB" u="sng" dirty="0" smtClean="0"/>
              <a:t/>
            </a:r>
            <a:br>
              <a:rPr lang="en-GB" u="sng" dirty="0" smtClean="0"/>
            </a:br>
            <a:endParaRPr lang="en-GB" dirty="0"/>
          </a:p>
        </p:txBody>
      </p:sp>
      <p:sp>
        <p:nvSpPr>
          <p:cNvPr id="3" name="Content Placeholder 2"/>
          <p:cNvSpPr>
            <a:spLocks noGrp="1"/>
          </p:cNvSpPr>
          <p:nvPr>
            <p:ph idx="1"/>
          </p:nvPr>
        </p:nvSpPr>
        <p:spPr>
          <a:xfrm>
            <a:off x="457200" y="1772816"/>
            <a:ext cx="8229600" cy="4536504"/>
          </a:xfrm>
        </p:spPr>
        <p:txBody>
          <a:bodyPr>
            <a:normAutofit lnSpcReduction="10000"/>
          </a:bodyPr>
          <a:lstStyle/>
          <a:p>
            <a:pPr marL="514350" indent="-514350">
              <a:buFont typeface="+mj-lt"/>
              <a:buAutoNum type="arabicPeriod"/>
            </a:pPr>
            <a:r>
              <a:rPr lang="en-GB" dirty="0"/>
              <a:t>Identify at least 3 key motivators and 3 key impediments to international marketing.</a:t>
            </a:r>
          </a:p>
          <a:p>
            <a:pPr marL="514350" indent="-514350">
              <a:buFont typeface="+mj-lt"/>
              <a:buAutoNum type="arabicPeriod"/>
            </a:pPr>
            <a:r>
              <a:rPr lang="en-GB" dirty="0"/>
              <a:t>Explain what is meant by the S.L.E.P.T. factors and give some examples.</a:t>
            </a:r>
          </a:p>
          <a:p>
            <a:pPr marL="514350" indent="-514350">
              <a:buFont typeface="+mj-lt"/>
              <a:buAutoNum type="arabicPeriod"/>
            </a:pPr>
            <a:r>
              <a:rPr lang="en-GB" dirty="0"/>
              <a:t>Provide some examples of differences between countries; be specific.</a:t>
            </a:r>
          </a:p>
          <a:p>
            <a:pPr marL="514350" indent="-514350">
              <a:buFont typeface="+mj-lt"/>
              <a:buAutoNum type="arabicPeriod"/>
            </a:pPr>
            <a:r>
              <a:rPr lang="en-GB" dirty="0" smtClean="0"/>
              <a:t>What skills would you say a marketing manager needs to have to operate successfully in the international environment</a:t>
            </a:r>
            <a:endParaRPr lang="en-GB" dirty="0"/>
          </a:p>
        </p:txBody>
      </p:sp>
    </p:spTree>
    <p:extLst>
      <p:ext uri="{BB962C8B-B14F-4D97-AF65-F5344CB8AC3E}">
        <p14:creationId xmlns:p14="http://schemas.microsoft.com/office/powerpoint/2010/main" val="32043388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Influencing Characteristics</a:t>
            </a:r>
            <a:br>
              <a:rPr lang="en-GB" dirty="0" smtClean="0"/>
            </a:br>
            <a:r>
              <a:rPr lang="en-GB" dirty="0" smtClean="0"/>
              <a:t>of foreign markets</a:t>
            </a:r>
            <a:endParaRPr lang="en-GB" dirty="0"/>
          </a:p>
        </p:txBody>
      </p:sp>
      <p:sp>
        <p:nvSpPr>
          <p:cNvPr id="3" name="Content Placeholder 2"/>
          <p:cNvSpPr>
            <a:spLocks noGrp="1"/>
          </p:cNvSpPr>
          <p:nvPr>
            <p:ph idx="1"/>
          </p:nvPr>
        </p:nvSpPr>
        <p:spPr>
          <a:xfrm>
            <a:off x="457200" y="1600200"/>
            <a:ext cx="8229600" cy="5141168"/>
          </a:xfrm>
        </p:spPr>
        <p:txBody>
          <a:bodyPr>
            <a:normAutofit fontScale="92500" lnSpcReduction="10000"/>
          </a:bodyPr>
          <a:lstStyle/>
          <a:p>
            <a:pPr>
              <a:buFont typeface="Wingdings" panose="05000000000000000000" pitchFamily="2" charset="2"/>
              <a:buChar char="Ø"/>
            </a:pPr>
            <a:r>
              <a:rPr lang="en-GB" i="1" dirty="0" smtClean="0">
                <a:effectLst>
                  <a:outerShdw blurRad="38100" dist="38100" dir="2700000" algn="tl">
                    <a:srgbClr val="000000">
                      <a:alpha val="43137"/>
                    </a:srgbClr>
                  </a:outerShdw>
                </a:effectLst>
              </a:rPr>
              <a:t>MACRO FACTORS</a:t>
            </a:r>
          </a:p>
          <a:p>
            <a:r>
              <a:rPr lang="en-GB" i="1" dirty="0" smtClean="0">
                <a:effectLst>
                  <a:outerShdw blurRad="38100" dist="38100" dir="2700000" algn="tl">
                    <a:srgbClr val="000000">
                      <a:alpha val="43137"/>
                    </a:srgbClr>
                  </a:outerShdw>
                </a:effectLst>
              </a:rPr>
              <a:t>Level of Political risk</a:t>
            </a:r>
          </a:p>
          <a:p>
            <a:r>
              <a:rPr lang="en-GB" i="1" dirty="0">
                <a:effectLst>
                  <a:outerShdw blurRad="38100" dist="38100" dir="2700000" algn="tl">
                    <a:srgbClr val="000000">
                      <a:alpha val="43137"/>
                    </a:srgbClr>
                  </a:outerShdw>
                </a:effectLst>
              </a:rPr>
              <a:t>Level of </a:t>
            </a:r>
            <a:r>
              <a:rPr lang="en-GB" i="1" dirty="0" smtClean="0">
                <a:effectLst>
                  <a:outerShdw blurRad="38100" dist="38100" dir="2700000" algn="tl">
                    <a:srgbClr val="000000">
                      <a:alpha val="43137"/>
                    </a:srgbClr>
                  </a:outerShdw>
                </a:effectLst>
              </a:rPr>
              <a:t>Economic risk</a:t>
            </a:r>
          </a:p>
          <a:p>
            <a:pPr>
              <a:buFont typeface="Wingdings" panose="05000000000000000000" pitchFamily="2" charset="2"/>
              <a:buChar char="Ø"/>
            </a:pPr>
            <a:r>
              <a:rPr lang="en-GB" dirty="0" smtClean="0"/>
              <a:t>MICRO FACTORS</a:t>
            </a:r>
            <a:endParaRPr lang="en-GB" dirty="0"/>
          </a:p>
          <a:p>
            <a:r>
              <a:rPr lang="en-GB" dirty="0"/>
              <a:t>Level of </a:t>
            </a:r>
            <a:r>
              <a:rPr lang="en-GB" dirty="0" smtClean="0"/>
              <a:t>Operational </a:t>
            </a:r>
            <a:r>
              <a:rPr lang="en-GB" dirty="0"/>
              <a:t>risk</a:t>
            </a:r>
          </a:p>
          <a:p>
            <a:pPr>
              <a:buFont typeface="Wingdings" panose="05000000000000000000" pitchFamily="2" charset="2"/>
              <a:buChar char="ü"/>
            </a:pPr>
            <a:r>
              <a:rPr lang="en-GB" dirty="0" smtClean="0"/>
              <a:t>Product characteristics</a:t>
            </a:r>
          </a:p>
          <a:p>
            <a:pPr>
              <a:buFont typeface="Wingdings" panose="05000000000000000000" pitchFamily="2" charset="2"/>
              <a:buChar char="ü"/>
            </a:pPr>
            <a:r>
              <a:rPr lang="en-GB" dirty="0" smtClean="0"/>
              <a:t>Market characteristics</a:t>
            </a:r>
          </a:p>
          <a:p>
            <a:pPr>
              <a:buFont typeface="Wingdings" panose="05000000000000000000" pitchFamily="2" charset="2"/>
              <a:buChar char="ü"/>
            </a:pPr>
            <a:r>
              <a:rPr lang="en-GB" dirty="0"/>
              <a:t>Middlemen </a:t>
            </a:r>
            <a:r>
              <a:rPr lang="en-GB" dirty="0" smtClean="0"/>
              <a:t>characteristics</a:t>
            </a:r>
          </a:p>
          <a:p>
            <a:pPr>
              <a:buFont typeface="Wingdings" panose="05000000000000000000" pitchFamily="2" charset="2"/>
              <a:buChar char="ü"/>
            </a:pPr>
            <a:r>
              <a:rPr lang="en-GB" dirty="0" smtClean="0"/>
              <a:t>Consumer </a:t>
            </a:r>
            <a:r>
              <a:rPr lang="en-GB" dirty="0"/>
              <a:t>characteristics</a:t>
            </a:r>
          </a:p>
          <a:p>
            <a:pPr>
              <a:buFont typeface="Wingdings" panose="05000000000000000000" pitchFamily="2" charset="2"/>
              <a:buChar char="ü"/>
            </a:pPr>
            <a:r>
              <a:rPr lang="en-GB" dirty="0" smtClean="0"/>
              <a:t>Company/ Internal characteristics</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20072" y="1916832"/>
            <a:ext cx="3312368" cy="3960440"/>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Marketing factors that </a:t>
            </a:r>
            <a:br>
              <a:rPr lang="en-GB" dirty="0" smtClean="0"/>
            </a:br>
            <a:r>
              <a:rPr lang="en-GB" dirty="0" smtClean="0"/>
              <a:t>affect choice of market entry</a:t>
            </a:r>
            <a:endParaRPr lang="en-GB" dirty="0"/>
          </a:p>
        </p:txBody>
      </p:sp>
      <p:sp>
        <p:nvSpPr>
          <p:cNvPr id="3" name="Content Placeholder 2"/>
          <p:cNvSpPr>
            <a:spLocks noGrp="1"/>
          </p:cNvSpPr>
          <p:nvPr>
            <p:ph idx="1"/>
          </p:nvPr>
        </p:nvSpPr>
        <p:spPr/>
        <p:txBody>
          <a:bodyPr>
            <a:normAutofit fontScale="77500" lnSpcReduction="20000"/>
          </a:bodyPr>
          <a:lstStyle/>
          <a:p>
            <a:pPr fontAlgn="base">
              <a:buNone/>
            </a:pPr>
            <a:r>
              <a:rPr lang="en-GB" dirty="0"/>
              <a:t>The following points should be addressed prior to the selection process:</a:t>
            </a:r>
          </a:p>
          <a:p>
            <a:pPr fontAlgn="base">
              <a:buNone/>
            </a:pPr>
            <a:r>
              <a:rPr lang="en-GB" dirty="0"/>
              <a:t>1) Identify specific target markets within and across countries.</a:t>
            </a:r>
          </a:p>
          <a:p>
            <a:pPr fontAlgn="base">
              <a:buNone/>
            </a:pPr>
            <a:r>
              <a:rPr lang="en-GB" dirty="0"/>
              <a:t>2) Specify marketing goals in terms of volume, market share, and profit margin requirements.</a:t>
            </a:r>
          </a:p>
          <a:p>
            <a:pPr fontAlgn="base">
              <a:buNone/>
            </a:pPr>
            <a:r>
              <a:rPr lang="en-GB" dirty="0"/>
              <a:t>3) Specify financial and personnel commitments to the development of international distribution.</a:t>
            </a:r>
          </a:p>
          <a:p>
            <a:pPr fontAlgn="base">
              <a:buNone/>
            </a:pPr>
            <a:r>
              <a:rPr lang="en-GB" dirty="0"/>
              <a:t>4) Identify control, length of channels, terms of sale, and channel ownership</a:t>
            </a:r>
            <a:r>
              <a:rPr lang="en-GB" dirty="0" smtClean="0"/>
              <a:t>.</a:t>
            </a:r>
          </a:p>
          <a:p>
            <a:pPr marL="0" indent="0" fontAlgn="base">
              <a:buNone/>
            </a:pPr>
            <a:r>
              <a:rPr lang="en-GB" dirty="0" smtClean="0"/>
              <a:t>5) </a:t>
            </a:r>
            <a:r>
              <a:rPr lang="en-GB" dirty="0"/>
              <a:t>G</a:t>
            </a:r>
            <a:r>
              <a:rPr lang="en-GB" dirty="0" smtClean="0"/>
              <a:t>eographical </a:t>
            </a:r>
            <a:r>
              <a:rPr lang="en-GB" dirty="0"/>
              <a:t>and psychological </a:t>
            </a:r>
            <a:r>
              <a:rPr lang="en-GB" dirty="0" smtClean="0"/>
              <a:t>proximity. </a:t>
            </a:r>
          </a:p>
          <a:p>
            <a:pPr marL="0" indent="0" fontAlgn="base">
              <a:buNone/>
            </a:pPr>
            <a:endParaRPr lang="en-GB" dirty="0" smtClean="0"/>
          </a:p>
          <a:p>
            <a:pPr fontAlgn="base">
              <a:buFont typeface="Wingdings" panose="05000000000000000000" pitchFamily="2" charset="2"/>
              <a:buChar char="Ø"/>
            </a:pPr>
            <a:r>
              <a:rPr lang="en-GB" sz="3600" b="1" i="1" u="sng" dirty="0" smtClean="0"/>
              <a:t>This process will raise issues of control and risk.</a:t>
            </a:r>
            <a:endParaRPr lang="en-GB" sz="3600" b="1" i="1" u="sng" dirty="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48264" y="90379"/>
            <a:ext cx="2088231" cy="1509822"/>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level of risk</a:t>
            </a:r>
            <a:endParaRPr lang="en-GB" dirty="0"/>
          </a:p>
        </p:txBody>
      </p:sp>
      <p:sp>
        <p:nvSpPr>
          <p:cNvPr id="3" name="Content Placeholder 2"/>
          <p:cNvSpPr>
            <a:spLocks noGrp="1"/>
          </p:cNvSpPr>
          <p:nvPr>
            <p:ph idx="1"/>
          </p:nvPr>
        </p:nvSpPr>
        <p:spPr>
          <a:xfrm>
            <a:off x="457200" y="1340768"/>
            <a:ext cx="8229600" cy="4752528"/>
          </a:xfrm>
        </p:spPr>
        <p:txBody>
          <a:bodyPr>
            <a:normAutofit fontScale="70000" lnSpcReduction="20000"/>
          </a:bodyPr>
          <a:lstStyle/>
          <a:p>
            <a:pPr fontAlgn="base">
              <a:buNone/>
            </a:pPr>
            <a:r>
              <a:rPr lang="en-GB" sz="3400" dirty="0" smtClean="0"/>
              <a:t>From </a:t>
            </a:r>
            <a:r>
              <a:rPr lang="en-GB" sz="3400" dirty="0"/>
              <a:t>the point of view of entry mode selection, a firm should evaluate the following risks:</a:t>
            </a:r>
          </a:p>
          <a:p>
            <a:pPr fontAlgn="base">
              <a:buNone/>
            </a:pPr>
            <a:r>
              <a:rPr lang="en-GB" b="1" dirty="0"/>
              <a:t>a) </a:t>
            </a:r>
            <a:r>
              <a:rPr lang="en-GB" sz="3400" b="1" dirty="0"/>
              <a:t>Political Risk</a:t>
            </a:r>
            <a:r>
              <a:rPr lang="en-GB" sz="3400" b="1" dirty="0" smtClean="0"/>
              <a:t>: </a:t>
            </a:r>
            <a:r>
              <a:rPr lang="en-GB" sz="3400" dirty="0" smtClean="0"/>
              <a:t>Political </a:t>
            </a:r>
            <a:r>
              <a:rPr lang="en-GB" sz="3400" dirty="0"/>
              <a:t>instability and turmoil dissuades firms from committing more resources to a market.</a:t>
            </a:r>
          </a:p>
          <a:p>
            <a:pPr fontAlgn="base">
              <a:buNone/>
            </a:pPr>
            <a:r>
              <a:rPr lang="en-GB" sz="3400" b="1" dirty="0"/>
              <a:t>b) Economic Risk</a:t>
            </a:r>
            <a:r>
              <a:rPr lang="en-GB" sz="3400" b="1" dirty="0" smtClean="0"/>
              <a:t>: </a:t>
            </a:r>
            <a:r>
              <a:rPr lang="en-GB" sz="3400" dirty="0" smtClean="0"/>
              <a:t>Economic </a:t>
            </a:r>
            <a:r>
              <a:rPr lang="en-GB" sz="3400" dirty="0"/>
              <a:t>risk may arise due to volatility of exchange rates of the target market’s currency, upheavals in balance of payments situations that may affect the cost of other inputs for production, and marketing activities in foreign markets. </a:t>
            </a:r>
          </a:p>
          <a:p>
            <a:pPr fontAlgn="base">
              <a:buNone/>
            </a:pPr>
            <a:r>
              <a:rPr lang="en-GB" sz="3400" b="1" dirty="0"/>
              <a:t>c) Operational Risk</a:t>
            </a:r>
            <a:r>
              <a:rPr lang="en-GB" sz="3400" b="1" dirty="0" smtClean="0"/>
              <a:t>: </a:t>
            </a:r>
            <a:r>
              <a:rPr lang="en-GB" sz="3400" dirty="0" smtClean="0"/>
              <a:t>Where</a:t>
            </a:r>
            <a:r>
              <a:rPr lang="en-GB" sz="3400" b="1" dirty="0" smtClean="0"/>
              <a:t> </a:t>
            </a:r>
            <a:r>
              <a:rPr lang="en-GB" sz="3400" dirty="0" smtClean="0"/>
              <a:t>the </a:t>
            </a:r>
            <a:r>
              <a:rPr lang="en-GB" sz="3400" dirty="0"/>
              <a:t>marketing system in an overseas country is similar to that of the firm’s home country, the firm has a better understanding of </a:t>
            </a:r>
            <a:r>
              <a:rPr lang="en-GB" sz="3400" dirty="0" smtClean="0"/>
              <a:t>                                        operational problems </a:t>
            </a:r>
            <a:r>
              <a:rPr lang="en-GB" sz="3400" dirty="0"/>
              <a:t>in the foreign </a:t>
            </a:r>
            <a:r>
              <a:rPr lang="en-GB" sz="3400" dirty="0" smtClean="0"/>
              <a:t>                                         market </a:t>
            </a:r>
            <a:r>
              <a:rPr lang="en-GB" sz="3400" dirty="0"/>
              <a:t>in question.</a:t>
            </a:r>
          </a:p>
          <a:p>
            <a:endParaRPr lang="en-GB"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36096" y="4869160"/>
            <a:ext cx="3456384" cy="1988840"/>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Macro </a:t>
            </a:r>
            <a:r>
              <a:rPr lang="en-GB" dirty="0"/>
              <a:t>factors </a:t>
            </a:r>
            <a:br>
              <a:rPr lang="en-GB" dirty="0"/>
            </a:br>
            <a:r>
              <a:rPr lang="en-GB" dirty="0" smtClean="0"/>
              <a:t>- </a:t>
            </a:r>
            <a:r>
              <a:rPr lang="en-GB" dirty="0"/>
              <a:t>P</a:t>
            </a:r>
            <a:r>
              <a:rPr lang="en-GB" dirty="0" smtClean="0"/>
              <a:t>olitical risk</a:t>
            </a:r>
            <a:endParaRPr lang="en-GB" dirty="0"/>
          </a:p>
        </p:txBody>
      </p:sp>
      <p:sp>
        <p:nvSpPr>
          <p:cNvPr id="3" name="Content Placeholder 2"/>
          <p:cNvSpPr>
            <a:spLocks noGrp="1"/>
          </p:cNvSpPr>
          <p:nvPr>
            <p:ph idx="1"/>
          </p:nvPr>
        </p:nvSpPr>
        <p:spPr>
          <a:xfrm>
            <a:off x="457200" y="1484784"/>
            <a:ext cx="8229600" cy="4464496"/>
          </a:xfrm>
        </p:spPr>
        <p:txBody>
          <a:bodyPr>
            <a:noAutofit/>
          </a:bodyPr>
          <a:lstStyle/>
          <a:p>
            <a:pPr fontAlgn="base">
              <a:buNone/>
            </a:pPr>
            <a:r>
              <a:rPr lang="en-GB" sz="1800" b="1" dirty="0"/>
              <a:t>1</a:t>
            </a:r>
            <a:r>
              <a:rPr lang="en-GB" sz="1800" b="1" dirty="0" smtClean="0"/>
              <a:t>) </a:t>
            </a:r>
            <a:r>
              <a:rPr lang="en-GB" sz="2800" b="1" dirty="0"/>
              <a:t>Subsidies for Exporters</a:t>
            </a:r>
            <a:r>
              <a:rPr lang="en-GB" sz="2800" b="1" dirty="0" smtClean="0"/>
              <a:t>: </a:t>
            </a:r>
            <a:r>
              <a:rPr lang="en-GB" sz="2800" dirty="0" smtClean="0"/>
              <a:t>Some </a:t>
            </a:r>
            <a:r>
              <a:rPr lang="en-GB" sz="2800" dirty="0"/>
              <a:t>governments offer subsidies to their domestic firms, so that those firms can produce products at a lower cost than their global competitors. </a:t>
            </a:r>
          </a:p>
          <a:p>
            <a:pPr fontAlgn="base">
              <a:buNone/>
            </a:pPr>
            <a:r>
              <a:rPr lang="en-GB" sz="2800" b="1" dirty="0"/>
              <a:t>2</a:t>
            </a:r>
            <a:r>
              <a:rPr lang="en-GB" sz="2800" b="1" dirty="0" smtClean="0"/>
              <a:t>) </a:t>
            </a:r>
            <a:r>
              <a:rPr lang="en-GB" sz="2800" b="1" dirty="0"/>
              <a:t>Restrictions on Imports</a:t>
            </a:r>
            <a:r>
              <a:rPr lang="en-GB" sz="2800" b="1" dirty="0" smtClean="0"/>
              <a:t>: </a:t>
            </a:r>
            <a:r>
              <a:rPr lang="en-GB" sz="2800" dirty="0" smtClean="0"/>
              <a:t>If </a:t>
            </a:r>
            <a:r>
              <a:rPr lang="en-GB" sz="2800" dirty="0"/>
              <a:t>a country’s government imposes a tax on imported goods </a:t>
            </a:r>
            <a:r>
              <a:rPr lang="en-GB" sz="2800" dirty="0" smtClean="0"/>
              <a:t>the </a:t>
            </a:r>
            <a:r>
              <a:rPr lang="en-GB" sz="2800" dirty="0"/>
              <a:t>prices of foreign goods to consumers are </a:t>
            </a:r>
            <a:r>
              <a:rPr lang="en-GB" sz="2800" dirty="0" smtClean="0"/>
              <a:t>increased.</a:t>
            </a:r>
          </a:p>
          <a:p>
            <a:pPr fontAlgn="base">
              <a:buNone/>
            </a:pPr>
            <a:r>
              <a:rPr lang="en-GB" sz="2800" b="1" dirty="0"/>
              <a:t>3</a:t>
            </a:r>
            <a:r>
              <a:rPr lang="en-GB" sz="2800" b="1" dirty="0" smtClean="0"/>
              <a:t>) Lack of Restrictions on Piracy: </a:t>
            </a:r>
            <a:r>
              <a:rPr lang="en-GB" sz="2800" dirty="0" smtClean="0"/>
              <a:t>As a result of piracy, China’s demand for imports is lower. </a:t>
            </a:r>
          </a:p>
          <a:p>
            <a:pPr fontAlgn="base">
              <a:buNone/>
            </a:pPr>
            <a:r>
              <a:rPr lang="en-GB" sz="1800" dirty="0" smtClean="0"/>
              <a:t> </a:t>
            </a:r>
            <a:endParaRPr lang="en-GB" sz="1800" dirty="0"/>
          </a:p>
          <a:p>
            <a:endParaRPr lang="en-GB" sz="18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Macro factors </a:t>
            </a:r>
            <a:br>
              <a:rPr lang="en-GB" dirty="0" smtClean="0"/>
            </a:br>
            <a:r>
              <a:rPr lang="en-GB" dirty="0" smtClean="0"/>
              <a:t>- Political risk</a:t>
            </a:r>
            <a:endParaRPr lang="en-GB" dirty="0"/>
          </a:p>
        </p:txBody>
      </p:sp>
      <p:sp>
        <p:nvSpPr>
          <p:cNvPr id="3" name="Content Placeholder 2"/>
          <p:cNvSpPr>
            <a:spLocks noGrp="1"/>
          </p:cNvSpPr>
          <p:nvPr>
            <p:ph idx="1"/>
          </p:nvPr>
        </p:nvSpPr>
        <p:spPr/>
        <p:txBody>
          <a:bodyPr>
            <a:normAutofit/>
          </a:bodyPr>
          <a:lstStyle/>
          <a:p>
            <a:pPr marL="0" indent="0" fontAlgn="base">
              <a:buNone/>
            </a:pPr>
            <a:r>
              <a:rPr lang="en-GB" sz="2800" b="1" dirty="0"/>
              <a:t>4) Impact of Exchange Rates: </a:t>
            </a:r>
            <a:r>
              <a:rPr lang="en-GB" sz="2800" dirty="0"/>
              <a:t>A</a:t>
            </a:r>
            <a:r>
              <a:rPr lang="en-GB" sz="2800" b="1" dirty="0"/>
              <a:t> </a:t>
            </a:r>
            <a:r>
              <a:rPr lang="en-GB" sz="2800" dirty="0"/>
              <a:t>country’s currency  strength can affect transactions.</a:t>
            </a:r>
          </a:p>
          <a:p>
            <a:pPr marL="0" indent="0" fontAlgn="base">
              <a:buNone/>
            </a:pPr>
            <a:r>
              <a:rPr lang="en-GB" sz="2800" b="1" dirty="0" smtClean="0"/>
              <a:t>5) Government Regulations: </a:t>
            </a:r>
            <a:r>
              <a:rPr lang="en-GB" sz="2800" dirty="0" smtClean="0"/>
              <a:t>For example, the UAE is a lucrative market for Indian firms but by law they must operate there with a local partner.</a:t>
            </a:r>
          </a:p>
          <a:p>
            <a:pPr fontAlgn="base"/>
            <a:endParaRPr lang="en-GB" dirty="0" smtClean="0"/>
          </a:p>
          <a:p>
            <a:pPr fontAlgn="base"/>
            <a:endParaRPr lang="en-GB" dirty="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1561" y="4005064"/>
            <a:ext cx="7632848" cy="2592288"/>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3898776" cy="1498178"/>
          </a:xfrm>
        </p:spPr>
        <p:txBody>
          <a:bodyPr>
            <a:normAutofit/>
          </a:bodyPr>
          <a:lstStyle/>
          <a:p>
            <a:r>
              <a:rPr lang="en-GB" dirty="0" smtClean="0"/>
              <a:t>Macro factors </a:t>
            </a:r>
            <a:br>
              <a:rPr lang="en-GB" dirty="0" smtClean="0"/>
            </a:br>
            <a:r>
              <a:rPr lang="en-GB" dirty="0" smtClean="0"/>
              <a:t>- Economic risk</a:t>
            </a:r>
            <a:endParaRPr lang="en-GB" dirty="0"/>
          </a:p>
        </p:txBody>
      </p:sp>
      <p:sp>
        <p:nvSpPr>
          <p:cNvPr id="3" name="Content Placeholder 2"/>
          <p:cNvSpPr>
            <a:spLocks noGrp="1"/>
          </p:cNvSpPr>
          <p:nvPr>
            <p:ph idx="1"/>
          </p:nvPr>
        </p:nvSpPr>
        <p:spPr/>
        <p:txBody>
          <a:bodyPr>
            <a:normAutofit fontScale="85000" lnSpcReduction="20000"/>
          </a:bodyPr>
          <a:lstStyle/>
          <a:p>
            <a:pPr fontAlgn="base">
              <a:buNone/>
            </a:pPr>
            <a:endParaRPr lang="en-GB" dirty="0"/>
          </a:p>
          <a:p>
            <a:pPr marL="0" indent="0" fontAlgn="base">
              <a:buNone/>
            </a:pPr>
            <a:r>
              <a:rPr lang="en-GB" b="1" dirty="0" smtClean="0"/>
              <a:t>1) Impact </a:t>
            </a:r>
            <a:r>
              <a:rPr lang="en-GB" b="1" dirty="0"/>
              <a:t>of Inflation</a:t>
            </a:r>
            <a:r>
              <a:rPr lang="en-GB" b="1" dirty="0" smtClean="0"/>
              <a:t>: </a:t>
            </a:r>
            <a:r>
              <a:rPr lang="en-GB" dirty="0" smtClean="0"/>
              <a:t>A </a:t>
            </a:r>
            <a:r>
              <a:rPr lang="en-GB" dirty="0"/>
              <a:t>country’s inflation rate </a:t>
            </a:r>
            <a:r>
              <a:rPr lang="en-GB" dirty="0" smtClean="0"/>
              <a:t>can encourage consumers </a:t>
            </a:r>
            <a:r>
              <a:rPr lang="en-GB" dirty="0"/>
              <a:t>and corporations </a:t>
            </a:r>
            <a:r>
              <a:rPr lang="en-GB" dirty="0" smtClean="0"/>
              <a:t>to purchase </a:t>
            </a:r>
            <a:r>
              <a:rPr lang="en-GB" dirty="0"/>
              <a:t>more </a:t>
            </a:r>
            <a:r>
              <a:rPr lang="en-GB" dirty="0" smtClean="0"/>
              <a:t>overseas goods.</a:t>
            </a:r>
          </a:p>
          <a:p>
            <a:pPr fontAlgn="base">
              <a:buNone/>
            </a:pPr>
            <a:r>
              <a:rPr lang="en-GB" b="1" dirty="0" smtClean="0"/>
              <a:t>2) Impact of National Income: </a:t>
            </a:r>
            <a:r>
              <a:rPr lang="en-GB" dirty="0" smtClean="0"/>
              <a:t>As the real income level (adjusted for inflation) rises, so does consumption of goods.</a:t>
            </a:r>
          </a:p>
          <a:p>
            <a:pPr fontAlgn="base">
              <a:buNone/>
            </a:pPr>
            <a:r>
              <a:rPr lang="en-GB" b="1" dirty="0" smtClean="0"/>
              <a:t>3) Impact of Government Policies: </a:t>
            </a:r>
            <a:r>
              <a:rPr lang="en-GB" dirty="0" smtClean="0"/>
              <a:t>A country’s government can have a major effect on its balance of trade due to its policies on subsidizing exporters, restrictions on imports, or lack of enforcement on piracy. Boom and Bust policies destabilise economies.</a:t>
            </a:r>
          </a:p>
          <a:p>
            <a:pPr marL="514350" indent="-514350" fontAlgn="base">
              <a:buAutoNum type="arabicParenR"/>
            </a:pPr>
            <a:endParaRPr lang="en-GB" dirty="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27984" y="116632"/>
            <a:ext cx="4608512" cy="1872207"/>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Micro factors</a:t>
            </a:r>
            <a:br>
              <a:rPr lang="en-GB" dirty="0"/>
            </a:br>
            <a:r>
              <a:rPr lang="en-GB" dirty="0"/>
              <a:t>- operational risk: the </a:t>
            </a:r>
            <a:r>
              <a:rPr lang="en-GB" dirty="0" smtClean="0"/>
              <a:t>product</a:t>
            </a:r>
            <a:endParaRPr lang="en-GB" dirty="0"/>
          </a:p>
        </p:txBody>
      </p:sp>
      <p:sp>
        <p:nvSpPr>
          <p:cNvPr id="3" name="Content Placeholder 2"/>
          <p:cNvSpPr>
            <a:spLocks noGrp="1"/>
          </p:cNvSpPr>
          <p:nvPr>
            <p:ph idx="1"/>
          </p:nvPr>
        </p:nvSpPr>
        <p:spPr>
          <a:xfrm>
            <a:off x="457200" y="1484784"/>
            <a:ext cx="8229600" cy="5256584"/>
          </a:xfrm>
        </p:spPr>
        <p:txBody>
          <a:bodyPr>
            <a:normAutofit fontScale="85000" lnSpcReduction="20000"/>
          </a:bodyPr>
          <a:lstStyle/>
          <a:p>
            <a:pPr fontAlgn="base">
              <a:buNone/>
            </a:pPr>
            <a:r>
              <a:rPr lang="en-GB" sz="2800" dirty="0" smtClean="0"/>
              <a:t>Product </a:t>
            </a:r>
            <a:r>
              <a:rPr lang="en-GB" sz="2800" dirty="0"/>
              <a:t>manufactured by a company itself is a governing factor in the selection of the channel of distribution. Product characteristics are as follows</a:t>
            </a:r>
            <a:r>
              <a:rPr lang="en-GB" sz="2800" dirty="0" smtClean="0"/>
              <a:t>:</a:t>
            </a:r>
            <a:endParaRPr lang="en-GB" sz="2800" dirty="0"/>
          </a:p>
          <a:p>
            <a:pPr fontAlgn="base">
              <a:buNone/>
            </a:pPr>
            <a:r>
              <a:rPr lang="en-GB" sz="2800" b="1" dirty="0" err="1"/>
              <a:t>i</a:t>
            </a:r>
            <a:r>
              <a:rPr lang="en-GB" sz="2800" b="1" dirty="0"/>
              <a:t>) Industrial/Consumer Product</a:t>
            </a:r>
            <a:r>
              <a:rPr lang="en-GB" sz="2800" b="1" dirty="0" smtClean="0"/>
              <a:t>: </a:t>
            </a:r>
            <a:r>
              <a:rPr lang="en-GB" sz="2800" dirty="0" smtClean="0"/>
              <a:t>industrial products use direct channels </a:t>
            </a:r>
            <a:r>
              <a:rPr lang="en-GB" sz="2800" dirty="0"/>
              <a:t>of </a:t>
            </a:r>
            <a:r>
              <a:rPr lang="en-GB" sz="2800" dirty="0" smtClean="0"/>
              <a:t>distribution </a:t>
            </a:r>
            <a:r>
              <a:rPr lang="en-GB" sz="2800" dirty="0"/>
              <a:t>because of the relatively small number of customers, need for personal attention, salesman’s technical qualifications and after-sale servicing etc. However, in case of a consumer product indirect channel of distribution, such as wholesalers, retailers, is most suitable</a:t>
            </a:r>
            <a:r>
              <a:rPr lang="en-GB" sz="2800" dirty="0" smtClean="0"/>
              <a:t>.</a:t>
            </a:r>
            <a:endParaRPr lang="en-GB" sz="2800" dirty="0"/>
          </a:p>
          <a:p>
            <a:pPr fontAlgn="base">
              <a:buNone/>
            </a:pPr>
            <a:r>
              <a:rPr lang="en-GB" sz="2800" b="1" dirty="0"/>
              <a:t>ii) Perishability</a:t>
            </a:r>
            <a:r>
              <a:rPr lang="en-GB" sz="2800" b="1" dirty="0" smtClean="0"/>
              <a:t>: </a:t>
            </a:r>
            <a:r>
              <a:rPr lang="en-GB" sz="2800" dirty="0" smtClean="0"/>
              <a:t>must </a:t>
            </a:r>
            <a:r>
              <a:rPr lang="en-GB" sz="2800" dirty="0"/>
              <a:t>reach the consumers as easily as possible after production because of the dangers associated with delays in repeated handling</a:t>
            </a:r>
            <a:r>
              <a:rPr lang="en-GB" sz="2800" dirty="0" smtClean="0"/>
              <a:t>.</a:t>
            </a:r>
          </a:p>
          <a:p>
            <a:pPr fontAlgn="base">
              <a:buNone/>
            </a:pPr>
            <a:r>
              <a:rPr lang="en-GB" sz="2800" b="1" dirty="0"/>
              <a:t>iii) Unit Value: </a:t>
            </a:r>
            <a:r>
              <a:rPr lang="en-GB" sz="2800" dirty="0"/>
              <a:t>High unit value product usually choose direct channel of distribution such as company’s own sales force. Low unit value tends to use choose indirect channel of distribution, i.e. through middlemen.</a:t>
            </a:r>
          </a:p>
          <a:p>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Micro factors</a:t>
            </a:r>
            <a:br>
              <a:rPr lang="en-GB" dirty="0"/>
            </a:br>
            <a:r>
              <a:rPr lang="en-GB" dirty="0"/>
              <a:t>- operational risk: the </a:t>
            </a:r>
            <a:r>
              <a:rPr lang="en-GB" dirty="0" smtClean="0"/>
              <a:t>product</a:t>
            </a:r>
            <a:endParaRPr lang="en-GB" dirty="0"/>
          </a:p>
        </p:txBody>
      </p:sp>
      <p:sp>
        <p:nvSpPr>
          <p:cNvPr id="3" name="Content Placeholder 2"/>
          <p:cNvSpPr>
            <a:spLocks noGrp="1"/>
          </p:cNvSpPr>
          <p:nvPr>
            <p:ph idx="1"/>
          </p:nvPr>
        </p:nvSpPr>
        <p:spPr/>
        <p:txBody>
          <a:bodyPr>
            <a:normAutofit fontScale="70000" lnSpcReduction="20000"/>
          </a:bodyPr>
          <a:lstStyle/>
          <a:p>
            <a:pPr fontAlgn="base">
              <a:buNone/>
            </a:pPr>
            <a:r>
              <a:rPr lang="en-GB" sz="3400" b="1" dirty="0" smtClean="0"/>
              <a:t>iv</a:t>
            </a:r>
            <a:r>
              <a:rPr lang="en-GB" sz="3400" b="1" dirty="0"/>
              <a:t>) Style Obsolescence</a:t>
            </a:r>
            <a:r>
              <a:rPr lang="en-GB" sz="3400" b="1" dirty="0" smtClean="0"/>
              <a:t>: </a:t>
            </a:r>
            <a:r>
              <a:rPr lang="en-GB" sz="3400" dirty="0" smtClean="0"/>
              <a:t>When </a:t>
            </a:r>
            <a:r>
              <a:rPr lang="en-GB" sz="3400" dirty="0"/>
              <a:t>there is high degree of </a:t>
            </a:r>
            <a:r>
              <a:rPr lang="en-GB" sz="3400" dirty="0" smtClean="0"/>
              <a:t>style </a:t>
            </a:r>
            <a:r>
              <a:rPr lang="en-GB" sz="3400" dirty="0"/>
              <a:t>obsolescence in products like fashion garments, it is desirable to sell direct to retailers who specialize in fashion goods</a:t>
            </a:r>
            <a:r>
              <a:rPr lang="en-GB" sz="3400" dirty="0" smtClean="0"/>
              <a:t>.</a:t>
            </a:r>
            <a:endParaRPr lang="en-GB" sz="3400" dirty="0"/>
          </a:p>
          <a:p>
            <a:pPr fontAlgn="base">
              <a:buNone/>
            </a:pPr>
            <a:r>
              <a:rPr lang="en-GB" sz="3400" b="1" dirty="0"/>
              <a:t>v) Weight and Technicality</a:t>
            </a:r>
            <a:r>
              <a:rPr lang="en-GB" sz="3400" b="1" dirty="0" smtClean="0"/>
              <a:t>: </a:t>
            </a:r>
            <a:r>
              <a:rPr lang="en-GB" sz="3400" dirty="0" smtClean="0"/>
              <a:t>When </a:t>
            </a:r>
            <a:r>
              <a:rPr lang="en-GB" sz="3400" dirty="0"/>
              <a:t>the products are bulky, large in size and technically complicated, it is useful to choose direct channel of distribution</a:t>
            </a:r>
            <a:r>
              <a:rPr lang="en-GB" sz="3400" dirty="0" smtClean="0"/>
              <a:t>.</a:t>
            </a:r>
          </a:p>
          <a:p>
            <a:pPr fontAlgn="base">
              <a:buNone/>
            </a:pPr>
            <a:r>
              <a:rPr lang="en-GB" sz="3400" b="1" dirty="0"/>
              <a:t>vi) Standardized Products: </a:t>
            </a:r>
            <a:r>
              <a:rPr lang="en-GB" sz="3400" dirty="0"/>
              <a:t>When the products are standardized, it is useful to choose indirect channel of distribution. If the product is not standardized and is produced on order, it is desirable to have direct channel of distribution</a:t>
            </a:r>
            <a:r>
              <a:rPr lang="en-GB" sz="3400" dirty="0" smtClean="0"/>
              <a:t>.</a:t>
            </a:r>
            <a:endParaRPr lang="en-GB" sz="3400" dirty="0"/>
          </a:p>
          <a:p>
            <a:pPr fontAlgn="base">
              <a:buNone/>
            </a:pPr>
            <a:r>
              <a:rPr lang="en-GB" sz="3400" b="1" dirty="0"/>
              <a:t>vii) Purchase Frequency: </a:t>
            </a:r>
            <a:r>
              <a:rPr lang="en-GB" sz="3400" dirty="0"/>
              <a:t>Products that are frequently purchased need direct channel of distribution so as to reduce the cost and burden of distribution of such products.</a:t>
            </a:r>
            <a:br>
              <a:rPr lang="en-GB" sz="3400" dirty="0"/>
            </a:br>
            <a:endParaRPr lang="en-GB" sz="3400" dirty="0"/>
          </a:p>
          <a:p>
            <a:pPr fontAlgn="base">
              <a:buNone/>
            </a:pPr>
            <a:endParaRPr lang="en-GB" dirty="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87624" y="5661248"/>
            <a:ext cx="6408712" cy="1152127"/>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Micro factors</a:t>
            </a:r>
            <a:br>
              <a:rPr lang="en-GB" dirty="0"/>
            </a:br>
            <a:r>
              <a:rPr lang="en-GB" dirty="0"/>
              <a:t>- operational risk: the </a:t>
            </a:r>
            <a:r>
              <a:rPr lang="en-GB" dirty="0" smtClean="0"/>
              <a:t>product</a:t>
            </a:r>
            <a:endParaRPr lang="en-GB" dirty="0"/>
          </a:p>
        </p:txBody>
      </p:sp>
      <p:sp>
        <p:nvSpPr>
          <p:cNvPr id="3" name="Content Placeholder 2"/>
          <p:cNvSpPr>
            <a:spLocks noGrp="1"/>
          </p:cNvSpPr>
          <p:nvPr>
            <p:ph idx="1"/>
          </p:nvPr>
        </p:nvSpPr>
        <p:spPr/>
        <p:txBody>
          <a:bodyPr>
            <a:normAutofit fontScale="77500" lnSpcReduction="20000"/>
          </a:bodyPr>
          <a:lstStyle/>
          <a:p>
            <a:pPr fontAlgn="base">
              <a:buNone/>
            </a:pPr>
            <a:r>
              <a:rPr lang="en-GB" sz="3100" b="1" dirty="0" smtClean="0"/>
              <a:t>viii</a:t>
            </a:r>
            <a:r>
              <a:rPr lang="en-GB" sz="3100" b="1" dirty="0"/>
              <a:t>) Newness and Market Acceptance</a:t>
            </a:r>
            <a:r>
              <a:rPr lang="en-GB" sz="3100" b="1" dirty="0" smtClean="0"/>
              <a:t>: </a:t>
            </a:r>
            <a:r>
              <a:rPr lang="en-GB" sz="3100" dirty="0" smtClean="0"/>
              <a:t>For </a:t>
            </a:r>
            <a:r>
              <a:rPr lang="en-GB" sz="3100" dirty="0"/>
              <a:t>new products with high degree of market acceptance, usually there is need for an aggressive selling effort. Hence indirect channels may be used by appointing wholesalers and retailers as sole agents. This may ensure channel loyalty and aggressive selling by intermediaries</a:t>
            </a:r>
            <a:r>
              <a:rPr lang="en-GB" sz="3100" dirty="0" smtClean="0"/>
              <a:t>.</a:t>
            </a:r>
          </a:p>
          <a:p>
            <a:pPr fontAlgn="base">
              <a:buNone/>
            </a:pPr>
            <a:r>
              <a:rPr lang="en-GB" sz="3100" b="1" dirty="0"/>
              <a:t>ix) Seasonally: </a:t>
            </a:r>
            <a:r>
              <a:rPr lang="en-GB" sz="3100" dirty="0"/>
              <a:t>When the product is subject to seasonal variations, such as woollen textiles it is desirable to appoint sole selling agents who undertake the sale of production by booking orders</a:t>
            </a:r>
            <a:r>
              <a:rPr lang="en-GB" sz="3100" dirty="0" smtClean="0"/>
              <a:t>.</a:t>
            </a:r>
            <a:endParaRPr lang="en-GB" sz="3100" dirty="0"/>
          </a:p>
          <a:p>
            <a:pPr fontAlgn="base">
              <a:buNone/>
            </a:pPr>
            <a:r>
              <a:rPr lang="en-GB" sz="3100" b="1" dirty="0"/>
              <a:t>x) Product Breadth: </a:t>
            </a:r>
            <a:r>
              <a:rPr lang="en-GB" sz="3100" dirty="0"/>
              <a:t>When the company is manufacturing a large number of product items, it has greater ability to deal directly with customers because the breadth of the product line enhances its ability to clinch the sale.</a:t>
            </a:r>
          </a:p>
          <a:p>
            <a:pPr fontAlgn="base">
              <a:buNone/>
            </a:pPr>
            <a:endParaRPr lang="en-GB" dirty="0"/>
          </a:p>
          <a:p>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Micro factors</a:t>
            </a:r>
            <a:br>
              <a:rPr lang="en-GB" dirty="0" smtClean="0"/>
            </a:br>
            <a:r>
              <a:rPr lang="en-GB" dirty="0" smtClean="0"/>
              <a:t>- operational risk: the market</a:t>
            </a:r>
            <a:endParaRPr lang="en-GB" dirty="0"/>
          </a:p>
        </p:txBody>
      </p:sp>
      <p:sp>
        <p:nvSpPr>
          <p:cNvPr id="3" name="Content Placeholder 2"/>
          <p:cNvSpPr>
            <a:spLocks noGrp="1"/>
          </p:cNvSpPr>
          <p:nvPr>
            <p:ph idx="1"/>
          </p:nvPr>
        </p:nvSpPr>
        <p:spPr>
          <a:xfrm>
            <a:off x="457200" y="1600200"/>
            <a:ext cx="8229600" cy="4853136"/>
          </a:xfrm>
        </p:spPr>
        <p:txBody>
          <a:bodyPr>
            <a:normAutofit fontScale="77500" lnSpcReduction="20000"/>
          </a:bodyPr>
          <a:lstStyle/>
          <a:p>
            <a:pPr fontAlgn="base"/>
            <a:r>
              <a:rPr lang="en-GB" sz="3100" b="1" dirty="0"/>
              <a:t>Market </a:t>
            </a:r>
            <a:r>
              <a:rPr lang="en-GB" sz="3100" b="1" dirty="0" smtClean="0"/>
              <a:t>Size: </a:t>
            </a:r>
            <a:r>
              <a:rPr lang="en-GB" sz="3100" dirty="0" smtClean="0"/>
              <a:t>Countries </a:t>
            </a:r>
            <a:r>
              <a:rPr lang="en-GB" sz="3100" dirty="0"/>
              <a:t>with a large market size justify the modes of entry with long-term commitment requiring higher level of investment, such as wholly owned subsidiaries or equity participation</a:t>
            </a:r>
            <a:r>
              <a:rPr lang="en-GB" sz="3100" dirty="0" smtClean="0"/>
              <a:t>.</a:t>
            </a:r>
            <a:r>
              <a:rPr lang="en-GB" sz="3100" b="1" dirty="0" smtClean="0"/>
              <a:t> </a:t>
            </a:r>
          </a:p>
          <a:p>
            <a:pPr fontAlgn="base"/>
            <a:r>
              <a:rPr lang="en-GB" sz="3100" b="1" dirty="0" smtClean="0"/>
              <a:t>Market Growth: </a:t>
            </a:r>
            <a:r>
              <a:rPr lang="en-GB" sz="3100" dirty="0"/>
              <a:t>C</a:t>
            </a:r>
            <a:r>
              <a:rPr lang="en-GB" sz="3100" dirty="0" smtClean="0"/>
              <a:t>ountries with market growth opportunities are attractive like the so-called B.R.I.C. </a:t>
            </a:r>
            <a:r>
              <a:rPr lang="en-GB" sz="3100" dirty="0"/>
              <a:t>c</a:t>
            </a:r>
            <a:r>
              <a:rPr lang="en-GB" sz="3100" dirty="0" smtClean="0"/>
              <a:t>ountries.</a:t>
            </a:r>
          </a:p>
          <a:p>
            <a:pPr fontAlgn="base"/>
            <a:r>
              <a:rPr lang="en-GB" sz="3100" b="1" dirty="0"/>
              <a:t>Level of Competition: </a:t>
            </a:r>
            <a:r>
              <a:rPr lang="en-GB" sz="3100" dirty="0"/>
              <a:t>This is one of the major reasons behind auto companies setting up their operations in India and other emerging markets so as to effectively respond to global competition</a:t>
            </a:r>
            <a:r>
              <a:rPr lang="en-GB" sz="3100" dirty="0" smtClean="0"/>
              <a:t>.</a:t>
            </a:r>
          </a:p>
          <a:p>
            <a:pPr fontAlgn="base"/>
            <a:r>
              <a:rPr lang="en-GB" sz="3100" b="1" dirty="0"/>
              <a:t>Physical Infrastructure: </a:t>
            </a:r>
            <a:r>
              <a:rPr lang="en-GB" sz="3100" dirty="0"/>
              <a:t>The level of development of physical infrastructure such as roads, railways, telecommunications, financial institutions, and marketing channels is a pre-condition for a company to commit more resources to an overseas market see Singapore, Dubai, and Hong Kong</a:t>
            </a:r>
            <a:r>
              <a:rPr lang="en-GB" sz="3100" dirty="0" smtClean="0"/>
              <a:t>.</a:t>
            </a:r>
            <a:endParaRPr lang="en-GB" sz="3100" b="1" dirty="0" smtClean="0"/>
          </a:p>
          <a:p>
            <a:pPr fontAlgn="base"/>
            <a:endParaRPr lang="en-GB" dirty="0" smtClean="0"/>
          </a:p>
          <a:p>
            <a:pPr fontAlgn="base"/>
            <a:endParaRPr lang="en-GB" dirty="0"/>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Micro factors</a:t>
            </a:r>
            <a:br>
              <a:rPr lang="en-GB" dirty="0"/>
            </a:br>
            <a:r>
              <a:rPr lang="en-GB" dirty="0"/>
              <a:t>- operational risk: the market</a:t>
            </a:r>
          </a:p>
        </p:txBody>
      </p:sp>
      <p:sp>
        <p:nvSpPr>
          <p:cNvPr id="3" name="Content Placeholder 2"/>
          <p:cNvSpPr>
            <a:spLocks noGrp="1"/>
          </p:cNvSpPr>
          <p:nvPr>
            <p:ph idx="1"/>
          </p:nvPr>
        </p:nvSpPr>
        <p:spPr>
          <a:xfrm>
            <a:off x="457200" y="1600200"/>
            <a:ext cx="8229600" cy="4853136"/>
          </a:xfrm>
        </p:spPr>
        <p:txBody>
          <a:bodyPr>
            <a:normAutofit fontScale="85000" lnSpcReduction="20000"/>
          </a:bodyPr>
          <a:lstStyle/>
          <a:p>
            <a:pPr fontAlgn="base">
              <a:buNone/>
            </a:pPr>
            <a:r>
              <a:rPr lang="en-GB" sz="2400" dirty="0" smtClean="0"/>
              <a:t>Customer/ consumer </a:t>
            </a:r>
            <a:r>
              <a:rPr lang="en-GB" sz="2400" dirty="0"/>
              <a:t>characteristics refer to buying habits, location of market, size of orders, etc. They influence the channel choice </a:t>
            </a:r>
            <a:r>
              <a:rPr lang="en-GB" sz="2400" dirty="0" smtClean="0"/>
              <a:t>significantly they </a:t>
            </a:r>
            <a:r>
              <a:rPr lang="en-GB" sz="2400" dirty="0"/>
              <a:t>are</a:t>
            </a:r>
            <a:r>
              <a:rPr lang="en-GB" sz="2400" dirty="0" smtClean="0"/>
              <a:t>:</a:t>
            </a:r>
            <a:endParaRPr lang="en-GB" dirty="0"/>
          </a:p>
          <a:p>
            <a:pPr fontAlgn="base">
              <a:buFont typeface="Wingdings" panose="05000000000000000000" pitchFamily="2" charset="2"/>
              <a:buChar char="Ø"/>
            </a:pPr>
            <a:r>
              <a:rPr lang="en-GB" sz="2400" b="1" dirty="0" smtClean="0"/>
              <a:t>Consumer </a:t>
            </a:r>
            <a:r>
              <a:rPr lang="en-GB" sz="2400" b="1" dirty="0"/>
              <a:t>Buying Habits</a:t>
            </a:r>
            <a:r>
              <a:rPr lang="en-GB" sz="2400" b="1" dirty="0" smtClean="0"/>
              <a:t>: </a:t>
            </a:r>
            <a:r>
              <a:rPr lang="en-GB" sz="2400" dirty="0" smtClean="0"/>
              <a:t>the D.M.U, buying motivations and choices.</a:t>
            </a:r>
            <a:r>
              <a:rPr lang="en-GB" sz="2400" b="1" dirty="0" smtClean="0"/>
              <a:t> </a:t>
            </a:r>
          </a:p>
          <a:p>
            <a:pPr fontAlgn="base">
              <a:buFont typeface="Wingdings" panose="05000000000000000000" pitchFamily="2" charset="2"/>
              <a:buChar char="Ø"/>
            </a:pPr>
            <a:r>
              <a:rPr lang="en-GB" sz="2400" b="1" dirty="0" smtClean="0"/>
              <a:t>Location </a:t>
            </a:r>
            <a:r>
              <a:rPr lang="en-GB" sz="2400" b="1" dirty="0"/>
              <a:t>of the Market: </a:t>
            </a:r>
            <a:r>
              <a:rPr lang="en-GB" sz="2400" dirty="0"/>
              <a:t>When the customers are spread over a wide geographical area, the long channel of distribution is most suitable. If the customers are concentrated and localized, direct selling would be beneficial</a:t>
            </a:r>
            <a:r>
              <a:rPr lang="en-GB" sz="2400" dirty="0" smtClean="0"/>
              <a:t>.</a:t>
            </a:r>
          </a:p>
          <a:p>
            <a:pPr fontAlgn="base">
              <a:buFont typeface="Wingdings" panose="05000000000000000000" pitchFamily="2" charset="2"/>
              <a:buChar char="Ø"/>
            </a:pPr>
            <a:r>
              <a:rPr lang="en-GB" sz="2400" b="1" dirty="0" smtClean="0"/>
              <a:t>Number </a:t>
            </a:r>
            <a:r>
              <a:rPr lang="en-GB" sz="2400" b="1" dirty="0"/>
              <a:t>of Customers: </a:t>
            </a:r>
            <a:r>
              <a:rPr lang="en-GB" sz="2400" dirty="0"/>
              <a:t>If the number of customers is quite large, the channel of distribution may be indirect and long, such as wholesalers, retailers, etc. If the number of customers is small or limited, direct selling may be beneficial</a:t>
            </a:r>
            <a:r>
              <a:rPr lang="en-GB" sz="2400" dirty="0" smtClean="0"/>
              <a:t>.</a:t>
            </a:r>
            <a:endParaRPr lang="en-GB" sz="2400" dirty="0"/>
          </a:p>
          <a:p>
            <a:pPr fontAlgn="base">
              <a:buFont typeface="Wingdings" panose="05000000000000000000" pitchFamily="2" charset="2"/>
              <a:buChar char="Ø"/>
            </a:pPr>
            <a:r>
              <a:rPr lang="en-GB" sz="2400" b="1" dirty="0" smtClean="0"/>
              <a:t>Size </a:t>
            </a:r>
            <a:r>
              <a:rPr lang="en-GB" sz="2400" b="1" dirty="0"/>
              <a:t>of Orders: </a:t>
            </a:r>
            <a:r>
              <a:rPr lang="en-GB" sz="2400" dirty="0"/>
              <a:t>Where customers purchase the product in large quantities, direct selling may be preferred. Where customers purchase the product in small quantities frequently and regularly, </a:t>
            </a:r>
            <a:r>
              <a:rPr lang="en-GB" sz="2400" dirty="0" smtClean="0"/>
              <a:t>                                                       such </a:t>
            </a:r>
            <a:r>
              <a:rPr lang="en-GB" sz="2400" dirty="0"/>
              <a:t>as cigarettes, matches, etc., long </a:t>
            </a:r>
            <a:r>
              <a:rPr lang="en-GB" sz="2400" dirty="0" smtClean="0"/>
              <a:t>                                                     (</a:t>
            </a:r>
            <a:r>
              <a:rPr lang="en-GB" sz="2400" dirty="0"/>
              <a:t>wholesalers, retailers, etc.) of distribution </a:t>
            </a:r>
            <a:r>
              <a:rPr lang="en-GB" sz="2400" dirty="0" smtClean="0"/>
              <a:t>                                                                                    may </a:t>
            </a:r>
            <a:r>
              <a:rPr lang="en-GB" sz="2400" dirty="0"/>
              <a:t>be preferred.</a:t>
            </a:r>
          </a:p>
          <a:p>
            <a:pPr marL="571500" indent="-571500" fontAlgn="base">
              <a:buAutoNum type="romanLcParenR"/>
            </a:pPr>
            <a:endParaRPr lang="en-GB" sz="2400" b="1" dirty="0"/>
          </a:p>
          <a:p>
            <a:pPr marL="571500" indent="-571500">
              <a:buAutoNum type="romanLcParenR"/>
            </a:pP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96136" y="5301208"/>
            <a:ext cx="2952327" cy="1512168"/>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Micro factors</a:t>
            </a:r>
            <a:br>
              <a:rPr lang="en-GB" dirty="0"/>
            </a:br>
            <a:r>
              <a:rPr lang="en-GB" dirty="0"/>
              <a:t>- operational risk: the </a:t>
            </a:r>
            <a:r>
              <a:rPr lang="en-GB" dirty="0" smtClean="0"/>
              <a:t>intermediaries</a:t>
            </a:r>
            <a:endParaRPr lang="en-GB" dirty="0"/>
          </a:p>
        </p:txBody>
      </p:sp>
      <p:sp>
        <p:nvSpPr>
          <p:cNvPr id="3" name="Content Placeholder 2"/>
          <p:cNvSpPr>
            <a:spLocks noGrp="1"/>
          </p:cNvSpPr>
          <p:nvPr>
            <p:ph idx="1"/>
          </p:nvPr>
        </p:nvSpPr>
        <p:spPr/>
        <p:txBody>
          <a:bodyPr>
            <a:normAutofit fontScale="85000" lnSpcReduction="20000"/>
          </a:bodyPr>
          <a:lstStyle/>
          <a:p>
            <a:pPr fontAlgn="base">
              <a:buNone/>
            </a:pPr>
            <a:r>
              <a:rPr lang="en-GB" sz="2600" dirty="0" smtClean="0"/>
              <a:t>The </a:t>
            </a:r>
            <a:r>
              <a:rPr lang="en-GB" sz="2600" dirty="0"/>
              <a:t>choice of the channel of distribution is also influenced by the middlemen considerations. They may include the following</a:t>
            </a:r>
            <a:r>
              <a:rPr lang="en-GB" sz="2600" dirty="0" smtClean="0"/>
              <a:t>:</a:t>
            </a:r>
            <a:endParaRPr lang="en-GB" sz="2600" dirty="0"/>
          </a:p>
          <a:p>
            <a:pPr fontAlgn="base">
              <a:buNone/>
            </a:pPr>
            <a:r>
              <a:rPr lang="en-GB" sz="2400" b="1" dirty="0" err="1"/>
              <a:t>i</a:t>
            </a:r>
            <a:r>
              <a:rPr lang="en-GB" sz="2400" b="1" dirty="0"/>
              <a:t>) Sales Volume Potential</a:t>
            </a:r>
            <a:r>
              <a:rPr lang="en-GB" sz="2400" b="1" dirty="0" smtClean="0"/>
              <a:t>: </a:t>
            </a:r>
            <a:r>
              <a:rPr lang="en-GB" sz="2400" dirty="0" smtClean="0"/>
              <a:t>The capability of the </a:t>
            </a:r>
            <a:r>
              <a:rPr lang="en-GB" sz="2400" dirty="0"/>
              <a:t>middlemen to ensure a targeted sales volume</a:t>
            </a:r>
            <a:r>
              <a:rPr lang="en-GB" sz="2400" dirty="0" smtClean="0"/>
              <a:t>.</a:t>
            </a:r>
            <a:endParaRPr lang="en-GB" sz="2400" dirty="0"/>
          </a:p>
          <a:p>
            <a:pPr fontAlgn="base">
              <a:buNone/>
            </a:pPr>
            <a:r>
              <a:rPr lang="en-GB" sz="2400" b="1" dirty="0"/>
              <a:t>ii) Availability of Middlemen</a:t>
            </a:r>
            <a:r>
              <a:rPr lang="en-GB" sz="2400" b="1" dirty="0" smtClean="0"/>
              <a:t>: </a:t>
            </a:r>
            <a:r>
              <a:rPr lang="en-GB" sz="2400" dirty="0" smtClean="0"/>
              <a:t>The </a:t>
            </a:r>
            <a:r>
              <a:rPr lang="en-GB" sz="2400" dirty="0"/>
              <a:t>company should make efforts to select aggressively oriented middlemen. </a:t>
            </a:r>
            <a:endParaRPr lang="en-GB" sz="2400" dirty="0" smtClean="0"/>
          </a:p>
          <a:p>
            <a:pPr fontAlgn="base">
              <a:buNone/>
            </a:pPr>
            <a:r>
              <a:rPr lang="en-GB" sz="2400" b="1" dirty="0"/>
              <a:t>iii) Middlemen’s Attitude: I</a:t>
            </a:r>
            <a:r>
              <a:rPr lang="en-GB" sz="2400" dirty="0"/>
              <a:t>f the company allows the middlemen to adopt their own price policy, the choice is quite wide. </a:t>
            </a:r>
          </a:p>
          <a:p>
            <a:pPr fontAlgn="base">
              <a:buNone/>
            </a:pPr>
            <a:r>
              <a:rPr lang="en-GB" sz="2400" b="1" dirty="0"/>
              <a:t>iv) Services Provided by Middlemen: </a:t>
            </a:r>
            <a:r>
              <a:rPr lang="en-GB" sz="2400" dirty="0"/>
              <a:t>If the nature of product requires after-sale services, repair services, only those middlemen should be appointed who can provide such services, otherwise the company will adopt direct selling channel</a:t>
            </a:r>
            <a:r>
              <a:rPr lang="en-GB" sz="2400" dirty="0" smtClean="0"/>
              <a:t>.</a:t>
            </a:r>
            <a:endParaRPr lang="en-GB" sz="2400" dirty="0"/>
          </a:p>
          <a:p>
            <a:pPr fontAlgn="base">
              <a:buNone/>
            </a:pPr>
            <a:r>
              <a:rPr lang="en-GB" sz="2400" b="1" dirty="0"/>
              <a:t>v) Cost of Channel: </a:t>
            </a:r>
            <a:r>
              <a:rPr lang="en-GB" sz="2400" dirty="0"/>
              <a:t>Direct selling generally is </a:t>
            </a:r>
            <a:r>
              <a:rPr lang="en-GB" sz="2400" dirty="0" smtClean="0"/>
              <a:t>costlier                                         </a:t>
            </a:r>
            <a:r>
              <a:rPr lang="en-GB" sz="2400" dirty="0"/>
              <a:t>and thus distribution arranged through </a:t>
            </a:r>
            <a:r>
              <a:rPr lang="en-GB" sz="2400" dirty="0" smtClean="0"/>
              <a:t>middlemen                                          </a:t>
            </a:r>
            <a:r>
              <a:rPr lang="en-GB" sz="2400" dirty="0"/>
              <a:t>is more economical.</a:t>
            </a:r>
          </a:p>
          <a:p>
            <a:pPr fontAlgn="base">
              <a:buNone/>
            </a:pPr>
            <a:endParaRPr lang="en-GB" sz="2400" dirty="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28184" y="4725144"/>
            <a:ext cx="2828029" cy="2016224"/>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20080"/>
          </a:xfrm>
        </p:spPr>
        <p:txBody>
          <a:bodyPr>
            <a:normAutofit fontScale="90000"/>
          </a:bodyPr>
          <a:lstStyle/>
          <a:p>
            <a:r>
              <a:rPr lang="en-GB" dirty="0" smtClean="0"/>
              <a:t>Internal Factors</a:t>
            </a:r>
            <a:endParaRPr lang="en-GB" dirty="0"/>
          </a:p>
        </p:txBody>
      </p:sp>
      <p:sp>
        <p:nvSpPr>
          <p:cNvPr id="3" name="Content Placeholder 2"/>
          <p:cNvSpPr>
            <a:spLocks noGrp="1"/>
          </p:cNvSpPr>
          <p:nvPr>
            <p:ph idx="1"/>
          </p:nvPr>
        </p:nvSpPr>
        <p:spPr>
          <a:xfrm>
            <a:off x="251520" y="764704"/>
            <a:ext cx="8712968" cy="5904656"/>
          </a:xfrm>
        </p:spPr>
        <p:txBody>
          <a:bodyPr>
            <a:normAutofit fontScale="25000" lnSpcReduction="20000"/>
          </a:bodyPr>
          <a:lstStyle/>
          <a:p>
            <a:pPr marL="0" indent="0" fontAlgn="base">
              <a:buNone/>
            </a:pPr>
            <a:r>
              <a:rPr lang="en-GB" sz="8000" dirty="0" smtClean="0"/>
              <a:t>The </a:t>
            </a:r>
            <a:r>
              <a:rPr lang="en-GB" sz="8000" dirty="0"/>
              <a:t>choice of channel of distribution is also influenced by company’s own characteristics as to its size, financial position, reputation, past channel experience, current marketing policies and product mix etc. In this connection, some of the main factors are as follows</a:t>
            </a:r>
            <a:r>
              <a:rPr lang="en-GB" sz="8000" dirty="0" smtClean="0"/>
              <a:t>:</a:t>
            </a:r>
          </a:p>
          <a:p>
            <a:pPr fontAlgn="base"/>
            <a:r>
              <a:rPr lang="en-GB" sz="8000" b="1" dirty="0" smtClean="0"/>
              <a:t>Company </a:t>
            </a:r>
            <a:r>
              <a:rPr lang="en-GB" sz="8000" b="1" dirty="0"/>
              <a:t>Objectives</a:t>
            </a:r>
            <a:r>
              <a:rPr lang="en-GB" sz="8000" b="1" dirty="0" smtClean="0"/>
              <a:t>: </a:t>
            </a:r>
            <a:r>
              <a:rPr lang="en-GB" sz="8000" dirty="0" smtClean="0"/>
              <a:t>Sizeable </a:t>
            </a:r>
            <a:r>
              <a:rPr lang="en-GB" sz="8000" dirty="0"/>
              <a:t>companies with ambitions need to consider their image and reputation</a:t>
            </a:r>
            <a:r>
              <a:rPr lang="en-GB" sz="8000" dirty="0" smtClean="0"/>
              <a:t>.</a:t>
            </a:r>
          </a:p>
          <a:p>
            <a:pPr fontAlgn="base"/>
            <a:r>
              <a:rPr lang="en-GB" sz="8000" b="1" dirty="0" smtClean="0"/>
              <a:t>Availability </a:t>
            </a:r>
            <a:r>
              <a:rPr lang="en-GB" sz="8000" b="1" dirty="0"/>
              <a:t>of Company Resources</a:t>
            </a:r>
            <a:r>
              <a:rPr lang="en-GB" sz="8000" b="1" dirty="0" smtClean="0"/>
              <a:t>: </a:t>
            </a:r>
            <a:r>
              <a:rPr lang="en-GB" sz="8000" dirty="0" smtClean="0"/>
              <a:t>Venturing </a:t>
            </a:r>
            <a:r>
              <a:rPr lang="en-GB" sz="8000" dirty="0"/>
              <a:t>into international markets needs substantial commitment of financial and human resources and therefore choice of an entry mode depends upon the financial strength of a </a:t>
            </a:r>
            <a:r>
              <a:rPr lang="en-GB" sz="8000" dirty="0" smtClean="0"/>
              <a:t>firm.</a:t>
            </a:r>
          </a:p>
          <a:p>
            <a:pPr fontAlgn="base">
              <a:buFont typeface="Wingdings" panose="05000000000000000000" pitchFamily="2" charset="2"/>
              <a:buChar char="v"/>
            </a:pPr>
            <a:r>
              <a:rPr lang="en-GB" sz="8000" b="1" dirty="0" smtClean="0"/>
              <a:t> Financial Strength: </a:t>
            </a:r>
            <a:r>
              <a:rPr lang="en-GB" sz="8000" dirty="0" smtClean="0"/>
              <a:t>A company which is financially sound may engage itself in direct setting. On the contrary, a company which is financially weak has to depend on intermediaries and, therefore, has to select indirect channel of distribution, such as Wholesalers, retailers, with strong financial background.</a:t>
            </a:r>
          </a:p>
          <a:p>
            <a:pPr fontAlgn="base">
              <a:buFont typeface="Wingdings" panose="05000000000000000000" pitchFamily="2" charset="2"/>
              <a:buChar char="v"/>
            </a:pPr>
            <a:r>
              <a:rPr lang="en-GB" sz="8000" b="1" dirty="0" smtClean="0"/>
              <a:t>Level </a:t>
            </a:r>
            <a:r>
              <a:rPr lang="en-GB" sz="8000" b="1" dirty="0"/>
              <a:t>of Commitment</a:t>
            </a:r>
            <a:r>
              <a:rPr lang="en-GB" sz="8000" b="1" dirty="0" smtClean="0"/>
              <a:t>: </a:t>
            </a:r>
            <a:r>
              <a:rPr lang="en-GB" sz="8000" dirty="0" smtClean="0"/>
              <a:t>Companies </a:t>
            </a:r>
            <a:r>
              <a:rPr lang="en-GB" sz="8000" dirty="0"/>
              <a:t>need to evaluate various investment alternatives for allocating scarce resources, the commitment of resources in a particular market also depends upon the way the company is willing to perceive and respond to competitive forces</a:t>
            </a:r>
            <a:r>
              <a:rPr lang="en-GB" sz="8000" dirty="0" smtClean="0"/>
              <a:t>.</a:t>
            </a:r>
          </a:p>
          <a:p>
            <a:pPr fontAlgn="base">
              <a:buFont typeface="Wingdings" panose="05000000000000000000" pitchFamily="2" charset="2"/>
              <a:buChar char="v"/>
            </a:pPr>
            <a:r>
              <a:rPr lang="en-GB" sz="8000" b="1" dirty="0" smtClean="0"/>
              <a:t>Size </a:t>
            </a:r>
            <a:r>
              <a:rPr lang="en-GB" sz="8000" b="1" dirty="0"/>
              <a:t>of the Company: </a:t>
            </a:r>
            <a:r>
              <a:rPr lang="en-GB" sz="8000" dirty="0"/>
              <a:t>A large-sized company handling a wide range of products would prefer to have a direct channel for selling its products. On the contrary, a small-sized company would prefer indirect selling by appointing wholesalers, retailers etc.</a:t>
            </a:r>
          </a:p>
          <a:p>
            <a:pPr fontAlgn="base">
              <a:buNone/>
            </a:pPr>
            <a:r>
              <a:rPr lang="en-GB" dirty="0"/>
              <a:t/>
            </a:r>
            <a:br>
              <a:rPr lang="en-GB" dirty="0"/>
            </a:br>
            <a:endParaRPr lang="en-GB" dirty="0"/>
          </a:p>
          <a:p>
            <a:pPr fontAlgn="base">
              <a:buNone/>
            </a:pPr>
            <a:endParaRPr lang="en-GB" dirty="0" smtClean="0"/>
          </a:p>
          <a:p>
            <a:pPr fontAlgn="base">
              <a:buNone/>
            </a:pPr>
            <a:r>
              <a:rPr lang="en-GB" b="1" dirty="0" smtClean="0"/>
              <a:t> </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48072"/>
          </a:xfrm>
        </p:spPr>
        <p:txBody>
          <a:bodyPr>
            <a:normAutofit fontScale="90000"/>
          </a:bodyPr>
          <a:lstStyle/>
          <a:p>
            <a:r>
              <a:rPr lang="en-GB" b="1" dirty="0" smtClean="0"/>
              <a:t>Internal Factors</a:t>
            </a:r>
            <a:endParaRPr lang="en-GB" dirty="0"/>
          </a:p>
        </p:txBody>
      </p:sp>
      <p:sp>
        <p:nvSpPr>
          <p:cNvPr id="3" name="Content Placeholder 2"/>
          <p:cNvSpPr>
            <a:spLocks noGrp="1"/>
          </p:cNvSpPr>
          <p:nvPr>
            <p:ph idx="1"/>
          </p:nvPr>
        </p:nvSpPr>
        <p:spPr>
          <a:xfrm>
            <a:off x="457200" y="764704"/>
            <a:ext cx="8229600" cy="5616624"/>
          </a:xfrm>
        </p:spPr>
        <p:txBody>
          <a:bodyPr>
            <a:normAutofit fontScale="62500" lnSpcReduction="20000"/>
          </a:bodyPr>
          <a:lstStyle/>
          <a:p>
            <a:pPr fontAlgn="base"/>
            <a:r>
              <a:rPr lang="en-GB" b="1" dirty="0" smtClean="0"/>
              <a:t>Marketing </a:t>
            </a:r>
            <a:r>
              <a:rPr lang="en-GB" b="1" dirty="0"/>
              <a:t>Policies: </a:t>
            </a:r>
            <a:r>
              <a:rPr lang="en-GB" dirty="0"/>
              <a:t>The Policies relevant to channel decision may relate to delivery, advertising, after-sale service and pricing, etc. For example, a company which likes to have a policy of speedy delivery of goods to ultimate consumers may prefer direct selling and thus avoid intermediaries and will adopt a speedy transportation system.</a:t>
            </a:r>
          </a:p>
          <a:p>
            <a:pPr fontAlgn="base"/>
            <a:r>
              <a:rPr lang="en-GB" b="1" dirty="0" smtClean="0"/>
              <a:t>Past </a:t>
            </a:r>
            <a:r>
              <a:rPr lang="en-GB" b="1" dirty="0"/>
              <a:t>Channel Experience</a:t>
            </a:r>
            <a:r>
              <a:rPr lang="en-GB" b="1" dirty="0" smtClean="0"/>
              <a:t>: </a:t>
            </a:r>
            <a:r>
              <a:rPr lang="en-GB" dirty="0" smtClean="0"/>
              <a:t>Past </a:t>
            </a:r>
            <a:r>
              <a:rPr lang="en-GB" dirty="0"/>
              <a:t>Channel experience of the company also influences the choice of selection of channel distribution. For instance, an old and established company with its past good experience of working with certain kinds of intermediaries will like to opt for the same channel</a:t>
            </a:r>
            <a:r>
              <a:rPr lang="en-GB" dirty="0" smtClean="0"/>
              <a:t>.</a:t>
            </a:r>
          </a:p>
          <a:p>
            <a:pPr fontAlgn="base"/>
            <a:r>
              <a:rPr lang="en-GB" b="1" dirty="0" smtClean="0"/>
              <a:t>International </a:t>
            </a:r>
            <a:r>
              <a:rPr lang="en-GB" b="1" dirty="0"/>
              <a:t>Experience</a:t>
            </a:r>
            <a:r>
              <a:rPr lang="en-GB" b="1" dirty="0" smtClean="0"/>
              <a:t>: </a:t>
            </a:r>
            <a:r>
              <a:rPr lang="en-GB" dirty="0" smtClean="0"/>
              <a:t>A </a:t>
            </a:r>
            <a:r>
              <a:rPr lang="en-GB" dirty="0"/>
              <a:t>company well exposed to the dynamics of the international marketing environment would be at ease when making a decision regarding entering into international markets with a highly intensive mode of entry such as Joint ventures and wholly owned subsidiaries</a:t>
            </a:r>
            <a:r>
              <a:rPr lang="en-GB" dirty="0" smtClean="0"/>
              <a:t>.</a:t>
            </a:r>
            <a:endParaRPr lang="en-GB" dirty="0"/>
          </a:p>
          <a:p>
            <a:pPr fontAlgn="base"/>
            <a:r>
              <a:rPr lang="en-GB" b="1" dirty="0" smtClean="0"/>
              <a:t>Product </a:t>
            </a:r>
            <a:r>
              <a:rPr lang="en-GB" b="1" dirty="0"/>
              <a:t>Mix</a:t>
            </a:r>
            <a:r>
              <a:rPr lang="en-GB" b="1" dirty="0" smtClean="0"/>
              <a:t>: </a:t>
            </a:r>
            <a:r>
              <a:rPr lang="en-GB" dirty="0" smtClean="0"/>
              <a:t>The </a:t>
            </a:r>
            <a:r>
              <a:rPr lang="en-GB" dirty="0"/>
              <a:t>wider is the company’s product mix, the greater will be its strength to deal with its customers directly. Similarly, consistency in the company’s product mix ensures greater homogeneity or uniformity and similarity in its marketing channels</a:t>
            </a:r>
            <a:r>
              <a:rPr lang="en-GB" dirty="0" smtClean="0"/>
              <a:t>.</a:t>
            </a:r>
          </a:p>
          <a:p>
            <a:pPr fontAlgn="base"/>
            <a:r>
              <a:rPr lang="en-GB" b="1" dirty="0" smtClean="0"/>
              <a:t>Flexibility: </a:t>
            </a:r>
            <a:r>
              <a:rPr lang="en-GB" dirty="0" smtClean="0"/>
              <a:t>Companies </a:t>
            </a:r>
            <a:r>
              <a:rPr lang="en-GB" dirty="0"/>
              <a:t>should also keep in mind exit barriers when entering international markets</a:t>
            </a:r>
            <a:r>
              <a:rPr lang="en-GB" dirty="0" smtClean="0"/>
              <a:t>.</a:t>
            </a:r>
          </a:p>
          <a:p>
            <a:pPr fontAlgn="base"/>
            <a:r>
              <a:rPr lang="en-GB" dirty="0" smtClean="0"/>
              <a:t> </a:t>
            </a:r>
            <a:r>
              <a:rPr lang="en-GB" b="1" dirty="0"/>
              <a:t>Reputation: </a:t>
            </a:r>
            <a:r>
              <a:rPr lang="en-GB" i="1" dirty="0"/>
              <a:t>The strategy choice should reflect our </a:t>
            </a:r>
            <a:r>
              <a:rPr lang="en-GB" i="1" dirty="0" smtClean="0"/>
              <a:t>image!</a:t>
            </a:r>
            <a:endParaRPr lang="en-GB" i="1" dirty="0"/>
          </a:p>
          <a:p>
            <a:pPr fontAlgn="base"/>
            <a:endParaRPr lang="en-GB" dirty="0"/>
          </a:p>
          <a:p>
            <a:pPr fontAlgn="base">
              <a:buNone/>
            </a:pPr>
            <a:endParaRPr lang="en-GB" dirty="0"/>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685800" y="115888"/>
            <a:ext cx="7772400" cy="1081087"/>
          </a:xfrm>
        </p:spPr>
        <p:txBody>
          <a:bodyPr>
            <a:normAutofit fontScale="90000"/>
          </a:bodyPr>
          <a:lstStyle/>
          <a:p>
            <a:r>
              <a:rPr lang="en-GB" altLang="en-US" smtClean="0"/>
              <a:t>Why do a Macro and Micro environment analysis?</a:t>
            </a:r>
          </a:p>
        </p:txBody>
      </p:sp>
      <p:sp>
        <p:nvSpPr>
          <p:cNvPr id="7171" name="Content Placeholder 2"/>
          <p:cNvSpPr>
            <a:spLocks noGrp="1"/>
          </p:cNvSpPr>
          <p:nvPr>
            <p:ph idx="1"/>
          </p:nvPr>
        </p:nvSpPr>
        <p:spPr>
          <a:xfrm>
            <a:off x="179388" y="1484313"/>
            <a:ext cx="8785225" cy="5257800"/>
          </a:xfrm>
        </p:spPr>
        <p:txBody>
          <a:bodyPr>
            <a:normAutofit lnSpcReduction="10000"/>
          </a:bodyPr>
          <a:lstStyle/>
          <a:p>
            <a:r>
              <a:rPr lang="en-GB" altLang="en-US" smtClean="0"/>
              <a:t>The scanning process makes the organization </a:t>
            </a:r>
            <a:r>
              <a:rPr lang="en-GB" altLang="en-US" b="1" smtClean="0"/>
              <a:t>aware</a:t>
            </a:r>
            <a:r>
              <a:rPr lang="en-GB" altLang="en-US" smtClean="0"/>
              <a:t> of the importance of the business environment.</a:t>
            </a:r>
          </a:p>
          <a:p>
            <a:r>
              <a:rPr lang="en-GB" altLang="en-US" smtClean="0"/>
              <a:t>Organizations are </a:t>
            </a:r>
            <a:r>
              <a:rPr lang="en-GB" altLang="en-US" i="1" smtClean="0"/>
              <a:t>forced</a:t>
            </a:r>
            <a:r>
              <a:rPr lang="en-GB" altLang="en-US" smtClean="0"/>
              <a:t> to identify all the </a:t>
            </a:r>
            <a:r>
              <a:rPr lang="en-GB" altLang="en-US" i="1" smtClean="0"/>
              <a:t>key</a:t>
            </a:r>
            <a:r>
              <a:rPr lang="en-GB" altLang="en-US" smtClean="0"/>
              <a:t> </a:t>
            </a:r>
            <a:r>
              <a:rPr lang="en-GB" altLang="en-US" b="1" smtClean="0"/>
              <a:t>influences</a:t>
            </a:r>
            <a:r>
              <a:rPr lang="en-GB" altLang="en-US" smtClean="0"/>
              <a:t> of the company. </a:t>
            </a:r>
          </a:p>
          <a:p>
            <a:r>
              <a:rPr lang="en-GB" altLang="en-US" smtClean="0"/>
              <a:t>This allows the members of organization to </a:t>
            </a:r>
            <a:r>
              <a:rPr lang="en-GB" altLang="en-US" b="1" smtClean="0"/>
              <a:t>adapt and learn </a:t>
            </a:r>
            <a:r>
              <a:rPr lang="en-GB" altLang="en-US" smtClean="0"/>
              <a:t>from their environment.</a:t>
            </a:r>
          </a:p>
          <a:p>
            <a:r>
              <a:rPr lang="en-GB" altLang="en-US" smtClean="0"/>
              <a:t>They can then prepare to </a:t>
            </a:r>
            <a:r>
              <a:rPr lang="en-GB" altLang="en-US" b="1" smtClean="0"/>
              <a:t>respond and react </a:t>
            </a:r>
            <a:r>
              <a:rPr lang="en-GB" altLang="en-US" smtClean="0"/>
              <a:t>to changes in both the internal and external business environment.</a:t>
            </a:r>
          </a:p>
        </p:txBody>
      </p:sp>
    </p:spTree>
    <p:extLst>
      <p:ext uri="{BB962C8B-B14F-4D97-AF65-F5344CB8AC3E}">
        <p14:creationId xmlns:p14="http://schemas.microsoft.com/office/powerpoint/2010/main" val="32376571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did we learn this week</a:t>
            </a:r>
            <a:br>
              <a:rPr lang="en-GB" dirty="0" smtClean="0"/>
            </a:br>
            <a:r>
              <a:rPr lang="en-GB" dirty="0" smtClean="0"/>
              <a:t>FOR THE NEXT SESSION</a:t>
            </a:r>
            <a:endParaRPr lang="en-GB" dirty="0"/>
          </a:p>
        </p:txBody>
      </p:sp>
      <p:sp>
        <p:nvSpPr>
          <p:cNvPr id="3" name="Content Placeholder 2"/>
          <p:cNvSpPr>
            <a:spLocks noGrp="1"/>
          </p:cNvSpPr>
          <p:nvPr>
            <p:ph idx="1"/>
          </p:nvPr>
        </p:nvSpPr>
        <p:spPr/>
        <p:txBody>
          <a:bodyPr/>
          <a:lstStyle/>
          <a:p>
            <a:r>
              <a:rPr lang="en-GB" dirty="0" smtClean="0"/>
              <a:t>Which model do you feel fully represents the process of </a:t>
            </a:r>
            <a:r>
              <a:rPr lang="en-GB" dirty="0" err="1" smtClean="0"/>
              <a:t>internationlisation</a:t>
            </a:r>
            <a:r>
              <a:rPr lang="en-GB" dirty="0" smtClean="0"/>
              <a:t>?</a:t>
            </a:r>
          </a:p>
          <a:p>
            <a:r>
              <a:rPr lang="en-GB" dirty="0" smtClean="0"/>
              <a:t>Why is it a good idea to encourage global free trade? And how is this encouraged?</a:t>
            </a:r>
          </a:p>
          <a:p>
            <a:r>
              <a:rPr lang="en-GB" dirty="0" smtClean="0"/>
              <a:t>What are the key influencing external characteristics on choosing </a:t>
            </a:r>
            <a:r>
              <a:rPr lang="en-GB" dirty="0"/>
              <a:t>foreign </a:t>
            </a:r>
            <a:r>
              <a:rPr lang="en-GB" dirty="0" smtClean="0"/>
              <a:t>markets</a:t>
            </a:r>
            <a:r>
              <a:rPr lang="en-GB" dirty="0"/>
              <a:t>?</a:t>
            </a:r>
            <a:endParaRPr lang="en-GB" dirty="0" smtClean="0"/>
          </a:p>
          <a:p>
            <a:r>
              <a:rPr lang="en-GB" dirty="0"/>
              <a:t>What are the key </a:t>
            </a:r>
            <a:r>
              <a:rPr lang="en-GB"/>
              <a:t>influencing </a:t>
            </a:r>
            <a:r>
              <a:rPr lang="en-GB" smtClean="0"/>
              <a:t>internal </a:t>
            </a:r>
            <a:r>
              <a:rPr lang="en-GB" dirty="0"/>
              <a:t>characteristics on choosing foreign markets?</a:t>
            </a:r>
          </a:p>
          <a:p>
            <a:endParaRPr lang="en-GB" dirty="0"/>
          </a:p>
        </p:txBody>
      </p:sp>
    </p:spTree>
    <p:extLst>
      <p:ext uri="{BB962C8B-B14F-4D97-AF65-F5344CB8AC3E}">
        <p14:creationId xmlns:p14="http://schemas.microsoft.com/office/powerpoint/2010/main" val="103368755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In </a:t>
            </a:r>
            <a:r>
              <a:rPr lang="en-GB" smtClean="0"/>
              <a:t>class activities </a:t>
            </a:r>
            <a:endParaRPr lang="en-GB" dirty="0"/>
          </a:p>
        </p:txBody>
      </p:sp>
      <p:sp>
        <p:nvSpPr>
          <p:cNvPr id="3" name="Content Placeholder 2"/>
          <p:cNvSpPr>
            <a:spLocks noGrp="1"/>
          </p:cNvSpPr>
          <p:nvPr>
            <p:ph idx="1"/>
          </p:nvPr>
        </p:nvSpPr>
        <p:spPr>
          <a:xfrm>
            <a:off x="251520" y="1196752"/>
            <a:ext cx="8568952" cy="4929411"/>
          </a:xfrm>
        </p:spPr>
        <p:txBody>
          <a:bodyPr>
            <a:normAutofit/>
          </a:bodyPr>
          <a:lstStyle/>
          <a:p>
            <a:pPr marL="0" indent="0">
              <a:buNone/>
            </a:pPr>
            <a:r>
              <a:rPr lang="en-GB" sz="3000" dirty="0" smtClean="0"/>
              <a:t>What do you consider to be the key influencing external and internal factors that might influence an American based food company when choosing a new foreign market to enter?</a:t>
            </a:r>
          </a:p>
          <a:p>
            <a:pPr marL="514350" indent="-514350">
              <a:buFont typeface="+mj-lt"/>
              <a:buAutoNum type="arabicPeriod"/>
            </a:pPr>
            <a:r>
              <a:rPr lang="en-GB" sz="3000" dirty="0" smtClean="0"/>
              <a:t>What risks need </a:t>
            </a:r>
            <a:r>
              <a:rPr lang="en-GB" sz="3000" dirty="0"/>
              <a:t>to </a:t>
            </a:r>
            <a:r>
              <a:rPr lang="en-GB" sz="3000" dirty="0" smtClean="0"/>
              <a:t>be considered?</a:t>
            </a:r>
            <a:endParaRPr lang="en-GB" sz="3000" dirty="0"/>
          </a:p>
          <a:p>
            <a:pPr marL="514350" indent="-514350">
              <a:buFont typeface="+mj-lt"/>
              <a:buAutoNum type="arabicPeriod"/>
            </a:pPr>
            <a:r>
              <a:rPr lang="en-GB" sz="3000" dirty="0" smtClean="0"/>
              <a:t>What product factors will affect the final choice?</a:t>
            </a:r>
          </a:p>
          <a:p>
            <a:pPr marL="514350" indent="-514350">
              <a:buFont typeface="+mj-lt"/>
              <a:buAutoNum type="arabicPeriod"/>
            </a:pPr>
            <a:r>
              <a:rPr lang="en-GB" sz="3000" dirty="0"/>
              <a:t>What market/consumer factors will affect </a:t>
            </a:r>
            <a:r>
              <a:rPr lang="en-GB" sz="3000" dirty="0" smtClean="0"/>
              <a:t>choices?</a:t>
            </a:r>
            <a:endParaRPr lang="en-GB" sz="3000" dirty="0"/>
          </a:p>
          <a:p>
            <a:pPr marL="514350" indent="-514350">
              <a:buFont typeface="+mj-lt"/>
              <a:buAutoNum type="arabicPeriod"/>
            </a:pPr>
            <a:r>
              <a:rPr lang="en-GB" sz="3000" dirty="0" smtClean="0"/>
              <a:t>What supply chain factors will affect choices?</a:t>
            </a:r>
          </a:p>
          <a:p>
            <a:pPr marL="514350" indent="-514350">
              <a:buFont typeface="+mj-lt"/>
              <a:buAutoNum type="arabicPeriod"/>
            </a:pPr>
            <a:r>
              <a:rPr lang="en-GB" sz="3000" dirty="0"/>
              <a:t>What company factors will affect </a:t>
            </a:r>
            <a:r>
              <a:rPr lang="en-GB" sz="3000" dirty="0" smtClean="0"/>
              <a:t>the final choice?</a:t>
            </a:r>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359</TotalTime>
  <Words>2063</Words>
  <Application>Microsoft Office PowerPoint</Application>
  <PresentationFormat>On-screen Show (4:3)</PresentationFormat>
  <Paragraphs>115</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Wingdings</vt:lpstr>
      <vt:lpstr>Office Theme</vt:lpstr>
      <vt:lpstr>Influencing factors  on foreign  market entry choice</vt:lpstr>
      <vt:lpstr> What did we learn from the  last session </vt:lpstr>
      <vt:lpstr>Influencing Characteristics of foreign markets</vt:lpstr>
      <vt:lpstr>Marketing factors that  affect choice of market entry</vt:lpstr>
      <vt:lpstr>The level of risk</vt:lpstr>
      <vt:lpstr>Macro factors  - Political risk</vt:lpstr>
      <vt:lpstr>Macro factors  - Political risk</vt:lpstr>
      <vt:lpstr>Macro factors  - Economic risk</vt:lpstr>
      <vt:lpstr>Micro factors - operational risk: the product</vt:lpstr>
      <vt:lpstr>Micro factors - operational risk: the product</vt:lpstr>
      <vt:lpstr>Micro factors - operational risk: the product</vt:lpstr>
      <vt:lpstr>Micro factors - operational risk: the market</vt:lpstr>
      <vt:lpstr>Micro factors - operational risk: the market</vt:lpstr>
      <vt:lpstr>Micro factors - operational risk: the intermediaries</vt:lpstr>
      <vt:lpstr>Internal Factors</vt:lpstr>
      <vt:lpstr>Internal Factors</vt:lpstr>
      <vt:lpstr>Why do a Macro and Micro environment analysis?</vt:lpstr>
      <vt:lpstr>What did we learn this week FOR THE NEXT SESSION</vt:lpstr>
      <vt:lpstr>In class activities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Fleming</dc:creator>
  <cp:lastModifiedBy>Will Fleming</cp:lastModifiedBy>
  <cp:revision>41</cp:revision>
  <cp:lastPrinted>2018-01-24T15:06:01Z</cp:lastPrinted>
  <dcterms:created xsi:type="dcterms:W3CDTF">2013-12-08T15:07:54Z</dcterms:created>
  <dcterms:modified xsi:type="dcterms:W3CDTF">2018-02-06T10:45:27Z</dcterms:modified>
</cp:coreProperties>
</file>