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65" autoAdjust="0"/>
  </p:normalViewPr>
  <p:slideViewPr>
    <p:cSldViewPr snapToGrid="0">
      <p:cViewPr varScale="1">
        <p:scale>
          <a:sx n="65" d="100"/>
          <a:sy n="65" d="100"/>
        </p:scale>
        <p:origin x="7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93AB0-C526-4642-86E2-BC515F9F6531}"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95B92-D457-4AFB-8BE4-643BFDE9833C}" type="slidenum">
              <a:rPr lang="en-GB" smtClean="0"/>
              <a:t>‹#›</a:t>
            </a:fld>
            <a:endParaRPr lang="en-GB"/>
          </a:p>
        </p:txBody>
      </p:sp>
    </p:spTree>
    <p:extLst>
      <p:ext uri="{BB962C8B-B14F-4D97-AF65-F5344CB8AC3E}">
        <p14:creationId xmlns:p14="http://schemas.microsoft.com/office/powerpoint/2010/main" val="3821207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solidFill>
                  <a:srgbClr val="5E5E5E"/>
                </a:solidFill>
                <a:latin typeface="Graphik Web"/>
              </a:rPr>
              <a:t>In a nutshell, he said employee engagement occurs when a person expresses their “preferred self” in their work setting. This leads to an employee having strong connections to their work colleagues and performance.</a:t>
            </a:r>
          </a:p>
          <a:p>
            <a:pPr lvl="0"/>
            <a:r>
              <a:rPr lang="en-GB" dirty="0">
                <a:solidFill>
                  <a:srgbClr val="5E5E5E"/>
                </a:solidFill>
                <a:latin typeface="Graphik Web"/>
              </a:rPr>
              <a:t>Professor Kahn’s introduction of employee engagement was a business breakthrough. Why? Because up until then, organizations had focused on employee </a:t>
            </a:r>
            <a:r>
              <a:rPr lang="en-GB" i="1" dirty="0">
                <a:solidFill>
                  <a:srgbClr val="5E5E5E"/>
                </a:solidFill>
                <a:latin typeface="Graphik Web"/>
              </a:rPr>
              <a:t>satisfaction</a:t>
            </a:r>
            <a:r>
              <a:rPr lang="en-GB" dirty="0">
                <a:solidFill>
                  <a:srgbClr val="5E5E5E"/>
                </a:solidFill>
                <a:latin typeface="Graphik Web"/>
              </a:rPr>
              <a:t>—and there are two key differences between employee satisfaction and employee engagement.</a:t>
            </a:r>
          </a:p>
          <a:p>
            <a:pPr lvl="0"/>
            <a:endParaRPr lang="en-GB" dirty="0">
              <a:solidFill>
                <a:srgbClr val="5E5E5E"/>
              </a:solidFill>
              <a:latin typeface="Graphik Web"/>
            </a:endParaRPr>
          </a:p>
          <a:p>
            <a:pPr lvl="0"/>
            <a:r>
              <a:rPr lang="en-GB" b="1" dirty="0">
                <a:solidFill>
                  <a:srgbClr val="5E5E5E"/>
                </a:solidFill>
                <a:latin typeface="Graphik Web"/>
              </a:rPr>
              <a:t>Employee satisfaction vs. employee engagement</a:t>
            </a:r>
            <a:endParaRPr lang="en-GB" dirty="0">
              <a:solidFill>
                <a:srgbClr val="5E5E5E"/>
              </a:solidFill>
              <a:latin typeface="Graphik Web"/>
            </a:endParaRPr>
          </a:p>
          <a:p>
            <a:pPr lvl="0"/>
            <a:endParaRPr lang="en-GB" dirty="0">
              <a:solidFill>
                <a:srgbClr val="5E5E5E"/>
              </a:solidFill>
              <a:latin typeface="Graphik Web"/>
            </a:endParaRPr>
          </a:p>
          <a:p>
            <a:pPr lvl="0"/>
            <a:r>
              <a:rPr lang="en-GB" dirty="0">
                <a:latin typeface="Roboto" pitchFamily="2"/>
              </a:rPr>
              <a:t>Engaged employees’ actions can be described in three words: </a:t>
            </a:r>
            <a:r>
              <a:rPr lang="en-GB" b="1" i="1" dirty="0">
                <a:latin typeface="Roboto" pitchFamily="2"/>
              </a:rPr>
              <a:t>rave, remain, and reach.</a:t>
            </a:r>
            <a:endParaRPr lang="en-GB" dirty="0">
              <a:latin typeface="Roboto" pitchFamily="2"/>
            </a:endParaRPr>
          </a:p>
          <a:p>
            <a:pPr lvl="0">
              <a:buSzPct val="100000"/>
              <a:buFont typeface="Arial" pitchFamily="34"/>
              <a:buChar char="•"/>
            </a:pPr>
            <a:r>
              <a:rPr lang="en-GB" b="1" dirty="0">
                <a:latin typeface="Roboto" pitchFamily="2"/>
              </a:rPr>
              <a:t>Rave </a:t>
            </a:r>
            <a:r>
              <a:rPr lang="en-GB" dirty="0">
                <a:latin typeface="Roboto" pitchFamily="2"/>
              </a:rPr>
              <a:t>refers to spreading good news about their employer. </a:t>
            </a:r>
          </a:p>
          <a:p>
            <a:pPr lvl="0">
              <a:buSzPct val="100000"/>
              <a:buFont typeface="Arial" pitchFamily="34"/>
              <a:buChar char="•"/>
            </a:pPr>
            <a:r>
              <a:rPr lang="en-GB" b="1" dirty="0">
                <a:latin typeface="Roboto" pitchFamily="2"/>
              </a:rPr>
              <a:t>Remain</a:t>
            </a:r>
            <a:r>
              <a:rPr lang="en-GB" dirty="0">
                <a:latin typeface="Roboto" pitchFamily="2"/>
              </a:rPr>
              <a:t> refers to the willingness to stick with their employer even when times are tough. </a:t>
            </a:r>
          </a:p>
          <a:p>
            <a:pPr lvl="0">
              <a:buSzPct val="100000"/>
              <a:buFont typeface="Arial" pitchFamily="34"/>
              <a:buChar char="•"/>
            </a:pPr>
            <a:r>
              <a:rPr lang="en-GB" b="1" dirty="0">
                <a:latin typeface="Roboto" pitchFamily="2"/>
              </a:rPr>
              <a:t>Reach </a:t>
            </a:r>
            <a:r>
              <a:rPr lang="en-GB" dirty="0">
                <a:latin typeface="Roboto" pitchFamily="2"/>
              </a:rPr>
              <a:t>refers to routinely going above and beyond – not only solving problems but routinely anticipating and preventing problems.</a:t>
            </a:r>
          </a:p>
          <a:p>
            <a:pPr lvl="0"/>
            <a:endParaRPr lang="en-GB" dirty="0">
              <a:latin typeface="Roboto" pitchFamily="2"/>
            </a:endParaRPr>
          </a:p>
          <a:p>
            <a:pPr lvl="0"/>
            <a:r>
              <a:rPr lang="en-GB" dirty="0">
                <a:solidFill>
                  <a:srgbClr val="5E5E5E"/>
                </a:solidFill>
                <a:latin typeface="Graphik Web"/>
              </a:rPr>
              <a:t>Organizations with engaged employees also tend to be in better financial health, have a more productive workforce, retain their employees at a higher rate, and suffer from fewer safety incidents, among other benefits. </a:t>
            </a:r>
          </a:p>
          <a:p>
            <a:endParaRPr lang="en-GB" dirty="0"/>
          </a:p>
        </p:txBody>
      </p:sp>
      <p:sp>
        <p:nvSpPr>
          <p:cNvPr id="4" name="Slide Number Placeholder 3"/>
          <p:cNvSpPr>
            <a:spLocks noGrp="1"/>
          </p:cNvSpPr>
          <p:nvPr>
            <p:ph type="sldNum" sz="quarter" idx="5"/>
          </p:nvPr>
        </p:nvSpPr>
        <p:spPr/>
        <p:txBody>
          <a:bodyPr/>
          <a:lstStyle/>
          <a:p>
            <a:fld id="{69995B92-D457-4AFB-8BE4-643BFDE9833C}" type="slidenum">
              <a:rPr lang="en-GB" smtClean="0"/>
              <a:t>3</a:t>
            </a:fld>
            <a:endParaRPr lang="en-GB"/>
          </a:p>
        </p:txBody>
      </p:sp>
    </p:spTree>
    <p:extLst>
      <p:ext uri="{BB962C8B-B14F-4D97-AF65-F5344CB8AC3E}">
        <p14:creationId xmlns:p14="http://schemas.microsoft.com/office/powerpoint/2010/main" val="267759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dirty="0"/>
          </a:p>
          <a:p>
            <a:pPr lvl="0"/>
            <a:r>
              <a:rPr lang="en-US" dirty="0"/>
              <a:t>Engaged employees will go above and beyond to provide great service to customers. They will take pride in performing their jobs to the best of their ability.</a:t>
            </a:r>
          </a:p>
          <a:p>
            <a:pPr lvl="0"/>
            <a:endParaRPr lang="en-US" dirty="0"/>
          </a:p>
          <a:p>
            <a:pPr lvl="0"/>
            <a:r>
              <a:rPr lang="en-US" dirty="0"/>
              <a:t>Customers who receive great service will both return and tell others about their experience, increasing customer loyalty for your organization.</a:t>
            </a:r>
          </a:p>
          <a:p>
            <a:pPr lvl="0"/>
            <a:endParaRPr lang="en-US" dirty="0"/>
          </a:p>
          <a:p>
            <a:pPr lvl="0"/>
            <a:r>
              <a:rPr lang="en-US" dirty="0"/>
              <a:t>2. Improved productivity and efficiency</a:t>
            </a:r>
          </a:p>
          <a:p>
            <a:pPr lvl="0"/>
            <a:endParaRPr lang="en-US" dirty="0"/>
          </a:p>
          <a:p>
            <a:pPr lvl="0"/>
            <a:r>
              <a:rPr lang="en-US" dirty="0"/>
              <a:t>An engaged employee wants their work to benefit the organization, so they will find ways to produce great quality work quickly. While an employee who is not engaged might simply want to come in and collect a paycheck with the least amount of work, an engaged employee will use discretionary effort to make sure that their work yields the highest result.</a:t>
            </a:r>
          </a:p>
          <a:p>
            <a:pPr lvl="0"/>
            <a:endParaRPr lang="en-US" dirty="0"/>
          </a:p>
          <a:p>
            <a:pPr lvl="0"/>
            <a:r>
              <a:rPr lang="en-US" dirty="0"/>
              <a:t>3. Enhanced company culture</a:t>
            </a:r>
          </a:p>
          <a:p>
            <a:pPr lvl="0"/>
            <a:endParaRPr lang="en-US" dirty="0"/>
          </a:p>
          <a:p>
            <a:pPr lvl="0"/>
            <a:r>
              <a:rPr lang="en-US" dirty="0"/>
              <a:t>Company culture is massively important to employees, and a bad culture can break an organization.</a:t>
            </a:r>
          </a:p>
          <a:p>
            <a:pPr lvl="0"/>
            <a:endParaRPr lang="en-US" dirty="0"/>
          </a:p>
          <a:p>
            <a:pPr lvl="0"/>
            <a:r>
              <a:rPr lang="en-US" dirty="0"/>
              <a:t>When employees are properly engaged with the organization, they understand their own importance in the company, as well as others, and are far more likely to take time to help train, advise, and lead those around them.</a:t>
            </a:r>
          </a:p>
          <a:p>
            <a:pPr lvl="0"/>
            <a:endParaRPr lang="en-US" dirty="0"/>
          </a:p>
          <a:p>
            <a:pPr lvl="0"/>
            <a:r>
              <a:rPr lang="en-US" dirty="0"/>
              <a:t>4. Better business outcomes</a:t>
            </a:r>
          </a:p>
          <a:p>
            <a:pPr lvl="0"/>
            <a:endParaRPr lang="en-US" dirty="0"/>
          </a:p>
          <a:p>
            <a:pPr lvl="0"/>
            <a:r>
              <a:rPr lang="en-US" dirty="0"/>
              <a:t>Companies that have engaged workers report 21% higher profitability and were scored 17% higher on productivity.</a:t>
            </a:r>
          </a:p>
          <a:p>
            <a:pPr lvl="0"/>
            <a:endParaRPr lang="en-US" dirty="0"/>
          </a:p>
          <a:p>
            <a:pPr lvl="0"/>
            <a:r>
              <a:rPr lang="en-US" dirty="0"/>
              <a:t>Engaged employees work harder, doing a better job, driving up customer satisfaction and loyalty, and bringing a great deal of value into the organization.</a:t>
            </a:r>
          </a:p>
          <a:p>
            <a:pPr lvl="0"/>
            <a:endParaRPr lang="en-US" dirty="0"/>
          </a:p>
          <a:p>
            <a:pPr lvl="0"/>
            <a:r>
              <a:rPr lang="en-US" dirty="0"/>
              <a:t>Engaged employees will increase profitability through their work, and often lead innovation within their team, department, or organization.</a:t>
            </a:r>
          </a:p>
          <a:p>
            <a:pPr lvl="0"/>
            <a:endParaRPr lang="en-US" dirty="0"/>
          </a:p>
          <a:p>
            <a:pPr lvl="0"/>
            <a:r>
              <a:rPr lang="en-US" dirty="0"/>
              <a:t>5. Engaged employees pay attention to what they are doing, because they care about doing their job right. Workers will be more mindful of their surroundings and actions, and will go the extra mile to perform their duties correctly.</a:t>
            </a:r>
          </a:p>
          <a:p>
            <a:endParaRPr lang="en-GB" dirty="0"/>
          </a:p>
        </p:txBody>
      </p:sp>
      <p:sp>
        <p:nvSpPr>
          <p:cNvPr id="4" name="Slide Number Placeholder 3"/>
          <p:cNvSpPr>
            <a:spLocks noGrp="1"/>
          </p:cNvSpPr>
          <p:nvPr>
            <p:ph type="sldNum" sz="quarter" idx="5"/>
          </p:nvPr>
        </p:nvSpPr>
        <p:spPr/>
        <p:txBody>
          <a:bodyPr/>
          <a:lstStyle/>
          <a:p>
            <a:fld id="{69995B92-D457-4AFB-8BE4-643BFDE9833C}" type="slidenum">
              <a:rPr lang="en-GB" smtClean="0"/>
              <a:t>4</a:t>
            </a:fld>
            <a:endParaRPr lang="en-GB"/>
          </a:p>
        </p:txBody>
      </p:sp>
    </p:spTree>
    <p:extLst>
      <p:ext uri="{BB962C8B-B14F-4D97-AF65-F5344CB8AC3E}">
        <p14:creationId xmlns:p14="http://schemas.microsoft.com/office/powerpoint/2010/main" val="1714128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29D96-7282-3B2B-94AB-86B27CF1F7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B155AC-42DC-7B64-4464-28AF16380498}"/>
              </a:ext>
            </a:extLst>
          </p:cNvPr>
          <p:cNvSpPr>
            <a:spLocks noGrp="1"/>
          </p:cNvSpPr>
          <p:nvPr>
            <p:ph type="dt" sz="half" idx="10"/>
          </p:nvPr>
        </p:nvSpPr>
        <p:spPr/>
        <p:txBody>
          <a:bodyPr/>
          <a:lstStyle/>
          <a:p>
            <a:fld id="{2B77879B-3C7F-4A84-B34E-478D09725644}" type="datetimeFigureOut">
              <a:rPr lang="en-GB" smtClean="0"/>
              <a:t>05/12/2022</a:t>
            </a:fld>
            <a:endParaRPr lang="en-GB"/>
          </a:p>
        </p:txBody>
      </p:sp>
      <p:sp>
        <p:nvSpPr>
          <p:cNvPr id="4" name="Footer Placeholder 3">
            <a:extLst>
              <a:ext uri="{FF2B5EF4-FFF2-40B4-BE49-F238E27FC236}">
                <a16:creationId xmlns:a16="http://schemas.microsoft.com/office/drawing/2014/main" id="{B04E0ACD-23A2-3BE2-D233-D27EE6D69B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8A2343-0B2E-2A15-0EF4-0799DEF947BB}"/>
              </a:ext>
            </a:extLst>
          </p:cNvPr>
          <p:cNvSpPr>
            <a:spLocks noGrp="1"/>
          </p:cNvSpPr>
          <p:nvPr>
            <p:ph type="sldNum" sz="quarter" idx="12"/>
          </p:nvPr>
        </p:nvSpPr>
        <p:spPr/>
        <p:txBody>
          <a:bodyPr/>
          <a:lstStyle/>
          <a:p>
            <a:fld id="{DA8EEEFD-BCAE-4C3F-BBED-7402D3A724A1}" type="slidenum">
              <a:rPr lang="en-GB" smtClean="0"/>
              <a:t>‹#›</a:t>
            </a:fld>
            <a:endParaRPr lang="en-GB"/>
          </a:p>
        </p:txBody>
      </p:sp>
    </p:spTree>
    <p:extLst>
      <p:ext uri="{BB962C8B-B14F-4D97-AF65-F5344CB8AC3E}">
        <p14:creationId xmlns:p14="http://schemas.microsoft.com/office/powerpoint/2010/main" val="214797339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AD973C-42EB-7081-31B0-707BEFC1FB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0991F-5405-F264-B979-DF19F93A53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9C079-8E8D-2BF2-64F3-099A482DCD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77879B-3C7F-4A84-B34E-478D09725644}" type="datetimeFigureOut">
              <a:rPr lang="en-GB" smtClean="0"/>
              <a:t>05/12/2022</a:t>
            </a:fld>
            <a:endParaRPr lang="en-GB"/>
          </a:p>
        </p:txBody>
      </p:sp>
      <p:sp>
        <p:nvSpPr>
          <p:cNvPr id="5" name="Footer Placeholder 4">
            <a:extLst>
              <a:ext uri="{FF2B5EF4-FFF2-40B4-BE49-F238E27FC236}">
                <a16:creationId xmlns:a16="http://schemas.microsoft.com/office/drawing/2014/main" id="{B4B2FB25-5C9B-8970-FFF8-8FE7ECC05A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28C952-D5C2-402E-3841-DD755E352F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8EEEFD-BCAE-4C3F-BBED-7402D3A724A1}" type="slidenum">
              <a:rPr lang="en-GB" smtClean="0"/>
              <a:t>‹#›</a:t>
            </a:fld>
            <a:endParaRPr lang="en-GB"/>
          </a:p>
        </p:txBody>
      </p:sp>
    </p:spTree>
    <p:extLst>
      <p:ext uri="{BB962C8B-B14F-4D97-AF65-F5344CB8AC3E}">
        <p14:creationId xmlns:p14="http://schemas.microsoft.com/office/powerpoint/2010/main" val="2560492971"/>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38360B8-FB9E-171F-F6E6-90EDA9055DCE}"/>
              </a:ext>
            </a:extLst>
          </p:cNvPr>
          <p:cNvSpPr>
            <a:spLocks noGrp="1"/>
          </p:cNvSpPr>
          <p:nvPr>
            <p:ph type="title"/>
          </p:nvPr>
        </p:nvSpPr>
        <p:spPr/>
        <p:txBody>
          <a:bodyPr/>
          <a:lstStyle/>
          <a:p>
            <a:pPr lvl="0" algn="ctr"/>
            <a:r>
              <a:rPr lang="en-GB" sz="3600">
                <a:latin typeface="Arial" pitchFamily="34"/>
                <a:cs typeface="Arial" pitchFamily="34"/>
              </a:rPr>
              <a:t>The importance of employee engagement within the hotel industry.</a:t>
            </a:r>
            <a:endParaRPr lang="en-GB" sz="3600">
              <a:solidFill>
                <a:srgbClr val="FFFFFF"/>
              </a:solidFill>
              <a:latin typeface="Arial" pitchFamily="34"/>
              <a:cs typeface="Arial" pitchFamily="34"/>
            </a:endParaRPr>
          </a:p>
        </p:txBody>
      </p:sp>
      <p:pic>
        <p:nvPicPr>
          <p:cNvPr id="3" name="Picture 2">
            <a:extLst>
              <a:ext uri="{FF2B5EF4-FFF2-40B4-BE49-F238E27FC236}">
                <a16:creationId xmlns:a16="http://schemas.microsoft.com/office/drawing/2014/main" id="{610D9BDA-8F04-BDE9-6FE3-2350FB2651A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0892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07D1AE3-F82B-E417-9761-A53051D94F10}"/>
              </a:ext>
            </a:extLst>
          </p:cNvPr>
          <p:cNvSpPr>
            <a:spLocks noGrp="1"/>
          </p:cNvSpPr>
          <p:nvPr>
            <p:ph type="title"/>
          </p:nvPr>
        </p:nvSpPr>
        <p:spPr/>
        <p:txBody>
          <a:bodyPr/>
          <a:lstStyle/>
          <a:p>
            <a:pPr lvl="0"/>
            <a:r>
              <a:rPr lang="en-GB" sz="4000" b="1"/>
              <a:t>Definition of Employee Engagement</a:t>
            </a:r>
          </a:p>
        </p:txBody>
      </p:sp>
      <p:pic>
        <p:nvPicPr>
          <p:cNvPr id="3" name="Picture 2">
            <a:extLst>
              <a:ext uri="{FF2B5EF4-FFF2-40B4-BE49-F238E27FC236}">
                <a16:creationId xmlns:a16="http://schemas.microsoft.com/office/drawing/2014/main" id="{78D2EBA5-AC1B-2C6D-FE6A-D8B722E85D4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05266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63F2411-6971-D406-6FBA-00EBC220AE50}"/>
              </a:ext>
            </a:extLst>
          </p:cNvPr>
          <p:cNvSpPr>
            <a:spLocks noGrp="1"/>
          </p:cNvSpPr>
          <p:nvPr>
            <p:ph type="title"/>
          </p:nvPr>
        </p:nvSpPr>
        <p:spPr/>
        <p:txBody>
          <a:bodyPr/>
          <a:lstStyle/>
          <a:p>
            <a:pPr lvl="0"/>
            <a:r>
              <a:rPr lang="en-GB" sz="4000" b="1"/>
              <a:t>The History of employee</a:t>
            </a:r>
            <a:r>
              <a:rPr lang="en-GB" sz="4000" b="1">
                <a:latin typeface="Arial" pitchFamily="34"/>
                <a:cs typeface="Arial" pitchFamily="34"/>
              </a:rPr>
              <a:t> </a:t>
            </a:r>
            <a:r>
              <a:rPr lang="en-GB" sz="800" b="1"/>
              <a:t> </a:t>
            </a:r>
            <a:r>
              <a:rPr lang="en-GB" sz="4000" b="1"/>
              <a:t>engagement and its importance</a:t>
            </a:r>
          </a:p>
        </p:txBody>
      </p:sp>
      <p:pic>
        <p:nvPicPr>
          <p:cNvPr id="3" name="Picture 2">
            <a:extLst>
              <a:ext uri="{FF2B5EF4-FFF2-40B4-BE49-F238E27FC236}">
                <a16:creationId xmlns:a16="http://schemas.microsoft.com/office/drawing/2014/main" id="{317FCFAE-48E6-66F8-B8B1-06463DB61347}"/>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63094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06066DE-64E5-9012-B5A7-ACECA7E0FA90}"/>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A7ADC90-6A06-BB0B-D02A-4BF1E07E5070}"/>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07412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943C273-87E2-ABB9-4CDF-3420CA4F1962}"/>
              </a:ext>
            </a:extLst>
          </p:cNvPr>
          <p:cNvSpPr>
            <a:spLocks noGrp="1"/>
          </p:cNvSpPr>
          <p:nvPr>
            <p:ph type="title"/>
          </p:nvPr>
        </p:nvSpPr>
        <p:spPr/>
        <p:txBody>
          <a:bodyPr/>
          <a:lstStyle/>
          <a:p>
            <a:pPr lvl="0"/>
            <a:r>
              <a:rPr lang="en-GB" sz="4000" b="1"/>
              <a:t>How do employee become engaged ?</a:t>
            </a:r>
          </a:p>
        </p:txBody>
      </p:sp>
      <p:pic>
        <p:nvPicPr>
          <p:cNvPr id="3" name="Picture 2">
            <a:extLst>
              <a:ext uri="{FF2B5EF4-FFF2-40B4-BE49-F238E27FC236}">
                <a16:creationId xmlns:a16="http://schemas.microsoft.com/office/drawing/2014/main" id="{AC3A7A8A-4E24-BBC0-0D5D-74B7BE3E116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66200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96899B5-48F8-3C98-81BB-A7B78FE75C07}"/>
              </a:ext>
            </a:extLst>
          </p:cNvPr>
          <p:cNvSpPr>
            <a:spLocks noGrp="1"/>
          </p:cNvSpPr>
          <p:nvPr>
            <p:ph type="title"/>
          </p:nvPr>
        </p:nvSpPr>
        <p:spPr/>
        <p:txBody>
          <a:bodyPr/>
          <a:lstStyle/>
          <a:p>
            <a:pPr lvl="0"/>
            <a:r>
              <a:rPr lang="en-GB" sz="4000" b="1">
                <a:cs typeface="Arial" pitchFamily="34"/>
              </a:rPr>
              <a:t>Employee engagement program </a:t>
            </a:r>
            <a:r>
              <a:rPr lang="en-GB" sz="4000">
                <a:cs typeface="Arial" pitchFamily="34"/>
              </a:rPr>
              <a:t>:</a:t>
            </a:r>
            <a:br>
              <a:rPr lang="en-GB" sz="4000"/>
            </a:br>
            <a:endParaRPr lang="en-GB" sz="4000"/>
          </a:p>
        </p:txBody>
      </p:sp>
      <p:pic>
        <p:nvPicPr>
          <p:cNvPr id="3" name="Picture 2">
            <a:extLst>
              <a:ext uri="{FF2B5EF4-FFF2-40B4-BE49-F238E27FC236}">
                <a16:creationId xmlns:a16="http://schemas.microsoft.com/office/drawing/2014/main" id="{C6B4E853-E7F9-4C44-7B87-7A82F6CC168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8203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EBE5FB5-E8FC-4F84-D5E3-AEBCA94FED99}"/>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3CD9C8AF-2EB3-24E4-087F-8AD10E6B57F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2143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66170C0-DEAC-DB88-4370-CADF7D7186CE}"/>
              </a:ext>
            </a:extLst>
          </p:cNvPr>
          <p:cNvSpPr>
            <a:spLocks noGrp="1"/>
          </p:cNvSpPr>
          <p:nvPr>
            <p:ph type="title"/>
          </p:nvPr>
        </p:nvSpPr>
        <p:spPr/>
        <p:txBody>
          <a:bodyPr/>
          <a:lstStyle/>
          <a:p>
            <a:pPr lvl="0"/>
            <a:r>
              <a:rPr lang="en-GB" sz="4000"/>
              <a:t>References:</a:t>
            </a:r>
          </a:p>
        </p:txBody>
      </p:sp>
      <p:pic>
        <p:nvPicPr>
          <p:cNvPr id="3" name="Picture 2">
            <a:extLst>
              <a:ext uri="{FF2B5EF4-FFF2-40B4-BE49-F238E27FC236}">
                <a16:creationId xmlns:a16="http://schemas.microsoft.com/office/drawing/2014/main" id="{F087C8F3-1012-4118-42FB-A6D3A135A4C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7739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526</Words>
  <Application>Microsoft Office PowerPoint</Application>
  <PresentationFormat>Widescreen</PresentationFormat>
  <Paragraphs>43</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Graphik Web</vt:lpstr>
      <vt:lpstr>Arial</vt:lpstr>
      <vt:lpstr>Calibri</vt:lpstr>
      <vt:lpstr>Calibri Light</vt:lpstr>
      <vt:lpstr>Roboto</vt:lpstr>
      <vt:lpstr>Office Theme</vt:lpstr>
      <vt:lpstr>The importance of employee engagement within the hotel industry.</vt:lpstr>
      <vt:lpstr>Definition of Employee Engagement</vt:lpstr>
      <vt:lpstr>The History of employee  engagement and its importance</vt:lpstr>
      <vt:lpstr>PowerPoint Presentation</vt:lpstr>
      <vt:lpstr>How do employee become engaged ?</vt:lpstr>
      <vt:lpstr>Employee engagement program :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employee engagement within the hotel industry.</dc:title>
  <dc:creator>Digbijoy Roy (2117381)</dc:creator>
  <cp:lastModifiedBy>Digbijoy Roy (2117381)</cp:lastModifiedBy>
  <cp:revision>3</cp:revision>
  <dcterms:created xsi:type="dcterms:W3CDTF">2022-12-05T11:46:33Z</dcterms:created>
  <dcterms:modified xsi:type="dcterms:W3CDTF">2022-12-05T12:29:31Z</dcterms:modified>
</cp:coreProperties>
</file>