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293" r:id="rId6"/>
    <p:sldId id="258" r:id="rId7"/>
    <p:sldId id="280" r:id="rId8"/>
    <p:sldId id="281" r:id="rId9"/>
    <p:sldId id="282" r:id="rId10"/>
    <p:sldId id="283" r:id="rId11"/>
    <p:sldId id="284" r:id="rId12"/>
    <p:sldId id="285" r:id="rId13"/>
    <p:sldId id="315" r:id="rId14"/>
    <p:sldId id="294" r:id="rId15"/>
    <p:sldId id="295" r:id="rId16"/>
    <p:sldId id="296" r:id="rId17"/>
    <p:sldId id="297" r:id="rId18"/>
    <p:sldId id="298" r:id="rId19"/>
    <p:sldId id="299" r:id="rId20"/>
    <p:sldId id="316" r:id="rId21"/>
    <p:sldId id="278" r:id="rId22"/>
    <p:sldId id="317" r:id="rId23"/>
    <p:sldId id="319" r:id="rId24"/>
    <p:sldId id="320" r:id="rId25"/>
    <p:sldId id="321" r:id="rId26"/>
    <p:sldId id="322" r:id="rId27"/>
    <p:sldId id="323" r:id="rId28"/>
    <p:sldId id="324" r:id="rId29"/>
    <p:sldId id="325" r:id="rId30"/>
    <p:sldId id="300" r:id="rId31"/>
    <p:sldId id="326" r:id="rId32"/>
    <p:sldId id="301" r:id="rId33"/>
    <p:sldId id="302" r:id="rId34"/>
    <p:sldId id="303" r:id="rId35"/>
    <p:sldId id="304" r:id="rId36"/>
    <p:sldId id="305" r:id="rId37"/>
    <p:sldId id="279" r:id="rId38"/>
    <p:sldId id="31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83" autoAdjust="0"/>
    <p:restoredTop sz="94660"/>
  </p:normalViewPr>
  <p:slideViewPr>
    <p:cSldViewPr>
      <p:cViewPr varScale="1">
        <p:scale>
          <a:sx n="112" d="100"/>
          <a:sy n="112" d="100"/>
        </p:scale>
        <p:origin x="486" y="96"/>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39961-3696-4FC7-AE35-113E54E096EB}" type="datetimeFigureOut">
              <a:rPr lang="en-GB" smtClean="0"/>
              <a:t>13/11/2024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EAAE48-C3C1-4E6C-9FE5-FD7A280DB73D}" type="slidenum">
              <a:rPr lang="en-GB" smtClean="0"/>
              <a:t>‹#›</a:t>
            </a:fld>
            <a:endParaRPr lang="en-GB"/>
          </a:p>
        </p:txBody>
      </p:sp>
    </p:spTree>
    <p:extLst>
      <p:ext uri="{BB962C8B-B14F-4D97-AF65-F5344CB8AC3E}">
        <p14:creationId xmlns:p14="http://schemas.microsoft.com/office/powerpoint/2010/main" val="1096005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Following the second world war,</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western culture was questioned,</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is it right to lock people away for having a learning disability or poor mental health in asylums for long periods of time?</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From the 1950’s</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scandals within hospitals sparked questions about individuals who were in long term hospital care</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Did they need to be there?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This initiated the development of citizen advocacy, where a group of people come together to lobby for a common goal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1966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Citizen Advocacy hit America!</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1979</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 Citizen Advocacy was recognised in the UK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1983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The divorce era,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IRCHIN offered legal support to children and young people who were subjected to legal proceedings, giving them advice and representation</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1983</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 The Mental Health Act and Advocacy Code of Practice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The publication of a key area handbook which provided advice to people to set up advocacy projects which raised the quality, availability and credibility of advocacy as an independent service</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1989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The Children’s Act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The introduction of rights for children and young people top be involved in decisions concerning them.</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1990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UKAN!! UK Advocacy Network was born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The integration of local and National Mental Health Groups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1991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FUNDING!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For the development for social care services, focussed on individuals with mental health needs</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1998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MORE FUNDING!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for children’s services to improve the services received by children from organisations such as social services.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2001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LEGISLATION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The first time that the term advocacy was coined in legislation!</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1143000" lvl="2" indent="-228600" algn="just">
              <a:lnSpc>
                <a:spcPct val="150000"/>
              </a:lnSpc>
              <a:buFont typeface="Wingdings" panose="05000000000000000000" pitchFamily="2" charset="2"/>
              <a:buChar char=""/>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Individuals with learning disabilities, their families and carers benefitted from the publication of ‘Valuing People’ which vowed to make their lives better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1143000" lvl="2" indent="-228600" algn="just">
              <a:lnSpc>
                <a:spcPct val="150000"/>
              </a:lnSpc>
              <a:buFont typeface="Wingdings" panose="05000000000000000000" pitchFamily="2" charset="2"/>
              <a:buChar char=""/>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Patient Advice and Liaison Services (PALS) was introduced as an information and advice service.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1143000" lvl="2" indent="-228600" algn="just">
              <a:lnSpc>
                <a:spcPct val="150000"/>
              </a:lnSpc>
              <a:buFont typeface="Wingdings" panose="05000000000000000000" pitchFamily="2" charset="2"/>
              <a:buChar char=""/>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The Care standards Act 2000</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1600200" lvl="3" indent="-228600" algn="just">
              <a:lnSpc>
                <a:spcPct val="150000"/>
              </a:lnSpc>
              <a:buFont typeface="Symbol" panose="05050102010706020507" pitchFamily="18" charset="2"/>
              <a:buChar char=""/>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The first time national minimum standards were introduced into care homes.</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1600200" lvl="3" indent="-228600" algn="just">
              <a:lnSpc>
                <a:spcPct val="150000"/>
              </a:lnSpc>
              <a:buFont typeface="Symbol" panose="05050102010706020507" pitchFamily="18" charset="2"/>
              <a:buChar char=""/>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For the first time acknowledging the importance of independent advocacy (Independent means independent from any organisation)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2002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The Children’s Act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Children and Young people have the legal right to Advocacy</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2003 -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ICAS launched the INDEPENDENT COMPLAINTS ADVOCACY SERVICE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A support service designed by the government that enables people to pursue a complaint about the NHS, with support from an advocate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2005</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 OUR HEALTH, OUR CARE, OUR SAY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Published white paper designed to relieve our stress by telling us that we are allowed to have our own say when it comes to our own heath care and that good quality social care and treatment within the NHS is expected.</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2007 –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IMCA Independent mental health Advocate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When an individual lacks capacity they now have the legal right to an Advocate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2009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Advocacy Qualification</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So now with Advocacy fixed into the foundations, it was decided that perhaps now was the time to actually train people to be advocates, even though embedded within multiple social work and NHS roles, the independent qualification was never there, suggesting that advocacy was never really independent from any organisation.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2010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IMHA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Advocacy was extended to all individuals with poor mental health, rather than just those who lack capacity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2012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THE MENTAL HEALTH WALES MEASURE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And they further extended it to those who had been sectioned under section 4 and 5 of the mental health Act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effectLst/>
                <a:latin typeface="Times New Roman" panose="02020603050405020304" pitchFamily="18" charset="0"/>
                <a:ea typeface="DengXian" panose="02010600030101010101" pitchFamily="2" charset="-122"/>
                <a:cs typeface="Times New Roman" panose="02020603050405020304" pitchFamily="18" charset="0"/>
              </a:rPr>
              <a:t>2015 </a:t>
            </a: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 THE CARE ACT 2014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gn="just">
              <a:lnSpc>
                <a:spcPct val="150000"/>
              </a:lnSpc>
              <a:spcAft>
                <a:spcPts val="800"/>
              </a:spcAft>
              <a:buFont typeface="Courier New" panose="02070309020205020404" pitchFamily="49" charset="0"/>
              <a:buChar char="o"/>
            </a:pPr>
            <a:r>
              <a:rPr lang="en-GB" sz="1200" dirty="0">
                <a:effectLst/>
                <a:latin typeface="Times New Roman" panose="02020603050405020304" pitchFamily="18" charset="0"/>
                <a:ea typeface="DengXian" panose="02010600030101010101" pitchFamily="2" charset="-122"/>
                <a:cs typeface="Times New Roman" panose="02020603050405020304" pitchFamily="18" charset="0"/>
              </a:rPr>
              <a:t>Promised to revolutionise the way care and support is delivered and advocacy is now available to all who need it!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5E46AA4-AE43-C743-AD5C-79B5E547E84E}" type="slidenum">
              <a:rPr lang="en-US" smtClean="0"/>
              <a:t>18</a:t>
            </a:fld>
            <a:endParaRPr lang="en-US"/>
          </a:p>
        </p:txBody>
      </p:sp>
    </p:spTree>
    <p:extLst>
      <p:ext uri="{BB962C8B-B14F-4D97-AF65-F5344CB8AC3E}">
        <p14:creationId xmlns:p14="http://schemas.microsoft.com/office/powerpoint/2010/main" val="40546478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fsnetwork.org/" TargetMode="External"/><Relationship Id="rId2" Type="http://schemas.openxmlformats.org/officeDocument/2006/relationships/hyperlink" Target="https://locality.org.uk/who-we-are/our-story" TargetMode="External"/><Relationship Id="rId1" Type="http://schemas.openxmlformats.org/officeDocument/2006/relationships/slideLayout" Target="../slideLayouts/slideLayout2.xml"/><Relationship Id="rId4" Type="http://schemas.openxmlformats.org/officeDocument/2006/relationships/hyperlink" Target="https://librarysearch.uwtsd.ac.uk/discovery/search?query=any,contains,Community%20Development%20Journal&amp;tab=Everything&amp;search_scope=MyInst_and_CI&amp;vid=44WHELF_UWTSD:44WHELF_UWTSD_VU1&amp;lang=en&amp;offset=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3" Type="http://schemas.openxmlformats.org/officeDocument/2006/relationships/image" Target="../media/image18.png"/><Relationship Id="rId18" Type="http://schemas.openxmlformats.org/officeDocument/2006/relationships/image" Target="../media/image23.svg"/><Relationship Id="rId26" Type="http://schemas.openxmlformats.org/officeDocument/2006/relationships/image" Target="../media/image31.svg"/><Relationship Id="rId3" Type="http://schemas.openxmlformats.org/officeDocument/2006/relationships/image" Target="../media/image8.png"/><Relationship Id="rId21" Type="http://schemas.openxmlformats.org/officeDocument/2006/relationships/image" Target="../media/image26.png"/><Relationship Id="rId34" Type="http://schemas.openxmlformats.org/officeDocument/2006/relationships/image" Target="../media/image39.svg"/><Relationship Id="rId7" Type="http://schemas.openxmlformats.org/officeDocument/2006/relationships/image" Target="../media/image12.png"/><Relationship Id="rId12" Type="http://schemas.openxmlformats.org/officeDocument/2006/relationships/image" Target="../media/image17.svg"/><Relationship Id="rId17" Type="http://schemas.openxmlformats.org/officeDocument/2006/relationships/image" Target="../media/image22.png"/><Relationship Id="rId25" Type="http://schemas.openxmlformats.org/officeDocument/2006/relationships/image" Target="../media/image30.png"/><Relationship Id="rId33" Type="http://schemas.openxmlformats.org/officeDocument/2006/relationships/image" Target="../media/image38.png"/><Relationship Id="rId2" Type="http://schemas.openxmlformats.org/officeDocument/2006/relationships/notesSlide" Target="../notesSlides/notesSlide1.xml"/><Relationship Id="rId16" Type="http://schemas.openxmlformats.org/officeDocument/2006/relationships/image" Target="../media/image21.svg"/><Relationship Id="rId20" Type="http://schemas.openxmlformats.org/officeDocument/2006/relationships/image" Target="../media/image25.svg"/><Relationship Id="rId29"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11.svg"/><Relationship Id="rId11" Type="http://schemas.openxmlformats.org/officeDocument/2006/relationships/image" Target="../media/image16.png"/><Relationship Id="rId24" Type="http://schemas.openxmlformats.org/officeDocument/2006/relationships/image" Target="../media/image29.svg"/><Relationship Id="rId32" Type="http://schemas.openxmlformats.org/officeDocument/2006/relationships/image" Target="../media/image37.svg"/><Relationship Id="rId5" Type="http://schemas.openxmlformats.org/officeDocument/2006/relationships/image" Target="../media/image10.png"/><Relationship Id="rId15" Type="http://schemas.openxmlformats.org/officeDocument/2006/relationships/image" Target="../media/image20.png"/><Relationship Id="rId23" Type="http://schemas.openxmlformats.org/officeDocument/2006/relationships/image" Target="../media/image28.png"/><Relationship Id="rId28" Type="http://schemas.openxmlformats.org/officeDocument/2006/relationships/image" Target="../media/image33.svg"/><Relationship Id="rId36" Type="http://schemas.openxmlformats.org/officeDocument/2006/relationships/image" Target="../media/image41.svg"/><Relationship Id="rId10" Type="http://schemas.openxmlformats.org/officeDocument/2006/relationships/image" Target="../media/image15.svg"/><Relationship Id="rId19" Type="http://schemas.openxmlformats.org/officeDocument/2006/relationships/image" Target="../media/image24.png"/><Relationship Id="rId31" Type="http://schemas.openxmlformats.org/officeDocument/2006/relationships/image" Target="../media/image36.pn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 Id="rId22" Type="http://schemas.openxmlformats.org/officeDocument/2006/relationships/image" Target="../media/image27.svg"/><Relationship Id="rId27" Type="http://schemas.openxmlformats.org/officeDocument/2006/relationships/image" Target="../media/image32.png"/><Relationship Id="rId30" Type="http://schemas.openxmlformats.org/officeDocument/2006/relationships/image" Target="../media/image35.svg"/><Relationship Id="rId35" Type="http://schemas.openxmlformats.org/officeDocument/2006/relationships/image" Target="../media/image40.png"/><Relationship Id="rId8" Type="http://schemas.openxmlformats.org/officeDocument/2006/relationships/image" Target="../media/image13.sv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v.wales/sites/default/files/publications/2019-12/social-services-and--well-being-wales-act-2014-part-10-code-of-practice-advocacy.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gov.wales/sites/default/files/publications/2019-08/national-standards-and-outcomes-framework-for-children-and-young-people-in-wales.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hyperlink" Target="https://www-tandfonline-com.ezproxy.uwtsd.ac.uk/doi/full/10.1080/09687599.2017.1322494" TargetMode="External"/><Relationship Id="rId3" Type="http://schemas.openxmlformats.org/officeDocument/2006/relationships/hyperlink" Target="https://www.legislation.gov.uk/uksi/2004/719/contents/made" TargetMode="External"/><Relationship Id="rId7" Type="http://schemas.openxmlformats.org/officeDocument/2006/relationships/hyperlink" Target="https://locality.org.uk/who-we-are/our-story" TargetMode="External"/><Relationship Id="rId2" Type="http://schemas.openxmlformats.org/officeDocument/2006/relationships/hyperlink" Target="https://www.legislation.gov.uk/ukpga/2002/38/contents" TargetMode="External"/><Relationship Id="rId1" Type="http://schemas.openxmlformats.org/officeDocument/2006/relationships/slideLayout" Target="../slideLayouts/slideLayout2.xml"/><Relationship Id="rId6" Type="http://schemas.openxmlformats.org/officeDocument/2006/relationships/hyperlink" Target="https://ifsnetwork.org/" TargetMode="External"/><Relationship Id="rId5" Type="http://schemas.openxmlformats.org/officeDocument/2006/relationships/hyperlink" Target="https://assets.publishing.service.gov.uk/media/5a80a774e5274a2e87dbb0f0/MHA_Code_of_Practice.PDF" TargetMode="External"/><Relationship Id="rId4" Type="http://schemas.openxmlformats.org/officeDocument/2006/relationships/hyperlink" Target="https://www.legislation.gov.uk/ukpga/1989/41/contents"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www-vlebooks-com.ezproxy.uwtsd.ac.uk/Product/Index/155569?page=0&amp;startBookmarkId=-1" TargetMode="External"/><Relationship Id="rId3" Type="http://schemas.openxmlformats.org/officeDocument/2006/relationships/hyperlink" Target="https://www.legislation.gov.uk/ukpga/1983/20/contents" TargetMode="External"/><Relationship Id="rId7" Type="http://schemas.openxmlformats.org/officeDocument/2006/relationships/hyperlink" Target="https://www.gov.wales/sites/default/files/publications/2019-08/national-standards-and-outcomes-framework-for-children-and-young-people-in-wales.pdf" TargetMode="External"/><Relationship Id="rId2" Type="http://schemas.openxmlformats.org/officeDocument/2006/relationships/hyperlink" Target="https://www.speakeasyadvocacy.org.uk/wp-content/uploads/2016/11/History-of-Advocacy-Oct16-Kate-Mercer.pdf"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19-12/social-services-and--well-being-wales-act-2014-part-10-code-of-practice-advocacy.pdf" TargetMode="External"/><Relationship Id="rId5" Type="http://schemas.openxmlformats.org/officeDocument/2006/relationships/hyperlink" Target="https://www.legislation.gov.uk/anaw/2014/4/contents" TargetMode="External"/><Relationship Id="rId4" Type="http://schemas.openxmlformats.org/officeDocument/2006/relationships/hyperlink" Target="https://doi.org/10.1177/17446295050591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5CF313D-5CCD-86EC-6390-2CAAAF64A7D5}"/>
              </a:ext>
            </a:extLst>
          </p:cNvPr>
          <p:cNvSpPr/>
          <p:nvPr/>
        </p:nvSpPr>
        <p:spPr>
          <a:xfrm>
            <a:off x="1484512" y="1190614"/>
            <a:ext cx="9217024" cy="453650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2201616" y="2276872"/>
            <a:ext cx="7782816" cy="1470025"/>
          </a:xfrm>
        </p:spPr>
        <p:txBody>
          <a:bodyPr>
            <a:normAutofit fontScale="90000"/>
          </a:bodyPr>
          <a:lstStyle/>
          <a:p>
            <a:r>
              <a:rPr lang="en-GB" dirty="0"/>
              <a:t>ECAY5008:</a:t>
            </a:r>
            <a:br>
              <a:rPr lang="en-GB" dirty="0"/>
            </a:br>
            <a:r>
              <a:rPr lang="en-GB" dirty="0"/>
              <a:t>Advocacy and Activism in the 21</a:t>
            </a:r>
            <a:r>
              <a:rPr lang="en-GB" baseline="30000" dirty="0"/>
              <a:t>st</a:t>
            </a:r>
            <a:r>
              <a:rPr lang="en-GB" dirty="0"/>
              <a:t> Century</a:t>
            </a:r>
          </a:p>
        </p:txBody>
      </p:sp>
      <p:sp>
        <p:nvSpPr>
          <p:cNvPr id="3" name="Subtitle 2"/>
          <p:cNvSpPr>
            <a:spLocks noGrp="1"/>
          </p:cNvSpPr>
          <p:nvPr>
            <p:ph type="subTitle" idx="1"/>
          </p:nvPr>
        </p:nvSpPr>
        <p:spPr>
          <a:xfrm>
            <a:off x="1825824" y="4005064"/>
            <a:ext cx="8534400" cy="1196553"/>
          </a:xfrm>
        </p:spPr>
        <p:txBody>
          <a:bodyPr>
            <a:normAutofit/>
          </a:bodyPr>
          <a:lstStyle/>
          <a:p>
            <a:r>
              <a:rPr lang="en-GB" dirty="0">
                <a:solidFill>
                  <a:schemeClr val="tx1"/>
                </a:solidFill>
              </a:rPr>
              <a:t>Theme 1: Historical Context </a:t>
            </a:r>
          </a:p>
          <a:p>
            <a:r>
              <a:rPr lang="en-GB" dirty="0">
                <a:solidFill>
                  <a:schemeClr val="tx1"/>
                </a:solidFill>
              </a:rPr>
              <a:t>Part 1 - Advocacy</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Front steps and columns of a majestic city building">
            <a:extLst>
              <a:ext uri="{FF2B5EF4-FFF2-40B4-BE49-F238E27FC236}">
                <a16:creationId xmlns:a16="http://schemas.microsoft.com/office/drawing/2014/main" id="{13A924E0-7DA2-6B8C-F214-F9BABA9C8E47}"/>
              </a:ext>
            </a:extLst>
          </p:cNvPr>
          <p:cNvPicPr>
            <a:picLocks noChangeAspect="1"/>
          </p:cNvPicPr>
          <p:nvPr/>
        </p:nvPicPr>
        <p:blipFill rotWithShape="1">
          <a:blip r:embed="rId2">
            <a:alphaModFix amt="35000"/>
          </a:blip>
          <a:srcRect r="1" b="9409"/>
          <a:stretch/>
        </p:blipFill>
        <p:spPr>
          <a:xfrm>
            <a:off x="20" y="-2"/>
            <a:ext cx="12191980" cy="6858000"/>
          </a:xfrm>
          <a:prstGeom prst="rect">
            <a:avLst/>
          </a:prstGeom>
        </p:spPr>
      </p:pic>
      <p:sp>
        <p:nvSpPr>
          <p:cNvPr id="2" name="Title 1">
            <a:extLst>
              <a:ext uri="{FF2B5EF4-FFF2-40B4-BE49-F238E27FC236}">
                <a16:creationId xmlns:a16="http://schemas.microsoft.com/office/drawing/2014/main" id="{96DF165B-80BB-F080-373C-B6F83D99274A}"/>
              </a:ext>
            </a:extLst>
          </p:cNvPr>
          <p:cNvSpPr>
            <a:spLocks noGrp="1"/>
          </p:cNvSpPr>
          <p:nvPr>
            <p:ph type="title"/>
          </p:nvPr>
        </p:nvSpPr>
        <p:spPr>
          <a:xfrm>
            <a:off x="1261872" y="758952"/>
            <a:ext cx="9418320" cy="3963173"/>
          </a:xfrm>
        </p:spPr>
        <p:txBody>
          <a:bodyPr vert="horz" lIns="91440" tIns="45720" rIns="91440" bIns="45720" rtlCol="0" anchor="b">
            <a:normAutofit/>
          </a:bodyPr>
          <a:lstStyle/>
          <a:p>
            <a:pPr>
              <a:lnSpc>
                <a:spcPct val="85000"/>
              </a:lnSpc>
            </a:pPr>
            <a:r>
              <a:rPr lang="en-US" sz="6600" b="1" dirty="0"/>
              <a:t>Historical Foundations of modern Advocacy:</a:t>
            </a:r>
            <a:br>
              <a:rPr lang="en-US" sz="6600" b="1" dirty="0"/>
            </a:br>
            <a:r>
              <a:rPr lang="en-US" sz="6600" b="1" dirty="0"/>
              <a:t>Links to Activism</a:t>
            </a:r>
          </a:p>
        </p:txBody>
      </p:sp>
    </p:spTree>
    <p:extLst>
      <p:ext uri="{BB962C8B-B14F-4D97-AF65-F5344CB8AC3E}">
        <p14:creationId xmlns:p14="http://schemas.microsoft.com/office/powerpoint/2010/main" val="1461068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1105E-9145-5EF5-50C9-2733025528B4}"/>
              </a:ext>
            </a:extLst>
          </p:cNvPr>
          <p:cNvSpPr>
            <a:spLocks noGrp="1"/>
          </p:cNvSpPr>
          <p:nvPr>
            <p:ph type="title"/>
          </p:nvPr>
        </p:nvSpPr>
        <p:spPr>
          <a:xfrm>
            <a:off x="407368" y="260648"/>
            <a:ext cx="10972800" cy="1143000"/>
          </a:xfrm>
        </p:spPr>
        <p:txBody>
          <a:bodyPr/>
          <a:lstStyle/>
          <a:p>
            <a:r>
              <a:rPr lang="en-GB" b="1" dirty="0"/>
              <a:t>Defining Advocacy</a:t>
            </a:r>
          </a:p>
        </p:txBody>
      </p:sp>
      <p:sp>
        <p:nvSpPr>
          <p:cNvPr id="3" name="Content Placeholder 2">
            <a:extLst>
              <a:ext uri="{FF2B5EF4-FFF2-40B4-BE49-F238E27FC236}">
                <a16:creationId xmlns:a16="http://schemas.microsoft.com/office/drawing/2014/main" id="{F8629C2D-51A3-59ED-BB7B-FD9747E68FFD}"/>
              </a:ext>
            </a:extLst>
          </p:cNvPr>
          <p:cNvSpPr>
            <a:spLocks noGrp="1"/>
          </p:cNvSpPr>
          <p:nvPr>
            <p:ph idx="1"/>
          </p:nvPr>
        </p:nvSpPr>
        <p:spPr>
          <a:xfrm>
            <a:off x="609600" y="1600201"/>
            <a:ext cx="10972800" cy="1684783"/>
          </a:xfrm>
        </p:spPr>
        <p:txBody>
          <a:bodyPr/>
          <a:lstStyle/>
          <a:p>
            <a:r>
              <a:rPr lang="en-GB" dirty="0"/>
              <a:t>The changing Landscape of advocacy often starts with what Atkinson (1999, p15) describes as ‘a deceptively simple question’, namely:</a:t>
            </a:r>
          </a:p>
          <a:p>
            <a:pPr marL="0" indent="0">
              <a:buNone/>
            </a:pPr>
            <a:endParaRPr lang="en-GB" dirty="0"/>
          </a:p>
        </p:txBody>
      </p:sp>
      <p:sp>
        <p:nvSpPr>
          <p:cNvPr id="4" name="TextBox 3">
            <a:extLst>
              <a:ext uri="{FF2B5EF4-FFF2-40B4-BE49-F238E27FC236}">
                <a16:creationId xmlns:a16="http://schemas.microsoft.com/office/drawing/2014/main" id="{937E2D1C-46BD-684F-1F1D-6647994CF574}"/>
              </a:ext>
            </a:extLst>
          </p:cNvPr>
          <p:cNvSpPr txBox="1"/>
          <p:nvPr/>
        </p:nvSpPr>
        <p:spPr>
          <a:xfrm>
            <a:off x="2783632" y="3429000"/>
            <a:ext cx="5616624" cy="646331"/>
          </a:xfrm>
          <a:prstGeom prst="rect">
            <a:avLst/>
          </a:prstGeom>
          <a:noFill/>
        </p:spPr>
        <p:txBody>
          <a:bodyPr wrap="square" rtlCol="0">
            <a:spAutoFit/>
          </a:bodyPr>
          <a:lstStyle/>
          <a:p>
            <a:pPr algn="ctr"/>
            <a:r>
              <a:rPr lang="en-GB" sz="3600" b="1" dirty="0"/>
              <a:t>What is Advocacy?</a:t>
            </a:r>
          </a:p>
        </p:txBody>
      </p:sp>
      <p:pic>
        <p:nvPicPr>
          <p:cNvPr id="6" name="Picture 5" descr="A green and white circle with a white bubble in the middle&#10;&#10;Description automatically generated">
            <a:extLst>
              <a:ext uri="{FF2B5EF4-FFF2-40B4-BE49-F238E27FC236}">
                <a16:creationId xmlns:a16="http://schemas.microsoft.com/office/drawing/2014/main" id="{ABD46A5D-8099-513A-D744-2D88F569D6C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87888" y="4075331"/>
            <a:ext cx="1003176" cy="1003176"/>
          </a:xfrm>
          <a:prstGeom prst="rect">
            <a:avLst/>
          </a:prstGeom>
        </p:spPr>
      </p:pic>
    </p:spTree>
    <p:extLst>
      <p:ext uri="{BB962C8B-B14F-4D97-AF65-F5344CB8AC3E}">
        <p14:creationId xmlns:p14="http://schemas.microsoft.com/office/powerpoint/2010/main" val="354429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643DF-D56A-0561-E972-0793DD31872F}"/>
              </a:ext>
            </a:extLst>
          </p:cNvPr>
          <p:cNvSpPr>
            <a:spLocks noGrp="1"/>
          </p:cNvSpPr>
          <p:nvPr>
            <p:ph type="title"/>
          </p:nvPr>
        </p:nvSpPr>
        <p:spPr>
          <a:xfrm>
            <a:off x="479376" y="116632"/>
            <a:ext cx="10972800" cy="1143000"/>
          </a:xfrm>
        </p:spPr>
        <p:txBody>
          <a:bodyPr>
            <a:normAutofit/>
          </a:bodyPr>
          <a:lstStyle/>
          <a:p>
            <a:r>
              <a:rPr lang="en-GB" b="1" dirty="0"/>
              <a:t>What is Advocacy?</a:t>
            </a:r>
          </a:p>
        </p:txBody>
      </p:sp>
      <p:sp>
        <p:nvSpPr>
          <p:cNvPr id="3" name="Content Placeholder 2">
            <a:extLst>
              <a:ext uri="{FF2B5EF4-FFF2-40B4-BE49-F238E27FC236}">
                <a16:creationId xmlns:a16="http://schemas.microsoft.com/office/drawing/2014/main" id="{E100E6EB-28BC-5F1F-1A74-73150CC57CFF}"/>
              </a:ext>
            </a:extLst>
          </p:cNvPr>
          <p:cNvSpPr>
            <a:spLocks noGrp="1"/>
          </p:cNvSpPr>
          <p:nvPr>
            <p:ph idx="1"/>
          </p:nvPr>
        </p:nvSpPr>
        <p:spPr>
          <a:xfrm>
            <a:off x="609600" y="1417638"/>
            <a:ext cx="10972800" cy="3917032"/>
          </a:xfrm>
        </p:spPr>
        <p:txBody>
          <a:bodyPr>
            <a:normAutofit fontScale="62500" lnSpcReduction="20000"/>
          </a:bodyPr>
          <a:lstStyle/>
          <a:p>
            <a:pPr>
              <a:spcBef>
                <a:spcPts val="600"/>
              </a:spcBef>
              <a:spcAft>
                <a:spcPts val="600"/>
              </a:spcAft>
            </a:pPr>
            <a:r>
              <a:rPr lang="en-GB" dirty="0"/>
              <a:t>Advocacy is a changing and contested field of activity </a:t>
            </a:r>
          </a:p>
          <a:p>
            <a:pPr>
              <a:spcBef>
                <a:spcPts val="600"/>
              </a:spcBef>
              <a:spcAft>
                <a:spcPts val="600"/>
              </a:spcAft>
            </a:pPr>
            <a:r>
              <a:rPr lang="en-GB" dirty="0"/>
              <a:t>There are many disagreements about what should fall within the scope and what should not. </a:t>
            </a:r>
          </a:p>
          <a:p>
            <a:pPr>
              <a:spcBef>
                <a:spcPts val="600"/>
              </a:spcBef>
              <a:spcAft>
                <a:spcPts val="600"/>
              </a:spcAft>
            </a:pPr>
            <a:r>
              <a:rPr lang="en-GB" dirty="0"/>
              <a:t>A single definition is hard to find. </a:t>
            </a:r>
          </a:p>
          <a:p>
            <a:pPr>
              <a:spcBef>
                <a:spcPts val="600"/>
              </a:spcBef>
              <a:spcAft>
                <a:spcPts val="600"/>
              </a:spcAft>
            </a:pPr>
            <a:endParaRPr lang="en-GB" dirty="0"/>
          </a:p>
          <a:p>
            <a:pPr>
              <a:spcBef>
                <a:spcPts val="600"/>
              </a:spcBef>
              <a:spcAft>
                <a:spcPts val="600"/>
              </a:spcAft>
            </a:pPr>
            <a:r>
              <a:rPr lang="en-GB" dirty="0"/>
              <a:t>To fully understand what advocacy is, we are required to:</a:t>
            </a:r>
          </a:p>
          <a:p>
            <a:pPr>
              <a:spcBef>
                <a:spcPts val="600"/>
              </a:spcBef>
              <a:spcAft>
                <a:spcPts val="600"/>
              </a:spcAft>
            </a:pPr>
            <a:endParaRPr lang="en-GB" dirty="0"/>
          </a:p>
          <a:p>
            <a:pPr lvl="1">
              <a:spcBef>
                <a:spcPts val="600"/>
              </a:spcBef>
              <a:spcAft>
                <a:spcPts val="600"/>
              </a:spcAft>
            </a:pPr>
            <a:r>
              <a:rPr lang="en-GB" dirty="0"/>
              <a:t>Have an appreciation for the context within which it takes place</a:t>
            </a:r>
          </a:p>
          <a:p>
            <a:pPr lvl="1">
              <a:spcBef>
                <a:spcPts val="600"/>
              </a:spcBef>
              <a:spcAft>
                <a:spcPts val="600"/>
              </a:spcAft>
            </a:pPr>
            <a:r>
              <a:rPr lang="en-GB" dirty="0"/>
              <a:t>Understand it’s aims and purposes and</a:t>
            </a:r>
          </a:p>
          <a:p>
            <a:pPr lvl="1">
              <a:spcBef>
                <a:spcPts val="600"/>
              </a:spcBef>
              <a:spcAft>
                <a:spcPts val="600"/>
              </a:spcAft>
            </a:pPr>
            <a:r>
              <a:rPr lang="en-GB" dirty="0"/>
              <a:t>The values which inform it</a:t>
            </a:r>
          </a:p>
          <a:p>
            <a:pPr lvl="1">
              <a:spcBef>
                <a:spcPts val="600"/>
              </a:spcBef>
              <a:spcAft>
                <a:spcPts val="600"/>
              </a:spcAft>
            </a:pPr>
            <a:r>
              <a:rPr lang="en-GB" dirty="0"/>
              <a:t>And the historical roots from which it comes. </a:t>
            </a:r>
          </a:p>
        </p:txBody>
      </p:sp>
      <p:sp>
        <p:nvSpPr>
          <p:cNvPr id="4" name="TextBox 3">
            <a:extLst>
              <a:ext uri="{FF2B5EF4-FFF2-40B4-BE49-F238E27FC236}">
                <a16:creationId xmlns:a16="http://schemas.microsoft.com/office/drawing/2014/main" id="{C3BFE6D9-69D8-E4BB-B4A7-AA2DD50EE5F0}"/>
              </a:ext>
            </a:extLst>
          </p:cNvPr>
          <p:cNvSpPr txBox="1"/>
          <p:nvPr/>
        </p:nvSpPr>
        <p:spPr>
          <a:xfrm>
            <a:off x="7536160" y="5057744"/>
            <a:ext cx="1872208" cy="400110"/>
          </a:xfrm>
          <a:prstGeom prst="rect">
            <a:avLst/>
          </a:prstGeom>
          <a:noFill/>
        </p:spPr>
        <p:txBody>
          <a:bodyPr wrap="square" rtlCol="0">
            <a:spAutoFit/>
          </a:bodyPr>
          <a:lstStyle/>
          <a:p>
            <a:r>
              <a:rPr lang="en-GB" sz="2000" dirty="0"/>
              <a:t>(Wilks, 2012)</a:t>
            </a:r>
          </a:p>
        </p:txBody>
      </p:sp>
    </p:spTree>
    <p:extLst>
      <p:ext uri="{BB962C8B-B14F-4D97-AF65-F5344CB8AC3E}">
        <p14:creationId xmlns:p14="http://schemas.microsoft.com/office/powerpoint/2010/main" val="358051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C89A-73CF-7086-05D1-4BAD4D65E2DC}"/>
              </a:ext>
            </a:extLst>
          </p:cNvPr>
          <p:cNvSpPr>
            <a:spLocks noGrp="1"/>
          </p:cNvSpPr>
          <p:nvPr>
            <p:ph type="title"/>
          </p:nvPr>
        </p:nvSpPr>
        <p:spPr>
          <a:xfrm>
            <a:off x="609600" y="-14372"/>
            <a:ext cx="10972800" cy="1143000"/>
          </a:xfrm>
        </p:spPr>
        <p:txBody>
          <a:bodyPr>
            <a:normAutofit/>
          </a:bodyPr>
          <a:lstStyle/>
          <a:p>
            <a:r>
              <a:rPr lang="en-GB" b="1" dirty="0"/>
              <a:t>Advocacy and Social Work </a:t>
            </a:r>
          </a:p>
        </p:txBody>
      </p:sp>
      <p:sp>
        <p:nvSpPr>
          <p:cNvPr id="3" name="Content Placeholder 2">
            <a:extLst>
              <a:ext uri="{FF2B5EF4-FFF2-40B4-BE49-F238E27FC236}">
                <a16:creationId xmlns:a16="http://schemas.microsoft.com/office/drawing/2014/main" id="{87BBC440-10E0-47B0-8AA3-1D030878CDE4}"/>
              </a:ext>
            </a:extLst>
          </p:cNvPr>
          <p:cNvSpPr>
            <a:spLocks noGrp="1"/>
          </p:cNvSpPr>
          <p:nvPr>
            <p:ph idx="1"/>
          </p:nvPr>
        </p:nvSpPr>
        <p:spPr>
          <a:xfrm>
            <a:off x="479376" y="1147323"/>
            <a:ext cx="10972800" cy="3917032"/>
          </a:xfrm>
        </p:spPr>
        <p:txBody>
          <a:bodyPr>
            <a:normAutofit lnSpcReduction="10000"/>
          </a:bodyPr>
          <a:lstStyle/>
          <a:p>
            <a:pPr>
              <a:spcBef>
                <a:spcPts val="600"/>
              </a:spcBef>
              <a:spcAft>
                <a:spcPts val="600"/>
              </a:spcAft>
            </a:pPr>
            <a:r>
              <a:rPr lang="en-GB" sz="2400" dirty="0"/>
              <a:t>Advocacy is historically interwoven with the development of social work and social care.</a:t>
            </a:r>
          </a:p>
          <a:p>
            <a:pPr>
              <a:spcBef>
                <a:spcPts val="600"/>
              </a:spcBef>
              <a:spcAft>
                <a:spcPts val="600"/>
              </a:spcAft>
            </a:pPr>
            <a:r>
              <a:rPr lang="en-GB" sz="2400" dirty="0"/>
              <a:t>The origins of social work lie in attempts to address the causes of, and alleviate the consequences of, poverty.</a:t>
            </a:r>
          </a:p>
          <a:p>
            <a:pPr>
              <a:spcBef>
                <a:spcPts val="600"/>
              </a:spcBef>
              <a:spcAft>
                <a:spcPts val="600"/>
              </a:spcAft>
            </a:pPr>
            <a:r>
              <a:rPr lang="en-GB" sz="2400" dirty="0"/>
              <a:t>Efforts were made through Charity Organisations and the distribution of charitable support to the deserving poor (e.g. The Joseph Rowntree Foundation in the UK)</a:t>
            </a:r>
          </a:p>
          <a:p>
            <a:pPr>
              <a:spcBef>
                <a:spcPts val="600"/>
              </a:spcBef>
              <a:spcAft>
                <a:spcPts val="600"/>
              </a:spcAft>
            </a:pPr>
            <a:r>
              <a:rPr lang="en-GB" sz="2400" dirty="0"/>
              <a:t>Even in the infancy of social work, it was acknowledged that </a:t>
            </a:r>
            <a:r>
              <a:rPr lang="en-GB" sz="2400" b="1" dirty="0"/>
              <a:t>social change </a:t>
            </a:r>
            <a:r>
              <a:rPr lang="en-GB" sz="2400" dirty="0"/>
              <a:t>would be needed to challenge cycles of deprivation and systems of inequality.</a:t>
            </a:r>
          </a:p>
        </p:txBody>
      </p:sp>
      <p:sp>
        <p:nvSpPr>
          <p:cNvPr id="4" name="TextBox 3">
            <a:extLst>
              <a:ext uri="{FF2B5EF4-FFF2-40B4-BE49-F238E27FC236}">
                <a16:creationId xmlns:a16="http://schemas.microsoft.com/office/drawing/2014/main" id="{806F0D04-2547-DC26-41E0-5084958492E1}"/>
              </a:ext>
            </a:extLst>
          </p:cNvPr>
          <p:cNvSpPr txBox="1"/>
          <p:nvPr/>
        </p:nvSpPr>
        <p:spPr>
          <a:xfrm>
            <a:off x="9696400" y="5285730"/>
            <a:ext cx="2030135" cy="707886"/>
          </a:xfrm>
          <a:prstGeom prst="rect">
            <a:avLst/>
          </a:prstGeom>
          <a:noFill/>
        </p:spPr>
        <p:txBody>
          <a:bodyPr wrap="square" rtlCol="0">
            <a:spAutoFit/>
          </a:bodyPr>
          <a:lstStyle/>
          <a:p>
            <a:r>
              <a:rPr lang="en-GB" sz="2000" dirty="0"/>
              <a:t>(Payne, 2005)</a:t>
            </a:r>
          </a:p>
          <a:p>
            <a:endParaRPr lang="en-GB" sz="2000" dirty="0"/>
          </a:p>
        </p:txBody>
      </p:sp>
    </p:spTree>
    <p:extLst>
      <p:ext uri="{BB962C8B-B14F-4D97-AF65-F5344CB8AC3E}">
        <p14:creationId xmlns:p14="http://schemas.microsoft.com/office/powerpoint/2010/main" val="3469724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Figures of houses in different position and sizes">
            <a:extLst>
              <a:ext uri="{FF2B5EF4-FFF2-40B4-BE49-F238E27FC236}">
                <a16:creationId xmlns:a16="http://schemas.microsoft.com/office/drawing/2014/main" id="{1500E2B8-56CF-C223-CC9C-11F07670B797}"/>
              </a:ext>
            </a:extLst>
          </p:cNvPr>
          <p:cNvPicPr>
            <a:picLocks noChangeAspect="1"/>
          </p:cNvPicPr>
          <p:nvPr/>
        </p:nvPicPr>
        <p:blipFill rotWithShape="1">
          <a:blip r:embed="rId2">
            <a:alphaModFix amt="40000"/>
          </a:blip>
          <a:srcRect/>
          <a:stretch/>
        </p:blipFill>
        <p:spPr>
          <a:xfrm>
            <a:off x="20" y="-2"/>
            <a:ext cx="12191980" cy="6858000"/>
          </a:xfrm>
          <a:prstGeom prst="rect">
            <a:avLst/>
          </a:prstGeom>
        </p:spPr>
      </p:pic>
      <p:sp>
        <p:nvSpPr>
          <p:cNvPr id="2" name="Title 1">
            <a:extLst>
              <a:ext uri="{FF2B5EF4-FFF2-40B4-BE49-F238E27FC236}">
                <a16:creationId xmlns:a16="http://schemas.microsoft.com/office/drawing/2014/main" id="{4463D627-013D-3903-0F60-A90B9B7C28FD}"/>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nSpc>
                <a:spcPct val="85000"/>
              </a:lnSpc>
            </a:pPr>
            <a:r>
              <a:rPr lang="en-US" sz="6600" b="1" dirty="0"/>
              <a:t>Activism or Advocacy? </a:t>
            </a:r>
            <a:br>
              <a:rPr lang="en-US" sz="6600" b="1" dirty="0"/>
            </a:br>
            <a:br>
              <a:rPr lang="en-US" sz="6600" b="1" dirty="0"/>
            </a:br>
            <a:r>
              <a:rPr lang="en-US" sz="6600" b="1" dirty="0"/>
              <a:t>The Settlement Movement </a:t>
            </a:r>
          </a:p>
        </p:txBody>
      </p:sp>
    </p:spTree>
    <p:extLst>
      <p:ext uri="{BB962C8B-B14F-4D97-AF65-F5344CB8AC3E}">
        <p14:creationId xmlns:p14="http://schemas.microsoft.com/office/powerpoint/2010/main" val="4010495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09E90-23F0-1C9C-1558-65E0D7A866EE}"/>
              </a:ext>
            </a:extLst>
          </p:cNvPr>
          <p:cNvSpPr>
            <a:spLocks noGrp="1"/>
          </p:cNvSpPr>
          <p:nvPr>
            <p:ph type="title"/>
          </p:nvPr>
        </p:nvSpPr>
        <p:spPr>
          <a:xfrm>
            <a:off x="465584" y="116632"/>
            <a:ext cx="6638528" cy="1325563"/>
          </a:xfrm>
        </p:spPr>
        <p:txBody>
          <a:bodyPr>
            <a:normAutofit fontScale="90000"/>
          </a:bodyPr>
          <a:lstStyle/>
          <a:p>
            <a:r>
              <a:rPr lang="en-GB" b="1" dirty="0"/>
              <a:t>The Settlement Movement </a:t>
            </a:r>
          </a:p>
        </p:txBody>
      </p:sp>
      <p:sp>
        <p:nvSpPr>
          <p:cNvPr id="3" name="Content Placeholder 2">
            <a:extLst>
              <a:ext uri="{FF2B5EF4-FFF2-40B4-BE49-F238E27FC236}">
                <a16:creationId xmlns:a16="http://schemas.microsoft.com/office/drawing/2014/main" id="{DEB09DDD-7776-6AEA-AD39-3BB50540F61E}"/>
              </a:ext>
            </a:extLst>
          </p:cNvPr>
          <p:cNvSpPr>
            <a:spLocks noGrp="1"/>
          </p:cNvSpPr>
          <p:nvPr>
            <p:ph sz="half" idx="1"/>
          </p:nvPr>
        </p:nvSpPr>
        <p:spPr>
          <a:xfrm>
            <a:off x="609600" y="1600201"/>
            <a:ext cx="6350496" cy="3989040"/>
          </a:xfrm>
        </p:spPr>
        <p:txBody>
          <a:bodyPr>
            <a:normAutofit fontScale="85000" lnSpcReduction="20000"/>
          </a:bodyPr>
          <a:lstStyle/>
          <a:p>
            <a:r>
              <a:rPr lang="en-GB" dirty="0"/>
              <a:t>The settlement movement began in 1884, with the founding of London’s Toynbee Hall by curate Samuel Barnett and his wife, Henrietta.</a:t>
            </a:r>
          </a:p>
          <a:p>
            <a:endParaRPr lang="en-GB" dirty="0"/>
          </a:p>
          <a:p>
            <a:r>
              <a:rPr lang="en-GB" dirty="0"/>
              <a:t>Toynbee Hall had a mission to serve the poor.</a:t>
            </a:r>
          </a:p>
          <a:p>
            <a:endParaRPr lang="en-GB" dirty="0"/>
          </a:p>
          <a:p>
            <a:r>
              <a:rPr lang="en-GB" dirty="0"/>
              <a:t>The innovative idea included bringing university students from the elite social class, to live and work alongside the underprivileged poor. </a:t>
            </a:r>
          </a:p>
          <a:p>
            <a:endParaRPr lang="en-GB" dirty="0"/>
          </a:p>
        </p:txBody>
      </p:sp>
      <p:pic>
        <p:nvPicPr>
          <p:cNvPr id="1026" name="Picture 2" descr="Samuel and Henrietta Barnett | Westminster Abbey">
            <a:extLst>
              <a:ext uri="{FF2B5EF4-FFF2-40B4-BE49-F238E27FC236}">
                <a16:creationId xmlns:a16="http://schemas.microsoft.com/office/drawing/2014/main" id="{CE0AAA9D-2F96-D803-2B8C-52218C95FC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86" r="253"/>
          <a:stretch/>
        </p:blipFill>
        <p:spPr bwMode="auto">
          <a:xfrm>
            <a:off x="7538689" y="10"/>
            <a:ext cx="4653311"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0402D0C-DD14-779C-C55C-5B289D959698}"/>
              </a:ext>
            </a:extLst>
          </p:cNvPr>
          <p:cNvSpPr txBox="1"/>
          <p:nvPr/>
        </p:nvSpPr>
        <p:spPr>
          <a:xfrm>
            <a:off x="6140160" y="5312242"/>
            <a:ext cx="1441730" cy="338554"/>
          </a:xfrm>
          <a:prstGeom prst="rect">
            <a:avLst/>
          </a:prstGeom>
          <a:noFill/>
        </p:spPr>
        <p:txBody>
          <a:bodyPr wrap="square" rtlCol="0">
            <a:spAutoFit/>
          </a:bodyPr>
          <a:lstStyle/>
          <a:p>
            <a:r>
              <a:rPr lang="en-GB" sz="1600" dirty="0"/>
              <a:t>(Smith, 2005)</a:t>
            </a:r>
          </a:p>
        </p:txBody>
      </p:sp>
    </p:spTree>
    <p:extLst>
      <p:ext uri="{BB962C8B-B14F-4D97-AF65-F5344CB8AC3E}">
        <p14:creationId xmlns:p14="http://schemas.microsoft.com/office/powerpoint/2010/main" val="385868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E3DC969-99AF-C408-1DC8-F57140DC01B7}"/>
              </a:ext>
            </a:extLst>
          </p:cNvPr>
          <p:cNvSpPr>
            <a:spLocks noGrp="1"/>
          </p:cNvSpPr>
          <p:nvPr>
            <p:ph type="title"/>
          </p:nvPr>
        </p:nvSpPr>
        <p:spPr>
          <a:xfrm>
            <a:off x="599381" y="0"/>
            <a:ext cx="10972800" cy="1143000"/>
          </a:xfrm>
        </p:spPr>
        <p:txBody>
          <a:bodyPr>
            <a:normAutofit/>
          </a:bodyPr>
          <a:lstStyle/>
          <a:p>
            <a:r>
              <a:rPr lang="en-GB" b="1" dirty="0"/>
              <a:t>The Settlement Movement </a:t>
            </a:r>
          </a:p>
        </p:txBody>
      </p:sp>
      <p:sp>
        <p:nvSpPr>
          <p:cNvPr id="3" name="Content Placeholder 2">
            <a:extLst>
              <a:ext uri="{FF2B5EF4-FFF2-40B4-BE49-F238E27FC236}">
                <a16:creationId xmlns:a16="http://schemas.microsoft.com/office/drawing/2014/main" id="{ADEA2BB0-1386-2EDF-239C-084BF639E227}"/>
              </a:ext>
            </a:extLst>
          </p:cNvPr>
          <p:cNvSpPr>
            <a:spLocks noGrp="1"/>
          </p:cNvSpPr>
          <p:nvPr>
            <p:ph idx="1"/>
          </p:nvPr>
        </p:nvSpPr>
        <p:spPr>
          <a:xfrm>
            <a:off x="407368" y="1417638"/>
            <a:ext cx="10972800" cy="3917032"/>
          </a:xfrm>
        </p:spPr>
        <p:txBody>
          <a:bodyPr>
            <a:normAutofit fontScale="77500" lnSpcReduction="20000"/>
          </a:bodyPr>
          <a:lstStyle/>
          <a:p>
            <a:r>
              <a:rPr lang="en-GB" dirty="0"/>
              <a:t>In the late nineteenth century London was rife with crime with widespread effects of industrialisation, urbanisation and immigration, resulting in constant increases in crime rates and poverty and a growing population of uneducated children and adults.</a:t>
            </a:r>
          </a:p>
          <a:p>
            <a:endParaRPr lang="en-GB" dirty="0"/>
          </a:p>
          <a:p>
            <a:r>
              <a:rPr lang="en-GB" dirty="0"/>
              <a:t>The settlement movement offered a new way to understand poverty and an attempt to address it. </a:t>
            </a:r>
          </a:p>
          <a:p>
            <a:endParaRPr lang="en-GB" dirty="0"/>
          </a:p>
          <a:p>
            <a:r>
              <a:rPr lang="en-GB" dirty="0"/>
              <a:t>The students from Oxford and Cambridge would come to settlements to spend time amongst the poor in large cities and engage in what we would now call </a:t>
            </a:r>
            <a:r>
              <a:rPr lang="en-GB" b="1" dirty="0"/>
              <a:t>Community Development Activism</a:t>
            </a:r>
          </a:p>
        </p:txBody>
      </p:sp>
      <p:sp>
        <p:nvSpPr>
          <p:cNvPr id="5" name="TextBox 4">
            <a:extLst>
              <a:ext uri="{FF2B5EF4-FFF2-40B4-BE49-F238E27FC236}">
                <a16:creationId xmlns:a16="http://schemas.microsoft.com/office/drawing/2014/main" id="{9E43D34E-3544-1BF4-7D4D-A9F14201E1B7}"/>
              </a:ext>
            </a:extLst>
          </p:cNvPr>
          <p:cNvSpPr txBox="1"/>
          <p:nvPr/>
        </p:nvSpPr>
        <p:spPr>
          <a:xfrm>
            <a:off x="9840417" y="5378063"/>
            <a:ext cx="1731764" cy="338554"/>
          </a:xfrm>
          <a:prstGeom prst="rect">
            <a:avLst/>
          </a:prstGeom>
          <a:noFill/>
        </p:spPr>
        <p:txBody>
          <a:bodyPr wrap="square">
            <a:spAutoFit/>
          </a:bodyPr>
          <a:lstStyle/>
          <a:p>
            <a:r>
              <a:rPr lang="en-GB" sz="1600" dirty="0"/>
              <a:t>(Payne, 2005)</a:t>
            </a:r>
          </a:p>
        </p:txBody>
      </p:sp>
    </p:spTree>
    <p:extLst>
      <p:ext uri="{BB962C8B-B14F-4D97-AF65-F5344CB8AC3E}">
        <p14:creationId xmlns:p14="http://schemas.microsoft.com/office/powerpoint/2010/main" val="183753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3F559-F137-A5CE-18C0-29C2E04B3F0A}"/>
              </a:ext>
            </a:extLst>
          </p:cNvPr>
          <p:cNvSpPr>
            <a:spLocks noGrp="1"/>
          </p:cNvSpPr>
          <p:nvPr>
            <p:ph type="title"/>
          </p:nvPr>
        </p:nvSpPr>
        <p:spPr>
          <a:xfrm>
            <a:off x="609600" y="105361"/>
            <a:ext cx="10972800" cy="1143000"/>
          </a:xfrm>
        </p:spPr>
        <p:txBody>
          <a:bodyPr>
            <a:normAutofit/>
          </a:bodyPr>
          <a:lstStyle/>
          <a:p>
            <a:r>
              <a:rPr lang="en-GB" b="1" dirty="0"/>
              <a:t>Community Development Activism</a:t>
            </a:r>
          </a:p>
        </p:txBody>
      </p:sp>
      <p:sp>
        <p:nvSpPr>
          <p:cNvPr id="3" name="Content Placeholder 2">
            <a:extLst>
              <a:ext uri="{FF2B5EF4-FFF2-40B4-BE49-F238E27FC236}">
                <a16:creationId xmlns:a16="http://schemas.microsoft.com/office/drawing/2014/main" id="{9B0EFB36-51FF-CA3A-627E-B90A5C4D259E}"/>
              </a:ext>
            </a:extLst>
          </p:cNvPr>
          <p:cNvSpPr>
            <a:spLocks noGrp="1"/>
          </p:cNvSpPr>
          <p:nvPr>
            <p:ph idx="1"/>
          </p:nvPr>
        </p:nvSpPr>
        <p:spPr>
          <a:xfrm>
            <a:off x="407368" y="1196752"/>
            <a:ext cx="10972800" cy="3917032"/>
          </a:xfrm>
        </p:spPr>
        <p:txBody>
          <a:bodyPr>
            <a:normAutofit lnSpcReduction="10000"/>
          </a:bodyPr>
          <a:lstStyle/>
          <a:p>
            <a:r>
              <a:rPr lang="en-GB" sz="2400" dirty="0"/>
              <a:t>The Movement encouraged those from different social classes to integrate resulting in many positive changes within London.</a:t>
            </a:r>
          </a:p>
          <a:p>
            <a:endParaRPr lang="en-GB" sz="2400" dirty="0"/>
          </a:p>
          <a:p>
            <a:r>
              <a:rPr lang="en-GB" sz="2400" dirty="0"/>
              <a:t>Activities that supported the movement included:</a:t>
            </a:r>
          </a:p>
          <a:p>
            <a:endParaRPr lang="en-GB" sz="2400" dirty="0"/>
          </a:p>
          <a:p>
            <a:pPr lvl="1"/>
            <a:r>
              <a:rPr lang="en-GB" sz="2400" dirty="0"/>
              <a:t>Setting up Youth Clubs and Activities</a:t>
            </a:r>
          </a:p>
          <a:p>
            <a:pPr lvl="1"/>
            <a:r>
              <a:rPr lang="en-GB" sz="2400" dirty="0"/>
              <a:t>Organising and Sponsoring holidays</a:t>
            </a:r>
          </a:p>
          <a:p>
            <a:pPr lvl="1"/>
            <a:r>
              <a:rPr lang="en-GB" sz="2400" dirty="0"/>
              <a:t>Active Advocacy on behalf of the poor</a:t>
            </a:r>
          </a:p>
          <a:p>
            <a:r>
              <a:rPr lang="en-GB" sz="2800" dirty="0"/>
              <a:t>This has now become a global movement of community activism</a:t>
            </a:r>
          </a:p>
        </p:txBody>
      </p:sp>
      <p:sp>
        <p:nvSpPr>
          <p:cNvPr id="4" name="TextBox 3">
            <a:extLst>
              <a:ext uri="{FF2B5EF4-FFF2-40B4-BE49-F238E27FC236}">
                <a16:creationId xmlns:a16="http://schemas.microsoft.com/office/drawing/2014/main" id="{C3684ADB-B151-EC43-6A07-FF8901D8A926}"/>
              </a:ext>
            </a:extLst>
          </p:cNvPr>
          <p:cNvSpPr txBox="1"/>
          <p:nvPr/>
        </p:nvSpPr>
        <p:spPr>
          <a:xfrm>
            <a:off x="9480376" y="5271085"/>
            <a:ext cx="1459684" cy="338554"/>
          </a:xfrm>
          <a:prstGeom prst="rect">
            <a:avLst/>
          </a:prstGeom>
          <a:noFill/>
        </p:spPr>
        <p:txBody>
          <a:bodyPr wrap="square" rtlCol="0">
            <a:spAutoFit/>
          </a:bodyPr>
          <a:lstStyle/>
          <a:p>
            <a:r>
              <a:rPr lang="en-GB" sz="1600" dirty="0"/>
              <a:t>(Wilks, 2012)</a:t>
            </a:r>
          </a:p>
        </p:txBody>
      </p:sp>
    </p:spTree>
    <p:extLst>
      <p:ext uri="{BB962C8B-B14F-4D97-AF65-F5344CB8AC3E}">
        <p14:creationId xmlns:p14="http://schemas.microsoft.com/office/powerpoint/2010/main" val="2684702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3F559-F137-A5CE-18C0-29C2E04B3F0A}"/>
              </a:ext>
            </a:extLst>
          </p:cNvPr>
          <p:cNvSpPr>
            <a:spLocks noGrp="1"/>
          </p:cNvSpPr>
          <p:nvPr>
            <p:ph type="title"/>
          </p:nvPr>
        </p:nvSpPr>
        <p:spPr>
          <a:xfrm>
            <a:off x="609600" y="105361"/>
            <a:ext cx="10972800" cy="1143000"/>
          </a:xfrm>
        </p:spPr>
        <p:txBody>
          <a:bodyPr>
            <a:normAutofit/>
          </a:bodyPr>
          <a:lstStyle/>
          <a:p>
            <a:r>
              <a:rPr lang="en-GB" b="1" dirty="0"/>
              <a:t>Community Development Activism</a:t>
            </a:r>
          </a:p>
        </p:txBody>
      </p:sp>
      <p:sp>
        <p:nvSpPr>
          <p:cNvPr id="3" name="Content Placeholder 2">
            <a:extLst>
              <a:ext uri="{FF2B5EF4-FFF2-40B4-BE49-F238E27FC236}">
                <a16:creationId xmlns:a16="http://schemas.microsoft.com/office/drawing/2014/main" id="{9B0EFB36-51FF-CA3A-627E-B90A5C4D259E}"/>
              </a:ext>
            </a:extLst>
          </p:cNvPr>
          <p:cNvSpPr>
            <a:spLocks noGrp="1"/>
          </p:cNvSpPr>
          <p:nvPr>
            <p:ph idx="1"/>
          </p:nvPr>
        </p:nvSpPr>
        <p:spPr>
          <a:xfrm>
            <a:off x="407368" y="1556792"/>
            <a:ext cx="10972800" cy="3917032"/>
          </a:xfrm>
        </p:spPr>
        <p:txBody>
          <a:bodyPr>
            <a:normAutofit/>
          </a:bodyPr>
          <a:lstStyle/>
          <a:p>
            <a:pPr>
              <a:spcBef>
                <a:spcPts val="600"/>
              </a:spcBef>
              <a:spcAft>
                <a:spcPts val="600"/>
              </a:spcAft>
            </a:pPr>
            <a:r>
              <a:rPr lang="en-GB" sz="2800" dirty="0"/>
              <a:t>This is now a growing movement with </a:t>
            </a:r>
            <a:r>
              <a:rPr lang="en-GB" sz="2800" b="1" dirty="0"/>
              <a:t>activist</a:t>
            </a:r>
            <a:r>
              <a:rPr lang="en-GB" sz="2800" dirty="0"/>
              <a:t> organisations </a:t>
            </a:r>
            <a:r>
              <a:rPr lang="en-GB" sz="2800" b="1" dirty="0"/>
              <a:t>advocating</a:t>
            </a:r>
            <a:r>
              <a:rPr lang="en-GB" sz="2800" dirty="0"/>
              <a:t> for change in their communities and society</a:t>
            </a:r>
          </a:p>
          <a:p>
            <a:pPr>
              <a:spcBef>
                <a:spcPts val="600"/>
              </a:spcBef>
              <a:spcAft>
                <a:spcPts val="600"/>
              </a:spcAft>
            </a:pPr>
            <a:r>
              <a:rPr lang="en-GB" sz="2800" dirty="0"/>
              <a:t>For example, in the UK the charity </a:t>
            </a:r>
            <a:r>
              <a:rPr lang="en-GB" sz="2800" dirty="0">
                <a:hlinkClick r:id="rId2"/>
              </a:rPr>
              <a:t>Locality</a:t>
            </a:r>
            <a:endParaRPr lang="en-GB" sz="2800" dirty="0"/>
          </a:p>
          <a:p>
            <a:pPr>
              <a:spcBef>
                <a:spcPts val="600"/>
              </a:spcBef>
              <a:spcAft>
                <a:spcPts val="600"/>
              </a:spcAft>
            </a:pPr>
            <a:r>
              <a:rPr lang="en-GB" sz="2800" dirty="0"/>
              <a:t>And, globally, the </a:t>
            </a:r>
            <a:r>
              <a:rPr lang="en-GB" sz="2800" dirty="0">
                <a:hlinkClick r:id="rId3"/>
              </a:rPr>
              <a:t>International Federation of Settlements and </a:t>
            </a:r>
            <a:r>
              <a:rPr lang="en-GB" sz="2800" dirty="0" err="1">
                <a:hlinkClick r:id="rId3"/>
              </a:rPr>
              <a:t>Neighborhood</a:t>
            </a:r>
            <a:r>
              <a:rPr lang="en-GB" sz="2800" dirty="0">
                <a:hlinkClick r:id="rId3"/>
              </a:rPr>
              <a:t> </a:t>
            </a:r>
            <a:r>
              <a:rPr lang="en-GB" sz="2800" dirty="0" err="1">
                <a:hlinkClick r:id="rId3"/>
              </a:rPr>
              <a:t>Centers</a:t>
            </a:r>
            <a:r>
              <a:rPr lang="en-GB" sz="2800" dirty="0">
                <a:hlinkClick r:id="rId3"/>
              </a:rPr>
              <a:t> (IFS)</a:t>
            </a:r>
            <a:endParaRPr lang="en-GB" sz="2800" dirty="0"/>
          </a:p>
          <a:p>
            <a:pPr>
              <a:spcBef>
                <a:spcPts val="600"/>
              </a:spcBef>
              <a:spcAft>
                <a:spcPts val="600"/>
              </a:spcAft>
            </a:pPr>
            <a:r>
              <a:rPr lang="en-GB" sz="2800" dirty="0"/>
              <a:t>The academic, </a:t>
            </a:r>
            <a:r>
              <a:rPr lang="en-GB" sz="2800" dirty="0">
                <a:hlinkClick r:id="rId4"/>
              </a:rPr>
              <a:t>Community Development Journal </a:t>
            </a:r>
            <a:r>
              <a:rPr lang="en-GB" sz="2800" dirty="0"/>
              <a:t>has been published by the Oxford University Press since 1966</a:t>
            </a:r>
          </a:p>
          <a:p>
            <a:pPr>
              <a:spcBef>
                <a:spcPts val="600"/>
              </a:spcBef>
              <a:spcAft>
                <a:spcPts val="600"/>
              </a:spcAft>
            </a:pPr>
            <a:endParaRPr lang="en-GB" sz="2800" b="1" dirty="0"/>
          </a:p>
        </p:txBody>
      </p:sp>
    </p:spTree>
    <p:extLst>
      <p:ext uri="{BB962C8B-B14F-4D97-AF65-F5344CB8AC3E}">
        <p14:creationId xmlns:p14="http://schemas.microsoft.com/office/powerpoint/2010/main" val="59613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E993D-04A2-1BDE-BD5B-4769082E4238}"/>
              </a:ext>
            </a:extLst>
          </p:cNvPr>
          <p:cNvSpPr>
            <a:spLocks noGrp="1"/>
          </p:cNvSpPr>
          <p:nvPr>
            <p:ph type="title"/>
          </p:nvPr>
        </p:nvSpPr>
        <p:spPr>
          <a:xfrm>
            <a:off x="335360" y="0"/>
            <a:ext cx="10972800" cy="920790"/>
          </a:xfrm>
        </p:spPr>
        <p:txBody>
          <a:bodyPr>
            <a:normAutofit/>
          </a:bodyPr>
          <a:lstStyle/>
          <a:p>
            <a:r>
              <a:rPr lang="en-GB" b="1" dirty="0"/>
              <a:t>Driving Change</a:t>
            </a:r>
          </a:p>
        </p:txBody>
      </p:sp>
      <p:sp>
        <p:nvSpPr>
          <p:cNvPr id="3" name="Content Placeholder 2">
            <a:extLst>
              <a:ext uri="{FF2B5EF4-FFF2-40B4-BE49-F238E27FC236}">
                <a16:creationId xmlns:a16="http://schemas.microsoft.com/office/drawing/2014/main" id="{611E3190-866F-EA34-2117-D01E05E9B57C}"/>
              </a:ext>
            </a:extLst>
          </p:cNvPr>
          <p:cNvSpPr>
            <a:spLocks noGrp="1"/>
          </p:cNvSpPr>
          <p:nvPr>
            <p:ph idx="1"/>
          </p:nvPr>
        </p:nvSpPr>
        <p:spPr>
          <a:xfrm>
            <a:off x="479376" y="1052736"/>
            <a:ext cx="10972800" cy="3917032"/>
          </a:xfrm>
        </p:spPr>
        <p:txBody>
          <a:bodyPr>
            <a:noAutofit/>
          </a:bodyPr>
          <a:lstStyle/>
          <a:p>
            <a:pPr>
              <a:spcBef>
                <a:spcPts val="600"/>
              </a:spcBef>
              <a:spcAft>
                <a:spcPts val="600"/>
              </a:spcAft>
            </a:pPr>
            <a:r>
              <a:rPr lang="en-GB" sz="2400" dirty="0"/>
              <a:t>The movement promoted many positive changes which have influenced practice in the 21st century. </a:t>
            </a:r>
          </a:p>
          <a:p>
            <a:pPr>
              <a:spcBef>
                <a:spcPts val="600"/>
              </a:spcBef>
              <a:spcAft>
                <a:spcPts val="600"/>
              </a:spcAft>
            </a:pPr>
            <a:r>
              <a:rPr lang="en-GB" sz="2400" dirty="0"/>
              <a:t>One example includes the introduction of the poor man’s lawyer scheme </a:t>
            </a:r>
          </a:p>
          <a:p>
            <a:pPr lvl="1">
              <a:spcBef>
                <a:spcPts val="600"/>
              </a:spcBef>
              <a:spcAft>
                <a:spcPts val="600"/>
              </a:spcAft>
            </a:pPr>
            <a:r>
              <a:rPr lang="en-GB" sz="2400" dirty="0"/>
              <a:t>A combination of legal advocacy and campaigning (Cause Advocacy) </a:t>
            </a:r>
          </a:p>
          <a:p>
            <a:pPr>
              <a:spcBef>
                <a:spcPts val="600"/>
              </a:spcBef>
              <a:spcAft>
                <a:spcPts val="600"/>
              </a:spcAft>
            </a:pPr>
            <a:r>
              <a:rPr lang="en-GB" sz="2400" dirty="0"/>
              <a:t>This started in the Mansfield settlement in 1891 with the provision of </a:t>
            </a:r>
            <a:r>
              <a:rPr lang="en-GB" sz="2400" b="1" dirty="0"/>
              <a:t>pro-bono</a:t>
            </a:r>
            <a:r>
              <a:rPr lang="en-GB" sz="2400" dirty="0"/>
              <a:t> legal advice, which quickly spread to other settlements. </a:t>
            </a:r>
          </a:p>
          <a:p>
            <a:pPr>
              <a:spcBef>
                <a:spcPts val="600"/>
              </a:spcBef>
              <a:spcAft>
                <a:spcPts val="600"/>
              </a:spcAft>
            </a:pPr>
            <a:r>
              <a:rPr lang="en-GB" sz="2400" dirty="0"/>
              <a:t>From within the settlement movement a campaign was launched for state support for the provision of legal services. </a:t>
            </a:r>
          </a:p>
          <a:p>
            <a:pPr>
              <a:spcBef>
                <a:spcPts val="600"/>
              </a:spcBef>
              <a:spcAft>
                <a:spcPts val="600"/>
              </a:spcAft>
            </a:pPr>
            <a:r>
              <a:rPr lang="en-GB" sz="2400" dirty="0"/>
              <a:t>This has led to the current legal aid system</a:t>
            </a:r>
          </a:p>
        </p:txBody>
      </p:sp>
      <p:sp>
        <p:nvSpPr>
          <p:cNvPr id="6" name="TextBox 5">
            <a:extLst>
              <a:ext uri="{FF2B5EF4-FFF2-40B4-BE49-F238E27FC236}">
                <a16:creationId xmlns:a16="http://schemas.microsoft.com/office/drawing/2014/main" id="{E3F14F28-64CF-1BA1-6BAF-F5A93F6CFD70}"/>
              </a:ext>
            </a:extLst>
          </p:cNvPr>
          <p:cNvSpPr txBox="1"/>
          <p:nvPr/>
        </p:nvSpPr>
        <p:spPr>
          <a:xfrm>
            <a:off x="9336360" y="5157192"/>
            <a:ext cx="1638710" cy="338554"/>
          </a:xfrm>
          <a:prstGeom prst="rect">
            <a:avLst/>
          </a:prstGeom>
          <a:noFill/>
        </p:spPr>
        <p:txBody>
          <a:bodyPr wrap="square" rtlCol="0">
            <a:spAutoFit/>
          </a:bodyPr>
          <a:lstStyle/>
          <a:p>
            <a:r>
              <a:rPr lang="en-GB" sz="1600" dirty="0"/>
              <a:t>(Spencer, 2009)</a:t>
            </a:r>
          </a:p>
        </p:txBody>
      </p:sp>
    </p:spTree>
    <p:extLst>
      <p:ext uri="{BB962C8B-B14F-4D97-AF65-F5344CB8AC3E}">
        <p14:creationId xmlns:p14="http://schemas.microsoft.com/office/powerpoint/2010/main" val="3804034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D35A3A2-3B72-B429-ED4D-0C0DE701CE42}"/>
              </a:ext>
            </a:extLst>
          </p:cNvPr>
          <p:cNvSpPr>
            <a:spLocks noGrp="1"/>
          </p:cNvSpPr>
          <p:nvPr>
            <p:ph type="title"/>
          </p:nvPr>
        </p:nvSpPr>
        <p:spPr>
          <a:xfrm>
            <a:off x="479376" y="2720"/>
            <a:ext cx="10972800" cy="1143000"/>
          </a:xfrm>
        </p:spPr>
        <p:txBody>
          <a:bodyPr>
            <a:normAutofit/>
          </a:bodyPr>
          <a:lstStyle/>
          <a:p>
            <a:r>
              <a:rPr lang="en-GB" b="1" dirty="0"/>
              <a:t>Driving Change</a:t>
            </a:r>
          </a:p>
        </p:txBody>
      </p:sp>
      <p:sp>
        <p:nvSpPr>
          <p:cNvPr id="3" name="Content Placeholder 2">
            <a:extLst>
              <a:ext uri="{FF2B5EF4-FFF2-40B4-BE49-F238E27FC236}">
                <a16:creationId xmlns:a16="http://schemas.microsoft.com/office/drawing/2014/main" id="{A1B3804B-BE99-8E72-9FC1-976CB1C99A48}"/>
              </a:ext>
            </a:extLst>
          </p:cNvPr>
          <p:cNvSpPr>
            <a:spLocks noGrp="1"/>
          </p:cNvSpPr>
          <p:nvPr>
            <p:ph idx="1"/>
          </p:nvPr>
        </p:nvSpPr>
        <p:spPr>
          <a:xfrm>
            <a:off x="335360" y="1226120"/>
            <a:ext cx="10972800" cy="3917032"/>
          </a:xfrm>
        </p:spPr>
        <p:txBody>
          <a:bodyPr>
            <a:normAutofit fontScale="85000" lnSpcReduction="10000"/>
          </a:bodyPr>
          <a:lstStyle/>
          <a:p>
            <a:pPr>
              <a:spcBef>
                <a:spcPts val="600"/>
              </a:spcBef>
              <a:spcAft>
                <a:spcPts val="600"/>
              </a:spcAft>
            </a:pPr>
            <a:r>
              <a:rPr lang="en-GB" dirty="0"/>
              <a:t>It is the more radical tradition in social work in the UK which has been most keen to embrace advocacy as a practice tool. </a:t>
            </a:r>
          </a:p>
          <a:p>
            <a:pPr>
              <a:spcBef>
                <a:spcPts val="600"/>
              </a:spcBef>
              <a:spcAft>
                <a:spcPts val="600"/>
              </a:spcAft>
            </a:pPr>
            <a:r>
              <a:rPr lang="en-GB" dirty="0"/>
              <a:t>Community development (originating from the settlement tradition) has a long tradition of encouraging self-help, advocacy, and community activism and campaigning.</a:t>
            </a:r>
          </a:p>
          <a:p>
            <a:pPr>
              <a:spcBef>
                <a:spcPts val="600"/>
              </a:spcBef>
              <a:spcAft>
                <a:spcPts val="600"/>
              </a:spcAft>
            </a:pPr>
            <a:r>
              <a:rPr lang="en-GB" dirty="0"/>
              <a:t>Recent debate surrounds the argument of this more radical approach to refocus social work’s attention on poverty suggesting that there is a strong case for the adoption of more community orientated social work with advocacy as a central feature.</a:t>
            </a:r>
          </a:p>
        </p:txBody>
      </p:sp>
      <p:sp>
        <p:nvSpPr>
          <p:cNvPr id="5" name="TextBox 4">
            <a:extLst>
              <a:ext uri="{FF2B5EF4-FFF2-40B4-BE49-F238E27FC236}">
                <a16:creationId xmlns:a16="http://schemas.microsoft.com/office/drawing/2014/main" id="{8E63CACB-A937-D36C-42BA-268B69A27FBD}"/>
              </a:ext>
            </a:extLst>
          </p:cNvPr>
          <p:cNvSpPr txBox="1"/>
          <p:nvPr/>
        </p:nvSpPr>
        <p:spPr>
          <a:xfrm>
            <a:off x="9336360" y="5289004"/>
            <a:ext cx="3072467" cy="307777"/>
          </a:xfrm>
          <a:prstGeom prst="rect">
            <a:avLst/>
          </a:prstGeom>
          <a:noFill/>
        </p:spPr>
        <p:txBody>
          <a:bodyPr wrap="square">
            <a:spAutoFit/>
          </a:bodyPr>
          <a:lstStyle/>
          <a:p>
            <a:r>
              <a:rPr lang="en-GB" sz="1400" dirty="0"/>
              <a:t>(Ferguson and Woodward, 2009) </a:t>
            </a:r>
          </a:p>
        </p:txBody>
      </p:sp>
    </p:spTree>
    <p:extLst>
      <p:ext uri="{BB962C8B-B14F-4D97-AF65-F5344CB8AC3E}">
        <p14:creationId xmlns:p14="http://schemas.microsoft.com/office/powerpoint/2010/main" val="102556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18865E7-EFAA-08C9-5676-B150A9390518}"/>
              </a:ext>
            </a:extLst>
          </p:cNvPr>
          <p:cNvPicPr>
            <a:picLocks noChangeAspect="1"/>
          </p:cNvPicPr>
          <p:nvPr/>
        </p:nvPicPr>
        <p:blipFill rotWithShape="1">
          <a:blip r:embed="rId2">
            <a:alphaModFix amt="40000"/>
          </a:blip>
          <a:srcRect t="7734" b="17266"/>
          <a:stretch/>
        </p:blipFill>
        <p:spPr>
          <a:xfrm>
            <a:off x="20" y="-2"/>
            <a:ext cx="12191980" cy="6858000"/>
          </a:xfrm>
          <a:prstGeom prst="rect">
            <a:avLst/>
          </a:prstGeom>
        </p:spPr>
      </p:pic>
      <p:sp>
        <p:nvSpPr>
          <p:cNvPr id="2" name="Title 1">
            <a:extLst>
              <a:ext uri="{FF2B5EF4-FFF2-40B4-BE49-F238E27FC236}">
                <a16:creationId xmlns:a16="http://schemas.microsoft.com/office/drawing/2014/main" id="{C7603624-BD0D-8DBF-B25B-55B0BC87DAED}"/>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nSpc>
                <a:spcPct val="85000"/>
              </a:lnSpc>
            </a:pPr>
            <a:r>
              <a:rPr lang="en-US" sz="6600" b="1" dirty="0"/>
              <a:t>The Self-Advocacy Movement </a:t>
            </a:r>
          </a:p>
        </p:txBody>
      </p:sp>
    </p:spTree>
    <p:extLst>
      <p:ext uri="{BB962C8B-B14F-4D97-AF65-F5344CB8AC3E}">
        <p14:creationId xmlns:p14="http://schemas.microsoft.com/office/powerpoint/2010/main" val="1127270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308A-C07A-841B-DCF7-8BA37EDB935E}"/>
              </a:ext>
            </a:extLst>
          </p:cNvPr>
          <p:cNvSpPr>
            <a:spLocks noGrp="1"/>
          </p:cNvSpPr>
          <p:nvPr>
            <p:ph type="title"/>
          </p:nvPr>
        </p:nvSpPr>
        <p:spPr>
          <a:xfrm>
            <a:off x="609600" y="47269"/>
            <a:ext cx="10972800" cy="1143000"/>
          </a:xfrm>
        </p:spPr>
        <p:txBody>
          <a:bodyPr>
            <a:normAutofit/>
          </a:bodyPr>
          <a:lstStyle/>
          <a:p>
            <a:r>
              <a:rPr lang="en-GB" b="1" dirty="0"/>
              <a:t>The Self-Advocacy Movement </a:t>
            </a:r>
          </a:p>
        </p:txBody>
      </p:sp>
      <p:sp>
        <p:nvSpPr>
          <p:cNvPr id="3" name="Content Placeholder 2">
            <a:extLst>
              <a:ext uri="{FF2B5EF4-FFF2-40B4-BE49-F238E27FC236}">
                <a16:creationId xmlns:a16="http://schemas.microsoft.com/office/drawing/2014/main" id="{606C2F45-39A3-7084-E582-B7B8919B7333}"/>
              </a:ext>
            </a:extLst>
          </p:cNvPr>
          <p:cNvSpPr>
            <a:spLocks noGrp="1"/>
          </p:cNvSpPr>
          <p:nvPr>
            <p:ph idx="1"/>
          </p:nvPr>
        </p:nvSpPr>
        <p:spPr>
          <a:xfrm>
            <a:off x="407368" y="1340768"/>
            <a:ext cx="10972800" cy="3628999"/>
          </a:xfrm>
        </p:spPr>
        <p:txBody>
          <a:bodyPr>
            <a:noAutofit/>
          </a:bodyPr>
          <a:lstStyle/>
          <a:p>
            <a:pPr>
              <a:spcBef>
                <a:spcPts val="600"/>
              </a:spcBef>
              <a:spcAft>
                <a:spcPts val="600"/>
              </a:spcAft>
            </a:pPr>
            <a:r>
              <a:rPr lang="en-GB" sz="2400" dirty="0"/>
              <a:t>The movement enabled groups of people with learning disabilities to collectively begin to advocate and lobby for greater control over their care.</a:t>
            </a:r>
          </a:p>
          <a:p>
            <a:pPr>
              <a:spcBef>
                <a:spcPts val="600"/>
              </a:spcBef>
              <a:spcAft>
                <a:spcPts val="600"/>
              </a:spcAft>
            </a:pPr>
            <a:r>
              <a:rPr lang="en-GB" sz="2400" dirty="0"/>
              <a:t>This was the driving change behind further movements. </a:t>
            </a:r>
          </a:p>
          <a:p>
            <a:pPr>
              <a:spcBef>
                <a:spcPts val="600"/>
              </a:spcBef>
              <a:spcAft>
                <a:spcPts val="600"/>
              </a:spcAft>
            </a:pPr>
            <a:r>
              <a:rPr lang="en-GB" sz="2400" dirty="0"/>
              <a:t>The Independent Living Movement sought and achieved increasing control by disabled individuals over their care</a:t>
            </a:r>
          </a:p>
          <a:p>
            <a:pPr lvl="1">
              <a:spcBef>
                <a:spcPts val="600"/>
              </a:spcBef>
              <a:spcAft>
                <a:spcPts val="600"/>
              </a:spcAft>
            </a:pPr>
            <a:r>
              <a:rPr lang="en-GB" sz="2400" dirty="0"/>
              <a:t>First through centres for independent living</a:t>
            </a:r>
          </a:p>
          <a:p>
            <a:pPr lvl="1">
              <a:spcBef>
                <a:spcPts val="600"/>
              </a:spcBef>
              <a:spcAft>
                <a:spcPts val="600"/>
              </a:spcAft>
            </a:pPr>
            <a:r>
              <a:rPr lang="en-GB" sz="2400" dirty="0"/>
              <a:t>Then through the successful campaign for the institute of direct payments via the community care (Direct Payments) Act 1996. </a:t>
            </a:r>
          </a:p>
          <a:p>
            <a:pPr>
              <a:spcBef>
                <a:spcPts val="600"/>
              </a:spcBef>
              <a:spcAft>
                <a:spcPts val="600"/>
              </a:spcAft>
            </a:pPr>
            <a:endParaRPr lang="en-GB" sz="2400" dirty="0"/>
          </a:p>
        </p:txBody>
      </p:sp>
      <p:sp>
        <p:nvSpPr>
          <p:cNvPr id="7" name="TextBox 6">
            <a:extLst>
              <a:ext uri="{FF2B5EF4-FFF2-40B4-BE49-F238E27FC236}">
                <a16:creationId xmlns:a16="http://schemas.microsoft.com/office/drawing/2014/main" id="{21549E7E-B84B-BF6D-7D3F-148620FB8628}"/>
              </a:ext>
            </a:extLst>
          </p:cNvPr>
          <p:cNvSpPr txBox="1"/>
          <p:nvPr/>
        </p:nvSpPr>
        <p:spPr>
          <a:xfrm>
            <a:off x="10272464" y="5178678"/>
            <a:ext cx="1814051" cy="338554"/>
          </a:xfrm>
          <a:prstGeom prst="rect">
            <a:avLst/>
          </a:prstGeom>
          <a:noFill/>
        </p:spPr>
        <p:txBody>
          <a:bodyPr wrap="square" rtlCol="0">
            <a:spAutoFit/>
          </a:bodyPr>
          <a:lstStyle/>
          <a:p>
            <a:r>
              <a:rPr lang="en-GB" sz="1600" dirty="0"/>
              <a:t>(Wilks, 2012)</a:t>
            </a:r>
          </a:p>
        </p:txBody>
      </p:sp>
    </p:spTree>
    <p:extLst>
      <p:ext uri="{BB962C8B-B14F-4D97-AF65-F5344CB8AC3E}">
        <p14:creationId xmlns:p14="http://schemas.microsoft.com/office/powerpoint/2010/main" val="59790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3711E-AA6D-4594-29CA-BF08D2084194}"/>
              </a:ext>
            </a:extLst>
          </p:cNvPr>
          <p:cNvSpPr>
            <a:spLocks noGrp="1"/>
          </p:cNvSpPr>
          <p:nvPr>
            <p:ph type="title"/>
          </p:nvPr>
        </p:nvSpPr>
        <p:spPr>
          <a:xfrm>
            <a:off x="407368" y="0"/>
            <a:ext cx="10972800" cy="1143000"/>
          </a:xfrm>
        </p:spPr>
        <p:txBody>
          <a:bodyPr>
            <a:normAutofit/>
          </a:bodyPr>
          <a:lstStyle/>
          <a:p>
            <a:r>
              <a:rPr lang="en-GB" b="1" dirty="0"/>
              <a:t>The Self-Advocacy Movement </a:t>
            </a:r>
          </a:p>
        </p:txBody>
      </p:sp>
      <p:sp>
        <p:nvSpPr>
          <p:cNvPr id="3" name="Content Placeholder 2">
            <a:extLst>
              <a:ext uri="{FF2B5EF4-FFF2-40B4-BE49-F238E27FC236}">
                <a16:creationId xmlns:a16="http://schemas.microsoft.com/office/drawing/2014/main" id="{9E66FD72-0C8A-1FF3-768B-DF41610B561A}"/>
              </a:ext>
            </a:extLst>
          </p:cNvPr>
          <p:cNvSpPr>
            <a:spLocks noGrp="1"/>
          </p:cNvSpPr>
          <p:nvPr>
            <p:ph idx="1"/>
          </p:nvPr>
        </p:nvSpPr>
        <p:spPr>
          <a:xfrm>
            <a:off x="479376" y="1143000"/>
            <a:ext cx="10972800" cy="3917032"/>
          </a:xfrm>
        </p:spPr>
        <p:txBody>
          <a:bodyPr>
            <a:noAutofit/>
          </a:bodyPr>
          <a:lstStyle/>
          <a:p>
            <a:pPr>
              <a:spcBef>
                <a:spcPts val="600"/>
              </a:spcBef>
              <a:spcAft>
                <a:spcPts val="600"/>
              </a:spcAft>
            </a:pPr>
            <a:r>
              <a:rPr lang="en-GB" sz="2400" dirty="0"/>
              <a:t>Mental health services were also an important focal point for advocacy and campaigning. </a:t>
            </a:r>
          </a:p>
          <a:p>
            <a:pPr>
              <a:spcBef>
                <a:spcPts val="600"/>
              </a:spcBef>
              <a:spcAft>
                <a:spcPts val="600"/>
              </a:spcAft>
            </a:pPr>
            <a:r>
              <a:rPr lang="en-GB" sz="2400" dirty="0"/>
              <a:t>These movements, with their dual interest in both case and cause advocacy, were driven by common factors </a:t>
            </a:r>
          </a:p>
          <a:p>
            <a:pPr lvl="1">
              <a:spcBef>
                <a:spcPts val="600"/>
              </a:spcBef>
              <a:spcAft>
                <a:spcPts val="600"/>
              </a:spcAft>
            </a:pPr>
            <a:r>
              <a:rPr lang="en-GB" sz="2400" dirty="0"/>
              <a:t>The move away from institutional care </a:t>
            </a:r>
          </a:p>
          <a:p>
            <a:pPr lvl="1">
              <a:spcBef>
                <a:spcPts val="600"/>
              </a:spcBef>
              <a:spcAft>
                <a:spcPts val="600"/>
              </a:spcAft>
            </a:pPr>
            <a:r>
              <a:rPr lang="en-GB" sz="2400" dirty="0"/>
              <a:t>The critical re-evaluation by service users of what care more generally meant </a:t>
            </a:r>
          </a:p>
          <a:p>
            <a:pPr lvl="1">
              <a:spcBef>
                <a:spcPts val="600"/>
              </a:spcBef>
              <a:spcAft>
                <a:spcPts val="600"/>
              </a:spcAft>
            </a:pPr>
            <a:r>
              <a:rPr lang="en-GB" sz="2400" dirty="0"/>
              <a:t>And what assumptions underlaid it. </a:t>
            </a:r>
          </a:p>
          <a:p>
            <a:pPr>
              <a:spcBef>
                <a:spcPts val="600"/>
              </a:spcBef>
              <a:spcAft>
                <a:spcPts val="600"/>
              </a:spcAft>
            </a:pPr>
            <a:r>
              <a:rPr lang="en-GB" sz="2400" dirty="0"/>
              <a:t>This process was further driven by the development and adoption of the social model of disability. </a:t>
            </a:r>
          </a:p>
        </p:txBody>
      </p:sp>
    </p:spTree>
    <p:extLst>
      <p:ext uri="{BB962C8B-B14F-4D97-AF65-F5344CB8AC3E}">
        <p14:creationId xmlns:p14="http://schemas.microsoft.com/office/powerpoint/2010/main" val="2600260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FA8E9-6199-8BC3-4758-C8B524472DA2}"/>
              </a:ext>
            </a:extLst>
          </p:cNvPr>
          <p:cNvSpPr>
            <a:spLocks noGrp="1"/>
          </p:cNvSpPr>
          <p:nvPr>
            <p:ph type="title"/>
          </p:nvPr>
        </p:nvSpPr>
        <p:spPr>
          <a:xfrm>
            <a:off x="263352" y="29790"/>
            <a:ext cx="10972800" cy="1143000"/>
          </a:xfrm>
        </p:spPr>
        <p:txBody>
          <a:bodyPr>
            <a:normAutofit/>
          </a:bodyPr>
          <a:lstStyle/>
          <a:p>
            <a:r>
              <a:rPr lang="en-GB" b="1" dirty="0"/>
              <a:t>The Social Model of Disability</a:t>
            </a:r>
          </a:p>
        </p:txBody>
      </p:sp>
      <p:sp>
        <p:nvSpPr>
          <p:cNvPr id="3" name="Content Placeholder 2">
            <a:extLst>
              <a:ext uri="{FF2B5EF4-FFF2-40B4-BE49-F238E27FC236}">
                <a16:creationId xmlns:a16="http://schemas.microsoft.com/office/drawing/2014/main" id="{AD3B414B-E615-E1E2-ACBA-65662429A376}"/>
              </a:ext>
            </a:extLst>
          </p:cNvPr>
          <p:cNvSpPr>
            <a:spLocks noGrp="1"/>
          </p:cNvSpPr>
          <p:nvPr>
            <p:ph idx="1"/>
          </p:nvPr>
        </p:nvSpPr>
        <p:spPr>
          <a:xfrm>
            <a:off x="407368" y="1484699"/>
            <a:ext cx="10972800" cy="3916363"/>
          </a:xfrm>
        </p:spPr>
        <p:txBody>
          <a:bodyPr>
            <a:normAutofit fontScale="92500" lnSpcReduction="10000"/>
          </a:bodyPr>
          <a:lstStyle/>
          <a:p>
            <a:r>
              <a:rPr lang="en-GB" dirty="0"/>
              <a:t>The central thesis of the social model understands that:</a:t>
            </a:r>
          </a:p>
          <a:p>
            <a:endParaRPr lang="en-GB" dirty="0"/>
          </a:p>
          <a:p>
            <a:pPr lvl="1"/>
            <a:r>
              <a:rPr lang="en-GB" dirty="0"/>
              <a:t>It is not impairments themselves which create the disadvantage and restrictions that disabled people experience, </a:t>
            </a:r>
          </a:p>
          <a:p>
            <a:pPr lvl="1"/>
            <a:endParaRPr lang="en-GB" dirty="0"/>
          </a:p>
          <a:p>
            <a:pPr lvl="1"/>
            <a:r>
              <a:rPr lang="en-GB" dirty="0"/>
              <a:t>But the responses of society to those impairments.</a:t>
            </a:r>
          </a:p>
          <a:p>
            <a:pPr lvl="1"/>
            <a:endParaRPr lang="en-GB" dirty="0"/>
          </a:p>
          <a:p>
            <a:pPr lvl="1"/>
            <a:r>
              <a:rPr lang="en-GB" dirty="0"/>
              <a:t>Which have come to have an increasing influence on social care in the field of advocacy</a:t>
            </a:r>
          </a:p>
        </p:txBody>
      </p:sp>
      <p:sp>
        <p:nvSpPr>
          <p:cNvPr id="6" name="TextBox 5">
            <a:extLst>
              <a:ext uri="{FF2B5EF4-FFF2-40B4-BE49-F238E27FC236}">
                <a16:creationId xmlns:a16="http://schemas.microsoft.com/office/drawing/2014/main" id="{7C3E2AD5-0891-CE3E-52CF-A8B27BD6DE04}"/>
              </a:ext>
            </a:extLst>
          </p:cNvPr>
          <p:cNvSpPr txBox="1"/>
          <p:nvPr/>
        </p:nvSpPr>
        <p:spPr>
          <a:xfrm>
            <a:off x="10461862" y="5301208"/>
            <a:ext cx="1548580" cy="338554"/>
          </a:xfrm>
          <a:prstGeom prst="rect">
            <a:avLst/>
          </a:prstGeom>
          <a:noFill/>
        </p:spPr>
        <p:txBody>
          <a:bodyPr wrap="square" rtlCol="0">
            <a:spAutoFit/>
          </a:bodyPr>
          <a:lstStyle/>
          <a:p>
            <a:r>
              <a:rPr lang="en-GB" sz="1600" dirty="0"/>
              <a:t>(Oliver, 2009)</a:t>
            </a:r>
          </a:p>
        </p:txBody>
      </p:sp>
    </p:spTree>
    <p:extLst>
      <p:ext uri="{BB962C8B-B14F-4D97-AF65-F5344CB8AC3E}">
        <p14:creationId xmlns:p14="http://schemas.microsoft.com/office/powerpoint/2010/main" val="2095428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Figures of houses in different position and sizes">
            <a:extLst>
              <a:ext uri="{FF2B5EF4-FFF2-40B4-BE49-F238E27FC236}">
                <a16:creationId xmlns:a16="http://schemas.microsoft.com/office/drawing/2014/main" id="{1500E2B8-56CF-C223-CC9C-11F07670B797}"/>
              </a:ext>
            </a:extLst>
          </p:cNvPr>
          <p:cNvPicPr>
            <a:picLocks noChangeAspect="1"/>
          </p:cNvPicPr>
          <p:nvPr/>
        </p:nvPicPr>
        <p:blipFill rotWithShape="1">
          <a:blip r:embed="rId2">
            <a:alphaModFix amt="40000"/>
          </a:blip>
          <a:srcRect/>
          <a:stretch/>
        </p:blipFill>
        <p:spPr>
          <a:xfrm>
            <a:off x="20" y="-2"/>
            <a:ext cx="12191980" cy="6858000"/>
          </a:xfrm>
          <a:prstGeom prst="rect">
            <a:avLst/>
          </a:prstGeom>
        </p:spPr>
      </p:pic>
      <p:sp>
        <p:nvSpPr>
          <p:cNvPr id="2" name="Title 1">
            <a:extLst>
              <a:ext uri="{FF2B5EF4-FFF2-40B4-BE49-F238E27FC236}">
                <a16:creationId xmlns:a16="http://schemas.microsoft.com/office/drawing/2014/main" id="{4463D627-013D-3903-0F60-A90B9B7C28FD}"/>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nSpc>
                <a:spcPct val="85000"/>
              </a:lnSpc>
            </a:pPr>
            <a:r>
              <a:rPr lang="en-US" sz="6600" b="1" dirty="0"/>
              <a:t>The Development of Modern Advocacy: </a:t>
            </a:r>
            <a:br>
              <a:rPr lang="en-US" sz="6600" b="1" dirty="0"/>
            </a:br>
            <a:r>
              <a:rPr lang="en-US" sz="6600" b="1" dirty="0"/>
              <a:t>An Historical Timeline</a:t>
            </a:r>
          </a:p>
        </p:txBody>
      </p:sp>
    </p:spTree>
    <p:extLst>
      <p:ext uri="{BB962C8B-B14F-4D97-AF65-F5344CB8AC3E}">
        <p14:creationId xmlns:p14="http://schemas.microsoft.com/office/powerpoint/2010/main" val="15984464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AB14C01-9F78-4427-5FA5-D16C8382205C}"/>
              </a:ext>
            </a:extLst>
          </p:cNvPr>
          <p:cNvSpPr/>
          <p:nvPr/>
        </p:nvSpPr>
        <p:spPr>
          <a:xfrm>
            <a:off x="-16327" y="5589240"/>
            <a:ext cx="11626701" cy="17980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FA4C37DC-F1C8-A339-C6EB-FED532608B89}"/>
              </a:ext>
            </a:extLst>
          </p:cNvPr>
          <p:cNvSpPr/>
          <p:nvPr/>
        </p:nvSpPr>
        <p:spPr>
          <a:xfrm>
            <a:off x="11266291" y="0"/>
            <a:ext cx="929570" cy="688569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62B61BA3-EC3A-5E4E-BDE3-B6E307615AF5}"/>
              </a:ext>
            </a:extLst>
          </p:cNvPr>
          <p:cNvCxnSpPr/>
          <p:nvPr/>
        </p:nvCxnSpPr>
        <p:spPr>
          <a:xfrm>
            <a:off x="92765" y="3697357"/>
            <a:ext cx="1196671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3255E31-ABF4-954F-83D9-6B0C92BE5DE5}"/>
              </a:ext>
            </a:extLst>
          </p:cNvPr>
          <p:cNvCxnSpPr/>
          <p:nvPr/>
        </p:nvCxnSpPr>
        <p:spPr>
          <a:xfrm flipV="1">
            <a:off x="534493" y="2511552"/>
            <a:ext cx="0" cy="1185805"/>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F32F41D7-C7C8-CD42-B5AF-9C19DCDA981B}"/>
              </a:ext>
            </a:extLst>
          </p:cNvPr>
          <p:cNvSpPr txBox="1"/>
          <p:nvPr/>
        </p:nvSpPr>
        <p:spPr>
          <a:xfrm>
            <a:off x="-16327" y="978659"/>
            <a:ext cx="1101640" cy="1569660"/>
          </a:xfrm>
          <a:prstGeom prst="rect">
            <a:avLst/>
          </a:prstGeom>
          <a:noFill/>
        </p:spPr>
        <p:txBody>
          <a:bodyPr wrap="square" rtlCol="0">
            <a:spAutoFit/>
          </a:bodyPr>
          <a:lstStyle/>
          <a:p>
            <a:pPr algn="ctr"/>
            <a:r>
              <a:rPr lang="en-US" sz="1200" b="1"/>
              <a:t>Following the Second World War</a:t>
            </a:r>
          </a:p>
          <a:p>
            <a:pPr algn="ctr"/>
            <a:endParaRPr lang="en-US" sz="1200"/>
          </a:p>
          <a:p>
            <a:pPr algn="ctr"/>
            <a:r>
              <a:rPr lang="en-US" sz="1200"/>
              <a:t>The Questioning of Western Culture  </a:t>
            </a:r>
          </a:p>
        </p:txBody>
      </p:sp>
      <p:cxnSp>
        <p:nvCxnSpPr>
          <p:cNvPr id="12" name="Straight Connector 11">
            <a:extLst>
              <a:ext uri="{FF2B5EF4-FFF2-40B4-BE49-F238E27FC236}">
                <a16:creationId xmlns:a16="http://schemas.microsoft.com/office/drawing/2014/main" id="{049247B5-2E34-4844-BA61-E6F34AB471ED}"/>
              </a:ext>
            </a:extLst>
          </p:cNvPr>
          <p:cNvCxnSpPr/>
          <p:nvPr/>
        </p:nvCxnSpPr>
        <p:spPr>
          <a:xfrm>
            <a:off x="838200" y="3697357"/>
            <a:ext cx="0" cy="1057523"/>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056E51FA-ED72-0D44-929A-BB29B1DBEAD8}"/>
              </a:ext>
            </a:extLst>
          </p:cNvPr>
          <p:cNvSpPr txBox="1"/>
          <p:nvPr/>
        </p:nvSpPr>
        <p:spPr>
          <a:xfrm>
            <a:off x="249002" y="4829974"/>
            <a:ext cx="1101639" cy="1200329"/>
          </a:xfrm>
          <a:prstGeom prst="rect">
            <a:avLst/>
          </a:prstGeom>
          <a:noFill/>
        </p:spPr>
        <p:txBody>
          <a:bodyPr wrap="square" rtlCol="0">
            <a:spAutoFit/>
          </a:bodyPr>
          <a:lstStyle/>
          <a:p>
            <a:pPr algn="ctr"/>
            <a:r>
              <a:rPr lang="en-US" sz="1200" b="1" dirty="0"/>
              <a:t>From the 1950’S Onwards</a:t>
            </a:r>
          </a:p>
          <a:p>
            <a:pPr algn="ctr"/>
            <a:endParaRPr lang="en-US" sz="1200" dirty="0"/>
          </a:p>
          <a:p>
            <a:pPr algn="ctr"/>
            <a:r>
              <a:rPr lang="en-US" sz="1200" dirty="0"/>
              <a:t>Scandals at the hospitals</a:t>
            </a:r>
          </a:p>
        </p:txBody>
      </p:sp>
      <p:cxnSp>
        <p:nvCxnSpPr>
          <p:cNvPr id="14" name="Straight Connector 13">
            <a:extLst>
              <a:ext uri="{FF2B5EF4-FFF2-40B4-BE49-F238E27FC236}">
                <a16:creationId xmlns:a16="http://schemas.microsoft.com/office/drawing/2014/main" id="{3DEBF78E-7AE0-9C45-8F53-D9EF704BA378}"/>
              </a:ext>
            </a:extLst>
          </p:cNvPr>
          <p:cNvCxnSpPr/>
          <p:nvPr/>
        </p:nvCxnSpPr>
        <p:spPr>
          <a:xfrm flipV="1">
            <a:off x="1560576" y="2511552"/>
            <a:ext cx="0" cy="1185805"/>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7B4EFB9-7FAF-1E4A-97DE-89A2B9C4F1FA}"/>
              </a:ext>
            </a:extLst>
          </p:cNvPr>
          <p:cNvSpPr txBox="1"/>
          <p:nvPr/>
        </p:nvSpPr>
        <p:spPr>
          <a:xfrm>
            <a:off x="1021394" y="991495"/>
            <a:ext cx="1242622" cy="1384995"/>
          </a:xfrm>
          <a:prstGeom prst="rect">
            <a:avLst/>
          </a:prstGeom>
          <a:noFill/>
        </p:spPr>
        <p:txBody>
          <a:bodyPr wrap="square" rtlCol="0">
            <a:spAutoFit/>
          </a:bodyPr>
          <a:lstStyle/>
          <a:p>
            <a:pPr algn="ctr"/>
            <a:r>
              <a:rPr lang="en-US" sz="1200" b="1" dirty="0"/>
              <a:t>1966</a:t>
            </a:r>
          </a:p>
          <a:p>
            <a:pPr algn="ctr"/>
            <a:r>
              <a:rPr lang="en-US" sz="1200" dirty="0"/>
              <a:t> </a:t>
            </a:r>
            <a:r>
              <a:rPr lang="en-US" sz="1200" dirty="0" err="1"/>
              <a:t>Wolfensberger</a:t>
            </a:r>
            <a:r>
              <a:rPr lang="en-US" sz="1200" dirty="0"/>
              <a:t> </a:t>
            </a:r>
          </a:p>
          <a:p>
            <a:pPr algn="ctr"/>
            <a:endParaRPr lang="en-US" sz="1200" dirty="0"/>
          </a:p>
          <a:p>
            <a:pPr algn="ctr"/>
            <a:endParaRPr lang="en-US" sz="1200" dirty="0"/>
          </a:p>
          <a:p>
            <a:pPr algn="ctr"/>
            <a:r>
              <a:rPr lang="en-US" sz="1200" dirty="0"/>
              <a:t>Citizen Advocacy in America </a:t>
            </a:r>
          </a:p>
        </p:txBody>
      </p:sp>
      <p:cxnSp>
        <p:nvCxnSpPr>
          <p:cNvPr id="17" name="Straight Connector 16">
            <a:extLst>
              <a:ext uri="{FF2B5EF4-FFF2-40B4-BE49-F238E27FC236}">
                <a16:creationId xmlns:a16="http://schemas.microsoft.com/office/drawing/2014/main" id="{1064AFD5-3370-4840-A805-43F733714DFA}"/>
              </a:ext>
            </a:extLst>
          </p:cNvPr>
          <p:cNvCxnSpPr/>
          <p:nvPr/>
        </p:nvCxnSpPr>
        <p:spPr>
          <a:xfrm>
            <a:off x="1853184" y="3697357"/>
            <a:ext cx="0" cy="1057523"/>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68A2FC98-50F8-894F-87B3-36A709E4B877}"/>
              </a:ext>
            </a:extLst>
          </p:cNvPr>
          <p:cNvSpPr txBox="1"/>
          <p:nvPr/>
        </p:nvSpPr>
        <p:spPr>
          <a:xfrm>
            <a:off x="1302364" y="4813365"/>
            <a:ext cx="1101640" cy="1015663"/>
          </a:xfrm>
          <a:prstGeom prst="rect">
            <a:avLst/>
          </a:prstGeom>
          <a:noFill/>
        </p:spPr>
        <p:txBody>
          <a:bodyPr wrap="square" rtlCol="0">
            <a:spAutoFit/>
          </a:bodyPr>
          <a:lstStyle/>
          <a:p>
            <a:pPr algn="ctr"/>
            <a:r>
              <a:rPr lang="en-US" sz="1200" b="1" dirty="0"/>
              <a:t>1979</a:t>
            </a:r>
          </a:p>
          <a:p>
            <a:pPr algn="ctr"/>
            <a:endParaRPr lang="en-US" sz="1200" dirty="0"/>
          </a:p>
          <a:p>
            <a:pPr algn="ctr"/>
            <a:r>
              <a:rPr lang="en-US" sz="1200" dirty="0"/>
              <a:t>Citizen advocacy in the UK</a:t>
            </a:r>
          </a:p>
        </p:txBody>
      </p:sp>
      <p:cxnSp>
        <p:nvCxnSpPr>
          <p:cNvPr id="20" name="Straight Connector 19">
            <a:extLst>
              <a:ext uri="{FF2B5EF4-FFF2-40B4-BE49-F238E27FC236}">
                <a16:creationId xmlns:a16="http://schemas.microsoft.com/office/drawing/2014/main" id="{2A852159-9CAE-A546-85A1-2B0357499F74}"/>
              </a:ext>
            </a:extLst>
          </p:cNvPr>
          <p:cNvCxnSpPr/>
          <p:nvPr/>
        </p:nvCxnSpPr>
        <p:spPr>
          <a:xfrm flipV="1">
            <a:off x="2704444" y="2498735"/>
            <a:ext cx="0" cy="1211433"/>
          </a:xfrm>
          <a:prstGeom prst="line">
            <a:avLst/>
          </a:prstGeom>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2883DB66-EAD8-0240-8C77-7AACC5FCC0F4}"/>
              </a:ext>
            </a:extLst>
          </p:cNvPr>
          <p:cNvSpPr txBox="1"/>
          <p:nvPr/>
        </p:nvSpPr>
        <p:spPr>
          <a:xfrm>
            <a:off x="2133601" y="1079999"/>
            <a:ext cx="1168136" cy="1384995"/>
          </a:xfrm>
          <a:prstGeom prst="rect">
            <a:avLst/>
          </a:prstGeom>
          <a:noFill/>
        </p:spPr>
        <p:txBody>
          <a:bodyPr wrap="square" rtlCol="0">
            <a:spAutoFit/>
          </a:bodyPr>
          <a:lstStyle/>
          <a:p>
            <a:pPr algn="ctr"/>
            <a:r>
              <a:rPr lang="en-US" sz="1200" b="1" dirty="0"/>
              <a:t>1983</a:t>
            </a:r>
          </a:p>
          <a:p>
            <a:pPr algn="ctr"/>
            <a:endParaRPr lang="en-US" sz="1200" dirty="0"/>
          </a:p>
          <a:p>
            <a:pPr algn="ctr"/>
            <a:r>
              <a:rPr lang="en-US" sz="1200" dirty="0"/>
              <a:t>(IRCHIN)</a:t>
            </a:r>
          </a:p>
          <a:p>
            <a:pPr algn="ctr"/>
            <a:r>
              <a:rPr lang="en-US" sz="1200" dirty="0"/>
              <a:t>Independent representation for children in need</a:t>
            </a:r>
          </a:p>
        </p:txBody>
      </p:sp>
      <p:cxnSp>
        <p:nvCxnSpPr>
          <p:cNvPr id="23" name="Straight Connector 22">
            <a:extLst>
              <a:ext uri="{FF2B5EF4-FFF2-40B4-BE49-F238E27FC236}">
                <a16:creationId xmlns:a16="http://schemas.microsoft.com/office/drawing/2014/main" id="{D44C3523-E1D7-204D-B8B7-5B3F08E246B3}"/>
              </a:ext>
            </a:extLst>
          </p:cNvPr>
          <p:cNvCxnSpPr/>
          <p:nvPr/>
        </p:nvCxnSpPr>
        <p:spPr>
          <a:xfrm>
            <a:off x="3255264" y="3697357"/>
            <a:ext cx="0" cy="1057523"/>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3E124D13-6D76-3A49-A19A-724F39F80615}"/>
              </a:ext>
            </a:extLst>
          </p:cNvPr>
          <p:cNvSpPr txBox="1"/>
          <p:nvPr/>
        </p:nvSpPr>
        <p:spPr>
          <a:xfrm>
            <a:off x="2704444" y="4735325"/>
            <a:ext cx="1101640" cy="1569660"/>
          </a:xfrm>
          <a:prstGeom prst="rect">
            <a:avLst/>
          </a:prstGeom>
          <a:noFill/>
        </p:spPr>
        <p:txBody>
          <a:bodyPr wrap="square" rtlCol="0">
            <a:spAutoFit/>
          </a:bodyPr>
          <a:lstStyle/>
          <a:p>
            <a:pPr algn="ctr"/>
            <a:r>
              <a:rPr lang="en-US" sz="1200" b="1" dirty="0"/>
              <a:t>1983 </a:t>
            </a:r>
          </a:p>
          <a:p>
            <a:pPr algn="ctr"/>
            <a:endParaRPr lang="en-US" sz="1200" dirty="0"/>
          </a:p>
          <a:p>
            <a:pPr algn="ctr"/>
            <a:r>
              <a:rPr lang="en-US" sz="1200" dirty="0"/>
              <a:t>Mental Health Act and Code of Practice</a:t>
            </a:r>
          </a:p>
          <a:p>
            <a:pPr algn="ctr"/>
            <a:endParaRPr lang="en-US" sz="1200" dirty="0"/>
          </a:p>
          <a:p>
            <a:pPr algn="ctr"/>
            <a:r>
              <a:rPr lang="en-US" sz="1200" dirty="0"/>
              <a:t>Advocacy Projects  </a:t>
            </a:r>
          </a:p>
        </p:txBody>
      </p:sp>
      <p:cxnSp>
        <p:nvCxnSpPr>
          <p:cNvPr id="26" name="Straight Connector 25">
            <a:extLst>
              <a:ext uri="{FF2B5EF4-FFF2-40B4-BE49-F238E27FC236}">
                <a16:creationId xmlns:a16="http://schemas.microsoft.com/office/drawing/2014/main" id="{FE2AA983-F21C-3C41-A4EB-545A0F6237AE}"/>
              </a:ext>
            </a:extLst>
          </p:cNvPr>
          <p:cNvCxnSpPr/>
          <p:nvPr/>
        </p:nvCxnSpPr>
        <p:spPr>
          <a:xfrm flipV="1">
            <a:off x="3901440" y="2511552"/>
            <a:ext cx="0" cy="1211433"/>
          </a:xfrm>
          <a:prstGeom prst="line">
            <a:avLst/>
          </a:prstGeom>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5605917D-9A8D-E345-B1A9-FD2394EAAC85}"/>
              </a:ext>
            </a:extLst>
          </p:cNvPr>
          <p:cNvSpPr txBox="1"/>
          <p:nvPr/>
        </p:nvSpPr>
        <p:spPr>
          <a:xfrm>
            <a:off x="3353447" y="1413882"/>
            <a:ext cx="1101640" cy="1015663"/>
          </a:xfrm>
          <a:prstGeom prst="rect">
            <a:avLst/>
          </a:prstGeom>
          <a:noFill/>
        </p:spPr>
        <p:txBody>
          <a:bodyPr wrap="square" rtlCol="0">
            <a:spAutoFit/>
          </a:bodyPr>
          <a:lstStyle/>
          <a:p>
            <a:pPr algn="ctr"/>
            <a:r>
              <a:rPr lang="en-US" sz="1200" b="1" dirty="0"/>
              <a:t>1989</a:t>
            </a:r>
          </a:p>
          <a:p>
            <a:pPr algn="ctr"/>
            <a:endParaRPr lang="en-US" sz="1200" dirty="0"/>
          </a:p>
          <a:p>
            <a:pPr algn="ctr"/>
            <a:r>
              <a:rPr lang="en-US" sz="1200" dirty="0"/>
              <a:t>The Children’s Act 1989</a:t>
            </a:r>
          </a:p>
        </p:txBody>
      </p:sp>
      <p:cxnSp>
        <p:nvCxnSpPr>
          <p:cNvPr id="29" name="Straight Connector 28">
            <a:extLst>
              <a:ext uri="{FF2B5EF4-FFF2-40B4-BE49-F238E27FC236}">
                <a16:creationId xmlns:a16="http://schemas.microsoft.com/office/drawing/2014/main" id="{F546CB75-C00C-CA46-B735-AAD8F653E01D}"/>
              </a:ext>
            </a:extLst>
          </p:cNvPr>
          <p:cNvCxnSpPr/>
          <p:nvPr/>
        </p:nvCxnSpPr>
        <p:spPr>
          <a:xfrm>
            <a:off x="4462272" y="3697357"/>
            <a:ext cx="0" cy="1037968"/>
          </a:xfrm>
          <a:prstGeom prst="line">
            <a:avLst/>
          </a:prstGeom>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FB204E75-C5D9-6E43-9EAD-596CF511554E}"/>
              </a:ext>
            </a:extLst>
          </p:cNvPr>
          <p:cNvSpPr txBox="1"/>
          <p:nvPr/>
        </p:nvSpPr>
        <p:spPr>
          <a:xfrm>
            <a:off x="3911452" y="4735389"/>
            <a:ext cx="1101640" cy="1569660"/>
          </a:xfrm>
          <a:prstGeom prst="rect">
            <a:avLst/>
          </a:prstGeom>
          <a:noFill/>
        </p:spPr>
        <p:txBody>
          <a:bodyPr wrap="square" rtlCol="0">
            <a:spAutoFit/>
          </a:bodyPr>
          <a:lstStyle/>
          <a:p>
            <a:pPr algn="ctr"/>
            <a:r>
              <a:rPr lang="en-US" sz="1200" b="1" dirty="0"/>
              <a:t>1990</a:t>
            </a:r>
          </a:p>
          <a:p>
            <a:pPr algn="ctr"/>
            <a:endParaRPr lang="en-US" sz="1200" dirty="0"/>
          </a:p>
          <a:p>
            <a:pPr algn="ctr"/>
            <a:r>
              <a:rPr lang="en-US" sz="1200" dirty="0"/>
              <a:t>UKAN</a:t>
            </a:r>
          </a:p>
          <a:p>
            <a:pPr algn="ctr"/>
            <a:endParaRPr lang="en-US" sz="1200" dirty="0"/>
          </a:p>
          <a:p>
            <a:pPr algn="ctr"/>
            <a:r>
              <a:rPr lang="en-US" sz="1200" dirty="0"/>
              <a:t>United Kingdom Advocacy Network</a:t>
            </a:r>
          </a:p>
        </p:txBody>
      </p:sp>
      <p:cxnSp>
        <p:nvCxnSpPr>
          <p:cNvPr id="32" name="Straight Connector 31">
            <a:extLst>
              <a:ext uri="{FF2B5EF4-FFF2-40B4-BE49-F238E27FC236}">
                <a16:creationId xmlns:a16="http://schemas.microsoft.com/office/drawing/2014/main" id="{B4FA221D-4A0B-624A-B225-FB3E00F3D0D3}"/>
              </a:ext>
            </a:extLst>
          </p:cNvPr>
          <p:cNvCxnSpPr/>
          <p:nvPr/>
        </p:nvCxnSpPr>
        <p:spPr>
          <a:xfrm flipV="1">
            <a:off x="5159396" y="2498736"/>
            <a:ext cx="0" cy="1211433"/>
          </a:xfrm>
          <a:prstGeom prst="line">
            <a:avLst/>
          </a:prstGeom>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B17E18E9-4B7F-9A47-BDB8-125EE8524477}"/>
              </a:ext>
            </a:extLst>
          </p:cNvPr>
          <p:cNvSpPr txBox="1"/>
          <p:nvPr/>
        </p:nvSpPr>
        <p:spPr>
          <a:xfrm>
            <a:off x="4611403" y="1114675"/>
            <a:ext cx="1101640" cy="1569660"/>
          </a:xfrm>
          <a:prstGeom prst="rect">
            <a:avLst/>
          </a:prstGeom>
          <a:noFill/>
        </p:spPr>
        <p:txBody>
          <a:bodyPr wrap="square" rtlCol="0">
            <a:spAutoFit/>
          </a:bodyPr>
          <a:lstStyle/>
          <a:p>
            <a:pPr algn="ctr"/>
            <a:r>
              <a:rPr lang="en-US" sz="1200" b="1"/>
              <a:t>1991</a:t>
            </a:r>
          </a:p>
          <a:p>
            <a:pPr algn="ctr"/>
            <a:endParaRPr lang="en-US" sz="1200"/>
          </a:p>
          <a:p>
            <a:pPr algn="ctr"/>
            <a:r>
              <a:rPr lang="en-US" sz="1200"/>
              <a:t>MISG</a:t>
            </a:r>
          </a:p>
          <a:p>
            <a:pPr algn="ctr"/>
            <a:endParaRPr lang="en-US" sz="1200"/>
          </a:p>
          <a:p>
            <a:pPr algn="ctr"/>
            <a:r>
              <a:rPr lang="en-US" sz="1200"/>
              <a:t>Mental Illness specific Grant </a:t>
            </a:r>
          </a:p>
          <a:p>
            <a:pPr algn="ctr"/>
            <a:endParaRPr lang="en-US" sz="1200"/>
          </a:p>
          <a:p>
            <a:pPr algn="ctr"/>
            <a:endParaRPr lang="en-US" sz="1200"/>
          </a:p>
        </p:txBody>
      </p:sp>
      <p:cxnSp>
        <p:nvCxnSpPr>
          <p:cNvPr id="35" name="Straight Connector 34">
            <a:extLst>
              <a:ext uri="{FF2B5EF4-FFF2-40B4-BE49-F238E27FC236}">
                <a16:creationId xmlns:a16="http://schemas.microsoft.com/office/drawing/2014/main" id="{455A6022-8029-0B45-8F7B-860E0B68E773}"/>
              </a:ext>
            </a:extLst>
          </p:cNvPr>
          <p:cNvCxnSpPr/>
          <p:nvPr/>
        </p:nvCxnSpPr>
        <p:spPr>
          <a:xfrm>
            <a:off x="5888736" y="3697357"/>
            <a:ext cx="0" cy="1037968"/>
          </a:xfrm>
          <a:prstGeom prst="line">
            <a:avLst/>
          </a:prstGeom>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D4307359-13B4-B44E-89AD-FB724162CD7A}"/>
              </a:ext>
            </a:extLst>
          </p:cNvPr>
          <p:cNvSpPr txBox="1"/>
          <p:nvPr/>
        </p:nvSpPr>
        <p:spPr>
          <a:xfrm>
            <a:off x="5337916" y="4735325"/>
            <a:ext cx="1101640" cy="1754326"/>
          </a:xfrm>
          <a:prstGeom prst="rect">
            <a:avLst/>
          </a:prstGeom>
          <a:noFill/>
        </p:spPr>
        <p:txBody>
          <a:bodyPr wrap="square" rtlCol="0">
            <a:spAutoFit/>
          </a:bodyPr>
          <a:lstStyle/>
          <a:p>
            <a:pPr algn="ctr"/>
            <a:r>
              <a:rPr lang="en-US" sz="1200" b="1"/>
              <a:t>1998</a:t>
            </a:r>
          </a:p>
          <a:p>
            <a:pPr algn="ctr"/>
            <a:endParaRPr lang="en-US" sz="1200"/>
          </a:p>
          <a:p>
            <a:pPr algn="ctr"/>
            <a:r>
              <a:rPr lang="en-US" sz="1200"/>
              <a:t>Quality Protects </a:t>
            </a:r>
          </a:p>
          <a:p>
            <a:pPr algn="ctr"/>
            <a:endParaRPr lang="en-US" sz="1200"/>
          </a:p>
          <a:p>
            <a:pPr algn="ctr"/>
            <a:r>
              <a:rPr lang="en-US" sz="1200"/>
              <a:t>Financial Investment in children’s services </a:t>
            </a:r>
          </a:p>
        </p:txBody>
      </p:sp>
      <p:cxnSp>
        <p:nvCxnSpPr>
          <p:cNvPr id="38" name="Straight Connector 37">
            <a:extLst>
              <a:ext uri="{FF2B5EF4-FFF2-40B4-BE49-F238E27FC236}">
                <a16:creationId xmlns:a16="http://schemas.microsoft.com/office/drawing/2014/main" id="{0E24221F-3EC0-D34F-B6C1-52E9C4D70751}"/>
              </a:ext>
            </a:extLst>
          </p:cNvPr>
          <p:cNvCxnSpPr/>
          <p:nvPr/>
        </p:nvCxnSpPr>
        <p:spPr>
          <a:xfrm flipV="1">
            <a:off x="6352032" y="2511552"/>
            <a:ext cx="0" cy="1185805"/>
          </a:xfrm>
          <a:prstGeom prst="line">
            <a:avLst/>
          </a:prstGeom>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91A71DF2-113D-DD4D-8F0B-8500961B7C5B}"/>
              </a:ext>
            </a:extLst>
          </p:cNvPr>
          <p:cNvSpPr txBox="1"/>
          <p:nvPr/>
        </p:nvSpPr>
        <p:spPr>
          <a:xfrm>
            <a:off x="5755058" y="1347991"/>
            <a:ext cx="1149747" cy="830997"/>
          </a:xfrm>
          <a:prstGeom prst="rect">
            <a:avLst/>
          </a:prstGeom>
          <a:noFill/>
        </p:spPr>
        <p:txBody>
          <a:bodyPr wrap="square" rtlCol="0">
            <a:spAutoFit/>
          </a:bodyPr>
          <a:lstStyle/>
          <a:p>
            <a:pPr algn="ctr"/>
            <a:r>
              <a:rPr lang="en-US" sz="1200" b="1" dirty="0"/>
              <a:t>2001</a:t>
            </a:r>
          </a:p>
          <a:p>
            <a:pPr algn="ctr"/>
            <a:endParaRPr lang="en-US" sz="1200" dirty="0"/>
          </a:p>
          <a:p>
            <a:pPr algn="ctr"/>
            <a:r>
              <a:rPr lang="en-US" sz="1200" dirty="0"/>
              <a:t>Legislative developments </a:t>
            </a:r>
          </a:p>
        </p:txBody>
      </p:sp>
      <p:cxnSp>
        <p:nvCxnSpPr>
          <p:cNvPr id="42" name="Straight Connector 41">
            <a:extLst>
              <a:ext uri="{FF2B5EF4-FFF2-40B4-BE49-F238E27FC236}">
                <a16:creationId xmlns:a16="http://schemas.microsoft.com/office/drawing/2014/main" id="{D0F00290-8AC0-6D47-BCE7-FA68D3A5A161}"/>
              </a:ext>
            </a:extLst>
          </p:cNvPr>
          <p:cNvCxnSpPr/>
          <p:nvPr/>
        </p:nvCxnSpPr>
        <p:spPr>
          <a:xfrm>
            <a:off x="7046976" y="3697357"/>
            <a:ext cx="0" cy="1057523"/>
          </a:xfrm>
          <a:prstGeom prst="line">
            <a:avLst/>
          </a:prstGeom>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C37B67DE-0FCE-9645-B340-38850DE20B29}"/>
              </a:ext>
            </a:extLst>
          </p:cNvPr>
          <p:cNvSpPr txBox="1"/>
          <p:nvPr/>
        </p:nvSpPr>
        <p:spPr>
          <a:xfrm>
            <a:off x="6496156" y="4765925"/>
            <a:ext cx="1101640" cy="1200329"/>
          </a:xfrm>
          <a:prstGeom prst="rect">
            <a:avLst/>
          </a:prstGeom>
          <a:noFill/>
        </p:spPr>
        <p:txBody>
          <a:bodyPr wrap="square" rtlCol="0">
            <a:spAutoFit/>
          </a:bodyPr>
          <a:lstStyle/>
          <a:p>
            <a:pPr algn="ctr"/>
            <a:r>
              <a:rPr lang="en-US" sz="1200" b="1" dirty="0"/>
              <a:t>2002</a:t>
            </a:r>
          </a:p>
          <a:p>
            <a:pPr algn="ctr"/>
            <a:endParaRPr lang="en-US" sz="1200" dirty="0"/>
          </a:p>
          <a:p>
            <a:pPr algn="ctr"/>
            <a:r>
              <a:rPr lang="en-US" sz="1200" dirty="0"/>
              <a:t>The Children and Adoption Act 2002</a:t>
            </a:r>
          </a:p>
        </p:txBody>
      </p:sp>
      <p:cxnSp>
        <p:nvCxnSpPr>
          <p:cNvPr id="45" name="Straight Connector 44">
            <a:extLst>
              <a:ext uri="{FF2B5EF4-FFF2-40B4-BE49-F238E27FC236}">
                <a16:creationId xmlns:a16="http://schemas.microsoft.com/office/drawing/2014/main" id="{5C78D40C-9C98-EE4E-89C2-57A97E78A4BE}"/>
              </a:ext>
            </a:extLst>
          </p:cNvPr>
          <p:cNvCxnSpPr/>
          <p:nvPr/>
        </p:nvCxnSpPr>
        <p:spPr>
          <a:xfrm flipV="1">
            <a:off x="7597796" y="2485924"/>
            <a:ext cx="0" cy="1211433"/>
          </a:xfrm>
          <a:prstGeom prst="line">
            <a:avLst/>
          </a:prstGeom>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CB99F305-A9F4-8347-B3FD-F2DE55C2869E}"/>
              </a:ext>
            </a:extLst>
          </p:cNvPr>
          <p:cNvSpPr txBox="1"/>
          <p:nvPr/>
        </p:nvSpPr>
        <p:spPr>
          <a:xfrm>
            <a:off x="7021276" y="707938"/>
            <a:ext cx="1101640" cy="1938992"/>
          </a:xfrm>
          <a:prstGeom prst="rect">
            <a:avLst/>
          </a:prstGeom>
          <a:noFill/>
        </p:spPr>
        <p:txBody>
          <a:bodyPr wrap="square" rtlCol="0">
            <a:spAutoFit/>
          </a:bodyPr>
          <a:lstStyle/>
          <a:p>
            <a:pPr algn="ctr"/>
            <a:r>
              <a:rPr lang="en-US" sz="1200" b="1" dirty="0"/>
              <a:t>2003</a:t>
            </a:r>
          </a:p>
          <a:p>
            <a:pPr algn="ctr"/>
            <a:endParaRPr lang="en-US" sz="1200" dirty="0"/>
          </a:p>
          <a:p>
            <a:pPr algn="ctr"/>
            <a:r>
              <a:rPr lang="en-US" sz="1200" dirty="0"/>
              <a:t>ICAS Launched </a:t>
            </a:r>
          </a:p>
          <a:p>
            <a:pPr algn="ctr"/>
            <a:endParaRPr lang="en-US" sz="1200" dirty="0"/>
          </a:p>
          <a:p>
            <a:pPr algn="ctr"/>
            <a:r>
              <a:rPr lang="en-US" sz="1200" dirty="0"/>
              <a:t>The Independent Complaints Advocacy Service </a:t>
            </a:r>
          </a:p>
        </p:txBody>
      </p:sp>
      <p:cxnSp>
        <p:nvCxnSpPr>
          <p:cNvPr id="51" name="Straight Connector 50">
            <a:extLst>
              <a:ext uri="{FF2B5EF4-FFF2-40B4-BE49-F238E27FC236}">
                <a16:creationId xmlns:a16="http://schemas.microsoft.com/office/drawing/2014/main" id="{72C2D0E9-ABD1-F942-B0E2-8E5F63E75E13}"/>
              </a:ext>
            </a:extLst>
          </p:cNvPr>
          <p:cNvCxnSpPr/>
          <p:nvPr/>
        </p:nvCxnSpPr>
        <p:spPr>
          <a:xfrm>
            <a:off x="8294920" y="3697357"/>
            <a:ext cx="0" cy="1037968"/>
          </a:xfrm>
          <a:prstGeom prst="line">
            <a:avLst/>
          </a:prstGeom>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B5C30A51-2A8E-EC49-A06C-99A990396674}"/>
              </a:ext>
            </a:extLst>
          </p:cNvPr>
          <p:cNvSpPr txBox="1"/>
          <p:nvPr/>
        </p:nvSpPr>
        <p:spPr>
          <a:xfrm>
            <a:off x="7744100" y="4813366"/>
            <a:ext cx="1101640" cy="1200329"/>
          </a:xfrm>
          <a:prstGeom prst="rect">
            <a:avLst/>
          </a:prstGeom>
          <a:noFill/>
        </p:spPr>
        <p:txBody>
          <a:bodyPr wrap="square" rtlCol="0">
            <a:spAutoFit/>
          </a:bodyPr>
          <a:lstStyle/>
          <a:p>
            <a:pPr algn="ctr"/>
            <a:r>
              <a:rPr lang="en-US" sz="1200" b="1"/>
              <a:t>2005 </a:t>
            </a:r>
          </a:p>
          <a:p>
            <a:pPr algn="ctr"/>
            <a:endParaRPr lang="en-US" sz="1200"/>
          </a:p>
          <a:p>
            <a:pPr algn="ctr"/>
            <a:r>
              <a:rPr lang="en-US" sz="1200"/>
              <a:t>White Paper</a:t>
            </a:r>
          </a:p>
          <a:p>
            <a:pPr algn="ctr"/>
            <a:r>
              <a:rPr lang="en-US" sz="1200"/>
              <a:t>”Our Health, Our Care, Our Say”</a:t>
            </a:r>
          </a:p>
        </p:txBody>
      </p:sp>
      <p:cxnSp>
        <p:nvCxnSpPr>
          <p:cNvPr id="54" name="Straight Connector 53">
            <a:extLst>
              <a:ext uri="{FF2B5EF4-FFF2-40B4-BE49-F238E27FC236}">
                <a16:creationId xmlns:a16="http://schemas.microsoft.com/office/drawing/2014/main" id="{9E05559E-74D9-3046-90E2-F7DA74C948A2}"/>
              </a:ext>
            </a:extLst>
          </p:cNvPr>
          <p:cNvCxnSpPr>
            <a:cxnSpLocks/>
          </p:cNvCxnSpPr>
          <p:nvPr/>
        </p:nvCxnSpPr>
        <p:spPr>
          <a:xfrm flipV="1">
            <a:off x="8997696" y="2511552"/>
            <a:ext cx="0" cy="1185806"/>
          </a:xfrm>
          <a:prstGeom prst="line">
            <a:avLst/>
          </a:prstGeom>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D6E355BF-5A06-E845-BBD8-2B0564AA84A6}"/>
              </a:ext>
            </a:extLst>
          </p:cNvPr>
          <p:cNvSpPr txBox="1"/>
          <p:nvPr/>
        </p:nvSpPr>
        <p:spPr>
          <a:xfrm>
            <a:off x="8446876" y="907537"/>
            <a:ext cx="1101640" cy="1569660"/>
          </a:xfrm>
          <a:prstGeom prst="rect">
            <a:avLst/>
          </a:prstGeom>
          <a:noFill/>
        </p:spPr>
        <p:txBody>
          <a:bodyPr wrap="square" rtlCol="0">
            <a:spAutoFit/>
          </a:bodyPr>
          <a:lstStyle/>
          <a:p>
            <a:pPr algn="ctr"/>
            <a:r>
              <a:rPr lang="en-US" sz="1200" b="1" dirty="0"/>
              <a:t>2005</a:t>
            </a:r>
          </a:p>
          <a:p>
            <a:pPr algn="ctr"/>
            <a:endParaRPr lang="en-US" sz="1200" dirty="0"/>
          </a:p>
          <a:p>
            <a:pPr algn="ctr"/>
            <a:r>
              <a:rPr lang="en-US" sz="1200" dirty="0"/>
              <a:t>IMCA</a:t>
            </a:r>
          </a:p>
          <a:p>
            <a:pPr algn="ctr"/>
            <a:endParaRPr lang="en-US" sz="1200" dirty="0"/>
          </a:p>
          <a:p>
            <a:pPr algn="ctr"/>
            <a:r>
              <a:rPr lang="en-US" sz="1200" dirty="0"/>
              <a:t>Independent Mental Capacity Advocate </a:t>
            </a:r>
          </a:p>
        </p:txBody>
      </p:sp>
      <p:cxnSp>
        <p:nvCxnSpPr>
          <p:cNvPr id="58" name="Straight Connector 57">
            <a:extLst>
              <a:ext uri="{FF2B5EF4-FFF2-40B4-BE49-F238E27FC236}">
                <a16:creationId xmlns:a16="http://schemas.microsoft.com/office/drawing/2014/main" id="{0F8B5180-FD7A-6042-BB6E-0D2207A07770}"/>
              </a:ext>
            </a:extLst>
          </p:cNvPr>
          <p:cNvCxnSpPr/>
          <p:nvPr/>
        </p:nvCxnSpPr>
        <p:spPr>
          <a:xfrm>
            <a:off x="9714844" y="3710170"/>
            <a:ext cx="0" cy="1061171"/>
          </a:xfrm>
          <a:prstGeom prst="line">
            <a:avLst/>
          </a:prstGeom>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916D3311-04C5-0C4A-8AC6-FA69E38290C3}"/>
              </a:ext>
            </a:extLst>
          </p:cNvPr>
          <p:cNvSpPr txBox="1"/>
          <p:nvPr/>
        </p:nvSpPr>
        <p:spPr>
          <a:xfrm>
            <a:off x="9164024" y="4813366"/>
            <a:ext cx="1101640" cy="1015663"/>
          </a:xfrm>
          <a:prstGeom prst="rect">
            <a:avLst/>
          </a:prstGeom>
          <a:noFill/>
        </p:spPr>
        <p:txBody>
          <a:bodyPr wrap="square" rtlCol="0">
            <a:spAutoFit/>
          </a:bodyPr>
          <a:lstStyle/>
          <a:p>
            <a:pPr algn="ctr"/>
            <a:r>
              <a:rPr lang="en-US" sz="1200" b="1" dirty="0"/>
              <a:t>2009</a:t>
            </a:r>
          </a:p>
          <a:p>
            <a:pPr algn="ctr"/>
            <a:endParaRPr lang="en-US" sz="1200" dirty="0"/>
          </a:p>
          <a:p>
            <a:pPr algn="ctr"/>
            <a:r>
              <a:rPr lang="en-US" sz="1200" dirty="0"/>
              <a:t>Independent Advocacy Qualification</a:t>
            </a:r>
          </a:p>
        </p:txBody>
      </p:sp>
      <p:cxnSp>
        <p:nvCxnSpPr>
          <p:cNvPr id="61" name="Straight Connector 60">
            <a:extLst>
              <a:ext uri="{FF2B5EF4-FFF2-40B4-BE49-F238E27FC236}">
                <a16:creationId xmlns:a16="http://schemas.microsoft.com/office/drawing/2014/main" id="{7469D21E-9574-EE41-BC58-831B8A125EF9}"/>
              </a:ext>
            </a:extLst>
          </p:cNvPr>
          <p:cNvCxnSpPr/>
          <p:nvPr/>
        </p:nvCxnSpPr>
        <p:spPr>
          <a:xfrm flipV="1">
            <a:off x="10290048" y="2498737"/>
            <a:ext cx="0" cy="1211433"/>
          </a:xfrm>
          <a:prstGeom prst="line">
            <a:avLst/>
          </a:prstGeom>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00B81EBB-5A2D-E644-9B34-494E39FC3037}"/>
              </a:ext>
            </a:extLst>
          </p:cNvPr>
          <p:cNvSpPr txBox="1"/>
          <p:nvPr/>
        </p:nvSpPr>
        <p:spPr>
          <a:xfrm>
            <a:off x="9739228" y="1347731"/>
            <a:ext cx="1101640" cy="1015663"/>
          </a:xfrm>
          <a:prstGeom prst="rect">
            <a:avLst/>
          </a:prstGeom>
          <a:noFill/>
        </p:spPr>
        <p:txBody>
          <a:bodyPr wrap="square" rtlCol="0">
            <a:spAutoFit/>
          </a:bodyPr>
          <a:lstStyle/>
          <a:p>
            <a:pPr algn="ctr"/>
            <a:r>
              <a:rPr lang="en-US" sz="1200" b="1"/>
              <a:t>2010</a:t>
            </a:r>
          </a:p>
          <a:p>
            <a:pPr algn="ctr"/>
            <a:endParaRPr lang="en-US" sz="1200"/>
          </a:p>
          <a:p>
            <a:pPr algn="ctr"/>
            <a:r>
              <a:rPr lang="en-US" sz="1200"/>
              <a:t>Expansion on the IMHA Scheme </a:t>
            </a:r>
          </a:p>
        </p:txBody>
      </p:sp>
      <p:cxnSp>
        <p:nvCxnSpPr>
          <p:cNvPr id="64" name="Straight Connector 63">
            <a:extLst>
              <a:ext uri="{FF2B5EF4-FFF2-40B4-BE49-F238E27FC236}">
                <a16:creationId xmlns:a16="http://schemas.microsoft.com/office/drawing/2014/main" id="{A2C2AD31-E23C-9944-9D98-AC364CB05CE3}"/>
              </a:ext>
            </a:extLst>
          </p:cNvPr>
          <p:cNvCxnSpPr/>
          <p:nvPr/>
        </p:nvCxnSpPr>
        <p:spPr>
          <a:xfrm>
            <a:off x="11046820" y="3697357"/>
            <a:ext cx="0" cy="1037968"/>
          </a:xfrm>
          <a:prstGeom prst="line">
            <a:avLst/>
          </a:prstGeom>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E0197E64-E6D0-0548-BB2A-0097BFEF83F8}"/>
              </a:ext>
            </a:extLst>
          </p:cNvPr>
          <p:cNvSpPr txBox="1"/>
          <p:nvPr/>
        </p:nvSpPr>
        <p:spPr>
          <a:xfrm>
            <a:off x="10496000" y="4765924"/>
            <a:ext cx="1101640" cy="1015663"/>
          </a:xfrm>
          <a:prstGeom prst="rect">
            <a:avLst/>
          </a:prstGeom>
          <a:noFill/>
        </p:spPr>
        <p:txBody>
          <a:bodyPr wrap="square" rtlCol="0">
            <a:spAutoFit/>
          </a:bodyPr>
          <a:lstStyle/>
          <a:p>
            <a:pPr algn="ctr"/>
            <a:r>
              <a:rPr lang="en-US" sz="1200" b="1"/>
              <a:t>2012</a:t>
            </a:r>
          </a:p>
          <a:p>
            <a:pPr algn="ctr"/>
            <a:endParaRPr lang="en-US" sz="1200"/>
          </a:p>
          <a:p>
            <a:pPr algn="ctr"/>
            <a:r>
              <a:rPr lang="en-US" sz="1200"/>
              <a:t>The Mental Health (Wales) Measure </a:t>
            </a:r>
          </a:p>
        </p:txBody>
      </p:sp>
      <p:cxnSp>
        <p:nvCxnSpPr>
          <p:cNvPr id="67" name="Straight Connector 66">
            <a:extLst>
              <a:ext uri="{FF2B5EF4-FFF2-40B4-BE49-F238E27FC236}">
                <a16:creationId xmlns:a16="http://schemas.microsoft.com/office/drawing/2014/main" id="{3301B398-CC09-0147-81A4-2859EE80CEC5}"/>
              </a:ext>
            </a:extLst>
          </p:cNvPr>
          <p:cNvCxnSpPr/>
          <p:nvPr/>
        </p:nvCxnSpPr>
        <p:spPr>
          <a:xfrm flipV="1">
            <a:off x="11597640" y="2504148"/>
            <a:ext cx="0" cy="1211433"/>
          </a:xfrm>
          <a:prstGeom prst="line">
            <a:avLst/>
          </a:prstGeom>
        </p:spPr>
        <p:style>
          <a:lnRef idx="1">
            <a:schemeClr val="accent1"/>
          </a:lnRef>
          <a:fillRef idx="0">
            <a:schemeClr val="accent1"/>
          </a:fillRef>
          <a:effectRef idx="0">
            <a:schemeClr val="accent1"/>
          </a:effectRef>
          <a:fontRef idx="minor">
            <a:schemeClr val="tx1"/>
          </a:fontRef>
        </p:style>
      </p:cxnSp>
      <p:sp>
        <p:nvSpPr>
          <p:cNvPr id="68" name="TextBox 67">
            <a:extLst>
              <a:ext uri="{FF2B5EF4-FFF2-40B4-BE49-F238E27FC236}">
                <a16:creationId xmlns:a16="http://schemas.microsoft.com/office/drawing/2014/main" id="{CF5855A9-622F-E04B-AEE1-2B9E85D2E567}"/>
              </a:ext>
            </a:extLst>
          </p:cNvPr>
          <p:cNvSpPr txBox="1"/>
          <p:nvPr/>
        </p:nvSpPr>
        <p:spPr>
          <a:xfrm>
            <a:off x="11024724" y="606595"/>
            <a:ext cx="1101640" cy="1938992"/>
          </a:xfrm>
          <a:prstGeom prst="rect">
            <a:avLst/>
          </a:prstGeom>
          <a:noFill/>
        </p:spPr>
        <p:txBody>
          <a:bodyPr wrap="square" rtlCol="0">
            <a:spAutoFit/>
          </a:bodyPr>
          <a:lstStyle/>
          <a:p>
            <a:pPr algn="ctr"/>
            <a:r>
              <a:rPr lang="en-US" sz="1200" b="1" dirty="0"/>
              <a:t>201</a:t>
            </a:r>
            <a:r>
              <a:rPr lang="en-GB" sz="1200" b="1" dirty="0"/>
              <a:t>4</a:t>
            </a:r>
            <a:endParaRPr lang="en-US" sz="1200" b="1" dirty="0"/>
          </a:p>
          <a:p>
            <a:pPr algn="ctr"/>
            <a:endParaRPr lang="en-US" sz="1200" dirty="0"/>
          </a:p>
          <a:p>
            <a:pPr algn="ctr"/>
            <a:r>
              <a:rPr lang="en-US" sz="1200" dirty="0"/>
              <a:t>The Care Act 2014</a:t>
            </a:r>
            <a:endParaRPr lang="en-GB" sz="1200" dirty="0"/>
          </a:p>
          <a:p>
            <a:pPr algn="ctr"/>
            <a:endParaRPr lang="en-GB" sz="1200" dirty="0"/>
          </a:p>
          <a:p>
            <a:pPr algn="ctr"/>
            <a:r>
              <a:rPr lang="en-GB" sz="1200" dirty="0"/>
              <a:t>The Social Services and Well-Being (Wales) Act 2014</a:t>
            </a:r>
            <a:endParaRPr lang="en-US" sz="1200" dirty="0"/>
          </a:p>
        </p:txBody>
      </p:sp>
      <p:sp>
        <p:nvSpPr>
          <p:cNvPr id="69" name="TextBox 68">
            <a:extLst>
              <a:ext uri="{FF2B5EF4-FFF2-40B4-BE49-F238E27FC236}">
                <a16:creationId xmlns:a16="http://schemas.microsoft.com/office/drawing/2014/main" id="{827F8163-2E8D-044A-A78E-8A1015C1D47F}"/>
              </a:ext>
            </a:extLst>
          </p:cNvPr>
          <p:cNvSpPr txBox="1"/>
          <p:nvPr/>
        </p:nvSpPr>
        <p:spPr>
          <a:xfrm>
            <a:off x="8757306" y="6494409"/>
            <a:ext cx="3251999" cy="369332"/>
          </a:xfrm>
          <a:prstGeom prst="rect">
            <a:avLst/>
          </a:prstGeom>
          <a:noFill/>
        </p:spPr>
        <p:txBody>
          <a:bodyPr wrap="square" rtlCol="0">
            <a:spAutoFit/>
          </a:bodyPr>
          <a:lstStyle/>
          <a:p>
            <a:r>
              <a:rPr lang="en-US" dirty="0"/>
              <a:t>(based on Mercer, 2016)</a:t>
            </a:r>
          </a:p>
        </p:txBody>
      </p:sp>
      <p:pic>
        <p:nvPicPr>
          <p:cNvPr id="71" name="Graphic 70" descr="Question mark with solid fill">
            <a:extLst>
              <a:ext uri="{FF2B5EF4-FFF2-40B4-BE49-F238E27FC236}">
                <a16:creationId xmlns:a16="http://schemas.microsoft.com/office/drawing/2014/main" id="{61D7E02F-E4AD-D745-AFA2-0E9C67FA0EC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7294" y="536715"/>
            <a:ext cx="368300" cy="368300"/>
          </a:xfrm>
          <a:prstGeom prst="rect">
            <a:avLst/>
          </a:prstGeom>
        </p:spPr>
      </p:pic>
      <p:pic>
        <p:nvPicPr>
          <p:cNvPr id="73" name="Graphic 72" descr="Hospital outline">
            <a:extLst>
              <a:ext uri="{FF2B5EF4-FFF2-40B4-BE49-F238E27FC236}">
                <a16:creationId xmlns:a16="http://schemas.microsoft.com/office/drawing/2014/main" id="{E24074AA-A258-164B-B36F-B8531B49CBC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9407" y="6026389"/>
            <a:ext cx="557192" cy="557192"/>
          </a:xfrm>
          <a:prstGeom prst="rect">
            <a:avLst/>
          </a:prstGeom>
        </p:spPr>
      </p:pic>
      <p:pic>
        <p:nvPicPr>
          <p:cNvPr id="75" name="Graphic 74" descr="Earth globe: Americas with solid fill">
            <a:extLst>
              <a:ext uri="{FF2B5EF4-FFF2-40B4-BE49-F238E27FC236}">
                <a16:creationId xmlns:a16="http://schemas.microsoft.com/office/drawing/2014/main" id="{E67272BA-D609-3944-9339-5821621E376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32605" y="489899"/>
            <a:ext cx="539073" cy="539073"/>
          </a:xfrm>
          <a:prstGeom prst="rect">
            <a:avLst/>
          </a:prstGeom>
        </p:spPr>
      </p:pic>
      <p:pic>
        <p:nvPicPr>
          <p:cNvPr id="77" name="Graphic 76" descr="Earth globe: Africa and Europe with solid fill">
            <a:extLst>
              <a:ext uri="{FF2B5EF4-FFF2-40B4-BE49-F238E27FC236}">
                <a16:creationId xmlns:a16="http://schemas.microsoft.com/office/drawing/2014/main" id="{C5A3C550-CAE4-904E-9810-04865363CD1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543726" y="5829028"/>
            <a:ext cx="627021" cy="627021"/>
          </a:xfrm>
          <a:prstGeom prst="rect">
            <a:avLst/>
          </a:prstGeom>
        </p:spPr>
      </p:pic>
      <p:pic>
        <p:nvPicPr>
          <p:cNvPr id="79" name="Graphic 78" descr="Children with solid fill">
            <a:extLst>
              <a:ext uri="{FF2B5EF4-FFF2-40B4-BE49-F238E27FC236}">
                <a16:creationId xmlns:a16="http://schemas.microsoft.com/office/drawing/2014/main" id="{1B4B62C3-CB5A-E244-8D22-52034062A920}"/>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494014" y="759435"/>
            <a:ext cx="378171" cy="378171"/>
          </a:xfrm>
          <a:prstGeom prst="rect">
            <a:avLst/>
          </a:prstGeom>
        </p:spPr>
      </p:pic>
      <p:pic>
        <p:nvPicPr>
          <p:cNvPr id="81" name="Graphic 80" descr="Mental Health outline">
            <a:extLst>
              <a:ext uri="{FF2B5EF4-FFF2-40B4-BE49-F238E27FC236}">
                <a16:creationId xmlns:a16="http://schemas.microsoft.com/office/drawing/2014/main" id="{1375625D-1D9A-2F4A-8534-427294B94EE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046390" y="6407699"/>
            <a:ext cx="457200" cy="457200"/>
          </a:xfrm>
          <a:prstGeom prst="rect">
            <a:avLst/>
          </a:prstGeom>
        </p:spPr>
      </p:pic>
      <p:pic>
        <p:nvPicPr>
          <p:cNvPr id="83" name="Graphic 82" descr="Child with balloon outline">
            <a:extLst>
              <a:ext uri="{FF2B5EF4-FFF2-40B4-BE49-F238E27FC236}">
                <a16:creationId xmlns:a16="http://schemas.microsoft.com/office/drawing/2014/main" id="{A36081AD-FD22-0D4F-BFA3-55DEAF462036}"/>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3631905" y="806146"/>
            <a:ext cx="539070" cy="539070"/>
          </a:xfrm>
          <a:prstGeom prst="rect">
            <a:avLst/>
          </a:prstGeom>
        </p:spPr>
      </p:pic>
      <p:pic>
        <p:nvPicPr>
          <p:cNvPr id="86" name="Graphic 85" descr="Cycle with people with solid fill">
            <a:extLst>
              <a:ext uri="{FF2B5EF4-FFF2-40B4-BE49-F238E27FC236}">
                <a16:creationId xmlns:a16="http://schemas.microsoft.com/office/drawing/2014/main" id="{C5ADCB98-25D1-6348-8283-05C7A4290A24}"/>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4141576" y="6193944"/>
            <a:ext cx="627021" cy="627021"/>
          </a:xfrm>
          <a:prstGeom prst="rect">
            <a:avLst/>
          </a:prstGeom>
        </p:spPr>
      </p:pic>
      <p:pic>
        <p:nvPicPr>
          <p:cNvPr id="88" name="Graphic 87" descr="Mental Health with solid fill">
            <a:extLst>
              <a:ext uri="{FF2B5EF4-FFF2-40B4-BE49-F238E27FC236}">
                <a16:creationId xmlns:a16="http://schemas.microsoft.com/office/drawing/2014/main" id="{9218BB56-83E4-EF4B-A2F3-ABE09CEA14D4}"/>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4955622" y="681621"/>
            <a:ext cx="472000" cy="472000"/>
          </a:xfrm>
          <a:prstGeom prst="rect">
            <a:avLst/>
          </a:prstGeom>
        </p:spPr>
      </p:pic>
      <p:pic>
        <p:nvPicPr>
          <p:cNvPr id="90" name="Graphic 89" descr="Architecture with solid fill">
            <a:extLst>
              <a:ext uri="{FF2B5EF4-FFF2-40B4-BE49-F238E27FC236}">
                <a16:creationId xmlns:a16="http://schemas.microsoft.com/office/drawing/2014/main" id="{7269800E-F8D0-5B48-BA4F-BBD0B563D722}"/>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6057262" y="842937"/>
            <a:ext cx="580705" cy="580705"/>
          </a:xfrm>
          <a:prstGeom prst="rect">
            <a:avLst/>
          </a:prstGeom>
        </p:spPr>
      </p:pic>
      <p:pic>
        <p:nvPicPr>
          <p:cNvPr id="94" name="Graphic 93" descr="Money outline">
            <a:extLst>
              <a:ext uri="{FF2B5EF4-FFF2-40B4-BE49-F238E27FC236}">
                <a16:creationId xmlns:a16="http://schemas.microsoft.com/office/drawing/2014/main" id="{FB4750A2-A284-DB47-9EE5-7D7A2D981E39}"/>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5598382" y="6304985"/>
            <a:ext cx="580705" cy="580705"/>
          </a:xfrm>
          <a:prstGeom prst="rect">
            <a:avLst/>
          </a:prstGeom>
        </p:spPr>
      </p:pic>
      <p:pic>
        <p:nvPicPr>
          <p:cNvPr id="96" name="Graphic 95" descr="Family with two children outline">
            <a:extLst>
              <a:ext uri="{FF2B5EF4-FFF2-40B4-BE49-F238E27FC236}">
                <a16:creationId xmlns:a16="http://schemas.microsoft.com/office/drawing/2014/main" id="{3D659723-76F9-6948-9ED6-E3FD9E4250AE}"/>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6764724" y="6030303"/>
            <a:ext cx="580709" cy="580709"/>
          </a:xfrm>
          <a:prstGeom prst="rect">
            <a:avLst/>
          </a:prstGeom>
        </p:spPr>
      </p:pic>
      <p:pic>
        <p:nvPicPr>
          <p:cNvPr id="98" name="Graphic 97" descr="Server outline">
            <a:extLst>
              <a:ext uri="{FF2B5EF4-FFF2-40B4-BE49-F238E27FC236}">
                <a16:creationId xmlns:a16="http://schemas.microsoft.com/office/drawing/2014/main" id="{E9F56B9B-4C17-1945-857C-C19646EC1538}"/>
              </a:ext>
            </a:extLst>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7319765" y="246669"/>
            <a:ext cx="539069" cy="539069"/>
          </a:xfrm>
          <a:prstGeom prst="rect">
            <a:avLst/>
          </a:prstGeom>
        </p:spPr>
      </p:pic>
      <p:pic>
        <p:nvPicPr>
          <p:cNvPr id="100" name="Graphic 99" descr="Heartbeat outline">
            <a:extLst>
              <a:ext uri="{FF2B5EF4-FFF2-40B4-BE49-F238E27FC236}">
                <a16:creationId xmlns:a16="http://schemas.microsoft.com/office/drawing/2014/main" id="{493E2514-4CA8-BE40-B787-8F64681B7CE2}"/>
              </a:ext>
            </a:extLst>
          </p:cNvPr>
          <p:cNvPicPr>
            <a:picLocks noChangeAspect="1"/>
          </p:cNvPicPr>
          <p:nvPr/>
        </p:nvPicPr>
        <p:blipFill>
          <a:blip r:embed="rId29">
            <a:extLst>
              <a:ext uri="{96DAC541-7B7A-43D3-8B79-37D633B846F1}">
                <asvg:svgBlip xmlns:asvg="http://schemas.microsoft.com/office/drawing/2016/SVG/main" r:embed="rId30"/>
              </a:ext>
            </a:extLst>
          </a:blip>
          <a:stretch>
            <a:fillRect/>
          </a:stretch>
        </p:blipFill>
        <p:spPr>
          <a:xfrm>
            <a:off x="7933077" y="5867066"/>
            <a:ext cx="660623" cy="660623"/>
          </a:xfrm>
          <a:prstGeom prst="rect">
            <a:avLst/>
          </a:prstGeom>
        </p:spPr>
      </p:pic>
      <p:pic>
        <p:nvPicPr>
          <p:cNvPr id="102" name="Graphic 101" descr="Mental Health outline">
            <a:extLst>
              <a:ext uri="{FF2B5EF4-FFF2-40B4-BE49-F238E27FC236}">
                <a16:creationId xmlns:a16="http://schemas.microsoft.com/office/drawing/2014/main" id="{259FB5D0-9372-2E4A-B588-7A91FF414199}"/>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751680" y="331878"/>
            <a:ext cx="492031" cy="492031"/>
          </a:xfrm>
          <a:prstGeom prst="rect">
            <a:avLst/>
          </a:prstGeom>
        </p:spPr>
      </p:pic>
      <p:pic>
        <p:nvPicPr>
          <p:cNvPr id="103" name="Graphic 102" descr="Mental Health outline">
            <a:extLst>
              <a:ext uri="{FF2B5EF4-FFF2-40B4-BE49-F238E27FC236}">
                <a16:creationId xmlns:a16="http://schemas.microsoft.com/office/drawing/2014/main" id="{EEEF45C3-D9F9-4049-836A-A9E41C884936}"/>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044032" y="791363"/>
            <a:ext cx="492031" cy="492031"/>
          </a:xfrm>
          <a:prstGeom prst="rect">
            <a:avLst/>
          </a:prstGeom>
        </p:spPr>
      </p:pic>
      <p:pic>
        <p:nvPicPr>
          <p:cNvPr id="105" name="Graphic 104" descr="Remote learning language with solid fill">
            <a:extLst>
              <a:ext uri="{FF2B5EF4-FFF2-40B4-BE49-F238E27FC236}">
                <a16:creationId xmlns:a16="http://schemas.microsoft.com/office/drawing/2014/main" id="{C9AFF3BC-A364-674C-8972-3E2E977EE658}"/>
              </a:ext>
            </a:extLst>
          </p:cNvPr>
          <p:cNvPicPr>
            <a:picLocks noChangeAspect="1"/>
          </p:cNvPicPr>
          <p:nvPr/>
        </p:nvPicPr>
        <p:blipFill>
          <a:blip r:embed="rId31">
            <a:extLst>
              <a:ext uri="{96DAC541-7B7A-43D3-8B79-37D633B846F1}">
                <asvg:svgBlip xmlns:asvg="http://schemas.microsoft.com/office/drawing/2016/SVG/main" r:embed="rId32"/>
              </a:ext>
            </a:extLst>
          </a:blip>
          <a:stretch>
            <a:fillRect/>
          </a:stretch>
        </p:blipFill>
        <p:spPr>
          <a:xfrm>
            <a:off x="9469692" y="5781587"/>
            <a:ext cx="539071" cy="539071"/>
          </a:xfrm>
          <a:prstGeom prst="rect">
            <a:avLst/>
          </a:prstGeom>
        </p:spPr>
      </p:pic>
      <p:pic>
        <p:nvPicPr>
          <p:cNvPr id="107" name="Graphic 106" descr="Meditation outline">
            <a:extLst>
              <a:ext uri="{FF2B5EF4-FFF2-40B4-BE49-F238E27FC236}">
                <a16:creationId xmlns:a16="http://schemas.microsoft.com/office/drawing/2014/main" id="{7D46A2AB-C1CF-D646-B0EB-F86736E5C6CD}"/>
              </a:ext>
            </a:extLst>
          </p:cNvPr>
          <p:cNvPicPr>
            <a:picLocks noChangeAspect="1"/>
          </p:cNvPicPr>
          <p:nvPr/>
        </p:nvPicPr>
        <p:blipFill>
          <a:blip r:embed="rId33">
            <a:extLst>
              <a:ext uri="{96DAC541-7B7A-43D3-8B79-37D633B846F1}">
                <asvg:svgBlip xmlns:asvg="http://schemas.microsoft.com/office/drawing/2016/SVG/main" r:embed="rId34"/>
              </a:ext>
            </a:extLst>
          </a:blip>
          <a:stretch>
            <a:fillRect/>
          </a:stretch>
        </p:blipFill>
        <p:spPr>
          <a:xfrm>
            <a:off x="10780798" y="5941449"/>
            <a:ext cx="557192" cy="557192"/>
          </a:xfrm>
          <a:prstGeom prst="rect">
            <a:avLst/>
          </a:prstGeom>
        </p:spPr>
      </p:pic>
      <p:pic>
        <p:nvPicPr>
          <p:cNvPr id="109" name="Graphic 108" descr="Inpatient outline">
            <a:extLst>
              <a:ext uri="{FF2B5EF4-FFF2-40B4-BE49-F238E27FC236}">
                <a16:creationId xmlns:a16="http://schemas.microsoft.com/office/drawing/2014/main" id="{E2171BC7-96D7-5844-A316-97377AC91121}"/>
              </a:ext>
            </a:extLst>
          </p:cNvPr>
          <p:cNvPicPr>
            <a:picLocks noChangeAspect="1"/>
          </p:cNvPicPr>
          <p:nvPr/>
        </p:nvPicPr>
        <p:blipFill>
          <a:blip r:embed="rId35">
            <a:extLst>
              <a:ext uri="{96DAC541-7B7A-43D3-8B79-37D633B846F1}">
                <asvg:svgBlip xmlns:asvg="http://schemas.microsoft.com/office/drawing/2016/SVG/main" r:embed="rId36"/>
              </a:ext>
            </a:extLst>
          </a:blip>
          <a:stretch>
            <a:fillRect/>
          </a:stretch>
        </p:blipFill>
        <p:spPr>
          <a:xfrm>
            <a:off x="11285623" y="2364"/>
            <a:ext cx="669245" cy="669245"/>
          </a:xfrm>
          <a:prstGeom prst="rect">
            <a:avLst/>
          </a:prstGeom>
        </p:spPr>
      </p:pic>
    </p:spTree>
    <p:extLst>
      <p:ext uri="{BB962C8B-B14F-4D97-AF65-F5344CB8AC3E}">
        <p14:creationId xmlns:p14="http://schemas.microsoft.com/office/powerpoint/2010/main" val="711169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8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83"/>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86"/>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7"/>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88"/>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40"/>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9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3"/>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90"/>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47"/>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96"/>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9"/>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98"/>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52"/>
                                        </p:tgtEl>
                                        <p:attrNameLst>
                                          <p:attrName>style.visibility</p:attrName>
                                        </p:attrNameLst>
                                      </p:cBhvr>
                                      <p:to>
                                        <p:strVal val="visible"/>
                                      </p:to>
                                    </p:set>
                                  </p:childTnLst>
                                </p:cTn>
                              </p:par>
                              <p:par>
                                <p:cTn id="85" presetID="1" presetClass="entr" presetSubtype="0" fill="hold" nodeType="withEffect">
                                  <p:stCondLst>
                                    <p:cond delay="0"/>
                                  </p:stCondLst>
                                  <p:childTnLst>
                                    <p:set>
                                      <p:cBhvr>
                                        <p:cTn id="86" dur="1" fill="hold">
                                          <p:stCondLst>
                                            <p:cond delay="0"/>
                                          </p:stCondLst>
                                        </p:cTn>
                                        <p:tgtEl>
                                          <p:spTgt spid="100"/>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56"/>
                                        </p:tgtEl>
                                        <p:attrNameLst>
                                          <p:attrName>style.visibility</p:attrName>
                                        </p:attrNameLst>
                                      </p:cBhvr>
                                      <p:to>
                                        <p:strVal val="visible"/>
                                      </p:to>
                                    </p:set>
                                  </p:childTnLst>
                                </p:cTn>
                              </p:par>
                              <p:par>
                                <p:cTn id="91" presetID="1" presetClass="entr" presetSubtype="0" fill="hold" nodeType="withEffect">
                                  <p:stCondLst>
                                    <p:cond delay="0"/>
                                  </p:stCondLst>
                                  <p:childTnLst>
                                    <p:set>
                                      <p:cBhvr>
                                        <p:cTn id="92" dur="1" fill="hold">
                                          <p:stCondLst>
                                            <p:cond delay="0"/>
                                          </p:stCondLst>
                                        </p:cTn>
                                        <p:tgtEl>
                                          <p:spTgt spid="102"/>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59"/>
                                        </p:tgtEl>
                                        <p:attrNameLst>
                                          <p:attrName>style.visibility</p:attrName>
                                        </p:attrNameLst>
                                      </p:cBhvr>
                                      <p:to>
                                        <p:strVal val="visible"/>
                                      </p:to>
                                    </p:set>
                                  </p:childTnLst>
                                </p:cTn>
                              </p:par>
                              <p:par>
                                <p:cTn id="97" presetID="1" presetClass="entr" presetSubtype="0" fill="hold" nodeType="withEffect">
                                  <p:stCondLst>
                                    <p:cond delay="0"/>
                                  </p:stCondLst>
                                  <p:childTnLst>
                                    <p:set>
                                      <p:cBhvr>
                                        <p:cTn id="98" dur="1" fill="hold">
                                          <p:stCondLst>
                                            <p:cond delay="0"/>
                                          </p:stCondLst>
                                        </p:cTn>
                                        <p:tgtEl>
                                          <p:spTgt spid="105"/>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62"/>
                                        </p:tgtEl>
                                        <p:attrNameLst>
                                          <p:attrName>style.visibility</p:attrName>
                                        </p:attrNameLst>
                                      </p:cBhvr>
                                      <p:to>
                                        <p:strVal val="visible"/>
                                      </p:to>
                                    </p:set>
                                  </p:childTnLst>
                                </p:cTn>
                              </p:par>
                              <p:par>
                                <p:cTn id="103" presetID="1" presetClass="entr" presetSubtype="0" fill="hold" nodeType="withEffect">
                                  <p:stCondLst>
                                    <p:cond delay="0"/>
                                  </p:stCondLst>
                                  <p:childTnLst>
                                    <p:set>
                                      <p:cBhvr>
                                        <p:cTn id="104" dur="1" fill="hold">
                                          <p:stCondLst>
                                            <p:cond delay="0"/>
                                          </p:stCondLst>
                                        </p:cTn>
                                        <p:tgtEl>
                                          <p:spTgt spid="103"/>
                                        </p:tgtEl>
                                        <p:attrNameLst>
                                          <p:attrName>style.visibility</p:attrName>
                                        </p:attrNameLst>
                                      </p:cBhvr>
                                      <p:to>
                                        <p:strVal val="visible"/>
                                      </p:to>
                                    </p:set>
                                  </p:childTnLst>
                                </p:cTn>
                              </p:par>
                            </p:childTnLst>
                          </p:cTn>
                        </p:par>
                      </p:childTnLst>
                    </p:cTn>
                  </p:par>
                  <p:par>
                    <p:cTn id="105" fill="hold">
                      <p:stCondLst>
                        <p:cond delay="indefinite"/>
                      </p:stCondLst>
                      <p:childTnLst>
                        <p:par>
                          <p:cTn id="106" fill="hold">
                            <p:stCondLst>
                              <p:cond delay="0"/>
                            </p:stCondLst>
                            <p:childTnLst>
                              <p:par>
                                <p:cTn id="107" presetID="1" presetClass="entr" presetSubtype="0" fill="hold" grpId="0" nodeType="clickEffect">
                                  <p:stCondLst>
                                    <p:cond delay="0"/>
                                  </p:stCondLst>
                                  <p:childTnLst>
                                    <p:set>
                                      <p:cBhvr>
                                        <p:cTn id="108" dur="1" fill="hold">
                                          <p:stCondLst>
                                            <p:cond delay="0"/>
                                          </p:stCondLst>
                                        </p:cTn>
                                        <p:tgtEl>
                                          <p:spTgt spid="65"/>
                                        </p:tgtEl>
                                        <p:attrNameLst>
                                          <p:attrName>style.visibility</p:attrName>
                                        </p:attrNameLst>
                                      </p:cBhvr>
                                      <p:to>
                                        <p:strVal val="visible"/>
                                      </p:to>
                                    </p:set>
                                  </p:childTnLst>
                                </p:cTn>
                              </p:par>
                              <p:par>
                                <p:cTn id="109" presetID="1" presetClass="entr" presetSubtype="0" fill="hold" nodeType="withEffect">
                                  <p:stCondLst>
                                    <p:cond delay="0"/>
                                  </p:stCondLst>
                                  <p:childTnLst>
                                    <p:set>
                                      <p:cBhvr>
                                        <p:cTn id="110" dur="1" fill="hold">
                                          <p:stCondLst>
                                            <p:cond delay="0"/>
                                          </p:stCondLst>
                                        </p:cTn>
                                        <p:tgtEl>
                                          <p:spTgt spid="107"/>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grpId="0" nodeType="clickEffect">
                                  <p:stCondLst>
                                    <p:cond delay="0"/>
                                  </p:stCondLst>
                                  <p:childTnLst>
                                    <p:set>
                                      <p:cBhvr>
                                        <p:cTn id="114" dur="1" fill="hold">
                                          <p:stCondLst>
                                            <p:cond delay="0"/>
                                          </p:stCondLst>
                                        </p:cTn>
                                        <p:tgtEl>
                                          <p:spTgt spid="68"/>
                                        </p:tgtEl>
                                        <p:attrNameLst>
                                          <p:attrName>style.visibility</p:attrName>
                                        </p:attrNameLst>
                                      </p:cBhvr>
                                      <p:to>
                                        <p:strVal val="visible"/>
                                      </p:to>
                                    </p:set>
                                  </p:childTnLst>
                                </p:cTn>
                              </p:par>
                              <p:par>
                                <p:cTn id="115" presetID="1" presetClass="entr" presetSubtype="0" fill="hold" nodeType="withEffect">
                                  <p:stCondLst>
                                    <p:cond delay="0"/>
                                  </p:stCondLst>
                                  <p:childTnLst>
                                    <p:set>
                                      <p:cBhvr>
                                        <p:cTn id="116" dur="1" fill="hold">
                                          <p:stCondLst>
                                            <p:cond delay="0"/>
                                          </p:stCondLst>
                                        </p:cTn>
                                        <p:tgtEl>
                                          <p:spTgt spid="10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6" grpId="0"/>
      <p:bldP spid="19" grpId="0"/>
      <p:bldP spid="22" grpId="0"/>
      <p:bldP spid="25" grpId="0"/>
      <p:bldP spid="28" grpId="0"/>
      <p:bldP spid="31" grpId="0"/>
      <p:bldP spid="34" grpId="0"/>
      <p:bldP spid="37" grpId="0"/>
      <p:bldP spid="40" grpId="0"/>
      <p:bldP spid="43" grpId="0"/>
      <p:bldP spid="47" grpId="0"/>
      <p:bldP spid="49" grpId="0"/>
      <p:bldP spid="52" grpId="0"/>
      <p:bldP spid="56" grpId="0"/>
      <p:bldP spid="59" grpId="0"/>
      <p:bldP spid="62" grpId="0"/>
      <p:bldP spid="65" grpId="0"/>
      <p:bldP spid="6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C89A-73CF-7086-05D1-4BAD4D65E2DC}"/>
              </a:ext>
            </a:extLst>
          </p:cNvPr>
          <p:cNvSpPr>
            <a:spLocks noGrp="1"/>
          </p:cNvSpPr>
          <p:nvPr>
            <p:ph type="title"/>
          </p:nvPr>
        </p:nvSpPr>
        <p:spPr>
          <a:xfrm>
            <a:off x="609600" y="-14372"/>
            <a:ext cx="10972800" cy="1143000"/>
          </a:xfrm>
        </p:spPr>
        <p:txBody>
          <a:bodyPr>
            <a:normAutofit/>
          </a:bodyPr>
          <a:lstStyle/>
          <a:p>
            <a:r>
              <a:rPr lang="en-GB" b="1" dirty="0"/>
              <a:t>Citizen Advocacy in the USA</a:t>
            </a:r>
          </a:p>
        </p:txBody>
      </p:sp>
      <p:sp>
        <p:nvSpPr>
          <p:cNvPr id="3" name="Content Placeholder 2">
            <a:extLst>
              <a:ext uri="{FF2B5EF4-FFF2-40B4-BE49-F238E27FC236}">
                <a16:creationId xmlns:a16="http://schemas.microsoft.com/office/drawing/2014/main" id="{87BBC440-10E0-47B0-8AA3-1D030878CDE4}"/>
              </a:ext>
            </a:extLst>
          </p:cNvPr>
          <p:cNvSpPr>
            <a:spLocks noGrp="1"/>
          </p:cNvSpPr>
          <p:nvPr>
            <p:ph idx="1"/>
          </p:nvPr>
        </p:nvSpPr>
        <p:spPr>
          <a:xfrm>
            <a:off x="191344" y="1268760"/>
            <a:ext cx="11593288" cy="3917032"/>
          </a:xfrm>
        </p:spPr>
        <p:txBody>
          <a:bodyPr>
            <a:normAutofit fontScale="85000" lnSpcReduction="20000"/>
          </a:bodyPr>
          <a:lstStyle/>
          <a:p>
            <a:pPr>
              <a:lnSpc>
                <a:spcPct val="120000"/>
              </a:lnSpc>
              <a:spcBef>
                <a:spcPts val="600"/>
              </a:spcBef>
              <a:spcAft>
                <a:spcPts val="600"/>
              </a:spcAft>
            </a:pPr>
            <a:r>
              <a:rPr lang="en-GB" sz="2400" dirty="0"/>
              <a:t>Wolf Wolfensberger, a prominent advocate for people with intellectual impairments, developed the concept of Citizen Advocacy in the USA. </a:t>
            </a:r>
          </a:p>
          <a:p>
            <a:pPr>
              <a:lnSpc>
                <a:spcPct val="120000"/>
              </a:lnSpc>
              <a:spcBef>
                <a:spcPts val="600"/>
              </a:spcBef>
              <a:spcAft>
                <a:spcPts val="600"/>
              </a:spcAft>
            </a:pPr>
            <a:r>
              <a:rPr lang="en-GB" sz="2400" dirty="0"/>
              <a:t>He believed that individuals who are more advantaged should advocate for those who are less so, particularly focusing on people with impairments.</a:t>
            </a:r>
          </a:p>
          <a:p>
            <a:pPr>
              <a:lnSpc>
                <a:spcPct val="120000"/>
              </a:lnSpc>
              <a:spcBef>
                <a:spcPts val="600"/>
              </a:spcBef>
              <a:spcAft>
                <a:spcPts val="600"/>
              </a:spcAft>
            </a:pPr>
            <a:r>
              <a:rPr lang="en-GB" sz="2400" dirty="0"/>
              <a:t>Citizen Advocacy involves recruiting unpaid volunteers to form one-on-one protective relationships with impaired individuals. </a:t>
            </a:r>
          </a:p>
          <a:p>
            <a:pPr>
              <a:lnSpc>
                <a:spcPct val="120000"/>
              </a:lnSpc>
              <a:spcBef>
                <a:spcPts val="600"/>
              </a:spcBef>
              <a:spcAft>
                <a:spcPts val="600"/>
              </a:spcAft>
            </a:pPr>
            <a:r>
              <a:rPr lang="en-GB" sz="2400" dirty="0"/>
              <a:t>The goal is to ensure that vulnerable individuals have someone to look out for them, especially when their families are unable to do so.</a:t>
            </a:r>
          </a:p>
          <a:p>
            <a:pPr>
              <a:lnSpc>
                <a:spcPct val="120000"/>
              </a:lnSpc>
              <a:spcBef>
                <a:spcPts val="600"/>
              </a:spcBef>
              <a:spcAft>
                <a:spcPts val="600"/>
              </a:spcAft>
            </a:pPr>
            <a:r>
              <a:rPr lang="en-GB" sz="2400" dirty="0"/>
              <a:t>Funding challenges have made it difficult to sustain some programs. Despite these challenges, Citizen Advocacy has had a significant positive impact on the lives of many impaired individuals.</a:t>
            </a:r>
          </a:p>
        </p:txBody>
      </p:sp>
      <p:sp>
        <p:nvSpPr>
          <p:cNvPr id="5" name="TextBox 4">
            <a:extLst>
              <a:ext uri="{FF2B5EF4-FFF2-40B4-BE49-F238E27FC236}">
                <a16:creationId xmlns:a16="http://schemas.microsoft.com/office/drawing/2014/main" id="{BADDB75A-B3BB-8D4D-202D-E8DBEC58DE7A}"/>
              </a:ext>
            </a:extLst>
          </p:cNvPr>
          <p:cNvSpPr txBox="1"/>
          <p:nvPr/>
        </p:nvSpPr>
        <p:spPr>
          <a:xfrm>
            <a:off x="8112224" y="5185792"/>
            <a:ext cx="2880320" cy="369332"/>
          </a:xfrm>
          <a:prstGeom prst="rect">
            <a:avLst/>
          </a:prstGeom>
          <a:noFill/>
        </p:spPr>
        <p:txBody>
          <a:bodyPr wrap="square" rtlCol="0">
            <a:spAutoFit/>
          </a:bodyPr>
          <a:lstStyle/>
          <a:p>
            <a:r>
              <a:rPr lang="en-GB" dirty="0"/>
              <a:t>(Based on Mathews, 2019)</a:t>
            </a:r>
          </a:p>
        </p:txBody>
      </p:sp>
    </p:spTree>
    <p:extLst>
      <p:ext uri="{BB962C8B-B14F-4D97-AF65-F5344CB8AC3E}">
        <p14:creationId xmlns:p14="http://schemas.microsoft.com/office/powerpoint/2010/main" val="1556597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C89A-73CF-7086-05D1-4BAD4D65E2DC}"/>
              </a:ext>
            </a:extLst>
          </p:cNvPr>
          <p:cNvSpPr>
            <a:spLocks noGrp="1"/>
          </p:cNvSpPr>
          <p:nvPr>
            <p:ph type="title"/>
          </p:nvPr>
        </p:nvSpPr>
        <p:spPr>
          <a:xfrm>
            <a:off x="609600" y="-14372"/>
            <a:ext cx="10972800" cy="1143000"/>
          </a:xfrm>
        </p:spPr>
        <p:txBody>
          <a:bodyPr>
            <a:normAutofit/>
          </a:bodyPr>
          <a:lstStyle/>
          <a:p>
            <a:r>
              <a:rPr lang="en-GB" b="1" dirty="0"/>
              <a:t>Citizen Advocacy in the UK</a:t>
            </a:r>
          </a:p>
        </p:txBody>
      </p:sp>
      <p:sp>
        <p:nvSpPr>
          <p:cNvPr id="3" name="Content Placeholder 2">
            <a:extLst>
              <a:ext uri="{FF2B5EF4-FFF2-40B4-BE49-F238E27FC236}">
                <a16:creationId xmlns:a16="http://schemas.microsoft.com/office/drawing/2014/main" id="{87BBC440-10E0-47B0-8AA3-1D030878CDE4}"/>
              </a:ext>
            </a:extLst>
          </p:cNvPr>
          <p:cNvSpPr>
            <a:spLocks noGrp="1"/>
          </p:cNvSpPr>
          <p:nvPr>
            <p:ph idx="1"/>
          </p:nvPr>
        </p:nvSpPr>
        <p:spPr>
          <a:xfrm>
            <a:off x="191344" y="1268760"/>
            <a:ext cx="11593288" cy="3917032"/>
          </a:xfrm>
        </p:spPr>
        <p:txBody>
          <a:bodyPr>
            <a:normAutofit/>
          </a:bodyPr>
          <a:lstStyle/>
          <a:p>
            <a:pPr>
              <a:lnSpc>
                <a:spcPct val="120000"/>
              </a:lnSpc>
              <a:spcBef>
                <a:spcPts val="600"/>
              </a:spcBef>
              <a:spcAft>
                <a:spcPts val="600"/>
              </a:spcAft>
            </a:pPr>
            <a:r>
              <a:rPr lang="en-GB" sz="2400" dirty="0"/>
              <a:t>Citizen Advocacy began in the late 1970s with the establishment of the Independent Advocacy Campaign (ICA) </a:t>
            </a:r>
          </a:p>
          <a:p>
            <a:pPr>
              <a:lnSpc>
                <a:spcPct val="120000"/>
              </a:lnSpc>
              <a:spcBef>
                <a:spcPts val="600"/>
              </a:spcBef>
              <a:spcAft>
                <a:spcPts val="600"/>
              </a:spcAft>
            </a:pPr>
            <a:r>
              <a:rPr lang="en-GB" sz="2400" dirty="0"/>
              <a:t>comprising seven key organisations supporting people with physical, sensory, communication and profound multiple impairments, deﬁned advocacy as:</a:t>
            </a:r>
          </a:p>
          <a:p>
            <a:pPr>
              <a:lnSpc>
                <a:spcPct val="120000"/>
              </a:lnSpc>
              <a:spcBef>
                <a:spcPts val="600"/>
              </a:spcBef>
              <a:spcAft>
                <a:spcPts val="600"/>
              </a:spcAft>
            </a:pPr>
            <a:r>
              <a:rPr lang="en-GB" sz="2400" dirty="0"/>
              <a:t>‘taking action to help people say what they want, secure their rights, represent their interests and obtain services they need’</a:t>
            </a:r>
          </a:p>
        </p:txBody>
      </p:sp>
      <p:sp>
        <p:nvSpPr>
          <p:cNvPr id="5" name="TextBox 4">
            <a:extLst>
              <a:ext uri="{FF2B5EF4-FFF2-40B4-BE49-F238E27FC236}">
                <a16:creationId xmlns:a16="http://schemas.microsoft.com/office/drawing/2014/main" id="{BADDB75A-B3BB-8D4D-202D-E8DBEC58DE7A}"/>
              </a:ext>
            </a:extLst>
          </p:cNvPr>
          <p:cNvSpPr txBox="1"/>
          <p:nvPr/>
        </p:nvSpPr>
        <p:spPr>
          <a:xfrm>
            <a:off x="7104112" y="5185792"/>
            <a:ext cx="3888432" cy="369332"/>
          </a:xfrm>
          <a:prstGeom prst="rect">
            <a:avLst/>
          </a:prstGeom>
          <a:noFill/>
        </p:spPr>
        <p:txBody>
          <a:bodyPr wrap="square" rtlCol="0">
            <a:spAutoFit/>
          </a:bodyPr>
          <a:lstStyle/>
          <a:p>
            <a:r>
              <a:rPr lang="en-GB" dirty="0"/>
              <a:t>(Rappaport </a:t>
            </a:r>
            <a:r>
              <a:rPr lang="en-GB" i="1" dirty="0"/>
              <a:t>et al</a:t>
            </a:r>
            <a:r>
              <a:rPr lang="en-GB" dirty="0"/>
              <a:t>, 2005, pp.299-300)</a:t>
            </a:r>
          </a:p>
        </p:txBody>
      </p:sp>
    </p:spTree>
    <p:extLst>
      <p:ext uri="{BB962C8B-B14F-4D97-AF65-F5344CB8AC3E}">
        <p14:creationId xmlns:p14="http://schemas.microsoft.com/office/powerpoint/2010/main" val="106862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C89A-73CF-7086-05D1-4BAD4D65E2DC}"/>
              </a:ext>
            </a:extLst>
          </p:cNvPr>
          <p:cNvSpPr>
            <a:spLocks noGrp="1"/>
          </p:cNvSpPr>
          <p:nvPr>
            <p:ph type="title"/>
          </p:nvPr>
        </p:nvSpPr>
        <p:spPr>
          <a:xfrm>
            <a:off x="609600" y="-14372"/>
            <a:ext cx="10972800" cy="1143000"/>
          </a:xfrm>
        </p:spPr>
        <p:txBody>
          <a:bodyPr>
            <a:normAutofit/>
          </a:bodyPr>
          <a:lstStyle/>
          <a:p>
            <a:r>
              <a:rPr lang="en-GB" b="1" dirty="0"/>
              <a:t>Other Milestones</a:t>
            </a:r>
          </a:p>
        </p:txBody>
      </p:sp>
      <p:sp>
        <p:nvSpPr>
          <p:cNvPr id="3" name="Content Placeholder 2">
            <a:extLst>
              <a:ext uri="{FF2B5EF4-FFF2-40B4-BE49-F238E27FC236}">
                <a16:creationId xmlns:a16="http://schemas.microsoft.com/office/drawing/2014/main" id="{87BBC440-10E0-47B0-8AA3-1D030878CDE4}"/>
              </a:ext>
            </a:extLst>
          </p:cNvPr>
          <p:cNvSpPr>
            <a:spLocks noGrp="1"/>
          </p:cNvSpPr>
          <p:nvPr>
            <p:ph idx="1"/>
          </p:nvPr>
        </p:nvSpPr>
        <p:spPr>
          <a:xfrm>
            <a:off x="191344" y="1412776"/>
            <a:ext cx="11593288" cy="3917032"/>
          </a:xfrm>
        </p:spPr>
        <p:txBody>
          <a:bodyPr>
            <a:normAutofit/>
          </a:bodyPr>
          <a:lstStyle/>
          <a:p>
            <a:pPr>
              <a:lnSpc>
                <a:spcPct val="120000"/>
              </a:lnSpc>
              <a:spcBef>
                <a:spcPts val="600"/>
              </a:spcBef>
              <a:spcAft>
                <a:spcPts val="600"/>
              </a:spcAft>
            </a:pPr>
            <a:r>
              <a:rPr lang="en-GB" sz="2400" dirty="0"/>
              <a:t>In 1983 the charity (IRCHIN) was established to provide </a:t>
            </a:r>
            <a:r>
              <a:rPr lang="en-GB" sz="2400" b="1" dirty="0"/>
              <a:t>I</a:t>
            </a:r>
            <a:r>
              <a:rPr lang="en-GB" sz="2400" dirty="0"/>
              <a:t>ndependent </a:t>
            </a:r>
            <a:r>
              <a:rPr lang="en-GB" sz="2400" b="1" dirty="0"/>
              <a:t>r</a:t>
            </a:r>
            <a:r>
              <a:rPr lang="en-GB" sz="2400" dirty="0"/>
              <a:t>epresentation for </a:t>
            </a:r>
            <a:r>
              <a:rPr lang="en-GB" sz="2400" b="1" dirty="0"/>
              <a:t>ch</a:t>
            </a:r>
            <a:r>
              <a:rPr lang="en-GB" sz="2400" dirty="0"/>
              <a:t>ildren </a:t>
            </a:r>
            <a:r>
              <a:rPr lang="en-GB" sz="2400" b="1" dirty="0"/>
              <a:t>i</a:t>
            </a:r>
            <a:r>
              <a:rPr lang="en-GB" sz="2400" dirty="0"/>
              <a:t>n </a:t>
            </a:r>
            <a:r>
              <a:rPr lang="en-GB" sz="2400" b="1" dirty="0"/>
              <a:t>n</a:t>
            </a:r>
            <a:r>
              <a:rPr lang="en-GB" sz="2400" dirty="0"/>
              <a:t>eed</a:t>
            </a:r>
          </a:p>
          <a:p>
            <a:pPr>
              <a:lnSpc>
                <a:spcPct val="120000"/>
              </a:lnSpc>
              <a:spcBef>
                <a:spcPts val="600"/>
              </a:spcBef>
              <a:spcAft>
                <a:spcPts val="600"/>
              </a:spcAft>
            </a:pPr>
            <a:r>
              <a:rPr lang="en-GB" sz="2400" dirty="0"/>
              <a:t>In the same year the </a:t>
            </a:r>
            <a:r>
              <a:rPr lang="en-GB" sz="2400" i="1" dirty="0"/>
              <a:t>Mental Health Act </a:t>
            </a:r>
            <a:r>
              <a:rPr lang="en-GB" sz="2400" dirty="0"/>
              <a:t>(1983) established a legal framework for formal advocacy for those with mental health issues</a:t>
            </a:r>
          </a:p>
          <a:p>
            <a:pPr>
              <a:lnSpc>
                <a:spcPct val="120000"/>
              </a:lnSpc>
              <a:spcBef>
                <a:spcPts val="600"/>
              </a:spcBef>
              <a:spcAft>
                <a:spcPts val="600"/>
              </a:spcAft>
            </a:pPr>
            <a:r>
              <a:rPr lang="en-GB" sz="2400" dirty="0"/>
              <a:t>The related Code of Practice established the role of Independent Mental Health Advocates, the first officially sanctioned form of Advocacy in the UK (Department of Health, 1983)</a:t>
            </a:r>
          </a:p>
          <a:p>
            <a:pPr>
              <a:lnSpc>
                <a:spcPct val="120000"/>
              </a:lnSpc>
              <a:spcBef>
                <a:spcPts val="600"/>
              </a:spcBef>
              <a:spcAft>
                <a:spcPts val="600"/>
              </a:spcAft>
            </a:pPr>
            <a:endParaRPr lang="en-GB" sz="2400" dirty="0"/>
          </a:p>
        </p:txBody>
      </p:sp>
    </p:spTree>
    <p:extLst>
      <p:ext uri="{BB962C8B-B14F-4D97-AF65-F5344CB8AC3E}">
        <p14:creationId xmlns:p14="http://schemas.microsoft.com/office/powerpoint/2010/main" val="3057668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C89A-73CF-7086-05D1-4BAD4D65E2DC}"/>
              </a:ext>
            </a:extLst>
          </p:cNvPr>
          <p:cNvSpPr>
            <a:spLocks noGrp="1"/>
          </p:cNvSpPr>
          <p:nvPr>
            <p:ph type="title"/>
          </p:nvPr>
        </p:nvSpPr>
        <p:spPr>
          <a:xfrm>
            <a:off x="609600" y="-14372"/>
            <a:ext cx="10972800" cy="1143000"/>
          </a:xfrm>
        </p:spPr>
        <p:txBody>
          <a:bodyPr>
            <a:normAutofit/>
          </a:bodyPr>
          <a:lstStyle/>
          <a:p>
            <a:r>
              <a:rPr lang="en-GB" b="1" dirty="0"/>
              <a:t>Other Milestones</a:t>
            </a:r>
          </a:p>
        </p:txBody>
      </p:sp>
      <p:sp>
        <p:nvSpPr>
          <p:cNvPr id="3" name="Content Placeholder 2">
            <a:extLst>
              <a:ext uri="{FF2B5EF4-FFF2-40B4-BE49-F238E27FC236}">
                <a16:creationId xmlns:a16="http://schemas.microsoft.com/office/drawing/2014/main" id="{87BBC440-10E0-47B0-8AA3-1D030878CDE4}"/>
              </a:ext>
            </a:extLst>
          </p:cNvPr>
          <p:cNvSpPr>
            <a:spLocks noGrp="1"/>
          </p:cNvSpPr>
          <p:nvPr>
            <p:ph idx="1"/>
          </p:nvPr>
        </p:nvSpPr>
        <p:spPr>
          <a:xfrm>
            <a:off x="191344" y="1139894"/>
            <a:ext cx="11593288" cy="3917032"/>
          </a:xfrm>
        </p:spPr>
        <p:txBody>
          <a:bodyPr>
            <a:normAutofit fontScale="85000" lnSpcReduction="20000"/>
          </a:bodyPr>
          <a:lstStyle/>
          <a:p>
            <a:pPr>
              <a:lnSpc>
                <a:spcPct val="120000"/>
              </a:lnSpc>
              <a:spcBef>
                <a:spcPts val="600"/>
              </a:spcBef>
              <a:spcAft>
                <a:spcPts val="600"/>
              </a:spcAft>
            </a:pPr>
            <a:r>
              <a:rPr lang="en-GB" sz="2400" i="1" dirty="0"/>
              <a:t>The Children Act</a:t>
            </a:r>
            <a:r>
              <a:rPr lang="en-GB" sz="2400" dirty="0"/>
              <a:t> (1989) included provisions for advocacy services for children in care and care leavers. </a:t>
            </a:r>
          </a:p>
          <a:p>
            <a:pPr>
              <a:lnSpc>
                <a:spcPct val="120000"/>
              </a:lnSpc>
              <a:spcBef>
                <a:spcPts val="600"/>
              </a:spcBef>
              <a:spcAft>
                <a:spcPts val="600"/>
              </a:spcAft>
            </a:pPr>
            <a:r>
              <a:rPr lang="en-GB" sz="2400" dirty="0"/>
              <a:t>Under sections 24D and 26 of the Act, local authorities are required to make arrangements for the provision of advocacy services to assist children and young people in making representations and complaints about their care</a:t>
            </a:r>
          </a:p>
          <a:p>
            <a:pPr>
              <a:lnSpc>
                <a:spcPct val="120000"/>
              </a:lnSpc>
              <a:spcBef>
                <a:spcPts val="600"/>
              </a:spcBef>
              <a:spcAft>
                <a:spcPts val="600"/>
              </a:spcAft>
            </a:pPr>
            <a:r>
              <a:rPr lang="en-GB" sz="2400" dirty="0"/>
              <a:t>Section 119 of the </a:t>
            </a:r>
            <a:r>
              <a:rPr lang="en-GB" sz="2400" i="1" dirty="0"/>
              <a:t>Adoption and Children Act 2002 Act </a:t>
            </a:r>
            <a:r>
              <a:rPr lang="en-GB" sz="2400" dirty="0"/>
              <a:t>amends the Children Act 1989 to include provisions for advocacy services.</a:t>
            </a:r>
            <a:r>
              <a:rPr lang="en-GB" sz="2400" i="1" dirty="0"/>
              <a:t> </a:t>
            </a:r>
          </a:p>
          <a:p>
            <a:pPr>
              <a:lnSpc>
                <a:spcPct val="120000"/>
              </a:lnSpc>
              <a:spcBef>
                <a:spcPts val="600"/>
              </a:spcBef>
              <a:spcAft>
                <a:spcPts val="600"/>
              </a:spcAft>
            </a:pPr>
            <a:r>
              <a:rPr lang="en-GB" sz="2400" dirty="0"/>
              <a:t>This amendment, along with the </a:t>
            </a:r>
            <a:r>
              <a:rPr lang="en-GB" sz="2400" i="1" dirty="0"/>
              <a:t>Advocacy Services and Representations Procedure (Children) (Amendment) Regulations 2004, </a:t>
            </a:r>
            <a:r>
              <a:rPr lang="en-GB" sz="2400" dirty="0"/>
              <a:t>imposes new duties on local authorities to provide advocacy services to children and young people making or intending to make representations</a:t>
            </a:r>
          </a:p>
          <a:p>
            <a:pPr>
              <a:lnSpc>
                <a:spcPct val="120000"/>
              </a:lnSpc>
              <a:spcBef>
                <a:spcPts val="600"/>
              </a:spcBef>
              <a:spcAft>
                <a:spcPts val="600"/>
              </a:spcAft>
            </a:pPr>
            <a:endParaRPr lang="en-GB" sz="2400" dirty="0"/>
          </a:p>
        </p:txBody>
      </p:sp>
    </p:spTree>
    <p:extLst>
      <p:ext uri="{BB962C8B-B14F-4D97-AF65-F5344CB8AC3E}">
        <p14:creationId xmlns:p14="http://schemas.microsoft.com/office/powerpoint/2010/main" val="360827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C89A-73CF-7086-05D1-4BAD4D65E2DC}"/>
              </a:ext>
            </a:extLst>
          </p:cNvPr>
          <p:cNvSpPr>
            <a:spLocks noGrp="1"/>
          </p:cNvSpPr>
          <p:nvPr>
            <p:ph type="title"/>
          </p:nvPr>
        </p:nvSpPr>
        <p:spPr>
          <a:xfrm>
            <a:off x="609600" y="-14372"/>
            <a:ext cx="10972800" cy="1143000"/>
          </a:xfrm>
        </p:spPr>
        <p:txBody>
          <a:bodyPr>
            <a:normAutofit/>
          </a:bodyPr>
          <a:lstStyle/>
          <a:p>
            <a:r>
              <a:rPr lang="en-GB" b="1" dirty="0"/>
              <a:t>Other Milestones</a:t>
            </a:r>
          </a:p>
        </p:txBody>
      </p:sp>
      <p:sp>
        <p:nvSpPr>
          <p:cNvPr id="3" name="Content Placeholder 2">
            <a:extLst>
              <a:ext uri="{FF2B5EF4-FFF2-40B4-BE49-F238E27FC236}">
                <a16:creationId xmlns:a16="http://schemas.microsoft.com/office/drawing/2014/main" id="{87BBC440-10E0-47B0-8AA3-1D030878CDE4}"/>
              </a:ext>
            </a:extLst>
          </p:cNvPr>
          <p:cNvSpPr>
            <a:spLocks noGrp="1"/>
          </p:cNvSpPr>
          <p:nvPr>
            <p:ph idx="1"/>
          </p:nvPr>
        </p:nvSpPr>
        <p:spPr>
          <a:xfrm>
            <a:off x="191344" y="1470484"/>
            <a:ext cx="11593288" cy="3917032"/>
          </a:xfrm>
        </p:spPr>
        <p:txBody>
          <a:bodyPr>
            <a:normAutofit/>
          </a:bodyPr>
          <a:lstStyle/>
          <a:p>
            <a:pPr>
              <a:lnSpc>
                <a:spcPct val="120000"/>
              </a:lnSpc>
              <a:spcBef>
                <a:spcPts val="600"/>
              </a:spcBef>
              <a:spcAft>
                <a:spcPts val="600"/>
              </a:spcAft>
            </a:pPr>
            <a:r>
              <a:rPr lang="en-GB" sz="2800" dirty="0"/>
              <a:t>The Independent Complaints Advocacy Service (ICAS) in the UK was established in 2003 to ensure that people making complaints about NHS services had access to independent support. </a:t>
            </a:r>
          </a:p>
          <a:p>
            <a:pPr>
              <a:lnSpc>
                <a:spcPct val="120000"/>
              </a:lnSpc>
              <a:spcBef>
                <a:spcPts val="600"/>
              </a:spcBef>
              <a:spcAft>
                <a:spcPts val="600"/>
              </a:spcAft>
            </a:pPr>
            <a:r>
              <a:rPr lang="en-GB" sz="2800" dirty="0"/>
              <a:t>The responsibility for commissioning this service was transferred from the Secretary of State for Health to local authorities on April 1, 2013</a:t>
            </a:r>
          </a:p>
          <a:p>
            <a:pPr>
              <a:lnSpc>
                <a:spcPct val="120000"/>
              </a:lnSpc>
              <a:spcBef>
                <a:spcPts val="600"/>
              </a:spcBef>
              <a:spcAft>
                <a:spcPts val="600"/>
              </a:spcAft>
            </a:pPr>
            <a:r>
              <a:rPr lang="en-GB" sz="2800" dirty="0"/>
              <a:t>We will explore this service in more detail later in the Module</a:t>
            </a:r>
          </a:p>
        </p:txBody>
      </p:sp>
    </p:spTree>
    <p:extLst>
      <p:ext uri="{BB962C8B-B14F-4D97-AF65-F5344CB8AC3E}">
        <p14:creationId xmlns:p14="http://schemas.microsoft.com/office/powerpoint/2010/main" val="24094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C89A-73CF-7086-05D1-4BAD4D65E2DC}"/>
              </a:ext>
            </a:extLst>
          </p:cNvPr>
          <p:cNvSpPr>
            <a:spLocks noGrp="1"/>
          </p:cNvSpPr>
          <p:nvPr>
            <p:ph type="title"/>
          </p:nvPr>
        </p:nvSpPr>
        <p:spPr>
          <a:xfrm>
            <a:off x="609600" y="-14372"/>
            <a:ext cx="10972800" cy="1143000"/>
          </a:xfrm>
        </p:spPr>
        <p:txBody>
          <a:bodyPr>
            <a:normAutofit/>
          </a:bodyPr>
          <a:lstStyle/>
          <a:p>
            <a:r>
              <a:rPr lang="en-GB" b="1" dirty="0"/>
              <a:t>Other Milestones</a:t>
            </a:r>
          </a:p>
        </p:txBody>
      </p:sp>
      <p:sp>
        <p:nvSpPr>
          <p:cNvPr id="3" name="Content Placeholder 2">
            <a:extLst>
              <a:ext uri="{FF2B5EF4-FFF2-40B4-BE49-F238E27FC236}">
                <a16:creationId xmlns:a16="http://schemas.microsoft.com/office/drawing/2014/main" id="{87BBC440-10E0-47B0-8AA3-1D030878CDE4}"/>
              </a:ext>
            </a:extLst>
          </p:cNvPr>
          <p:cNvSpPr>
            <a:spLocks noGrp="1"/>
          </p:cNvSpPr>
          <p:nvPr>
            <p:ph idx="1"/>
          </p:nvPr>
        </p:nvSpPr>
        <p:spPr>
          <a:xfrm>
            <a:off x="299356" y="1340768"/>
            <a:ext cx="11593288" cy="3917032"/>
          </a:xfrm>
        </p:spPr>
        <p:txBody>
          <a:bodyPr>
            <a:normAutofit/>
          </a:bodyPr>
          <a:lstStyle/>
          <a:p>
            <a:pPr>
              <a:lnSpc>
                <a:spcPct val="120000"/>
              </a:lnSpc>
              <a:spcBef>
                <a:spcPts val="600"/>
              </a:spcBef>
              <a:spcAft>
                <a:spcPts val="600"/>
              </a:spcAft>
            </a:pPr>
            <a:r>
              <a:rPr lang="en-GB" sz="2800" dirty="0"/>
              <a:t>The role of the Independent Mental Capacity Advocate (IMCA) was established by the </a:t>
            </a:r>
            <a:r>
              <a:rPr lang="en-GB" sz="2800" i="1" dirty="0"/>
              <a:t>Mental Capacity Act </a:t>
            </a:r>
            <a:r>
              <a:rPr lang="en-GB" sz="2800" dirty="0"/>
              <a:t>2005. </a:t>
            </a:r>
          </a:p>
          <a:p>
            <a:pPr>
              <a:lnSpc>
                <a:spcPct val="120000"/>
              </a:lnSpc>
              <a:spcBef>
                <a:spcPts val="600"/>
              </a:spcBef>
              <a:spcAft>
                <a:spcPts val="600"/>
              </a:spcAft>
            </a:pPr>
            <a:r>
              <a:rPr lang="en-GB" sz="2800" dirty="0"/>
              <a:t>This legislation provides a legal framework to empower and protect individuals who may lack the capacity to make certain decisions for themselves.</a:t>
            </a:r>
          </a:p>
          <a:p>
            <a:pPr>
              <a:lnSpc>
                <a:spcPct val="120000"/>
              </a:lnSpc>
              <a:spcBef>
                <a:spcPts val="600"/>
              </a:spcBef>
              <a:spcAft>
                <a:spcPts val="600"/>
              </a:spcAft>
            </a:pPr>
            <a:r>
              <a:rPr lang="en-GB" sz="2800" dirty="0"/>
              <a:t>This became the third </a:t>
            </a:r>
            <a:r>
              <a:rPr lang="en-GB" sz="2800" b="1" dirty="0"/>
              <a:t>statutory</a:t>
            </a:r>
            <a:r>
              <a:rPr lang="en-GB" sz="2800" dirty="0"/>
              <a:t> type of Advocacy available in the UK</a:t>
            </a:r>
            <a:endParaRPr lang="en-GB" sz="2800" b="1" dirty="0"/>
          </a:p>
        </p:txBody>
      </p:sp>
    </p:spTree>
    <p:extLst>
      <p:ext uri="{BB962C8B-B14F-4D97-AF65-F5344CB8AC3E}">
        <p14:creationId xmlns:p14="http://schemas.microsoft.com/office/powerpoint/2010/main" val="2512716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C89A-73CF-7086-05D1-4BAD4D65E2DC}"/>
              </a:ext>
            </a:extLst>
          </p:cNvPr>
          <p:cNvSpPr>
            <a:spLocks noGrp="1"/>
          </p:cNvSpPr>
          <p:nvPr>
            <p:ph type="title"/>
          </p:nvPr>
        </p:nvSpPr>
        <p:spPr>
          <a:xfrm>
            <a:off x="609600" y="-14372"/>
            <a:ext cx="10972800" cy="1143000"/>
          </a:xfrm>
        </p:spPr>
        <p:txBody>
          <a:bodyPr>
            <a:normAutofit/>
          </a:bodyPr>
          <a:lstStyle/>
          <a:p>
            <a:r>
              <a:rPr lang="en-GB" b="1" dirty="0"/>
              <a:t>Other Milestones</a:t>
            </a:r>
          </a:p>
        </p:txBody>
      </p:sp>
      <p:sp>
        <p:nvSpPr>
          <p:cNvPr id="3" name="Content Placeholder 2">
            <a:extLst>
              <a:ext uri="{FF2B5EF4-FFF2-40B4-BE49-F238E27FC236}">
                <a16:creationId xmlns:a16="http://schemas.microsoft.com/office/drawing/2014/main" id="{87BBC440-10E0-47B0-8AA3-1D030878CDE4}"/>
              </a:ext>
            </a:extLst>
          </p:cNvPr>
          <p:cNvSpPr>
            <a:spLocks noGrp="1"/>
          </p:cNvSpPr>
          <p:nvPr>
            <p:ph idx="1"/>
          </p:nvPr>
        </p:nvSpPr>
        <p:spPr>
          <a:xfrm>
            <a:off x="299356" y="1340768"/>
            <a:ext cx="11593288" cy="3917032"/>
          </a:xfrm>
        </p:spPr>
        <p:txBody>
          <a:bodyPr>
            <a:normAutofit/>
          </a:bodyPr>
          <a:lstStyle/>
          <a:p>
            <a:pPr>
              <a:lnSpc>
                <a:spcPct val="120000"/>
              </a:lnSpc>
              <a:spcBef>
                <a:spcPts val="600"/>
              </a:spcBef>
              <a:spcAft>
                <a:spcPts val="600"/>
              </a:spcAft>
            </a:pPr>
            <a:r>
              <a:rPr lang="en-GB" sz="2800" dirty="0"/>
              <a:t>With the growth of these professional Advocacy roles there was a perceived need for a qualification to prove </a:t>
            </a:r>
            <a:r>
              <a:rPr lang="en-GB" sz="2800" b="1" dirty="0"/>
              <a:t>fitness to practice</a:t>
            </a:r>
            <a:endParaRPr lang="en-GB" sz="2800" dirty="0"/>
          </a:p>
          <a:p>
            <a:pPr>
              <a:lnSpc>
                <a:spcPct val="120000"/>
              </a:lnSpc>
              <a:spcBef>
                <a:spcPts val="600"/>
              </a:spcBef>
              <a:spcAft>
                <a:spcPts val="600"/>
              </a:spcAft>
            </a:pPr>
            <a:r>
              <a:rPr lang="en-GB" sz="2800" dirty="0"/>
              <a:t>The City &amp; Guilds Level 3 Certificate and Diploma in Independent Advocacy were launched in 2009</a:t>
            </a:r>
          </a:p>
          <a:p>
            <a:pPr>
              <a:lnSpc>
                <a:spcPct val="120000"/>
              </a:lnSpc>
              <a:spcBef>
                <a:spcPts val="600"/>
              </a:spcBef>
              <a:spcAft>
                <a:spcPts val="600"/>
              </a:spcAft>
            </a:pPr>
            <a:r>
              <a:rPr lang="en-GB" sz="2800" dirty="0"/>
              <a:t>This has been replaced by the Level 4 qualification in Independent Advocacy Practice (with versions available in Wales)</a:t>
            </a:r>
          </a:p>
        </p:txBody>
      </p:sp>
    </p:spTree>
    <p:extLst>
      <p:ext uri="{BB962C8B-B14F-4D97-AF65-F5344CB8AC3E}">
        <p14:creationId xmlns:p14="http://schemas.microsoft.com/office/powerpoint/2010/main" val="1169070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C89A-73CF-7086-05D1-4BAD4D65E2DC}"/>
              </a:ext>
            </a:extLst>
          </p:cNvPr>
          <p:cNvSpPr>
            <a:spLocks noGrp="1"/>
          </p:cNvSpPr>
          <p:nvPr>
            <p:ph type="title"/>
          </p:nvPr>
        </p:nvSpPr>
        <p:spPr>
          <a:xfrm>
            <a:off x="609600" y="-14372"/>
            <a:ext cx="10972800" cy="1143000"/>
          </a:xfrm>
        </p:spPr>
        <p:txBody>
          <a:bodyPr>
            <a:normAutofit/>
          </a:bodyPr>
          <a:lstStyle/>
          <a:p>
            <a:r>
              <a:rPr lang="en-GB" b="1" dirty="0"/>
              <a:t>Other Milestones</a:t>
            </a:r>
          </a:p>
        </p:txBody>
      </p:sp>
      <p:sp>
        <p:nvSpPr>
          <p:cNvPr id="3" name="Content Placeholder 2">
            <a:extLst>
              <a:ext uri="{FF2B5EF4-FFF2-40B4-BE49-F238E27FC236}">
                <a16:creationId xmlns:a16="http://schemas.microsoft.com/office/drawing/2014/main" id="{87BBC440-10E0-47B0-8AA3-1D030878CDE4}"/>
              </a:ext>
            </a:extLst>
          </p:cNvPr>
          <p:cNvSpPr>
            <a:spLocks noGrp="1"/>
          </p:cNvSpPr>
          <p:nvPr>
            <p:ph idx="1"/>
          </p:nvPr>
        </p:nvSpPr>
        <p:spPr>
          <a:xfrm>
            <a:off x="299356" y="1340768"/>
            <a:ext cx="11593288" cy="3917032"/>
          </a:xfrm>
        </p:spPr>
        <p:txBody>
          <a:bodyPr>
            <a:normAutofit fontScale="92500" lnSpcReduction="20000"/>
          </a:bodyPr>
          <a:lstStyle/>
          <a:p>
            <a:pPr>
              <a:lnSpc>
                <a:spcPct val="120000"/>
              </a:lnSpc>
              <a:spcBef>
                <a:spcPts val="600"/>
              </a:spcBef>
              <a:spcAft>
                <a:spcPts val="600"/>
              </a:spcAft>
            </a:pPr>
            <a:r>
              <a:rPr lang="en-GB" sz="2400" dirty="0"/>
              <a:t>In Wales, </a:t>
            </a:r>
            <a:r>
              <a:rPr lang="en-GB" sz="2400" i="1" dirty="0"/>
              <a:t>The Social Services and Well-Being (Wales) Act </a:t>
            </a:r>
            <a:r>
              <a:rPr lang="en-GB" sz="2400" dirty="0"/>
              <a:t>2014 firmly established roles for Advocates in supporting people to access services</a:t>
            </a:r>
          </a:p>
          <a:p>
            <a:pPr>
              <a:lnSpc>
                <a:spcPct val="120000"/>
              </a:lnSpc>
              <a:spcBef>
                <a:spcPts val="600"/>
              </a:spcBef>
              <a:spcAft>
                <a:spcPts val="600"/>
              </a:spcAft>
            </a:pPr>
            <a:r>
              <a:rPr lang="en-GB" sz="2400" dirty="0"/>
              <a:t>It includes an </a:t>
            </a:r>
            <a:r>
              <a:rPr lang="en-GB" sz="2400" dirty="0">
                <a:hlinkClick r:id="rId2"/>
              </a:rPr>
              <a:t>Advocacy Code of Practice</a:t>
            </a:r>
            <a:r>
              <a:rPr lang="en-GB" sz="2400" dirty="0"/>
              <a:t> which sets out the requirements for local authorities to: -</a:t>
            </a:r>
          </a:p>
          <a:p>
            <a:pPr>
              <a:lnSpc>
                <a:spcPct val="120000"/>
              </a:lnSpc>
              <a:spcBef>
                <a:spcPts val="600"/>
              </a:spcBef>
              <a:spcAft>
                <a:spcPts val="600"/>
              </a:spcAft>
            </a:pPr>
            <a:r>
              <a:rPr lang="en-GB" sz="2400" dirty="0"/>
              <a:t>a) ensure that access to advocacy services and support is available to enable individuals to engage and participate when local authorities are exercising statutory duties in relation to them and</a:t>
            </a:r>
          </a:p>
          <a:p>
            <a:pPr>
              <a:lnSpc>
                <a:spcPct val="120000"/>
              </a:lnSpc>
              <a:spcBef>
                <a:spcPts val="600"/>
              </a:spcBef>
              <a:spcAft>
                <a:spcPts val="600"/>
              </a:spcAft>
            </a:pPr>
            <a:r>
              <a:rPr lang="en-GB" sz="2400" dirty="0"/>
              <a:t>b) to arrange an Independent Professional Advocate (IPA) to facilitate the involvement of individuals in certain circumstances. </a:t>
            </a:r>
          </a:p>
          <a:p>
            <a:pPr>
              <a:lnSpc>
                <a:spcPct val="120000"/>
              </a:lnSpc>
              <a:spcBef>
                <a:spcPts val="600"/>
              </a:spcBef>
              <a:spcAft>
                <a:spcPts val="600"/>
              </a:spcAft>
            </a:pPr>
            <a:endParaRPr lang="en-GB" sz="2400" dirty="0"/>
          </a:p>
        </p:txBody>
      </p:sp>
    </p:spTree>
    <p:extLst>
      <p:ext uri="{BB962C8B-B14F-4D97-AF65-F5344CB8AC3E}">
        <p14:creationId xmlns:p14="http://schemas.microsoft.com/office/powerpoint/2010/main" val="701512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6F8D3-3B58-7E71-7636-676BC5E06876}"/>
              </a:ext>
            </a:extLst>
          </p:cNvPr>
          <p:cNvSpPr>
            <a:spLocks noGrp="1"/>
          </p:cNvSpPr>
          <p:nvPr>
            <p:ph type="title"/>
          </p:nvPr>
        </p:nvSpPr>
        <p:spPr>
          <a:xfrm>
            <a:off x="1703512" y="-13458"/>
            <a:ext cx="8058297" cy="1325562"/>
          </a:xfrm>
        </p:spPr>
        <p:txBody>
          <a:bodyPr>
            <a:normAutofit/>
          </a:bodyPr>
          <a:lstStyle/>
          <a:p>
            <a:r>
              <a:rPr lang="en-GB" b="1" dirty="0"/>
              <a:t>Advocacy in the 21</a:t>
            </a:r>
            <a:r>
              <a:rPr lang="en-GB" b="1" baseline="30000" dirty="0"/>
              <a:t>st</a:t>
            </a:r>
            <a:r>
              <a:rPr lang="en-GB" b="1" dirty="0"/>
              <a:t> Century</a:t>
            </a:r>
          </a:p>
        </p:txBody>
      </p:sp>
      <p:sp>
        <p:nvSpPr>
          <p:cNvPr id="3" name="Content Placeholder 2">
            <a:extLst>
              <a:ext uri="{FF2B5EF4-FFF2-40B4-BE49-F238E27FC236}">
                <a16:creationId xmlns:a16="http://schemas.microsoft.com/office/drawing/2014/main" id="{2698A4A9-01E2-EC52-7255-433581516270}"/>
              </a:ext>
            </a:extLst>
          </p:cNvPr>
          <p:cNvSpPr>
            <a:spLocks noGrp="1"/>
          </p:cNvSpPr>
          <p:nvPr>
            <p:ph idx="1"/>
          </p:nvPr>
        </p:nvSpPr>
        <p:spPr>
          <a:xfrm>
            <a:off x="407368" y="1371498"/>
            <a:ext cx="11161240" cy="4174398"/>
          </a:xfrm>
        </p:spPr>
        <p:txBody>
          <a:bodyPr>
            <a:normAutofit/>
          </a:bodyPr>
          <a:lstStyle/>
          <a:p>
            <a:r>
              <a:rPr lang="en-GB" sz="2400" dirty="0"/>
              <a:t>The history of social work demonstrates how advocacy has been featured strongly within discussion and social work practice. </a:t>
            </a:r>
          </a:p>
          <a:p>
            <a:r>
              <a:rPr lang="en-GB" sz="2400" dirty="0"/>
              <a:t>In contemporary society, it is argued that advocacy is a ‘standalone’ job role, independent from the social work field. </a:t>
            </a:r>
          </a:p>
          <a:p>
            <a:pPr lvl="1"/>
            <a:r>
              <a:rPr lang="en-GB" sz="2400" dirty="0"/>
              <a:t>This is not necessarily true, </a:t>
            </a:r>
          </a:p>
          <a:p>
            <a:pPr lvl="1"/>
            <a:r>
              <a:rPr lang="en-GB" sz="2400" dirty="0"/>
              <a:t>It is still in integrated practice in many fields of health and social care.  </a:t>
            </a:r>
          </a:p>
          <a:p>
            <a:r>
              <a:rPr lang="en-GB" sz="2400" dirty="0"/>
              <a:t>Advocacy is a broad subject; a heading under which many interrelated activities take place</a:t>
            </a:r>
          </a:p>
          <a:p>
            <a:r>
              <a:rPr lang="en-GB" sz="2400" dirty="0"/>
              <a:t>However, formal, Independent Advocacy, is now a reality and we will explore how this differs from activism throughout this Module.</a:t>
            </a:r>
          </a:p>
          <a:p>
            <a:endParaRPr lang="en-GB" sz="2400" dirty="0"/>
          </a:p>
        </p:txBody>
      </p:sp>
    </p:spTree>
    <p:extLst>
      <p:ext uri="{BB962C8B-B14F-4D97-AF65-F5344CB8AC3E}">
        <p14:creationId xmlns:p14="http://schemas.microsoft.com/office/powerpoint/2010/main" val="1446776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6F8D3-3B58-7E71-7636-676BC5E06876}"/>
              </a:ext>
            </a:extLst>
          </p:cNvPr>
          <p:cNvSpPr>
            <a:spLocks noGrp="1"/>
          </p:cNvSpPr>
          <p:nvPr>
            <p:ph type="title"/>
          </p:nvPr>
        </p:nvSpPr>
        <p:spPr>
          <a:xfrm>
            <a:off x="1703512" y="-13458"/>
            <a:ext cx="8058297" cy="1325562"/>
          </a:xfrm>
        </p:spPr>
        <p:txBody>
          <a:bodyPr>
            <a:normAutofit/>
          </a:bodyPr>
          <a:lstStyle/>
          <a:p>
            <a:r>
              <a:rPr lang="en-GB" b="1" dirty="0"/>
              <a:t>Advocacy in the 21</a:t>
            </a:r>
            <a:r>
              <a:rPr lang="en-GB" b="1" baseline="30000" dirty="0"/>
              <a:t>st</a:t>
            </a:r>
            <a:r>
              <a:rPr lang="en-GB" b="1" dirty="0"/>
              <a:t> Century</a:t>
            </a:r>
          </a:p>
        </p:txBody>
      </p:sp>
      <p:sp>
        <p:nvSpPr>
          <p:cNvPr id="3" name="Content Placeholder 2">
            <a:extLst>
              <a:ext uri="{FF2B5EF4-FFF2-40B4-BE49-F238E27FC236}">
                <a16:creationId xmlns:a16="http://schemas.microsoft.com/office/drawing/2014/main" id="{2698A4A9-01E2-EC52-7255-433581516270}"/>
              </a:ext>
            </a:extLst>
          </p:cNvPr>
          <p:cNvSpPr>
            <a:spLocks noGrp="1"/>
          </p:cNvSpPr>
          <p:nvPr>
            <p:ph idx="1"/>
          </p:nvPr>
        </p:nvSpPr>
        <p:spPr>
          <a:xfrm>
            <a:off x="407368" y="1371498"/>
            <a:ext cx="11161240" cy="4174398"/>
          </a:xfrm>
        </p:spPr>
        <p:txBody>
          <a:bodyPr>
            <a:normAutofit/>
          </a:bodyPr>
          <a:lstStyle/>
          <a:p>
            <a:r>
              <a:rPr lang="en-GB" sz="2400" dirty="0"/>
              <a:t>Essentially, there are four types of professional advocacy in Wales:</a:t>
            </a:r>
          </a:p>
          <a:p>
            <a:r>
              <a:rPr lang="en-GB" sz="2400" dirty="0"/>
              <a:t>Independent Mental Health Advocates (IMHA) (established by the Mental Health Act 1983)</a:t>
            </a:r>
          </a:p>
          <a:p>
            <a:r>
              <a:rPr lang="en-GB" sz="2400" dirty="0"/>
              <a:t>Independent Professional Advocates for </a:t>
            </a:r>
            <a:r>
              <a:rPr lang="en-GB" sz="2400" dirty="0">
                <a:hlinkClick r:id="rId2"/>
              </a:rPr>
              <a:t>Children and Young People </a:t>
            </a:r>
            <a:r>
              <a:rPr lang="en-GB" sz="2400" dirty="0"/>
              <a:t>(established by the Children’s Act 1989)</a:t>
            </a:r>
          </a:p>
          <a:p>
            <a:r>
              <a:rPr lang="en-GB" sz="2400" dirty="0"/>
              <a:t>Independent Mental Capacity Advocates (IMCA) (established by the Mental Capacity Act 2005)</a:t>
            </a:r>
          </a:p>
          <a:p>
            <a:r>
              <a:rPr lang="en-GB" sz="2400" dirty="0"/>
              <a:t>Independent Professional Advocates for people in ned of support from Social Services (established by the Social Services and Wellbeing (Wales) Act 2014)</a:t>
            </a:r>
          </a:p>
          <a:p>
            <a:endParaRPr lang="en-GB" sz="2400" dirty="0"/>
          </a:p>
        </p:txBody>
      </p:sp>
    </p:spTree>
    <p:extLst>
      <p:ext uri="{BB962C8B-B14F-4D97-AF65-F5344CB8AC3E}">
        <p14:creationId xmlns:p14="http://schemas.microsoft.com/office/powerpoint/2010/main" val="779848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ick figure families holding hands">
            <a:extLst>
              <a:ext uri="{FF2B5EF4-FFF2-40B4-BE49-F238E27FC236}">
                <a16:creationId xmlns:a16="http://schemas.microsoft.com/office/drawing/2014/main" id="{65CC1BA2-C02D-752E-9F0C-6BDD9FE4F55C}"/>
              </a:ext>
            </a:extLst>
          </p:cNvPr>
          <p:cNvPicPr>
            <a:picLocks noChangeAspect="1"/>
          </p:cNvPicPr>
          <p:nvPr/>
        </p:nvPicPr>
        <p:blipFill rotWithShape="1">
          <a:blip r:embed="rId2">
            <a:alphaModFix amt="55000"/>
          </a:blip>
          <a:srcRect t="1150" r="-1" b="-1"/>
          <a:stretch/>
        </p:blipFill>
        <p:spPr>
          <a:xfrm>
            <a:off x="0" y="1"/>
            <a:ext cx="12192000" cy="6858000"/>
          </a:xfrm>
          <a:prstGeom prst="rect">
            <a:avLst/>
          </a:prstGeom>
        </p:spPr>
      </p:pic>
      <p:sp>
        <p:nvSpPr>
          <p:cNvPr id="2" name="Title 1">
            <a:extLst>
              <a:ext uri="{FF2B5EF4-FFF2-40B4-BE49-F238E27FC236}">
                <a16:creationId xmlns:a16="http://schemas.microsoft.com/office/drawing/2014/main" id="{91800D1D-BE19-3F67-1A8D-00702B8C2A9F}"/>
              </a:ext>
            </a:extLst>
          </p:cNvPr>
          <p:cNvSpPr>
            <a:spLocks noGrp="1"/>
          </p:cNvSpPr>
          <p:nvPr>
            <p:ph type="title"/>
          </p:nvPr>
        </p:nvSpPr>
        <p:spPr>
          <a:xfrm>
            <a:off x="1271464" y="1412776"/>
            <a:ext cx="9418320" cy="2160240"/>
          </a:xfrm>
          <a:noFill/>
        </p:spPr>
        <p:txBody>
          <a:bodyPr vert="horz" lIns="91440" tIns="45720" rIns="91440" bIns="45720" rtlCol="0" anchor="ctr">
            <a:normAutofit/>
          </a:bodyPr>
          <a:lstStyle/>
          <a:p>
            <a:pPr algn="ctr">
              <a:lnSpc>
                <a:spcPct val="85000"/>
              </a:lnSpc>
            </a:pPr>
            <a:r>
              <a:rPr lang="en-US" sz="6000" b="1" dirty="0"/>
              <a:t>Contemporary Advocacy Provision</a:t>
            </a:r>
          </a:p>
        </p:txBody>
      </p:sp>
    </p:spTree>
    <p:extLst>
      <p:ext uri="{BB962C8B-B14F-4D97-AF65-F5344CB8AC3E}">
        <p14:creationId xmlns:p14="http://schemas.microsoft.com/office/powerpoint/2010/main" val="2200969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A2393-89AC-9DC7-7CCA-D5103431AAD8}"/>
              </a:ext>
            </a:extLst>
          </p:cNvPr>
          <p:cNvSpPr>
            <a:spLocks noGrp="1"/>
          </p:cNvSpPr>
          <p:nvPr>
            <p:ph type="title"/>
          </p:nvPr>
        </p:nvSpPr>
        <p:spPr>
          <a:xfrm>
            <a:off x="599436" y="0"/>
            <a:ext cx="10972800" cy="1143000"/>
          </a:xfrm>
        </p:spPr>
        <p:txBody>
          <a:bodyPr>
            <a:normAutofit/>
          </a:bodyPr>
          <a:lstStyle/>
          <a:p>
            <a:r>
              <a:rPr lang="en-GB" b="1" dirty="0"/>
              <a:t>Driving change in the 21st century </a:t>
            </a:r>
          </a:p>
        </p:txBody>
      </p:sp>
      <p:sp>
        <p:nvSpPr>
          <p:cNvPr id="3" name="Content Placeholder 2">
            <a:extLst>
              <a:ext uri="{FF2B5EF4-FFF2-40B4-BE49-F238E27FC236}">
                <a16:creationId xmlns:a16="http://schemas.microsoft.com/office/drawing/2014/main" id="{A779D5AB-6EA8-2082-ED91-19E2859763CF}"/>
              </a:ext>
            </a:extLst>
          </p:cNvPr>
          <p:cNvSpPr>
            <a:spLocks noGrp="1"/>
          </p:cNvSpPr>
          <p:nvPr>
            <p:ph idx="1"/>
          </p:nvPr>
        </p:nvSpPr>
        <p:spPr>
          <a:xfrm>
            <a:off x="191344" y="1143000"/>
            <a:ext cx="11521280" cy="3917032"/>
          </a:xfrm>
        </p:spPr>
        <p:txBody>
          <a:bodyPr>
            <a:noAutofit/>
          </a:bodyPr>
          <a:lstStyle/>
          <a:p>
            <a:pPr lvl="1">
              <a:spcBef>
                <a:spcPts val="600"/>
              </a:spcBef>
              <a:spcAft>
                <a:spcPts val="600"/>
              </a:spcAft>
            </a:pPr>
            <a:r>
              <a:rPr lang="en-GB" sz="2000" dirty="0"/>
              <a:t>There are many causes that drive change in today’s society, with many people advocating for their own cause </a:t>
            </a:r>
          </a:p>
          <a:p>
            <a:pPr lvl="1">
              <a:spcBef>
                <a:spcPts val="600"/>
              </a:spcBef>
              <a:spcAft>
                <a:spcPts val="600"/>
              </a:spcAft>
            </a:pPr>
            <a:r>
              <a:rPr lang="en-GB" sz="2000" dirty="0"/>
              <a:t>Consider the contemporary issues facing society today:</a:t>
            </a:r>
          </a:p>
          <a:p>
            <a:pPr lvl="2">
              <a:spcBef>
                <a:spcPts val="600"/>
              </a:spcBef>
              <a:spcAft>
                <a:spcPts val="600"/>
              </a:spcAft>
            </a:pPr>
            <a:r>
              <a:rPr lang="en-GB" sz="2000" dirty="0"/>
              <a:t>Covid-19 </a:t>
            </a:r>
          </a:p>
          <a:p>
            <a:pPr lvl="2">
              <a:spcBef>
                <a:spcPts val="600"/>
              </a:spcBef>
              <a:spcAft>
                <a:spcPts val="600"/>
              </a:spcAft>
            </a:pPr>
            <a:r>
              <a:rPr lang="en-GB" sz="2000" dirty="0"/>
              <a:t>Hospital waiting times</a:t>
            </a:r>
          </a:p>
          <a:p>
            <a:pPr lvl="2">
              <a:spcBef>
                <a:spcPts val="600"/>
              </a:spcBef>
              <a:spcAft>
                <a:spcPts val="600"/>
              </a:spcAft>
            </a:pPr>
            <a:r>
              <a:rPr lang="en-GB" sz="2000" dirty="0"/>
              <a:t>War in Ukraine</a:t>
            </a:r>
          </a:p>
          <a:p>
            <a:pPr lvl="2">
              <a:spcBef>
                <a:spcPts val="600"/>
              </a:spcBef>
              <a:spcAft>
                <a:spcPts val="600"/>
              </a:spcAft>
            </a:pPr>
            <a:r>
              <a:rPr lang="en-GB" sz="2000" dirty="0"/>
              <a:t>Homelessness</a:t>
            </a:r>
          </a:p>
          <a:p>
            <a:pPr lvl="2">
              <a:spcBef>
                <a:spcPts val="600"/>
              </a:spcBef>
              <a:spcAft>
                <a:spcPts val="600"/>
              </a:spcAft>
            </a:pPr>
            <a:r>
              <a:rPr lang="en-GB" sz="2000" dirty="0"/>
              <a:t>Racism </a:t>
            </a:r>
          </a:p>
          <a:p>
            <a:pPr lvl="2">
              <a:spcBef>
                <a:spcPts val="600"/>
              </a:spcBef>
              <a:spcAft>
                <a:spcPts val="600"/>
              </a:spcAft>
            </a:pPr>
            <a:r>
              <a:rPr lang="en-GB" sz="2000" dirty="0"/>
              <a:t>Gender inequality </a:t>
            </a:r>
          </a:p>
          <a:p>
            <a:pPr lvl="2">
              <a:spcBef>
                <a:spcPts val="600"/>
              </a:spcBef>
              <a:spcAft>
                <a:spcPts val="600"/>
              </a:spcAft>
            </a:pPr>
            <a:r>
              <a:rPr lang="en-GB" sz="2000" dirty="0"/>
              <a:t>Government funds/ Unfair pay</a:t>
            </a:r>
          </a:p>
          <a:p>
            <a:pPr lvl="2">
              <a:spcBef>
                <a:spcPts val="600"/>
              </a:spcBef>
              <a:spcAft>
                <a:spcPts val="600"/>
              </a:spcAft>
            </a:pPr>
            <a:endParaRPr lang="en-GB" sz="2000" dirty="0"/>
          </a:p>
        </p:txBody>
      </p:sp>
    </p:spTree>
    <p:extLst>
      <p:ext uri="{BB962C8B-B14F-4D97-AF65-F5344CB8AC3E}">
        <p14:creationId xmlns:p14="http://schemas.microsoft.com/office/powerpoint/2010/main" val="3897660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AFCD1-8FA9-0458-B19A-DEFA63011C02}"/>
              </a:ext>
            </a:extLst>
          </p:cNvPr>
          <p:cNvSpPr>
            <a:spLocks noGrp="1"/>
          </p:cNvSpPr>
          <p:nvPr>
            <p:ph type="title"/>
          </p:nvPr>
        </p:nvSpPr>
        <p:spPr>
          <a:xfrm>
            <a:off x="479376" y="0"/>
            <a:ext cx="10972800" cy="1143000"/>
          </a:xfrm>
        </p:spPr>
        <p:txBody>
          <a:bodyPr>
            <a:normAutofit/>
          </a:bodyPr>
          <a:lstStyle/>
          <a:p>
            <a:r>
              <a:rPr lang="en-GB" b="1" dirty="0"/>
              <a:t>Driving change in the 21st century </a:t>
            </a:r>
          </a:p>
        </p:txBody>
      </p:sp>
      <p:sp>
        <p:nvSpPr>
          <p:cNvPr id="3" name="Content Placeholder 2">
            <a:extLst>
              <a:ext uri="{FF2B5EF4-FFF2-40B4-BE49-F238E27FC236}">
                <a16:creationId xmlns:a16="http://schemas.microsoft.com/office/drawing/2014/main" id="{AB9F65B3-8E90-0858-8BE4-FA1A106EA3DF}"/>
              </a:ext>
            </a:extLst>
          </p:cNvPr>
          <p:cNvSpPr>
            <a:spLocks noGrp="1"/>
          </p:cNvSpPr>
          <p:nvPr>
            <p:ph idx="1"/>
          </p:nvPr>
        </p:nvSpPr>
        <p:spPr>
          <a:xfrm>
            <a:off x="609600" y="1340768"/>
            <a:ext cx="10972800" cy="3917032"/>
          </a:xfrm>
        </p:spPr>
        <p:txBody>
          <a:bodyPr>
            <a:normAutofit fontScale="85000" lnSpcReduction="10000"/>
          </a:bodyPr>
          <a:lstStyle/>
          <a:p>
            <a:pPr>
              <a:spcBef>
                <a:spcPts val="600"/>
              </a:spcBef>
              <a:spcAft>
                <a:spcPts val="600"/>
              </a:spcAft>
            </a:pPr>
            <a:r>
              <a:rPr lang="en-GB" dirty="0"/>
              <a:t>These causes are all considered societal Issues </a:t>
            </a:r>
          </a:p>
          <a:p>
            <a:pPr lvl="1">
              <a:spcBef>
                <a:spcPts val="600"/>
              </a:spcBef>
              <a:spcAft>
                <a:spcPts val="600"/>
              </a:spcAft>
            </a:pPr>
            <a:r>
              <a:rPr lang="en-GB" dirty="0"/>
              <a:t>That is to say that there is something ‘wrong’ with today’s society. </a:t>
            </a:r>
          </a:p>
          <a:p>
            <a:pPr>
              <a:spcBef>
                <a:spcPts val="600"/>
              </a:spcBef>
              <a:spcAft>
                <a:spcPts val="600"/>
              </a:spcAft>
            </a:pPr>
            <a:r>
              <a:rPr lang="en-GB" dirty="0"/>
              <a:t>These societal issues are strongly supported by individuals within society, with picket lines, campaigning and media attention. </a:t>
            </a:r>
          </a:p>
          <a:p>
            <a:pPr>
              <a:spcBef>
                <a:spcPts val="600"/>
              </a:spcBef>
              <a:spcAft>
                <a:spcPts val="600"/>
              </a:spcAft>
            </a:pPr>
            <a:r>
              <a:rPr lang="en-GB" dirty="0"/>
              <a:t>This encourages anyone and everyone to ‘Join the Fight’ against these particular issues</a:t>
            </a:r>
          </a:p>
          <a:p>
            <a:pPr>
              <a:spcBef>
                <a:spcPts val="600"/>
              </a:spcBef>
              <a:spcAft>
                <a:spcPts val="600"/>
              </a:spcAft>
            </a:pPr>
            <a:r>
              <a:rPr lang="en-GB" dirty="0"/>
              <a:t>But is this Advocacy?</a:t>
            </a:r>
          </a:p>
          <a:p>
            <a:pPr>
              <a:spcBef>
                <a:spcPts val="600"/>
              </a:spcBef>
              <a:spcAft>
                <a:spcPts val="600"/>
              </a:spcAft>
            </a:pPr>
            <a:r>
              <a:rPr lang="en-GB" dirty="0"/>
              <a:t>Or Activism?</a:t>
            </a:r>
          </a:p>
        </p:txBody>
      </p:sp>
    </p:spTree>
    <p:extLst>
      <p:ext uri="{BB962C8B-B14F-4D97-AF65-F5344CB8AC3E}">
        <p14:creationId xmlns:p14="http://schemas.microsoft.com/office/powerpoint/2010/main" val="1833481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172F6-7AF9-D417-F9EB-BB2B8B16E064}"/>
              </a:ext>
            </a:extLst>
          </p:cNvPr>
          <p:cNvSpPr>
            <a:spLocks noGrp="1"/>
          </p:cNvSpPr>
          <p:nvPr>
            <p:ph type="title"/>
          </p:nvPr>
        </p:nvSpPr>
        <p:spPr>
          <a:xfrm>
            <a:off x="443166" y="26495"/>
            <a:ext cx="10972800" cy="847913"/>
          </a:xfrm>
        </p:spPr>
        <p:txBody>
          <a:bodyPr>
            <a:normAutofit/>
          </a:bodyPr>
          <a:lstStyle/>
          <a:p>
            <a:r>
              <a:rPr lang="en-GB" b="1" dirty="0"/>
              <a:t>Advocacy or Activism?</a:t>
            </a:r>
          </a:p>
        </p:txBody>
      </p:sp>
      <p:sp>
        <p:nvSpPr>
          <p:cNvPr id="5" name="TextBox 4">
            <a:extLst>
              <a:ext uri="{FF2B5EF4-FFF2-40B4-BE49-F238E27FC236}">
                <a16:creationId xmlns:a16="http://schemas.microsoft.com/office/drawing/2014/main" id="{0629DF5C-D9DA-0F98-01E8-83CDFB80E170}"/>
              </a:ext>
            </a:extLst>
          </p:cNvPr>
          <p:cNvSpPr txBox="1"/>
          <p:nvPr/>
        </p:nvSpPr>
        <p:spPr>
          <a:xfrm>
            <a:off x="47328" y="883295"/>
            <a:ext cx="9505056" cy="523220"/>
          </a:xfrm>
          <a:prstGeom prst="rect">
            <a:avLst/>
          </a:prstGeom>
          <a:noFill/>
        </p:spPr>
        <p:txBody>
          <a:bodyPr wrap="square" rtlCol="0">
            <a:spAutoFit/>
          </a:bodyPr>
          <a:lstStyle/>
          <a:p>
            <a:r>
              <a:rPr lang="en-GB" sz="2800" dirty="0"/>
              <a:t>One way of describing the difference is as follows;</a:t>
            </a:r>
          </a:p>
        </p:txBody>
      </p:sp>
      <p:sp>
        <p:nvSpPr>
          <p:cNvPr id="10" name="Rectangle: Rounded Corners 9">
            <a:extLst>
              <a:ext uri="{FF2B5EF4-FFF2-40B4-BE49-F238E27FC236}">
                <a16:creationId xmlns:a16="http://schemas.microsoft.com/office/drawing/2014/main" id="{87C8AE82-8996-F66A-5C63-3373D871DC43}"/>
              </a:ext>
            </a:extLst>
          </p:cNvPr>
          <p:cNvSpPr/>
          <p:nvPr/>
        </p:nvSpPr>
        <p:spPr>
          <a:xfrm>
            <a:off x="443166" y="1660787"/>
            <a:ext cx="5112568" cy="2992349"/>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spcBef>
                <a:spcPts val="600"/>
              </a:spcBef>
              <a:spcAft>
                <a:spcPts val="600"/>
              </a:spcAft>
            </a:pPr>
            <a:r>
              <a:rPr lang="en-GB" sz="2000" b="1" dirty="0">
                <a:solidFill>
                  <a:schemeClr val="tx1"/>
                </a:solidFill>
              </a:rPr>
              <a:t>Advocacy</a:t>
            </a:r>
          </a:p>
          <a:p>
            <a:pPr marL="342900" indent="-342900">
              <a:spcBef>
                <a:spcPts val="600"/>
              </a:spcBef>
              <a:spcAft>
                <a:spcPts val="600"/>
              </a:spcAft>
              <a:buFont typeface="Arial" panose="020B0604020202020204" pitchFamily="34" charset="0"/>
              <a:buChar char="•"/>
            </a:pPr>
            <a:r>
              <a:rPr lang="en-GB" sz="2000" dirty="0">
                <a:solidFill>
                  <a:schemeClr val="tx1"/>
                </a:solidFill>
              </a:rPr>
              <a:t>Advocacy is using voice to support a specific cause by getting support from a person or group </a:t>
            </a:r>
          </a:p>
          <a:p>
            <a:pPr marL="342900" indent="-342900">
              <a:spcBef>
                <a:spcPts val="600"/>
              </a:spcBef>
              <a:spcAft>
                <a:spcPts val="600"/>
              </a:spcAft>
              <a:buFont typeface="Arial" panose="020B0604020202020204" pitchFamily="34" charset="0"/>
              <a:buChar char="•"/>
            </a:pPr>
            <a:r>
              <a:rPr lang="en-GB" sz="2000" dirty="0">
                <a:solidFill>
                  <a:schemeClr val="tx1"/>
                </a:solidFill>
              </a:rPr>
              <a:t>Advocates work on behalf of an individual, group or organisation in either a voluntary or paid capacity</a:t>
            </a:r>
          </a:p>
          <a:p>
            <a:pPr algn="ctr">
              <a:spcBef>
                <a:spcPts val="600"/>
              </a:spcBef>
              <a:spcAft>
                <a:spcPts val="600"/>
              </a:spcAft>
            </a:pPr>
            <a:endParaRPr lang="en-GB" sz="2000" b="1" dirty="0"/>
          </a:p>
        </p:txBody>
      </p:sp>
      <p:sp>
        <p:nvSpPr>
          <p:cNvPr id="14" name="Rectangle: Rounded Corners 13">
            <a:extLst>
              <a:ext uri="{FF2B5EF4-FFF2-40B4-BE49-F238E27FC236}">
                <a16:creationId xmlns:a16="http://schemas.microsoft.com/office/drawing/2014/main" id="{9444F402-E936-0531-1404-3A5788D6CD1E}"/>
              </a:ext>
            </a:extLst>
          </p:cNvPr>
          <p:cNvSpPr/>
          <p:nvPr/>
        </p:nvSpPr>
        <p:spPr>
          <a:xfrm>
            <a:off x="6023992" y="1664511"/>
            <a:ext cx="5112568" cy="2988625"/>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spcBef>
                <a:spcPts val="600"/>
              </a:spcBef>
              <a:spcAft>
                <a:spcPts val="600"/>
              </a:spcAft>
            </a:pPr>
            <a:r>
              <a:rPr lang="en-GB" sz="2000" b="1" dirty="0">
                <a:solidFill>
                  <a:schemeClr val="tx1"/>
                </a:solidFill>
              </a:rPr>
              <a:t>Activism</a:t>
            </a:r>
          </a:p>
          <a:p>
            <a:pPr marL="342900" indent="-342900">
              <a:spcBef>
                <a:spcPts val="600"/>
              </a:spcBef>
              <a:spcAft>
                <a:spcPts val="600"/>
              </a:spcAft>
              <a:buFont typeface="Arial" panose="020B0604020202020204" pitchFamily="34" charset="0"/>
              <a:buChar char="•"/>
            </a:pPr>
            <a:r>
              <a:rPr lang="en-GB" sz="2000" dirty="0">
                <a:solidFill>
                  <a:schemeClr val="tx1"/>
                </a:solidFill>
              </a:rPr>
              <a:t>Activism is using forceful actions to bring about change, typically social or political </a:t>
            </a:r>
          </a:p>
          <a:p>
            <a:pPr marL="342900" indent="-342900">
              <a:spcBef>
                <a:spcPts val="600"/>
              </a:spcBef>
              <a:spcAft>
                <a:spcPts val="600"/>
              </a:spcAft>
              <a:buFont typeface="Arial" panose="020B0604020202020204" pitchFamily="34" charset="0"/>
              <a:buChar char="•"/>
            </a:pPr>
            <a:r>
              <a:rPr lang="en-GB" sz="2000" dirty="0">
                <a:solidFill>
                  <a:schemeClr val="tx1"/>
                </a:solidFill>
              </a:rPr>
              <a:t>Activists use methods such as protests, street marches, rallies, and strikes to intervene in the social, political, or economic environment.</a:t>
            </a:r>
          </a:p>
          <a:p>
            <a:pPr algn="ctr">
              <a:spcBef>
                <a:spcPts val="600"/>
              </a:spcBef>
              <a:spcAft>
                <a:spcPts val="600"/>
              </a:spcAft>
            </a:pPr>
            <a:endParaRPr lang="en-GB" sz="2000" b="1" dirty="0"/>
          </a:p>
        </p:txBody>
      </p:sp>
      <p:sp>
        <p:nvSpPr>
          <p:cNvPr id="17" name="TextBox 16">
            <a:extLst>
              <a:ext uri="{FF2B5EF4-FFF2-40B4-BE49-F238E27FC236}">
                <a16:creationId xmlns:a16="http://schemas.microsoft.com/office/drawing/2014/main" id="{EA915C18-5C58-EF38-EE1B-7020BD5A931C}"/>
              </a:ext>
            </a:extLst>
          </p:cNvPr>
          <p:cNvSpPr txBox="1"/>
          <p:nvPr/>
        </p:nvSpPr>
        <p:spPr>
          <a:xfrm>
            <a:off x="2902601" y="4887888"/>
            <a:ext cx="4752528" cy="461665"/>
          </a:xfrm>
          <a:prstGeom prst="rect">
            <a:avLst/>
          </a:prstGeom>
          <a:noFill/>
        </p:spPr>
        <p:txBody>
          <a:bodyPr wrap="square" rtlCol="0">
            <a:spAutoFit/>
          </a:bodyPr>
          <a:lstStyle/>
          <a:p>
            <a:r>
              <a:rPr lang="en-GB" sz="2400" dirty="0"/>
              <a:t>What are your thoughts on this?</a:t>
            </a:r>
          </a:p>
        </p:txBody>
      </p:sp>
      <p:pic>
        <p:nvPicPr>
          <p:cNvPr id="19" name="Picture 18" descr="A green and white circle with a white bubble in the middle&#10;&#10;Description automatically generated">
            <a:extLst>
              <a:ext uri="{FF2B5EF4-FFF2-40B4-BE49-F238E27FC236}">
                <a16:creationId xmlns:a16="http://schemas.microsoft.com/office/drawing/2014/main" id="{2FCB4782-4C52-74ED-147F-735A614ACDF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44382" y="4653136"/>
            <a:ext cx="931168" cy="931168"/>
          </a:xfrm>
          <a:prstGeom prst="rect">
            <a:avLst/>
          </a:prstGeom>
        </p:spPr>
      </p:pic>
    </p:spTree>
    <p:extLst>
      <p:ext uri="{BB962C8B-B14F-4D97-AF65-F5344CB8AC3E}">
        <p14:creationId xmlns:p14="http://schemas.microsoft.com/office/powerpoint/2010/main" val="313689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animBg="1"/>
      <p:bldP spid="14" grpId="0" animBg="1"/>
      <p:bldP spid="17"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A3536B-A3C4-1108-D344-20F379125424}"/>
              </a:ext>
            </a:extLst>
          </p:cNvPr>
          <p:cNvSpPr>
            <a:spLocks noGrp="1"/>
          </p:cNvSpPr>
          <p:nvPr>
            <p:ph idx="1"/>
          </p:nvPr>
        </p:nvSpPr>
        <p:spPr>
          <a:xfrm>
            <a:off x="407368" y="836712"/>
            <a:ext cx="10972800" cy="3917032"/>
          </a:xfrm>
        </p:spPr>
        <p:txBody>
          <a:bodyPr/>
          <a:lstStyle/>
          <a:p>
            <a:r>
              <a:rPr lang="en-GB" dirty="0"/>
              <a:t>This brings us back to our original question:</a:t>
            </a:r>
          </a:p>
          <a:p>
            <a:endParaRPr lang="en-GB" dirty="0"/>
          </a:p>
          <a:p>
            <a:pPr marL="0" indent="0" algn="ctr">
              <a:buNone/>
            </a:pPr>
            <a:endParaRPr lang="en-GB" dirty="0"/>
          </a:p>
          <a:p>
            <a:pPr marL="0" indent="0" algn="ctr">
              <a:buNone/>
            </a:pPr>
            <a:r>
              <a:rPr lang="en-GB" b="1" i="1" dirty="0"/>
              <a:t>What is Advocacy?</a:t>
            </a:r>
          </a:p>
          <a:p>
            <a:pPr marL="0" indent="0" algn="ctr">
              <a:buNone/>
            </a:pPr>
            <a:endParaRPr lang="en-GB" b="1" i="1" dirty="0"/>
          </a:p>
          <a:p>
            <a:r>
              <a:rPr lang="en-GB" dirty="0"/>
              <a:t>We will explore this question throughout the Module.</a:t>
            </a:r>
          </a:p>
        </p:txBody>
      </p:sp>
    </p:spTree>
    <p:extLst>
      <p:ext uri="{BB962C8B-B14F-4D97-AF65-F5344CB8AC3E}">
        <p14:creationId xmlns:p14="http://schemas.microsoft.com/office/powerpoint/2010/main" val="411997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113E0-2E86-375C-26F5-EE37DD0DD8B7}"/>
              </a:ext>
            </a:extLst>
          </p:cNvPr>
          <p:cNvSpPr>
            <a:spLocks noGrp="1"/>
          </p:cNvSpPr>
          <p:nvPr>
            <p:ph type="title"/>
          </p:nvPr>
        </p:nvSpPr>
        <p:spPr>
          <a:xfrm>
            <a:off x="407368" y="116632"/>
            <a:ext cx="10972800" cy="778098"/>
          </a:xfrm>
        </p:spPr>
        <p:txBody>
          <a:bodyPr/>
          <a:lstStyle/>
          <a:p>
            <a:r>
              <a:rPr lang="en-GB" dirty="0"/>
              <a:t>References</a:t>
            </a:r>
          </a:p>
        </p:txBody>
      </p:sp>
      <p:sp>
        <p:nvSpPr>
          <p:cNvPr id="3" name="Content Placeholder 2">
            <a:extLst>
              <a:ext uri="{FF2B5EF4-FFF2-40B4-BE49-F238E27FC236}">
                <a16:creationId xmlns:a16="http://schemas.microsoft.com/office/drawing/2014/main" id="{7D5469A6-048A-F114-F46D-EB8A7BC58F51}"/>
              </a:ext>
            </a:extLst>
          </p:cNvPr>
          <p:cNvSpPr>
            <a:spLocks noGrp="1"/>
          </p:cNvSpPr>
          <p:nvPr>
            <p:ph idx="1"/>
          </p:nvPr>
        </p:nvSpPr>
        <p:spPr>
          <a:xfrm>
            <a:off x="385600" y="1340768"/>
            <a:ext cx="10972800" cy="3917032"/>
          </a:xfrm>
        </p:spPr>
        <p:txBody>
          <a:bodyPr>
            <a:noAutofit/>
          </a:bodyPr>
          <a:lstStyle/>
          <a:p>
            <a:pPr>
              <a:spcBef>
                <a:spcPts val="600"/>
              </a:spcBef>
              <a:spcAft>
                <a:spcPts val="600"/>
              </a:spcAft>
            </a:pPr>
            <a:r>
              <a:rPr lang="en-GB" sz="1400" i="1" dirty="0"/>
              <a:t>Adoption and Children Act</a:t>
            </a:r>
            <a:r>
              <a:rPr lang="en-GB" sz="1400" dirty="0"/>
              <a:t> (2002) Available at: </a:t>
            </a:r>
            <a:r>
              <a:rPr lang="en-GB" sz="1400" dirty="0">
                <a:hlinkClick r:id="rId2"/>
              </a:rPr>
              <a:t>Adoption and Children Act 2002</a:t>
            </a:r>
            <a:r>
              <a:rPr lang="en-GB" sz="1400" dirty="0"/>
              <a:t> [Accessed 30/10/2024]</a:t>
            </a:r>
          </a:p>
          <a:p>
            <a:pPr>
              <a:spcBef>
                <a:spcPts val="600"/>
              </a:spcBef>
              <a:spcAft>
                <a:spcPts val="600"/>
              </a:spcAft>
            </a:pPr>
            <a:r>
              <a:rPr lang="en-GB" sz="1400" i="1" dirty="0"/>
              <a:t>Advocacy Services and Representations Procedure (Children) (Amendment) Regulations </a:t>
            </a:r>
            <a:r>
              <a:rPr lang="en-GB" sz="1400" dirty="0"/>
              <a:t>(2004)  Available at: </a:t>
            </a:r>
            <a:r>
              <a:rPr lang="en-GB" sz="1400" dirty="0">
                <a:hlinkClick r:id="rId3"/>
              </a:rPr>
              <a:t>The Advocacy Services and Representations Procedure (Children) (Amendment) Regulations 2004</a:t>
            </a:r>
            <a:r>
              <a:rPr lang="en-GB" sz="1400" dirty="0"/>
              <a:t> [Accessed 30/10/2024]</a:t>
            </a:r>
          </a:p>
          <a:p>
            <a:pPr>
              <a:spcBef>
                <a:spcPts val="600"/>
              </a:spcBef>
              <a:spcAft>
                <a:spcPts val="600"/>
              </a:spcAft>
            </a:pPr>
            <a:r>
              <a:rPr lang="en-GB" sz="1400" dirty="0"/>
              <a:t>Atkinson, D. (1999) </a:t>
            </a:r>
            <a:r>
              <a:rPr lang="en-GB" sz="1400" i="1" dirty="0"/>
              <a:t>Advocacy: A Review </a:t>
            </a:r>
            <a:r>
              <a:rPr lang="en-GB" sz="1400" dirty="0"/>
              <a:t>Brighton: Pavilion/Joseph Rowntree Foundation</a:t>
            </a:r>
          </a:p>
          <a:p>
            <a:pPr>
              <a:spcBef>
                <a:spcPts val="600"/>
              </a:spcBef>
              <a:spcAft>
                <a:spcPts val="600"/>
              </a:spcAft>
            </a:pPr>
            <a:r>
              <a:rPr lang="en-GB" sz="1400" i="1" dirty="0"/>
              <a:t>Children Act </a:t>
            </a:r>
            <a:r>
              <a:rPr lang="en-GB" sz="1400" dirty="0"/>
              <a:t>(1989) Available at: </a:t>
            </a:r>
            <a:r>
              <a:rPr lang="en-GB" sz="1400" dirty="0">
                <a:hlinkClick r:id="rId4"/>
              </a:rPr>
              <a:t>Children Act 1989</a:t>
            </a:r>
            <a:r>
              <a:rPr lang="en-GB" sz="1400" dirty="0"/>
              <a:t> [Accessed 30/10/2024]</a:t>
            </a:r>
            <a:endParaRPr lang="en-GB" sz="1400" i="1" dirty="0"/>
          </a:p>
          <a:p>
            <a:pPr>
              <a:spcBef>
                <a:spcPts val="600"/>
              </a:spcBef>
              <a:spcAft>
                <a:spcPts val="600"/>
              </a:spcAft>
            </a:pPr>
            <a:r>
              <a:rPr lang="en-GB" sz="1400" dirty="0"/>
              <a:t>Department of Health (1983) </a:t>
            </a:r>
            <a:r>
              <a:rPr lang="en-GB" sz="1400" i="1" dirty="0"/>
              <a:t>Mental Health Act 1983: Code of Practice </a:t>
            </a:r>
            <a:r>
              <a:rPr lang="en-GB" sz="1400" dirty="0"/>
              <a:t>Available at: </a:t>
            </a:r>
            <a:r>
              <a:rPr lang="en-GB" sz="1400" dirty="0">
                <a:hlinkClick r:id="rId5"/>
              </a:rPr>
              <a:t>Mental Health Act 1983</a:t>
            </a:r>
            <a:r>
              <a:rPr lang="en-GB" sz="1400" dirty="0"/>
              <a:t> [Accessed 30/10/2024]</a:t>
            </a:r>
          </a:p>
          <a:p>
            <a:pPr>
              <a:spcBef>
                <a:spcPts val="600"/>
              </a:spcBef>
              <a:spcAft>
                <a:spcPts val="600"/>
              </a:spcAft>
            </a:pPr>
            <a:r>
              <a:rPr lang="en-GB" sz="1400" dirty="0"/>
              <a:t>Ferguson, I. &amp; Woodward, R. (2009) </a:t>
            </a:r>
            <a:r>
              <a:rPr lang="en-GB" sz="1400" i="1" dirty="0"/>
              <a:t>Radical Social Work in Practice: Making a Difference </a:t>
            </a:r>
            <a:r>
              <a:rPr lang="en-GB" sz="1400" dirty="0"/>
              <a:t>Bristol: Policy Press</a:t>
            </a:r>
          </a:p>
          <a:p>
            <a:pPr>
              <a:spcBef>
                <a:spcPts val="600"/>
              </a:spcBef>
              <a:spcAft>
                <a:spcPts val="600"/>
              </a:spcAft>
            </a:pPr>
            <a:r>
              <a:rPr lang="en-GB" sz="1400" dirty="0"/>
              <a:t>IFS (No Date) </a:t>
            </a:r>
            <a:r>
              <a:rPr lang="en-GB" sz="1400" i="1" dirty="0"/>
              <a:t>Who Are We? </a:t>
            </a:r>
            <a:r>
              <a:rPr lang="en-GB" sz="1400" dirty="0"/>
              <a:t>Available at </a:t>
            </a:r>
            <a:r>
              <a:rPr lang="en-GB" sz="1400" dirty="0">
                <a:hlinkClick r:id="rId6"/>
              </a:rPr>
              <a:t>Home – IFS</a:t>
            </a:r>
            <a:r>
              <a:rPr lang="en-GB" sz="1400" dirty="0"/>
              <a:t> [Accessed 30/10/2024]</a:t>
            </a:r>
          </a:p>
          <a:p>
            <a:pPr>
              <a:spcBef>
                <a:spcPts val="600"/>
              </a:spcBef>
              <a:spcAft>
                <a:spcPts val="600"/>
              </a:spcAft>
            </a:pPr>
            <a:r>
              <a:rPr lang="en-GB" sz="1400" dirty="0"/>
              <a:t>Locality (No Date) </a:t>
            </a:r>
            <a:r>
              <a:rPr lang="en-GB" sz="1400" i="1" dirty="0"/>
              <a:t>Locality’s Story</a:t>
            </a:r>
            <a:r>
              <a:rPr lang="en-GB" sz="1400" dirty="0"/>
              <a:t> Available at: </a:t>
            </a:r>
            <a:r>
              <a:rPr lang="en-GB" sz="1400" dirty="0">
                <a:hlinkClick r:id="rId7"/>
              </a:rPr>
              <a:t>Our story – Locality</a:t>
            </a:r>
            <a:r>
              <a:rPr lang="en-GB" sz="1400" dirty="0"/>
              <a:t> [Accessed 30/10/2024] </a:t>
            </a:r>
          </a:p>
          <a:p>
            <a:pPr>
              <a:spcBef>
                <a:spcPts val="600"/>
              </a:spcBef>
              <a:spcAft>
                <a:spcPts val="600"/>
              </a:spcAft>
            </a:pPr>
            <a:r>
              <a:rPr lang="en-GB" sz="1400" dirty="0"/>
              <a:t>Mathews, I (2017) </a:t>
            </a:r>
            <a:r>
              <a:rPr lang="en-GB" sz="1400" i="1" dirty="0"/>
              <a:t>Not like us? ‘</a:t>
            </a:r>
            <a:r>
              <a:rPr lang="en-GB" sz="1400" dirty="0"/>
              <a:t>Wolfensberger’s ‘major historic roles’ reconsidered’ </a:t>
            </a:r>
            <a:r>
              <a:rPr lang="en-GB" sz="1400" i="1" dirty="0"/>
              <a:t>Disability &amp; Society</a:t>
            </a:r>
            <a:r>
              <a:rPr lang="en-GB" sz="1400" dirty="0"/>
              <a:t> Vol 32 </a:t>
            </a:r>
            <a:r>
              <a:rPr lang="en-GB" sz="1400" dirty="0" err="1"/>
              <a:t>Iss</a:t>
            </a:r>
            <a:r>
              <a:rPr lang="en-GB" sz="1400" dirty="0"/>
              <a:t> 9 pp.1351-1365 Available at: </a:t>
            </a:r>
            <a:r>
              <a:rPr lang="en-GB" sz="1400" dirty="0">
                <a:hlinkClick r:id="rId8"/>
              </a:rPr>
              <a:t>Full article: Not like us? Wolfensberger’s ‘major historic roles’ reconsidered</a:t>
            </a:r>
            <a:r>
              <a:rPr lang="en-GB" sz="1400" dirty="0"/>
              <a:t> [Accessed 30/10/2024]</a:t>
            </a:r>
            <a:endParaRPr lang="en-GB" sz="1400" i="1" dirty="0"/>
          </a:p>
          <a:p>
            <a:pPr>
              <a:spcBef>
                <a:spcPts val="600"/>
              </a:spcBef>
              <a:spcAft>
                <a:spcPts val="600"/>
              </a:spcAft>
            </a:pPr>
            <a:endParaRPr lang="en-GB" sz="1400" dirty="0"/>
          </a:p>
          <a:p>
            <a:pPr>
              <a:spcBef>
                <a:spcPts val="600"/>
              </a:spcBef>
              <a:spcAft>
                <a:spcPts val="600"/>
              </a:spcAft>
            </a:pPr>
            <a:endParaRPr lang="en-GB" sz="1400" dirty="0"/>
          </a:p>
          <a:p>
            <a:pPr>
              <a:spcBef>
                <a:spcPts val="600"/>
              </a:spcBef>
              <a:spcAft>
                <a:spcPts val="600"/>
              </a:spcAft>
            </a:pPr>
            <a:endParaRPr lang="en-GB" sz="1400" dirty="0"/>
          </a:p>
        </p:txBody>
      </p:sp>
    </p:spTree>
    <p:extLst>
      <p:ext uri="{BB962C8B-B14F-4D97-AF65-F5344CB8AC3E}">
        <p14:creationId xmlns:p14="http://schemas.microsoft.com/office/powerpoint/2010/main" val="2880017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113E0-2E86-375C-26F5-EE37DD0DD8B7}"/>
              </a:ext>
            </a:extLst>
          </p:cNvPr>
          <p:cNvSpPr>
            <a:spLocks noGrp="1"/>
          </p:cNvSpPr>
          <p:nvPr>
            <p:ph type="title"/>
          </p:nvPr>
        </p:nvSpPr>
        <p:spPr>
          <a:xfrm>
            <a:off x="407368" y="116632"/>
            <a:ext cx="10972800" cy="778098"/>
          </a:xfrm>
        </p:spPr>
        <p:txBody>
          <a:bodyPr/>
          <a:lstStyle/>
          <a:p>
            <a:r>
              <a:rPr lang="en-GB" dirty="0"/>
              <a:t>References</a:t>
            </a:r>
          </a:p>
        </p:txBody>
      </p:sp>
      <p:sp>
        <p:nvSpPr>
          <p:cNvPr id="3" name="Content Placeholder 2">
            <a:extLst>
              <a:ext uri="{FF2B5EF4-FFF2-40B4-BE49-F238E27FC236}">
                <a16:creationId xmlns:a16="http://schemas.microsoft.com/office/drawing/2014/main" id="{7D5469A6-048A-F114-F46D-EB8A7BC58F51}"/>
              </a:ext>
            </a:extLst>
          </p:cNvPr>
          <p:cNvSpPr>
            <a:spLocks noGrp="1"/>
          </p:cNvSpPr>
          <p:nvPr>
            <p:ph idx="1"/>
          </p:nvPr>
        </p:nvSpPr>
        <p:spPr>
          <a:xfrm>
            <a:off x="392446" y="1124744"/>
            <a:ext cx="10972800" cy="3917032"/>
          </a:xfrm>
        </p:spPr>
        <p:txBody>
          <a:bodyPr>
            <a:noAutofit/>
          </a:bodyPr>
          <a:lstStyle/>
          <a:p>
            <a:pPr>
              <a:spcBef>
                <a:spcPts val="600"/>
              </a:spcBef>
              <a:spcAft>
                <a:spcPts val="600"/>
              </a:spcAft>
            </a:pPr>
            <a:r>
              <a:rPr lang="en-GB" sz="1200" dirty="0"/>
              <a:t>Mercer, K. (2016) </a:t>
            </a:r>
            <a:r>
              <a:rPr lang="en-GB" sz="1200" i="1" dirty="0"/>
              <a:t>The History of Advocacy </a:t>
            </a:r>
            <a:r>
              <a:rPr lang="en-GB" sz="1200" dirty="0"/>
              <a:t>Available at: </a:t>
            </a:r>
            <a:r>
              <a:rPr lang="en-GB" sz="1200" dirty="0">
                <a:hlinkClick r:id="rId2"/>
              </a:rPr>
              <a:t>History-of-Advocacy-Oct16-Kate-Mercer.pdf (speakeasyadvocacy.org.uk)</a:t>
            </a:r>
            <a:r>
              <a:rPr lang="en-GB" sz="1200" dirty="0"/>
              <a:t> [NB. Link Not working as of 29/10/2024]</a:t>
            </a:r>
          </a:p>
          <a:p>
            <a:pPr>
              <a:spcBef>
                <a:spcPts val="600"/>
              </a:spcBef>
              <a:spcAft>
                <a:spcPts val="600"/>
              </a:spcAft>
            </a:pPr>
            <a:r>
              <a:rPr lang="en-GB" sz="1200" i="1" dirty="0"/>
              <a:t>Mental Health Act </a:t>
            </a:r>
            <a:r>
              <a:rPr lang="en-GB" sz="1200" dirty="0"/>
              <a:t>(1983) Available at : </a:t>
            </a:r>
            <a:r>
              <a:rPr lang="en-GB" sz="1200" dirty="0">
                <a:hlinkClick r:id="rId3"/>
              </a:rPr>
              <a:t>Mental Health Act 1983</a:t>
            </a:r>
            <a:r>
              <a:rPr lang="en-GB" sz="1200" dirty="0"/>
              <a:t> [Accessed 30/10/2024]</a:t>
            </a:r>
            <a:endParaRPr lang="en-GB" sz="1200" i="1" dirty="0"/>
          </a:p>
          <a:p>
            <a:pPr>
              <a:spcBef>
                <a:spcPts val="600"/>
              </a:spcBef>
              <a:spcAft>
                <a:spcPts val="600"/>
              </a:spcAft>
            </a:pPr>
            <a:r>
              <a:rPr lang="en-GB" sz="1200" dirty="0"/>
              <a:t>Payne, M. (2006) </a:t>
            </a:r>
            <a:r>
              <a:rPr lang="en-GB" sz="1200" i="1" dirty="0"/>
              <a:t>The Origins of Social Work, Continuity and Change </a:t>
            </a:r>
            <a:r>
              <a:rPr lang="en-GB" sz="1200" dirty="0"/>
              <a:t>Basingstoke: Palgrave Macmillan</a:t>
            </a:r>
          </a:p>
          <a:p>
            <a:pPr>
              <a:spcBef>
                <a:spcPts val="600"/>
              </a:spcBef>
              <a:spcAft>
                <a:spcPts val="600"/>
              </a:spcAft>
            </a:pPr>
            <a:r>
              <a:rPr lang="en-GB" sz="1200" dirty="0"/>
              <a:t>Rapaport, J., </a:t>
            </a:r>
            <a:r>
              <a:rPr lang="en-GB" sz="1200" dirty="0" err="1"/>
              <a:t>Manthorpe</a:t>
            </a:r>
            <a:r>
              <a:rPr lang="en-GB" sz="1200" dirty="0"/>
              <a:t>, J., Moriarty, J., Hussein, S., &amp; Collins, J. (2005). ‘Advocacy and people with learning disabilities in the UK: How can local funders find value for money?’ </a:t>
            </a:r>
            <a:r>
              <a:rPr lang="en-GB" sz="1200" i="1" dirty="0"/>
              <a:t>Journal of Intellectual Disabilities</a:t>
            </a:r>
            <a:r>
              <a:rPr lang="en-GB" sz="1200" dirty="0"/>
              <a:t>, 9(4), 299–319. Available at: </a:t>
            </a:r>
            <a:r>
              <a:rPr lang="en-GB" sz="1200" dirty="0">
                <a:hlinkClick r:id="rId4"/>
              </a:rPr>
              <a:t>https://doi.org/10.1177/1744629505059169</a:t>
            </a:r>
            <a:r>
              <a:rPr lang="en-GB" sz="1200" dirty="0"/>
              <a:t> [Accessed 30/10/2024]</a:t>
            </a:r>
          </a:p>
          <a:p>
            <a:pPr>
              <a:spcBef>
                <a:spcPts val="600"/>
              </a:spcBef>
              <a:spcAft>
                <a:spcPts val="600"/>
              </a:spcAft>
            </a:pPr>
            <a:r>
              <a:rPr lang="en-GB" sz="1200" dirty="0"/>
              <a:t>Smith, M., K. (2005) </a:t>
            </a:r>
            <a:r>
              <a:rPr lang="en-GB" sz="1200" i="1" dirty="0"/>
              <a:t>Settlements and Social Action Centres </a:t>
            </a:r>
            <a:r>
              <a:rPr lang="en-GB" sz="1200" dirty="0"/>
              <a:t>Phoenix: Oryx Press</a:t>
            </a:r>
          </a:p>
          <a:p>
            <a:pPr>
              <a:spcBef>
                <a:spcPts val="600"/>
              </a:spcBef>
              <a:spcAft>
                <a:spcPts val="600"/>
              </a:spcAft>
            </a:pPr>
            <a:r>
              <a:rPr lang="en-GB" sz="1200" i="1" dirty="0"/>
              <a:t>The Social Services and Well-Being (Wales) Act </a:t>
            </a:r>
            <a:r>
              <a:rPr lang="en-GB" sz="1200" dirty="0"/>
              <a:t>2014 Available at: </a:t>
            </a:r>
            <a:r>
              <a:rPr lang="en-GB" sz="1200" dirty="0">
                <a:hlinkClick r:id="rId5"/>
              </a:rPr>
              <a:t>Social Services and Well-being (Wales) Act 2014</a:t>
            </a:r>
            <a:r>
              <a:rPr lang="en-GB" sz="1200" dirty="0"/>
              <a:t> [Accessed 30/10/2024]</a:t>
            </a:r>
          </a:p>
          <a:p>
            <a:pPr>
              <a:spcBef>
                <a:spcPts val="600"/>
              </a:spcBef>
              <a:spcAft>
                <a:spcPts val="600"/>
              </a:spcAft>
            </a:pPr>
            <a:r>
              <a:rPr lang="en-GB" sz="1200" i="1" dirty="0"/>
              <a:t>The Social Services and Well-Being (Wales) Act </a:t>
            </a:r>
            <a:r>
              <a:rPr lang="en-GB" sz="1200" dirty="0"/>
              <a:t>2014 </a:t>
            </a:r>
            <a:r>
              <a:rPr lang="en-GB" sz="1200" i="1" dirty="0"/>
              <a:t>Code of Practice </a:t>
            </a:r>
            <a:r>
              <a:rPr lang="en-GB" sz="1200" dirty="0"/>
              <a:t>Available at: </a:t>
            </a:r>
            <a:r>
              <a:rPr lang="en-GB" sz="1200" dirty="0">
                <a:hlinkClick r:id="rId6"/>
              </a:rPr>
              <a:t>social-services-and--well-being-wales-act-2014-part-10-code-of-practice-advocacy.pdf</a:t>
            </a:r>
            <a:r>
              <a:rPr lang="en-GB" sz="1200" dirty="0"/>
              <a:t> [Accessed 30/10/2024]</a:t>
            </a:r>
            <a:endParaRPr lang="en-GB" sz="1200" i="1" dirty="0"/>
          </a:p>
          <a:p>
            <a:pPr>
              <a:spcBef>
                <a:spcPts val="600"/>
              </a:spcBef>
              <a:spcAft>
                <a:spcPts val="600"/>
              </a:spcAft>
            </a:pPr>
            <a:r>
              <a:rPr lang="en-GB" sz="1200" dirty="0"/>
              <a:t>Spencer, B. (2009) ‘The Poor Man’s Lawyer Service: A Precursor to Legal Aid’ </a:t>
            </a:r>
            <a:r>
              <a:rPr lang="en-GB" sz="1200" i="1" dirty="0"/>
              <a:t>Legal Action </a:t>
            </a:r>
            <a:r>
              <a:rPr lang="en-GB" sz="1200" dirty="0"/>
              <a:t>(May) pp.6-7</a:t>
            </a:r>
          </a:p>
          <a:p>
            <a:pPr>
              <a:spcBef>
                <a:spcPts val="600"/>
              </a:spcBef>
              <a:spcAft>
                <a:spcPts val="600"/>
              </a:spcAft>
            </a:pPr>
            <a:r>
              <a:rPr lang="en-GB" sz="1200" dirty="0"/>
              <a:t>Welsh Government (2019) Independent Professional Advocacy: National Standards and Outcomes Framework for Children and Young People in Wales Available at: </a:t>
            </a:r>
            <a:r>
              <a:rPr lang="en-GB" sz="1200" dirty="0">
                <a:hlinkClick r:id="rId7"/>
              </a:rPr>
              <a:t>Independent Professional Advocacy cover English</a:t>
            </a:r>
            <a:r>
              <a:rPr lang="en-GB" sz="1200" dirty="0"/>
              <a:t> [Accessed 13/01/2024]</a:t>
            </a:r>
          </a:p>
          <a:p>
            <a:pPr>
              <a:spcBef>
                <a:spcPts val="600"/>
              </a:spcBef>
              <a:spcAft>
                <a:spcPts val="600"/>
              </a:spcAft>
            </a:pPr>
            <a:r>
              <a:rPr lang="en-GB" sz="1200" dirty="0"/>
              <a:t>Wilks, T. (2012) </a:t>
            </a:r>
            <a:r>
              <a:rPr lang="en-GB" sz="1200" i="1" dirty="0"/>
              <a:t>Advocacy and Social Work Practice </a:t>
            </a:r>
            <a:r>
              <a:rPr lang="en-GB" sz="1200" dirty="0"/>
              <a:t>Berkshire: Open University Press Available at: </a:t>
            </a:r>
            <a:r>
              <a:rPr lang="en-GB" sz="1200" dirty="0">
                <a:hlinkClick r:id="rId8"/>
              </a:rPr>
              <a:t>Full details and actions for Advocacy and social work practice</a:t>
            </a:r>
            <a:r>
              <a:rPr lang="en-GB" sz="1200" dirty="0"/>
              <a:t> [Accessed 29/10/2024]</a:t>
            </a:r>
          </a:p>
          <a:p>
            <a:pPr>
              <a:spcBef>
                <a:spcPts val="600"/>
              </a:spcBef>
              <a:spcAft>
                <a:spcPts val="600"/>
              </a:spcAft>
            </a:pPr>
            <a:endParaRPr lang="en-GB" sz="1200" dirty="0"/>
          </a:p>
          <a:p>
            <a:pPr>
              <a:spcBef>
                <a:spcPts val="600"/>
              </a:spcBef>
              <a:spcAft>
                <a:spcPts val="600"/>
              </a:spcAft>
            </a:pPr>
            <a:endParaRPr lang="en-GB" sz="1200" dirty="0"/>
          </a:p>
        </p:txBody>
      </p:sp>
    </p:spTree>
    <p:extLst>
      <p:ext uri="{BB962C8B-B14F-4D97-AF65-F5344CB8AC3E}">
        <p14:creationId xmlns:p14="http://schemas.microsoft.com/office/powerpoint/2010/main" val="24819367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414</TotalTime>
  <Words>3365</Words>
  <Application>Microsoft Office PowerPoint</Application>
  <PresentationFormat>Widescreen</PresentationFormat>
  <Paragraphs>319</Paragraphs>
  <Slides>35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Myriad Pro</vt:lpstr>
      <vt:lpstr>Arial</vt:lpstr>
      <vt:lpstr>Calibri</vt:lpstr>
      <vt:lpstr>Courier New</vt:lpstr>
      <vt:lpstr>Symbol</vt:lpstr>
      <vt:lpstr>Times New Roman</vt:lpstr>
      <vt:lpstr>Wingdings</vt:lpstr>
      <vt:lpstr>20140311PresentationUWTSDTemplate</vt:lpstr>
      <vt:lpstr>ECAY5008: Advocacy and Activism in the 21st Century</vt:lpstr>
      <vt:lpstr>Historical Foundations of modern Advocacy: Links to Activism</vt:lpstr>
      <vt:lpstr>Defining Advocacy</vt:lpstr>
      <vt:lpstr>What is Advocacy?</vt:lpstr>
      <vt:lpstr>Advocacy and Social Work </vt:lpstr>
      <vt:lpstr>Activism or Advocacy?   The Settlement Movement </vt:lpstr>
      <vt:lpstr>The Settlement Movement </vt:lpstr>
      <vt:lpstr>The Settlement Movement </vt:lpstr>
      <vt:lpstr>Community Development Activism</vt:lpstr>
      <vt:lpstr>Community Development Activism</vt:lpstr>
      <vt:lpstr>Driving Change</vt:lpstr>
      <vt:lpstr>Driving Change</vt:lpstr>
      <vt:lpstr>The Self-Advocacy Movement </vt:lpstr>
      <vt:lpstr>The Self-Advocacy Movement </vt:lpstr>
      <vt:lpstr>The Self-Advocacy Movement </vt:lpstr>
      <vt:lpstr>The Social Model of Disability</vt:lpstr>
      <vt:lpstr>The Development of Modern Advocacy:  An Historical Timeline</vt:lpstr>
      <vt:lpstr>PowerPoint Presentation</vt:lpstr>
      <vt:lpstr>Citizen Advocacy in the USA</vt:lpstr>
      <vt:lpstr>Citizen Advocacy in the UK</vt:lpstr>
      <vt:lpstr>Other Milestones</vt:lpstr>
      <vt:lpstr>Other Milestones</vt:lpstr>
      <vt:lpstr>Other Milestones</vt:lpstr>
      <vt:lpstr>Other Milestones</vt:lpstr>
      <vt:lpstr>Other Milestones</vt:lpstr>
      <vt:lpstr>Other Milestones</vt:lpstr>
      <vt:lpstr>Advocacy in the 21st Century</vt:lpstr>
      <vt:lpstr>Advocacy in the 21st Century</vt:lpstr>
      <vt:lpstr>Contemporary Advocacy Provision</vt:lpstr>
      <vt:lpstr>Driving change in the 21st century </vt:lpstr>
      <vt:lpstr>Driving change in the 21st century </vt:lpstr>
      <vt:lpstr>Advocacy or Activism?</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ECAY5003: The Evolving Landscape of Advocacy Provision</dc:title>
  <dc:creator>Laura Jenkins (IEH)</dc:creator>
  <cp:lastModifiedBy>Ken Dicks</cp:lastModifiedBy>
  <cp:revision>18</cp:revision>
  <dcterms:created xsi:type="dcterms:W3CDTF">2023-09-18T12:02:29Z</dcterms:created>
  <dcterms:modified xsi:type="dcterms:W3CDTF">2024-11-13T09:10:19Z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