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theme/theme3.xml" ContentType="application/vnd.openxmlformats-officedocument.theme+xml"/>
  <Override PartName="/ppt/theme/theme4.xml" ContentType="application/vnd.openxmlformats-officedocument.theme+xml"/>
  <Override PartName="/ppt/theme/theme5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ppt/notesSlides/notesSlide25.xml" ContentType="application/vnd.openxmlformats-officedocument.presentationml.notesSlide+xml"/>
  <Override PartName="/ppt/notesSlides/notesSlide26.xml" ContentType="application/vnd.openxmlformats-officedocument.presentationml.notesSlide+xml"/>
  <Override PartName="/ppt/notesSlides/notesSlide27.xml" ContentType="application/vnd.openxmlformats-officedocument.presentationml.notesSlide+xml"/>
  <Override PartName="/ppt/notesSlides/notesSlide28.xml" ContentType="application/vnd.openxmlformats-officedocument.presentationml.notesSlid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  <p:sldMasterId id="2147483660" r:id="rId2"/>
    <p:sldMasterId id="2147483672" r:id="rId3"/>
  </p:sldMasterIdLst>
  <p:notesMasterIdLst>
    <p:notesMasterId r:id="rId32"/>
  </p:notesMasterIdLst>
  <p:handoutMasterIdLst>
    <p:handoutMasterId r:id="rId33"/>
  </p:handoutMasterIdLst>
  <p:sldIdLst>
    <p:sldId id="256" r:id="rId4"/>
    <p:sldId id="280" r:id="rId5"/>
    <p:sldId id="276" r:id="rId6"/>
    <p:sldId id="259" r:id="rId7"/>
    <p:sldId id="263" r:id="rId8"/>
    <p:sldId id="260" r:id="rId9"/>
    <p:sldId id="261" r:id="rId10"/>
    <p:sldId id="264" r:id="rId11"/>
    <p:sldId id="265" r:id="rId12"/>
    <p:sldId id="266" r:id="rId13"/>
    <p:sldId id="278" r:id="rId14"/>
    <p:sldId id="289" r:id="rId15"/>
    <p:sldId id="279" r:id="rId16"/>
    <p:sldId id="262" r:id="rId17"/>
    <p:sldId id="271" r:id="rId18"/>
    <p:sldId id="274" r:id="rId19"/>
    <p:sldId id="272" r:id="rId20"/>
    <p:sldId id="273" r:id="rId21"/>
    <p:sldId id="275" r:id="rId22"/>
    <p:sldId id="268" r:id="rId23"/>
    <p:sldId id="283" r:id="rId24"/>
    <p:sldId id="284" r:id="rId25"/>
    <p:sldId id="285" r:id="rId26"/>
    <p:sldId id="286" r:id="rId27"/>
    <p:sldId id="287" r:id="rId28"/>
    <p:sldId id="282" r:id="rId29"/>
    <p:sldId id="269" r:id="rId30"/>
    <p:sldId id="281" r:id="rId31"/>
  </p:sldIdLst>
  <p:sldSz cx="12192000" cy="6858000"/>
  <p:notesSz cx="6669088" cy="97536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384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78DCF31D-1709-53A6-3C8D-599B1CC8BAAF}" v="13" dt="2019-10-31T16:51:07.261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6855"/>
    <p:restoredTop sz="89855" autoAdjust="0"/>
  </p:normalViewPr>
  <p:slideViewPr>
    <p:cSldViewPr snapToGrid="0" snapToObjects="1">
      <p:cViewPr varScale="1">
        <p:scale>
          <a:sx n="100" d="100"/>
          <a:sy n="100" d="100"/>
        </p:scale>
        <p:origin x="72" y="420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5.xml"/><Relationship Id="rId13" Type="http://schemas.openxmlformats.org/officeDocument/2006/relationships/slide" Target="slides/slide10.xml"/><Relationship Id="rId18" Type="http://schemas.openxmlformats.org/officeDocument/2006/relationships/slide" Target="slides/slide15.xml"/><Relationship Id="rId26" Type="http://schemas.openxmlformats.org/officeDocument/2006/relationships/slide" Target="slides/slide23.xml"/><Relationship Id="rId3" Type="http://schemas.openxmlformats.org/officeDocument/2006/relationships/slideMaster" Target="slideMasters/slideMaster3.xml"/><Relationship Id="rId21" Type="http://schemas.openxmlformats.org/officeDocument/2006/relationships/slide" Target="slides/slide18.xml"/><Relationship Id="rId34" Type="http://schemas.openxmlformats.org/officeDocument/2006/relationships/presProps" Target="presProps.xml"/><Relationship Id="rId7" Type="http://schemas.openxmlformats.org/officeDocument/2006/relationships/slide" Target="slides/slide4.xml"/><Relationship Id="rId12" Type="http://schemas.openxmlformats.org/officeDocument/2006/relationships/slide" Target="slides/slide9.xml"/><Relationship Id="rId17" Type="http://schemas.openxmlformats.org/officeDocument/2006/relationships/slide" Target="slides/slide14.xml"/><Relationship Id="rId25" Type="http://schemas.openxmlformats.org/officeDocument/2006/relationships/slide" Target="slides/slide22.xml"/><Relationship Id="rId33" Type="http://schemas.openxmlformats.org/officeDocument/2006/relationships/handoutMaster" Target="handoutMasters/handoutMaster1.xml"/><Relationship Id="rId38" Type="http://schemas.microsoft.com/office/2015/10/relationships/revisionInfo" Target="revisionInfo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3.xml"/><Relationship Id="rId20" Type="http://schemas.openxmlformats.org/officeDocument/2006/relationships/slide" Target="slides/slide17.xml"/><Relationship Id="rId29" Type="http://schemas.openxmlformats.org/officeDocument/2006/relationships/slide" Target="slides/slide26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3.xml"/><Relationship Id="rId11" Type="http://schemas.openxmlformats.org/officeDocument/2006/relationships/slide" Target="slides/slide8.xml"/><Relationship Id="rId24" Type="http://schemas.openxmlformats.org/officeDocument/2006/relationships/slide" Target="slides/slide21.xml"/><Relationship Id="rId32" Type="http://schemas.openxmlformats.org/officeDocument/2006/relationships/notesMaster" Target="notesMasters/notesMaster1.xml"/><Relationship Id="rId37" Type="http://schemas.openxmlformats.org/officeDocument/2006/relationships/tableStyles" Target="tableStyles.xml"/><Relationship Id="rId5" Type="http://schemas.openxmlformats.org/officeDocument/2006/relationships/slide" Target="slides/slide2.xml"/><Relationship Id="rId15" Type="http://schemas.openxmlformats.org/officeDocument/2006/relationships/slide" Target="slides/slide12.xml"/><Relationship Id="rId23" Type="http://schemas.openxmlformats.org/officeDocument/2006/relationships/slide" Target="slides/slide20.xml"/><Relationship Id="rId28" Type="http://schemas.openxmlformats.org/officeDocument/2006/relationships/slide" Target="slides/slide25.xml"/><Relationship Id="rId36" Type="http://schemas.openxmlformats.org/officeDocument/2006/relationships/theme" Target="theme/theme1.xml"/><Relationship Id="rId10" Type="http://schemas.openxmlformats.org/officeDocument/2006/relationships/slide" Target="slides/slide7.xml"/><Relationship Id="rId19" Type="http://schemas.openxmlformats.org/officeDocument/2006/relationships/slide" Target="slides/slide16.xml"/><Relationship Id="rId31" Type="http://schemas.openxmlformats.org/officeDocument/2006/relationships/slide" Target="slides/slide28.xml"/><Relationship Id="rId4" Type="http://schemas.openxmlformats.org/officeDocument/2006/relationships/slide" Target="slides/slide1.xml"/><Relationship Id="rId9" Type="http://schemas.openxmlformats.org/officeDocument/2006/relationships/slide" Target="slides/slide6.xml"/><Relationship Id="rId14" Type="http://schemas.openxmlformats.org/officeDocument/2006/relationships/slide" Target="slides/slide11.xml"/><Relationship Id="rId22" Type="http://schemas.openxmlformats.org/officeDocument/2006/relationships/slide" Target="slides/slide19.xml"/><Relationship Id="rId27" Type="http://schemas.openxmlformats.org/officeDocument/2006/relationships/slide" Target="slides/slide24.xml"/><Relationship Id="rId30" Type="http://schemas.openxmlformats.org/officeDocument/2006/relationships/slide" Target="slides/slide27.xml"/><Relationship Id="rId35" Type="http://schemas.openxmlformats.org/officeDocument/2006/relationships/viewProps" Target="view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5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889938" cy="489374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777607" y="0"/>
            <a:ext cx="2889938" cy="489374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495DDB0-4BE9-402A-94F2-904AE06EDB59}" type="datetimeFigureOut">
              <a:rPr lang="en-GB" smtClean="0"/>
              <a:t>13/03/2020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264228"/>
            <a:ext cx="2889938" cy="48937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777607" y="9264228"/>
            <a:ext cx="2889938" cy="48937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1644EBB-23FE-4A64-8255-76980937EB3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15307175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4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889938" cy="48768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777607" y="0"/>
            <a:ext cx="2889938" cy="48768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5707E6D-642F-984F-BF64-38A9059AFDD9}" type="datetimeFigureOut">
              <a:rPr lang="en-US" smtClean="0"/>
              <a:pPr/>
              <a:t>3/13/2020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84138" y="731838"/>
            <a:ext cx="6500812" cy="36576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66909" y="4632960"/>
            <a:ext cx="5335270" cy="43891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y-GB"/>
              <a:t>Click to edit Master text styles</a:t>
            </a:r>
          </a:p>
          <a:p>
            <a:pPr lvl="1"/>
            <a:r>
              <a:rPr lang="cy-GB"/>
              <a:t>Second level</a:t>
            </a:r>
          </a:p>
          <a:p>
            <a:pPr lvl="2"/>
            <a:r>
              <a:rPr lang="cy-GB"/>
              <a:t>Third level</a:t>
            </a:r>
          </a:p>
          <a:p>
            <a:pPr lvl="3"/>
            <a:r>
              <a:rPr lang="cy-GB"/>
              <a:t>Fourth level</a:t>
            </a:r>
          </a:p>
          <a:p>
            <a:pPr lvl="4"/>
            <a:r>
              <a:rPr lang="cy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264227"/>
            <a:ext cx="2889938" cy="48768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777607" y="9264227"/>
            <a:ext cx="2889938" cy="48768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2664ADF-32D6-FE45-8A28-7A2CB8E96B62}" type="slidenum">
              <a:rPr lang="en-US" smtClean="0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2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2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2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2664ADF-32D6-FE45-8A28-7A2CB8E96B62}" type="slidenum">
              <a:rPr lang="en-US" smtClean="0"/>
              <a:pPr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5514982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US" dirty="0"/>
              <a:t>Provide 1</a:t>
            </a:r>
            <a:r>
              <a:rPr lang="en-US" baseline="30000" dirty="0"/>
              <a:t>st</a:t>
            </a:r>
            <a:r>
              <a:rPr lang="en-US" dirty="0"/>
              <a:t> answer tip / advice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2664ADF-32D6-FE45-8A28-7A2CB8E96B62}" type="slidenum">
              <a:rPr lang="en-US" smtClean="0"/>
              <a:pPr/>
              <a:t>2</a:t>
            </a:fld>
            <a:endParaRPr lang="en-US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2664ADF-32D6-FE45-8A28-7A2CB8E96B62}" type="slidenum">
              <a:rPr lang="en-US" smtClean="0"/>
              <a:pPr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72730236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2664ADF-32D6-FE45-8A28-7A2CB8E96B62}" type="slidenum">
              <a:rPr lang="en-US" smtClean="0"/>
              <a:pPr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79149676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2664ADF-32D6-FE45-8A28-7A2CB8E96B62}" type="slidenum">
              <a:rPr lang="en-US" smtClean="0"/>
              <a:pPr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57477217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2664ADF-32D6-FE45-8A28-7A2CB8E96B62}" type="slidenum">
              <a:rPr lang="en-US" smtClean="0"/>
              <a:pPr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11688016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2664ADF-32D6-FE45-8A28-7A2CB8E96B62}" type="slidenum">
              <a:rPr lang="en-US" smtClean="0"/>
              <a:pPr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82456868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2664ADF-32D6-FE45-8A28-7A2CB8E96B62}" type="slidenum">
              <a:rPr lang="en-US" smtClean="0"/>
              <a:pPr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87488122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2664ADF-32D6-FE45-8A28-7A2CB8E96B62}" type="slidenum">
              <a:rPr lang="en-US" smtClean="0"/>
              <a:pPr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66671755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2664ADF-32D6-FE45-8A28-7A2CB8E96B62}" type="slidenum">
              <a:rPr lang="en-US" smtClean="0"/>
              <a:pPr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0623158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2664ADF-32D6-FE45-8A28-7A2CB8E96B62}" type="slidenum">
              <a:rPr lang="en-US" smtClean="0"/>
              <a:pPr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09424372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2664ADF-32D6-FE45-8A28-7A2CB8E96B62}" type="slidenum">
              <a:rPr lang="en-US" smtClean="0"/>
              <a:pPr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55258498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2664ADF-32D6-FE45-8A28-7A2CB8E96B62}" type="slidenum">
              <a:rPr lang="en-US" smtClean="0"/>
              <a:pPr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41602443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2664ADF-32D6-FE45-8A28-7A2CB8E96B62}" type="slidenum">
              <a:rPr lang="en-US" smtClean="0"/>
              <a:pPr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4850585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2664ADF-32D6-FE45-8A28-7A2CB8E96B62}" type="slidenum">
              <a:rPr lang="en-US" smtClean="0"/>
              <a:pPr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87193646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2664ADF-32D6-FE45-8A28-7A2CB8E96B62}" type="slidenum">
              <a:rPr lang="en-US" smtClean="0"/>
              <a:pPr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64937666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2664ADF-32D6-FE45-8A28-7A2CB8E96B62}" type="slidenum">
              <a:rPr lang="en-US" smtClean="0"/>
              <a:pPr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489777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2664ADF-32D6-FE45-8A28-7A2CB8E96B62}" type="slidenum">
              <a:rPr lang="en-US" smtClean="0"/>
              <a:pPr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72058645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2664ADF-32D6-FE45-8A28-7A2CB8E96B62}" type="slidenum">
              <a:rPr lang="en-US" smtClean="0"/>
              <a:pPr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56301275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2664ADF-32D6-FE45-8A28-7A2CB8E96B62}" type="slidenum">
              <a:rPr lang="en-US" smtClean="0"/>
              <a:pPr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1215692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D163CE7-71EC-2046-8ADF-DBE95E3528DD}" type="slidenum">
              <a:rPr lang="en-US" smtClean="0"/>
              <a:pPr/>
              <a:t>21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44759704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D163CE7-71EC-2046-8ADF-DBE95E3528DD}" type="slidenum">
              <a:rPr lang="en-US" smtClean="0"/>
              <a:pPr/>
              <a:t>22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45213681"/>
      </p:ext>
    </p:extLst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D163CE7-71EC-2046-8ADF-DBE95E3528DD}" type="slidenum">
              <a:rPr lang="en-US" smtClean="0"/>
              <a:pPr/>
              <a:t>23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74675047"/>
      </p:ext>
    </p:extLst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D163CE7-71EC-2046-8ADF-DBE95E3528DD}" type="slidenum">
              <a:rPr lang="en-US" smtClean="0"/>
              <a:pPr/>
              <a:t>24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26546738"/>
      </p:ext>
    </p:extLst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D163CE7-71EC-2046-8ADF-DBE95E3528DD}" type="slidenum">
              <a:rPr lang="en-US" smtClean="0"/>
              <a:pPr/>
              <a:t>25</a:t>
            </a:fld>
            <a:endParaRPr lang="en-US"/>
          </a:p>
        </p:txBody>
      </p:sp>
    </p:spTree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2664ADF-32D6-FE45-8A28-7A2CB8E96B62}" type="slidenum">
              <a:rPr lang="en-US" smtClean="0"/>
              <a:pPr/>
              <a:t>26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98253768"/>
      </p:ext>
    </p:extLst>
  </p:cSld>
  <p:clrMapOvr>
    <a:masterClrMapping/>
  </p:clrMapOvr>
</p:notes>
</file>

<file path=ppt/notesSlides/notesSlide2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2664ADF-32D6-FE45-8A28-7A2CB8E96B62}" type="slidenum">
              <a:rPr lang="en-US" smtClean="0"/>
              <a:pPr/>
              <a:t>27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07536488"/>
      </p:ext>
    </p:extLst>
  </p:cSld>
  <p:clrMapOvr>
    <a:masterClrMapping/>
  </p:clrMapOvr>
</p:notes>
</file>

<file path=ppt/notesSlides/notesSlide2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2664ADF-32D6-FE45-8A28-7A2CB8E96B62}" type="slidenum">
              <a:rPr lang="en-US" smtClean="0"/>
              <a:pPr/>
              <a:t>28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2713994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56CA991-4FB2-F84C-9546-375E9435A40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662694"/>
            <a:ext cx="9144000" cy="2387600"/>
          </a:xfrm>
          <a:prstGeom prst="rect">
            <a:avLst/>
          </a:prstGeo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19DA6CA-D4FA-BA44-A58B-88B090228C32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4142369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</p:spTree>
    <p:extLst>
      <p:ext uri="{BB962C8B-B14F-4D97-AF65-F5344CB8AC3E}">
        <p14:creationId xmlns:p14="http://schemas.microsoft.com/office/powerpoint/2010/main" val="47863207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3E67750-B475-004D-9BEE-53F7B615AEA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1923761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1DE33F7-5C20-6249-8358-8AC4B0B831A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A1A42AA-85A7-F549-ACE2-7FF4FCB58C30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370F3320-3347-314E-BC55-88A03D7CED6F}" type="datetimeFigureOut">
              <a:rPr lang="en-US" smtClean="0"/>
              <a:pPr/>
              <a:t>3/13/2020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263587C-988C-1741-B1AD-2260344FF39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66DE21C-3B8E-5F40-A53E-9F42721913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69F197FA-B56C-8345-9EF8-DBEE67EE9748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9925050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B5AE433-868A-9B40-8540-5D1A563C702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  <a:prstGeom prst="rect">
            <a:avLst/>
          </a:prstGeo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8E630A8-95A9-184E-87CF-BCBF239A73C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C293386-3775-BB46-AF82-C34FB0210199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370F3320-3347-314E-BC55-88A03D7CED6F}" type="datetimeFigureOut">
              <a:rPr lang="en-US" smtClean="0"/>
              <a:pPr/>
              <a:t>3/13/2020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50FF5CA-C335-3D4B-8F03-1CD481A582D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A6BCDFF-05A2-934D-BEA2-AAFE46CB812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69F197FA-B56C-8345-9EF8-DBEE67EE9748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5795773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7F14CCA-958F-144C-9EDD-BE41855E487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1923761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1EAB40F-54BD-A242-9BDD-14BE604F2622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D29F4EB-3198-804A-8B18-D80338851D1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4B9CD05-9F85-5F4A-9272-880DE5C9C57E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370F3320-3347-314E-BC55-88A03D7CED6F}" type="datetimeFigureOut">
              <a:rPr lang="en-US" smtClean="0"/>
              <a:pPr/>
              <a:t>3/13/2020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1BF5F0E-37F4-CE4C-BCA5-F5FA2BC71AD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A44852C-11D2-9545-A28D-21DC2835B5B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69F197FA-B56C-8345-9EF8-DBEE67EE9748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2238011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AB8F641-C35D-A84E-AB4E-86B0499AADA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3ADEAA3-A5CE-E94A-911B-75F86F943AA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E195F6F-7B01-9041-B242-983D6535B7A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5EC6547D-0AF5-F144-99C9-F391613C3828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1C618D06-44C8-D245-96F8-674E98E0A2B9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1585D28F-5470-4B45-9050-2FED03F49DC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370F3320-3347-314E-BC55-88A03D7CED6F}" type="datetimeFigureOut">
              <a:rPr lang="en-US" smtClean="0"/>
              <a:pPr/>
              <a:t>3/13/2020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AE5B70C0-C3E6-1E4E-BEE1-C8C8410F051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485C1C21-E6FE-664A-9ACE-EFF6F0D1CE4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69F197FA-B56C-8345-9EF8-DBEE67EE9748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3570255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22D64B1-84EB-6047-A2BE-E5BC5BBEEF4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1923761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E5E309EF-E51D-F540-93D4-6600A73DE63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370F3320-3347-314E-BC55-88A03D7CED6F}" type="datetimeFigureOut">
              <a:rPr lang="en-US" smtClean="0"/>
              <a:pPr/>
              <a:t>3/13/2020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32FA78D-E555-614A-98D3-7FC8B985193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95562C4-7058-6247-8E7C-A3F4FCE6C64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69F197FA-B56C-8345-9EF8-DBEE67EE9748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4554214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7560D5E5-3C79-D94B-AB17-5E7DC0ED563E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370F3320-3347-314E-BC55-88A03D7CED6F}" type="datetimeFigureOut">
              <a:rPr lang="en-US" smtClean="0"/>
              <a:pPr/>
              <a:t>3/13/2020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F51A59F6-B720-BC4F-81CA-FD5C2DFD9E9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6DB336C-ECAA-6940-9957-27AD40DBCC4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69F197FA-B56C-8345-9EF8-DBEE67EE9748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1136187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4FF3EFD-60D8-2148-8133-A8C16AAA8BD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98DC8BE-79D9-BC47-B26C-EABEE74C931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52B3F410-86AC-6545-8210-1638BC23F4C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E788203-4374-0D41-9821-0B48A63EFD58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370F3320-3347-314E-BC55-88A03D7CED6F}" type="datetimeFigureOut">
              <a:rPr lang="en-US" smtClean="0"/>
              <a:pPr/>
              <a:t>3/13/2020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00BE619-47D1-724E-9D3F-5966C69816A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45A3365-FAB5-2740-8154-E28942AE8CE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69F197FA-B56C-8345-9EF8-DBEE67EE9748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3541841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909E9B9-6B77-5345-B0EF-3918852A927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6275C492-F7F6-744D-8063-93EAABE003CA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D34A439-BEAF-CD4C-87DF-72DC1AECADF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FD0B163-9E3E-D447-BE23-93AC00A4D50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370F3320-3347-314E-BC55-88A03D7CED6F}" type="datetimeFigureOut">
              <a:rPr lang="en-US" smtClean="0"/>
              <a:pPr/>
              <a:t>3/13/2020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64C965D-8269-824D-BDAA-61860C152E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C46C733-D023-F64D-AB84-AE4A5DB2F83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69F197FA-B56C-8345-9EF8-DBEE67EE9748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4288364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4E4C1B1-AEA7-944F-88E0-58D25F45A3F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1923761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9E9BF74-347D-114B-943B-F934FAC161F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A899CF3-B36B-3A41-A8CE-2D2BDACADAFA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370F3320-3347-314E-BC55-88A03D7CED6F}" type="datetimeFigureOut">
              <a:rPr lang="en-US" smtClean="0"/>
              <a:pPr/>
              <a:t>3/13/2020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5228349-9DA2-3E4C-95D7-C3278CF353C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C81D5ED-65D9-0A42-9AA4-54F9134381D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69F197FA-B56C-8345-9EF8-DBEE67EE9748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8727144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DCD59055-C8D1-0F4E-9647-E3864DEF35EB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  <a:prstGeom prst="rect">
            <a:avLst/>
          </a:prstGeo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B988BCB1-664D-0641-B8CB-184EBB9A2FE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EC41958-E946-1544-AA19-8120825B8BAB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370F3320-3347-314E-BC55-88A03D7CED6F}" type="datetimeFigureOut">
              <a:rPr lang="en-US" smtClean="0"/>
              <a:pPr/>
              <a:t>3/13/2020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E82876A-64D4-FB45-96C8-382D8A5FA82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F150415-0CC0-B243-A002-EBB868A6C4A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69F197FA-B56C-8345-9EF8-DBEE67EE9748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04336284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E370634-EAB3-F14B-811C-0326FCB1D1D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9411A9A-E0B6-9E42-B50E-413BCC4C4CB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C8AC884-4DB1-294A-94B0-DB3C9516472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CAEF9C-4E02-A346-B422-50263A4C2AAA}" type="datetimeFigureOut">
              <a:rPr lang="en-US" smtClean="0"/>
              <a:pPr/>
              <a:t>3/13/2020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B439269-9E56-D94E-8AB5-3BF24A7F6E3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414FABC-1EB8-6641-BCEC-59125FB0E31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8FD20F-B958-3C48-80F0-FAD91AC952A1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26961651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EC62463-32E7-9F4D-BB4E-0858F4322CE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0A9FD94-B582-1940-AD95-758C220E3A0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0BED26E-DC5C-2049-8F0B-509170BB21B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CAEF9C-4E02-A346-B422-50263A4C2AAA}" type="datetimeFigureOut">
              <a:rPr lang="en-US" smtClean="0"/>
              <a:pPr/>
              <a:t>3/13/2020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28A340C-2088-3E4A-81E5-A1B8F7CB0E4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F463973-0B85-E940-9BD2-9ECBBE12672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8FD20F-B958-3C48-80F0-FAD91AC952A1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59846961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B50AF91-663C-5A43-9A1B-CE6D583CF43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C5C8DED-5BBD-BE4B-BF0F-BD2A5445159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69B800B-BD32-B841-A7E4-B94F74E73D5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CAEF9C-4E02-A346-B422-50263A4C2AAA}" type="datetimeFigureOut">
              <a:rPr lang="en-US" smtClean="0"/>
              <a:pPr/>
              <a:t>3/13/2020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7758581-F86D-2A47-92C0-5C8ED25A88F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BC96395-617D-2D4B-B4A9-0A28D554329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8FD20F-B958-3C48-80F0-FAD91AC952A1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97922843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D525892-7097-5443-A389-2DD7F6A4980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0994896-C901-804C-8AFC-E8135B42C7E1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BDCF24C-F53E-C84C-9FDB-6DF2709B9DF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02B53F9-3B43-214D-9F2D-99A04B547E3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CAEF9C-4E02-A346-B422-50263A4C2AAA}" type="datetimeFigureOut">
              <a:rPr lang="en-US" smtClean="0"/>
              <a:pPr/>
              <a:t>3/13/2020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194A176-4607-1240-8CD8-7239EAEE001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77DB4B1-C194-F64B-B45E-0436D072D1C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8FD20F-B958-3C48-80F0-FAD91AC952A1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15047696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44E5E4D-732F-3F4E-A267-A23D853DB5E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317F8C5-05FB-4A4C-993F-DB0C4BC0713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9583CAD-CA95-4942-B350-2BA284A9290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C01F9FF1-F8B7-0245-B1A8-F3C0AA3695D7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B510F58C-1386-9246-947D-85FDBB6E85D5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BB1EDC79-443C-1843-9A41-F3EB7A9FA59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CAEF9C-4E02-A346-B422-50263A4C2AAA}" type="datetimeFigureOut">
              <a:rPr lang="en-US" smtClean="0"/>
              <a:pPr/>
              <a:t>3/13/2020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F5A03C39-D4BA-4143-AE7A-54A7818E1E7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A2ADEB7C-FD73-0443-951E-10141418A68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8FD20F-B958-3C48-80F0-FAD91AC952A1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54424546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63B933B-4EDC-4544-8030-0B337A20191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79A3D763-C1FF-6047-9701-E1CA9B79D11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CAEF9C-4E02-A346-B422-50263A4C2AAA}" type="datetimeFigureOut">
              <a:rPr lang="en-US" smtClean="0"/>
              <a:pPr/>
              <a:t>3/13/2020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7E1675C4-F328-DF45-9FE2-1994925A608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6348862-EBB4-6F47-88CA-B2A05557327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8FD20F-B958-3C48-80F0-FAD91AC952A1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09243197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96985A43-1554-4140-8D8E-F297FFFF0C6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CAEF9C-4E02-A346-B422-50263A4C2AAA}" type="datetimeFigureOut">
              <a:rPr lang="en-US" smtClean="0"/>
              <a:pPr/>
              <a:t>3/13/2020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8C6750F5-1A01-1C4B-B26B-B32CF653D0F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550DF8B-640A-7143-86E1-963B0C903B7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8FD20F-B958-3C48-80F0-FAD91AC952A1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58342677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9EC3724-88A1-3348-BCA7-4779D667295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EFBC60D-CB5F-2240-A538-63995D9A4D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66EBFCC-89A3-BC4E-8381-176DDBF3C5F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426C395-C503-3D4E-B041-9E7B3E3D53D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CAEF9C-4E02-A346-B422-50263A4C2AAA}" type="datetimeFigureOut">
              <a:rPr lang="en-US" smtClean="0"/>
              <a:pPr/>
              <a:t>3/13/2020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E16B009-3423-B54E-87FC-93E496E787E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46B708E-17A4-4245-B24D-D53EF0D232E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8FD20F-B958-3C48-80F0-FAD91AC952A1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49895886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3299353-4102-A34D-A8D5-072775761E8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0F3F516B-9F20-1C4F-B616-EC30E1A833B9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3650B85-405D-9344-BC9E-94EFB5194C4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356524F-4F09-044F-BB78-6FF7D73A838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CAEF9C-4E02-A346-B422-50263A4C2AAA}" type="datetimeFigureOut">
              <a:rPr lang="en-US" smtClean="0"/>
              <a:pPr/>
              <a:t>3/13/2020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206E5D5-FA8F-3F4C-BBCF-30E9DC1D00D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6649FDD-89BD-1E46-BCD0-83A5285837B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8FD20F-B958-3C48-80F0-FAD91AC952A1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67811847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2729D9C-0B80-C042-B8A7-3956E39A82A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A0EC253-D5E4-9048-85CB-C27517865159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A7E8905-A6B3-9843-BE23-DCF3AA60237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CAEF9C-4E02-A346-B422-50263A4C2AAA}" type="datetimeFigureOut">
              <a:rPr lang="en-US" smtClean="0"/>
              <a:pPr/>
              <a:t>3/13/2020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D8EA17B-F0A2-1B40-89EE-AF738A30A60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3A30ED3-A3D1-5B44-A7D8-CFF5F30D63A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8FD20F-B958-3C48-80F0-FAD91AC952A1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49762007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58981CB5-2BCE-A146-BFFD-17FB2FBAA519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C7003A7-09DD-C04E-812C-F86A93D158E0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C347812-AE94-E94C-97EF-B7133038888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CAEF9C-4E02-A346-B422-50263A4C2AAA}" type="datetimeFigureOut">
              <a:rPr lang="en-US" smtClean="0"/>
              <a:pPr/>
              <a:t>3/13/2020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CA19F82-4CE8-6141-9B2E-697DE379308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D912ECF-9431-E44B-B007-50EA3719AFB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8FD20F-B958-3C48-80F0-FAD91AC952A1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18564827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2C8F886-C82A-5D44-9EDA-C9C596D5C1E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1876708-51F4-7B4C-9DB5-CEE9543FF55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81F1467-DA09-EA4F-9F5C-8F2E42F9386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B7F53B-E515-014E-8CDF-62C146E5A9AB}" type="datetimeFigureOut">
              <a:rPr lang="en-US" smtClean="0"/>
              <a:pPr/>
              <a:t>3/13/2020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7361EAA-A1C4-7D4C-A566-5990A436427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090D047-97D0-BA45-8281-13D0DFD6354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3AF810-5C2E-D441-814A-792DE8292DAE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94411630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BA05C22-1057-2A48-AF07-BC0F7BBA783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20DF2BF-6EF8-1449-9C84-F63AE79BB65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0FAE884-691A-994A-9A07-4F15F8D0C22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B7F53B-E515-014E-8CDF-62C146E5A9AB}" type="datetimeFigureOut">
              <a:rPr lang="en-US" smtClean="0"/>
              <a:pPr/>
              <a:t>3/13/2020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7F2F748-ABD1-4948-B569-2215340200C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6645FA3-3EC7-204C-9EEF-250C5DBFBC2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3AF810-5C2E-D441-814A-792DE8292DAE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58866114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AC5E1D0-70A5-D54D-A344-438CA7E23DB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DE1E9A7-1850-F74B-97DA-D1A5319DB7C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996AD91-FA8E-6C46-A144-E875058D0A0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B7F53B-E515-014E-8CDF-62C146E5A9AB}" type="datetimeFigureOut">
              <a:rPr lang="en-US" smtClean="0"/>
              <a:pPr/>
              <a:t>3/13/2020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2A4A4A4-92C0-4D42-8039-952EE32F218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DE457D6-7528-6747-ADBF-75CBD3F48A3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3AF810-5C2E-D441-814A-792DE8292DAE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66408712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58BD002-63F7-1A4B-9EF2-657ED81110C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0BF825F-E60B-3F42-B950-C919B0F534F2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12E82A6-CDDE-D741-B1CD-D33B0A71439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DFD825D-A46F-DD4F-AE82-D84B1EBBD12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B7F53B-E515-014E-8CDF-62C146E5A9AB}" type="datetimeFigureOut">
              <a:rPr lang="en-US" smtClean="0"/>
              <a:pPr/>
              <a:t>3/13/2020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BF15142-E9CE-044C-8DAE-47CAFC10DAC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9FA6385-C9CF-BC40-B53A-B4AEADC75B7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3AF810-5C2E-D441-814A-792DE8292DAE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84895379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475C804-53A8-E548-A122-77BD69A8951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152FF6D-E06A-A74D-89BE-D61E1F2C738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84BF823-44FF-A144-AE7F-D0540C926BD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DFBA8B44-7BC4-6A49-8A24-6D271C9F7C3D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E9F949A3-D78F-654C-B7E2-DE0D095D035D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42BC670B-9B7E-AA4C-B86E-556B7C2F678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B7F53B-E515-014E-8CDF-62C146E5A9AB}" type="datetimeFigureOut">
              <a:rPr lang="en-US" smtClean="0"/>
              <a:pPr/>
              <a:t>3/13/2020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2F2972CD-C70E-3D41-B423-C8796DC5D6E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C6603436-0583-8842-B4BD-12897906A57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3AF810-5C2E-D441-814A-792DE8292DAE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7565565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1D0E1F0-935D-C247-B6E5-873C0FECE96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71A23469-62A1-A449-A8F0-F9F57B98FFE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B7F53B-E515-014E-8CDF-62C146E5A9AB}" type="datetimeFigureOut">
              <a:rPr lang="en-US" smtClean="0"/>
              <a:pPr/>
              <a:t>3/13/2020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FF56AA38-7E26-A741-9750-BCA0F65170D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4AA912D-9123-BB4F-BF13-27659CA8741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3AF810-5C2E-D441-814A-792DE8292DAE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93861455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3D9BD2D2-F4F6-C74F-A8EA-468EE446D52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B7F53B-E515-014E-8CDF-62C146E5A9AB}" type="datetimeFigureOut">
              <a:rPr lang="en-US" smtClean="0"/>
              <a:pPr/>
              <a:t>3/13/2020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E2A8A39A-B586-2943-88D2-577F4A6BD59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8FEF8FD-9F29-1B47-81EC-7A1DA74A84E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3AF810-5C2E-D441-814A-792DE8292DAE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73914984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3576ED6-8D80-BE46-B6D6-3C46D0B4DA1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A9DB843-E7B2-E549-83B7-BE677407271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8A6D447-2C28-9C4E-AAB8-15AAD836ADDE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67FC978-DEA3-9E48-9035-055F81E241B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B7F53B-E515-014E-8CDF-62C146E5A9AB}" type="datetimeFigureOut">
              <a:rPr lang="en-US" smtClean="0"/>
              <a:pPr/>
              <a:t>3/13/2020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FB3D067-CCF8-C14C-AA81-B775302F287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5827293-2691-9C46-B3DA-8C009D92F1C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3AF810-5C2E-D441-814A-792DE8292DAE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18867752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A1E6C21-0CA0-C84B-9A28-B68473B679C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439D14A8-22DF-5841-9109-A1878B85C464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FC8E11E-B10C-3448-975A-127CCECD297E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64495B8-9B64-014E-B746-7BB268F3B87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B7F53B-E515-014E-8CDF-62C146E5A9AB}" type="datetimeFigureOut">
              <a:rPr lang="en-US" smtClean="0"/>
              <a:pPr/>
              <a:t>3/13/2020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4B2DFFA-3EE8-1C47-A2E5-52358F46B64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58B8AC5-01AC-864C-8886-E4DA16D9A8A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3AF810-5C2E-D441-814A-792DE8292DAE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48392398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1E9AC1A-946C-E04D-8429-2AB0CD5B331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444DB7E4-AF72-EF44-A714-7AF9884C692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DE958CD-D4E7-C846-9DDE-E584BDDC09C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B7F53B-E515-014E-8CDF-62C146E5A9AB}" type="datetimeFigureOut">
              <a:rPr lang="en-US" smtClean="0"/>
              <a:pPr/>
              <a:t>3/13/2020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9B401A2-DCD2-2F4C-8157-2B6457D3FBD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0154432-C229-8049-84F9-E5C99CE98EE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3AF810-5C2E-D441-814A-792DE8292DAE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75653634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281766F4-2D3B-344A-8C72-4C7EE70D1F29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66978854-240A-C049-8EB7-8F6052747554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2C08A03-8B56-0342-B403-B30742E55DF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B7F53B-E515-014E-8CDF-62C146E5A9AB}" type="datetimeFigureOut">
              <a:rPr lang="en-US" smtClean="0"/>
              <a:pPr/>
              <a:t>3/13/2020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4C7D143-ACC6-B44F-B47D-AFE81DFB5F5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EE804AA-257A-DD41-8974-1CA1B6694C9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3AF810-5C2E-D441-814A-792DE8292DAE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8090187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13" Type="http://schemas.openxmlformats.org/officeDocument/2006/relationships/image" Target="../media/image2.jpeg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0.xml"/><Relationship Id="rId13" Type="http://schemas.openxmlformats.org/officeDocument/2006/relationships/image" Target="../media/image3.jpeg"/><Relationship Id="rId3" Type="http://schemas.openxmlformats.org/officeDocument/2006/relationships/slideLayout" Target="../slideLayouts/slideLayout25.xml"/><Relationship Id="rId7" Type="http://schemas.openxmlformats.org/officeDocument/2006/relationships/slideLayout" Target="../slideLayouts/slideLayout29.xml"/><Relationship Id="rId12" Type="http://schemas.openxmlformats.org/officeDocument/2006/relationships/theme" Target="../theme/theme3.xml"/><Relationship Id="rId2" Type="http://schemas.openxmlformats.org/officeDocument/2006/relationships/slideLayout" Target="../slideLayouts/slideLayout24.xml"/><Relationship Id="rId1" Type="http://schemas.openxmlformats.org/officeDocument/2006/relationships/slideLayout" Target="../slideLayouts/slideLayout23.xml"/><Relationship Id="rId6" Type="http://schemas.openxmlformats.org/officeDocument/2006/relationships/slideLayout" Target="../slideLayouts/slideLayout28.xml"/><Relationship Id="rId11" Type="http://schemas.openxmlformats.org/officeDocument/2006/relationships/slideLayout" Target="../slideLayouts/slideLayout33.xml"/><Relationship Id="rId5" Type="http://schemas.openxmlformats.org/officeDocument/2006/relationships/slideLayout" Target="../slideLayouts/slideLayout27.xml"/><Relationship Id="rId10" Type="http://schemas.openxmlformats.org/officeDocument/2006/relationships/slideLayout" Target="../slideLayouts/slideLayout32.xml"/><Relationship Id="rId4" Type="http://schemas.openxmlformats.org/officeDocument/2006/relationships/slideLayout" Target="../slideLayouts/slideLayout26.xml"/><Relationship Id="rId9" Type="http://schemas.openxmlformats.org/officeDocument/2006/relationships/slideLayout" Target="../slideLayouts/slideLayout3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8CCAB8F-AE29-ED42-AEE8-C2238588005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3719945"/>
            <a:ext cx="10515600" cy="245701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9" name="Title Placeholder 8">
            <a:extLst>
              <a:ext uri="{FF2B5EF4-FFF2-40B4-BE49-F238E27FC236}">
                <a16:creationId xmlns:a16="http://schemas.microsoft.com/office/drawing/2014/main" id="{87FDFF47-FCE0-3342-B7DA-F7EFFC719D6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2048452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499AC6EB-35F2-1540-9809-231E7BF318E1}"/>
              </a:ext>
            </a:extLst>
          </p:cNvPr>
          <p:cNvPicPr>
            <a:picLocks noChangeAspect="1"/>
          </p:cNvPicPr>
          <p:nvPr userDrawn="1"/>
        </p:nvPicPr>
        <p:blipFill>
          <a:blip r:embed="rId1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3124544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0A9CF4B2-DEA3-BD46-AA8A-25E602C8AA4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2688AFA-B8CA-AF45-8D09-707B358EE3B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B23336C-E47A-1447-9412-60E6B0E1137B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DCAEF9C-4E02-A346-B422-50263A4C2AAA}" type="datetimeFigureOut">
              <a:rPr lang="en-US" smtClean="0"/>
              <a:pPr/>
              <a:t>3/13/2020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F62326A-8F7C-0340-AACC-1CF3DC7AD9EA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888D956-6F24-E040-ACE8-60326A4C2216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38FD20F-B958-3C48-80F0-FAD91AC952A1}" type="slidenum">
              <a:rPr lang="en-US" smtClean="0"/>
              <a:pPr/>
              <a:t>‹#›</a:t>
            </a:fld>
            <a:endParaRPr lang="en-US"/>
          </a:p>
        </p:txBody>
      </p:sp>
      <p:pic>
        <p:nvPicPr>
          <p:cNvPr id="7" name="Content Placeholder 5">
            <a:extLst>
              <a:ext uri="{FF2B5EF4-FFF2-40B4-BE49-F238E27FC236}">
                <a16:creationId xmlns:a16="http://schemas.microsoft.com/office/drawing/2014/main" id="{A8873AE9-2E25-8D47-99F4-5AE381967100}"/>
              </a:ext>
            </a:extLst>
          </p:cNvPr>
          <p:cNvPicPr>
            <a:picLocks noChangeAspect="1"/>
          </p:cNvPicPr>
          <p:nvPr userDrawn="1"/>
        </p:nvPicPr>
        <p:blipFill>
          <a:blip r:embed="rId13"/>
          <a:stretch>
            <a:fillRect/>
          </a:stretch>
        </p:blipFill>
        <p:spPr>
          <a:xfrm>
            <a:off x="0" y="1638"/>
            <a:ext cx="12189088" cy="685636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0910409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35ED36AE-5BB7-824D-895A-3735885C8FC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DAF9037-2BAD-D240-A8B7-043193B891D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2F17D0A-A105-FD4E-A2A1-AB71AA33C38F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8B7F53B-E515-014E-8CDF-62C146E5A9AB}" type="datetimeFigureOut">
              <a:rPr lang="en-US" smtClean="0"/>
              <a:pPr/>
              <a:t>3/13/2020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69261A6-140E-B944-8BAE-34EBF47EC9D2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F157F57-0E2B-F447-8A0E-303E1361ACF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B3AF810-5C2E-D441-814A-792DE8292DAE}" type="slidenum">
              <a:rPr lang="en-US" smtClean="0"/>
              <a:pPr/>
              <a:t>‹#›</a:t>
            </a:fld>
            <a:endParaRPr lang="en-US"/>
          </a:p>
        </p:txBody>
      </p:sp>
      <p:pic>
        <p:nvPicPr>
          <p:cNvPr id="7" name="Content Placeholder 5">
            <a:extLst>
              <a:ext uri="{FF2B5EF4-FFF2-40B4-BE49-F238E27FC236}">
                <a16:creationId xmlns:a16="http://schemas.microsoft.com/office/drawing/2014/main" id="{01423A83-CDC5-4947-9FCA-B859204F7D3B}"/>
              </a:ext>
            </a:extLst>
          </p:cNvPr>
          <p:cNvPicPr>
            <a:picLocks noChangeAspect="1"/>
          </p:cNvPicPr>
          <p:nvPr userDrawn="1"/>
        </p:nvPicPr>
        <p:blipFill>
          <a:blip r:embed="rId13"/>
          <a:stretch>
            <a:fillRect/>
          </a:stretch>
        </p:blipFill>
        <p:spPr>
          <a:xfrm>
            <a:off x="2912" y="1638"/>
            <a:ext cx="12189088" cy="685636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0312793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5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5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5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7" Type="http://schemas.openxmlformats.org/officeDocument/2006/relationships/image" Target="../media/image8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2.xml"/><Relationship Id="rId6" Type="http://schemas.openxmlformats.org/officeDocument/2006/relationships/image" Target="../media/image7.jpeg"/><Relationship Id="rId5" Type="http://schemas.openxmlformats.org/officeDocument/2006/relationships/image" Target="../media/image6.jpeg"/><Relationship Id="rId4" Type="http://schemas.openxmlformats.org/officeDocument/2006/relationships/image" Target="../media/image5.jpeg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5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5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2.xml"/><Relationship Id="rId5" Type="http://schemas.openxmlformats.org/officeDocument/2006/relationships/image" Target="../media/image10.jpeg"/><Relationship Id="rId4" Type="http://schemas.openxmlformats.org/officeDocument/2006/relationships/image" Target="../media/image9.jpe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7" Type="http://schemas.openxmlformats.org/officeDocument/2006/relationships/image" Target="../media/image14.jpe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2.xml"/><Relationship Id="rId6" Type="http://schemas.openxmlformats.org/officeDocument/2006/relationships/image" Target="../media/image13.jpeg"/><Relationship Id="rId5" Type="http://schemas.openxmlformats.org/officeDocument/2006/relationships/image" Target="../media/image12.jpeg"/><Relationship Id="rId4" Type="http://schemas.openxmlformats.org/officeDocument/2006/relationships/image" Target="../media/image11.jpe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1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1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13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15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15.xml"/><Relationship Id="rId5" Type="http://schemas.openxmlformats.org/officeDocument/2006/relationships/image" Target="../media/image17.png"/><Relationship Id="rId4" Type="http://schemas.openxmlformats.org/officeDocument/2006/relationships/image" Target="../media/image16.pn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15.xml"/><Relationship Id="rId4" Type="http://schemas.openxmlformats.org/officeDocument/2006/relationships/image" Target="../media/image16.png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15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12.xml"/><Relationship Id="rId4" Type="http://schemas.openxmlformats.org/officeDocument/2006/relationships/image" Target="../media/image17.png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12.xml"/><Relationship Id="rId4" Type="http://schemas.openxmlformats.org/officeDocument/2006/relationships/image" Target="../media/image18.jpeg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15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15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15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7" Type="http://schemas.openxmlformats.org/officeDocument/2006/relationships/image" Target="../media/image24.png"/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12.xml"/><Relationship Id="rId6" Type="http://schemas.openxmlformats.org/officeDocument/2006/relationships/image" Target="../media/image23.png"/><Relationship Id="rId5" Type="http://schemas.openxmlformats.org/officeDocument/2006/relationships/image" Target="../media/image22.gif"/><Relationship Id="rId4" Type="http://schemas.openxmlformats.org/officeDocument/2006/relationships/image" Target="../media/image21.png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7" Type="http://schemas.openxmlformats.org/officeDocument/2006/relationships/image" Target="../media/image25.png"/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12.xml"/><Relationship Id="rId6" Type="http://schemas.openxmlformats.org/officeDocument/2006/relationships/image" Target="../media/image23.png"/><Relationship Id="rId5" Type="http://schemas.openxmlformats.org/officeDocument/2006/relationships/image" Target="../media/image22.gif"/><Relationship Id="rId4" Type="http://schemas.openxmlformats.org/officeDocument/2006/relationships/image" Target="../media/image21.png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7" Type="http://schemas.openxmlformats.org/officeDocument/2006/relationships/image" Target="../media/image26.png"/><Relationship Id="rId2" Type="http://schemas.openxmlformats.org/officeDocument/2006/relationships/notesSlide" Target="../notesSlides/notesSlide24.xml"/><Relationship Id="rId1" Type="http://schemas.openxmlformats.org/officeDocument/2006/relationships/slideLayout" Target="../slideLayouts/slideLayout12.xml"/><Relationship Id="rId6" Type="http://schemas.openxmlformats.org/officeDocument/2006/relationships/image" Target="../media/image23.png"/><Relationship Id="rId5" Type="http://schemas.openxmlformats.org/officeDocument/2006/relationships/image" Target="../media/image22.gif"/><Relationship Id="rId4" Type="http://schemas.openxmlformats.org/officeDocument/2006/relationships/image" Target="../media/image21.png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5.xml"/><Relationship Id="rId1" Type="http://schemas.openxmlformats.org/officeDocument/2006/relationships/slideLayout" Target="../slideLayouts/slideLayout15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6.xml"/><Relationship Id="rId1" Type="http://schemas.openxmlformats.org/officeDocument/2006/relationships/slideLayout" Target="../slideLayouts/slideLayout15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7.xml"/><Relationship Id="rId1" Type="http://schemas.openxmlformats.org/officeDocument/2006/relationships/slideLayout" Target="../slideLayouts/slideLayout15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8.xml"/><Relationship Id="rId1" Type="http://schemas.openxmlformats.org/officeDocument/2006/relationships/slideLayout" Target="../slideLayouts/slideLayout15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D0054D4-EE1D-1740-9CE0-2EDEDDD374F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569432" y="3081768"/>
            <a:ext cx="9394788" cy="2964477"/>
          </a:xfrm>
        </p:spPr>
        <p:txBody>
          <a:bodyPr>
            <a:normAutofit/>
          </a:bodyPr>
          <a:lstStyle/>
          <a:p>
            <a:pPr>
              <a:spcAft>
                <a:spcPts val="1800"/>
              </a:spcAft>
            </a:pPr>
            <a:r>
              <a:rPr lang="en-US" b="1" dirty="0" err="1"/>
              <a:t>Cymraeg</a:t>
            </a:r>
            <a:r>
              <a:rPr lang="en-US" b="1" dirty="0"/>
              <a:t>  </a:t>
            </a:r>
            <a:r>
              <a:rPr lang="en-US" b="1" dirty="0" err="1"/>
              <a:t>yn</a:t>
            </a:r>
            <a:r>
              <a:rPr lang="en-US" b="1" dirty="0"/>
              <a:t>  </a:t>
            </a:r>
            <a:r>
              <a:rPr lang="en-US" b="1" dirty="0" err="1"/>
              <a:t>y</a:t>
            </a:r>
            <a:r>
              <a:rPr lang="en-US" b="1" dirty="0"/>
              <a:t>  </a:t>
            </a:r>
            <a:r>
              <a:rPr lang="en-US" b="1" dirty="0" err="1"/>
              <a:t>Gweithle</a:t>
            </a:r>
            <a:br>
              <a:rPr lang="en-US" b="1" dirty="0"/>
            </a:br>
            <a:br>
              <a:rPr lang="en-US" b="1" dirty="0"/>
            </a:br>
            <a:r>
              <a:rPr lang="en-US" b="1" dirty="0"/>
              <a:t>Welsh  in  the  Workplace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5A781B2-82D3-5848-8EFF-808EF93572F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3342504" y="975442"/>
            <a:ext cx="9144000" cy="1655762"/>
          </a:xfrm>
        </p:spPr>
        <p:txBody>
          <a:bodyPr>
            <a:noAutofit/>
          </a:bodyPr>
          <a:lstStyle/>
          <a:p>
            <a:r>
              <a:rPr lang="en-US" sz="3600" b="1" dirty="0" err="1"/>
              <a:t>Heddwen</a:t>
            </a:r>
            <a:r>
              <a:rPr lang="en-US" sz="3600" b="1" dirty="0"/>
              <a:t> Davies </a:t>
            </a:r>
          </a:p>
          <a:p>
            <a:r>
              <a:rPr lang="en-US" sz="3600" b="1" dirty="0"/>
              <a:t>BMNS4011</a:t>
            </a:r>
          </a:p>
          <a:p>
            <a:r>
              <a:rPr lang="en-US" sz="3600" b="1" dirty="0" err="1"/>
              <a:t>Mis</a:t>
            </a:r>
            <a:r>
              <a:rPr lang="en-US" sz="3600" b="1" dirty="0"/>
              <a:t> </a:t>
            </a:r>
            <a:r>
              <a:rPr lang="en-US" sz="3600" b="1" dirty="0" err="1"/>
              <a:t>Mawrth</a:t>
            </a:r>
            <a:r>
              <a:rPr lang="en-US" sz="3600" b="1" dirty="0"/>
              <a:t>  /  March 2020</a:t>
            </a:r>
          </a:p>
        </p:txBody>
      </p:sp>
    </p:spTree>
    <p:extLst>
      <p:ext uri="{BB962C8B-B14F-4D97-AF65-F5344CB8AC3E}">
        <p14:creationId xmlns:p14="http://schemas.microsoft.com/office/powerpoint/2010/main" val="270147920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4400" y="0"/>
            <a:ext cx="10515600" cy="1325563"/>
          </a:xfrm>
        </p:spPr>
        <p:txBody>
          <a:bodyPr/>
          <a:lstStyle/>
          <a:p>
            <a:r>
              <a:rPr lang="en-US" dirty="0" err="1"/>
              <a:t>Yn</a:t>
            </a:r>
            <a:r>
              <a:rPr lang="en-US" dirty="0"/>
              <a:t> </a:t>
            </a:r>
            <a:r>
              <a:rPr lang="en-US" dirty="0" err="1"/>
              <a:t>gyntaf</a:t>
            </a:r>
            <a:r>
              <a:rPr lang="en-US" dirty="0"/>
              <a:t> …                  Firstly …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346629" y="1325563"/>
            <a:ext cx="5181600" cy="4851400"/>
          </a:xfrm>
        </p:spPr>
        <p:txBody>
          <a:bodyPr>
            <a:normAutofit/>
          </a:bodyPr>
          <a:lstStyle/>
          <a:p>
            <a:r>
              <a:rPr lang="en-US" sz="3200" dirty="0" err="1"/>
              <a:t>Llongyfarchiadau</a:t>
            </a:r>
            <a:r>
              <a:rPr lang="en-US" sz="3200" dirty="0"/>
              <a:t> am </a:t>
            </a:r>
            <a:r>
              <a:rPr lang="en-US" sz="3200" dirty="0" err="1"/>
              <a:t>sicrhau</a:t>
            </a:r>
            <a:r>
              <a:rPr lang="en-US" sz="3200" dirty="0"/>
              <a:t> </a:t>
            </a:r>
            <a:r>
              <a:rPr lang="en-US" sz="3200" dirty="0" err="1"/>
              <a:t>atebion</a:t>
            </a:r>
            <a:r>
              <a:rPr lang="en-US" sz="3200" dirty="0"/>
              <a:t> </a:t>
            </a:r>
            <a:r>
              <a:rPr lang="en-US" sz="3200" dirty="0" err="1"/>
              <a:t>gonest</a:t>
            </a:r>
            <a:r>
              <a:rPr lang="en-US" sz="3200" dirty="0"/>
              <a:t> a </a:t>
            </a:r>
            <a:r>
              <a:rPr lang="en-US" sz="3200" dirty="0" err="1"/>
              <a:t>brwdfrydig</a:t>
            </a:r>
            <a:r>
              <a:rPr lang="en-US" sz="3200" dirty="0"/>
              <a:t> </a:t>
            </a:r>
            <a:r>
              <a:rPr lang="en-US" sz="3200" dirty="0" err="1"/>
              <a:t>i’r</a:t>
            </a:r>
            <a:r>
              <a:rPr lang="en-US" sz="3200" dirty="0"/>
              <a:t> </a:t>
            </a:r>
            <a:r>
              <a:rPr lang="en-US" sz="3200" dirty="0" err="1"/>
              <a:t>cwestiynau</a:t>
            </a:r>
            <a:r>
              <a:rPr lang="en-US" sz="3200" dirty="0"/>
              <a:t> </a:t>
            </a:r>
            <a:r>
              <a:rPr lang="en-US" sz="3200" dirty="0" err="1"/>
              <a:t>roeddech</a:t>
            </a:r>
            <a:r>
              <a:rPr lang="en-US" sz="3200" dirty="0"/>
              <a:t> </a:t>
            </a:r>
            <a:r>
              <a:rPr lang="en-US" sz="3200" dirty="0" err="1"/>
              <a:t>wedi</a:t>
            </a:r>
            <a:r>
              <a:rPr lang="en-US" sz="3200" dirty="0"/>
              <a:t> </a:t>
            </a:r>
            <a:r>
              <a:rPr lang="en-US" sz="3200" dirty="0" err="1"/>
              <a:t>derbyn</a:t>
            </a:r>
            <a:r>
              <a:rPr lang="en-US" sz="3200" dirty="0"/>
              <a:t> </a:t>
            </a:r>
            <a:r>
              <a:rPr lang="en-US" sz="3200" dirty="0" err="1"/>
              <a:t>yn</a:t>
            </a:r>
            <a:r>
              <a:rPr lang="en-US" sz="3200" dirty="0"/>
              <a:t> </a:t>
            </a:r>
            <a:r>
              <a:rPr lang="en-US" sz="3200" dirty="0" err="1"/>
              <a:t>eich</a:t>
            </a:r>
            <a:r>
              <a:rPr lang="en-US" sz="3200" dirty="0"/>
              <a:t> </a:t>
            </a:r>
            <a:r>
              <a:rPr lang="en-US" sz="3200" dirty="0" err="1"/>
              <a:t>cyfweliadau</a:t>
            </a:r>
            <a:r>
              <a:rPr lang="en-US" sz="3200" dirty="0"/>
              <a:t> </a:t>
            </a:r>
            <a:r>
              <a:rPr lang="en-US" sz="3200" dirty="0" err="1"/>
              <a:t>ffug</a:t>
            </a:r>
            <a:r>
              <a:rPr lang="en-US" sz="3200" dirty="0"/>
              <a:t> </a:t>
            </a:r>
            <a:r>
              <a:rPr lang="en-US" sz="3200" dirty="0" err="1"/>
              <a:t>dydd</a:t>
            </a:r>
            <a:r>
              <a:rPr lang="en-US" sz="3200" dirty="0"/>
              <a:t> </a:t>
            </a:r>
            <a:r>
              <a:rPr lang="en-US" sz="3200" dirty="0" err="1"/>
              <a:t>Mercher</a:t>
            </a:r>
            <a:r>
              <a:rPr lang="en-US" sz="3200" dirty="0"/>
              <a:t>.  </a:t>
            </a:r>
          </a:p>
          <a:p>
            <a:r>
              <a:rPr lang="en-US" sz="3200" dirty="0" err="1"/>
              <a:t>Hefyd</a:t>
            </a:r>
            <a:r>
              <a:rPr lang="en-US" sz="3200" dirty="0"/>
              <a:t>, </a:t>
            </a:r>
            <a:r>
              <a:rPr lang="en-US" sz="3200" dirty="0" err="1"/>
              <a:t>roedd</a:t>
            </a:r>
            <a:r>
              <a:rPr lang="en-US" sz="3200" dirty="0"/>
              <a:t> </a:t>
            </a:r>
            <a:r>
              <a:rPr lang="en-US" sz="3200" dirty="0" err="1"/>
              <a:t>y</a:t>
            </a:r>
            <a:r>
              <a:rPr lang="en-US" sz="3200" dirty="0"/>
              <a:t> </a:t>
            </a:r>
            <a:r>
              <a:rPr lang="en-US" sz="3200" dirty="0" err="1"/>
              <a:t>cwestiynau</a:t>
            </a:r>
            <a:r>
              <a:rPr lang="en-US" sz="3200" dirty="0"/>
              <a:t> </a:t>
            </a:r>
            <a:r>
              <a:rPr lang="en-US" sz="3200" dirty="0" err="1"/>
              <a:t>roedd</a:t>
            </a:r>
            <a:r>
              <a:rPr lang="en-US" sz="3200" dirty="0"/>
              <a:t> chi </a:t>
            </a:r>
            <a:r>
              <a:rPr lang="en-US" sz="3200" dirty="0" err="1"/>
              <a:t>wedi</a:t>
            </a:r>
            <a:r>
              <a:rPr lang="en-US" sz="3200" dirty="0"/>
              <a:t> </a:t>
            </a:r>
            <a:r>
              <a:rPr lang="en-US" sz="3200" dirty="0" err="1"/>
              <a:t>gofyn</a:t>
            </a:r>
            <a:r>
              <a:rPr lang="en-US" sz="3200" dirty="0"/>
              <a:t> </a:t>
            </a:r>
            <a:r>
              <a:rPr lang="en-US" sz="3200" dirty="0" err="1"/>
              <a:t>o</a:t>
            </a:r>
            <a:r>
              <a:rPr lang="en-US" sz="3200" dirty="0"/>
              <a:t> </a:t>
            </a:r>
            <a:r>
              <a:rPr lang="en-US" sz="3200" dirty="0" err="1"/>
              <a:t>ansawdd</a:t>
            </a:r>
            <a:r>
              <a:rPr lang="en-US" sz="3200" dirty="0"/>
              <a:t> </a:t>
            </a:r>
            <a:r>
              <a:rPr lang="en-US" sz="3200" dirty="0" err="1"/>
              <a:t>arbennig</a:t>
            </a:r>
            <a:r>
              <a:rPr lang="en-US" sz="3200" dirty="0"/>
              <a:t> </a:t>
            </a:r>
            <a:r>
              <a:rPr lang="en-US" sz="3200" dirty="0" err="1"/>
              <a:t>o</a:t>
            </a:r>
            <a:r>
              <a:rPr lang="en-US" sz="3200" dirty="0"/>
              <a:t> </a:t>
            </a:r>
            <a:r>
              <a:rPr lang="en-US" sz="3200" dirty="0" err="1"/>
              <a:t>dda</a:t>
            </a:r>
            <a:r>
              <a:rPr lang="en-US" sz="3200" dirty="0"/>
              <a:t>. 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684253" y="1325563"/>
            <a:ext cx="5181600" cy="4851400"/>
          </a:xfrm>
        </p:spPr>
        <p:txBody>
          <a:bodyPr/>
          <a:lstStyle/>
          <a:p>
            <a:r>
              <a:rPr lang="en-US" sz="3200" dirty="0"/>
              <a:t>Congratulations on ensuring enthusiastic and passionate answers to the questions asked in your mock interviews on Wednesday. </a:t>
            </a:r>
          </a:p>
          <a:p>
            <a:r>
              <a:rPr lang="en-US" sz="3200" dirty="0"/>
              <a:t>Also, the questions that you asked were all very good quality. </a:t>
            </a:r>
          </a:p>
          <a:p>
            <a:endParaRPr lang="en-US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0" y="0"/>
            <a:ext cx="10515600" cy="1325563"/>
          </a:xfrm>
        </p:spPr>
        <p:txBody>
          <a:bodyPr/>
          <a:lstStyle/>
          <a:p>
            <a:r>
              <a:rPr lang="en-US" b="1" dirty="0" err="1"/>
              <a:t>Amcanion</a:t>
            </a:r>
            <a:r>
              <a:rPr lang="en-US" b="1" dirty="0"/>
              <a:t>  :                Objectives :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08075" y="1325563"/>
            <a:ext cx="5181600" cy="4351338"/>
          </a:xfrm>
        </p:spPr>
        <p:txBody>
          <a:bodyPr/>
          <a:lstStyle/>
          <a:p>
            <a:pPr>
              <a:buNone/>
            </a:pPr>
            <a:r>
              <a:rPr lang="en-GB" altLang="en-US" dirty="0" err="1">
                <a:cs typeface="Calibri" panose="020F0502020204030204" pitchFamily="34" charset="0"/>
              </a:rPr>
              <a:t>Erbyn</a:t>
            </a:r>
            <a:r>
              <a:rPr lang="en-GB" altLang="en-US" dirty="0">
                <a:cs typeface="Calibri" panose="020F0502020204030204" pitchFamily="34" charset="0"/>
              </a:rPr>
              <a:t> </a:t>
            </a:r>
            <a:r>
              <a:rPr lang="en-GB" altLang="en-US" dirty="0" err="1">
                <a:cs typeface="Calibri" panose="020F0502020204030204" pitchFamily="34" charset="0"/>
              </a:rPr>
              <a:t>diwedd</a:t>
            </a:r>
            <a:r>
              <a:rPr lang="en-GB" altLang="en-US" dirty="0">
                <a:cs typeface="Calibri" panose="020F0502020204030204" pitchFamily="34" charset="0"/>
              </a:rPr>
              <a:t> yr </a:t>
            </a:r>
            <a:r>
              <a:rPr lang="en-GB" altLang="en-US" dirty="0" err="1">
                <a:cs typeface="Calibri" panose="020F0502020204030204" pitchFamily="34" charset="0"/>
              </a:rPr>
              <a:t>uned</a:t>
            </a:r>
            <a:r>
              <a:rPr lang="en-GB" altLang="en-US" dirty="0">
                <a:cs typeface="Calibri" panose="020F0502020204030204" pitchFamily="34" charset="0"/>
              </a:rPr>
              <a:t> </a:t>
            </a:r>
            <a:r>
              <a:rPr lang="en-GB" altLang="en-US" dirty="0" err="1">
                <a:cs typeface="Calibri" panose="020F0502020204030204" pitchFamily="34" charset="0"/>
              </a:rPr>
              <a:t>byddwch</a:t>
            </a:r>
            <a:r>
              <a:rPr lang="en-GB" altLang="en-US" dirty="0">
                <a:cs typeface="Calibri" panose="020F0502020204030204" pitchFamily="34" charset="0"/>
              </a:rPr>
              <a:t> </a:t>
            </a:r>
            <a:r>
              <a:rPr lang="en-GB" altLang="en-US" dirty="0" err="1">
                <a:cs typeface="Calibri" panose="020F0502020204030204" pitchFamily="34" charset="0"/>
              </a:rPr>
              <a:t>chi’n</a:t>
            </a:r>
            <a:r>
              <a:rPr lang="en-GB" altLang="en-US" dirty="0">
                <a:cs typeface="Calibri" panose="020F0502020204030204" pitchFamily="34" charset="0"/>
              </a:rPr>
              <a:t> </a:t>
            </a:r>
            <a:r>
              <a:rPr lang="en-GB" altLang="en-US" dirty="0" err="1">
                <a:cs typeface="Calibri" panose="020F0502020204030204" pitchFamily="34" charset="0"/>
              </a:rPr>
              <a:t>gallu</a:t>
            </a:r>
            <a:r>
              <a:rPr lang="en-GB" altLang="en-US" dirty="0">
                <a:cs typeface="Calibri" panose="020F0502020204030204" pitchFamily="34" charset="0"/>
              </a:rPr>
              <a:t>:</a:t>
            </a:r>
            <a:endParaRPr lang="en-GB" altLang="en-US" dirty="0">
              <a:cs typeface="Calibri"/>
            </a:endParaRPr>
          </a:p>
          <a:p>
            <a:r>
              <a:rPr lang="en-GB" altLang="en-US" b="1" dirty="0" err="1">
                <a:cs typeface="Calibri"/>
              </a:rPr>
              <a:t>Dechrau</a:t>
            </a:r>
            <a:r>
              <a:rPr lang="en-GB" altLang="en-US" b="1" dirty="0">
                <a:cs typeface="Calibri"/>
              </a:rPr>
              <a:t> </a:t>
            </a:r>
            <a:r>
              <a:rPr lang="en-GB" altLang="en-US" b="1" dirty="0" err="1">
                <a:cs typeface="Calibri"/>
              </a:rPr>
              <a:t>sgwrs</a:t>
            </a:r>
            <a:r>
              <a:rPr lang="en-GB" altLang="en-US" b="1" dirty="0">
                <a:cs typeface="Calibri"/>
              </a:rPr>
              <a:t> </a:t>
            </a:r>
            <a:r>
              <a:rPr lang="en-GB" altLang="en-US" b="1" dirty="0" err="1">
                <a:cs typeface="Calibri"/>
              </a:rPr>
              <a:t>yn</a:t>
            </a:r>
            <a:r>
              <a:rPr lang="en-GB" altLang="en-US" b="1" dirty="0">
                <a:cs typeface="Calibri"/>
              </a:rPr>
              <a:t> </a:t>
            </a:r>
            <a:r>
              <a:rPr lang="en-GB" altLang="en-US" b="1" dirty="0" err="1">
                <a:cs typeface="Calibri"/>
              </a:rPr>
              <a:t>Gymraeg</a:t>
            </a:r>
            <a:endParaRPr lang="en-GB" altLang="en-US" dirty="0">
              <a:cs typeface="Calibri" panose="020F0502020204030204" pitchFamily="34" charset="0"/>
            </a:endParaRPr>
          </a:p>
          <a:p>
            <a:r>
              <a:rPr lang="en-GB" altLang="en-US" b="1" dirty="0" err="1">
                <a:cs typeface="Calibri" panose="020F0502020204030204" pitchFamily="34" charset="0"/>
              </a:rPr>
              <a:t>Dweud</a:t>
            </a:r>
            <a:r>
              <a:rPr lang="en-GB" altLang="en-US" b="1" dirty="0">
                <a:cs typeface="Calibri" panose="020F0502020204030204" pitchFamily="34" charset="0"/>
              </a:rPr>
              <a:t> </a:t>
            </a:r>
            <a:r>
              <a:rPr lang="en-GB" altLang="en-US" b="1" dirty="0" err="1">
                <a:cs typeface="Calibri" panose="020F0502020204030204" pitchFamily="34" charset="0"/>
              </a:rPr>
              <a:t>beth</a:t>
            </a:r>
            <a:r>
              <a:rPr lang="en-GB" altLang="en-US" b="1" dirty="0">
                <a:cs typeface="Calibri" panose="020F0502020204030204" pitchFamily="34" charset="0"/>
              </a:rPr>
              <a:t> </a:t>
            </a:r>
            <a:r>
              <a:rPr lang="en-GB" altLang="en-US" b="1" dirty="0" err="1">
                <a:cs typeface="Calibri" panose="020F0502020204030204" pitchFamily="34" charset="0"/>
              </a:rPr>
              <a:t>dych</a:t>
            </a:r>
            <a:r>
              <a:rPr lang="en-GB" altLang="en-US" b="1" dirty="0">
                <a:cs typeface="Calibri" panose="020F0502020204030204" pitchFamily="34" charset="0"/>
              </a:rPr>
              <a:t> chi </a:t>
            </a:r>
            <a:r>
              <a:rPr lang="en-GB" altLang="en-US" b="1" dirty="0" err="1">
                <a:cs typeface="Calibri" panose="020F0502020204030204" pitchFamily="34" charset="0"/>
              </a:rPr>
              <a:t>eisiau</a:t>
            </a:r>
            <a:endParaRPr lang="en-GB" altLang="en-US" b="1" dirty="0">
              <a:cs typeface="Calibri" panose="020F0502020204030204" pitchFamily="34" charset="0"/>
            </a:endParaRPr>
          </a:p>
          <a:p>
            <a:endParaRPr lang="en-GB" altLang="en-US" dirty="0">
              <a:cs typeface="Calibri" panose="020F0502020204030204" pitchFamily="34" charset="0"/>
            </a:endParaRPr>
          </a:p>
          <a:p>
            <a:r>
              <a:rPr lang="en-GB" altLang="en-US" dirty="0" err="1">
                <a:cs typeface="Calibri" panose="020F0502020204030204" pitchFamily="34" charset="0"/>
              </a:rPr>
              <a:t>Yn</a:t>
            </a:r>
            <a:r>
              <a:rPr lang="en-GB" altLang="en-US" dirty="0">
                <a:cs typeface="Calibri" panose="020F0502020204030204" pitchFamily="34" charset="0"/>
              </a:rPr>
              <a:t> </a:t>
            </a:r>
            <a:r>
              <a:rPr lang="en-GB" altLang="en-US" dirty="0" err="1">
                <a:cs typeface="Calibri" panose="020F0502020204030204" pitchFamily="34" charset="0"/>
              </a:rPr>
              <a:t>gywir</a:t>
            </a:r>
            <a:r>
              <a:rPr lang="en-GB" altLang="en-US" dirty="0">
                <a:cs typeface="Calibri" panose="020F0502020204030204" pitchFamily="34" charset="0"/>
              </a:rPr>
              <a:t> </a:t>
            </a:r>
            <a:r>
              <a:rPr lang="en-GB" altLang="en-US" dirty="0" err="1">
                <a:cs typeface="Calibri" panose="020F0502020204030204" pitchFamily="34" charset="0"/>
              </a:rPr>
              <a:t>gyda</a:t>
            </a:r>
            <a:r>
              <a:rPr lang="en-GB" altLang="en-US" dirty="0">
                <a:cs typeface="Calibri" panose="020F0502020204030204" pitchFamily="34" charset="0"/>
              </a:rPr>
              <a:t> </a:t>
            </a:r>
            <a:r>
              <a:rPr lang="en-GB" altLang="en-US" dirty="0" err="1">
                <a:cs typeface="Calibri" panose="020F0502020204030204" pitchFamily="34" charset="0"/>
              </a:rPr>
              <a:t>chymorth</a:t>
            </a:r>
            <a:r>
              <a:rPr lang="en-GB" altLang="en-US" dirty="0">
                <a:cs typeface="Calibri" panose="020F0502020204030204" pitchFamily="34" charset="0"/>
              </a:rPr>
              <a:t> </a:t>
            </a:r>
            <a:r>
              <a:rPr lang="en-GB" altLang="en-US" dirty="0" err="1">
                <a:cs typeface="Calibri" panose="020F0502020204030204" pitchFamily="34" charset="0"/>
              </a:rPr>
              <a:t>y</a:t>
            </a:r>
            <a:r>
              <a:rPr lang="en-GB" altLang="en-US" dirty="0">
                <a:cs typeface="Calibri" panose="020F0502020204030204" pitchFamily="34" charset="0"/>
              </a:rPr>
              <a:t> </a:t>
            </a:r>
            <a:r>
              <a:rPr lang="en-GB" altLang="en-US" dirty="0" err="1">
                <a:cs typeface="Calibri" panose="020F0502020204030204" pitchFamily="34" charset="0"/>
              </a:rPr>
              <a:t>tiwtor</a:t>
            </a:r>
            <a:r>
              <a:rPr lang="en-GB" altLang="en-US" dirty="0">
                <a:cs typeface="Calibri" panose="020F0502020204030204" pitchFamily="34" charset="0"/>
              </a:rPr>
              <a:t> a </a:t>
            </a:r>
            <a:r>
              <a:rPr lang="en-GB" altLang="en-US" dirty="0" err="1">
                <a:cs typeface="Calibri" panose="020F0502020204030204" pitchFamily="34" charset="0"/>
              </a:rPr>
              <a:t>chyd-cyfoedion</a:t>
            </a:r>
            <a:r>
              <a:rPr lang="en-GB" altLang="en-US" dirty="0">
                <a:cs typeface="Calibri" panose="020F0502020204030204" pitchFamily="34" charset="0"/>
              </a:rPr>
              <a:t>.</a:t>
            </a:r>
          </a:p>
          <a:p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554288" y="1325563"/>
            <a:ext cx="5386806" cy="4351338"/>
          </a:xfrm>
        </p:spPr>
        <p:txBody>
          <a:bodyPr/>
          <a:lstStyle/>
          <a:p>
            <a:pPr>
              <a:buNone/>
            </a:pPr>
            <a:r>
              <a:rPr lang="en-GB" altLang="en-US" i="1" dirty="0">
                <a:solidFill>
                  <a:srgbClr val="451964"/>
                </a:solidFill>
                <a:cs typeface="Calibri" panose="020F0502020204030204" pitchFamily="34" charset="0"/>
              </a:rPr>
              <a:t>By the end of the unit you will be able to:</a:t>
            </a:r>
          </a:p>
          <a:p>
            <a:r>
              <a:rPr lang="en-GB" altLang="en-US" b="1" i="1" dirty="0">
                <a:solidFill>
                  <a:srgbClr val="451964"/>
                </a:solidFill>
                <a:cs typeface="Calibri"/>
              </a:rPr>
              <a:t>Start a conversation in Welsh</a:t>
            </a:r>
            <a:endParaRPr lang="en-GB" altLang="en-US" i="1" dirty="0">
              <a:solidFill>
                <a:srgbClr val="451964"/>
              </a:solidFill>
              <a:cs typeface="Calibri" panose="020F0502020204030204" pitchFamily="34" charset="0"/>
            </a:endParaRPr>
          </a:p>
          <a:p>
            <a:r>
              <a:rPr lang="en-GB" altLang="en-US" b="1" i="1" dirty="0">
                <a:solidFill>
                  <a:srgbClr val="451964"/>
                </a:solidFill>
                <a:cs typeface="Calibri" panose="020F0502020204030204" pitchFamily="34" charset="0"/>
              </a:rPr>
              <a:t>Say what you want</a:t>
            </a:r>
          </a:p>
          <a:p>
            <a:pPr>
              <a:buNone/>
            </a:pPr>
            <a:endParaRPr lang="en-GB" altLang="en-US" b="1" i="1" dirty="0">
              <a:solidFill>
                <a:srgbClr val="451964"/>
              </a:solidFill>
              <a:cs typeface="Calibri" panose="020F0502020204030204" pitchFamily="34" charset="0"/>
            </a:endParaRPr>
          </a:p>
          <a:p>
            <a:pPr>
              <a:buNone/>
            </a:pPr>
            <a:r>
              <a:rPr lang="en-GB" altLang="en-US" i="1" dirty="0">
                <a:solidFill>
                  <a:srgbClr val="451964"/>
                </a:solidFill>
                <a:cs typeface="Calibri" panose="020F0502020204030204" pitchFamily="34" charset="0"/>
              </a:rPr>
              <a:t>Correctly with tutor and fellow students support.</a:t>
            </a:r>
          </a:p>
          <a:p>
            <a:endParaRPr lang="en-US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>
          <a:xfrm>
            <a:off x="2040108" y="2381447"/>
            <a:ext cx="10515600" cy="1325563"/>
          </a:xfrm>
        </p:spPr>
        <p:txBody>
          <a:bodyPr/>
          <a:lstStyle/>
          <a:p>
            <a:r>
              <a:rPr lang="en-US" dirty="0" err="1"/>
              <a:t>Adolygu</a:t>
            </a:r>
            <a:r>
              <a:rPr lang="en-US" dirty="0"/>
              <a:t>          /         Revision </a:t>
            </a: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>
            <a:extLst>
              <a:ext uri="{FF2B5EF4-FFF2-40B4-BE49-F238E27FC236}">
                <a16:creationId xmlns:a16="http://schemas.microsoft.com/office/drawing/2014/main" id="{42DF7891-B228-4D55-96AB-60D5A5E79429}"/>
              </a:ext>
            </a:extLst>
          </p:cNvPr>
          <p:cNvSpPr/>
          <p:nvPr/>
        </p:nvSpPr>
        <p:spPr>
          <a:xfrm>
            <a:off x="0" y="1"/>
            <a:ext cx="12192000" cy="6416675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GB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9150AC5F-5A79-4EA7-AADC-3BC2E2AC9079}"/>
              </a:ext>
            </a:extLst>
          </p:cNvPr>
          <p:cNvSpPr/>
          <p:nvPr/>
        </p:nvSpPr>
        <p:spPr>
          <a:xfrm>
            <a:off x="0" y="6408738"/>
            <a:ext cx="12192000" cy="449262"/>
          </a:xfrm>
          <a:prstGeom prst="rect">
            <a:avLst/>
          </a:prstGeom>
          <a:solidFill>
            <a:srgbClr val="451964"/>
          </a:solidFill>
          <a:ln>
            <a:solidFill>
              <a:srgbClr val="45196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en-GB" dirty="0"/>
              <a:t>  </a:t>
            </a:r>
            <a:r>
              <a:rPr lang="en-GB" b="1" dirty="0" err="1">
                <a:cs typeface="Calibri" panose="020F0502020204030204" pitchFamily="34" charset="0"/>
              </a:rPr>
              <a:t>Cwrs</a:t>
            </a:r>
            <a:r>
              <a:rPr lang="en-GB" b="1" dirty="0">
                <a:cs typeface="Calibri" panose="020F0502020204030204" pitchFamily="34" charset="0"/>
              </a:rPr>
              <a:t> </a:t>
            </a:r>
            <a:r>
              <a:rPr lang="en-GB" b="1" dirty="0" err="1">
                <a:cs typeface="Calibri" panose="020F0502020204030204" pitchFamily="34" charset="0"/>
              </a:rPr>
              <a:t>Mynediad</a:t>
            </a:r>
            <a:r>
              <a:rPr lang="en-GB" b="1" dirty="0">
                <a:cs typeface="Calibri" panose="020F0502020204030204" pitchFamily="34" charset="0"/>
              </a:rPr>
              <a:t>: </a:t>
            </a:r>
            <a:r>
              <a:rPr lang="en-GB" b="1" dirty="0" err="1">
                <a:cs typeface="Calibri" panose="020F0502020204030204" pitchFamily="34" charset="0"/>
              </a:rPr>
              <a:t>Uned</a:t>
            </a:r>
            <a:r>
              <a:rPr lang="en-GB" b="1" dirty="0">
                <a:cs typeface="Calibri" panose="020F0502020204030204" pitchFamily="34" charset="0"/>
              </a:rPr>
              <a:t> 1</a:t>
            </a:r>
            <a:endParaRPr lang="en-GB" dirty="0">
              <a:cs typeface="Calibri" panose="020F0502020204030204" pitchFamily="34" charset="0"/>
            </a:endParaRPr>
          </a:p>
        </p:txBody>
      </p:sp>
      <p:pic>
        <p:nvPicPr>
          <p:cNvPr id="19459" name="Picture 6">
            <a:extLst>
              <a:ext uri="{FF2B5EF4-FFF2-40B4-BE49-F238E27FC236}">
                <a16:creationId xmlns:a16="http://schemas.microsoft.com/office/drawing/2014/main" id="{1F34DBCE-C1EB-4DE6-81EE-3381BF8D4BB0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1906" t="14513" r="6816" b="15048"/>
          <a:stretch>
            <a:fillRect/>
          </a:stretch>
        </p:blipFill>
        <p:spPr bwMode="auto">
          <a:xfrm>
            <a:off x="11472334" y="6416676"/>
            <a:ext cx="673100" cy="4365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9460" name="Picture 2" descr="Related image">
            <a:extLst>
              <a:ext uri="{FF2B5EF4-FFF2-40B4-BE49-F238E27FC236}">
                <a16:creationId xmlns:a16="http://schemas.microsoft.com/office/drawing/2014/main" id="{F1FDAF7F-A692-4E56-8323-4EC455B167A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2727" b="12000"/>
          <a:stretch>
            <a:fillRect/>
          </a:stretch>
        </p:blipFill>
        <p:spPr bwMode="auto">
          <a:xfrm>
            <a:off x="6665385" y="3919538"/>
            <a:ext cx="4093633" cy="23098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9461" name="Picture 2" descr="Image result for sunset">
            <a:extLst>
              <a:ext uri="{FF2B5EF4-FFF2-40B4-BE49-F238E27FC236}">
                <a16:creationId xmlns:a16="http://schemas.microsoft.com/office/drawing/2014/main" id="{9C132612-F6F0-48B6-857F-EDCA45AE495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042" r="11992"/>
          <a:stretch>
            <a:fillRect/>
          </a:stretch>
        </p:blipFill>
        <p:spPr bwMode="auto">
          <a:xfrm>
            <a:off x="429685" y="4002089"/>
            <a:ext cx="4406900" cy="22002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" name="Oval Callout 2">
            <a:extLst>
              <a:ext uri="{FF2B5EF4-FFF2-40B4-BE49-F238E27FC236}">
                <a16:creationId xmlns:a16="http://schemas.microsoft.com/office/drawing/2014/main" id="{73ABAFEA-13FA-4ED9-B939-3F9B82F823F8}"/>
              </a:ext>
            </a:extLst>
          </p:cNvPr>
          <p:cNvSpPr>
            <a:spLocks noChangeArrowheads="1"/>
          </p:cNvSpPr>
          <p:nvPr/>
        </p:nvSpPr>
        <p:spPr bwMode="auto">
          <a:xfrm>
            <a:off x="827617" y="3359151"/>
            <a:ext cx="5196416" cy="1408113"/>
          </a:xfrm>
          <a:prstGeom prst="wedgeEllipseCallout">
            <a:avLst>
              <a:gd name="adj1" fmla="val -20833"/>
              <a:gd name="adj2" fmla="val 62500"/>
            </a:avLst>
          </a:prstGeom>
          <a:solidFill>
            <a:schemeClr val="bg1"/>
          </a:solidFill>
          <a:ln w="12700">
            <a:solidFill>
              <a:schemeClr val="tx1"/>
            </a:solidFill>
            <a:miter lim="800000"/>
            <a:headEnd/>
            <a:tailEnd/>
          </a:ln>
          <a:effectLst>
            <a:outerShdw blurRad="50800" dist="38100" dir="5400000" algn="t" rotWithShape="0">
              <a:srgbClr val="808080">
                <a:alpha val="39998"/>
              </a:srgbClr>
            </a:outerShdw>
          </a:effectLst>
        </p:spPr>
        <p:txBody>
          <a:bodyPr anchor="ctr"/>
          <a:lstStyle>
            <a:lvl1pPr>
              <a:defRPr>
                <a:solidFill>
                  <a:schemeClr val="tx1"/>
                </a:solidFill>
                <a:latin typeface="Calibri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charset="0"/>
              </a:defRPr>
            </a:lvl9pPr>
          </a:lstStyle>
          <a:p>
            <a:pPr algn="ctr">
              <a:defRPr/>
            </a:pPr>
            <a:endParaRPr lang="en-GB" altLang="en-US">
              <a:solidFill>
                <a:srgbClr val="FFFFFF"/>
              </a:solidFill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34200611-DC93-4573-8AAA-FE6E11E6F891}"/>
              </a:ext>
            </a:extLst>
          </p:cNvPr>
          <p:cNvSpPr txBox="1"/>
          <p:nvPr/>
        </p:nvSpPr>
        <p:spPr>
          <a:xfrm>
            <a:off x="-374651" y="3635376"/>
            <a:ext cx="7598835" cy="830263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algn="ctr">
              <a:defRPr/>
            </a:pPr>
            <a:r>
              <a:rPr lang="en-GB" sz="4800" dirty="0" err="1">
                <a:latin typeface="+mj-lt"/>
              </a:rPr>
              <a:t>Noswaith</a:t>
            </a:r>
            <a:r>
              <a:rPr lang="en-GB" sz="4800" dirty="0">
                <a:latin typeface="+mj-lt"/>
              </a:rPr>
              <a:t> </a:t>
            </a:r>
            <a:r>
              <a:rPr lang="en-GB" sz="4800" dirty="0" err="1">
                <a:latin typeface="+mj-lt"/>
              </a:rPr>
              <a:t>dda</a:t>
            </a:r>
            <a:endParaRPr lang="en-GB" sz="4800" dirty="0">
              <a:latin typeface="+mj-lt"/>
            </a:endParaRPr>
          </a:p>
        </p:txBody>
      </p:sp>
      <p:sp>
        <p:nvSpPr>
          <p:cNvPr id="11" name="Oval Callout 10">
            <a:extLst>
              <a:ext uri="{FF2B5EF4-FFF2-40B4-BE49-F238E27FC236}">
                <a16:creationId xmlns:a16="http://schemas.microsoft.com/office/drawing/2014/main" id="{D4716C91-0CD2-499F-B465-91AC447D7DFB}"/>
              </a:ext>
            </a:extLst>
          </p:cNvPr>
          <p:cNvSpPr>
            <a:spLocks noChangeArrowheads="1"/>
          </p:cNvSpPr>
          <p:nvPr/>
        </p:nvSpPr>
        <p:spPr bwMode="auto">
          <a:xfrm>
            <a:off x="6779684" y="3395663"/>
            <a:ext cx="5196416" cy="1408112"/>
          </a:xfrm>
          <a:prstGeom prst="wedgeEllipseCallout">
            <a:avLst>
              <a:gd name="adj1" fmla="val -20833"/>
              <a:gd name="adj2" fmla="val 62500"/>
            </a:avLst>
          </a:prstGeom>
          <a:solidFill>
            <a:schemeClr val="bg1"/>
          </a:solidFill>
          <a:ln w="12700">
            <a:solidFill>
              <a:schemeClr val="tx1"/>
            </a:solidFill>
            <a:miter lim="800000"/>
            <a:headEnd/>
            <a:tailEnd/>
          </a:ln>
          <a:effectLst>
            <a:outerShdw blurRad="50800" dist="38100" dir="5400000" algn="t" rotWithShape="0">
              <a:srgbClr val="808080">
                <a:alpha val="39998"/>
              </a:srgbClr>
            </a:outerShdw>
          </a:effectLst>
        </p:spPr>
        <p:txBody>
          <a:bodyPr anchor="ctr"/>
          <a:lstStyle>
            <a:lvl1pPr>
              <a:defRPr>
                <a:solidFill>
                  <a:schemeClr val="tx1"/>
                </a:solidFill>
                <a:latin typeface="Calibri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charset="0"/>
              </a:defRPr>
            </a:lvl9pPr>
          </a:lstStyle>
          <a:p>
            <a:pPr algn="ctr">
              <a:defRPr/>
            </a:pPr>
            <a:endParaRPr lang="en-GB" altLang="en-US">
              <a:solidFill>
                <a:srgbClr val="FFFFFF"/>
              </a:solidFill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CCE08963-BBB5-4882-8296-96EC9A8FF6A9}"/>
              </a:ext>
            </a:extLst>
          </p:cNvPr>
          <p:cNvSpPr txBox="1"/>
          <p:nvPr/>
        </p:nvSpPr>
        <p:spPr>
          <a:xfrm>
            <a:off x="7207251" y="3648076"/>
            <a:ext cx="4341283" cy="830263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algn="ctr">
              <a:defRPr/>
            </a:pPr>
            <a:r>
              <a:rPr lang="en-GB" sz="4800" dirty="0">
                <a:latin typeface="+mj-lt"/>
              </a:rPr>
              <a:t>Nos da</a:t>
            </a:r>
          </a:p>
        </p:txBody>
      </p:sp>
      <p:pic>
        <p:nvPicPr>
          <p:cNvPr id="19466" name="Picture 2" descr="Image result for sunlounger">
            <a:extLst>
              <a:ext uri="{FF2B5EF4-FFF2-40B4-BE49-F238E27FC236}">
                <a16:creationId xmlns:a16="http://schemas.microsoft.com/office/drawing/2014/main" id="{3C767A69-01FD-4055-843F-38D3A1CBDEF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78085" y="1252538"/>
            <a:ext cx="4093633" cy="19542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9467" name="Picture 2" descr="Related image">
            <a:extLst>
              <a:ext uri="{FF2B5EF4-FFF2-40B4-BE49-F238E27FC236}">
                <a16:creationId xmlns:a16="http://schemas.microsoft.com/office/drawing/2014/main" id="{E20F4184-FA1C-4484-9EC6-336F4803A72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1517" y="1190625"/>
            <a:ext cx="2258483" cy="22304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4" name="Oval Callout 13">
            <a:extLst>
              <a:ext uri="{FF2B5EF4-FFF2-40B4-BE49-F238E27FC236}">
                <a16:creationId xmlns:a16="http://schemas.microsoft.com/office/drawing/2014/main" id="{30557FFA-A555-4CA5-A327-0FCD39E11806}"/>
              </a:ext>
            </a:extLst>
          </p:cNvPr>
          <p:cNvSpPr>
            <a:spLocks noChangeArrowheads="1"/>
          </p:cNvSpPr>
          <p:nvPr/>
        </p:nvSpPr>
        <p:spPr bwMode="auto">
          <a:xfrm>
            <a:off x="6779684" y="141289"/>
            <a:ext cx="5196416" cy="1406525"/>
          </a:xfrm>
          <a:prstGeom prst="wedgeEllipseCallout">
            <a:avLst>
              <a:gd name="adj1" fmla="val -20833"/>
              <a:gd name="adj2" fmla="val 62500"/>
            </a:avLst>
          </a:prstGeom>
          <a:solidFill>
            <a:schemeClr val="bg1"/>
          </a:solidFill>
          <a:ln w="12700">
            <a:solidFill>
              <a:schemeClr val="tx1"/>
            </a:solidFill>
            <a:miter lim="800000"/>
            <a:headEnd/>
            <a:tailEnd/>
          </a:ln>
          <a:effectLst>
            <a:outerShdw blurRad="50800" dist="38100" dir="5400000" algn="t" rotWithShape="0">
              <a:srgbClr val="808080">
                <a:alpha val="39998"/>
              </a:srgbClr>
            </a:outerShdw>
          </a:effectLst>
        </p:spPr>
        <p:txBody>
          <a:bodyPr anchor="ctr"/>
          <a:lstStyle>
            <a:lvl1pPr>
              <a:defRPr>
                <a:solidFill>
                  <a:schemeClr val="tx1"/>
                </a:solidFill>
                <a:latin typeface="Calibri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charset="0"/>
              </a:defRPr>
            </a:lvl9pPr>
          </a:lstStyle>
          <a:p>
            <a:pPr algn="ctr">
              <a:defRPr/>
            </a:pPr>
            <a:endParaRPr lang="en-GB" altLang="en-US">
              <a:solidFill>
                <a:srgbClr val="FFFFFF"/>
              </a:solidFill>
            </a:endParaRP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3AB787BF-0D57-4805-BC41-AA7CE7C3D2E1}"/>
              </a:ext>
            </a:extLst>
          </p:cNvPr>
          <p:cNvSpPr txBox="1"/>
          <p:nvPr/>
        </p:nvSpPr>
        <p:spPr>
          <a:xfrm>
            <a:off x="7207251" y="392113"/>
            <a:ext cx="4341283" cy="831850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algn="ctr">
              <a:defRPr/>
            </a:pPr>
            <a:r>
              <a:rPr lang="en-GB" sz="4800" dirty="0" err="1">
                <a:latin typeface="+mj-lt"/>
              </a:rPr>
              <a:t>P’nawn</a:t>
            </a:r>
            <a:r>
              <a:rPr lang="en-GB" sz="4800" dirty="0">
                <a:latin typeface="+mj-lt"/>
              </a:rPr>
              <a:t> da</a:t>
            </a:r>
          </a:p>
        </p:txBody>
      </p:sp>
      <p:sp>
        <p:nvSpPr>
          <p:cNvPr id="16" name="Oval Callout 15">
            <a:extLst>
              <a:ext uri="{FF2B5EF4-FFF2-40B4-BE49-F238E27FC236}">
                <a16:creationId xmlns:a16="http://schemas.microsoft.com/office/drawing/2014/main" id="{1385D06D-37ED-4F22-A437-C79C6930AD31}"/>
              </a:ext>
            </a:extLst>
          </p:cNvPr>
          <p:cNvSpPr>
            <a:spLocks noChangeArrowheads="1"/>
          </p:cNvSpPr>
          <p:nvPr/>
        </p:nvSpPr>
        <p:spPr bwMode="auto">
          <a:xfrm>
            <a:off x="882651" y="136526"/>
            <a:ext cx="5194300" cy="1408113"/>
          </a:xfrm>
          <a:prstGeom prst="wedgeEllipseCallout">
            <a:avLst>
              <a:gd name="adj1" fmla="val -20833"/>
              <a:gd name="adj2" fmla="val 62500"/>
            </a:avLst>
          </a:prstGeom>
          <a:solidFill>
            <a:schemeClr val="bg1"/>
          </a:solidFill>
          <a:ln w="12700">
            <a:solidFill>
              <a:schemeClr val="tx1"/>
            </a:solidFill>
            <a:miter lim="800000"/>
            <a:headEnd/>
            <a:tailEnd/>
          </a:ln>
          <a:effectLst>
            <a:outerShdw blurRad="50800" dist="38100" dir="5400000" algn="t" rotWithShape="0">
              <a:srgbClr val="808080">
                <a:alpha val="39998"/>
              </a:srgbClr>
            </a:outerShdw>
          </a:effectLst>
        </p:spPr>
        <p:txBody>
          <a:bodyPr anchor="ctr"/>
          <a:lstStyle>
            <a:lvl1pPr>
              <a:defRPr>
                <a:solidFill>
                  <a:schemeClr val="tx1"/>
                </a:solidFill>
                <a:latin typeface="Calibri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charset="0"/>
              </a:defRPr>
            </a:lvl9pPr>
          </a:lstStyle>
          <a:p>
            <a:pPr algn="ctr">
              <a:defRPr/>
            </a:pPr>
            <a:endParaRPr lang="en-GB" altLang="en-US">
              <a:solidFill>
                <a:srgbClr val="FFFFFF"/>
              </a:solidFill>
            </a:endParaRP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504062DC-B625-42E1-ADA5-EE56F03F7014}"/>
              </a:ext>
            </a:extLst>
          </p:cNvPr>
          <p:cNvSpPr txBox="1"/>
          <p:nvPr/>
        </p:nvSpPr>
        <p:spPr>
          <a:xfrm>
            <a:off x="1310218" y="388938"/>
            <a:ext cx="4339167" cy="830262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algn="ctr">
              <a:defRPr/>
            </a:pPr>
            <a:r>
              <a:rPr lang="en-GB" sz="4800" dirty="0">
                <a:latin typeface="+mj-lt"/>
              </a:rPr>
              <a:t>Bore da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</p:stCondLst>
                      <p:childTnLst>
                        <p:par>
                          <p:cTn id="2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9" grpId="0"/>
      <p:bldP spid="11" grpId="0" animBg="1"/>
      <p:bldP spid="4" grpId="0"/>
      <p:bldP spid="14" grpId="0" animBg="1"/>
      <p:bldP spid="15" grpId="0"/>
      <p:bldP spid="16" grpId="0" animBg="1"/>
      <p:bldP spid="17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>
          <a:xfrm>
            <a:off x="520470" y="806399"/>
            <a:ext cx="10909530" cy="1325563"/>
          </a:xfrm>
        </p:spPr>
        <p:txBody>
          <a:bodyPr>
            <a:normAutofit/>
          </a:bodyPr>
          <a:lstStyle/>
          <a:p>
            <a:r>
              <a:rPr lang="en-US" sz="5000" dirty="0" err="1"/>
              <a:t>Cwestiwn</a:t>
            </a:r>
            <a:r>
              <a:rPr lang="en-US" sz="5000" dirty="0"/>
              <a:t> </a:t>
            </a:r>
            <a:r>
              <a:rPr lang="en-US" sz="5000" dirty="0" err="1"/>
              <a:t>gyda</a:t>
            </a:r>
            <a:r>
              <a:rPr lang="en-US" sz="5000" dirty="0"/>
              <a:t> ‘chi’ /  Question with ‘chi’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half" idx="1"/>
          </p:nvPr>
        </p:nvSpPr>
        <p:spPr>
          <a:xfrm>
            <a:off x="838200" y="2131962"/>
            <a:ext cx="5181600" cy="4351338"/>
          </a:xfrm>
        </p:spPr>
        <p:txBody>
          <a:bodyPr>
            <a:normAutofit/>
          </a:bodyPr>
          <a:lstStyle/>
          <a:p>
            <a:r>
              <a:rPr lang="en-US" sz="4800" dirty="0" err="1"/>
              <a:t>Pwy</a:t>
            </a:r>
            <a:r>
              <a:rPr lang="en-US" sz="4800" dirty="0"/>
              <a:t>  </a:t>
            </a:r>
            <a:r>
              <a:rPr lang="en-US" sz="4800" b="1" dirty="0" err="1">
                <a:solidFill>
                  <a:srgbClr val="FF0000"/>
                </a:solidFill>
              </a:rPr>
              <a:t>ydych</a:t>
            </a:r>
            <a:r>
              <a:rPr lang="en-US" sz="4800" b="1" dirty="0">
                <a:solidFill>
                  <a:srgbClr val="FF0000"/>
                </a:solidFill>
              </a:rPr>
              <a:t>  chi</a:t>
            </a:r>
            <a:r>
              <a:rPr lang="en-US" sz="4800" dirty="0"/>
              <a:t>? …</a:t>
            </a:r>
          </a:p>
          <a:p>
            <a:endParaRPr lang="en-US" sz="4800" dirty="0"/>
          </a:p>
          <a:p>
            <a:r>
              <a:rPr lang="en-US" sz="4800" dirty="0" err="1"/>
              <a:t>Sut</a:t>
            </a:r>
            <a:r>
              <a:rPr lang="en-US" sz="4800" dirty="0"/>
              <a:t>  </a:t>
            </a:r>
            <a:r>
              <a:rPr lang="en-US" sz="4800" b="1" dirty="0" err="1">
                <a:solidFill>
                  <a:srgbClr val="FF0000"/>
                </a:solidFill>
              </a:rPr>
              <a:t>ydych</a:t>
            </a:r>
            <a:r>
              <a:rPr lang="en-US" sz="4800" b="1" dirty="0">
                <a:solidFill>
                  <a:srgbClr val="FF0000"/>
                </a:solidFill>
              </a:rPr>
              <a:t>  chi</a:t>
            </a:r>
            <a:r>
              <a:rPr lang="en-US" sz="4800" dirty="0"/>
              <a:t>? …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2"/>
          </p:nvPr>
        </p:nvSpPr>
        <p:spPr>
          <a:xfrm>
            <a:off x="6172200" y="2131962"/>
            <a:ext cx="5181600" cy="4351338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en-US" sz="4800" dirty="0"/>
              <a:t>…</a:t>
            </a:r>
            <a:r>
              <a:rPr lang="en-US" sz="4800" dirty="0" err="1"/>
              <a:t>Ceri</a:t>
            </a:r>
            <a:r>
              <a:rPr lang="en-US" sz="4800" dirty="0"/>
              <a:t>  </a:t>
            </a:r>
            <a:r>
              <a:rPr lang="en-US" sz="4800" dirty="0" err="1"/>
              <a:t>ydw</a:t>
            </a:r>
            <a:r>
              <a:rPr lang="en-US" sz="4800" dirty="0"/>
              <a:t> </a:t>
            </a:r>
            <a:r>
              <a:rPr lang="en-US" sz="4800" dirty="0" err="1"/>
              <a:t>i</a:t>
            </a:r>
            <a:r>
              <a:rPr lang="en-US" sz="4800" dirty="0"/>
              <a:t>.</a:t>
            </a:r>
          </a:p>
          <a:p>
            <a:endParaRPr lang="en-US" sz="4800" dirty="0"/>
          </a:p>
          <a:p>
            <a:pPr>
              <a:buNone/>
            </a:pPr>
            <a:r>
              <a:rPr lang="en-US" sz="4800" dirty="0"/>
              <a:t>…</a:t>
            </a:r>
            <a:r>
              <a:rPr lang="en-US" sz="4800" dirty="0" err="1"/>
              <a:t>Iawn</a:t>
            </a:r>
            <a:r>
              <a:rPr lang="en-US" sz="4800" dirty="0"/>
              <a:t>, </a:t>
            </a:r>
            <a:r>
              <a:rPr lang="en-US" sz="4800" dirty="0" err="1"/>
              <a:t>diolch</a:t>
            </a:r>
            <a:r>
              <a:rPr lang="en-US" sz="4800" dirty="0"/>
              <a:t>. </a:t>
            </a: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3"/>
          <p:cNvSpPr>
            <a:spLocks noGrp="1"/>
          </p:cNvSpPr>
          <p:nvPr>
            <p:ph type="title"/>
          </p:nvPr>
        </p:nvSpPr>
        <p:spPr>
          <a:xfrm>
            <a:off x="838200" y="1162843"/>
            <a:ext cx="10515600" cy="1325563"/>
          </a:xfrm>
        </p:spPr>
        <p:txBody>
          <a:bodyPr>
            <a:normAutofit/>
          </a:bodyPr>
          <a:lstStyle/>
          <a:p>
            <a:r>
              <a:rPr lang="en-US" sz="5000" dirty="0" err="1"/>
              <a:t>Cwestiwn</a:t>
            </a:r>
            <a:r>
              <a:rPr lang="en-US" sz="5000" dirty="0"/>
              <a:t> </a:t>
            </a:r>
            <a:r>
              <a:rPr lang="en-US" sz="5000" dirty="0" err="1"/>
              <a:t>gyda</a:t>
            </a:r>
            <a:r>
              <a:rPr lang="en-US" sz="5000" dirty="0"/>
              <a:t> ‘</a:t>
            </a:r>
            <a:r>
              <a:rPr lang="en-US" sz="5000" dirty="0" err="1"/>
              <a:t>ti</a:t>
            </a:r>
            <a:r>
              <a:rPr lang="en-US" sz="5000" dirty="0"/>
              <a:t>’ /  Question with ‘</a:t>
            </a:r>
            <a:r>
              <a:rPr lang="en-US" sz="5000" dirty="0" err="1"/>
              <a:t>ti</a:t>
            </a:r>
            <a:r>
              <a:rPr lang="en-US" sz="5000" dirty="0"/>
              <a:t>’</a:t>
            </a:r>
          </a:p>
        </p:txBody>
      </p:sp>
      <p:sp>
        <p:nvSpPr>
          <p:cNvPr id="8" name="Content Placeholder 4"/>
          <p:cNvSpPr>
            <a:spLocks noGrp="1"/>
          </p:cNvSpPr>
          <p:nvPr>
            <p:ph sz="half" idx="1"/>
          </p:nvPr>
        </p:nvSpPr>
        <p:spPr>
          <a:xfrm>
            <a:off x="838200" y="2506662"/>
            <a:ext cx="5181600" cy="4351338"/>
          </a:xfrm>
        </p:spPr>
        <p:txBody>
          <a:bodyPr>
            <a:normAutofit/>
          </a:bodyPr>
          <a:lstStyle/>
          <a:p>
            <a:r>
              <a:rPr lang="en-US" sz="4800" dirty="0" err="1"/>
              <a:t>Pwy</a:t>
            </a:r>
            <a:r>
              <a:rPr lang="en-US" sz="4800" dirty="0"/>
              <a:t>  </a:t>
            </a:r>
            <a:r>
              <a:rPr lang="en-US" sz="4800" b="1" dirty="0" err="1">
                <a:solidFill>
                  <a:srgbClr val="FF0000"/>
                </a:solidFill>
              </a:rPr>
              <a:t>wyt</a:t>
            </a:r>
            <a:r>
              <a:rPr lang="en-US" sz="4800" b="1" dirty="0">
                <a:solidFill>
                  <a:srgbClr val="FF0000"/>
                </a:solidFill>
              </a:rPr>
              <a:t>  </a:t>
            </a:r>
            <a:r>
              <a:rPr lang="en-US" sz="4800" b="1" dirty="0" err="1">
                <a:solidFill>
                  <a:srgbClr val="FF0000"/>
                </a:solidFill>
              </a:rPr>
              <a:t>ti</a:t>
            </a:r>
            <a:r>
              <a:rPr lang="en-US" sz="4800" dirty="0"/>
              <a:t>? …</a:t>
            </a:r>
          </a:p>
          <a:p>
            <a:endParaRPr lang="en-US" sz="4800" dirty="0"/>
          </a:p>
          <a:p>
            <a:r>
              <a:rPr lang="en-US" sz="4800" dirty="0" err="1"/>
              <a:t>Sut</a:t>
            </a:r>
            <a:r>
              <a:rPr lang="en-US" sz="4800" dirty="0"/>
              <a:t>  </a:t>
            </a:r>
            <a:r>
              <a:rPr lang="en-US" sz="4800" b="1" dirty="0" err="1">
                <a:solidFill>
                  <a:srgbClr val="FF0000"/>
                </a:solidFill>
              </a:rPr>
              <a:t>wyt</a:t>
            </a:r>
            <a:r>
              <a:rPr lang="en-US" sz="4800" b="1" dirty="0">
                <a:solidFill>
                  <a:srgbClr val="FF0000"/>
                </a:solidFill>
              </a:rPr>
              <a:t>  </a:t>
            </a:r>
            <a:r>
              <a:rPr lang="en-US" sz="4800" b="1" dirty="0" err="1">
                <a:solidFill>
                  <a:srgbClr val="FF0000"/>
                </a:solidFill>
              </a:rPr>
              <a:t>ti</a:t>
            </a:r>
            <a:r>
              <a:rPr lang="en-US" sz="4800" b="1" dirty="0">
                <a:solidFill>
                  <a:srgbClr val="FF0000"/>
                </a:solidFill>
              </a:rPr>
              <a:t>? </a:t>
            </a:r>
            <a:r>
              <a:rPr lang="en-US" sz="4800" dirty="0"/>
              <a:t>…</a:t>
            </a:r>
          </a:p>
        </p:txBody>
      </p:sp>
      <p:sp>
        <p:nvSpPr>
          <p:cNvPr id="9" name="Content Placeholder 5"/>
          <p:cNvSpPr>
            <a:spLocks noGrp="1"/>
          </p:cNvSpPr>
          <p:nvPr>
            <p:ph sz="half" idx="2"/>
          </p:nvPr>
        </p:nvSpPr>
        <p:spPr>
          <a:xfrm>
            <a:off x="6172200" y="2506662"/>
            <a:ext cx="5181600" cy="4351338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en-US" sz="4800" dirty="0"/>
              <a:t>…</a:t>
            </a:r>
            <a:r>
              <a:rPr lang="en-US" sz="4800" dirty="0" err="1"/>
              <a:t>Ceri</a:t>
            </a:r>
            <a:r>
              <a:rPr lang="en-US" sz="4800" dirty="0"/>
              <a:t>  </a:t>
            </a:r>
            <a:r>
              <a:rPr lang="en-US" sz="4800" dirty="0" err="1"/>
              <a:t>ydw</a:t>
            </a:r>
            <a:r>
              <a:rPr lang="en-US" sz="4800" dirty="0"/>
              <a:t> </a:t>
            </a:r>
            <a:r>
              <a:rPr lang="en-US" sz="4800" dirty="0" err="1"/>
              <a:t>i</a:t>
            </a:r>
            <a:r>
              <a:rPr lang="en-US" sz="4800" dirty="0"/>
              <a:t>.</a:t>
            </a:r>
          </a:p>
          <a:p>
            <a:endParaRPr lang="en-US" sz="4800" dirty="0"/>
          </a:p>
          <a:p>
            <a:pPr>
              <a:buNone/>
            </a:pPr>
            <a:r>
              <a:rPr lang="en-US" sz="4800" dirty="0"/>
              <a:t>…</a:t>
            </a:r>
            <a:r>
              <a:rPr lang="en-US" sz="4800" dirty="0" err="1"/>
              <a:t>Iawn</a:t>
            </a:r>
            <a:r>
              <a:rPr lang="en-US" sz="4800" dirty="0"/>
              <a:t>, </a:t>
            </a:r>
            <a:r>
              <a:rPr lang="en-US" sz="4800" dirty="0" err="1"/>
              <a:t>diolch</a:t>
            </a:r>
            <a:r>
              <a:rPr lang="en-US" sz="4800" dirty="0"/>
              <a:t>. </a:t>
            </a: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5">
            <a:extLst>
              <a:ext uri="{FF2B5EF4-FFF2-40B4-BE49-F238E27FC236}">
                <a16:creationId xmlns:a16="http://schemas.microsoft.com/office/drawing/2014/main" id="{09DD9872-5CA5-46DB-BD52-9F8CFC697CB2}"/>
              </a:ext>
            </a:extLst>
          </p:cNvPr>
          <p:cNvSpPr/>
          <p:nvPr/>
        </p:nvSpPr>
        <p:spPr>
          <a:xfrm>
            <a:off x="0" y="6408738"/>
            <a:ext cx="12192000" cy="449262"/>
          </a:xfrm>
          <a:prstGeom prst="rect">
            <a:avLst/>
          </a:prstGeom>
          <a:solidFill>
            <a:srgbClr val="451964"/>
          </a:solidFill>
          <a:ln>
            <a:solidFill>
              <a:srgbClr val="45196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en-GB" dirty="0"/>
              <a:t>  </a:t>
            </a:r>
            <a:r>
              <a:rPr lang="en-GB" b="1" dirty="0" err="1">
                <a:cs typeface="Calibri" panose="020F0502020204030204" pitchFamily="34" charset="0"/>
              </a:rPr>
              <a:t>Cwrs</a:t>
            </a:r>
            <a:r>
              <a:rPr lang="en-GB" b="1" dirty="0">
                <a:cs typeface="Calibri" panose="020F0502020204030204" pitchFamily="34" charset="0"/>
              </a:rPr>
              <a:t> </a:t>
            </a:r>
            <a:r>
              <a:rPr lang="en-GB" b="1" dirty="0" err="1">
                <a:cs typeface="Calibri" panose="020F0502020204030204" pitchFamily="34" charset="0"/>
              </a:rPr>
              <a:t>Mynediad</a:t>
            </a:r>
            <a:r>
              <a:rPr lang="en-GB" b="1" dirty="0">
                <a:cs typeface="Calibri" panose="020F0502020204030204" pitchFamily="34" charset="0"/>
              </a:rPr>
              <a:t>: </a:t>
            </a:r>
            <a:r>
              <a:rPr lang="en-GB" b="1" dirty="0" err="1">
                <a:cs typeface="Calibri" panose="020F0502020204030204" pitchFamily="34" charset="0"/>
              </a:rPr>
              <a:t>Uned</a:t>
            </a:r>
            <a:r>
              <a:rPr lang="en-GB" b="1" dirty="0">
                <a:cs typeface="Calibri" panose="020F0502020204030204" pitchFamily="34" charset="0"/>
              </a:rPr>
              <a:t> 1</a:t>
            </a:r>
            <a:endParaRPr lang="en-GB" dirty="0">
              <a:cs typeface="Calibri" panose="020F0502020204030204" pitchFamily="34" charset="0"/>
            </a:endParaRPr>
          </a:p>
        </p:txBody>
      </p:sp>
      <p:pic>
        <p:nvPicPr>
          <p:cNvPr id="20482" name="Picture 6">
            <a:extLst>
              <a:ext uri="{FF2B5EF4-FFF2-40B4-BE49-F238E27FC236}">
                <a16:creationId xmlns:a16="http://schemas.microsoft.com/office/drawing/2014/main" id="{50793F90-83EB-4AF8-A902-33E8F6F947D4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1906" t="14513" r="6816" b="15048"/>
          <a:stretch>
            <a:fillRect/>
          </a:stretch>
        </p:blipFill>
        <p:spPr bwMode="auto">
          <a:xfrm>
            <a:off x="11472334" y="6416676"/>
            <a:ext cx="673100" cy="4365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7892" name="Picture 4" descr="Image result for tom jones">
            <a:extLst>
              <a:ext uri="{FF2B5EF4-FFF2-40B4-BE49-F238E27FC236}">
                <a16:creationId xmlns:a16="http://schemas.microsoft.com/office/drawing/2014/main" id="{E1445428-79E5-4161-8DB1-E6868ED53D6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1783" y="1868926"/>
            <a:ext cx="3716048" cy="1856565"/>
          </a:xfrm>
          <a:prstGeom prst="rect">
            <a:avLst/>
          </a:prstGeom>
          <a:noFill/>
          <a:ln>
            <a:noFill/>
          </a:ln>
          <a:effectLst>
            <a:outerShdw blurRad="50800" dist="38100" dir="2700000" algn="tl" rotWithShape="0">
              <a:srgbClr val="808080">
                <a:alpha val="39998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7896" name="Picture 8" descr="Image result for Hilary Clinton">
            <a:extLst>
              <a:ext uri="{FF2B5EF4-FFF2-40B4-BE49-F238E27FC236}">
                <a16:creationId xmlns:a16="http://schemas.microsoft.com/office/drawing/2014/main" id="{AF7796F9-A7D3-47D2-B453-886B9AB6CDD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8658"/>
          <a:stretch>
            <a:fillRect/>
          </a:stretch>
        </p:blipFill>
        <p:spPr bwMode="auto">
          <a:xfrm>
            <a:off x="564501" y="3962698"/>
            <a:ext cx="3716048" cy="1926569"/>
          </a:xfrm>
          <a:prstGeom prst="rect">
            <a:avLst/>
          </a:prstGeom>
          <a:noFill/>
          <a:ln>
            <a:noFill/>
          </a:ln>
          <a:effectLst>
            <a:outerShdw blurRad="50800" dist="38100" dir="2700000" algn="tl" rotWithShape="0">
              <a:srgbClr val="808080">
                <a:alpha val="39998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2" name="TextBox 11">
            <a:extLst>
              <a:ext uri="{FF2B5EF4-FFF2-40B4-BE49-F238E27FC236}">
                <a16:creationId xmlns:a16="http://schemas.microsoft.com/office/drawing/2014/main" id="{33DF3B98-3CB9-4240-A2A0-BC95495C5C00}"/>
              </a:ext>
            </a:extLst>
          </p:cNvPr>
          <p:cNvSpPr txBox="1"/>
          <p:nvPr/>
        </p:nvSpPr>
        <p:spPr>
          <a:xfrm>
            <a:off x="4348710" y="2528462"/>
            <a:ext cx="6555317" cy="830997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algn="ctr">
              <a:defRPr/>
            </a:pPr>
            <a:r>
              <a:rPr lang="en-GB" sz="4800" dirty="0">
                <a:latin typeface="+mj-lt"/>
              </a:rPr>
              <a:t>Tom Jones </a:t>
            </a:r>
            <a:r>
              <a:rPr lang="en-GB" sz="4800" u="sng" dirty="0" err="1">
                <a:latin typeface="+mj-lt"/>
              </a:rPr>
              <a:t>ydw</a:t>
            </a:r>
            <a:r>
              <a:rPr lang="en-GB" sz="4800" u="sng" dirty="0">
                <a:latin typeface="+mj-lt"/>
              </a:rPr>
              <a:t> </a:t>
            </a:r>
            <a:r>
              <a:rPr lang="en-GB" sz="4800" u="sng" dirty="0" err="1">
                <a:latin typeface="+mj-lt"/>
              </a:rPr>
              <a:t>i</a:t>
            </a:r>
            <a:r>
              <a:rPr lang="en-GB" sz="4800" dirty="0">
                <a:latin typeface="+mj-lt"/>
              </a:rPr>
              <a:t>.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0A4CC4BF-B522-4D85-9081-F6B792F9DD4A}"/>
              </a:ext>
            </a:extLst>
          </p:cNvPr>
          <p:cNvSpPr txBox="1"/>
          <p:nvPr/>
        </p:nvSpPr>
        <p:spPr>
          <a:xfrm>
            <a:off x="4348710" y="4522492"/>
            <a:ext cx="7843289" cy="83099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>
              <a:defRPr/>
            </a:pPr>
            <a:r>
              <a:rPr lang="en-GB" sz="4800" dirty="0">
                <a:latin typeface="+mj-lt"/>
              </a:rPr>
              <a:t>Hilary Clinton </a:t>
            </a:r>
            <a:r>
              <a:rPr lang="en-GB" sz="4800" u="sng" dirty="0" err="1">
                <a:latin typeface="+mj-lt"/>
              </a:rPr>
              <a:t>ydw</a:t>
            </a:r>
            <a:r>
              <a:rPr lang="en-GB" sz="4800" u="sng" dirty="0">
                <a:latin typeface="+mj-lt"/>
              </a:rPr>
              <a:t> </a:t>
            </a:r>
            <a:r>
              <a:rPr lang="en-GB" sz="4800" u="sng" dirty="0" err="1">
                <a:latin typeface="+mj-lt"/>
              </a:rPr>
              <a:t>i</a:t>
            </a:r>
            <a:r>
              <a:rPr lang="en-GB" sz="4800" dirty="0">
                <a:latin typeface="+mj-lt"/>
              </a:rPr>
              <a:t>.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C0D502B9-9272-4836-9EE9-50C5E2F6F117}"/>
              </a:ext>
            </a:extLst>
          </p:cNvPr>
          <p:cNvSpPr txBox="1"/>
          <p:nvPr/>
        </p:nvSpPr>
        <p:spPr>
          <a:xfrm>
            <a:off x="441783" y="1029435"/>
            <a:ext cx="11430000" cy="830997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algn="ctr">
              <a:defRPr/>
            </a:pPr>
            <a:r>
              <a:rPr lang="en-GB" sz="4800" b="1" dirty="0" err="1">
                <a:solidFill>
                  <a:srgbClr val="451964"/>
                </a:solidFill>
                <a:latin typeface="+mj-lt"/>
              </a:rPr>
              <a:t>Pwy</a:t>
            </a:r>
            <a:r>
              <a:rPr lang="en-GB" sz="4800" b="1" dirty="0">
                <a:solidFill>
                  <a:srgbClr val="451964"/>
                </a:solidFill>
                <a:latin typeface="+mj-lt"/>
              </a:rPr>
              <a:t> </a:t>
            </a:r>
            <a:r>
              <a:rPr lang="en-GB" sz="4800" b="1" dirty="0" err="1">
                <a:solidFill>
                  <a:srgbClr val="451964"/>
                </a:solidFill>
                <a:latin typeface="+mj-lt"/>
              </a:rPr>
              <a:t>ydych</a:t>
            </a:r>
            <a:r>
              <a:rPr lang="en-GB" sz="4800" b="1" dirty="0">
                <a:solidFill>
                  <a:srgbClr val="451964"/>
                </a:solidFill>
                <a:latin typeface="+mj-lt"/>
              </a:rPr>
              <a:t> chi?   </a:t>
            </a:r>
            <a:r>
              <a:rPr lang="en-GB" sz="2400" b="1" dirty="0" err="1">
                <a:solidFill>
                  <a:srgbClr val="451964"/>
                </a:solidFill>
                <a:latin typeface="+mj-lt"/>
              </a:rPr>
              <a:t>neu</a:t>
            </a:r>
            <a:r>
              <a:rPr lang="en-GB" sz="2400" b="1" dirty="0">
                <a:solidFill>
                  <a:srgbClr val="451964"/>
                </a:solidFill>
                <a:latin typeface="+mj-lt"/>
              </a:rPr>
              <a:t> / or       </a:t>
            </a:r>
            <a:r>
              <a:rPr lang="en-GB" sz="4800" b="1" dirty="0" err="1">
                <a:solidFill>
                  <a:srgbClr val="451964"/>
                </a:solidFill>
                <a:latin typeface="+mj-lt"/>
              </a:rPr>
              <a:t>Pwy</a:t>
            </a:r>
            <a:r>
              <a:rPr lang="en-GB" sz="4800" b="1" dirty="0">
                <a:solidFill>
                  <a:srgbClr val="451964"/>
                </a:solidFill>
                <a:latin typeface="+mj-lt"/>
              </a:rPr>
              <a:t> </a:t>
            </a:r>
            <a:r>
              <a:rPr lang="en-GB" sz="4800" b="1" dirty="0" err="1">
                <a:solidFill>
                  <a:srgbClr val="451964"/>
                </a:solidFill>
                <a:latin typeface="+mj-lt"/>
              </a:rPr>
              <a:t>wyt</a:t>
            </a:r>
            <a:r>
              <a:rPr lang="en-GB" sz="4800" b="1" dirty="0">
                <a:solidFill>
                  <a:srgbClr val="451964"/>
                </a:solidFill>
                <a:latin typeface="+mj-lt"/>
              </a:rPr>
              <a:t> </a:t>
            </a:r>
            <a:r>
              <a:rPr lang="en-GB" sz="4800" b="1" dirty="0" err="1">
                <a:solidFill>
                  <a:srgbClr val="451964"/>
                </a:solidFill>
                <a:latin typeface="+mj-lt"/>
              </a:rPr>
              <a:t>ti</a:t>
            </a:r>
            <a:r>
              <a:rPr lang="en-GB" sz="4800" b="1" dirty="0">
                <a:solidFill>
                  <a:srgbClr val="451964"/>
                </a:solidFill>
                <a:latin typeface="+mj-lt"/>
              </a:rPr>
              <a:t>? 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/>
      <p:bldP spid="13" grpId="0"/>
      <p:bldP spid="15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5">
            <a:extLst>
              <a:ext uri="{FF2B5EF4-FFF2-40B4-BE49-F238E27FC236}">
                <a16:creationId xmlns:a16="http://schemas.microsoft.com/office/drawing/2014/main" id="{802C1CC5-6F41-45E4-81FA-C235CC2E28FA}"/>
              </a:ext>
            </a:extLst>
          </p:cNvPr>
          <p:cNvSpPr/>
          <p:nvPr/>
        </p:nvSpPr>
        <p:spPr>
          <a:xfrm>
            <a:off x="0" y="6408738"/>
            <a:ext cx="12192000" cy="449262"/>
          </a:xfrm>
          <a:prstGeom prst="rect">
            <a:avLst/>
          </a:prstGeom>
          <a:solidFill>
            <a:srgbClr val="451964"/>
          </a:solidFill>
          <a:ln>
            <a:solidFill>
              <a:srgbClr val="45196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en-GB" dirty="0"/>
              <a:t>  </a:t>
            </a:r>
            <a:r>
              <a:rPr lang="en-GB" b="1" dirty="0" err="1">
                <a:cs typeface="Calibri" panose="020F0502020204030204" pitchFamily="34" charset="0"/>
              </a:rPr>
              <a:t>Cwrs</a:t>
            </a:r>
            <a:r>
              <a:rPr lang="en-GB" b="1" dirty="0">
                <a:cs typeface="Calibri" panose="020F0502020204030204" pitchFamily="34" charset="0"/>
              </a:rPr>
              <a:t> </a:t>
            </a:r>
            <a:r>
              <a:rPr lang="en-GB" b="1" dirty="0" err="1">
                <a:cs typeface="Calibri" panose="020F0502020204030204" pitchFamily="34" charset="0"/>
              </a:rPr>
              <a:t>Mynediad</a:t>
            </a:r>
            <a:r>
              <a:rPr lang="en-GB" b="1" dirty="0">
                <a:cs typeface="Calibri" panose="020F0502020204030204" pitchFamily="34" charset="0"/>
              </a:rPr>
              <a:t>: </a:t>
            </a:r>
            <a:r>
              <a:rPr lang="en-GB" b="1" dirty="0" err="1">
                <a:cs typeface="Calibri" panose="020F0502020204030204" pitchFamily="34" charset="0"/>
              </a:rPr>
              <a:t>Uned</a:t>
            </a:r>
            <a:r>
              <a:rPr lang="en-GB" b="1" dirty="0">
                <a:cs typeface="Calibri" panose="020F0502020204030204" pitchFamily="34" charset="0"/>
              </a:rPr>
              <a:t> 1</a:t>
            </a:r>
            <a:endParaRPr lang="en-GB" dirty="0">
              <a:cs typeface="Calibri" panose="020F0502020204030204" pitchFamily="34" charset="0"/>
            </a:endParaRPr>
          </a:p>
        </p:txBody>
      </p:sp>
      <p:pic>
        <p:nvPicPr>
          <p:cNvPr id="21506" name="Picture 6">
            <a:extLst>
              <a:ext uri="{FF2B5EF4-FFF2-40B4-BE49-F238E27FC236}">
                <a16:creationId xmlns:a16="http://schemas.microsoft.com/office/drawing/2014/main" id="{B42B8CF0-0D62-4A25-BA00-0EC65BA732F5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1906" t="14513" r="6816" b="15048"/>
          <a:stretch>
            <a:fillRect/>
          </a:stretch>
        </p:blipFill>
        <p:spPr bwMode="auto">
          <a:xfrm>
            <a:off x="11472334" y="6416676"/>
            <a:ext cx="673100" cy="4365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9938" name="Picture 2" descr="Image result for feeling great">
            <a:extLst>
              <a:ext uri="{FF2B5EF4-FFF2-40B4-BE49-F238E27FC236}">
                <a16:creationId xmlns:a16="http://schemas.microsoft.com/office/drawing/2014/main" id="{423A32A0-6FE9-4C2D-BAF1-F70471B17E4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0867"/>
          <a:stretch>
            <a:fillRect/>
          </a:stretch>
        </p:blipFill>
        <p:spPr bwMode="auto">
          <a:xfrm>
            <a:off x="1170518" y="1165225"/>
            <a:ext cx="2861733" cy="1206500"/>
          </a:xfrm>
          <a:prstGeom prst="rect">
            <a:avLst/>
          </a:prstGeom>
          <a:noFill/>
          <a:ln>
            <a:noFill/>
          </a:ln>
          <a:effectLst>
            <a:outerShdw blurRad="50800" dist="38100" dir="2700000" algn="tl" rotWithShape="0">
              <a:srgbClr val="808080">
                <a:alpha val="39998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9940" name="Picture 4" descr="Image result for man feeling ok">
            <a:extLst>
              <a:ext uri="{FF2B5EF4-FFF2-40B4-BE49-F238E27FC236}">
                <a16:creationId xmlns:a16="http://schemas.microsoft.com/office/drawing/2014/main" id="{B2AFC64C-0473-490E-A0A7-3E2C40CA660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70518" y="2349500"/>
            <a:ext cx="2861733" cy="1206500"/>
          </a:xfrm>
          <a:prstGeom prst="rect">
            <a:avLst/>
          </a:prstGeom>
          <a:noFill/>
          <a:ln>
            <a:noFill/>
          </a:ln>
          <a:effectLst>
            <a:outerShdw blurRad="50800" dist="38100" dir="2700000" algn="tl" rotWithShape="0">
              <a:srgbClr val="808080">
                <a:alpha val="39998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55A3FFEB-AF02-4A78-9CE2-C1A22A524496}"/>
              </a:ext>
            </a:extLst>
          </p:cNvPr>
          <p:cNvSpPr txBox="1"/>
          <p:nvPr/>
        </p:nvSpPr>
        <p:spPr>
          <a:xfrm>
            <a:off x="4959351" y="1352550"/>
            <a:ext cx="6208183" cy="831850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>
              <a:defRPr/>
            </a:pPr>
            <a:r>
              <a:rPr lang="en-GB" sz="4800" dirty="0">
                <a:latin typeface="+mj-lt"/>
              </a:rPr>
              <a:t>da </a:t>
            </a:r>
            <a:r>
              <a:rPr lang="en-GB" sz="4800" dirty="0" err="1">
                <a:latin typeface="+mj-lt"/>
              </a:rPr>
              <a:t>iawn</a:t>
            </a:r>
            <a:r>
              <a:rPr lang="en-GB" sz="4800" dirty="0">
                <a:latin typeface="+mj-lt"/>
              </a:rPr>
              <a:t>, </a:t>
            </a:r>
            <a:r>
              <a:rPr lang="en-GB" sz="4800" dirty="0" err="1">
                <a:latin typeface="+mj-lt"/>
              </a:rPr>
              <a:t>diolch</a:t>
            </a:r>
            <a:r>
              <a:rPr lang="en-GB" sz="4800" dirty="0">
                <a:latin typeface="+mj-lt"/>
              </a:rPr>
              <a:t>!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FA0B52D8-D077-4F48-9A80-D9E04BA7FC36}"/>
              </a:ext>
            </a:extLst>
          </p:cNvPr>
          <p:cNvSpPr txBox="1"/>
          <p:nvPr/>
        </p:nvSpPr>
        <p:spPr>
          <a:xfrm>
            <a:off x="4959351" y="2536825"/>
            <a:ext cx="6220883" cy="831850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>
              <a:defRPr/>
            </a:pPr>
            <a:r>
              <a:rPr lang="en-GB" sz="4800" dirty="0" err="1">
                <a:latin typeface="+mj-lt"/>
              </a:rPr>
              <a:t>iawn</a:t>
            </a:r>
            <a:endParaRPr lang="en-GB" sz="4800" dirty="0">
              <a:latin typeface="+mj-lt"/>
            </a:endParaRP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C23E4AC5-17B5-4699-8729-0F254E4AF6F2}"/>
              </a:ext>
            </a:extLst>
          </p:cNvPr>
          <p:cNvSpPr txBox="1"/>
          <p:nvPr/>
        </p:nvSpPr>
        <p:spPr>
          <a:xfrm>
            <a:off x="4959351" y="5140326"/>
            <a:ext cx="6220883" cy="830263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>
              <a:defRPr/>
            </a:pPr>
            <a:r>
              <a:rPr lang="en-GB" sz="4800" dirty="0" err="1">
                <a:latin typeface="+mj-lt"/>
              </a:rPr>
              <a:t>ofnadwy</a:t>
            </a:r>
            <a:endParaRPr lang="en-GB" sz="4800" dirty="0">
              <a:latin typeface="+mj-lt"/>
            </a:endParaRP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9B067A0C-63A9-4153-8BA3-0F30AE573AAC}"/>
              </a:ext>
            </a:extLst>
          </p:cNvPr>
          <p:cNvSpPr txBox="1"/>
          <p:nvPr/>
        </p:nvSpPr>
        <p:spPr>
          <a:xfrm>
            <a:off x="1170518" y="0"/>
            <a:ext cx="10301816" cy="83099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>
              <a:defRPr/>
            </a:pPr>
            <a:r>
              <a:rPr lang="en-GB" sz="4800" b="1" dirty="0" err="1">
                <a:solidFill>
                  <a:srgbClr val="451964"/>
                </a:solidFill>
                <a:latin typeface="+mj-lt"/>
              </a:rPr>
              <a:t>Sut</a:t>
            </a:r>
            <a:r>
              <a:rPr lang="en-GB" sz="4800" b="1" dirty="0">
                <a:solidFill>
                  <a:srgbClr val="451964"/>
                </a:solidFill>
                <a:latin typeface="+mj-lt"/>
              </a:rPr>
              <a:t>  </a:t>
            </a:r>
            <a:r>
              <a:rPr lang="en-GB" sz="4800" b="1" dirty="0" err="1">
                <a:solidFill>
                  <a:srgbClr val="451964"/>
                </a:solidFill>
                <a:latin typeface="+mj-lt"/>
              </a:rPr>
              <a:t>ydych</a:t>
            </a:r>
            <a:r>
              <a:rPr lang="en-GB" sz="4800" b="1" dirty="0">
                <a:solidFill>
                  <a:srgbClr val="451964"/>
                </a:solidFill>
                <a:latin typeface="+mj-lt"/>
              </a:rPr>
              <a:t>  chi?   </a:t>
            </a:r>
            <a:r>
              <a:rPr lang="en-GB" sz="2400" b="1" dirty="0" err="1">
                <a:solidFill>
                  <a:srgbClr val="451964"/>
                </a:solidFill>
              </a:rPr>
              <a:t>neu</a:t>
            </a:r>
            <a:r>
              <a:rPr lang="en-GB" sz="2400" b="1" dirty="0">
                <a:solidFill>
                  <a:srgbClr val="451964"/>
                </a:solidFill>
              </a:rPr>
              <a:t> / or </a:t>
            </a:r>
            <a:r>
              <a:rPr lang="en-GB" sz="2400" b="1" dirty="0">
                <a:solidFill>
                  <a:srgbClr val="451964"/>
                </a:solidFill>
                <a:latin typeface="+mj-lt"/>
              </a:rPr>
              <a:t>       </a:t>
            </a:r>
            <a:r>
              <a:rPr lang="en-GB" sz="4800" b="1" dirty="0" err="1">
                <a:solidFill>
                  <a:srgbClr val="451964"/>
                </a:solidFill>
                <a:latin typeface="+mj-lt"/>
              </a:rPr>
              <a:t>Sut</a:t>
            </a:r>
            <a:r>
              <a:rPr lang="en-GB" sz="4800" b="1" dirty="0">
                <a:solidFill>
                  <a:srgbClr val="451964"/>
                </a:solidFill>
                <a:latin typeface="+mj-lt"/>
              </a:rPr>
              <a:t> </a:t>
            </a:r>
            <a:r>
              <a:rPr lang="en-GB" sz="4800" b="1" dirty="0" err="1">
                <a:solidFill>
                  <a:srgbClr val="451964"/>
                </a:solidFill>
                <a:latin typeface="+mj-lt"/>
              </a:rPr>
              <a:t>wyt</a:t>
            </a:r>
            <a:r>
              <a:rPr lang="en-GB" sz="4800" b="1" dirty="0">
                <a:solidFill>
                  <a:srgbClr val="451964"/>
                </a:solidFill>
                <a:latin typeface="+mj-lt"/>
              </a:rPr>
              <a:t> </a:t>
            </a:r>
            <a:r>
              <a:rPr lang="en-GB" sz="4800" b="1" dirty="0" err="1">
                <a:solidFill>
                  <a:srgbClr val="451964"/>
                </a:solidFill>
                <a:latin typeface="+mj-lt"/>
              </a:rPr>
              <a:t>ti</a:t>
            </a:r>
            <a:r>
              <a:rPr lang="en-GB" sz="4800" b="1" dirty="0">
                <a:solidFill>
                  <a:srgbClr val="451964"/>
                </a:solidFill>
                <a:latin typeface="+mj-lt"/>
              </a:rPr>
              <a:t>?</a:t>
            </a:r>
          </a:p>
        </p:txBody>
      </p:sp>
      <p:pic>
        <p:nvPicPr>
          <p:cNvPr id="10253" name="Picture 13" descr="Image result for tired">
            <a:extLst>
              <a:ext uri="{FF2B5EF4-FFF2-40B4-BE49-F238E27FC236}">
                <a16:creationId xmlns:a16="http://schemas.microsoft.com/office/drawing/2014/main" id="{2914DE3D-ECCB-4B7B-92EE-30CAA404BB0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70518" y="3544889"/>
            <a:ext cx="2861733" cy="1411287"/>
          </a:xfrm>
          <a:prstGeom prst="rect">
            <a:avLst/>
          </a:prstGeom>
          <a:noFill/>
          <a:ln>
            <a:noFill/>
          </a:ln>
          <a:effectLst>
            <a:outerShdw blurRad="50800" dist="38100" dir="2700000" algn="tl" rotWithShape="0">
              <a:srgbClr val="808080">
                <a:alpha val="39998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9942" name="Picture 6" descr="Image result for ill in bed">
            <a:extLst>
              <a:ext uri="{FF2B5EF4-FFF2-40B4-BE49-F238E27FC236}">
                <a16:creationId xmlns:a16="http://schemas.microsoft.com/office/drawing/2014/main" id="{5E78C0BE-8473-4026-8011-CE21FA4F913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874" r="7866"/>
          <a:stretch>
            <a:fillRect/>
          </a:stretch>
        </p:blipFill>
        <p:spPr bwMode="auto">
          <a:xfrm>
            <a:off x="1170518" y="4940301"/>
            <a:ext cx="2861733" cy="1230313"/>
          </a:xfrm>
          <a:prstGeom prst="rect">
            <a:avLst/>
          </a:prstGeom>
          <a:noFill/>
          <a:ln>
            <a:noFill/>
          </a:ln>
          <a:effectLst>
            <a:outerShdw blurRad="50800" dist="38100" dir="2700000" algn="tl" rotWithShape="0">
              <a:srgbClr val="808080">
                <a:alpha val="39998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3" name="TextBox 12">
            <a:extLst>
              <a:ext uri="{FF2B5EF4-FFF2-40B4-BE49-F238E27FC236}">
                <a16:creationId xmlns:a16="http://schemas.microsoft.com/office/drawing/2014/main" id="{F7095DE2-732F-481B-80D8-AC6E00A911D6}"/>
              </a:ext>
            </a:extLst>
          </p:cNvPr>
          <p:cNvSpPr txBox="1"/>
          <p:nvPr/>
        </p:nvSpPr>
        <p:spPr>
          <a:xfrm>
            <a:off x="4959351" y="3835400"/>
            <a:ext cx="6220883" cy="831850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>
              <a:defRPr/>
            </a:pPr>
            <a:r>
              <a:rPr lang="en-GB" sz="4800" dirty="0" err="1">
                <a:latin typeface="+mj-lt"/>
              </a:rPr>
              <a:t>wedi</a:t>
            </a:r>
            <a:r>
              <a:rPr lang="en-GB" sz="4800" dirty="0">
                <a:latin typeface="+mj-lt"/>
              </a:rPr>
              <a:t> </a:t>
            </a:r>
            <a:r>
              <a:rPr lang="en-GB" sz="4800" dirty="0" err="1">
                <a:latin typeface="+mj-lt"/>
              </a:rPr>
              <a:t>blino</a:t>
            </a:r>
            <a:endParaRPr lang="en-GB" sz="4800" dirty="0">
              <a:latin typeface="+mj-lt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</p:stCondLst>
                      <p:childTnLst>
                        <p:par>
                          <p:cTn id="2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 autoUpdateAnimBg="0"/>
      <p:bldP spid="14" grpId="0" autoUpdateAnimBg="0"/>
      <p:bldP spid="15" grpId="0" autoUpdateAnimBg="0"/>
      <p:bldP spid="16" grpId="0" autoUpdateAnimBg="0"/>
      <p:bldP spid="13" grpId="0" autoUpdateAnimBg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5">
            <a:extLst>
              <a:ext uri="{FF2B5EF4-FFF2-40B4-BE49-F238E27FC236}">
                <a16:creationId xmlns:a16="http://schemas.microsoft.com/office/drawing/2014/main" id="{5203AA63-98A3-49EB-9BA8-3158322E73C3}"/>
              </a:ext>
            </a:extLst>
          </p:cNvPr>
          <p:cNvSpPr/>
          <p:nvPr/>
        </p:nvSpPr>
        <p:spPr>
          <a:xfrm>
            <a:off x="0" y="6408738"/>
            <a:ext cx="12192000" cy="449262"/>
          </a:xfrm>
          <a:prstGeom prst="rect">
            <a:avLst/>
          </a:prstGeom>
          <a:solidFill>
            <a:srgbClr val="451964"/>
          </a:solidFill>
          <a:ln>
            <a:solidFill>
              <a:srgbClr val="45196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en-GB" dirty="0"/>
              <a:t>  </a:t>
            </a:r>
            <a:r>
              <a:rPr lang="en-GB" b="1" dirty="0" err="1">
                <a:cs typeface="Calibri" panose="020F0502020204030204" pitchFamily="34" charset="0"/>
              </a:rPr>
              <a:t>Cwrs</a:t>
            </a:r>
            <a:r>
              <a:rPr lang="en-GB" b="1" dirty="0">
                <a:cs typeface="Calibri" panose="020F0502020204030204" pitchFamily="34" charset="0"/>
              </a:rPr>
              <a:t> </a:t>
            </a:r>
            <a:r>
              <a:rPr lang="en-GB" b="1" dirty="0" err="1">
                <a:cs typeface="Calibri" panose="020F0502020204030204" pitchFamily="34" charset="0"/>
              </a:rPr>
              <a:t>Mynediad</a:t>
            </a:r>
            <a:r>
              <a:rPr lang="en-GB" b="1" dirty="0">
                <a:cs typeface="Calibri" panose="020F0502020204030204" pitchFamily="34" charset="0"/>
              </a:rPr>
              <a:t>: </a:t>
            </a:r>
            <a:r>
              <a:rPr lang="en-GB" b="1" dirty="0" err="1">
                <a:cs typeface="Calibri" panose="020F0502020204030204" pitchFamily="34" charset="0"/>
              </a:rPr>
              <a:t>Uned</a:t>
            </a:r>
            <a:r>
              <a:rPr lang="en-GB" b="1" dirty="0">
                <a:cs typeface="Calibri" panose="020F0502020204030204" pitchFamily="34" charset="0"/>
              </a:rPr>
              <a:t> 1</a:t>
            </a:r>
            <a:endParaRPr lang="en-GB" dirty="0">
              <a:cs typeface="Calibri" panose="020F0502020204030204" pitchFamily="34" charset="0"/>
            </a:endParaRPr>
          </a:p>
        </p:txBody>
      </p:sp>
      <p:pic>
        <p:nvPicPr>
          <p:cNvPr id="24578" name="Picture 6">
            <a:extLst>
              <a:ext uri="{FF2B5EF4-FFF2-40B4-BE49-F238E27FC236}">
                <a16:creationId xmlns:a16="http://schemas.microsoft.com/office/drawing/2014/main" id="{0633FAFB-7FF8-42C7-9BFE-CB69A3C277A1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1906" t="14513" r="6816" b="15048"/>
          <a:stretch>
            <a:fillRect/>
          </a:stretch>
        </p:blipFill>
        <p:spPr bwMode="auto">
          <a:xfrm>
            <a:off x="11472334" y="6416676"/>
            <a:ext cx="673100" cy="4365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4579" name="TextBox 1">
            <a:extLst>
              <a:ext uri="{FF2B5EF4-FFF2-40B4-BE49-F238E27FC236}">
                <a16:creationId xmlns:a16="http://schemas.microsoft.com/office/drawing/2014/main" id="{C048CF43-598C-47B3-B865-61F626DEEEA0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139776" y="107951"/>
            <a:ext cx="9677400" cy="60007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>
              <a:lnSpc>
                <a:spcPct val="200000"/>
              </a:lnSpc>
              <a:spcBef>
                <a:spcPct val="0"/>
              </a:spcBef>
              <a:buFontTx/>
              <a:buNone/>
            </a:pPr>
            <a:r>
              <a:rPr lang="en-GB" altLang="en-US" sz="3200" dirty="0">
                <a:cs typeface="Calibri" panose="020F0502020204030204" pitchFamily="34" charset="0"/>
              </a:rPr>
              <a:t>A.	Good morning, who are you?</a:t>
            </a:r>
          </a:p>
          <a:p>
            <a:pPr>
              <a:lnSpc>
                <a:spcPct val="200000"/>
              </a:lnSpc>
              <a:spcBef>
                <a:spcPct val="0"/>
              </a:spcBef>
              <a:buFontTx/>
              <a:buNone/>
            </a:pPr>
            <a:r>
              <a:rPr lang="en-GB" altLang="en-US" sz="3200" dirty="0">
                <a:solidFill>
                  <a:srgbClr val="451964"/>
                </a:solidFill>
                <a:cs typeface="Calibri" panose="020F0502020204030204" pitchFamily="34" charset="0"/>
              </a:rPr>
              <a:t>B.	Hello, I’m </a:t>
            </a:r>
            <a:r>
              <a:rPr lang="en-GB" altLang="en-US" sz="3200" dirty="0" err="1">
                <a:solidFill>
                  <a:srgbClr val="451964"/>
                </a:solidFill>
                <a:cs typeface="Calibri" panose="020F0502020204030204" pitchFamily="34" charset="0"/>
              </a:rPr>
              <a:t>Ceri</a:t>
            </a:r>
            <a:r>
              <a:rPr lang="en-GB" altLang="en-US" sz="3200" dirty="0">
                <a:solidFill>
                  <a:srgbClr val="451964"/>
                </a:solidFill>
                <a:cs typeface="Calibri" panose="020F0502020204030204" pitchFamily="34" charset="0"/>
              </a:rPr>
              <a:t>. Who are you?</a:t>
            </a:r>
          </a:p>
          <a:p>
            <a:pPr>
              <a:lnSpc>
                <a:spcPct val="200000"/>
              </a:lnSpc>
              <a:spcBef>
                <a:spcPct val="0"/>
              </a:spcBef>
              <a:buFontTx/>
              <a:buNone/>
            </a:pPr>
            <a:r>
              <a:rPr lang="en-GB" altLang="en-US" sz="3200" dirty="0">
                <a:cs typeface="Calibri" panose="020F0502020204030204" pitchFamily="34" charset="0"/>
              </a:rPr>
              <a:t>A.	I’m </a:t>
            </a:r>
            <a:r>
              <a:rPr lang="en-GB" altLang="en-US" sz="3200" dirty="0" err="1">
                <a:cs typeface="Calibri" panose="020F0502020204030204" pitchFamily="34" charset="0"/>
              </a:rPr>
              <a:t>Eryl</a:t>
            </a:r>
            <a:r>
              <a:rPr lang="en-GB" altLang="en-US" sz="3200" dirty="0">
                <a:cs typeface="Calibri" panose="020F0502020204030204" pitchFamily="34" charset="0"/>
              </a:rPr>
              <a:t>. How are you </a:t>
            </a:r>
            <a:r>
              <a:rPr lang="en-GB" altLang="en-US" sz="3200" dirty="0" err="1">
                <a:cs typeface="Calibri" panose="020F0502020204030204" pitchFamily="34" charset="0"/>
              </a:rPr>
              <a:t>Ceri</a:t>
            </a:r>
            <a:r>
              <a:rPr lang="en-GB" altLang="en-US" sz="3200" dirty="0">
                <a:cs typeface="Calibri" panose="020F0502020204030204" pitchFamily="34" charset="0"/>
              </a:rPr>
              <a:t>?</a:t>
            </a:r>
          </a:p>
          <a:p>
            <a:pPr>
              <a:lnSpc>
                <a:spcPct val="200000"/>
              </a:lnSpc>
              <a:spcBef>
                <a:spcPct val="0"/>
              </a:spcBef>
              <a:buFontTx/>
              <a:buNone/>
            </a:pPr>
            <a:r>
              <a:rPr lang="en-GB" altLang="en-US" sz="3200" dirty="0">
                <a:solidFill>
                  <a:srgbClr val="451964"/>
                </a:solidFill>
                <a:cs typeface="Calibri" panose="020F0502020204030204" pitchFamily="34" charset="0"/>
              </a:rPr>
              <a:t>B.	Very well, thank you. How are you?</a:t>
            </a:r>
          </a:p>
          <a:p>
            <a:pPr>
              <a:lnSpc>
                <a:spcPct val="200000"/>
              </a:lnSpc>
              <a:spcBef>
                <a:spcPct val="0"/>
              </a:spcBef>
              <a:buFontTx/>
              <a:buNone/>
            </a:pPr>
            <a:r>
              <a:rPr lang="en-GB" altLang="en-US" sz="3200" dirty="0">
                <a:cs typeface="Calibri" panose="020F0502020204030204" pitchFamily="34" charset="0"/>
              </a:rPr>
              <a:t>A.	Ok, thanks. </a:t>
            </a:r>
          </a:p>
          <a:p>
            <a:pPr>
              <a:lnSpc>
                <a:spcPct val="200000"/>
              </a:lnSpc>
              <a:spcBef>
                <a:spcPct val="0"/>
              </a:spcBef>
              <a:buFontTx/>
              <a:buNone/>
            </a:pPr>
            <a:r>
              <a:rPr lang="en-GB" altLang="en-US" sz="3200" dirty="0">
                <a:solidFill>
                  <a:srgbClr val="451964"/>
                </a:solidFill>
                <a:cs typeface="Calibri" panose="020F0502020204030204" pitchFamily="34" charset="0"/>
              </a:rPr>
              <a:t>B.	Bye!</a:t>
            </a:r>
          </a:p>
        </p:txBody>
      </p:sp>
      <p:sp>
        <p:nvSpPr>
          <p:cNvPr id="24580" name="TextBox 2">
            <a:extLst>
              <a:ext uri="{FF2B5EF4-FFF2-40B4-BE49-F238E27FC236}">
                <a16:creationId xmlns:a16="http://schemas.microsoft.com/office/drawing/2014/main" id="{4BB0FA06-3DCA-47EA-857A-FE6052867A26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921934" y="558800"/>
            <a:ext cx="6747933" cy="584200"/>
          </a:xfrm>
          <a:prstGeom prst="rect">
            <a:avLst/>
          </a:prstGeom>
          <a:solidFill>
            <a:schemeClr val="bg1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t">
            <a:spAutoFit/>
          </a:bodyPr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  <a:buFontTx/>
              <a:buNone/>
            </a:pPr>
            <a:r>
              <a:rPr lang="en-GB" altLang="en-US" sz="3200" u="sng" dirty="0">
                <a:latin typeface="Calibri"/>
                <a:cs typeface="Calibri"/>
              </a:rPr>
              <a:t>Bore da</a:t>
            </a:r>
            <a:r>
              <a:rPr lang="en-GB" altLang="en-US" sz="3200" dirty="0">
                <a:latin typeface="Calibri"/>
                <a:cs typeface="Calibri"/>
              </a:rPr>
              <a:t>, </a:t>
            </a:r>
            <a:r>
              <a:rPr lang="en-GB" altLang="en-US" sz="3200" dirty="0" err="1">
                <a:latin typeface="Calibri"/>
                <a:cs typeface="Calibri"/>
              </a:rPr>
              <a:t>pwy</a:t>
            </a:r>
            <a:r>
              <a:rPr lang="en-GB" altLang="en-US" sz="3200" dirty="0">
                <a:latin typeface="Calibri"/>
                <a:cs typeface="Calibri"/>
              </a:rPr>
              <a:t> </a:t>
            </a:r>
            <a:r>
              <a:rPr lang="en-GB" altLang="en-US" sz="3200" dirty="0" err="1">
                <a:solidFill>
                  <a:srgbClr val="FF0000"/>
                </a:solidFill>
                <a:latin typeface="Calibri"/>
                <a:cs typeface="Calibri"/>
              </a:rPr>
              <a:t>ydych</a:t>
            </a:r>
            <a:r>
              <a:rPr lang="en-GB" altLang="en-US" sz="3200" dirty="0">
                <a:solidFill>
                  <a:srgbClr val="FF0000"/>
                </a:solidFill>
                <a:latin typeface="Calibri"/>
                <a:cs typeface="Calibri"/>
              </a:rPr>
              <a:t> chi</a:t>
            </a:r>
            <a:r>
              <a:rPr lang="en-GB" altLang="en-US" sz="3200" dirty="0">
                <a:latin typeface="Calibri"/>
                <a:cs typeface="Calibri"/>
              </a:rPr>
              <a:t>?</a:t>
            </a:r>
          </a:p>
        </p:txBody>
      </p:sp>
      <p:sp>
        <p:nvSpPr>
          <p:cNvPr id="24581" name="TextBox 6">
            <a:extLst>
              <a:ext uri="{FF2B5EF4-FFF2-40B4-BE49-F238E27FC236}">
                <a16:creationId xmlns:a16="http://schemas.microsoft.com/office/drawing/2014/main" id="{3CBBEAE9-E6E6-46D6-B6BA-988AAD810CFD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921933" y="1558925"/>
            <a:ext cx="7224184" cy="584200"/>
          </a:xfrm>
          <a:prstGeom prst="rect">
            <a:avLst/>
          </a:prstGeom>
          <a:solidFill>
            <a:schemeClr val="bg1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t">
            <a:spAutoFit/>
          </a:bodyPr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  <a:buFontTx/>
              <a:buNone/>
            </a:pPr>
            <a:r>
              <a:rPr lang="en-GB" altLang="en-US" sz="3200" dirty="0" err="1">
                <a:solidFill>
                  <a:srgbClr val="451964"/>
                </a:solidFill>
                <a:latin typeface="Calibri"/>
                <a:cs typeface="Calibri"/>
              </a:rPr>
              <a:t>Helo</a:t>
            </a:r>
            <a:r>
              <a:rPr lang="en-GB" altLang="en-US" sz="3200" dirty="0">
                <a:solidFill>
                  <a:srgbClr val="451964"/>
                </a:solidFill>
                <a:latin typeface="Calibri"/>
                <a:cs typeface="Calibri"/>
              </a:rPr>
              <a:t>, </a:t>
            </a:r>
            <a:r>
              <a:rPr lang="en-GB" altLang="en-US" sz="3200" u="sng" dirty="0" err="1">
                <a:solidFill>
                  <a:srgbClr val="451964"/>
                </a:solidFill>
                <a:latin typeface="Calibri"/>
                <a:cs typeface="Calibri"/>
              </a:rPr>
              <a:t>Ceri</a:t>
            </a:r>
            <a:r>
              <a:rPr lang="en-GB" altLang="en-US" sz="3200" dirty="0">
                <a:solidFill>
                  <a:srgbClr val="451964"/>
                </a:solidFill>
                <a:latin typeface="Calibri"/>
                <a:cs typeface="Calibri"/>
              </a:rPr>
              <a:t> </a:t>
            </a:r>
            <a:r>
              <a:rPr lang="en-GB" altLang="en-US" sz="3200" dirty="0" err="1">
                <a:solidFill>
                  <a:srgbClr val="451964"/>
                </a:solidFill>
                <a:latin typeface="Calibri"/>
                <a:cs typeface="Calibri"/>
              </a:rPr>
              <a:t>ydw</a:t>
            </a:r>
            <a:r>
              <a:rPr lang="en-GB" altLang="en-US" sz="3200" dirty="0">
                <a:solidFill>
                  <a:srgbClr val="451964"/>
                </a:solidFill>
                <a:latin typeface="Calibri"/>
                <a:cs typeface="Calibri"/>
              </a:rPr>
              <a:t> </a:t>
            </a:r>
            <a:r>
              <a:rPr lang="en-GB" altLang="en-US" sz="3200" dirty="0" err="1">
                <a:solidFill>
                  <a:srgbClr val="451964"/>
                </a:solidFill>
                <a:latin typeface="Calibri"/>
                <a:cs typeface="Calibri"/>
              </a:rPr>
              <a:t>i</a:t>
            </a:r>
            <a:r>
              <a:rPr lang="en-GB" altLang="en-US" sz="3200" dirty="0">
                <a:solidFill>
                  <a:srgbClr val="451964"/>
                </a:solidFill>
                <a:latin typeface="Calibri"/>
                <a:cs typeface="Calibri"/>
              </a:rPr>
              <a:t>.  </a:t>
            </a:r>
            <a:r>
              <a:rPr lang="en-GB" altLang="en-US" sz="3200" dirty="0" err="1">
                <a:solidFill>
                  <a:srgbClr val="451964"/>
                </a:solidFill>
                <a:latin typeface="Calibri"/>
                <a:cs typeface="Calibri"/>
              </a:rPr>
              <a:t>Pwy</a:t>
            </a:r>
            <a:r>
              <a:rPr lang="en-GB" altLang="en-US" sz="3200" dirty="0">
                <a:solidFill>
                  <a:srgbClr val="451964"/>
                </a:solidFill>
                <a:latin typeface="Calibri"/>
                <a:cs typeface="Calibri"/>
              </a:rPr>
              <a:t> </a:t>
            </a:r>
            <a:r>
              <a:rPr lang="en-GB" altLang="en-US" sz="3200" dirty="0" err="1">
                <a:solidFill>
                  <a:srgbClr val="FF0000"/>
                </a:solidFill>
                <a:latin typeface="Calibri"/>
                <a:cs typeface="Calibri"/>
              </a:rPr>
              <a:t>ydych</a:t>
            </a:r>
            <a:r>
              <a:rPr lang="en-GB" altLang="en-US" sz="3200" dirty="0">
                <a:solidFill>
                  <a:srgbClr val="FF0000"/>
                </a:solidFill>
                <a:latin typeface="Calibri"/>
                <a:cs typeface="Calibri"/>
              </a:rPr>
              <a:t> chi</a:t>
            </a:r>
            <a:r>
              <a:rPr lang="en-GB" altLang="en-US" sz="3200" dirty="0">
                <a:solidFill>
                  <a:srgbClr val="451964"/>
                </a:solidFill>
                <a:latin typeface="Calibri"/>
                <a:cs typeface="Calibri"/>
              </a:rPr>
              <a:t>?</a:t>
            </a:r>
          </a:p>
        </p:txBody>
      </p:sp>
      <p:sp>
        <p:nvSpPr>
          <p:cNvPr id="24582" name="TextBox 7">
            <a:extLst>
              <a:ext uri="{FF2B5EF4-FFF2-40B4-BE49-F238E27FC236}">
                <a16:creationId xmlns:a16="http://schemas.microsoft.com/office/drawing/2014/main" id="{DD9C6CBF-342F-4643-8CD3-03D31889E6B3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921934" y="2522539"/>
            <a:ext cx="6747933" cy="585787"/>
          </a:xfrm>
          <a:prstGeom prst="rect">
            <a:avLst/>
          </a:prstGeom>
          <a:solidFill>
            <a:schemeClr val="bg1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t">
            <a:spAutoFit/>
          </a:bodyPr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  <a:buFontTx/>
              <a:buNone/>
            </a:pPr>
            <a:r>
              <a:rPr lang="en-GB" altLang="en-US" sz="3200" u="sng" dirty="0" err="1">
                <a:latin typeface="Calibri"/>
                <a:cs typeface="Calibri"/>
              </a:rPr>
              <a:t>Eryl</a:t>
            </a:r>
            <a:r>
              <a:rPr lang="en-GB" altLang="en-US" sz="3200" dirty="0">
                <a:latin typeface="Calibri"/>
                <a:cs typeface="Calibri"/>
              </a:rPr>
              <a:t> </a:t>
            </a:r>
            <a:r>
              <a:rPr lang="en-GB" altLang="en-US" sz="3200" dirty="0" err="1">
                <a:latin typeface="Calibri"/>
                <a:cs typeface="Calibri"/>
              </a:rPr>
              <a:t>ydw</a:t>
            </a:r>
            <a:r>
              <a:rPr lang="en-GB" altLang="en-US" sz="3200" dirty="0">
                <a:latin typeface="Calibri"/>
                <a:cs typeface="Calibri"/>
              </a:rPr>
              <a:t> </a:t>
            </a:r>
            <a:r>
              <a:rPr lang="en-GB" altLang="en-US" sz="3200" dirty="0" err="1">
                <a:latin typeface="Calibri"/>
                <a:cs typeface="Calibri"/>
              </a:rPr>
              <a:t>i</a:t>
            </a:r>
            <a:r>
              <a:rPr lang="en-GB" altLang="en-US" sz="3200" dirty="0">
                <a:latin typeface="Calibri"/>
                <a:cs typeface="Calibri"/>
              </a:rPr>
              <a:t>.   </a:t>
            </a:r>
            <a:r>
              <a:rPr lang="en-GB" altLang="en-US" sz="3200" dirty="0" err="1">
                <a:latin typeface="Calibri"/>
                <a:cs typeface="Calibri"/>
              </a:rPr>
              <a:t>Sut</a:t>
            </a:r>
            <a:r>
              <a:rPr lang="en-GB" altLang="en-US" sz="3200" dirty="0">
                <a:latin typeface="Calibri"/>
                <a:cs typeface="Calibri"/>
              </a:rPr>
              <a:t> </a:t>
            </a:r>
            <a:r>
              <a:rPr lang="en-GB" altLang="en-US" sz="3200" dirty="0" err="1">
                <a:solidFill>
                  <a:srgbClr val="008000"/>
                </a:solidFill>
                <a:latin typeface="Calibri"/>
                <a:cs typeface="Calibri"/>
              </a:rPr>
              <a:t>wyt</a:t>
            </a:r>
            <a:r>
              <a:rPr lang="en-GB" altLang="en-US" sz="3200" dirty="0">
                <a:solidFill>
                  <a:srgbClr val="008000"/>
                </a:solidFill>
                <a:latin typeface="Calibri"/>
                <a:cs typeface="Calibri"/>
              </a:rPr>
              <a:t> </a:t>
            </a:r>
            <a:r>
              <a:rPr lang="en-GB" altLang="en-US" sz="3200" dirty="0" err="1">
                <a:solidFill>
                  <a:srgbClr val="008000"/>
                </a:solidFill>
                <a:latin typeface="Calibri"/>
                <a:cs typeface="Calibri"/>
              </a:rPr>
              <a:t>ti</a:t>
            </a:r>
            <a:r>
              <a:rPr lang="en-GB" altLang="en-US" sz="3200" dirty="0">
                <a:solidFill>
                  <a:srgbClr val="008000"/>
                </a:solidFill>
                <a:latin typeface="Calibri"/>
                <a:cs typeface="Calibri"/>
              </a:rPr>
              <a:t> </a:t>
            </a:r>
            <a:r>
              <a:rPr lang="en-GB" altLang="en-US" sz="3200" u="sng" dirty="0">
                <a:latin typeface="Calibri"/>
                <a:cs typeface="Calibri"/>
              </a:rPr>
              <a:t>Ceri</a:t>
            </a:r>
            <a:r>
              <a:rPr lang="en-GB" altLang="en-US" sz="3200" dirty="0">
                <a:latin typeface="Calibri"/>
                <a:cs typeface="Calibri"/>
              </a:rPr>
              <a:t>?</a:t>
            </a:r>
          </a:p>
        </p:txBody>
      </p:sp>
      <p:sp>
        <p:nvSpPr>
          <p:cNvPr id="24583" name="TextBox 8">
            <a:extLst>
              <a:ext uri="{FF2B5EF4-FFF2-40B4-BE49-F238E27FC236}">
                <a16:creationId xmlns:a16="http://schemas.microsoft.com/office/drawing/2014/main" id="{3352E907-7F70-4267-B5D4-F01D1881CCBB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921934" y="3503613"/>
            <a:ext cx="8092017" cy="585787"/>
          </a:xfrm>
          <a:prstGeom prst="rect">
            <a:avLst/>
          </a:prstGeom>
          <a:solidFill>
            <a:schemeClr val="bg1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t">
            <a:spAutoFit/>
          </a:bodyPr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  <a:buFontTx/>
              <a:buNone/>
            </a:pPr>
            <a:r>
              <a:rPr lang="en-GB" altLang="en-US" sz="3200" u="sng" dirty="0">
                <a:solidFill>
                  <a:srgbClr val="451964"/>
                </a:solidFill>
                <a:latin typeface="Calibri"/>
                <a:cs typeface="Calibri"/>
              </a:rPr>
              <a:t>Da </a:t>
            </a:r>
            <a:r>
              <a:rPr lang="en-GB" altLang="en-US" sz="3200" u="sng" dirty="0" err="1">
                <a:solidFill>
                  <a:srgbClr val="451964"/>
                </a:solidFill>
                <a:latin typeface="Calibri"/>
                <a:cs typeface="Calibri"/>
              </a:rPr>
              <a:t>iawn</a:t>
            </a:r>
            <a:r>
              <a:rPr lang="en-GB" altLang="en-US" sz="3200" u="sng" dirty="0">
                <a:solidFill>
                  <a:srgbClr val="451964"/>
                </a:solidFill>
                <a:latin typeface="Calibri"/>
                <a:cs typeface="Calibri"/>
              </a:rPr>
              <a:t>, </a:t>
            </a:r>
            <a:r>
              <a:rPr lang="en-GB" altLang="en-US" sz="3200" u="sng" dirty="0" err="1">
                <a:solidFill>
                  <a:srgbClr val="451964"/>
                </a:solidFill>
                <a:latin typeface="Calibri"/>
                <a:cs typeface="Calibri"/>
              </a:rPr>
              <a:t>diolch</a:t>
            </a:r>
            <a:r>
              <a:rPr lang="en-GB" altLang="en-US" sz="3200" dirty="0">
                <a:solidFill>
                  <a:srgbClr val="451964"/>
                </a:solidFill>
                <a:latin typeface="Calibri"/>
                <a:cs typeface="Calibri"/>
              </a:rPr>
              <a:t>.  </a:t>
            </a:r>
            <a:r>
              <a:rPr lang="en-GB" altLang="en-US" sz="3200" dirty="0" err="1">
                <a:solidFill>
                  <a:srgbClr val="451964"/>
                </a:solidFill>
                <a:latin typeface="Calibri"/>
                <a:cs typeface="Calibri"/>
              </a:rPr>
              <a:t>Sut</a:t>
            </a:r>
            <a:r>
              <a:rPr lang="en-GB" altLang="en-US" sz="3200" dirty="0">
                <a:solidFill>
                  <a:srgbClr val="451964"/>
                </a:solidFill>
                <a:latin typeface="Calibri"/>
                <a:cs typeface="Calibri"/>
              </a:rPr>
              <a:t> </a:t>
            </a:r>
            <a:r>
              <a:rPr lang="en-GB" altLang="en-US" sz="3200" dirty="0" err="1">
                <a:solidFill>
                  <a:srgbClr val="008000"/>
                </a:solidFill>
                <a:latin typeface="Calibri"/>
                <a:cs typeface="Calibri"/>
              </a:rPr>
              <a:t>wyt</a:t>
            </a:r>
            <a:r>
              <a:rPr lang="en-GB" altLang="en-US" sz="3200" dirty="0">
                <a:solidFill>
                  <a:srgbClr val="008000"/>
                </a:solidFill>
                <a:latin typeface="Calibri"/>
                <a:cs typeface="Calibri"/>
              </a:rPr>
              <a:t> </a:t>
            </a:r>
            <a:r>
              <a:rPr lang="en-GB" altLang="en-US" sz="3200" dirty="0" err="1">
                <a:solidFill>
                  <a:srgbClr val="008000"/>
                </a:solidFill>
                <a:latin typeface="Calibri"/>
                <a:cs typeface="Calibri"/>
              </a:rPr>
              <a:t>ti</a:t>
            </a:r>
            <a:r>
              <a:rPr lang="en-GB" altLang="en-US" sz="3200" dirty="0">
                <a:solidFill>
                  <a:srgbClr val="451964"/>
                </a:solidFill>
                <a:latin typeface="Calibri"/>
                <a:cs typeface="Calibri"/>
              </a:rPr>
              <a:t>?</a:t>
            </a:r>
          </a:p>
        </p:txBody>
      </p:sp>
      <p:sp>
        <p:nvSpPr>
          <p:cNvPr id="24584" name="TextBox 9">
            <a:extLst>
              <a:ext uri="{FF2B5EF4-FFF2-40B4-BE49-F238E27FC236}">
                <a16:creationId xmlns:a16="http://schemas.microsoft.com/office/drawing/2014/main" id="{FC34EF86-1D37-48EC-8A22-0DBBEEBF5EB6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921934" y="4465638"/>
            <a:ext cx="6747933" cy="584200"/>
          </a:xfrm>
          <a:prstGeom prst="rect">
            <a:avLst/>
          </a:prstGeom>
          <a:solidFill>
            <a:schemeClr val="bg1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  <a:buFontTx/>
              <a:buNone/>
            </a:pPr>
            <a:r>
              <a:rPr lang="en-GB" altLang="en-US" sz="3200" u="sng"/>
              <a:t>Iawn, diolch</a:t>
            </a:r>
            <a:r>
              <a:rPr lang="en-GB" altLang="en-US" sz="3200"/>
              <a:t>.</a:t>
            </a:r>
          </a:p>
        </p:txBody>
      </p:sp>
      <p:sp>
        <p:nvSpPr>
          <p:cNvPr id="24585" name="TextBox 10">
            <a:extLst>
              <a:ext uri="{FF2B5EF4-FFF2-40B4-BE49-F238E27FC236}">
                <a16:creationId xmlns:a16="http://schemas.microsoft.com/office/drawing/2014/main" id="{9B91F70B-9060-47FD-A9B1-DA8E4BC09E4F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921934" y="5448515"/>
            <a:ext cx="6747933" cy="584200"/>
          </a:xfrm>
          <a:prstGeom prst="rect">
            <a:avLst/>
          </a:prstGeom>
          <a:solidFill>
            <a:schemeClr val="bg1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  <a:buFontTx/>
              <a:buNone/>
            </a:pPr>
            <a:r>
              <a:rPr lang="en-GB" altLang="en-US" sz="3200">
                <a:solidFill>
                  <a:srgbClr val="451964"/>
                </a:solidFill>
              </a:rPr>
              <a:t>Hwyl!</a:t>
            </a:r>
          </a:p>
        </p:txBody>
      </p:sp>
      <p:sp>
        <p:nvSpPr>
          <p:cNvPr id="12" name="Oval Callout 11">
            <a:extLst>
              <a:ext uri="{FF2B5EF4-FFF2-40B4-BE49-F238E27FC236}">
                <a16:creationId xmlns:a16="http://schemas.microsoft.com/office/drawing/2014/main" id="{AC5CC79C-0F88-4257-BFB5-69C85A9747F2}"/>
              </a:ext>
            </a:extLst>
          </p:cNvPr>
          <p:cNvSpPr>
            <a:spLocks noChangeArrowheads="1"/>
          </p:cNvSpPr>
          <p:nvPr/>
        </p:nvSpPr>
        <p:spPr bwMode="auto">
          <a:xfrm>
            <a:off x="9146118" y="119064"/>
            <a:ext cx="2770716" cy="1082675"/>
          </a:xfrm>
          <a:prstGeom prst="wedgeEllipseCallout">
            <a:avLst>
              <a:gd name="adj1" fmla="val -20833"/>
              <a:gd name="adj2" fmla="val 62500"/>
            </a:avLst>
          </a:prstGeom>
          <a:solidFill>
            <a:schemeClr val="bg1"/>
          </a:solidFill>
          <a:ln w="12700">
            <a:solidFill>
              <a:schemeClr val="tx1"/>
            </a:solidFill>
            <a:miter lim="800000"/>
            <a:headEnd/>
            <a:tailEnd/>
          </a:ln>
          <a:effectLst>
            <a:outerShdw blurRad="50800" dist="38100" dir="5400000" algn="t" rotWithShape="0">
              <a:srgbClr val="808080">
                <a:alpha val="39998"/>
              </a:srgbClr>
            </a:outerShdw>
          </a:effectLst>
        </p:spPr>
        <p:txBody>
          <a:bodyPr anchor="ctr"/>
          <a:lstStyle>
            <a:lvl1pPr>
              <a:defRPr>
                <a:solidFill>
                  <a:schemeClr val="tx1"/>
                </a:solidFill>
                <a:latin typeface="Calibri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charset="0"/>
              </a:defRPr>
            </a:lvl9pPr>
          </a:lstStyle>
          <a:p>
            <a:pPr algn="ctr">
              <a:defRPr/>
            </a:pPr>
            <a:endParaRPr lang="en-GB" altLang="en-US">
              <a:solidFill>
                <a:srgbClr val="FFFFFF"/>
              </a:solidFill>
            </a:endParaRP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A8F69034-DB42-48DF-9A5E-DEC0660830CB}"/>
              </a:ext>
            </a:extLst>
          </p:cNvPr>
          <p:cNvSpPr txBox="1"/>
          <p:nvPr/>
        </p:nvSpPr>
        <p:spPr>
          <a:xfrm>
            <a:off x="9298517" y="276225"/>
            <a:ext cx="2463800" cy="769938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algn="ctr">
              <a:defRPr/>
            </a:pPr>
            <a:r>
              <a:rPr lang="en-GB" sz="4400" dirty="0" err="1">
                <a:latin typeface="+mj-lt"/>
              </a:rPr>
              <a:t>Sgwrs</a:t>
            </a:r>
            <a:endParaRPr lang="en-GB" sz="4400" dirty="0">
              <a:latin typeface="+mj-lt"/>
            </a:endParaRP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5">
            <a:extLst>
              <a:ext uri="{FF2B5EF4-FFF2-40B4-BE49-F238E27FC236}">
                <a16:creationId xmlns:a16="http://schemas.microsoft.com/office/drawing/2014/main" id="{5203AA63-98A3-49EB-9BA8-3158322E73C3}"/>
              </a:ext>
            </a:extLst>
          </p:cNvPr>
          <p:cNvSpPr/>
          <p:nvPr/>
        </p:nvSpPr>
        <p:spPr>
          <a:xfrm>
            <a:off x="0" y="6408738"/>
            <a:ext cx="12192000" cy="449262"/>
          </a:xfrm>
          <a:prstGeom prst="rect">
            <a:avLst/>
          </a:prstGeom>
          <a:solidFill>
            <a:srgbClr val="451964"/>
          </a:solidFill>
          <a:ln>
            <a:solidFill>
              <a:srgbClr val="45196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en-GB" dirty="0"/>
              <a:t>  </a:t>
            </a:r>
            <a:r>
              <a:rPr lang="en-GB" b="1" dirty="0" err="1">
                <a:cs typeface="Calibri" panose="020F0502020204030204" pitchFamily="34" charset="0"/>
              </a:rPr>
              <a:t>Cwrs</a:t>
            </a:r>
            <a:r>
              <a:rPr lang="en-GB" b="1" dirty="0">
                <a:cs typeface="Calibri" panose="020F0502020204030204" pitchFamily="34" charset="0"/>
              </a:rPr>
              <a:t> </a:t>
            </a:r>
            <a:r>
              <a:rPr lang="en-GB" b="1" dirty="0" err="1">
                <a:cs typeface="Calibri" panose="020F0502020204030204" pitchFamily="34" charset="0"/>
              </a:rPr>
              <a:t>Mynediad</a:t>
            </a:r>
            <a:r>
              <a:rPr lang="en-GB" b="1" dirty="0">
                <a:cs typeface="Calibri" panose="020F0502020204030204" pitchFamily="34" charset="0"/>
              </a:rPr>
              <a:t>: </a:t>
            </a:r>
            <a:r>
              <a:rPr lang="en-GB" b="1" dirty="0" err="1">
                <a:cs typeface="Calibri" panose="020F0502020204030204" pitchFamily="34" charset="0"/>
              </a:rPr>
              <a:t>Uned</a:t>
            </a:r>
            <a:r>
              <a:rPr lang="en-GB" b="1" dirty="0">
                <a:cs typeface="Calibri" panose="020F0502020204030204" pitchFamily="34" charset="0"/>
              </a:rPr>
              <a:t> 1</a:t>
            </a:r>
            <a:endParaRPr lang="en-GB" dirty="0">
              <a:cs typeface="Calibri" panose="020F0502020204030204" pitchFamily="34" charset="0"/>
            </a:endParaRPr>
          </a:p>
        </p:txBody>
      </p:sp>
      <p:pic>
        <p:nvPicPr>
          <p:cNvPr id="24578" name="Picture 6">
            <a:extLst>
              <a:ext uri="{FF2B5EF4-FFF2-40B4-BE49-F238E27FC236}">
                <a16:creationId xmlns:a16="http://schemas.microsoft.com/office/drawing/2014/main" id="{0633FAFB-7FF8-42C7-9BFE-CB69A3C277A1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1906" t="14513" r="6816" b="15048"/>
          <a:stretch>
            <a:fillRect/>
          </a:stretch>
        </p:blipFill>
        <p:spPr bwMode="auto">
          <a:xfrm>
            <a:off x="11472334" y="6416676"/>
            <a:ext cx="673100" cy="4365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4579" name="TextBox 1">
            <a:extLst>
              <a:ext uri="{FF2B5EF4-FFF2-40B4-BE49-F238E27FC236}">
                <a16:creationId xmlns:a16="http://schemas.microsoft.com/office/drawing/2014/main" id="{C048CF43-598C-47B3-B865-61F626DEEEA0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139776" y="107951"/>
            <a:ext cx="9677400" cy="60007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>
              <a:lnSpc>
                <a:spcPct val="200000"/>
              </a:lnSpc>
              <a:spcBef>
                <a:spcPct val="0"/>
              </a:spcBef>
              <a:buFontTx/>
              <a:buNone/>
            </a:pPr>
            <a:r>
              <a:rPr lang="en-GB" altLang="en-US" sz="3200" dirty="0">
                <a:cs typeface="Calibri" panose="020F0502020204030204" pitchFamily="34" charset="0"/>
              </a:rPr>
              <a:t>A.	Good morning, who are you?</a:t>
            </a:r>
          </a:p>
          <a:p>
            <a:pPr>
              <a:lnSpc>
                <a:spcPct val="200000"/>
              </a:lnSpc>
              <a:spcBef>
                <a:spcPct val="0"/>
              </a:spcBef>
              <a:buFontTx/>
              <a:buNone/>
            </a:pPr>
            <a:r>
              <a:rPr lang="en-GB" altLang="en-US" sz="3200" dirty="0">
                <a:solidFill>
                  <a:srgbClr val="451964"/>
                </a:solidFill>
                <a:cs typeface="Calibri" panose="020F0502020204030204" pitchFamily="34" charset="0"/>
              </a:rPr>
              <a:t>B.	Hello, I’m </a:t>
            </a:r>
            <a:r>
              <a:rPr lang="en-GB" altLang="en-US" sz="3200" dirty="0" err="1">
                <a:solidFill>
                  <a:srgbClr val="451964"/>
                </a:solidFill>
                <a:cs typeface="Calibri" panose="020F0502020204030204" pitchFamily="34" charset="0"/>
              </a:rPr>
              <a:t>Ceri</a:t>
            </a:r>
            <a:r>
              <a:rPr lang="en-GB" altLang="en-US" sz="3200" dirty="0">
                <a:solidFill>
                  <a:srgbClr val="451964"/>
                </a:solidFill>
                <a:cs typeface="Calibri" panose="020F0502020204030204" pitchFamily="34" charset="0"/>
              </a:rPr>
              <a:t>. Who are you?</a:t>
            </a:r>
          </a:p>
          <a:p>
            <a:pPr>
              <a:lnSpc>
                <a:spcPct val="200000"/>
              </a:lnSpc>
              <a:spcBef>
                <a:spcPct val="0"/>
              </a:spcBef>
              <a:buFontTx/>
              <a:buNone/>
            </a:pPr>
            <a:r>
              <a:rPr lang="en-GB" altLang="en-US" sz="3200" dirty="0">
                <a:cs typeface="Calibri" panose="020F0502020204030204" pitchFamily="34" charset="0"/>
              </a:rPr>
              <a:t>A.	I’m </a:t>
            </a:r>
            <a:r>
              <a:rPr lang="en-GB" altLang="en-US" sz="3200" dirty="0" err="1">
                <a:cs typeface="Calibri" panose="020F0502020204030204" pitchFamily="34" charset="0"/>
              </a:rPr>
              <a:t>Eryl</a:t>
            </a:r>
            <a:r>
              <a:rPr lang="en-GB" altLang="en-US" sz="3200" dirty="0">
                <a:cs typeface="Calibri" panose="020F0502020204030204" pitchFamily="34" charset="0"/>
              </a:rPr>
              <a:t>. How are you </a:t>
            </a:r>
            <a:r>
              <a:rPr lang="en-GB" altLang="en-US" sz="3200" dirty="0" err="1">
                <a:cs typeface="Calibri" panose="020F0502020204030204" pitchFamily="34" charset="0"/>
              </a:rPr>
              <a:t>Ceri</a:t>
            </a:r>
            <a:r>
              <a:rPr lang="en-GB" altLang="en-US" sz="3200" dirty="0">
                <a:cs typeface="Calibri" panose="020F0502020204030204" pitchFamily="34" charset="0"/>
              </a:rPr>
              <a:t>?</a:t>
            </a:r>
          </a:p>
          <a:p>
            <a:pPr>
              <a:lnSpc>
                <a:spcPct val="200000"/>
              </a:lnSpc>
              <a:spcBef>
                <a:spcPct val="0"/>
              </a:spcBef>
              <a:buFontTx/>
              <a:buNone/>
            </a:pPr>
            <a:r>
              <a:rPr lang="en-GB" altLang="en-US" sz="3200" dirty="0">
                <a:solidFill>
                  <a:srgbClr val="451964"/>
                </a:solidFill>
                <a:cs typeface="Calibri" panose="020F0502020204030204" pitchFamily="34" charset="0"/>
              </a:rPr>
              <a:t>B.	Very well, thank you. How are you?</a:t>
            </a:r>
          </a:p>
          <a:p>
            <a:pPr>
              <a:lnSpc>
                <a:spcPct val="200000"/>
              </a:lnSpc>
              <a:spcBef>
                <a:spcPct val="0"/>
              </a:spcBef>
              <a:buFontTx/>
              <a:buNone/>
            </a:pPr>
            <a:r>
              <a:rPr lang="en-GB" altLang="en-US" sz="3200" dirty="0">
                <a:cs typeface="Calibri" panose="020F0502020204030204" pitchFamily="34" charset="0"/>
              </a:rPr>
              <a:t>A.	Ok, thanks. </a:t>
            </a:r>
          </a:p>
          <a:p>
            <a:pPr>
              <a:lnSpc>
                <a:spcPct val="200000"/>
              </a:lnSpc>
              <a:spcBef>
                <a:spcPct val="0"/>
              </a:spcBef>
              <a:buFontTx/>
              <a:buNone/>
            </a:pPr>
            <a:r>
              <a:rPr lang="en-GB" altLang="en-US" sz="3200" dirty="0">
                <a:solidFill>
                  <a:srgbClr val="451964"/>
                </a:solidFill>
                <a:cs typeface="Calibri" panose="020F0502020204030204" pitchFamily="34" charset="0"/>
              </a:rPr>
              <a:t>B.	Bye!</a:t>
            </a:r>
          </a:p>
        </p:txBody>
      </p:sp>
      <p:sp>
        <p:nvSpPr>
          <p:cNvPr id="24580" name="TextBox 2">
            <a:extLst>
              <a:ext uri="{FF2B5EF4-FFF2-40B4-BE49-F238E27FC236}">
                <a16:creationId xmlns:a16="http://schemas.microsoft.com/office/drawing/2014/main" id="{4BB0FA06-3DCA-47EA-857A-FE6052867A26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921934" y="558800"/>
            <a:ext cx="6747933" cy="584200"/>
          </a:xfrm>
          <a:prstGeom prst="rect">
            <a:avLst/>
          </a:prstGeom>
          <a:solidFill>
            <a:schemeClr val="bg1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t">
            <a:spAutoFit/>
          </a:bodyPr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  <a:buFontTx/>
              <a:buNone/>
            </a:pPr>
            <a:r>
              <a:rPr lang="en-GB" altLang="en-US" sz="3200" u="sng" dirty="0">
                <a:latin typeface="Calibri"/>
                <a:cs typeface="Calibri"/>
              </a:rPr>
              <a:t>Bore da</a:t>
            </a:r>
            <a:r>
              <a:rPr lang="en-GB" altLang="en-US" sz="3200" dirty="0">
                <a:latin typeface="Calibri"/>
                <a:cs typeface="Calibri"/>
              </a:rPr>
              <a:t>, </a:t>
            </a:r>
            <a:r>
              <a:rPr lang="en-GB" altLang="en-US" sz="3200" dirty="0" err="1">
                <a:latin typeface="Calibri"/>
                <a:cs typeface="Calibri"/>
              </a:rPr>
              <a:t>pwy</a:t>
            </a:r>
            <a:r>
              <a:rPr lang="en-GB" altLang="en-US" sz="3200" dirty="0">
                <a:latin typeface="Calibri"/>
                <a:cs typeface="Calibri"/>
              </a:rPr>
              <a:t>  </a:t>
            </a:r>
            <a:r>
              <a:rPr lang="en-GB" altLang="en-US" sz="3200" dirty="0" err="1">
                <a:solidFill>
                  <a:srgbClr val="FF0000"/>
                </a:solidFill>
                <a:latin typeface="Calibri"/>
                <a:cs typeface="Calibri"/>
              </a:rPr>
              <a:t>wyt</a:t>
            </a:r>
            <a:r>
              <a:rPr lang="en-GB" altLang="en-US" sz="3200" dirty="0">
                <a:solidFill>
                  <a:srgbClr val="FF0000"/>
                </a:solidFill>
                <a:latin typeface="Calibri"/>
                <a:cs typeface="Calibri"/>
              </a:rPr>
              <a:t>  </a:t>
            </a:r>
            <a:r>
              <a:rPr lang="en-GB" altLang="en-US" sz="3200" dirty="0" err="1">
                <a:solidFill>
                  <a:srgbClr val="FF0000"/>
                </a:solidFill>
                <a:latin typeface="Calibri"/>
                <a:cs typeface="Calibri"/>
              </a:rPr>
              <a:t>ti</a:t>
            </a:r>
            <a:r>
              <a:rPr lang="en-GB" altLang="en-US" sz="3200" dirty="0">
                <a:latin typeface="Calibri"/>
                <a:cs typeface="Calibri"/>
              </a:rPr>
              <a:t>?</a:t>
            </a:r>
          </a:p>
        </p:txBody>
      </p:sp>
      <p:sp>
        <p:nvSpPr>
          <p:cNvPr id="24581" name="TextBox 6">
            <a:extLst>
              <a:ext uri="{FF2B5EF4-FFF2-40B4-BE49-F238E27FC236}">
                <a16:creationId xmlns:a16="http://schemas.microsoft.com/office/drawing/2014/main" id="{3CBBEAE9-E6E6-46D6-B6BA-988AAD810CFD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921933" y="1558925"/>
            <a:ext cx="7224184" cy="584200"/>
          </a:xfrm>
          <a:prstGeom prst="rect">
            <a:avLst/>
          </a:prstGeom>
          <a:solidFill>
            <a:schemeClr val="bg1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t">
            <a:spAutoFit/>
          </a:bodyPr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  <a:buFontTx/>
              <a:buNone/>
            </a:pPr>
            <a:r>
              <a:rPr lang="en-GB" altLang="en-US" sz="3200" dirty="0" err="1">
                <a:solidFill>
                  <a:srgbClr val="451964"/>
                </a:solidFill>
                <a:latin typeface="Calibri"/>
                <a:cs typeface="Calibri"/>
              </a:rPr>
              <a:t>Helo</a:t>
            </a:r>
            <a:r>
              <a:rPr lang="en-GB" altLang="en-US" sz="3200" dirty="0">
                <a:solidFill>
                  <a:srgbClr val="451964"/>
                </a:solidFill>
                <a:latin typeface="Calibri"/>
                <a:cs typeface="Calibri"/>
              </a:rPr>
              <a:t>, </a:t>
            </a:r>
            <a:r>
              <a:rPr lang="en-GB" altLang="en-US" sz="3200" u="sng" dirty="0" err="1">
                <a:solidFill>
                  <a:srgbClr val="451964"/>
                </a:solidFill>
                <a:latin typeface="Calibri"/>
                <a:cs typeface="Calibri"/>
              </a:rPr>
              <a:t>Ceri</a:t>
            </a:r>
            <a:r>
              <a:rPr lang="en-GB" altLang="en-US" sz="3200" dirty="0">
                <a:solidFill>
                  <a:srgbClr val="451964"/>
                </a:solidFill>
                <a:latin typeface="Calibri"/>
                <a:cs typeface="Calibri"/>
              </a:rPr>
              <a:t> </a:t>
            </a:r>
            <a:r>
              <a:rPr lang="en-GB" altLang="en-US" sz="3200" dirty="0" err="1">
                <a:solidFill>
                  <a:srgbClr val="451964"/>
                </a:solidFill>
                <a:latin typeface="Calibri"/>
                <a:cs typeface="Calibri"/>
              </a:rPr>
              <a:t>ydw</a:t>
            </a:r>
            <a:r>
              <a:rPr lang="en-GB" altLang="en-US" sz="3200" dirty="0">
                <a:solidFill>
                  <a:srgbClr val="451964"/>
                </a:solidFill>
                <a:latin typeface="Calibri"/>
                <a:cs typeface="Calibri"/>
              </a:rPr>
              <a:t> </a:t>
            </a:r>
            <a:r>
              <a:rPr lang="en-GB" altLang="en-US" sz="3200" dirty="0" err="1">
                <a:solidFill>
                  <a:srgbClr val="451964"/>
                </a:solidFill>
                <a:latin typeface="Calibri"/>
                <a:cs typeface="Calibri"/>
              </a:rPr>
              <a:t>i</a:t>
            </a:r>
            <a:r>
              <a:rPr lang="en-GB" altLang="en-US" sz="3200" dirty="0">
                <a:solidFill>
                  <a:srgbClr val="451964"/>
                </a:solidFill>
                <a:latin typeface="Calibri"/>
                <a:cs typeface="Calibri"/>
              </a:rPr>
              <a:t>.  </a:t>
            </a:r>
            <a:r>
              <a:rPr lang="en-GB" altLang="en-US" sz="3200" dirty="0" err="1">
                <a:solidFill>
                  <a:srgbClr val="451964"/>
                </a:solidFill>
                <a:latin typeface="Calibri"/>
                <a:cs typeface="Calibri"/>
              </a:rPr>
              <a:t>Pwy</a:t>
            </a:r>
            <a:r>
              <a:rPr lang="en-GB" altLang="en-US" sz="3200" dirty="0">
                <a:solidFill>
                  <a:srgbClr val="451964"/>
                </a:solidFill>
                <a:latin typeface="Calibri"/>
                <a:cs typeface="Calibri"/>
              </a:rPr>
              <a:t>  </a:t>
            </a:r>
            <a:r>
              <a:rPr lang="en-GB" altLang="en-US" sz="3200" dirty="0" err="1">
                <a:solidFill>
                  <a:srgbClr val="FF0000"/>
                </a:solidFill>
                <a:latin typeface="Calibri"/>
                <a:cs typeface="Calibri"/>
              </a:rPr>
              <a:t>wyt</a:t>
            </a:r>
            <a:r>
              <a:rPr lang="en-GB" altLang="en-US" sz="3200" dirty="0">
                <a:solidFill>
                  <a:srgbClr val="FF0000"/>
                </a:solidFill>
                <a:latin typeface="Calibri"/>
                <a:cs typeface="Calibri"/>
              </a:rPr>
              <a:t>  </a:t>
            </a:r>
            <a:r>
              <a:rPr lang="en-GB" altLang="en-US" sz="3200" dirty="0" err="1">
                <a:solidFill>
                  <a:srgbClr val="FF0000"/>
                </a:solidFill>
                <a:latin typeface="Calibri"/>
                <a:cs typeface="Calibri"/>
              </a:rPr>
              <a:t>ti</a:t>
            </a:r>
            <a:r>
              <a:rPr lang="en-GB" altLang="en-US" sz="3200" dirty="0">
                <a:solidFill>
                  <a:srgbClr val="451964"/>
                </a:solidFill>
                <a:latin typeface="Calibri"/>
                <a:cs typeface="Calibri"/>
              </a:rPr>
              <a:t>?</a:t>
            </a:r>
          </a:p>
        </p:txBody>
      </p:sp>
      <p:sp>
        <p:nvSpPr>
          <p:cNvPr id="24582" name="TextBox 7">
            <a:extLst>
              <a:ext uri="{FF2B5EF4-FFF2-40B4-BE49-F238E27FC236}">
                <a16:creationId xmlns:a16="http://schemas.microsoft.com/office/drawing/2014/main" id="{DD9C6CBF-342F-4643-8CD3-03D31889E6B3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921934" y="2522539"/>
            <a:ext cx="6747933" cy="585787"/>
          </a:xfrm>
          <a:prstGeom prst="rect">
            <a:avLst/>
          </a:prstGeom>
          <a:solidFill>
            <a:schemeClr val="bg1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t">
            <a:spAutoFit/>
          </a:bodyPr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  <a:buFontTx/>
              <a:buNone/>
            </a:pPr>
            <a:r>
              <a:rPr lang="en-GB" altLang="en-US" sz="3200" u="sng" dirty="0" err="1">
                <a:latin typeface="Calibri"/>
                <a:cs typeface="Calibri"/>
              </a:rPr>
              <a:t>Eryl</a:t>
            </a:r>
            <a:r>
              <a:rPr lang="en-GB" altLang="en-US" sz="3200" dirty="0">
                <a:latin typeface="Calibri"/>
                <a:cs typeface="Calibri"/>
              </a:rPr>
              <a:t> </a:t>
            </a:r>
            <a:r>
              <a:rPr lang="en-GB" altLang="en-US" sz="3200" dirty="0" err="1">
                <a:latin typeface="Calibri"/>
                <a:cs typeface="Calibri"/>
              </a:rPr>
              <a:t>ydw</a:t>
            </a:r>
            <a:r>
              <a:rPr lang="en-GB" altLang="en-US" sz="3200" dirty="0">
                <a:latin typeface="Calibri"/>
                <a:cs typeface="Calibri"/>
              </a:rPr>
              <a:t> </a:t>
            </a:r>
            <a:r>
              <a:rPr lang="en-GB" altLang="en-US" sz="3200" dirty="0" err="1">
                <a:latin typeface="Calibri"/>
                <a:cs typeface="Calibri"/>
              </a:rPr>
              <a:t>i</a:t>
            </a:r>
            <a:r>
              <a:rPr lang="en-GB" altLang="en-US" sz="3200" dirty="0">
                <a:latin typeface="Calibri"/>
                <a:cs typeface="Calibri"/>
              </a:rPr>
              <a:t>.   </a:t>
            </a:r>
            <a:r>
              <a:rPr lang="en-GB" altLang="en-US" sz="3200" dirty="0" err="1">
                <a:latin typeface="Calibri"/>
                <a:cs typeface="Calibri"/>
              </a:rPr>
              <a:t>Sut</a:t>
            </a:r>
            <a:r>
              <a:rPr lang="en-GB" altLang="en-US" sz="3200" dirty="0">
                <a:latin typeface="Calibri"/>
                <a:cs typeface="Calibri"/>
              </a:rPr>
              <a:t> </a:t>
            </a:r>
            <a:r>
              <a:rPr lang="en-GB" altLang="en-US" sz="3200" dirty="0" err="1">
                <a:solidFill>
                  <a:srgbClr val="008000"/>
                </a:solidFill>
                <a:latin typeface="Calibri"/>
                <a:cs typeface="Calibri"/>
              </a:rPr>
              <a:t>wyt</a:t>
            </a:r>
            <a:r>
              <a:rPr lang="en-GB" altLang="en-US" sz="3200" dirty="0">
                <a:solidFill>
                  <a:srgbClr val="008000"/>
                </a:solidFill>
                <a:latin typeface="Calibri"/>
                <a:cs typeface="Calibri"/>
              </a:rPr>
              <a:t> </a:t>
            </a:r>
            <a:r>
              <a:rPr lang="en-GB" altLang="en-US" sz="3200" dirty="0" err="1">
                <a:solidFill>
                  <a:srgbClr val="008000"/>
                </a:solidFill>
                <a:latin typeface="Calibri"/>
                <a:cs typeface="Calibri"/>
              </a:rPr>
              <a:t>ti</a:t>
            </a:r>
            <a:r>
              <a:rPr lang="en-GB" altLang="en-US" sz="3200" dirty="0">
                <a:solidFill>
                  <a:srgbClr val="008000"/>
                </a:solidFill>
                <a:latin typeface="Calibri"/>
                <a:cs typeface="Calibri"/>
              </a:rPr>
              <a:t> </a:t>
            </a:r>
            <a:r>
              <a:rPr lang="en-GB" altLang="en-US" sz="3200" u="sng" dirty="0">
                <a:latin typeface="Calibri"/>
                <a:cs typeface="Calibri"/>
              </a:rPr>
              <a:t>Ceri</a:t>
            </a:r>
            <a:r>
              <a:rPr lang="en-GB" altLang="en-US" sz="3200" dirty="0">
                <a:latin typeface="Calibri"/>
                <a:cs typeface="Calibri"/>
              </a:rPr>
              <a:t>?</a:t>
            </a:r>
          </a:p>
        </p:txBody>
      </p:sp>
      <p:sp>
        <p:nvSpPr>
          <p:cNvPr id="24583" name="TextBox 8">
            <a:extLst>
              <a:ext uri="{FF2B5EF4-FFF2-40B4-BE49-F238E27FC236}">
                <a16:creationId xmlns:a16="http://schemas.microsoft.com/office/drawing/2014/main" id="{3352E907-7F70-4267-B5D4-F01D1881CCBB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921934" y="3503613"/>
            <a:ext cx="8092017" cy="585787"/>
          </a:xfrm>
          <a:prstGeom prst="rect">
            <a:avLst/>
          </a:prstGeom>
          <a:solidFill>
            <a:schemeClr val="bg1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t">
            <a:spAutoFit/>
          </a:bodyPr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  <a:buFontTx/>
              <a:buNone/>
            </a:pPr>
            <a:r>
              <a:rPr lang="en-GB" altLang="en-US" sz="3200" u="sng" dirty="0">
                <a:solidFill>
                  <a:srgbClr val="451964"/>
                </a:solidFill>
                <a:latin typeface="Calibri"/>
                <a:cs typeface="Calibri"/>
              </a:rPr>
              <a:t>Da </a:t>
            </a:r>
            <a:r>
              <a:rPr lang="en-GB" altLang="en-US" sz="3200" u="sng" dirty="0" err="1">
                <a:solidFill>
                  <a:srgbClr val="451964"/>
                </a:solidFill>
                <a:latin typeface="Calibri"/>
                <a:cs typeface="Calibri"/>
              </a:rPr>
              <a:t>iawn</a:t>
            </a:r>
            <a:r>
              <a:rPr lang="en-GB" altLang="en-US" sz="3200" u="sng" dirty="0">
                <a:solidFill>
                  <a:srgbClr val="451964"/>
                </a:solidFill>
                <a:latin typeface="Calibri"/>
                <a:cs typeface="Calibri"/>
              </a:rPr>
              <a:t>, </a:t>
            </a:r>
            <a:r>
              <a:rPr lang="en-GB" altLang="en-US" sz="3200" u="sng" dirty="0" err="1">
                <a:solidFill>
                  <a:srgbClr val="451964"/>
                </a:solidFill>
                <a:latin typeface="Calibri"/>
                <a:cs typeface="Calibri"/>
              </a:rPr>
              <a:t>diolch</a:t>
            </a:r>
            <a:r>
              <a:rPr lang="en-GB" altLang="en-US" sz="3200" dirty="0">
                <a:solidFill>
                  <a:srgbClr val="451964"/>
                </a:solidFill>
                <a:latin typeface="Calibri"/>
                <a:cs typeface="Calibri"/>
              </a:rPr>
              <a:t>.  </a:t>
            </a:r>
            <a:r>
              <a:rPr lang="en-GB" altLang="en-US" sz="3200" dirty="0" err="1">
                <a:solidFill>
                  <a:srgbClr val="451964"/>
                </a:solidFill>
                <a:latin typeface="Calibri"/>
                <a:cs typeface="Calibri"/>
              </a:rPr>
              <a:t>Sut</a:t>
            </a:r>
            <a:r>
              <a:rPr lang="en-GB" altLang="en-US" sz="3200" dirty="0">
                <a:solidFill>
                  <a:srgbClr val="451964"/>
                </a:solidFill>
                <a:latin typeface="Calibri"/>
                <a:cs typeface="Calibri"/>
              </a:rPr>
              <a:t> </a:t>
            </a:r>
            <a:r>
              <a:rPr lang="en-GB" altLang="en-US" sz="3200" dirty="0" err="1">
                <a:solidFill>
                  <a:srgbClr val="008000"/>
                </a:solidFill>
                <a:latin typeface="Calibri"/>
                <a:cs typeface="Calibri"/>
              </a:rPr>
              <a:t>wyt</a:t>
            </a:r>
            <a:r>
              <a:rPr lang="en-GB" altLang="en-US" sz="3200" dirty="0">
                <a:solidFill>
                  <a:srgbClr val="008000"/>
                </a:solidFill>
                <a:latin typeface="Calibri"/>
                <a:cs typeface="Calibri"/>
              </a:rPr>
              <a:t> </a:t>
            </a:r>
            <a:r>
              <a:rPr lang="en-GB" altLang="en-US" sz="3200" dirty="0" err="1">
                <a:solidFill>
                  <a:srgbClr val="008000"/>
                </a:solidFill>
                <a:latin typeface="Calibri"/>
                <a:cs typeface="Calibri"/>
              </a:rPr>
              <a:t>ti</a:t>
            </a:r>
            <a:r>
              <a:rPr lang="en-GB" altLang="en-US" sz="3200" dirty="0">
                <a:solidFill>
                  <a:srgbClr val="451964"/>
                </a:solidFill>
                <a:latin typeface="Calibri"/>
                <a:cs typeface="Calibri"/>
              </a:rPr>
              <a:t>?</a:t>
            </a:r>
          </a:p>
        </p:txBody>
      </p:sp>
      <p:sp>
        <p:nvSpPr>
          <p:cNvPr id="24584" name="TextBox 9">
            <a:extLst>
              <a:ext uri="{FF2B5EF4-FFF2-40B4-BE49-F238E27FC236}">
                <a16:creationId xmlns:a16="http://schemas.microsoft.com/office/drawing/2014/main" id="{FC34EF86-1D37-48EC-8A22-0DBBEEBF5EB6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921934" y="4465638"/>
            <a:ext cx="6747933" cy="584200"/>
          </a:xfrm>
          <a:prstGeom prst="rect">
            <a:avLst/>
          </a:prstGeom>
          <a:solidFill>
            <a:schemeClr val="bg1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  <a:buFontTx/>
              <a:buNone/>
            </a:pPr>
            <a:r>
              <a:rPr lang="en-GB" altLang="en-US" sz="3200" u="sng"/>
              <a:t>Iawn, diolch</a:t>
            </a:r>
            <a:r>
              <a:rPr lang="en-GB" altLang="en-US" sz="3200"/>
              <a:t>.</a:t>
            </a:r>
          </a:p>
        </p:txBody>
      </p:sp>
      <p:sp>
        <p:nvSpPr>
          <p:cNvPr id="24585" name="TextBox 10">
            <a:extLst>
              <a:ext uri="{FF2B5EF4-FFF2-40B4-BE49-F238E27FC236}">
                <a16:creationId xmlns:a16="http://schemas.microsoft.com/office/drawing/2014/main" id="{9B91F70B-9060-47FD-A9B1-DA8E4BC09E4F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921934" y="5448515"/>
            <a:ext cx="6747933" cy="584200"/>
          </a:xfrm>
          <a:prstGeom prst="rect">
            <a:avLst/>
          </a:prstGeom>
          <a:solidFill>
            <a:schemeClr val="bg1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  <a:buFontTx/>
              <a:buNone/>
            </a:pPr>
            <a:r>
              <a:rPr lang="en-GB" altLang="en-US" sz="3200">
                <a:solidFill>
                  <a:srgbClr val="451964"/>
                </a:solidFill>
              </a:rPr>
              <a:t>Hwyl!</a:t>
            </a:r>
          </a:p>
        </p:txBody>
      </p:sp>
      <p:sp>
        <p:nvSpPr>
          <p:cNvPr id="12" name="Oval Callout 11">
            <a:extLst>
              <a:ext uri="{FF2B5EF4-FFF2-40B4-BE49-F238E27FC236}">
                <a16:creationId xmlns:a16="http://schemas.microsoft.com/office/drawing/2014/main" id="{AC5CC79C-0F88-4257-BFB5-69C85A9747F2}"/>
              </a:ext>
            </a:extLst>
          </p:cNvPr>
          <p:cNvSpPr>
            <a:spLocks noChangeArrowheads="1"/>
          </p:cNvSpPr>
          <p:nvPr/>
        </p:nvSpPr>
        <p:spPr bwMode="auto">
          <a:xfrm>
            <a:off x="9146118" y="119064"/>
            <a:ext cx="2770716" cy="1082675"/>
          </a:xfrm>
          <a:prstGeom prst="wedgeEllipseCallout">
            <a:avLst>
              <a:gd name="adj1" fmla="val -20833"/>
              <a:gd name="adj2" fmla="val 62500"/>
            </a:avLst>
          </a:prstGeom>
          <a:solidFill>
            <a:schemeClr val="bg1"/>
          </a:solidFill>
          <a:ln w="12700">
            <a:solidFill>
              <a:schemeClr val="tx1"/>
            </a:solidFill>
            <a:miter lim="800000"/>
            <a:headEnd/>
            <a:tailEnd/>
          </a:ln>
          <a:effectLst>
            <a:outerShdw blurRad="50800" dist="38100" dir="5400000" algn="t" rotWithShape="0">
              <a:srgbClr val="808080">
                <a:alpha val="39998"/>
              </a:srgbClr>
            </a:outerShdw>
          </a:effectLst>
        </p:spPr>
        <p:txBody>
          <a:bodyPr anchor="ctr"/>
          <a:lstStyle>
            <a:lvl1pPr>
              <a:defRPr>
                <a:solidFill>
                  <a:schemeClr val="tx1"/>
                </a:solidFill>
                <a:latin typeface="Calibri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charset="0"/>
              </a:defRPr>
            </a:lvl9pPr>
          </a:lstStyle>
          <a:p>
            <a:pPr algn="ctr">
              <a:defRPr/>
            </a:pPr>
            <a:endParaRPr lang="en-GB" altLang="en-US">
              <a:solidFill>
                <a:srgbClr val="FFFFFF"/>
              </a:solidFill>
            </a:endParaRP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A8F69034-DB42-48DF-9A5E-DEC0660830CB}"/>
              </a:ext>
            </a:extLst>
          </p:cNvPr>
          <p:cNvSpPr txBox="1"/>
          <p:nvPr/>
        </p:nvSpPr>
        <p:spPr>
          <a:xfrm>
            <a:off x="9298517" y="276225"/>
            <a:ext cx="2463800" cy="769938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algn="ctr">
              <a:defRPr/>
            </a:pPr>
            <a:r>
              <a:rPr lang="en-GB" sz="4400" dirty="0" err="1">
                <a:latin typeface="+mj-lt"/>
              </a:rPr>
              <a:t>Sgwrs</a:t>
            </a:r>
            <a:endParaRPr lang="en-GB" sz="4400" dirty="0">
              <a:latin typeface="+mj-lt"/>
            </a:endParaRPr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solidFill>
            <a:schemeClr val="accent1">
              <a:lumMod val="20000"/>
              <a:lumOff val="80000"/>
            </a:schemeClr>
          </a:solidFill>
        </p:spPr>
        <p:txBody>
          <a:bodyPr/>
          <a:lstStyle/>
          <a:p>
            <a:r>
              <a:rPr lang="en-US" dirty="0" err="1"/>
              <a:t>Adolygu</a:t>
            </a:r>
            <a:r>
              <a:rPr lang="en-US" dirty="0"/>
              <a:t> :   </a:t>
            </a:r>
            <a:r>
              <a:rPr lang="en-US" dirty="0" err="1"/>
              <a:t>Gweithgaredd</a:t>
            </a:r>
            <a:r>
              <a:rPr lang="en-US" dirty="0"/>
              <a:t>   /   Activity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>
          <a:xfrm>
            <a:off x="570601" y="1825625"/>
            <a:ext cx="11393619" cy="4351338"/>
          </a:xfrm>
        </p:spPr>
        <p:txBody>
          <a:bodyPr/>
          <a:lstStyle/>
          <a:p>
            <a:r>
              <a:rPr lang="en-US" dirty="0" err="1"/>
              <a:t>Sgyrsio</a:t>
            </a:r>
            <a:r>
              <a:rPr lang="en-US" dirty="0"/>
              <a:t>: </a:t>
            </a:r>
            <a:r>
              <a:rPr lang="en-US" dirty="0" err="1"/>
              <a:t>Siaradwch</a:t>
            </a:r>
            <a:r>
              <a:rPr lang="en-US" dirty="0"/>
              <a:t> a 5 o </a:t>
            </a:r>
            <a:r>
              <a:rPr lang="en-US" dirty="0" err="1"/>
              <a:t>bobl</a:t>
            </a:r>
            <a:r>
              <a:rPr lang="en-US" dirty="0"/>
              <a:t>….    /   Chatting: Speak with 5 different people …</a:t>
            </a:r>
          </a:p>
          <a:p>
            <a:r>
              <a:rPr lang="en-US" dirty="0" err="1">
                <a:solidFill>
                  <a:srgbClr val="00B0F0"/>
                </a:solidFill>
              </a:rPr>
              <a:t>Shwmae</a:t>
            </a:r>
            <a:r>
              <a:rPr lang="en-US" dirty="0">
                <a:solidFill>
                  <a:srgbClr val="00B0F0"/>
                </a:solidFill>
              </a:rPr>
              <a:t>!</a:t>
            </a:r>
          </a:p>
          <a:p>
            <a:r>
              <a:rPr lang="en-US" dirty="0">
                <a:solidFill>
                  <a:srgbClr val="00B0F0"/>
                </a:solidFill>
              </a:rPr>
              <a:t>Bore da!</a:t>
            </a:r>
          </a:p>
          <a:p>
            <a:r>
              <a:rPr lang="en-US" dirty="0" err="1">
                <a:solidFill>
                  <a:srgbClr val="00B0F0"/>
                </a:solidFill>
              </a:rPr>
              <a:t>Pwy</a:t>
            </a:r>
            <a:r>
              <a:rPr lang="en-US" dirty="0">
                <a:solidFill>
                  <a:srgbClr val="00B0F0"/>
                </a:solidFill>
              </a:rPr>
              <a:t> </a:t>
            </a:r>
            <a:r>
              <a:rPr lang="en-US" dirty="0" err="1">
                <a:solidFill>
                  <a:srgbClr val="00B0F0"/>
                </a:solidFill>
              </a:rPr>
              <a:t>wyt</a:t>
            </a:r>
            <a:r>
              <a:rPr lang="en-US" dirty="0">
                <a:solidFill>
                  <a:srgbClr val="00B0F0"/>
                </a:solidFill>
              </a:rPr>
              <a:t> </a:t>
            </a:r>
            <a:r>
              <a:rPr lang="en-US" dirty="0" err="1">
                <a:solidFill>
                  <a:srgbClr val="00B0F0"/>
                </a:solidFill>
              </a:rPr>
              <a:t>ti</a:t>
            </a:r>
            <a:r>
              <a:rPr lang="en-US" dirty="0">
                <a:solidFill>
                  <a:srgbClr val="00B0F0"/>
                </a:solidFill>
              </a:rPr>
              <a:t>?</a:t>
            </a:r>
          </a:p>
          <a:p>
            <a:r>
              <a:rPr lang="en-US" dirty="0" err="1">
                <a:solidFill>
                  <a:srgbClr val="00B0F0"/>
                </a:solidFill>
              </a:rPr>
              <a:t>Sut</a:t>
            </a:r>
            <a:r>
              <a:rPr lang="en-US" dirty="0">
                <a:solidFill>
                  <a:srgbClr val="00B0F0"/>
                </a:solidFill>
              </a:rPr>
              <a:t> </a:t>
            </a:r>
            <a:r>
              <a:rPr lang="en-US" dirty="0" err="1">
                <a:solidFill>
                  <a:srgbClr val="00B0F0"/>
                </a:solidFill>
              </a:rPr>
              <a:t>wyt</a:t>
            </a:r>
            <a:r>
              <a:rPr lang="en-US" dirty="0">
                <a:solidFill>
                  <a:srgbClr val="00B0F0"/>
                </a:solidFill>
              </a:rPr>
              <a:t> </a:t>
            </a:r>
            <a:r>
              <a:rPr lang="en-US" dirty="0" err="1">
                <a:solidFill>
                  <a:srgbClr val="00B0F0"/>
                </a:solidFill>
              </a:rPr>
              <a:t>ti</a:t>
            </a:r>
            <a:r>
              <a:rPr lang="en-US" dirty="0">
                <a:solidFill>
                  <a:srgbClr val="00B0F0"/>
                </a:solidFill>
              </a:rPr>
              <a:t>?</a:t>
            </a:r>
          </a:p>
          <a:p>
            <a:r>
              <a:rPr lang="en-US" dirty="0" err="1">
                <a:solidFill>
                  <a:srgbClr val="00B0F0"/>
                </a:solidFill>
              </a:rPr>
              <a:t>Dw</a:t>
            </a:r>
            <a:r>
              <a:rPr lang="en-US" dirty="0">
                <a:solidFill>
                  <a:srgbClr val="00B0F0"/>
                </a:solidFill>
              </a:rPr>
              <a:t> </a:t>
            </a:r>
            <a:r>
              <a:rPr lang="en-US" dirty="0" err="1">
                <a:solidFill>
                  <a:srgbClr val="00B0F0"/>
                </a:solidFill>
              </a:rPr>
              <a:t>i’n</a:t>
            </a:r>
            <a:r>
              <a:rPr lang="en-US" dirty="0">
                <a:solidFill>
                  <a:srgbClr val="00B0F0"/>
                </a:solidFill>
              </a:rPr>
              <a:t> </a:t>
            </a:r>
            <a:r>
              <a:rPr lang="en-US" dirty="0" err="1">
                <a:solidFill>
                  <a:srgbClr val="00B0F0"/>
                </a:solidFill>
              </a:rPr>
              <a:t>dysgu</a:t>
            </a:r>
            <a:r>
              <a:rPr lang="en-US" dirty="0">
                <a:solidFill>
                  <a:srgbClr val="00B0F0"/>
                </a:solidFill>
              </a:rPr>
              <a:t> </a:t>
            </a:r>
            <a:r>
              <a:rPr lang="en-US" dirty="0" err="1">
                <a:solidFill>
                  <a:srgbClr val="00B0F0"/>
                </a:solidFill>
              </a:rPr>
              <a:t>Cymraeg</a:t>
            </a:r>
            <a:r>
              <a:rPr lang="en-US" dirty="0">
                <a:solidFill>
                  <a:srgbClr val="00B0F0"/>
                </a:solidFill>
              </a:rPr>
              <a:t>.</a:t>
            </a:r>
          </a:p>
          <a:p>
            <a:r>
              <a:rPr lang="en-US" dirty="0" err="1">
                <a:solidFill>
                  <a:srgbClr val="00B0F0"/>
                </a:solidFill>
              </a:rPr>
              <a:t>Hwyl</a:t>
            </a:r>
            <a:r>
              <a:rPr lang="en-US" dirty="0">
                <a:solidFill>
                  <a:srgbClr val="00B0F0"/>
                </a:solidFill>
              </a:rPr>
              <a:t>!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61851014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0" y="0"/>
            <a:ext cx="10515600" cy="1325563"/>
          </a:xfrm>
        </p:spPr>
        <p:txBody>
          <a:bodyPr/>
          <a:lstStyle/>
          <a:p>
            <a:r>
              <a:rPr lang="en-US" b="1" dirty="0" err="1"/>
              <a:t>Amcanion</a:t>
            </a:r>
            <a:r>
              <a:rPr lang="en-US" b="1" dirty="0"/>
              <a:t>  :                Objectives :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08075" y="1325563"/>
            <a:ext cx="5181600" cy="4351338"/>
          </a:xfrm>
        </p:spPr>
        <p:txBody>
          <a:bodyPr/>
          <a:lstStyle/>
          <a:p>
            <a:pPr>
              <a:buNone/>
            </a:pPr>
            <a:r>
              <a:rPr lang="en-GB" altLang="en-US" dirty="0" err="1">
                <a:cs typeface="Calibri" panose="020F0502020204030204" pitchFamily="34" charset="0"/>
              </a:rPr>
              <a:t>Erbyn</a:t>
            </a:r>
            <a:r>
              <a:rPr lang="en-GB" altLang="en-US" dirty="0">
                <a:cs typeface="Calibri" panose="020F0502020204030204" pitchFamily="34" charset="0"/>
              </a:rPr>
              <a:t> </a:t>
            </a:r>
            <a:r>
              <a:rPr lang="en-GB" altLang="en-US" dirty="0" err="1">
                <a:cs typeface="Calibri" panose="020F0502020204030204" pitchFamily="34" charset="0"/>
              </a:rPr>
              <a:t>diwedd</a:t>
            </a:r>
            <a:r>
              <a:rPr lang="en-GB" altLang="en-US" dirty="0">
                <a:cs typeface="Calibri" panose="020F0502020204030204" pitchFamily="34" charset="0"/>
              </a:rPr>
              <a:t> yr </a:t>
            </a:r>
            <a:r>
              <a:rPr lang="en-GB" altLang="en-US" dirty="0" err="1">
                <a:cs typeface="Calibri" panose="020F0502020204030204" pitchFamily="34" charset="0"/>
              </a:rPr>
              <a:t>uned</a:t>
            </a:r>
            <a:r>
              <a:rPr lang="en-GB" altLang="en-US" dirty="0">
                <a:cs typeface="Calibri" panose="020F0502020204030204" pitchFamily="34" charset="0"/>
              </a:rPr>
              <a:t> </a:t>
            </a:r>
            <a:r>
              <a:rPr lang="en-GB" altLang="en-US" dirty="0" err="1">
                <a:cs typeface="Calibri" panose="020F0502020204030204" pitchFamily="34" charset="0"/>
              </a:rPr>
              <a:t>byddwch</a:t>
            </a:r>
            <a:r>
              <a:rPr lang="en-GB" altLang="en-US" dirty="0">
                <a:cs typeface="Calibri" panose="020F0502020204030204" pitchFamily="34" charset="0"/>
              </a:rPr>
              <a:t> </a:t>
            </a:r>
            <a:r>
              <a:rPr lang="en-GB" altLang="en-US" dirty="0" err="1">
                <a:cs typeface="Calibri" panose="020F0502020204030204" pitchFamily="34" charset="0"/>
              </a:rPr>
              <a:t>chi’n</a:t>
            </a:r>
            <a:r>
              <a:rPr lang="en-GB" altLang="en-US" dirty="0">
                <a:cs typeface="Calibri" panose="020F0502020204030204" pitchFamily="34" charset="0"/>
              </a:rPr>
              <a:t> </a:t>
            </a:r>
            <a:r>
              <a:rPr lang="en-GB" altLang="en-US" dirty="0" err="1">
                <a:cs typeface="Calibri" panose="020F0502020204030204" pitchFamily="34" charset="0"/>
              </a:rPr>
              <a:t>gallu</a:t>
            </a:r>
            <a:r>
              <a:rPr lang="en-GB" altLang="en-US" dirty="0">
                <a:cs typeface="Calibri" panose="020F0502020204030204" pitchFamily="34" charset="0"/>
              </a:rPr>
              <a:t>:</a:t>
            </a:r>
            <a:endParaRPr lang="en-GB" altLang="en-US" dirty="0">
              <a:cs typeface="Calibri"/>
            </a:endParaRPr>
          </a:p>
          <a:p>
            <a:r>
              <a:rPr lang="en-GB" altLang="en-US" b="1" dirty="0" err="1">
                <a:cs typeface="Calibri"/>
              </a:rPr>
              <a:t>Dechrau</a:t>
            </a:r>
            <a:r>
              <a:rPr lang="en-GB" altLang="en-US" b="1" dirty="0">
                <a:cs typeface="Calibri"/>
              </a:rPr>
              <a:t> </a:t>
            </a:r>
            <a:r>
              <a:rPr lang="en-GB" altLang="en-US" b="1" dirty="0" err="1">
                <a:cs typeface="Calibri"/>
              </a:rPr>
              <a:t>sgwrs</a:t>
            </a:r>
            <a:r>
              <a:rPr lang="en-GB" altLang="en-US" b="1" dirty="0">
                <a:cs typeface="Calibri"/>
              </a:rPr>
              <a:t> </a:t>
            </a:r>
            <a:r>
              <a:rPr lang="en-GB" altLang="en-US" b="1" dirty="0" err="1">
                <a:cs typeface="Calibri"/>
              </a:rPr>
              <a:t>yn</a:t>
            </a:r>
            <a:r>
              <a:rPr lang="en-GB" altLang="en-US" b="1" dirty="0">
                <a:cs typeface="Calibri"/>
              </a:rPr>
              <a:t> </a:t>
            </a:r>
            <a:r>
              <a:rPr lang="en-GB" altLang="en-US" b="1" dirty="0" err="1">
                <a:cs typeface="Calibri"/>
              </a:rPr>
              <a:t>Gymraeg</a:t>
            </a:r>
            <a:endParaRPr lang="en-GB" altLang="en-US" dirty="0">
              <a:cs typeface="Calibri" panose="020F0502020204030204" pitchFamily="34" charset="0"/>
            </a:endParaRPr>
          </a:p>
          <a:p>
            <a:r>
              <a:rPr lang="en-GB" altLang="en-US" b="1" dirty="0" err="1">
                <a:cs typeface="Calibri" panose="020F0502020204030204" pitchFamily="34" charset="0"/>
              </a:rPr>
              <a:t>Dweud</a:t>
            </a:r>
            <a:r>
              <a:rPr lang="en-GB" altLang="en-US" b="1" dirty="0">
                <a:cs typeface="Calibri" panose="020F0502020204030204" pitchFamily="34" charset="0"/>
              </a:rPr>
              <a:t> </a:t>
            </a:r>
            <a:r>
              <a:rPr lang="en-GB" altLang="en-US" b="1" dirty="0" err="1">
                <a:cs typeface="Calibri" panose="020F0502020204030204" pitchFamily="34" charset="0"/>
              </a:rPr>
              <a:t>beth</a:t>
            </a:r>
            <a:r>
              <a:rPr lang="en-GB" altLang="en-US" b="1" dirty="0">
                <a:cs typeface="Calibri" panose="020F0502020204030204" pitchFamily="34" charset="0"/>
              </a:rPr>
              <a:t> </a:t>
            </a:r>
            <a:r>
              <a:rPr lang="en-GB" altLang="en-US" b="1" dirty="0" err="1">
                <a:cs typeface="Calibri" panose="020F0502020204030204" pitchFamily="34" charset="0"/>
              </a:rPr>
              <a:t>dych</a:t>
            </a:r>
            <a:r>
              <a:rPr lang="en-GB" altLang="en-US" b="1" dirty="0">
                <a:cs typeface="Calibri" panose="020F0502020204030204" pitchFamily="34" charset="0"/>
              </a:rPr>
              <a:t> chi </a:t>
            </a:r>
            <a:r>
              <a:rPr lang="en-GB" altLang="en-US" b="1" dirty="0" err="1">
                <a:cs typeface="Calibri" panose="020F0502020204030204" pitchFamily="34" charset="0"/>
              </a:rPr>
              <a:t>eisiau</a:t>
            </a:r>
            <a:endParaRPr lang="en-GB" altLang="en-US" b="1" dirty="0">
              <a:cs typeface="Calibri" panose="020F0502020204030204" pitchFamily="34" charset="0"/>
            </a:endParaRPr>
          </a:p>
          <a:p>
            <a:endParaRPr lang="en-GB" altLang="en-US" dirty="0">
              <a:cs typeface="Calibri" panose="020F0502020204030204" pitchFamily="34" charset="0"/>
            </a:endParaRPr>
          </a:p>
          <a:p>
            <a:r>
              <a:rPr lang="en-GB" altLang="en-US" dirty="0" err="1">
                <a:cs typeface="Calibri" panose="020F0502020204030204" pitchFamily="34" charset="0"/>
              </a:rPr>
              <a:t>Yn</a:t>
            </a:r>
            <a:r>
              <a:rPr lang="en-GB" altLang="en-US" dirty="0">
                <a:cs typeface="Calibri" panose="020F0502020204030204" pitchFamily="34" charset="0"/>
              </a:rPr>
              <a:t> </a:t>
            </a:r>
            <a:r>
              <a:rPr lang="en-GB" altLang="en-US" dirty="0" err="1">
                <a:cs typeface="Calibri" panose="020F0502020204030204" pitchFamily="34" charset="0"/>
              </a:rPr>
              <a:t>gywir</a:t>
            </a:r>
            <a:r>
              <a:rPr lang="en-GB" altLang="en-US" dirty="0">
                <a:cs typeface="Calibri" panose="020F0502020204030204" pitchFamily="34" charset="0"/>
              </a:rPr>
              <a:t> </a:t>
            </a:r>
            <a:r>
              <a:rPr lang="en-GB" altLang="en-US" dirty="0" err="1">
                <a:cs typeface="Calibri" panose="020F0502020204030204" pitchFamily="34" charset="0"/>
              </a:rPr>
              <a:t>gyda</a:t>
            </a:r>
            <a:r>
              <a:rPr lang="en-GB" altLang="en-US" dirty="0">
                <a:cs typeface="Calibri" panose="020F0502020204030204" pitchFamily="34" charset="0"/>
              </a:rPr>
              <a:t> </a:t>
            </a:r>
            <a:r>
              <a:rPr lang="en-GB" altLang="en-US" dirty="0" err="1">
                <a:cs typeface="Calibri" panose="020F0502020204030204" pitchFamily="34" charset="0"/>
              </a:rPr>
              <a:t>chymorth</a:t>
            </a:r>
            <a:r>
              <a:rPr lang="en-GB" altLang="en-US" dirty="0">
                <a:cs typeface="Calibri" panose="020F0502020204030204" pitchFamily="34" charset="0"/>
              </a:rPr>
              <a:t> </a:t>
            </a:r>
            <a:r>
              <a:rPr lang="en-GB" altLang="en-US" dirty="0" err="1">
                <a:cs typeface="Calibri" panose="020F0502020204030204" pitchFamily="34" charset="0"/>
              </a:rPr>
              <a:t>y</a:t>
            </a:r>
            <a:r>
              <a:rPr lang="en-GB" altLang="en-US" dirty="0">
                <a:cs typeface="Calibri" panose="020F0502020204030204" pitchFamily="34" charset="0"/>
              </a:rPr>
              <a:t> </a:t>
            </a:r>
            <a:r>
              <a:rPr lang="en-GB" altLang="en-US" dirty="0" err="1">
                <a:cs typeface="Calibri" panose="020F0502020204030204" pitchFamily="34" charset="0"/>
              </a:rPr>
              <a:t>tiwtor</a:t>
            </a:r>
            <a:r>
              <a:rPr lang="en-GB" altLang="en-US" dirty="0">
                <a:cs typeface="Calibri" panose="020F0502020204030204" pitchFamily="34" charset="0"/>
              </a:rPr>
              <a:t> a </a:t>
            </a:r>
            <a:r>
              <a:rPr lang="en-GB" altLang="en-US" dirty="0" err="1">
                <a:cs typeface="Calibri" panose="020F0502020204030204" pitchFamily="34" charset="0"/>
              </a:rPr>
              <a:t>chyd-cyfoedion</a:t>
            </a:r>
            <a:r>
              <a:rPr lang="en-GB" altLang="en-US" dirty="0">
                <a:cs typeface="Calibri" panose="020F0502020204030204" pitchFamily="34" charset="0"/>
              </a:rPr>
              <a:t>.</a:t>
            </a:r>
          </a:p>
          <a:p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554288" y="1325563"/>
            <a:ext cx="5386806" cy="4351338"/>
          </a:xfrm>
        </p:spPr>
        <p:txBody>
          <a:bodyPr/>
          <a:lstStyle/>
          <a:p>
            <a:pPr>
              <a:buNone/>
            </a:pPr>
            <a:r>
              <a:rPr lang="en-GB" altLang="en-US" i="1" dirty="0">
                <a:solidFill>
                  <a:srgbClr val="451964"/>
                </a:solidFill>
                <a:cs typeface="Calibri" panose="020F0502020204030204" pitchFamily="34" charset="0"/>
              </a:rPr>
              <a:t>By the end of the unit you will be able to:</a:t>
            </a:r>
          </a:p>
          <a:p>
            <a:r>
              <a:rPr lang="en-GB" altLang="en-US" b="1" i="1" dirty="0">
                <a:solidFill>
                  <a:srgbClr val="451964"/>
                </a:solidFill>
                <a:cs typeface="Calibri"/>
              </a:rPr>
              <a:t>Start a conversation in Welsh</a:t>
            </a:r>
            <a:endParaRPr lang="en-GB" altLang="en-US" i="1" dirty="0">
              <a:solidFill>
                <a:srgbClr val="451964"/>
              </a:solidFill>
              <a:cs typeface="Calibri" panose="020F0502020204030204" pitchFamily="34" charset="0"/>
            </a:endParaRPr>
          </a:p>
          <a:p>
            <a:r>
              <a:rPr lang="en-GB" altLang="en-US" b="1" i="1" dirty="0">
                <a:solidFill>
                  <a:srgbClr val="451964"/>
                </a:solidFill>
                <a:cs typeface="Calibri" panose="020F0502020204030204" pitchFamily="34" charset="0"/>
              </a:rPr>
              <a:t>Say what you want</a:t>
            </a:r>
          </a:p>
          <a:p>
            <a:pPr>
              <a:buNone/>
            </a:pPr>
            <a:endParaRPr lang="en-GB" altLang="en-US" b="1" i="1" dirty="0">
              <a:solidFill>
                <a:srgbClr val="451964"/>
              </a:solidFill>
              <a:cs typeface="Calibri" panose="020F0502020204030204" pitchFamily="34" charset="0"/>
            </a:endParaRPr>
          </a:p>
          <a:p>
            <a:pPr>
              <a:buNone/>
            </a:pPr>
            <a:r>
              <a:rPr lang="en-GB" altLang="en-US" i="1" dirty="0">
                <a:solidFill>
                  <a:srgbClr val="451964"/>
                </a:solidFill>
                <a:cs typeface="Calibri" panose="020F0502020204030204" pitchFamily="34" charset="0"/>
              </a:rPr>
              <a:t>Correctly with tutor and fellow students support.</a:t>
            </a:r>
          </a:p>
          <a:p>
            <a:endParaRPr lang="en-US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62000" y="0"/>
            <a:ext cx="10515600" cy="1325563"/>
          </a:xfrm>
        </p:spPr>
        <p:txBody>
          <a:bodyPr/>
          <a:lstStyle/>
          <a:p>
            <a:r>
              <a:rPr lang="en-US" dirty="0" err="1"/>
              <a:t>Wyt</a:t>
            </a:r>
            <a:r>
              <a:rPr lang="en-US" dirty="0"/>
              <a:t>  </a:t>
            </a:r>
            <a:r>
              <a:rPr lang="en-US" dirty="0" err="1"/>
              <a:t>ti</a:t>
            </a:r>
            <a:r>
              <a:rPr lang="en-US" dirty="0"/>
              <a:t>  </a:t>
            </a:r>
            <a:r>
              <a:rPr lang="en-US" dirty="0" err="1"/>
              <a:t>eisiau</a:t>
            </a:r>
            <a:r>
              <a:rPr lang="en-US" dirty="0"/>
              <a:t>  paned  </a:t>
            </a:r>
            <a:r>
              <a:rPr lang="en-US" dirty="0" err="1"/>
              <a:t>o</a:t>
            </a:r>
            <a:r>
              <a:rPr lang="en-US" dirty="0"/>
              <a:t> de?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311540" y="1825625"/>
            <a:ext cx="5708260" cy="4351338"/>
          </a:xfrm>
        </p:spPr>
        <p:txBody>
          <a:bodyPr/>
          <a:lstStyle/>
          <a:p>
            <a:pPr>
              <a:buNone/>
            </a:pPr>
            <a:r>
              <a:rPr lang="en-US" sz="3400" b="1" dirty="0" err="1"/>
              <a:t>Wyt</a:t>
            </a:r>
            <a:r>
              <a:rPr lang="en-US" sz="3400" b="1" dirty="0"/>
              <a:t>  </a:t>
            </a:r>
            <a:r>
              <a:rPr lang="en-US" sz="3400" b="1" dirty="0" err="1"/>
              <a:t>ti</a:t>
            </a:r>
            <a:r>
              <a:rPr lang="en-US" sz="3400" b="1" dirty="0"/>
              <a:t>  </a:t>
            </a:r>
            <a:r>
              <a:rPr lang="en-US" sz="3400" b="1" dirty="0" err="1"/>
              <a:t>eisiau</a:t>
            </a:r>
            <a:r>
              <a:rPr lang="en-US" sz="3400" b="1" dirty="0"/>
              <a:t>  paned  </a:t>
            </a:r>
            <a:r>
              <a:rPr lang="en-US" sz="3400" b="1" dirty="0" err="1"/>
              <a:t>o</a:t>
            </a:r>
            <a:r>
              <a:rPr lang="en-US" sz="3400" b="1" dirty="0"/>
              <a:t> de?</a:t>
            </a:r>
          </a:p>
          <a:p>
            <a:pPr>
              <a:buNone/>
            </a:pPr>
            <a:r>
              <a:rPr lang="en-US" sz="3400" b="1" dirty="0" err="1"/>
              <a:t>Wyt</a:t>
            </a:r>
            <a:r>
              <a:rPr lang="en-US" sz="3400" b="1" dirty="0"/>
              <a:t>  </a:t>
            </a:r>
            <a:r>
              <a:rPr lang="en-US" sz="3400" b="1" dirty="0" err="1"/>
              <a:t>ti</a:t>
            </a:r>
            <a:r>
              <a:rPr lang="en-US" sz="3400" b="1" dirty="0"/>
              <a:t>  </a:t>
            </a:r>
            <a:r>
              <a:rPr lang="en-US" sz="3400" b="1" dirty="0" err="1"/>
              <a:t>ishe</a:t>
            </a:r>
            <a:r>
              <a:rPr lang="en-US" sz="3400" b="1" dirty="0"/>
              <a:t>  paned  </a:t>
            </a:r>
            <a:r>
              <a:rPr lang="en-US" sz="3400" b="1" dirty="0" err="1"/>
              <a:t>o</a:t>
            </a:r>
            <a:r>
              <a:rPr lang="en-US" sz="3400" b="1" dirty="0"/>
              <a:t>  de? </a:t>
            </a:r>
          </a:p>
          <a:p>
            <a:pPr>
              <a:buNone/>
            </a:pPr>
            <a:endParaRPr lang="en-US" dirty="0"/>
          </a:p>
          <a:p>
            <a:pPr>
              <a:buNone/>
            </a:pPr>
            <a:r>
              <a:rPr lang="en-US" dirty="0"/>
              <a:t> </a:t>
            </a:r>
          </a:p>
        </p:txBody>
      </p:sp>
      <p:pic>
        <p:nvPicPr>
          <p:cNvPr id="5" name="Picture 2">
            <a:extLst>
              <a:ext uri="{FF2B5EF4-FFF2-40B4-BE49-F238E27FC236}">
                <a16:creationId xmlns:a16="http://schemas.microsoft.com/office/drawing/2014/main" id="{FEE79761-E026-4808-B90B-5FF667E6EA78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-9540" r="-9540"/>
          <a:stretch>
            <a:fillRect/>
          </a:stretch>
        </p:blipFill>
        <p:spPr bwMode="auto">
          <a:xfrm>
            <a:off x="5757171" y="1325563"/>
            <a:ext cx="2790155" cy="234308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983685DA-2E62-47BC-9401-D089C3A3D611}"/>
              </a:ext>
            </a:extLst>
          </p:cNvPr>
          <p:cNvSpPr txBox="1"/>
          <p:nvPr/>
        </p:nvSpPr>
        <p:spPr>
          <a:xfrm>
            <a:off x="8547326" y="1981200"/>
            <a:ext cx="2806474" cy="83185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defRPr/>
            </a:pPr>
            <a:r>
              <a:rPr lang="en-GB" sz="4800" dirty="0" err="1">
                <a:solidFill>
                  <a:schemeClr val="accent6">
                    <a:lumMod val="50000"/>
                  </a:schemeClr>
                </a:solidFill>
                <a:latin typeface="+mj-lt"/>
              </a:rPr>
              <a:t>Ydw</a:t>
            </a:r>
            <a:r>
              <a:rPr lang="en-GB" sz="4800" dirty="0">
                <a:solidFill>
                  <a:schemeClr val="accent6">
                    <a:lumMod val="50000"/>
                  </a:schemeClr>
                </a:solidFill>
                <a:latin typeface="+mj-lt"/>
              </a:rPr>
              <a:t>, </a:t>
            </a:r>
            <a:r>
              <a:rPr lang="en-GB" sz="4800" dirty="0" err="1">
                <a:solidFill>
                  <a:schemeClr val="accent6">
                    <a:lumMod val="50000"/>
                  </a:schemeClr>
                </a:solidFill>
                <a:latin typeface="+mj-lt"/>
              </a:rPr>
              <a:t>plîs</a:t>
            </a:r>
            <a:r>
              <a:rPr lang="en-GB" sz="4800" dirty="0">
                <a:solidFill>
                  <a:schemeClr val="accent6">
                    <a:lumMod val="50000"/>
                  </a:schemeClr>
                </a:solidFill>
                <a:latin typeface="+mj-lt"/>
              </a:rPr>
              <a:t>!</a:t>
            </a:r>
          </a:p>
        </p:txBody>
      </p:sp>
      <p:pic>
        <p:nvPicPr>
          <p:cNvPr id="7" name="Picture 4">
            <a:extLst>
              <a:ext uri="{FF2B5EF4-FFF2-40B4-BE49-F238E27FC236}">
                <a16:creationId xmlns:a16="http://schemas.microsoft.com/office/drawing/2014/main" id="{A6EBA411-6D9C-4790-B5C0-44AEFC1FD4D7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81690" y="4033769"/>
            <a:ext cx="1704975" cy="17097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82206E2E-DB75-475D-91A2-17E7DD8B34DA}"/>
              </a:ext>
            </a:extLst>
          </p:cNvPr>
          <p:cNvSpPr txBox="1"/>
          <p:nvPr/>
        </p:nvSpPr>
        <p:spPr>
          <a:xfrm>
            <a:off x="3358069" y="4033769"/>
            <a:ext cx="4798203" cy="157003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defRPr/>
            </a:pPr>
            <a:r>
              <a:rPr lang="en-GB" sz="4800" dirty="0" err="1">
                <a:solidFill>
                  <a:srgbClr val="FF0000"/>
                </a:solidFill>
                <a:latin typeface="+mj-lt"/>
              </a:rPr>
              <a:t>Nac</a:t>
            </a:r>
            <a:r>
              <a:rPr lang="en-GB" sz="4800" dirty="0">
                <a:solidFill>
                  <a:srgbClr val="FF0000"/>
                </a:solidFill>
                <a:latin typeface="+mj-lt"/>
              </a:rPr>
              <a:t> </a:t>
            </a:r>
            <a:r>
              <a:rPr lang="en-GB" sz="4800" dirty="0" err="1">
                <a:solidFill>
                  <a:srgbClr val="FF0000"/>
                </a:solidFill>
                <a:latin typeface="+mj-lt"/>
              </a:rPr>
              <a:t>ydw</a:t>
            </a:r>
            <a:r>
              <a:rPr lang="en-GB" sz="4800" dirty="0">
                <a:solidFill>
                  <a:srgbClr val="FF0000"/>
                </a:solidFill>
                <a:latin typeface="+mj-lt"/>
              </a:rPr>
              <a:t>   </a:t>
            </a:r>
            <a:r>
              <a:rPr lang="en-GB" sz="2800" dirty="0" err="1">
                <a:solidFill>
                  <a:srgbClr val="FF0000"/>
                </a:solidFill>
                <a:latin typeface="+mj-lt"/>
              </a:rPr>
              <a:t>neu</a:t>
            </a:r>
            <a:r>
              <a:rPr lang="en-GB" sz="2800" dirty="0">
                <a:solidFill>
                  <a:srgbClr val="FF0000"/>
                </a:solidFill>
                <a:latin typeface="+mj-lt"/>
              </a:rPr>
              <a:t>/or </a:t>
            </a:r>
            <a:br>
              <a:rPr lang="en-GB" sz="4800" dirty="0">
                <a:solidFill>
                  <a:srgbClr val="FF0000"/>
                </a:solidFill>
                <a:latin typeface="+mj-lt"/>
              </a:rPr>
            </a:br>
            <a:r>
              <a:rPr lang="en-GB" sz="4800" dirty="0">
                <a:solidFill>
                  <a:srgbClr val="FF0000"/>
                </a:solidFill>
                <a:latin typeface="+mj-lt"/>
              </a:rPr>
              <a:t>Dim </a:t>
            </a:r>
            <a:r>
              <a:rPr lang="en-GB" sz="4800" dirty="0" err="1">
                <a:solidFill>
                  <a:srgbClr val="FF0000"/>
                </a:solidFill>
                <a:latin typeface="+mj-lt"/>
              </a:rPr>
              <a:t>diolch</a:t>
            </a:r>
            <a:endParaRPr lang="en-GB" sz="4800" dirty="0">
              <a:solidFill>
                <a:srgbClr val="FF0000"/>
              </a:solidFill>
              <a:latin typeface="+mj-lt"/>
            </a:endParaRPr>
          </a:p>
        </p:txBody>
      </p:sp>
      <p:pic>
        <p:nvPicPr>
          <p:cNvPr id="9" name="Picture 10" descr="Image result for TEA">
            <a:extLst>
              <a:ext uri="{FF2B5EF4-FFF2-40B4-BE49-F238E27FC236}">
                <a16:creationId xmlns:a16="http://schemas.microsoft.com/office/drawing/2014/main" id="{8A8E5528-F364-457A-9AA2-A884F1BED80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1335" r="13211"/>
          <a:stretch>
            <a:fillRect/>
          </a:stretch>
        </p:blipFill>
        <p:spPr bwMode="auto">
          <a:xfrm>
            <a:off x="8185675" y="3668644"/>
            <a:ext cx="3595691" cy="187318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1"/>
          <p:cNvSpPr>
            <a:spLocks noGrp="1"/>
          </p:cNvSpPr>
          <p:nvPr>
            <p:ph type="title"/>
          </p:nvPr>
        </p:nvSpPr>
        <p:spPr>
          <a:xfrm>
            <a:off x="838200" y="0"/>
            <a:ext cx="10515600" cy="1325563"/>
          </a:xfrm>
        </p:spPr>
        <p:txBody>
          <a:bodyPr/>
          <a:lstStyle/>
          <a:p>
            <a:r>
              <a:rPr lang="en-US" dirty="0" err="1"/>
              <a:t>Wyt</a:t>
            </a:r>
            <a:r>
              <a:rPr lang="en-US" dirty="0"/>
              <a:t>  </a:t>
            </a:r>
            <a:r>
              <a:rPr lang="en-US" dirty="0" err="1"/>
              <a:t>ti</a:t>
            </a:r>
            <a:r>
              <a:rPr lang="en-US" dirty="0"/>
              <a:t>  </a:t>
            </a:r>
            <a:r>
              <a:rPr lang="en-US" dirty="0" err="1"/>
              <a:t>eisiau</a:t>
            </a:r>
            <a:r>
              <a:rPr lang="en-US" dirty="0"/>
              <a:t>  paned  </a:t>
            </a:r>
            <a:r>
              <a:rPr lang="en-US" dirty="0" err="1"/>
              <a:t>o</a:t>
            </a:r>
            <a:r>
              <a:rPr lang="en-US" dirty="0"/>
              <a:t>  </a:t>
            </a:r>
            <a:r>
              <a:rPr lang="en-US" dirty="0" err="1"/>
              <a:t>goffi</a:t>
            </a:r>
            <a:r>
              <a:rPr lang="en-US" dirty="0"/>
              <a:t>? ….</a:t>
            </a:r>
          </a:p>
        </p:txBody>
      </p:sp>
      <p:sp>
        <p:nvSpPr>
          <p:cNvPr id="6" name="Content Placeholder 2"/>
          <p:cNvSpPr>
            <a:spLocks noGrp="1"/>
          </p:cNvSpPr>
          <p:nvPr>
            <p:ph sz="half" idx="1"/>
          </p:nvPr>
        </p:nvSpPr>
        <p:spPr>
          <a:xfrm>
            <a:off x="463940" y="1325562"/>
            <a:ext cx="6858000" cy="5532437"/>
          </a:xfrm>
        </p:spPr>
        <p:txBody>
          <a:bodyPr>
            <a:normAutofit fontScale="62500" lnSpcReduction="20000"/>
          </a:bodyPr>
          <a:lstStyle/>
          <a:p>
            <a:pPr>
              <a:buNone/>
            </a:pPr>
            <a:r>
              <a:rPr lang="en-US" sz="4800" b="1" dirty="0" err="1"/>
              <a:t>Wyt</a:t>
            </a:r>
            <a:r>
              <a:rPr lang="en-US" sz="4800" b="1" dirty="0"/>
              <a:t>  </a:t>
            </a:r>
            <a:r>
              <a:rPr lang="en-US" sz="4800" b="1" dirty="0" err="1"/>
              <a:t>ti</a:t>
            </a:r>
            <a:r>
              <a:rPr lang="en-US" sz="4800" b="1" dirty="0"/>
              <a:t>  </a:t>
            </a:r>
            <a:r>
              <a:rPr lang="en-US" sz="4800" b="1" dirty="0" err="1"/>
              <a:t>eisiau</a:t>
            </a:r>
            <a:r>
              <a:rPr lang="en-US" sz="4800" b="1" dirty="0"/>
              <a:t>  paned  </a:t>
            </a:r>
            <a:r>
              <a:rPr lang="en-US" sz="4800" b="1" dirty="0" err="1"/>
              <a:t>o</a:t>
            </a:r>
            <a:r>
              <a:rPr lang="en-US" sz="4800" b="1" dirty="0"/>
              <a:t>  </a:t>
            </a:r>
            <a:r>
              <a:rPr lang="en-US" sz="4800" b="1" dirty="0" err="1"/>
              <a:t>goffi</a:t>
            </a:r>
            <a:r>
              <a:rPr lang="en-US" sz="4800" b="1" dirty="0"/>
              <a:t>?  =</a:t>
            </a:r>
          </a:p>
          <a:p>
            <a:pPr>
              <a:buNone/>
            </a:pPr>
            <a:r>
              <a:rPr lang="en-US" sz="4800" b="1" dirty="0" err="1"/>
              <a:t>Wyt</a:t>
            </a:r>
            <a:r>
              <a:rPr lang="en-US" sz="4800" b="1" dirty="0"/>
              <a:t>  </a:t>
            </a:r>
            <a:r>
              <a:rPr lang="en-US" sz="4800" b="1" dirty="0" err="1"/>
              <a:t>ti</a:t>
            </a:r>
            <a:r>
              <a:rPr lang="en-US" sz="4800" b="1" dirty="0"/>
              <a:t>  </a:t>
            </a:r>
            <a:r>
              <a:rPr lang="en-US" sz="4800" b="1" dirty="0" err="1"/>
              <a:t>ishe</a:t>
            </a:r>
            <a:r>
              <a:rPr lang="en-US" sz="4800" b="1" dirty="0"/>
              <a:t>  paned  </a:t>
            </a:r>
            <a:r>
              <a:rPr lang="en-US" sz="4800" b="1" dirty="0" err="1"/>
              <a:t>o</a:t>
            </a:r>
            <a:r>
              <a:rPr lang="en-US" sz="4800" b="1" dirty="0"/>
              <a:t>   </a:t>
            </a:r>
            <a:r>
              <a:rPr lang="en-US" sz="4800" b="1" dirty="0" err="1"/>
              <a:t>goffi</a:t>
            </a:r>
            <a:r>
              <a:rPr lang="en-US" sz="4800" b="1" dirty="0"/>
              <a:t>? </a:t>
            </a:r>
          </a:p>
          <a:p>
            <a:pPr>
              <a:buNone/>
            </a:pPr>
            <a:endParaRPr lang="en-US" sz="4800" b="1" dirty="0"/>
          </a:p>
          <a:p>
            <a:pPr>
              <a:buNone/>
            </a:pPr>
            <a:r>
              <a:rPr lang="en-US" sz="4800" b="1" dirty="0" err="1"/>
              <a:t>Wyt</a:t>
            </a:r>
            <a:r>
              <a:rPr lang="en-US" sz="4800" b="1" dirty="0"/>
              <a:t>  </a:t>
            </a:r>
            <a:r>
              <a:rPr lang="en-US" sz="4800" b="1" dirty="0" err="1"/>
              <a:t>ti</a:t>
            </a:r>
            <a:r>
              <a:rPr lang="en-US" sz="4800" b="1" dirty="0"/>
              <a:t>  </a:t>
            </a:r>
            <a:r>
              <a:rPr lang="en-US" sz="4800" b="1" dirty="0" err="1"/>
              <a:t>ishe</a:t>
            </a:r>
            <a:r>
              <a:rPr lang="en-US" sz="4800" b="1" dirty="0"/>
              <a:t>  </a:t>
            </a:r>
            <a:r>
              <a:rPr lang="en-US" sz="4800" b="1" dirty="0" err="1"/>
              <a:t>tost</a:t>
            </a:r>
            <a:r>
              <a:rPr lang="en-US" sz="4800" b="1" dirty="0"/>
              <a:t>?</a:t>
            </a:r>
          </a:p>
          <a:p>
            <a:pPr>
              <a:buNone/>
            </a:pPr>
            <a:r>
              <a:rPr lang="en-US" sz="4800" b="1" dirty="0" err="1"/>
              <a:t>Wyt</a:t>
            </a:r>
            <a:r>
              <a:rPr lang="en-US" sz="4800" b="1" dirty="0"/>
              <a:t>  </a:t>
            </a:r>
            <a:r>
              <a:rPr lang="en-US" sz="4800" b="1" dirty="0" err="1"/>
              <a:t>ti</a:t>
            </a:r>
            <a:r>
              <a:rPr lang="en-US" sz="4800" b="1" dirty="0"/>
              <a:t>  </a:t>
            </a:r>
            <a:r>
              <a:rPr lang="en-US" sz="4800" b="1" dirty="0" err="1"/>
              <a:t>ishe</a:t>
            </a:r>
            <a:r>
              <a:rPr lang="en-US" sz="4800" b="1" dirty="0"/>
              <a:t>  </a:t>
            </a:r>
            <a:r>
              <a:rPr lang="en-US" sz="4800" b="1" dirty="0" err="1"/>
              <a:t>afal</a:t>
            </a:r>
            <a:r>
              <a:rPr lang="en-US" sz="4800" b="1" dirty="0"/>
              <a:t>?</a:t>
            </a:r>
          </a:p>
          <a:p>
            <a:pPr>
              <a:buNone/>
            </a:pPr>
            <a:r>
              <a:rPr lang="en-US" sz="4800" b="1" dirty="0" err="1"/>
              <a:t>Wyt</a:t>
            </a:r>
            <a:r>
              <a:rPr lang="en-US" sz="4800" b="1" dirty="0"/>
              <a:t>  </a:t>
            </a:r>
            <a:r>
              <a:rPr lang="en-US" sz="4800" b="1" dirty="0" err="1"/>
              <a:t>ti</a:t>
            </a:r>
            <a:r>
              <a:rPr lang="en-US" sz="4800" b="1" dirty="0"/>
              <a:t>  </a:t>
            </a:r>
            <a:r>
              <a:rPr lang="en-US" sz="4800" b="1" dirty="0" err="1"/>
              <a:t>ishe</a:t>
            </a:r>
            <a:r>
              <a:rPr lang="en-US" sz="4800" b="1" dirty="0"/>
              <a:t>  </a:t>
            </a:r>
            <a:r>
              <a:rPr lang="en-US" sz="4800" b="1" dirty="0" err="1"/>
              <a:t>dŵr</a:t>
            </a:r>
            <a:r>
              <a:rPr lang="en-US" sz="4800" b="1" dirty="0"/>
              <a:t>?</a:t>
            </a:r>
          </a:p>
          <a:p>
            <a:pPr>
              <a:buNone/>
            </a:pPr>
            <a:r>
              <a:rPr lang="en-US" sz="4800" b="1" dirty="0" err="1"/>
              <a:t>Wyt</a:t>
            </a:r>
            <a:r>
              <a:rPr lang="en-US" sz="4800" b="1" dirty="0"/>
              <a:t>  </a:t>
            </a:r>
            <a:r>
              <a:rPr lang="en-US" sz="4800" b="1" dirty="0" err="1"/>
              <a:t>ti</a:t>
            </a:r>
            <a:r>
              <a:rPr lang="en-US" sz="4800" b="1" dirty="0"/>
              <a:t>  </a:t>
            </a:r>
            <a:r>
              <a:rPr lang="en-US" sz="4800" b="1" dirty="0" err="1"/>
              <a:t>ishe</a:t>
            </a:r>
            <a:r>
              <a:rPr lang="en-US" sz="4800" b="1" dirty="0"/>
              <a:t>  </a:t>
            </a:r>
            <a:r>
              <a:rPr lang="en-US" sz="4800" b="1" dirty="0" err="1"/>
              <a:t>brechdan</a:t>
            </a:r>
            <a:r>
              <a:rPr lang="en-US" sz="4800" b="1" dirty="0"/>
              <a:t>? </a:t>
            </a:r>
          </a:p>
          <a:p>
            <a:pPr>
              <a:buNone/>
            </a:pPr>
            <a:r>
              <a:rPr lang="en-US" sz="4800" b="1" dirty="0" err="1"/>
              <a:t>Brechdan</a:t>
            </a:r>
            <a:r>
              <a:rPr lang="en-US" sz="4800" b="1" dirty="0"/>
              <a:t> ham?</a:t>
            </a:r>
          </a:p>
          <a:p>
            <a:pPr>
              <a:buNone/>
            </a:pPr>
            <a:r>
              <a:rPr lang="en-US" sz="4800" b="1" dirty="0" err="1"/>
              <a:t>Brechdan</a:t>
            </a:r>
            <a:r>
              <a:rPr lang="en-US" sz="4800" b="1" dirty="0"/>
              <a:t> caws a tomato?  </a:t>
            </a:r>
          </a:p>
          <a:p>
            <a:pPr>
              <a:buNone/>
            </a:pPr>
            <a:r>
              <a:rPr lang="en-US" sz="4800" b="1" dirty="0" err="1"/>
              <a:t>Brechdan</a:t>
            </a:r>
            <a:r>
              <a:rPr lang="en-US" sz="4800" b="1" dirty="0"/>
              <a:t> jam?  </a:t>
            </a:r>
          </a:p>
          <a:p>
            <a:pPr>
              <a:buNone/>
            </a:pPr>
            <a:endParaRPr lang="en-US" dirty="0"/>
          </a:p>
          <a:p>
            <a:pPr>
              <a:buNone/>
            </a:pPr>
            <a:r>
              <a:rPr lang="en-US" dirty="0"/>
              <a:t> </a:t>
            </a:r>
          </a:p>
        </p:txBody>
      </p:sp>
      <p:pic>
        <p:nvPicPr>
          <p:cNvPr id="7" name="Picture 2">
            <a:extLst>
              <a:ext uri="{FF2B5EF4-FFF2-40B4-BE49-F238E27FC236}">
                <a16:creationId xmlns:a16="http://schemas.microsoft.com/office/drawing/2014/main" id="{FEE79761-E026-4808-B90B-5FF667E6EA78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-9540" r="-9540"/>
          <a:stretch>
            <a:fillRect/>
          </a:stretch>
        </p:blipFill>
        <p:spPr bwMode="auto">
          <a:xfrm>
            <a:off x="5447391" y="1325563"/>
            <a:ext cx="2380996" cy="199948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983685DA-2E62-47BC-9401-D089C3A3D611}"/>
              </a:ext>
            </a:extLst>
          </p:cNvPr>
          <p:cNvSpPr txBox="1"/>
          <p:nvPr/>
        </p:nvSpPr>
        <p:spPr>
          <a:xfrm>
            <a:off x="8187857" y="1981200"/>
            <a:ext cx="2806474" cy="83185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defRPr/>
            </a:pPr>
            <a:r>
              <a:rPr lang="en-GB" sz="4800" dirty="0" err="1">
                <a:solidFill>
                  <a:schemeClr val="accent6">
                    <a:lumMod val="50000"/>
                  </a:schemeClr>
                </a:solidFill>
                <a:latin typeface="+mj-lt"/>
              </a:rPr>
              <a:t>Ydw</a:t>
            </a:r>
            <a:r>
              <a:rPr lang="en-GB" sz="4800" dirty="0">
                <a:solidFill>
                  <a:schemeClr val="accent6">
                    <a:lumMod val="50000"/>
                  </a:schemeClr>
                </a:solidFill>
                <a:latin typeface="+mj-lt"/>
              </a:rPr>
              <a:t>, </a:t>
            </a:r>
            <a:r>
              <a:rPr lang="en-GB" sz="4800" dirty="0" err="1">
                <a:solidFill>
                  <a:schemeClr val="accent6">
                    <a:lumMod val="50000"/>
                  </a:schemeClr>
                </a:solidFill>
                <a:latin typeface="+mj-lt"/>
              </a:rPr>
              <a:t>plîs</a:t>
            </a:r>
            <a:r>
              <a:rPr lang="en-GB" sz="4800" dirty="0">
                <a:solidFill>
                  <a:schemeClr val="accent6">
                    <a:lumMod val="50000"/>
                  </a:schemeClr>
                </a:solidFill>
                <a:latin typeface="+mj-lt"/>
              </a:rPr>
              <a:t>!</a:t>
            </a:r>
          </a:p>
        </p:txBody>
      </p:sp>
      <p:pic>
        <p:nvPicPr>
          <p:cNvPr id="9" name="Picture 4">
            <a:extLst>
              <a:ext uri="{FF2B5EF4-FFF2-40B4-BE49-F238E27FC236}">
                <a16:creationId xmlns:a16="http://schemas.microsoft.com/office/drawing/2014/main" id="{A6EBA411-6D9C-4790-B5C0-44AEFC1FD4D7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16965" y="3894069"/>
            <a:ext cx="1704975" cy="17097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82206E2E-DB75-475D-91A2-17E7DD8B34DA}"/>
              </a:ext>
            </a:extLst>
          </p:cNvPr>
          <p:cNvSpPr txBox="1"/>
          <p:nvPr/>
        </p:nvSpPr>
        <p:spPr>
          <a:xfrm>
            <a:off x="7828387" y="4033769"/>
            <a:ext cx="4798203" cy="157003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defRPr/>
            </a:pPr>
            <a:r>
              <a:rPr lang="en-GB" sz="4800" dirty="0" err="1">
                <a:solidFill>
                  <a:srgbClr val="FF0000"/>
                </a:solidFill>
                <a:latin typeface="+mj-lt"/>
              </a:rPr>
              <a:t>Nac</a:t>
            </a:r>
            <a:r>
              <a:rPr lang="en-GB" sz="4800" dirty="0">
                <a:solidFill>
                  <a:srgbClr val="FF0000"/>
                </a:solidFill>
                <a:latin typeface="+mj-lt"/>
              </a:rPr>
              <a:t> </a:t>
            </a:r>
            <a:r>
              <a:rPr lang="en-GB" sz="4800" dirty="0" err="1">
                <a:solidFill>
                  <a:srgbClr val="FF0000"/>
                </a:solidFill>
                <a:latin typeface="+mj-lt"/>
              </a:rPr>
              <a:t>ydw</a:t>
            </a:r>
            <a:r>
              <a:rPr lang="en-GB" sz="4800" dirty="0">
                <a:solidFill>
                  <a:srgbClr val="FF0000"/>
                </a:solidFill>
                <a:latin typeface="+mj-lt"/>
              </a:rPr>
              <a:t>   </a:t>
            </a:r>
            <a:r>
              <a:rPr lang="en-GB" sz="2800" dirty="0" err="1">
                <a:solidFill>
                  <a:srgbClr val="FF0000"/>
                </a:solidFill>
                <a:latin typeface="+mj-lt"/>
              </a:rPr>
              <a:t>neu</a:t>
            </a:r>
            <a:r>
              <a:rPr lang="en-GB" sz="2800" dirty="0">
                <a:solidFill>
                  <a:srgbClr val="FF0000"/>
                </a:solidFill>
                <a:latin typeface="+mj-lt"/>
              </a:rPr>
              <a:t>/or </a:t>
            </a:r>
            <a:br>
              <a:rPr lang="en-GB" sz="4800" dirty="0">
                <a:solidFill>
                  <a:srgbClr val="FF0000"/>
                </a:solidFill>
                <a:latin typeface="+mj-lt"/>
              </a:rPr>
            </a:br>
            <a:r>
              <a:rPr lang="en-GB" sz="4800" dirty="0">
                <a:solidFill>
                  <a:srgbClr val="FF0000"/>
                </a:solidFill>
                <a:latin typeface="+mj-lt"/>
              </a:rPr>
              <a:t>Dim </a:t>
            </a:r>
            <a:r>
              <a:rPr lang="en-GB" sz="4800" dirty="0" err="1">
                <a:solidFill>
                  <a:srgbClr val="FF0000"/>
                </a:solidFill>
                <a:latin typeface="+mj-lt"/>
              </a:rPr>
              <a:t>diolch</a:t>
            </a:r>
            <a:endParaRPr lang="en-GB" sz="4800" dirty="0">
              <a:solidFill>
                <a:srgbClr val="FF0000"/>
              </a:solidFill>
              <a:latin typeface="+mj-lt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29772" y="0"/>
            <a:ext cx="10515600" cy="1325563"/>
          </a:xfrm>
        </p:spPr>
        <p:txBody>
          <a:bodyPr/>
          <a:lstStyle/>
          <a:p>
            <a:r>
              <a:rPr lang="en-US" b="1" dirty="0"/>
              <a:t>BWYD                        FOOD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326146" y="1325563"/>
            <a:ext cx="5181600" cy="4351338"/>
          </a:xfrm>
        </p:spPr>
        <p:txBody>
          <a:bodyPr>
            <a:normAutofit fontScale="92500"/>
          </a:bodyPr>
          <a:lstStyle/>
          <a:p>
            <a:r>
              <a:rPr lang="en-US" dirty="0" err="1"/>
              <a:t>Defnyddiwch</a:t>
            </a:r>
            <a:r>
              <a:rPr lang="en-US" dirty="0"/>
              <a:t>  </a:t>
            </a:r>
            <a:r>
              <a:rPr lang="en-US" dirty="0" err="1"/>
              <a:t>taflenni</a:t>
            </a:r>
            <a:r>
              <a:rPr lang="en-US" dirty="0"/>
              <a:t> ‘</a:t>
            </a:r>
            <a:r>
              <a:rPr lang="en-US" dirty="0" err="1"/>
              <a:t>bwyd</a:t>
            </a:r>
            <a:r>
              <a:rPr lang="en-US" dirty="0"/>
              <a:t>’ </a:t>
            </a:r>
            <a:r>
              <a:rPr lang="en-US" dirty="0" err="1"/>
              <a:t>i</a:t>
            </a:r>
            <a:r>
              <a:rPr lang="en-US" dirty="0"/>
              <a:t> </a:t>
            </a:r>
            <a:r>
              <a:rPr lang="en-US" dirty="0" err="1"/>
              <a:t>helpu</a:t>
            </a:r>
            <a:r>
              <a:rPr lang="en-US" dirty="0"/>
              <a:t> chi </a:t>
            </a:r>
            <a:r>
              <a:rPr lang="en-US" dirty="0" err="1"/>
              <a:t>gyda’r</a:t>
            </a:r>
            <a:r>
              <a:rPr lang="en-US" dirty="0"/>
              <a:t> </a:t>
            </a:r>
            <a:r>
              <a:rPr lang="en-US" dirty="0" err="1"/>
              <a:t>gweithgaredd</a:t>
            </a:r>
            <a:r>
              <a:rPr lang="en-US" dirty="0"/>
              <a:t>. </a:t>
            </a:r>
          </a:p>
          <a:p>
            <a:r>
              <a:rPr lang="en-US" dirty="0" err="1"/>
              <a:t>Mewn</a:t>
            </a:r>
            <a:r>
              <a:rPr lang="en-US" dirty="0"/>
              <a:t> </a:t>
            </a:r>
            <a:r>
              <a:rPr lang="en-US" dirty="0" err="1"/>
              <a:t>parau</a:t>
            </a:r>
            <a:r>
              <a:rPr lang="en-US" dirty="0"/>
              <a:t> – </a:t>
            </a:r>
            <a:r>
              <a:rPr lang="en-US" dirty="0" err="1"/>
              <a:t>ceisiwch</a:t>
            </a:r>
            <a:r>
              <a:rPr lang="en-US" dirty="0"/>
              <a:t> </a:t>
            </a:r>
            <a:r>
              <a:rPr lang="en-US" dirty="0" err="1"/>
              <a:t>ofyn</a:t>
            </a:r>
            <a:r>
              <a:rPr lang="en-US" dirty="0"/>
              <a:t> am </a:t>
            </a:r>
            <a:r>
              <a:rPr lang="en-US" dirty="0" err="1"/>
              <a:t>wahanol</a:t>
            </a:r>
            <a:r>
              <a:rPr lang="en-US" dirty="0"/>
              <a:t> </a:t>
            </a:r>
            <a:r>
              <a:rPr lang="en-US" dirty="0" err="1"/>
              <a:t>fathau</a:t>
            </a:r>
            <a:r>
              <a:rPr lang="en-US" dirty="0"/>
              <a:t> </a:t>
            </a:r>
            <a:r>
              <a:rPr lang="en-US" dirty="0" err="1"/>
              <a:t>o</a:t>
            </a:r>
            <a:r>
              <a:rPr lang="en-US" dirty="0"/>
              <a:t> </a:t>
            </a:r>
            <a:r>
              <a:rPr lang="en-US" dirty="0" err="1"/>
              <a:t>fwyd</a:t>
            </a:r>
            <a:r>
              <a:rPr lang="en-US" dirty="0"/>
              <a:t>. </a:t>
            </a:r>
          </a:p>
          <a:p>
            <a:r>
              <a:rPr lang="en-US" dirty="0" err="1"/>
              <a:t>Yna</a:t>
            </a:r>
            <a:r>
              <a:rPr lang="en-US" dirty="0"/>
              <a:t>, </a:t>
            </a:r>
            <a:r>
              <a:rPr lang="en-US" dirty="0" err="1"/>
              <a:t>ceisiwch</a:t>
            </a:r>
            <a:r>
              <a:rPr lang="en-US" dirty="0"/>
              <a:t> </a:t>
            </a:r>
            <a:r>
              <a:rPr lang="en-US" dirty="0" err="1"/>
              <a:t>archebu</a:t>
            </a:r>
            <a:r>
              <a:rPr lang="en-US" dirty="0"/>
              <a:t> </a:t>
            </a:r>
            <a:r>
              <a:rPr lang="en-US" dirty="0" err="1"/>
              <a:t>pryd</a:t>
            </a:r>
            <a:r>
              <a:rPr lang="en-US" dirty="0"/>
              <a:t> </a:t>
            </a:r>
            <a:r>
              <a:rPr lang="en-US" dirty="0" err="1"/>
              <a:t>o</a:t>
            </a:r>
            <a:r>
              <a:rPr lang="en-US" dirty="0"/>
              <a:t> </a:t>
            </a:r>
            <a:r>
              <a:rPr lang="en-US" dirty="0" err="1"/>
              <a:t>fwyd</a:t>
            </a:r>
            <a:r>
              <a:rPr lang="en-US" dirty="0"/>
              <a:t> </a:t>
            </a:r>
            <a:r>
              <a:rPr lang="en-US" dirty="0" err="1"/>
              <a:t>gan</a:t>
            </a:r>
            <a:r>
              <a:rPr lang="en-US" dirty="0"/>
              <a:t> </a:t>
            </a:r>
            <a:r>
              <a:rPr lang="en-US" dirty="0" err="1"/>
              <a:t>gynnwys</a:t>
            </a:r>
            <a:r>
              <a:rPr lang="en-US" dirty="0"/>
              <a:t> </a:t>
            </a:r>
            <a:r>
              <a:rPr lang="en-US" dirty="0" err="1"/>
              <a:t>diod</a:t>
            </a:r>
            <a:r>
              <a:rPr lang="en-US" dirty="0"/>
              <a:t>. </a:t>
            </a:r>
          </a:p>
          <a:p>
            <a:r>
              <a:rPr lang="en-US" dirty="0" err="1"/>
              <a:t>Yna</a:t>
            </a:r>
            <a:r>
              <a:rPr lang="en-US" dirty="0"/>
              <a:t>, </a:t>
            </a:r>
            <a:r>
              <a:rPr lang="en-US" dirty="0" err="1"/>
              <a:t>cyfnewid</a:t>
            </a:r>
            <a:r>
              <a:rPr lang="en-US" dirty="0"/>
              <a:t> </a:t>
            </a:r>
            <a:r>
              <a:rPr lang="en-US" dirty="0" err="1"/>
              <a:t>rôl</a:t>
            </a:r>
            <a:r>
              <a:rPr lang="en-US" dirty="0"/>
              <a:t> a </a:t>
            </a:r>
            <a:r>
              <a:rPr lang="en-US" dirty="0" err="1"/>
              <a:t>gwnewch</a:t>
            </a:r>
            <a:r>
              <a:rPr lang="en-US" dirty="0"/>
              <a:t> </a:t>
            </a:r>
            <a:r>
              <a:rPr lang="en-US" dirty="0" err="1"/>
              <a:t>eto</a:t>
            </a:r>
            <a:r>
              <a:rPr lang="en-US" dirty="0"/>
              <a:t>. </a:t>
            </a:r>
          </a:p>
          <a:p>
            <a:r>
              <a:rPr lang="en-US" dirty="0" err="1"/>
              <a:t>Cefnogwch</a:t>
            </a:r>
            <a:r>
              <a:rPr lang="en-US" dirty="0"/>
              <a:t> </a:t>
            </a:r>
            <a:r>
              <a:rPr lang="en-US" dirty="0" err="1"/>
              <a:t>eich</a:t>
            </a:r>
            <a:r>
              <a:rPr lang="en-US" dirty="0"/>
              <a:t> </a:t>
            </a:r>
            <a:r>
              <a:rPr lang="en-US" dirty="0" err="1"/>
              <a:t>gilydd</a:t>
            </a:r>
            <a:r>
              <a:rPr lang="en-US" dirty="0"/>
              <a:t>!</a:t>
            </a:r>
          </a:p>
          <a:p>
            <a:r>
              <a:rPr lang="en-US" dirty="0" err="1"/>
              <a:t>Cyn</a:t>
            </a:r>
            <a:r>
              <a:rPr lang="en-US" dirty="0"/>
              <a:t> </a:t>
            </a:r>
            <a:r>
              <a:rPr lang="en-US" dirty="0" err="1"/>
              <a:t>hynny</a:t>
            </a:r>
            <a:r>
              <a:rPr lang="en-US" dirty="0"/>
              <a:t> – </a:t>
            </a:r>
            <a:r>
              <a:rPr lang="en-US" dirty="0" err="1"/>
              <a:t>dewch</a:t>
            </a:r>
            <a:r>
              <a:rPr lang="en-US" dirty="0"/>
              <a:t> </a:t>
            </a:r>
            <a:r>
              <a:rPr lang="en-US" dirty="0" err="1"/>
              <a:t>i</a:t>
            </a:r>
            <a:r>
              <a:rPr lang="en-US" dirty="0"/>
              <a:t> </a:t>
            </a:r>
            <a:r>
              <a:rPr lang="en-US" dirty="0" err="1"/>
              <a:t>ni</a:t>
            </a:r>
            <a:r>
              <a:rPr lang="en-US" dirty="0"/>
              <a:t> </a:t>
            </a:r>
            <a:r>
              <a:rPr lang="en-US" dirty="0" err="1"/>
              <a:t>cael</a:t>
            </a:r>
            <a:r>
              <a:rPr lang="en-US" dirty="0"/>
              <a:t> </a:t>
            </a:r>
            <a:r>
              <a:rPr lang="en-US" dirty="0" err="1"/>
              <a:t>tro</a:t>
            </a:r>
            <a:r>
              <a:rPr lang="en-US" dirty="0"/>
              <a:t> </a:t>
            </a:r>
            <a:r>
              <a:rPr lang="en-US" dirty="0" err="1"/>
              <a:t>gyda’n</a:t>
            </a:r>
            <a:r>
              <a:rPr lang="en-US" dirty="0"/>
              <a:t> </a:t>
            </a:r>
            <a:r>
              <a:rPr lang="en-US" dirty="0" err="1"/>
              <a:t>gilydd</a:t>
            </a:r>
            <a:r>
              <a:rPr lang="en-US" dirty="0"/>
              <a:t>!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663772" y="1325563"/>
            <a:ext cx="5181600" cy="4351338"/>
          </a:xfrm>
        </p:spPr>
        <p:txBody>
          <a:bodyPr>
            <a:normAutofit fontScale="92500"/>
          </a:bodyPr>
          <a:lstStyle/>
          <a:p>
            <a:r>
              <a:rPr lang="en-US" dirty="0"/>
              <a:t>Turn to the sheets about ‘food’ to help you with this activity. </a:t>
            </a:r>
          </a:p>
          <a:p>
            <a:r>
              <a:rPr lang="en-US" dirty="0"/>
              <a:t>In pairs – try to ask for various food. </a:t>
            </a:r>
          </a:p>
          <a:p>
            <a:r>
              <a:rPr lang="en-US" dirty="0"/>
              <a:t>Then – try to order a meal with a drink.</a:t>
            </a:r>
          </a:p>
          <a:p>
            <a:r>
              <a:rPr lang="en-US" dirty="0"/>
              <a:t>Now – swap roles and try again. </a:t>
            </a:r>
          </a:p>
          <a:p>
            <a:r>
              <a:rPr lang="en-US" dirty="0"/>
              <a:t>Support each other!  </a:t>
            </a:r>
          </a:p>
          <a:p>
            <a:r>
              <a:rPr lang="en-US" dirty="0"/>
              <a:t>Before that – lets have a go together!</a:t>
            </a:r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F460C410-C5D2-4F37-97A8-91D62CCE8383}"/>
              </a:ext>
            </a:extLst>
          </p:cNvPr>
          <p:cNvSpPr/>
          <p:nvPr/>
        </p:nvSpPr>
        <p:spPr>
          <a:xfrm>
            <a:off x="1" y="1"/>
            <a:ext cx="1149351" cy="6416675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GB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D4E4B590-3F8D-4A29-92EB-CDD279D8383F}"/>
              </a:ext>
            </a:extLst>
          </p:cNvPr>
          <p:cNvSpPr/>
          <p:nvPr/>
        </p:nvSpPr>
        <p:spPr>
          <a:xfrm>
            <a:off x="0" y="6408738"/>
            <a:ext cx="12192000" cy="449262"/>
          </a:xfrm>
          <a:prstGeom prst="rect">
            <a:avLst/>
          </a:prstGeom>
          <a:solidFill>
            <a:srgbClr val="451964"/>
          </a:solidFill>
          <a:ln>
            <a:solidFill>
              <a:srgbClr val="45196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en-GB"/>
              <a:t>  </a:t>
            </a:r>
            <a:r>
              <a:rPr lang="en-GB" b="1" err="1">
                <a:cs typeface="Calibri" panose="020F0502020204030204" pitchFamily="34" charset="0"/>
              </a:rPr>
              <a:t>Cwrs</a:t>
            </a:r>
            <a:r>
              <a:rPr lang="en-GB" b="1">
                <a:cs typeface="Calibri" panose="020F0502020204030204" pitchFamily="34" charset="0"/>
              </a:rPr>
              <a:t> </a:t>
            </a:r>
            <a:r>
              <a:rPr lang="en-GB" b="1" err="1">
                <a:cs typeface="Calibri" panose="020F0502020204030204" pitchFamily="34" charset="0"/>
              </a:rPr>
              <a:t>Mynediad</a:t>
            </a:r>
            <a:r>
              <a:rPr lang="en-GB" b="1">
                <a:cs typeface="Calibri" panose="020F0502020204030204" pitchFamily="34" charset="0"/>
              </a:rPr>
              <a:t>: </a:t>
            </a:r>
            <a:r>
              <a:rPr lang="en-GB" b="1" err="1">
                <a:cs typeface="Calibri" panose="020F0502020204030204" pitchFamily="34" charset="0"/>
              </a:rPr>
              <a:t>Uned</a:t>
            </a:r>
            <a:r>
              <a:rPr lang="en-GB" b="1">
                <a:cs typeface="Calibri" panose="020F0502020204030204" pitchFamily="34" charset="0"/>
              </a:rPr>
              <a:t> 3</a:t>
            </a:r>
            <a:endParaRPr lang="en-GB">
              <a:cs typeface="Calibri" panose="020F0502020204030204" pitchFamily="34" charset="0"/>
            </a:endParaRPr>
          </a:p>
        </p:txBody>
      </p:sp>
      <p:pic>
        <p:nvPicPr>
          <p:cNvPr id="16387" name="Picture 6">
            <a:extLst>
              <a:ext uri="{FF2B5EF4-FFF2-40B4-BE49-F238E27FC236}">
                <a16:creationId xmlns:a16="http://schemas.microsoft.com/office/drawing/2014/main" id="{65B8B518-1B5C-4E77-AC56-6CC3CEB77C0D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1906" t="14513" r="6816" b="15048"/>
          <a:stretch>
            <a:fillRect/>
          </a:stretch>
        </p:blipFill>
        <p:spPr bwMode="auto">
          <a:xfrm>
            <a:off x="11472334" y="6416676"/>
            <a:ext cx="673100" cy="4365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4341" name="TextBox 28">
            <a:extLst>
              <a:ext uri="{FF2B5EF4-FFF2-40B4-BE49-F238E27FC236}">
                <a16:creationId xmlns:a16="http://schemas.microsoft.com/office/drawing/2014/main" id="{9DD13C1D-D434-4544-B9A8-177F1D70C4A1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547285" y="689486"/>
            <a:ext cx="10598149" cy="587340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  <a:buFontTx/>
              <a:buNone/>
            </a:pPr>
            <a:r>
              <a:rPr lang="en-GB" altLang="en-US" dirty="0">
                <a:cs typeface="Calibri" panose="020F0502020204030204" pitchFamily="34" charset="0"/>
              </a:rPr>
              <a:t>A: Beth </a:t>
            </a:r>
            <a:r>
              <a:rPr lang="en-GB" altLang="en-US" dirty="0" err="1">
                <a:cs typeface="Calibri" panose="020F0502020204030204" pitchFamily="34" charset="0"/>
              </a:rPr>
              <a:t>ydych</a:t>
            </a:r>
            <a:r>
              <a:rPr lang="en-GB" altLang="en-US" dirty="0">
                <a:cs typeface="Calibri" panose="020F0502020204030204" pitchFamily="34" charset="0"/>
              </a:rPr>
              <a:t> chi </a:t>
            </a:r>
            <a:r>
              <a:rPr lang="en-GB" altLang="en-US" dirty="0" err="1">
                <a:cs typeface="Calibri" panose="020F0502020204030204" pitchFamily="34" charset="0"/>
              </a:rPr>
              <a:t>eisiau</a:t>
            </a:r>
            <a:r>
              <a:rPr lang="en-GB" altLang="en-US" dirty="0">
                <a:cs typeface="Calibri" panose="020F0502020204030204" pitchFamily="34" charset="0"/>
              </a:rPr>
              <a:t>?</a:t>
            </a:r>
          </a:p>
          <a:p>
            <a:pPr>
              <a:lnSpc>
                <a:spcPct val="150000"/>
              </a:lnSpc>
              <a:spcBef>
                <a:spcPct val="0"/>
              </a:spcBef>
              <a:buFontTx/>
              <a:buNone/>
            </a:pPr>
            <a:r>
              <a:rPr lang="en-GB" altLang="en-US" dirty="0">
                <a:cs typeface="Calibri" panose="020F0502020204030204" pitchFamily="34" charset="0"/>
              </a:rPr>
              <a:t>B: </a:t>
            </a:r>
            <a:r>
              <a:rPr lang="en-GB" altLang="en-US" u="sng" dirty="0">
                <a:cs typeface="Calibri" panose="020F0502020204030204" pitchFamily="34" charset="0"/>
              </a:rPr>
              <a:t>Te</a:t>
            </a:r>
            <a:r>
              <a:rPr lang="en-GB" altLang="en-US" dirty="0">
                <a:cs typeface="Calibri" panose="020F0502020204030204" pitchFamily="34" charset="0"/>
              </a:rPr>
              <a:t>, </a:t>
            </a:r>
            <a:r>
              <a:rPr lang="en-GB" altLang="en-US" dirty="0" err="1">
                <a:cs typeface="Calibri" panose="020F0502020204030204" pitchFamily="34" charset="0"/>
              </a:rPr>
              <a:t>plîs</a:t>
            </a:r>
            <a:r>
              <a:rPr lang="en-GB" altLang="en-US" dirty="0">
                <a:cs typeface="Calibri" panose="020F0502020204030204" pitchFamily="34" charset="0"/>
              </a:rPr>
              <a:t>.</a:t>
            </a:r>
          </a:p>
          <a:p>
            <a:pPr>
              <a:lnSpc>
                <a:spcPct val="150000"/>
              </a:lnSpc>
              <a:spcBef>
                <a:spcPct val="0"/>
              </a:spcBef>
              <a:buFontTx/>
              <a:buNone/>
            </a:pPr>
            <a:r>
              <a:rPr lang="en-GB" altLang="en-US" dirty="0">
                <a:cs typeface="Calibri" panose="020F0502020204030204" pitchFamily="34" charset="0"/>
              </a:rPr>
              <a:t>A: </a:t>
            </a:r>
            <a:r>
              <a:rPr lang="en-GB" altLang="en-US" dirty="0" err="1">
                <a:cs typeface="Calibri" panose="020F0502020204030204" pitchFamily="34" charset="0"/>
              </a:rPr>
              <a:t>Ydych</a:t>
            </a:r>
            <a:r>
              <a:rPr lang="en-GB" altLang="en-US" dirty="0">
                <a:cs typeface="Calibri" panose="020F0502020204030204" pitchFamily="34" charset="0"/>
              </a:rPr>
              <a:t> chi </a:t>
            </a:r>
            <a:r>
              <a:rPr lang="en-GB" altLang="en-US" dirty="0" err="1">
                <a:cs typeface="Calibri" panose="020F0502020204030204" pitchFamily="34" charset="0"/>
              </a:rPr>
              <a:t>eisiau</a:t>
            </a:r>
            <a:r>
              <a:rPr lang="en-GB" altLang="en-US" dirty="0">
                <a:cs typeface="Calibri" panose="020F0502020204030204" pitchFamily="34" charset="0"/>
              </a:rPr>
              <a:t> </a:t>
            </a:r>
            <a:r>
              <a:rPr lang="en-GB" altLang="en-US" dirty="0" err="1">
                <a:cs typeface="Calibri" panose="020F0502020204030204" pitchFamily="34" charset="0"/>
              </a:rPr>
              <a:t>llaeth</a:t>
            </a:r>
            <a:r>
              <a:rPr lang="en-GB" altLang="en-US" dirty="0">
                <a:cs typeface="Calibri" panose="020F0502020204030204" pitchFamily="34" charset="0"/>
              </a:rPr>
              <a:t>?</a:t>
            </a:r>
          </a:p>
          <a:p>
            <a:pPr>
              <a:lnSpc>
                <a:spcPct val="150000"/>
              </a:lnSpc>
              <a:spcBef>
                <a:spcPct val="0"/>
              </a:spcBef>
              <a:buFontTx/>
              <a:buNone/>
            </a:pPr>
            <a:r>
              <a:rPr lang="en-GB" altLang="en-US" dirty="0">
                <a:cs typeface="Calibri" panose="020F0502020204030204" pitchFamily="34" charset="0"/>
              </a:rPr>
              <a:t>B: </a:t>
            </a:r>
            <a:r>
              <a:rPr lang="en-GB" altLang="en-US" u="sng" dirty="0" err="1">
                <a:cs typeface="Calibri" panose="020F0502020204030204" pitchFamily="34" charset="0"/>
              </a:rPr>
              <a:t>Ydw</a:t>
            </a:r>
            <a:r>
              <a:rPr lang="en-GB" altLang="en-US" u="sng" dirty="0">
                <a:cs typeface="Calibri" panose="020F0502020204030204" pitchFamily="34" charset="0"/>
              </a:rPr>
              <a:t> </a:t>
            </a:r>
            <a:r>
              <a:rPr lang="en-GB" altLang="en-US" u="sng" dirty="0" err="1">
                <a:cs typeface="Calibri" panose="020F0502020204030204" pitchFamily="34" charset="0"/>
              </a:rPr>
              <a:t>plîs</a:t>
            </a:r>
            <a:r>
              <a:rPr lang="en-GB" altLang="en-US" dirty="0">
                <a:cs typeface="Calibri" panose="020F0502020204030204" pitchFamily="34" charset="0"/>
              </a:rPr>
              <a:t>.</a:t>
            </a:r>
          </a:p>
          <a:p>
            <a:pPr>
              <a:lnSpc>
                <a:spcPct val="150000"/>
              </a:lnSpc>
              <a:spcBef>
                <a:spcPct val="0"/>
              </a:spcBef>
              <a:buFontTx/>
              <a:buNone/>
            </a:pPr>
            <a:r>
              <a:rPr lang="en-GB" altLang="en-US" dirty="0">
                <a:cs typeface="Calibri" panose="020F0502020204030204" pitchFamily="34" charset="0"/>
              </a:rPr>
              <a:t>A: </a:t>
            </a:r>
            <a:r>
              <a:rPr lang="en-GB" altLang="en-US" dirty="0" err="1">
                <a:cs typeface="Calibri" panose="020F0502020204030204" pitchFamily="34" charset="0"/>
              </a:rPr>
              <a:t>Ydych</a:t>
            </a:r>
            <a:r>
              <a:rPr lang="en-GB" altLang="en-US" dirty="0">
                <a:cs typeface="Calibri" panose="020F0502020204030204" pitchFamily="34" charset="0"/>
              </a:rPr>
              <a:t> chi </a:t>
            </a:r>
            <a:r>
              <a:rPr lang="en-GB" altLang="en-US" dirty="0" err="1">
                <a:cs typeface="Calibri" panose="020F0502020204030204" pitchFamily="34" charset="0"/>
              </a:rPr>
              <a:t>eisiau</a:t>
            </a:r>
            <a:r>
              <a:rPr lang="en-GB" altLang="en-US" dirty="0">
                <a:cs typeface="Calibri" panose="020F0502020204030204" pitchFamily="34" charset="0"/>
              </a:rPr>
              <a:t> </a:t>
            </a:r>
            <a:r>
              <a:rPr lang="en-GB" altLang="en-US" dirty="0" err="1">
                <a:cs typeface="Calibri" panose="020F0502020204030204" pitchFamily="34" charset="0"/>
              </a:rPr>
              <a:t>siwgr</a:t>
            </a:r>
            <a:r>
              <a:rPr lang="en-GB" altLang="en-US" dirty="0">
                <a:cs typeface="Calibri" panose="020F0502020204030204" pitchFamily="34" charset="0"/>
              </a:rPr>
              <a:t>?</a:t>
            </a:r>
          </a:p>
          <a:p>
            <a:pPr>
              <a:lnSpc>
                <a:spcPct val="150000"/>
              </a:lnSpc>
              <a:spcBef>
                <a:spcPct val="0"/>
              </a:spcBef>
              <a:buFontTx/>
              <a:buNone/>
            </a:pPr>
            <a:r>
              <a:rPr lang="en-GB" altLang="en-US" dirty="0">
                <a:cs typeface="Calibri" panose="020F0502020204030204" pitchFamily="34" charset="0"/>
              </a:rPr>
              <a:t>B: </a:t>
            </a:r>
            <a:r>
              <a:rPr lang="en-GB" altLang="en-US" u="sng" dirty="0">
                <a:cs typeface="Calibri" panose="020F0502020204030204" pitchFamily="34" charset="0"/>
              </a:rPr>
              <a:t>Dim </a:t>
            </a:r>
            <a:r>
              <a:rPr lang="en-GB" altLang="en-US" u="sng" dirty="0" err="1">
                <a:cs typeface="Calibri" panose="020F0502020204030204" pitchFamily="34" charset="0"/>
              </a:rPr>
              <a:t>diolch</a:t>
            </a:r>
            <a:r>
              <a:rPr lang="en-GB" altLang="en-US" dirty="0">
                <a:cs typeface="Calibri" panose="020F0502020204030204" pitchFamily="34" charset="0"/>
              </a:rPr>
              <a:t>.</a:t>
            </a:r>
          </a:p>
          <a:p>
            <a:pPr>
              <a:lnSpc>
                <a:spcPct val="150000"/>
              </a:lnSpc>
              <a:spcBef>
                <a:spcPct val="0"/>
              </a:spcBef>
              <a:buFontTx/>
              <a:buNone/>
            </a:pPr>
            <a:r>
              <a:rPr lang="en-GB" altLang="en-US" dirty="0">
                <a:cs typeface="Calibri" panose="020F0502020204030204" pitchFamily="34" charset="0"/>
              </a:rPr>
              <a:t>A: </a:t>
            </a:r>
            <a:r>
              <a:rPr lang="en-GB" altLang="en-US" dirty="0" err="1">
                <a:cs typeface="Calibri" panose="020F0502020204030204" pitchFamily="34" charset="0"/>
              </a:rPr>
              <a:t>Ydych</a:t>
            </a:r>
            <a:r>
              <a:rPr lang="en-GB" altLang="en-US" dirty="0">
                <a:cs typeface="Calibri" panose="020F0502020204030204" pitchFamily="34" charset="0"/>
              </a:rPr>
              <a:t> chi </a:t>
            </a:r>
            <a:r>
              <a:rPr lang="en-GB" altLang="en-US" dirty="0" err="1">
                <a:cs typeface="Calibri" panose="020F0502020204030204" pitchFamily="34" charset="0"/>
              </a:rPr>
              <a:t>eisiau</a:t>
            </a:r>
            <a:r>
              <a:rPr lang="en-GB" altLang="en-US" dirty="0">
                <a:cs typeface="Calibri" panose="020F0502020204030204" pitchFamily="34" charset="0"/>
              </a:rPr>
              <a:t> </a:t>
            </a:r>
            <a:r>
              <a:rPr lang="en-GB" altLang="en-US" dirty="0" err="1">
                <a:cs typeface="Calibri" panose="020F0502020204030204" pitchFamily="34" charset="0"/>
              </a:rPr>
              <a:t>rhywbeth</a:t>
            </a:r>
            <a:r>
              <a:rPr lang="en-GB" altLang="en-US" dirty="0">
                <a:cs typeface="Calibri" panose="020F0502020204030204" pitchFamily="34" charset="0"/>
              </a:rPr>
              <a:t> </a:t>
            </a:r>
            <a:r>
              <a:rPr lang="en-GB" altLang="en-US" dirty="0" err="1">
                <a:cs typeface="Calibri" panose="020F0502020204030204" pitchFamily="34" charset="0"/>
              </a:rPr>
              <a:t>arall</a:t>
            </a:r>
            <a:r>
              <a:rPr lang="en-GB" altLang="en-US" dirty="0">
                <a:cs typeface="Calibri" panose="020F0502020204030204" pitchFamily="34" charset="0"/>
              </a:rPr>
              <a:t>?</a:t>
            </a:r>
          </a:p>
          <a:p>
            <a:pPr>
              <a:lnSpc>
                <a:spcPct val="150000"/>
              </a:lnSpc>
              <a:spcBef>
                <a:spcPct val="0"/>
              </a:spcBef>
              <a:buFontTx/>
              <a:buNone/>
            </a:pPr>
            <a:r>
              <a:rPr lang="en-GB" altLang="en-US" dirty="0">
                <a:cs typeface="Calibri" panose="020F0502020204030204" pitchFamily="34" charset="0"/>
              </a:rPr>
              <a:t>B: Dim </a:t>
            </a:r>
            <a:r>
              <a:rPr lang="en-GB" altLang="en-US" dirty="0" err="1">
                <a:cs typeface="Calibri" panose="020F0502020204030204" pitchFamily="34" charset="0"/>
              </a:rPr>
              <a:t>diolch</a:t>
            </a:r>
            <a:r>
              <a:rPr lang="en-GB" altLang="en-US" dirty="0">
                <a:cs typeface="Calibri" panose="020F0502020204030204" pitchFamily="34" charset="0"/>
              </a:rPr>
              <a:t>.</a:t>
            </a:r>
          </a:p>
          <a:p>
            <a:pPr>
              <a:lnSpc>
                <a:spcPct val="150000"/>
              </a:lnSpc>
              <a:spcBef>
                <a:spcPct val="0"/>
              </a:spcBef>
              <a:buFontTx/>
              <a:buNone/>
            </a:pPr>
            <a:endParaRPr lang="en-GB" altLang="en-US" dirty="0">
              <a:cs typeface="Calibri" panose="020F0502020204030204" pitchFamily="34" charset="0"/>
            </a:endParaRPr>
          </a:p>
        </p:txBody>
      </p:sp>
      <p:sp>
        <p:nvSpPr>
          <p:cNvPr id="36" name="Subtitle 2">
            <a:extLst>
              <a:ext uri="{FF2B5EF4-FFF2-40B4-BE49-F238E27FC236}">
                <a16:creationId xmlns:a16="http://schemas.microsoft.com/office/drawing/2014/main" id="{82AF0594-75EC-4D6E-AFB9-EC9FD7D0E006}"/>
              </a:ext>
            </a:extLst>
          </p:cNvPr>
          <p:cNvSpPr txBox="1">
            <a:spLocks/>
          </p:cNvSpPr>
          <p:nvPr/>
        </p:nvSpPr>
        <p:spPr bwMode="auto">
          <a:xfrm rot="16200000">
            <a:off x="-4061354" y="1495955"/>
            <a:ext cx="8886825" cy="76411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6858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>
              <a:lnSpc>
                <a:spcPct val="100000"/>
              </a:lnSpc>
              <a:buFont typeface="Wingdings 2" panose="05020102010507070707" pitchFamily="18" charset="2"/>
              <a:buNone/>
              <a:defRPr/>
            </a:pPr>
            <a:r>
              <a:rPr lang="en-GB" altLang="en-US" sz="3400" b="1" dirty="0" err="1">
                <a:latin typeface="+mj-lt"/>
              </a:rPr>
              <a:t>Yn</a:t>
            </a:r>
            <a:r>
              <a:rPr lang="en-GB" altLang="en-US" sz="3400" b="1" dirty="0">
                <a:latin typeface="+mj-lt"/>
              </a:rPr>
              <a:t> </a:t>
            </a:r>
            <a:r>
              <a:rPr lang="en-GB" altLang="en-US" sz="3400" b="1" dirty="0" err="1">
                <a:latin typeface="+mj-lt"/>
              </a:rPr>
              <a:t>eich</a:t>
            </a:r>
            <a:r>
              <a:rPr lang="en-GB" altLang="en-US" sz="3400" b="1" dirty="0">
                <a:latin typeface="+mj-lt"/>
              </a:rPr>
              <a:t> </a:t>
            </a:r>
            <a:r>
              <a:rPr lang="en-GB" altLang="en-US" sz="3400" b="1" dirty="0" err="1">
                <a:latin typeface="+mj-lt"/>
              </a:rPr>
              <a:t>gofal</a:t>
            </a:r>
            <a:r>
              <a:rPr lang="en-GB" altLang="en-US" sz="3400" b="1" dirty="0">
                <a:latin typeface="+mj-lt"/>
              </a:rPr>
              <a:t>    </a:t>
            </a:r>
            <a:r>
              <a:rPr lang="en-GB" altLang="en-US" sz="3400" i="1" dirty="0">
                <a:solidFill>
                  <a:srgbClr val="7030A0"/>
                </a:solidFill>
                <a:latin typeface="+mj-lt"/>
              </a:rPr>
              <a:t>In your care</a:t>
            </a:r>
            <a:endParaRPr lang="en-GB" altLang="en-US" sz="3400" i="1" dirty="0">
              <a:solidFill>
                <a:srgbClr val="451964"/>
              </a:solidFill>
              <a:latin typeface="Comic Sans MS" panose="030F0702030302020204" pitchFamily="66" charset="0"/>
            </a:endParaRPr>
          </a:p>
        </p:txBody>
      </p:sp>
      <p:pic>
        <p:nvPicPr>
          <p:cNvPr id="16390" name="Picture 10" descr="Image result for TEA">
            <a:extLst>
              <a:ext uri="{FF2B5EF4-FFF2-40B4-BE49-F238E27FC236}">
                <a16:creationId xmlns:a16="http://schemas.microsoft.com/office/drawing/2014/main" id="{8A8E5528-F364-457A-9AA2-A884F1BED80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1335" r="13211"/>
          <a:stretch>
            <a:fillRect/>
          </a:stretch>
        </p:blipFill>
        <p:spPr bwMode="auto">
          <a:xfrm>
            <a:off x="7310967" y="3626187"/>
            <a:ext cx="4470400" cy="23288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9" name="TextBox 8"/>
          <p:cNvSpPr txBox="1"/>
          <p:nvPr/>
        </p:nvSpPr>
        <p:spPr>
          <a:xfrm>
            <a:off x="7310967" y="984438"/>
            <a:ext cx="4161367" cy="264174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  <a:spcBef>
                <a:spcPct val="0"/>
              </a:spcBef>
              <a:buFontTx/>
              <a:buNone/>
            </a:pPr>
            <a:r>
              <a:rPr lang="en-GB" altLang="en-US" sz="2800" dirty="0">
                <a:cs typeface="Calibri" panose="020F0502020204030204" pitchFamily="34" charset="0"/>
              </a:rPr>
              <a:t>A: </a:t>
            </a:r>
            <a:r>
              <a:rPr lang="en-GB" altLang="en-US" sz="2800" dirty="0" err="1">
                <a:cs typeface="Calibri" panose="020F0502020204030204" pitchFamily="34" charset="0"/>
              </a:rPr>
              <a:t>Dyma</a:t>
            </a:r>
            <a:r>
              <a:rPr lang="en-GB" altLang="en-US" sz="2800" dirty="0">
                <a:cs typeface="Calibri" panose="020F0502020204030204" pitchFamily="34" charset="0"/>
              </a:rPr>
              <a:t> chi, </a:t>
            </a:r>
            <a:r>
              <a:rPr lang="en-GB" altLang="en-US" sz="2800" dirty="0" err="1">
                <a:cs typeface="Calibri" panose="020F0502020204030204" pitchFamily="34" charset="0"/>
              </a:rPr>
              <a:t>te</a:t>
            </a:r>
            <a:r>
              <a:rPr lang="en-GB" altLang="en-US" sz="2800" dirty="0">
                <a:cs typeface="Calibri" panose="020F0502020204030204" pitchFamily="34" charset="0"/>
              </a:rPr>
              <a:t> </a:t>
            </a:r>
            <a:r>
              <a:rPr lang="en-GB" altLang="en-US" sz="2800" dirty="0" err="1">
                <a:cs typeface="Calibri" panose="020F0502020204030204" pitchFamily="34" charset="0"/>
              </a:rPr>
              <a:t>gyda</a:t>
            </a:r>
            <a:r>
              <a:rPr lang="en-GB" altLang="en-US" sz="2800" dirty="0">
                <a:cs typeface="Calibri" panose="020F0502020204030204" pitchFamily="34" charset="0"/>
              </a:rPr>
              <a:t> </a:t>
            </a:r>
            <a:r>
              <a:rPr lang="en-GB" altLang="en-US" sz="2800" dirty="0" err="1">
                <a:cs typeface="Calibri" panose="020F0502020204030204" pitchFamily="34" charset="0"/>
              </a:rPr>
              <a:t>llaeth</a:t>
            </a:r>
            <a:r>
              <a:rPr lang="en-GB" altLang="en-US" sz="2800" dirty="0">
                <a:cs typeface="Calibri" panose="020F0502020204030204" pitchFamily="34" charset="0"/>
              </a:rPr>
              <a:t> </a:t>
            </a:r>
            <a:r>
              <a:rPr lang="en-GB" altLang="en-US" sz="2800" dirty="0" err="1">
                <a:cs typeface="Calibri" panose="020F0502020204030204" pitchFamily="34" charset="0"/>
              </a:rPr>
              <a:t>heb</a:t>
            </a:r>
            <a:r>
              <a:rPr lang="en-GB" altLang="en-US" sz="2800" dirty="0">
                <a:cs typeface="Calibri" panose="020F0502020204030204" pitchFamily="34" charset="0"/>
              </a:rPr>
              <a:t> </a:t>
            </a:r>
            <a:r>
              <a:rPr lang="en-GB" altLang="en-US" sz="2800" dirty="0" err="1">
                <a:cs typeface="Calibri" panose="020F0502020204030204" pitchFamily="34" charset="0"/>
              </a:rPr>
              <a:t>siwgr</a:t>
            </a:r>
            <a:r>
              <a:rPr lang="en-GB" altLang="en-US" sz="2800" dirty="0">
                <a:cs typeface="Calibri" panose="020F0502020204030204" pitchFamily="34" charset="0"/>
              </a:rPr>
              <a:t>.</a:t>
            </a:r>
          </a:p>
          <a:p>
            <a:pPr>
              <a:lnSpc>
                <a:spcPct val="150000"/>
              </a:lnSpc>
              <a:spcBef>
                <a:spcPct val="0"/>
              </a:spcBef>
              <a:buFontTx/>
              <a:buNone/>
            </a:pPr>
            <a:r>
              <a:rPr lang="en-GB" altLang="en-US" sz="2800" dirty="0">
                <a:cs typeface="Calibri" panose="020F0502020204030204" pitchFamily="34" charset="0"/>
              </a:rPr>
              <a:t>B: </a:t>
            </a:r>
            <a:r>
              <a:rPr lang="en-GB" altLang="en-US" sz="2800" dirty="0" err="1">
                <a:cs typeface="Calibri" panose="020F0502020204030204" pitchFamily="34" charset="0"/>
              </a:rPr>
              <a:t>Diolch</a:t>
            </a:r>
            <a:r>
              <a:rPr lang="en-GB" altLang="en-US" sz="2800" dirty="0">
                <a:cs typeface="Calibri" panose="020F0502020204030204" pitchFamily="34" charset="0"/>
              </a:rPr>
              <a:t>.</a:t>
            </a:r>
          </a:p>
          <a:p>
            <a:pPr>
              <a:lnSpc>
                <a:spcPct val="150000"/>
              </a:lnSpc>
              <a:spcBef>
                <a:spcPct val="0"/>
              </a:spcBef>
              <a:buFontTx/>
              <a:buNone/>
            </a:pPr>
            <a:r>
              <a:rPr lang="en-GB" altLang="en-US" sz="2800" dirty="0">
                <a:cs typeface="Calibri" panose="020F0502020204030204" pitchFamily="34" charset="0"/>
              </a:rPr>
              <a:t>A: </a:t>
            </a:r>
            <a:r>
              <a:rPr lang="en-GB" altLang="en-US" sz="2800" dirty="0" err="1">
                <a:cs typeface="Calibri" panose="020F0502020204030204" pitchFamily="34" charset="0"/>
              </a:rPr>
              <a:t>Croeso</a:t>
            </a:r>
            <a:r>
              <a:rPr lang="en-GB" altLang="en-US" sz="2800" dirty="0">
                <a:cs typeface="Calibri" panose="020F0502020204030204" pitchFamily="34" charset="0"/>
              </a:rPr>
              <a:t>.</a:t>
            </a:r>
            <a:endParaRPr lang="en-US" sz="2800" dirty="0"/>
          </a:p>
        </p:txBody>
      </p:sp>
      <p:sp>
        <p:nvSpPr>
          <p:cNvPr id="11" name="Title 1"/>
          <p:cNvSpPr txBox="1">
            <a:spLocks/>
          </p:cNvSpPr>
          <p:nvPr/>
        </p:nvSpPr>
        <p:spPr>
          <a:xfrm>
            <a:off x="1149352" y="1"/>
            <a:ext cx="10996082" cy="98443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sz="4400" dirty="0">
                <a:latin typeface="+mj-lt"/>
                <a:ea typeface="+mj-ea"/>
                <a:cs typeface="+mj-cs"/>
              </a:rPr>
              <a:t>Beth </a:t>
            </a:r>
            <a:r>
              <a:rPr lang="en-US" sz="4400" dirty="0" err="1">
                <a:latin typeface="+mj-lt"/>
                <a:ea typeface="+mj-ea"/>
                <a:cs typeface="+mj-cs"/>
              </a:rPr>
              <a:t>ydych</a:t>
            </a:r>
            <a:r>
              <a:rPr lang="en-US" sz="4400" dirty="0">
                <a:latin typeface="+mj-lt"/>
                <a:ea typeface="+mj-ea"/>
                <a:cs typeface="+mj-cs"/>
              </a:rPr>
              <a:t> chi</a:t>
            </a:r>
            <a:r>
              <a:rPr kumimoji="0" lang="en-US" sz="4400" b="0" i="0" u="none" strike="noStrike" kern="1200" cap="none" spc="0" normalizeH="0" baseline="0" noProof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 </a:t>
            </a:r>
            <a:r>
              <a:rPr kumimoji="0" lang="en-US" sz="4400" b="0" i="0" u="none" strike="noStrike" kern="1200" cap="none" spc="0" normalizeH="0" baseline="0" noProof="0" dirty="0" err="1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eisiau</a:t>
            </a:r>
            <a:r>
              <a:rPr kumimoji="0" lang="en-US" sz="4400" b="0" i="0" u="none" strike="noStrike" kern="1200" cap="none" spc="0" normalizeH="0" baseline="0" noProof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 …?  Beth </a:t>
            </a:r>
            <a:r>
              <a:rPr kumimoji="0" lang="en-US" sz="4400" b="0" i="0" u="none" strike="noStrike" kern="1200" cap="none" spc="0" normalizeH="0" baseline="0" noProof="0" dirty="0" err="1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wyt</a:t>
            </a:r>
            <a:r>
              <a:rPr kumimoji="0" lang="en-US" sz="4400" b="0" i="0" u="none" strike="noStrike" kern="1200" cap="none" spc="0" normalizeH="0" baseline="0" noProof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 </a:t>
            </a:r>
            <a:r>
              <a:rPr kumimoji="0" lang="en-US" sz="4400" b="0" i="0" u="none" strike="noStrike" kern="1200" cap="none" spc="0" normalizeH="0" baseline="0" noProof="0" dirty="0" err="1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ti</a:t>
            </a:r>
            <a:r>
              <a:rPr kumimoji="0" lang="en-US" sz="4400" b="0" i="0" u="none" strike="noStrike" kern="1200" cap="none" spc="0" normalizeH="0" baseline="0" noProof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 </a:t>
            </a:r>
            <a:r>
              <a:rPr kumimoji="0" lang="en-US" sz="4400" b="0" i="0" u="none" strike="noStrike" kern="1200" cap="none" spc="0" normalizeH="0" baseline="0" noProof="0" dirty="0" err="1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ishe</a:t>
            </a:r>
            <a:r>
              <a:rPr kumimoji="0" lang="en-US" sz="4400" b="0" i="0" u="none" strike="noStrike" kern="1200" cap="none" spc="0" normalizeH="0" baseline="0" noProof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 …?  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4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434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4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1434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4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1434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4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1434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4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1434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 nodeType="clickPar">
                      <p:stCondLst>
                        <p:cond delay="indefinite"/>
                      </p:stCondLst>
                      <p:childTnLst>
                        <p:par>
                          <p:cTn id="2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4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1434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4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1434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 nodeType="clickPar">
                      <p:stCondLst>
                        <p:cond delay="indefinite"/>
                      </p:stCondLst>
                      <p:childTnLst>
                        <p:par>
                          <p:cTn id="3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41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14341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F3373659-B4C1-404A-BD85-82B394D99475}"/>
              </a:ext>
            </a:extLst>
          </p:cNvPr>
          <p:cNvSpPr/>
          <p:nvPr/>
        </p:nvSpPr>
        <p:spPr>
          <a:xfrm>
            <a:off x="1" y="1"/>
            <a:ext cx="1149351" cy="6416675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GB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29414F11-28CA-4CCD-BDE1-C4A26C2EAEB7}"/>
              </a:ext>
            </a:extLst>
          </p:cNvPr>
          <p:cNvSpPr/>
          <p:nvPr/>
        </p:nvSpPr>
        <p:spPr>
          <a:xfrm>
            <a:off x="0" y="6408738"/>
            <a:ext cx="12192000" cy="449262"/>
          </a:xfrm>
          <a:prstGeom prst="rect">
            <a:avLst/>
          </a:prstGeom>
          <a:solidFill>
            <a:srgbClr val="451964"/>
          </a:solidFill>
          <a:ln>
            <a:solidFill>
              <a:srgbClr val="45196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en-GB"/>
              <a:t>  </a:t>
            </a:r>
            <a:r>
              <a:rPr lang="en-GB" b="1" err="1">
                <a:cs typeface="Calibri" panose="020F0502020204030204" pitchFamily="34" charset="0"/>
              </a:rPr>
              <a:t>Cwrs</a:t>
            </a:r>
            <a:r>
              <a:rPr lang="en-GB" b="1">
                <a:cs typeface="Calibri" panose="020F0502020204030204" pitchFamily="34" charset="0"/>
              </a:rPr>
              <a:t> </a:t>
            </a:r>
            <a:r>
              <a:rPr lang="en-GB" b="1" err="1">
                <a:cs typeface="Calibri" panose="020F0502020204030204" pitchFamily="34" charset="0"/>
              </a:rPr>
              <a:t>Mynediad</a:t>
            </a:r>
            <a:r>
              <a:rPr lang="en-GB" b="1">
                <a:cs typeface="Calibri" panose="020F0502020204030204" pitchFamily="34" charset="0"/>
              </a:rPr>
              <a:t>: </a:t>
            </a:r>
            <a:r>
              <a:rPr lang="en-GB" b="1" err="1">
                <a:cs typeface="Calibri" panose="020F0502020204030204" pitchFamily="34" charset="0"/>
              </a:rPr>
              <a:t>Uned</a:t>
            </a:r>
            <a:r>
              <a:rPr lang="en-GB" b="1">
                <a:cs typeface="Calibri" panose="020F0502020204030204" pitchFamily="34" charset="0"/>
              </a:rPr>
              <a:t> 3</a:t>
            </a:r>
            <a:endParaRPr lang="en-GB">
              <a:cs typeface="Calibri" panose="020F0502020204030204" pitchFamily="34" charset="0"/>
            </a:endParaRPr>
          </a:p>
        </p:txBody>
      </p:sp>
      <p:pic>
        <p:nvPicPr>
          <p:cNvPr id="17411" name="Picture 6">
            <a:extLst>
              <a:ext uri="{FF2B5EF4-FFF2-40B4-BE49-F238E27FC236}">
                <a16:creationId xmlns:a16="http://schemas.microsoft.com/office/drawing/2014/main" id="{E91684DE-DCEB-4FAB-A465-CFD41437FD9C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1906" t="14513" r="6816" b="15048"/>
          <a:stretch>
            <a:fillRect/>
          </a:stretch>
        </p:blipFill>
        <p:spPr bwMode="auto">
          <a:xfrm>
            <a:off x="11472334" y="6416676"/>
            <a:ext cx="673100" cy="4365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4341" name="TextBox 28">
            <a:extLst>
              <a:ext uri="{FF2B5EF4-FFF2-40B4-BE49-F238E27FC236}">
                <a16:creationId xmlns:a16="http://schemas.microsoft.com/office/drawing/2014/main" id="{815C9BAA-15DD-4C4D-A81A-FB411EA5C44E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703918" y="134939"/>
            <a:ext cx="10598149" cy="59086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  <a:buFontTx/>
              <a:buNone/>
            </a:pPr>
            <a:br>
              <a:rPr lang="en-GB" altLang="en-US" dirty="0">
                <a:cs typeface="Calibri" panose="020F0502020204030204" pitchFamily="34" charset="0"/>
              </a:rPr>
            </a:br>
            <a:r>
              <a:rPr lang="en-GB" altLang="en-US" dirty="0">
                <a:cs typeface="Calibri" panose="020F0502020204030204" pitchFamily="34" charset="0"/>
              </a:rPr>
              <a:t>A.	</a:t>
            </a:r>
            <a:r>
              <a:rPr lang="en-GB" altLang="en-US" dirty="0" err="1">
                <a:cs typeface="Calibri" panose="020F0502020204030204" pitchFamily="34" charset="0"/>
              </a:rPr>
              <a:t>Wyt</a:t>
            </a:r>
            <a:r>
              <a:rPr lang="en-GB" altLang="en-US" dirty="0">
                <a:cs typeface="Calibri" panose="020F0502020204030204" pitchFamily="34" charset="0"/>
              </a:rPr>
              <a:t> </a:t>
            </a:r>
            <a:r>
              <a:rPr lang="en-GB" altLang="en-US" dirty="0" err="1">
                <a:cs typeface="Calibri" panose="020F0502020204030204" pitchFamily="34" charset="0"/>
              </a:rPr>
              <a:t>ti</a:t>
            </a:r>
            <a:r>
              <a:rPr lang="en-GB" altLang="en-US" dirty="0">
                <a:cs typeface="Calibri" panose="020F0502020204030204" pitchFamily="34" charset="0"/>
              </a:rPr>
              <a:t> </a:t>
            </a:r>
            <a:r>
              <a:rPr lang="en-GB" altLang="en-US" dirty="0" err="1">
                <a:cs typeface="Calibri" panose="020F0502020204030204" pitchFamily="34" charset="0"/>
              </a:rPr>
              <a:t>eisiau</a:t>
            </a:r>
            <a:r>
              <a:rPr lang="en-GB" altLang="en-US" dirty="0">
                <a:cs typeface="Calibri" panose="020F0502020204030204" pitchFamily="34" charset="0"/>
              </a:rPr>
              <a:t> (</a:t>
            </a:r>
            <a:r>
              <a:rPr lang="en-GB" altLang="en-US" dirty="0" err="1">
                <a:cs typeface="Calibri" panose="020F0502020204030204" pitchFamily="34" charset="0"/>
              </a:rPr>
              <a:t>ishe</a:t>
            </a:r>
            <a:r>
              <a:rPr lang="en-GB" altLang="en-US" dirty="0">
                <a:cs typeface="Calibri" panose="020F0502020204030204" pitchFamily="34" charset="0"/>
              </a:rPr>
              <a:t>) paned?</a:t>
            </a:r>
          </a:p>
          <a:p>
            <a:pPr>
              <a:lnSpc>
                <a:spcPct val="150000"/>
              </a:lnSpc>
              <a:spcBef>
                <a:spcPct val="0"/>
              </a:spcBef>
              <a:buFontTx/>
              <a:buNone/>
            </a:pPr>
            <a:r>
              <a:rPr lang="en-GB" altLang="en-US" dirty="0">
                <a:cs typeface="Calibri" panose="020F0502020204030204" pitchFamily="34" charset="0"/>
              </a:rPr>
              <a:t>B.	</a:t>
            </a:r>
            <a:r>
              <a:rPr lang="en-GB" altLang="en-US" dirty="0" err="1">
                <a:cs typeface="Calibri" panose="020F0502020204030204" pitchFamily="34" charset="0"/>
              </a:rPr>
              <a:t>Ydw</a:t>
            </a:r>
            <a:r>
              <a:rPr lang="en-GB" altLang="en-US" dirty="0">
                <a:cs typeface="Calibri" panose="020F0502020204030204" pitchFamily="34" charset="0"/>
              </a:rPr>
              <a:t> </a:t>
            </a:r>
            <a:r>
              <a:rPr lang="en-GB" altLang="en-US" dirty="0" err="1">
                <a:cs typeface="Calibri" panose="020F0502020204030204" pitchFamily="34" charset="0"/>
              </a:rPr>
              <a:t>plîs</a:t>
            </a:r>
            <a:r>
              <a:rPr lang="en-GB" altLang="en-US" dirty="0">
                <a:cs typeface="Calibri" panose="020F0502020204030204" pitchFamily="34" charset="0"/>
              </a:rPr>
              <a:t>.</a:t>
            </a:r>
          </a:p>
          <a:p>
            <a:pPr>
              <a:lnSpc>
                <a:spcPct val="150000"/>
              </a:lnSpc>
              <a:spcBef>
                <a:spcPct val="0"/>
              </a:spcBef>
              <a:buFontTx/>
              <a:buNone/>
            </a:pPr>
            <a:r>
              <a:rPr lang="en-GB" altLang="en-US" dirty="0">
                <a:cs typeface="Calibri" panose="020F0502020204030204" pitchFamily="34" charset="0"/>
              </a:rPr>
              <a:t>A.	Te </a:t>
            </a:r>
            <a:r>
              <a:rPr lang="en-GB" altLang="en-US" dirty="0" err="1">
                <a:cs typeface="Calibri" panose="020F0502020204030204" pitchFamily="34" charset="0"/>
              </a:rPr>
              <a:t>neu</a:t>
            </a:r>
            <a:r>
              <a:rPr lang="en-GB" altLang="en-US" dirty="0">
                <a:cs typeface="Calibri" panose="020F0502020204030204" pitchFamily="34" charset="0"/>
              </a:rPr>
              <a:t> </a:t>
            </a:r>
            <a:r>
              <a:rPr lang="en-GB" altLang="en-US" dirty="0" err="1">
                <a:cs typeface="Calibri" panose="020F0502020204030204" pitchFamily="34" charset="0"/>
              </a:rPr>
              <a:t>goffi</a:t>
            </a:r>
            <a:r>
              <a:rPr lang="en-GB" altLang="en-US" dirty="0">
                <a:cs typeface="Calibri" panose="020F0502020204030204" pitchFamily="34" charset="0"/>
              </a:rPr>
              <a:t>?</a:t>
            </a:r>
          </a:p>
          <a:p>
            <a:pPr>
              <a:lnSpc>
                <a:spcPct val="150000"/>
              </a:lnSpc>
              <a:spcBef>
                <a:spcPct val="0"/>
              </a:spcBef>
              <a:buFontTx/>
              <a:buNone/>
            </a:pPr>
            <a:r>
              <a:rPr lang="en-GB" altLang="en-US" dirty="0">
                <a:cs typeface="Calibri" panose="020F0502020204030204" pitchFamily="34" charset="0"/>
              </a:rPr>
              <a:t>B.	</a:t>
            </a:r>
            <a:r>
              <a:rPr lang="en-GB" altLang="en-US" u="sng" dirty="0" err="1">
                <a:cs typeface="Calibri" panose="020F0502020204030204" pitchFamily="34" charset="0"/>
              </a:rPr>
              <a:t>Coffi</a:t>
            </a:r>
            <a:r>
              <a:rPr lang="en-GB" altLang="en-US" dirty="0">
                <a:cs typeface="Calibri" panose="020F0502020204030204" pitchFamily="34" charset="0"/>
              </a:rPr>
              <a:t>, </a:t>
            </a:r>
            <a:r>
              <a:rPr lang="en-GB" altLang="en-US" dirty="0" err="1">
                <a:cs typeface="Calibri" panose="020F0502020204030204" pitchFamily="34" charset="0"/>
              </a:rPr>
              <a:t>plîs</a:t>
            </a:r>
            <a:r>
              <a:rPr lang="en-GB" altLang="en-US" dirty="0">
                <a:cs typeface="Calibri" panose="020F0502020204030204" pitchFamily="34" charset="0"/>
              </a:rPr>
              <a:t>. </a:t>
            </a:r>
            <a:r>
              <a:rPr lang="en-GB" altLang="en-US" dirty="0" err="1">
                <a:cs typeface="Calibri" panose="020F0502020204030204" pitchFamily="34" charset="0"/>
              </a:rPr>
              <a:t>Diolch</a:t>
            </a:r>
            <a:r>
              <a:rPr lang="en-GB" altLang="en-US" dirty="0">
                <a:cs typeface="Calibri" panose="020F0502020204030204" pitchFamily="34" charset="0"/>
              </a:rPr>
              <a:t> </a:t>
            </a:r>
            <a:r>
              <a:rPr lang="en-GB" altLang="en-US" dirty="0" err="1">
                <a:cs typeface="Calibri" panose="020F0502020204030204" pitchFamily="34" charset="0"/>
              </a:rPr>
              <a:t>yn</a:t>
            </a:r>
            <a:r>
              <a:rPr lang="en-GB" altLang="en-US" dirty="0">
                <a:cs typeface="Calibri" panose="020F0502020204030204" pitchFamily="34" charset="0"/>
              </a:rPr>
              <a:t> </a:t>
            </a:r>
            <a:r>
              <a:rPr lang="en-GB" altLang="en-US" dirty="0" err="1">
                <a:cs typeface="Calibri" panose="020F0502020204030204" pitchFamily="34" charset="0"/>
              </a:rPr>
              <a:t>fawr</a:t>
            </a:r>
            <a:r>
              <a:rPr lang="en-GB" altLang="en-US" dirty="0">
                <a:cs typeface="Calibri" panose="020F0502020204030204" pitchFamily="34" charset="0"/>
              </a:rPr>
              <a:t>.  </a:t>
            </a:r>
          </a:p>
          <a:p>
            <a:pPr>
              <a:lnSpc>
                <a:spcPct val="150000"/>
              </a:lnSpc>
              <a:spcBef>
                <a:spcPct val="0"/>
              </a:spcBef>
              <a:buFontTx/>
              <a:buNone/>
            </a:pPr>
            <a:r>
              <a:rPr lang="en-GB" altLang="en-US" dirty="0">
                <a:cs typeface="Calibri" panose="020F0502020204030204" pitchFamily="34" charset="0"/>
              </a:rPr>
              <a:t>A.	</a:t>
            </a:r>
            <a:r>
              <a:rPr lang="en-GB" altLang="en-US" dirty="0" err="1">
                <a:cs typeface="Calibri" panose="020F0502020204030204" pitchFamily="34" charset="0"/>
              </a:rPr>
              <a:t>Wyt</a:t>
            </a:r>
            <a:r>
              <a:rPr lang="en-GB" altLang="en-US" dirty="0">
                <a:cs typeface="Calibri" panose="020F0502020204030204" pitchFamily="34" charset="0"/>
              </a:rPr>
              <a:t> </a:t>
            </a:r>
            <a:r>
              <a:rPr lang="en-GB" altLang="en-US" dirty="0" err="1">
                <a:cs typeface="Calibri" panose="020F0502020204030204" pitchFamily="34" charset="0"/>
              </a:rPr>
              <a:t>ti</a:t>
            </a:r>
            <a:r>
              <a:rPr lang="en-GB" altLang="en-US" dirty="0">
                <a:cs typeface="Calibri" panose="020F0502020204030204" pitchFamily="34" charset="0"/>
              </a:rPr>
              <a:t> </a:t>
            </a:r>
            <a:r>
              <a:rPr lang="en-GB" altLang="en-US" dirty="0" err="1">
                <a:cs typeface="Calibri" panose="020F0502020204030204" pitchFamily="34" charset="0"/>
              </a:rPr>
              <a:t>eisiau</a:t>
            </a:r>
            <a:r>
              <a:rPr lang="en-GB" altLang="en-US" dirty="0">
                <a:cs typeface="Calibri" panose="020F0502020204030204" pitchFamily="34" charset="0"/>
              </a:rPr>
              <a:t> (</a:t>
            </a:r>
            <a:r>
              <a:rPr lang="en-GB" altLang="en-US" dirty="0" err="1">
                <a:cs typeface="Calibri" panose="020F0502020204030204" pitchFamily="34" charset="0"/>
              </a:rPr>
              <a:t>ishe</a:t>
            </a:r>
            <a:r>
              <a:rPr lang="en-GB" altLang="en-US" dirty="0">
                <a:cs typeface="Calibri" panose="020F0502020204030204" pitchFamily="34" charset="0"/>
              </a:rPr>
              <a:t>) </a:t>
            </a:r>
            <a:r>
              <a:rPr lang="en-GB" altLang="en-US" dirty="0" err="1">
                <a:cs typeface="Calibri" panose="020F0502020204030204" pitchFamily="34" charset="0"/>
              </a:rPr>
              <a:t>llaeth</a:t>
            </a:r>
            <a:r>
              <a:rPr lang="en-GB" altLang="en-US" dirty="0">
                <a:cs typeface="Calibri" panose="020F0502020204030204" pitchFamily="34" charset="0"/>
              </a:rPr>
              <a:t> a </a:t>
            </a:r>
            <a:r>
              <a:rPr lang="en-GB" altLang="en-US" dirty="0" err="1">
                <a:cs typeface="Calibri" panose="020F0502020204030204" pitchFamily="34" charset="0"/>
              </a:rPr>
              <a:t>siwgr</a:t>
            </a:r>
            <a:r>
              <a:rPr lang="en-GB" altLang="en-US" dirty="0">
                <a:cs typeface="Calibri" panose="020F0502020204030204" pitchFamily="34" charset="0"/>
              </a:rPr>
              <a:t>?</a:t>
            </a:r>
          </a:p>
          <a:p>
            <a:pPr>
              <a:lnSpc>
                <a:spcPct val="150000"/>
              </a:lnSpc>
              <a:spcBef>
                <a:spcPct val="0"/>
              </a:spcBef>
              <a:buFontTx/>
              <a:buNone/>
            </a:pPr>
            <a:r>
              <a:rPr lang="en-GB" altLang="en-US" dirty="0">
                <a:cs typeface="Calibri" panose="020F0502020204030204" pitchFamily="34" charset="0"/>
              </a:rPr>
              <a:t>B.	</a:t>
            </a:r>
            <a:r>
              <a:rPr lang="en-GB" altLang="en-US" u="sng" dirty="0" err="1">
                <a:cs typeface="Calibri" panose="020F0502020204030204" pitchFamily="34" charset="0"/>
              </a:rPr>
              <a:t>Tipyn</a:t>
            </a:r>
            <a:r>
              <a:rPr lang="en-GB" altLang="en-US" u="sng" dirty="0">
                <a:cs typeface="Calibri" panose="020F0502020204030204" pitchFamily="34" charset="0"/>
              </a:rPr>
              <a:t> </a:t>
            </a:r>
            <a:r>
              <a:rPr lang="en-GB" altLang="en-US" u="sng" dirty="0" err="1">
                <a:cs typeface="Calibri" panose="020F0502020204030204" pitchFamily="34" charset="0"/>
              </a:rPr>
              <a:t>bach</a:t>
            </a:r>
            <a:r>
              <a:rPr lang="en-GB" altLang="en-US" u="sng" dirty="0">
                <a:cs typeface="Calibri" panose="020F0502020204030204" pitchFamily="34" charset="0"/>
              </a:rPr>
              <a:t> </a:t>
            </a:r>
            <a:r>
              <a:rPr lang="en-GB" altLang="en-US" u="sng" dirty="0" err="1">
                <a:cs typeface="Calibri" panose="020F0502020204030204" pitchFamily="34" charset="0"/>
              </a:rPr>
              <a:t>o</a:t>
            </a:r>
            <a:r>
              <a:rPr lang="en-GB" altLang="en-US" u="sng" dirty="0">
                <a:cs typeface="Calibri" panose="020F0502020204030204" pitchFamily="34" charset="0"/>
              </a:rPr>
              <a:t> </a:t>
            </a:r>
            <a:r>
              <a:rPr lang="en-GB" altLang="en-US" u="sng" dirty="0" err="1">
                <a:cs typeface="Calibri" panose="020F0502020204030204" pitchFamily="34" charset="0"/>
              </a:rPr>
              <a:t>laeth</a:t>
            </a:r>
            <a:r>
              <a:rPr lang="en-GB" altLang="en-US" u="sng" dirty="0">
                <a:cs typeface="Calibri" panose="020F0502020204030204" pitchFamily="34" charset="0"/>
              </a:rPr>
              <a:t> </a:t>
            </a:r>
            <a:r>
              <a:rPr lang="en-GB" altLang="en-US" dirty="0">
                <a:cs typeface="Calibri" panose="020F0502020204030204" pitchFamily="34" charset="0"/>
              </a:rPr>
              <a:t>a </a:t>
            </a:r>
            <a:r>
              <a:rPr lang="en-GB" altLang="en-US" u="sng" dirty="0" err="1">
                <a:cs typeface="Calibri" panose="020F0502020204030204" pitchFamily="34" charset="0"/>
              </a:rPr>
              <a:t>chwech</a:t>
            </a:r>
            <a:r>
              <a:rPr lang="en-GB" altLang="en-US" u="sng" dirty="0">
                <a:cs typeface="Calibri" panose="020F0502020204030204" pitchFamily="34" charset="0"/>
              </a:rPr>
              <a:t> </a:t>
            </a:r>
            <a:r>
              <a:rPr lang="en-GB" altLang="en-US" u="sng" dirty="0" err="1">
                <a:cs typeface="Calibri" panose="020F0502020204030204" pitchFamily="34" charset="0"/>
              </a:rPr>
              <a:t>siwgr</a:t>
            </a:r>
            <a:r>
              <a:rPr lang="en-GB" altLang="en-US" dirty="0">
                <a:cs typeface="Calibri" panose="020F0502020204030204" pitchFamily="34" charset="0"/>
              </a:rPr>
              <a:t>.</a:t>
            </a:r>
          </a:p>
          <a:p>
            <a:pPr>
              <a:lnSpc>
                <a:spcPct val="150000"/>
              </a:lnSpc>
              <a:spcBef>
                <a:spcPct val="0"/>
              </a:spcBef>
              <a:buFontTx/>
              <a:buNone/>
            </a:pPr>
            <a:r>
              <a:rPr lang="en-GB" altLang="en-US" dirty="0">
                <a:cs typeface="Calibri" panose="020F0502020204030204" pitchFamily="34" charset="0"/>
              </a:rPr>
              <a:t>A.	</a:t>
            </a:r>
            <a:r>
              <a:rPr lang="en-GB" altLang="en-US" dirty="0" err="1">
                <a:cs typeface="Calibri" panose="020F0502020204030204" pitchFamily="34" charset="0"/>
              </a:rPr>
              <a:t>Dyma</a:t>
            </a:r>
            <a:r>
              <a:rPr lang="en-GB" altLang="en-US" dirty="0">
                <a:cs typeface="Calibri" panose="020F0502020204030204" pitchFamily="34" charset="0"/>
              </a:rPr>
              <a:t> </a:t>
            </a:r>
            <a:r>
              <a:rPr lang="en-GB" altLang="en-US" dirty="0" err="1">
                <a:cs typeface="Calibri" panose="020F0502020204030204" pitchFamily="34" charset="0"/>
              </a:rPr>
              <a:t>ti</a:t>
            </a:r>
            <a:r>
              <a:rPr lang="en-GB" altLang="en-US" dirty="0">
                <a:cs typeface="Calibri" panose="020F0502020204030204" pitchFamily="34" charset="0"/>
              </a:rPr>
              <a:t>.  </a:t>
            </a:r>
            <a:r>
              <a:rPr lang="en-GB" altLang="en-US" dirty="0" err="1">
                <a:cs typeface="Calibri" panose="020F0502020204030204" pitchFamily="34" charset="0"/>
              </a:rPr>
              <a:t>Wyt</a:t>
            </a:r>
            <a:r>
              <a:rPr lang="en-GB" altLang="en-US" dirty="0">
                <a:cs typeface="Calibri" panose="020F0502020204030204" pitchFamily="34" charset="0"/>
              </a:rPr>
              <a:t> </a:t>
            </a:r>
            <a:r>
              <a:rPr lang="en-GB" altLang="en-US" dirty="0" err="1">
                <a:cs typeface="Calibri" panose="020F0502020204030204" pitchFamily="34" charset="0"/>
              </a:rPr>
              <a:t>ti</a:t>
            </a:r>
            <a:r>
              <a:rPr lang="en-GB" altLang="en-US" dirty="0">
                <a:cs typeface="Calibri" panose="020F0502020204030204" pitchFamily="34" charset="0"/>
              </a:rPr>
              <a:t> </a:t>
            </a:r>
            <a:r>
              <a:rPr lang="en-GB" altLang="en-US" dirty="0" err="1">
                <a:cs typeface="Calibri" panose="020F0502020204030204" pitchFamily="34" charset="0"/>
              </a:rPr>
              <a:t>eisiau</a:t>
            </a:r>
            <a:r>
              <a:rPr lang="en-GB" altLang="en-US" dirty="0">
                <a:cs typeface="Calibri" panose="020F0502020204030204" pitchFamily="34" charset="0"/>
              </a:rPr>
              <a:t> </a:t>
            </a:r>
            <a:r>
              <a:rPr lang="en-GB" altLang="en-US" dirty="0" err="1">
                <a:cs typeface="Calibri" panose="020F0502020204030204" pitchFamily="34" charset="0"/>
              </a:rPr>
              <a:t>bisgeden</a:t>
            </a:r>
            <a:r>
              <a:rPr lang="en-GB" altLang="en-US" dirty="0">
                <a:cs typeface="Calibri" panose="020F0502020204030204" pitchFamily="34" charset="0"/>
              </a:rPr>
              <a:t>?</a:t>
            </a:r>
          </a:p>
          <a:p>
            <a:pPr>
              <a:lnSpc>
                <a:spcPct val="150000"/>
              </a:lnSpc>
              <a:spcBef>
                <a:spcPct val="0"/>
              </a:spcBef>
              <a:buFontTx/>
              <a:buNone/>
            </a:pPr>
            <a:r>
              <a:rPr lang="en-GB" altLang="en-US" dirty="0">
                <a:cs typeface="Calibri" panose="020F0502020204030204" pitchFamily="34" charset="0"/>
              </a:rPr>
              <a:t>B.	Dim </a:t>
            </a:r>
            <a:r>
              <a:rPr lang="en-GB" altLang="en-US" dirty="0" err="1">
                <a:cs typeface="Calibri" panose="020F0502020204030204" pitchFamily="34" charset="0"/>
              </a:rPr>
              <a:t>diolch</a:t>
            </a:r>
            <a:r>
              <a:rPr lang="en-GB" altLang="en-US" dirty="0">
                <a:cs typeface="Calibri" panose="020F0502020204030204" pitchFamily="34" charset="0"/>
              </a:rPr>
              <a:t>.  </a:t>
            </a:r>
          </a:p>
        </p:txBody>
      </p:sp>
      <p:sp>
        <p:nvSpPr>
          <p:cNvPr id="36" name="Subtitle 2">
            <a:extLst>
              <a:ext uri="{FF2B5EF4-FFF2-40B4-BE49-F238E27FC236}">
                <a16:creationId xmlns:a16="http://schemas.microsoft.com/office/drawing/2014/main" id="{558220BB-751F-4857-AE32-E5ABF7F6B936}"/>
              </a:ext>
            </a:extLst>
          </p:cNvPr>
          <p:cNvSpPr txBox="1">
            <a:spLocks/>
          </p:cNvSpPr>
          <p:nvPr/>
        </p:nvSpPr>
        <p:spPr bwMode="auto">
          <a:xfrm rot="16200000">
            <a:off x="-4061354" y="1495955"/>
            <a:ext cx="8886825" cy="76411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6858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>
              <a:lnSpc>
                <a:spcPct val="100000"/>
              </a:lnSpc>
              <a:buFont typeface="Wingdings 2" panose="05020102010507070707" pitchFamily="18" charset="2"/>
              <a:buNone/>
              <a:defRPr/>
            </a:pPr>
            <a:r>
              <a:rPr lang="en-GB" altLang="en-US" sz="4400" b="1" err="1">
                <a:latin typeface="+mj-lt"/>
              </a:rPr>
              <a:t>Yn</a:t>
            </a:r>
            <a:r>
              <a:rPr lang="en-GB" altLang="en-US" sz="4400" b="1">
                <a:latin typeface="+mj-lt"/>
              </a:rPr>
              <a:t> y </a:t>
            </a:r>
            <a:r>
              <a:rPr lang="en-GB" altLang="en-US" sz="4400" b="1" err="1">
                <a:latin typeface="+mj-lt"/>
              </a:rPr>
              <a:t>tŷ</a:t>
            </a:r>
            <a:r>
              <a:rPr lang="en-GB" altLang="en-US" sz="4400" b="1">
                <a:latin typeface="+mj-lt"/>
              </a:rPr>
              <a:t>       </a:t>
            </a:r>
            <a:r>
              <a:rPr lang="en-GB" altLang="en-US" sz="4400" i="1">
                <a:solidFill>
                  <a:srgbClr val="7030A0"/>
                </a:solidFill>
                <a:latin typeface="+mj-lt"/>
              </a:rPr>
              <a:t>In the house</a:t>
            </a:r>
            <a:br>
              <a:rPr lang="en-GB" altLang="en-US" sz="2400">
                <a:latin typeface="Comic Sans MS" panose="030F0702030302020204" pitchFamily="66" charset="0"/>
              </a:rPr>
            </a:br>
            <a:endParaRPr lang="en-GB" altLang="en-US" sz="2000" i="1">
              <a:solidFill>
                <a:srgbClr val="451964"/>
              </a:solidFill>
              <a:latin typeface="Comic Sans MS" panose="030F0702030302020204" pitchFamily="66" charset="0"/>
            </a:endParaRPr>
          </a:p>
        </p:txBody>
      </p:sp>
      <p:pic>
        <p:nvPicPr>
          <p:cNvPr id="17414" name="Picture 2" descr="Image result for biscuits">
            <a:extLst>
              <a:ext uri="{FF2B5EF4-FFF2-40B4-BE49-F238E27FC236}">
                <a16:creationId xmlns:a16="http://schemas.microsoft.com/office/drawing/2014/main" id="{E0160038-7792-4E4A-9AAA-EFD29DAE88B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807325" y="1065008"/>
            <a:ext cx="3338109" cy="164784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8" name="Title 1"/>
          <p:cNvSpPr txBox="1">
            <a:spLocks/>
          </p:cNvSpPr>
          <p:nvPr/>
        </p:nvSpPr>
        <p:spPr>
          <a:xfrm>
            <a:off x="1149352" y="1"/>
            <a:ext cx="10996082" cy="98443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sz="4400" dirty="0">
                <a:latin typeface="+mj-lt"/>
                <a:ea typeface="+mj-ea"/>
                <a:cs typeface="+mj-cs"/>
              </a:rPr>
              <a:t>Beth </a:t>
            </a:r>
            <a:r>
              <a:rPr lang="en-US" sz="4400" dirty="0" err="1">
                <a:latin typeface="+mj-lt"/>
                <a:ea typeface="+mj-ea"/>
                <a:cs typeface="+mj-cs"/>
              </a:rPr>
              <a:t>ydych</a:t>
            </a:r>
            <a:r>
              <a:rPr lang="en-US" sz="4400" dirty="0">
                <a:latin typeface="+mj-lt"/>
                <a:ea typeface="+mj-ea"/>
                <a:cs typeface="+mj-cs"/>
              </a:rPr>
              <a:t> chi</a:t>
            </a:r>
            <a:r>
              <a:rPr kumimoji="0" lang="en-US" sz="4400" b="0" i="0" u="none" strike="noStrike" kern="1200" cap="none" spc="0" normalizeH="0" baseline="0" noProof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 </a:t>
            </a:r>
            <a:r>
              <a:rPr kumimoji="0" lang="en-US" sz="4400" b="0" i="0" u="none" strike="noStrike" kern="1200" cap="none" spc="0" normalizeH="0" baseline="0" noProof="0" dirty="0" err="1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eisiau</a:t>
            </a:r>
            <a:r>
              <a:rPr kumimoji="0" lang="en-US" sz="4400" b="0" i="0" u="none" strike="noStrike" kern="1200" cap="none" spc="0" normalizeH="0" baseline="0" noProof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 …?  Beth </a:t>
            </a:r>
            <a:r>
              <a:rPr kumimoji="0" lang="en-US" sz="4400" b="0" i="0" u="none" strike="noStrike" kern="1200" cap="none" spc="0" normalizeH="0" baseline="0" noProof="0" dirty="0" err="1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wyt</a:t>
            </a:r>
            <a:r>
              <a:rPr kumimoji="0" lang="en-US" sz="4400" b="0" i="0" u="none" strike="noStrike" kern="1200" cap="none" spc="0" normalizeH="0" baseline="0" noProof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 </a:t>
            </a:r>
            <a:r>
              <a:rPr kumimoji="0" lang="en-US" sz="4400" b="0" i="0" u="none" strike="noStrike" kern="1200" cap="none" spc="0" normalizeH="0" baseline="0" noProof="0" dirty="0" err="1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ti</a:t>
            </a:r>
            <a:r>
              <a:rPr kumimoji="0" lang="en-US" sz="4400" b="0" i="0" u="none" strike="noStrike" kern="1200" cap="none" spc="0" normalizeH="0" baseline="0" noProof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 </a:t>
            </a:r>
            <a:r>
              <a:rPr kumimoji="0" lang="en-US" sz="4400" b="0" i="0" u="none" strike="noStrike" kern="1200" cap="none" spc="0" normalizeH="0" baseline="0" noProof="0" dirty="0" err="1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ishe</a:t>
            </a:r>
            <a:r>
              <a:rPr kumimoji="0" lang="en-US" sz="4400" b="0" i="0" u="none" strike="noStrike" kern="1200" cap="none" spc="0" normalizeH="0" baseline="0" noProof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 …?  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4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434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4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1434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4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1434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4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1434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4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1434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 nodeType="clickPar">
                      <p:stCondLst>
                        <p:cond delay="indefinite"/>
                      </p:stCondLst>
                      <p:childTnLst>
                        <p:par>
                          <p:cTn id="2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4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1434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4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1434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 nodeType="clickPar">
                      <p:stCondLst>
                        <p:cond delay="indefinite"/>
                      </p:stCondLst>
                      <p:childTnLst>
                        <p:par>
                          <p:cTn id="3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41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14341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29772" y="0"/>
            <a:ext cx="10515600" cy="1325563"/>
          </a:xfrm>
        </p:spPr>
        <p:txBody>
          <a:bodyPr/>
          <a:lstStyle/>
          <a:p>
            <a:r>
              <a:rPr lang="en-US" b="1" dirty="0"/>
              <a:t>BWYD                        FOOD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326146" y="1325563"/>
            <a:ext cx="5181600" cy="4351338"/>
          </a:xfrm>
        </p:spPr>
        <p:txBody>
          <a:bodyPr>
            <a:normAutofit/>
          </a:bodyPr>
          <a:lstStyle/>
          <a:p>
            <a:r>
              <a:rPr lang="en-US" dirty="0" err="1"/>
              <a:t>Defnyddiwch</a:t>
            </a:r>
            <a:r>
              <a:rPr lang="en-US" dirty="0"/>
              <a:t>  </a:t>
            </a:r>
            <a:r>
              <a:rPr lang="en-US" dirty="0" err="1"/>
              <a:t>taflenni</a:t>
            </a:r>
            <a:r>
              <a:rPr lang="en-US" dirty="0"/>
              <a:t> ‘</a:t>
            </a:r>
            <a:r>
              <a:rPr lang="en-US" dirty="0" err="1"/>
              <a:t>bwyd</a:t>
            </a:r>
            <a:r>
              <a:rPr lang="en-US" dirty="0"/>
              <a:t>’ </a:t>
            </a:r>
            <a:r>
              <a:rPr lang="en-US" dirty="0" err="1"/>
              <a:t>i</a:t>
            </a:r>
            <a:r>
              <a:rPr lang="en-US" dirty="0"/>
              <a:t> </a:t>
            </a:r>
            <a:r>
              <a:rPr lang="en-US" dirty="0" err="1"/>
              <a:t>helpu</a:t>
            </a:r>
            <a:r>
              <a:rPr lang="en-US" dirty="0"/>
              <a:t> chi </a:t>
            </a:r>
            <a:r>
              <a:rPr lang="en-US" dirty="0" err="1"/>
              <a:t>gyda’r</a:t>
            </a:r>
            <a:r>
              <a:rPr lang="en-US" dirty="0"/>
              <a:t> </a:t>
            </a:r>
            <a:r>
              <a:rPr lang="en-US" dirty="0" err="1"/>
              <a:t>gweithgaredd</a:t>
            </a:r>
            <a:r>
              <a:rPr lang="en-US" dirty="0"/>
              <a:t>. </a:t>
            </a:r>
          </a:p>
          <a:p>
            <a:r>
              <a:rPr lang="en-US" dirty="0" err="1"/>
              <a:t>Mewn</a:t>
            </a:r>
            <a:r>
              <a:rPr lang="en-US" dirty="0"/>
              <a:t> </a:t>
            </a:r>
            <a:r>
              <a:rPr lang="en-US" dirty="0" err="1"/>
              <a:t>parau</a:t>
            </a:r>
            <a:r>
              <a:rPr lang="en-US" dirty="0"/>
              <a:t> – </a:t>
            </a:r>
            <a:r>
              <a:rPr lang="en-US" dirty="0" err="1"/>
              <a:t>ceisiwch</a:t>
            </a:r>
            <a:r>
              <a:rPr lang="en-US" dirty="0"/>
              <a:t> </a:t>
            </a:r>
            <a:r>
              <a:rPr lang="en-US" dirty="0" err="1"/>
              <a:t>ofyn</a:t>
            </a:r>
            <a:r>
              <a:rPr lang="en-US" dirty="0"/>
              <a:t> am </a:t>
            </a:r>
            <a:r>
              <a:rPr lang="en-US" dirty="0" err="1"/>
              <a:t>wahanol</a:t>
            </a:r>
            <a:r>
              <a:rPr lang="en-US" dirty="0"/>
              <a:t> </a:t>
            </a:r>
            <a:r>
              <a:rPr lang="en-US" dirty="0" err="1"/>
              <a:t>fathau</a:t>
            </a:r>
            <a:r>
              <a:rPr lang="en-US" dirty="0"/>
              <a:t> </a:t>
            </a:r>
            <a:r>
              <a:rPr lang="en-US" dirty="0" err="1"/>
              <a:t>o</a:t>
            </a:r>
            <a:r>
              <a:rPr lang="en-US" dirty="0"/>
              <a:t> </a:t>
            </a:r>
            <a:r>
              <a:rPr lang="en-US" dirty="0" err="1"/>
              <a:t>fwyd</a:t>
            </a:r>
            <a:r>
              <a:rPr lang="en-US" dirty="0"/>
              <a:t>. </a:t>
            </a:r>
          </a:p>
          <a:p>
            <a:r>
              <a:rPr lang="en-US" dirty="0" err="1"/>
              <a:t>Yna</a:t>
            </a:r>
            <a:r>
              <a:rPr lang="en-US" dirty="0"/>
              <a:t>, </a:t>
            </a:r>
            <a:r>
              <a:rPr lang="en-US" dirty="0" err="1"/>
              <a:t>ceisiwch</a:t>
            </a:r>
            <a:r>
              <a:rPr lang="en-US" dirty="0"/>
              <a:t> </a:t>
            </a:r>
            <a:r>
              <a:rPr lang="en-US" dirty="0" err="1"/>
              <a:t>archebu</a:t>
            </a:r>
            <a:r>
              <a:rPr lang="en-US" dirty="0"/>
              <a:t> </a:t>
            </a:r>
            <a:r>
              <a:rPr lang="en-US" dirty="0" err="1"/>
              <a:t>pryd</a:t>
            </a:r>
            <a:r>
              <a:rPr lang="en-US" dirty="0"/>
              <a:t> </a:t>
            </a:r>
            <a:r>
              <a:rPr lang="en-US" dirty="0" err="1"/>
              <a:t>o</a:t>
            </a:r>
            <a:r>
              <a:rPr lang="en-US" dirty="0"/>
              <a:t> </a:t>
            </a:r>
            <a:r>
              <a:rPr lang="en-US" dirty="0" err="1"/>
              <a:t>fwyd</a:t>
            </a:r>
            <a:r>
              <a:rPr lang="en-US" dirty="0"/>
              <a:t> </a:t>
            </a:r>
            <a:r>
              <a:rPr lang="en-US" dirty="0" err="1"/>
              <a:t>gan</a:t>
            </a:r>
            <a:r>
              <a:rPr lang="en-US" dirty="0"/>
              <a:t> </a:t>
            </a:r>
            <a:r>
              <a:rPr lang="en-US" dirty="0" err="1"/>
              <a:t>gynnwys</a:t>
            </a:r>
            <a:r>
              <a:rPr lang="en-US" dirty="0"/>
              <a:t> </a:t>
            </a:r>
            <a:r>
              <a:rPr lang="en-US" dirty="0" err="1"/>
              <a:t>diod</a:t>
            </a:r>
            <a:r>
              <a:rPr lang="en-US" dirty="0"/>
              <a:t>. </a:t>
            </a:r>
          </a:p>
          <a:p>
            <a:r>
              <a:rPr lang="en-US" dirty="0" err="1"/>
              <a:t>Yna</a:t>
            </a:r>
            <a:r>
              <a:rPr lang="en-US" dirty="0"/>
              <a:t>, </a:t>
            </a:r>
            <a:r>
              <a:rPr lang="en-US" dirty="0" err="1"/>
              <a:t>cyfnewid</a:t>
            </a:r>
            <a:r>
              <a:rPr lang="en-US" dirty="0"/>
              <a:t> </a:t>
            </a:r>
            <a:r>
              <a:rPr lang="en-US" dirty="0" err="1"/>
              <a:t>rôl</a:t>
            </a:r>
            <a:r>
              <a:rPr lang="en-US" dirty="0"/>
              <a:t> a </a:t>
            </a:r>
            <a:r>
              <a:rPr lang="en-US" dirty="0" err="1"/>
              <a:t>gwnewch</a:t>
            </a:r>
            <a:r>
              <a:rPr lang="en-US" dirty="0"/>
              <a:t> </a:t>
            </a:r>
            <a:r>
              <a:rPr lang="en-US" dirty="0" err="1"/>
              <a:t>eto</a:t>
            </a:r>
            <a:r>
              <a:rPr lang="en-US" dirty="0"/>
              <a:t>. </a:t>
            </a:r>
          </a:p>
          <a:p>
            <a:r>
              <a:rPr lang="en-US" dirty="0" err="1"/>
              <a:t>Cefnogwch</a:t>
            </a:r>
            <a:r>
              <a:rPr lang="en-US" dirty="0"/>
              <a:t> </a:t>
            </a:r>
            <a:r>
              <a:rPr lang="en-US" dirty="0" err="1"/>
              <a:t>eich</a:t>
            </a:r>
            <a:r>
              <a:rPr lang="en-US" dirty="0"/>
              <a:t> </a:t>
            </a:r>
            <a:r>
              <a:rPr lang="en-US" dirty="0" err="1"/>
              <a:t>gilydd</a:t>
            </a:r>
            <a:r>
              <a:rPr lang="en-US" dirty="0"/>
              <a:t>!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663772" y="1325563"/>
            <a:ext cx="5181600" cy="4351338"/>
          </a:xfrm>
        </p:spPr>
        <p:txBody>
          <a:bodyPr>
            <a:normAutofit/>
          </a:bodyPr>
          <a:lstStyle/>
          <a:p>
            <a:r>
              <a:rPr lang="en-US" dirty="0"/>
              <a:t>Turn to the sheets about ‘food’ to help you with this activity. </a:t>
            </a:r>
          </a:p>
          <a:p>
            <a:r>
              <a:rPr lang="en-US" dirty="0"/>
              <a:t>In pairs – try to ask for various food. </a:t>
            </a:r>
          </a:p>
          <a:p>
            <a:r>
              <a:rPr lang="en-US" dirty="0"/>
              <a:t>Then – try to order a meal with a drink.</a:t>
            </a:r>
          </a:p>
          <a:p>
            <a:r>
              <a:rPr lang="en-US" dirty="0"/>
              <a:t>Now – swap roles and try again. </a:t>
            </a:r>
          </a:p>
          <a:p>
            <a:r>
              <a:rPr lang="en-US" dirty="0"/>
              <a:t>Support each other!  </a:t>
            </a:r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0" y="0"/>
            <a:ext cx="10515600" cy="1325563"/>
          </a:xfrm>
        </p:spPr>
        <p:txBody>
          <a:bodyPr/>
          <a:lstStyle/>
          <a:p>
            <a:r>
              <a:rPr lang="en-US" b="1" dirty="0" err="1"/>
              <a:t>Amcanion</a:t>
            </a:r>
            <a:r>
              <a:rPr lang="en-US" b="1" dirty="0"/>
              <a:t>  :                Objectives :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08075" y="1325563"/>
            <a:ext cx="5181600" cy="4351338"/>
          </a:xfrm>
        </p:spPr>
        <p:txBody>
          <a:bodyPr/>
          <a:lstStyle/>
          <a:p>
            <a:pPr>
              <a:buNone/>
            </a:pPr>
            <a:r>
              <a:rPr lang="en-GB" altLang="en-US" dirty="0" err="1">
                <a:cs typeface="Calibri" panose="020F0502020204030204" pitchFamily="34" charset="0"/>
              </a:rPr>
              <a:t>Erbyn</a:t>
            </a:r>
            <a:r>
              <a:rPr lang="en-GB" altLang="en-US" dirty="0">
                <a:cs typeface="Calibri" panose="020F0502020204030204" pitchFamily="34" charset="0"/>
              </a:rPr>
              <a:t> </a:t>
            </a:r>
            <a:r>
              <a:rPr lang="en-GB" altLang="en-US" dirty="0" err="1">
                <a:cs typeface="Calibri" panose="020F0502020204030204" pitchFamily="34" charset="0"/>
              </a:rPr>
              <a:t>diwedd</a:t>
            </a:r>
            <a:r>
              <a:rPr lang="en-GB" altLang="en-US" dirty="0">
                <a:cs typeface="Calibri" panose="020F0502020204030204" pitchFamily="34" charset="0"/>
              </a:rPr>
              <a:t> yr </a:t>
            </a:r>
            <a:r>
              <a:rPr lang="en-GB" altLang="en-US" dirty="0" err="1">
                <a:cs typeface="Calibri" panose="020F0502020204030204" pitchFamily="34" charset="0"/>
              </a:rPr>
              <a:t>uned</a:t>
            </a:r>
            <a:r>
              <a:rPr lang="en-GB" altLang="en-US" dirty="0">
                <a:cs typeface="Calibri" panose="020F0502020204030204" pitchFamily="34" charset="0"/>
              </a:rPr>
              <a:t> </a:t>
            </a:r>
            <a:r>
              <a:rPr lang="en-GB" altLang="en-US" dirty="0" err="1">
                <a:cs typeface="Calibri" panose="020F0502020204030204" pitchFamily="34" charset="0"/>
              </a:rPr>
              <a:t>byddwch</a:t>
            </a:r>
            <a:r>
              <a:rPr lang="en-GB" altLang="en-US" dirty="0">
                <a:cs typeface="Calibri" panose="020F0502020204030204" pitchFamily="34" charset="0"/>
              </a:rPr>
              <a:t> </a:t>
            </a:r>
            <a:r>
              <a:rPr lang="en-GB" altLang="en-US" dirty="0" err="1">
                <a:cs typeface="Calibri" panose="020F0502020204030204" pitchFamily="34" charset="0"/>
              </a:rPr>
              <a:t>chi’n</a:t>
            </a:r>
            <a:r>
              <a:rPr lang="en-GB" altLang="en-US" dirty="0">
                <a:cs typeface="Calibri" panose="020F0502020204030204" pitchFamily="34" charset="0"/>
              </a:rPr>
              <a:t> </a:t>
            </a:r>
            <a:r>
              <a:rPr lang="en-GB" altLang="en-US" dirty="0" err="1">
                <a:cs typeface="Calibri" panose="020F0502020204030204" pitchFamily="34" charset="0"/>
              </a:rPr>
              <a:t>gallu</a:t>
            </a:r>
            <a:r>
              <a:rPr lang="en-GB" altLang="en-US" dirty="0">
                <a:cs typeface="Calibri" panose="020F0502020204030204" pitchFamily="34" charset="0"/>
              </a:rPr>
              <a:t>:</a:t>
            </a:r>
          </a:p>
          <a:p>
            <a:pPr>
              <a:buNone/>
            </a:pPr>
            <a:endParaRPr lang="en-GB" altLang="en-US" dirty="0">
              <a:cs typeface="Calibri"/>
            </a:endParaRPr>
          </a:p>
          <a:p>
            <a:r>
              <a:rPr lang="en-GB" altLang="en-US" b="1" dirty="0" err="1">
                <a:cs typeface="Calibri"/>
              </a:rPr>
              <a:t>Dechrau</a:t>
            </a:r>
            <a:r>
              <a:rPr lang="en-GB" altLang="en-US" b="1" dirty="0">
                <a:cs typeface="Calibri"/>
              </a:rPr>
              <a:t> </a:t>
            </a:r>
            <a:r>
              <a:rPr lang="en-GB" altLang="en-US" b="1" dirty="0" err="1">
                <a:cs typeface="Calibri"/>
              </a:rPr>
              <a:t>sgwrs</a:t>
            </a:r>
            <a:r>
              <a:rPr lang="en-GB" altLang="en-US" b="1" dirty="0">
                <a:cs typeface="Calibri"/>
              </a:rPr>
              <a:t> </a:t>
            </a:r>
            <a:r>
              <a:rPr lang="en-GB" altLang="en-US" b="1" dirty="0" err="1">
                <a:cs typeface="Calibri"/>
              </a:rPr>
              <a:t>yn</a:t>
            </a:r>
            <a:r>
              <a:rPr lang="en-GB" altLang="en-US" b="1" dirty="0">
                <a:cs typeface="Calibri"/>
              </a:rPr>
              <a:t> </a:t>
            </a:r>
            <a:r>
              <a:rPr lang="en-GB" altLang="en-US" b="1" dirty="0" err="1">
                <a:cs typeface="Calibri"/>
              </a:rPr>
              <a:t>Gymraeg</a:t>
            </a:r>
            <a:endParaRPr lang="en-GB" altLang="en-US" dirty="0">
              <a:cs typeface="Calibri" panose="020F0502020204030204" pitchFamily="34" charset="0"/>
            </a:endParaRPr>
          </a:p>
          <a:p>
            <a:r>
              <a:rPr lang="en-GB" altLang="en-US" b="1" dirty="0" err="1">
                <a:cs typeface="Calibri" panose="020F0502020204030204" pitchFamily="34" charset="0"/>
              </a:rPr>
              <a:t>Dweud</a:t>
            </a:r>
            <a:r>
              <a:rPr lang="en-GB" altLang="en-US" b="1" dirty="0">
                <a:cs typeface="Calibri" panose="020F0502020204030204" pitchFamily="34" charset="0"/>
              </a:rPr>
              <a:t> </a:t>
            </a:r>
            <a:r>
              <a:rPr lang="en-GB" altLang="en-US" b="1" dirty="0" err="1">
                <a:cs typeface="Calibri" panose="020F0502020204030204" pitchFamily="34" charset="0"/>
              </a:rPr>
              <a:t>beth</a:t>
            </a:r>
            <a:r>
              <a:rPr lang="en-GB" altLang="en-US" b="1" dirty="0">
                <a:cs typeface="Calibri" panose="020F0502020204030204" pitchFamily="34" charset="0"/>
              </a:rPr>
              <a:t> </a:t>
            </a:r>
            <a:r>
              <a:rPr lang="en-GB" altLang="en-US" b="1" dirty="0" err="1">
                <a:cs typeface="Calibri" panose="020F0502020204030204" pitchFamily="34" charset="0"/>
              </a:rPr>
              <a:t>dych</a:t>
            </a:r>
            <a:r>
              <a:rPr lang="en-GB" altLang="en-US" b="1" dirty="0">
                <a:cs typeface="Calibri" panose="020F0502020204030204" pitchFamily="34" charset="0"/>
              </a:rPr>
              <a:t> chi </a:t>
            </a:r>
            <a:r>
              <a:rPr lang="en-GB" altLang="en-US" b="1" dirty="0" err="1">
                <a:cs typeface="Calibri" panose="020F0502020204030204" pitchFamily="34" charset="0"/>
              </a:rPr>
              <a:t>eisiau</a:t>
            </a:r>
            <a:endParaRPr lang="en-GB" altLang="en-US" b="1" dirty="0">
              <a:cs typeface="Calibri" panose="020F0502020204030204" pitchFamily="34" charset="0"/>
            </a:endParaRPr>
          </a:p>
          <a:p>
            <a:endParaRPr lang="en-GB" altLang="en-US" dirty="0">
              <a:cs typeface="Calibri" panose="020F0502020204030204" pitchFamily="34" charset="0"/>
            </a:endParaRPr>
          </a:p>
          <a:p>
            <a:r>
              <a:rPr lang="en-GB" altLang="en-US" dirty="0" err="1">
                <a:cs typeface="Calibri" panose="020F0502020204030204" pitchFamily="34" charset="0"/>
              </a:rPr>
              <a:t>Yn</a:t>
            </a:r>
            <a:r>
              <a:rPr lang="en-GB" altLang="en-US" dirty="0">
                <a:cs typeface="Calibri" panose="020F0502020204030204" pitchFamily="34" charset="0"/>
              </a:rPr>
              <a:t> </a:t>
            </a:r>
            <a:r>
              <a:rPr lang="en-GB" altLang="en-US" dirty="0" err="1">
                <a:cs typeface="Calibri" panose="020F0502020204030204" pitchFamily="34" charset="0"/>
              </a:rPr>
              <a:t>gywir</a:t>
            </a:r>
            <a:r>
              <a:rPr lang="en-GB" altLang="en-US" dirty="0">
                <a:cs typeface="Calibri" panose="020F0502020204030204" pitchFamily="34" charset="0"/>
              </a:rPr>
              <a:t> </a:t>
            </a:r>
            <a:r>
              <a:rPr lang="en-GB" altLang="en-US" dirty="0" err="1">
                <a:cs typeface="Calibri" panose="020F0502020204030204" pitchFamily="34" charset="0"/>
              </a:rPr>
              <a:t>gyda</a:t>
            </a:r>
            <a:r>
              <a:rPr lang="en-GB" altLang="en-US" dirty="0">
                <a:cs typeface="Calibri" panose="020F0502020204030204" pitchFamily="34" charset="0"/>
              </a:rPr>
              <a:t> </a:t>
            </a:r>
            <a:r>
              <a:rPr lang="en-GB" altLang="en-US" dirty="0" err="1">
                <a:cs typeface="Calibri" panose="020F0502020204030204" pitchFamily="34" charset="0"/>
              </a:rPr>
              <a:t>chymorth</a:t>
            </a:r>
            <a:r>
              <a:rPr lang="en-GB" altLang="en-US" dirty="0">
                <a:cs typeface="Calibri" panose="020F0502020204030204" pitchFamily="34" charset="0"/>
              </a:rPr>
              <a:t> </a:t>
            </a:r>
            <a:r>
              <a:rPr lang="en-GB" altLang="en-US" dirty="0" err="1">
                <a:cs typeface="Calibri" panose="020F0502020204030204" pitchFamily="34" charset="0"/>
              </a:rPr>
              <a:t>y</a:t>
            </a:r>
            <a:r>
              <a:rPr lang="en-GB" altLang="en-US" dirty="0">
                <a:cs typeface="Calibri" panose="020F0502020204030204" pitchFamily="34" charset="0"/>
              </a:rPr>
              <a:t> </a:t>
            </a:r>
            <a:r>
              <a:rPr lang="en-GB" altLang="en-US" dirty="0" err="1">
                <a:cs typeface="Calibri" panose="020F0502020204030204" pitchFamily="34" charset="0"/>
              </a:rPr>
              <a:t>tiwtor</a:t>
            </a:r>
            <a:r>
              <a:rPr lang="en-GB" altLang="en-US" dirty="0">
                <a:cs typeface="Calibri" panose="020F0502020204030204" pitchFamily="34" charset="0"/>
              </a:rPr>
              <a:t> a </a:t>
            </a:r>
            <a:r>
              <a:rPr lang="en-GB" altLang="en-US" dirty="0" err="1">
                <a:cs typeface="Calibri" panose="020F0502020204030204" pitchFamily="34" charset="0"/>
              </a:rPr>
              <a:t>chyd-cyfoedion</a:t>
            </a:r>
            <a:r>
              <a:rPr lang="en-GB" altLang="en-US" dirty="0">
                <a:cs typeface="Calibri" panose="020F0502020204030204" pitchFamily="34" charset="0"/>
              </a:rPr>
              <a:t>.</a:t>
            </a:r>
          </a:p>
          <a:p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554288" y="1325563"/>
            <a:ext cx="5386806" cy="4351338"/>
          </a:xfrm>
        </p:spPr>
        <p:txBody>
          <a:bodyPr/>
          <a:lstStyle/>
          <a:p>
            <a:pPr>
              <a:buNone/>
            </a:pPr>
            <a:r>
              <a:rPr lang="en-GB" altLang="en-US" i="1" dirty="0">
                <a:solidFill>
                  <a:srgbClr val="451964"/>
                </a:solidFill>
                <a:cs typeface="Calibri" panose="020F0502020204030204" pitchFamily="34" charset="0"/>
              </a:rPr>
              <a:t>By the end of the unit you will be able to:</a:t>
            </a:r>
          </a:p>
          <a:p>
            <a:pPr>
              <a:buNone/>
            </a:pPr>
            <a:endParaRPr lang="en-GB" altLang="en-US" i="1" dirty="0">
              <a:solidFill>
                <a:srgbClr val="451964"/>
              </a:solidFill>
              <a:cs typeface="Calibri" panose="020F0502020204030204" pitchFamily="34" charset="0"/>
            </a:endParaRPr>
          </a:p>
          <a:p>
            <a:r>
              <a:rPr lang="en-GB" altLang="en-US" b="1" i="1" dirty="0">
                <a:solidFill>
                  <a:srgbClr val="451964"/>
                </a:solidFill>
                <a:cs typeface="Calibri"/>
              </a:rPr>
              <a:t>Start a conversation in Welsh</a:t>
            </a:r>
            <a:endParaRPr lang="en-GB" altLang="en-US" i="1" dirty="0">
              <a:solidFill>
                <a:srgbClr val="451964"/>
              </a:solidFill>
              <a:cs typeface="Calibri" panose="020F0502020204030204" pitchFamily="34" charset="0"/>
            </a:endParaRPr>
          </a:p>
          <a:p>
            <a:r>
              <a:rPr lang="en-GB" altLang="en-US" b="1" i="1" dirty="0">
                <a:solidFill>
                  <a:srgbClr val="451964"/>
                </a:solidFill>
                <a:cs typeface="Calibri" panose="020F0502020204030204" pitchFamily="34" charset="0"/>
              </a:rPr>
              <a:t>Say what you want</a:t>
            </a:r>
          </a:p>
          <a:p>
            <a:pPr>
              <a:buNone/>
            </a:pPr>
            <a:endParaRPr lang="en-GB" altLang="en-US" b="1" i="1" dirty="0">
              <a:solidFill>
                <a:srgbClr val="451964"/>
              </a:solidFill>
              <a:cs typeface="Calibri" panose="020F0502020204030204" pitchFamily="34" charset="0"/>
            </a:endParaRPr>
          </a:p>
          <a:p>
            <a:pPr>
              <a:buNone/>
            </a:pPr>
            <a:r>
              <a:rPr lang="en-GB" altLang="en-US" i="1" dirty="0">
                <a:solidFill>
                  <a:srgbClr val="451964"/>
                </a:solidFill>
                <a:cs typeface="Calibri" panose="020F0502020204030204" pitchFamily="34" charset="0"/>
              </a:rPr>
              <a:t>Correctly with tutor and fellow students support.</a:t>
            </a:r>
          </a:p>
          <a:p>
            <a:endParaRPr lang="en-US" dirty="0"/>
          </a:p>
        </p:txBody>
      </p:sp>
    </p:spTree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table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686744" y="1523608"/>
            <a:ext cx="9616093" cy="4238244"/>
          </a:xfrm>
          <a:prstGeom prst="rect">
            <a:avLst/>
          </a:prstGeom>
        </p:spPr>
      </p:pic>
      <p:sp>
        <p:nvSpPr>
          <p:cNvPr id="7" name="Rectangle 6"/>
          <p:cNvSpPr/>
          <p:nvPr/>
        </p:nvSpPr>
        <p:spPr>
          <a:xfrm>
            <a:off x="1185620" y="738778"/>
            <a:ext cx="10117216" cy="7848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>
              <a:spcBef>
                <a:spcPct val="50000"/>
              </a:spcBef>
            </a:pPr>
            <a:r>
              <a:rPr lang="en-GB" sz="4500" b="1" dirty="0" err="1"/>
              <a:t>Dyddiau’r</a:t>
            </a:r>
            <a:r>
              <a:rPr lang="en-GB" sz="4500" b="1" dirty="0"/>
              <a:t> </a:t>
            </a:r>
            <a:r>
              <a:rPr lang="en-GB" sz="4500" b="1" dirty="0" err="1"/>
              <a:t>wythnos</a:t>
            </a:r>
            <a:r>
              <a:rPr lang="en-GB" sz="4500" dirty="0"/>
              <a:t> – Days of the week</a:t>
            </a:r>
          </a:p>
        </p:txBody>
      </p:sp>
    </p:spTree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5346" name="Rectangle 2"/>
          <p:cNvSpPr>
            <a:spLocks noChangeArrowheads="1"/>
          </p:cNvSpPr>
          <p:nvPr/>
        </p:nvSpPr>
        <p:spPr bwMode="auto">
          <a:xfrm>
            <a:off x="2" y="765178"/>
            <a:ext cx="3407833" cy="792163"/>
          </a:xfrm>
          <a:prstGeom prst="rect">
            <a:avLst/>
          </a:prstGeom>
          <a:solidFill>
            <a:srgbClr val="CC0000"/>
          </a:solidFill>
          <a:ln w="9525">
            <a:noFill/>
            <a:miter lim="800000"/>
            <a:headEnd/>
            <a:tailEnd/>
          </a:ln>
          <a:effectLst>
            <a:outerShdw blurRad="63500" dist="107763" dir="2700000" algn="ctr" rotWithShape="0">
              <a:srgbClr val="FFCCFF">
                <a:alpha val="50000"/>
              </a:srgbClr>
            </a:outerShdw>
          </a:effectLst>
        </p:spPr>
        <p:txBody>
          <a:bodyPr lIns="36576" tIns="36576" rIns="36576" bIns="36576">
            <a:prstTxWarp prst="textNoShape">
              <a:avLst/>
            </a:prstTxWarp>
          </a:bodyPr>
          <a:lstStyle/>
          <a:p>
            <a:pPr>
              <a:defRPr/>
            </a:pPr>
            <a:endParaRPr lang="en-GB">
              <a:latin typeface="Comic Sans MS" pitchFamily="66" charset="0"/>
              <a:ea typeface="+mn-ea"/>
              <a:cs typeface="Arial" charset="0"/>
            </a:endParaRPr>
          </a:p>
        </p:txBody>
      </p:sp>
      <p:sp>
        <p:nvSpPr>
          <p:cNvPr id="185347" name="Text Box 3"/>
          <p:cNvSpPr txBox="1">
            <a:spLocks noChangeArrowheads="1"/>
          </p:cNvSpPr>
          <p:nvPr/>
        </p:nvSpPr>
        <p:spPr bwMode="auto">
          <a:xfrm>
            <a:off x="334435" y="836616"/>
            <a:ext cx="2734733" cy="649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36576" tIns="36576" rIns="36576" bIns="36576">
            <a:prstTxWarp prst="textNoShape">
              <a:avLst/>
            </a:prstTxWarp>
          </a:bodyPr>
          <a:lstStyle/>
          <a:p>
            <a:pPr algn="r"/>
            <a:r>
              <a:rPr lang="en-GB" sz="3600" b="1">
                <a:solidFill>
                  <a:schemeClr val="bg1"/>
                </a:solidFill>
                <a:effectDag name="">
                  <a:cont type="tree" name="">
                    <a:effect ref="fillLine"/>
                    <a:outerShdw dist="38100" dir="13500000" algn="br">
                      <a:srgbClr val="FFFFFF"/>
                    </a:outerShdw>
                  </a:cont>
                  <a:cont type="tree" name="">
                    <a:effect ref="fillLine"/>
                    <a:outerShdw dist="38100" dir="2700000" algn="tl">
                      <a:srgbClr val="999999"/>
                    </a:outerShdw>
                  </a:cont>
                  <a:effect ref="fillLine"/>
                </a:effectDag>
              </a:rPr>
              <a:t>GEIRFA</a:t>
            </a:r>
            <a:endParaRPr lang="en-GB" sz="3600">
              <a:solidFill>
                <a:schemeClr val="bg1"/>
              </a:solidFill>
            </a:endParaRPr>
          </a:p>
        </p:txBody>
      </p:sp>
      <p:sp>
        <p:nvSpPr>
          <p:cNvPr id="185349" name="Text Box 5"/>
          <p:cNvSpPr txBox="1">
            <a:spLocks noChangeArrowheads="1"/>
          </p:cNvSpPr>
          <p:nvPr/>
        </p:nvSpPr>
        <p:spPr bwMode="auto">
          <a:xfrm>
            <a:off x="2927352" y="2492375"/>
            <a:ext cx="6239933" cy="5794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  <a:defRPr/>
            </a:pPr>
            <a:r>
              <a:rPr lang="en-GB" sz="3200" dirty="0">
                <a:solidFill>
                  <a:schemeClr val="accent2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Comic Sans MS" pitchFamily="66" charset="0"/>
                <a:ea typeface="+mn-ea"/>
                <a:cs typeface="Arial" charset="0"/>
              </a:rPr>
              <a:t>fine</a:t>
            </a:r>
          </a:p>
        </p:txBody>
      </p:sp>
      <p:sp>
        <p:nvSpPr>
          <p:cNvPr id="185350" name="Text Box 6"/>
          <p:cNvSpPr txBox="1">
            <a:spLocks noChangeArrowheads="1"/>
          </p:cNvSpPr>
          <p:nvPr/>
        </p:nvSpPr>
        <p:spPr bwMode="auto">
          <a:xfrm>
            <a:off x="2927352" y="4149728"/>
            <a:ext cx="6239933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  <a:defRPr/>
            </a:pPr>
            <a:r>
              <a:rPr lang="en-GB" sz="4000">
                <a:solidFill>
                  <a:srgbClr val="FF0000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Comic Sans MS" pitchFamily="66" charset="0"/>
                <a:ea typeface="+mn-ea"/>
                <a:cs typeface="Arial" charset="0"/>
              </a:rPr>
              <a:t>braf</a:t>
            </a:r>
          </a:p>
        </p:txBody>
      </p:sp>
      <p:sp>
        <p:nvSpPr>
          <p:cNvPr id="16390" name="Rectangle 12"/>
          <p:cNvSpPr>
            <a:spLocks noChangeArrowheads="1"/>
          </p:cNvSpPr>
          <p:nvPr/>
        </p:nvSpPr>
        <p:spPr bwMode="auto">
          <a:xfrm>
            <a:off x="0" y="6092825"/>
            <a:ext cx="12192000" cy="431800"/>
          </a:xfrm>
          <a:prstGeom prst="rect">
            <a:avLst/>
          </a:prstGeom>
          <a:solidFill>
            <a:srgbClr val="66CCFF"/>
          </a:solidFill>
          <a:ln w="9525">
            <a:solidFill>
              <a:srgbClr val="990099"/>
            </a:solidFill>
            <a:miter lim="800000"/>
            <a:headEnd/>
            <a:tailEnd/>
          </a:ln>
        </p:spPr>
        <p:txBody>
          <a:bodyPr wrap="none" anchor="ctr">
            <a:prstTxWarp prst="textNoShape">
              <a:avLst/>
            </a:prstTxWarp>
          </a:bodyPr>
          <a:lstStyle/>
          <a:p>
            <a:endParaRPr lang="en-US"/>
          </a:p>
        </p:txBody>
      </p:sp>
      <p:grpSp>
        <p:nvGrpSpPr>
          <p:cNvPr id="2" name="Group 13"/>
          <p:cNvGrpSpPr>
            <a:grpSpLocks/>
          </p:cNvGrpSpPr>
          <p:nvPr/>
        </p:nvGrpSpPr>
        <p:grpSpPr bwMode="auto">
          <a:xfrm>
            <a:off x="10608736" y="5589588"/>
            <a:ext cx="1248833" cy="1123950"/>
            <a:chOff x="115851960" y="108738060"/>
            <a:chExt cx="1230122" cy="1188000"/>
          </a:xfrm>
        </p:grpSpPr>
        <p:pic>
          <p:nvPicPr>
            <p:cNvPr id="16398" name="Picture 14" descr="1194984651288787994right_hand_print_benji_p_01"/>
            <p:cNvPicPr>
              <a:picLocks noChangeAspect="1" noChangeArrowheads="1"/>
            </p:cNvPicPr>
            <p:nvPr/>
          </p:nvPicPr>
          <p:blipFill>
            <a:blip r:embed="rId3"/>
            <a:srcRect/>
            <a:stretch>
              <a:fillRect/>
            </a:stretch>
          </p:blipFill>
          <p:spPr bwMode="auto">
            <a:xfrm rot="20995830" flipH="1">
              <a:off x="115851960" y="108738060"/>
              <a:ext cx="1230122" cy="118800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pic>
          <p:nvPicPr>
            <p:cNvPr id="16399" name="Picture 15" descr="1194984651288787994right_hand_print_benji_p_01"/>
            <p:cNvPicPr>
              <a:picLocks noChangeAspect="1" noChangeArrowheads="1"/>
            </p:cNvPicPr>
            <p:nvPr/>
          </p:nvPicPr>
          <p:blipFill>
            <a:blip r:embed="rId4"/>
            <a:srcRect/>
            <a:stretch>
              <a:fillRect/>
            </a:stretch>
          </p:blipFill>
          <p:spPr bwMode="auto">
            <a:xfrm rot="21592790" flipH="1">
              <a:off x="116083438" y="109386892"/>
              <a:ext cx="522711" cy="50481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</p:grpSp>
      <p:sp>
        <p:nvSpPr>
          <p:cNvPr id="185372" name="Rectangle 28"/>
          <p:cNvSpPr>
            <a:spLocks noChangeArrowheads="1"/>
          </p:cNvSpPr>
          <p:nvPr/>
        </p:nvSpPr>
        <p:spPr bwMode="auto">
          <a:xfrm>
            <a:off x="9745133" y="1052516"/>
            <a:ext cx="2446867" cy="504825"/>
          </a:xfrm>
          <a:prstGeom prst="rect">
            <a:avLst/>
          </a:prstGeom>
          <a:solidFill>
            <a:srgbClr val="66CCFF"/>
          </a:solidFill>
          <a:ln w="9525">
            <a:solidFill>
              <a:srgbClr val="990099"/>
            </a:solidFill>
            <a:miter lim="800000"/>
            <a:headEnd/>
            <a:tailEnd/>
          </a:ln>
          <a:effectLst>
            <a:outerShdw blurRad="63500" dist="107763" dir="2700000" algn="ctr" rotWithShape="0">
              <a:srgbClr val="FFCCFF">
                <a:alpha val="50000"/>
              </a:srgbClr>
            </a:outerShdw>
          </a:effectLst>
        </p:spPr>
        <p:txBody>
          <a:bodyPr lIns="36576" tIns="36576" rIns="36576" bIns="36576">
            <a:prstTxWarp prst="textNoShape">
              <a:avLst/>
            </a:prstTxWarp>
          </a:bodyPr>
          <a:lstStyle/>
          <a:p>
            <a:pPr>
              <a:defRPr/>
            </a:pPr>
            <a:endParaRPr lang="en-GB">
              <a:latin typeface="Comic Sans MS" pitchFamily="66" charset="0"/>
              <a:ea typeface="+mn-ea"/>
              <a:cs typeface="Arial" charset="0"/>
            </a:endParaRPr>
          </a:p>
        </p:txBody>
      </p:sp>
      <p:sp>
        <p:nvSpPr>
          <p:cNvPr id="16393" name="Text Box 29"/>
          <p:cNvSpPr txBox="1">
            <a:spLocks noChangeArrowheads="1"/>
          </p:cNvSpPr>
          <p:nvPr/>
        </p:nvSpPr>
        <p:spPr bwMode="auto">
          <a:xfrm>
            <a:off x="9935635" y="1128716"/>
            <a:ext cx="1631951" cy="4286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36576" tIns="36576" rIns="36576" bIns="36576">
            <a:prstTxWarp prst="textNoShape">
              <a:avLst/>
            </a:prstTxWarp>
          </a:bodyPr>
          <a:lstStyle/>
          <a:p>
            <a:pPr algn="ctr"/>
            <a:r>
              <a:rPr lang="en-GB" sz="2200" b="1">
                <a:solidFill>
                  <a:srgbClr val="990099"/>
                </a:solidFill>
              </a:rPr>
              <a:t>Cam 1</a:t>
            </a:r>
            <a:endParaRPr lang="en-GB" sz="1800">
              <a:solidFill>
                <a:srgbClr val="990099"/>
              </a:solidFill>
            </a:endParaRPr>
          </a:p>
        </p:txBody>
      </p:sp>
      <p:pic>
        <p:nvPicPr>
          <p:cNvPr id="16394" name="Picture 30" descr="transparentccclogo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10896600" y="1700216"/>
            <a:ext cx="1295400" cy="8096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85375" name="Rectangle 31"/>
          <p:cNvSpPr>
            <a:spLocks noChangeArrowheads="1"/>
          </p:cNvSpPr>
          <p:nvPr/>
        </p:nvSpPr>
        <p:spPr bwMode="auto">
          <a:xfrm>
            <a:off x="7152219" y="115889"/>
            <a:ext cx="5039783" cy="720725"/>
          </a:xfrm>
          <a:prstGeom prst="rect">
            <a:avLst/>
          </a:prstGeom>
          <a:solidFill>
            <a:srgbClr val="66CCFF"/>
          </a:solidFill>
          <a:ln w="9525">
            <a:solidFill>
              <a:srgbClr val="990099"/>
            </a:solidFill>
            <a:miter lim="800000"/>
            <a:headEnd/>
            <a:tailEnd/>
          </a:ln>
          <a:effectLst>
            <a:outerShdw blurRad="63500" dist="107763" dir="2700000" algn="ctr" rotWithShape="0">
              <a:srgbClr val="FFCCFF">
                <a:alpha val="50000"/>
              </a:srgbClr>
            </a:outerShdw>
          </a:effectLst>
        </p:spPr>
        <p:txBody>
          <a:bodyPr lIns="36576" tIns="36576" rIns="36576" bIns="36576">
            <a:prstTxWarp prst="textNoShape">
              <a:avLst/>
            </a:prstTxWarp>
          </a:bodyPr>
          <a:lstStyle/>
          <a:p>
            <a:pPr>
              <a:defRPr/>
            </a:pPr>
            <a:endParaRPr lang="en-GB">
              <a:latin typeface="Comic Sans MS" pitchFamily="66" charset="0"/>
              <a:ea typeface="+mn-ea"/>
              <a:cs typeface="Arial" charset="0"/>
            </a:endParaRPr>
          </a:p>
        </p:txBody>
      </p:sp>
      <p:sp>
        <p:nvSpPr>
          <p:cNvPr id="185376" name="Text Box 32"/>
          <p:cNvSpPr txBox="1">
            <a:spLocks noChangeArrowheads="1"/>
          </p:cNvSpPr>
          <p:nvPr/>
        </p:nvSpPr>
        <p:spPr bwMode="auto">
          <a:xfrm>
            <a:off x="7440084" y="188913"/>
            <a:ext cx="4654549" cy="649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36576" tIns="36576" rIns="36576" bIns="36576">
            <a:prstTxWarp prst="textNoShape">
              <a:avLst/>
            </a:prstTxWarp>
          </a:bodyPr>
          <a:lstStyle/>
          <a:p>
            <a:pPr algn="ctr"/>
            <a:r>
              <a:rPr lang="en-GB" sz="3600" b="1">
                <a:solidFill>
                  <a:srgbClr val="990099"/>
                </a:solidFill>
                <a:effectLst>
                  <a:outerShdw blurRad="38100" dist="38100" dir="2700000" algn="tl">
                    <a:srgbClr val="DDDDDD"/>
                  </a:outerShdw>
                </a:effectLst>
              </a:rPr>
              <a:t>Y TYWYDD</a:t>
            </a:r>
            <a:endParaRPr lang="en-GB" sz="3600">
              <a:solidFill>
                <a:srgbClr val="990099"/>
              </a:solidFill>
              <a:effectLst>
                <a:outerShdw blurRad="38100" dist="38100" dir="2700000" algn="tl">
                  <a:srgbClr val="DDDDDD"/>
                </a:outerShdw>
              </a:effectLst>
            </a:endParaRPr>
          </a:p>
        </p:txBody>
      </p:sp>
      <p:pic>
        <p:nvPicPr>
          <p:cNvPr id="16397" name="Picture 33" descr="32639056"/>
          <p:cNvPicPr>
            <a:picLocks noChangeAspect="1" noChangeArrowheads="1" noCrop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2159000" y="2997203"/>
            <a:ext cx="1729317" cy="11525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6" name="Picture 15" descr="Weather Sunny Clipart"/>
          <p:cNvPicPr>
            <a:picLocks noChangeAspect="1" noChangeArrowheads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7253433" y="2009198"/>
            <a:ext cx="2857500" cy="2724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7" name="Rectangle 16"/>
          <p:cNvSpPr>
            <a:spLocks noChangeArrowheads="1"/>
          </p:cNvSpPr>
          <p:nvPr/>
        </p:nvSpPr>
        <p:spPr bwMode="auto">
          <a:xfrm>
            <a:off x="5027084" y="5150515"/>
            <a:ext cx="8280400" cy="67710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prstTxWarp prst="textNoShape">
              <a:avLst/>
            </a:prstTxWarp>
            <a:spAutoFit/>
          </a:bodyPr>
          <a:lstStyle/>
          <a:p>
            <a:pPr algn="ctr"/>
            <a:r>
              <a:rPr lang="cy-GB" sz="3800" b="1" dirty="0">
                <a:solidFill>
                  <a:srgbClr val="000090"/>
                </a:solidFill>
                <a:effectLst>
                  <a:outerShdw blurRad="38100" dist="38100" dir="2700000" algn="tl">
                    <a:srgbClr val="DDDDDD"/>
                  </a:outerShdw>
                </a:effectLst>
              </a:rPr>
              <a:t>heulog</a:t>
            </a:r>
            <a:endParaRPr lang="en-GB" sz="3800" b="1" dirty="0">
              <a:solidFill>
                <a:srgbClr val="00009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53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8534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853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53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1853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1000"/>
                            </p:stCondLst>
                            <p:childTnLst>
                              <p:par>
                                <p:cTn id="14" presetID="53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53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18534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18534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1853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53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18535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18535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1853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5346" grpId="0" animBg="1"/>
      <p:bldP spid="185347" grpId="0"/>
      <p:bldP spid="185349" grpId="0"/>
      <p:bldP spid="185350" grpId="0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Rectangle 2"/>
          <p:cNvSpPr>
            <a:spLocks noChangeArrowheads="1"/>
          </p:cNvSpPr>
          <p:nvPr/>
        </p:nvSpPr>
        <p:spPr bwMode="auto">
          <a:xfrm>
            <a:off x="0" y="6092825"/>
            <a:ext cx="12192000" cy="431800"/>
          </a:xfrm>
          <a:prstGeom prst="rect">
            <a:avLst/>
          </a:prstGeom>
          <a:solidFill>
            <a:srgbClr val="66CCFF"/>
          </a:solidFill>
          <a:ln w="9525">
            <a:solidFill>
              <a:srgbClr val="990099"/>
            </a:solidFill>
            <a:miter lim="800000"/>
            <a:headEnd/>
            <a:tailEnd/>
          </a:ln>
        </p:spPr>
        <p:txBody>
          <a:bodyPr wrap="none" anchor="ctr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40643" name="Rectangle 3"/>
          <p:cNvSpPr>
            <a:spLocks noChangeArrowheads="1"/>
          </p:cNvSpPr>
          <p:nvPr/>
        </p:nvSpPr>
        <p:spPr bwMode="auto">
          <a:xfrm>
            <a:off x="2" y="765178"/>
            <a:ext cx="3407833" cy="792163"/>
          </a:xfrm>
          <a:prstGeom prst="rect">
            <a:avLst/>
          </a:prstGeom>
          <a:solidFill>
            <a:srgbClr val="CC0000"/>
          </a:solidFill>
          <a:ln w="9525">
            <a:noFill/>
            <a:miter lim="800000"/>
            <a:headEnd/>
            <a:tailEnd/>
          </a:ln>
          <a:effectLst>
            <a:outerShdw blurRad="63500" dist="107763" dir="2700000" algn="ctr" rotWithShape="0">
              <a:srgbClr val="FFCCFF">
                <a:alpha val="50000"/>
              </a:srgbClr>
            </a:outerShdw>
          </a:effectLst>
        </p:spPr>
        <p:txBody>
          <a:bodyPr lIns="36576" tIns="36576" rIns="36576" bIns="36576">
            <a:prstTxWarp prst="textNoShape">
              <a:avLst/>
            </a:prstTxWarp>
          </a:bodyPr>
          <a:lstStyle/>
          <a:p>
            <a:pPr>
              <a:defRPr/>
            </a:pPr>
            <a:endParaRPr lang="en-GB">
              <a:latin typeface="Comic Sans MS" pitchFamily="66" charset="0"/>
              <a:ea typeface="+mn-ea"/>
              <a:cs typeface="Arial" charset="0"/>
            </a:endParaRPr>
          </a:p>
        </p:txBody>
      </p:sp>
      <p:sp>
        <p:nvSpPr>
          <p:cNvPr id="240644" name="Text Box 4"/>
          <p:cNvSpPr txBox="1">
            <a:spLocks noChangeArrowheads="1"/>
          </p:cNvSpPr>
          <p:nvPr/>
        </p:nvSpPr>
        <p:spPr bwMode="auto">
          <a:xfrm>
            <a:off x="334435" y="836616"/>
            <a:ext cx="2734733" cy="649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36576" tIns="36576" rIns="36576" bIns="36576">
            <a:prstTxWarp prst="textNoShape">
              <a:avLst/>
            </a:prstTxWarp>
          </a:bodyPr>
          <a:lstStyle/>
          <a:p>
            <a:pPr algn="r"/>
            <a:r>
              <a:rPr lang="en-GB" sz="3600" b="1">
                <a:solidFill>
                  <a:schemeClr val="bg1"/>
                </a:solidFill>
                <a:effectDag name="">
                  <a:cont type="tree" name="">
                    <a:effect ref="fillLine"/>
                    <a:outerShdw dist="38100" dir="13500000" algn="br">
                      <a:srgbClr val="FFFFFF"/>
                    </a:outerShdw>
                  </a:cont>
                  <a:cont type="tree" name="">
                    <a:effect ref="fillLine"/>
                    <a:outerShdw dist="38100" dir="2700000" algn="tl">
                      <a:srgbClr val="999999"/>
                    </a:outerShdw>
                  </a:cont>
                  <a:effect ref="fillLine"/>
                </a:effectDag>
              </a:rPr>
              <a:t>GEIRFA</a:t>
            </a:r>
            <a:endParaRPr lang="en-GB" sz="3600">
              <a:solidFill>
                <a:schemeClr val="bg1"/>
              </a:solidFill>
            </a:endParaRPr>
          </a:p>
        </p:txBody>
      </p:sp>
      <p:sp>
        <p:nvSpPr>
          <p:cNvPr id="240645" name="Rectangle 5"/>
          <p:cNvSpPr>
            <a:spLocks noChangeArrowheads="1"/>
          </p:cNvSpPr>
          <p:nvPr/>
        </p:nvSpPr>
        <p:spPr bwMode="auto">
          <a:xfrm>
            <a:off x="527052" y="5013327"/>
            <a:ext cx="11040533" cy="64633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prstTxWarp prst="textNoShape">
              <a:avLst/>
            </a:prstTxWarp>
            <a:spAutoFit/>
          </a:bodyPr>
          <a:lstStyle/>
          <a:p>
            <a:pPr algn="ctr"/>
            <a:r>
              <a:rPr lang="cy-GB" sz="3600" b="1" dirty="0">
                <a:solidFill>
                  <a:srgbClr val="000090"/>
                </a:solidFill>
                <a:effectLst>
                  <a:outerShdw blurRad="38100" dist="38100" dir="2700000" algn="tl">
                    <a:srgbClr val="DDDDDD"/>
                  </a:outerShdw>
                </a:effectLst>
              </a:rPr>
              <a:t>bwrw glaw</a:t>
            </a:r>
            <a:endParaRPr lang="en-GB" sz="3600" b="1" dirty="0">
              <a:solidFill>
                <a:srgbClr val="000090"/>
              </a:solidFill>
            </a:endParaRPr>
          </a:p>
        </p:txBody>
      </p:sp>
      <p:grpSp>
        <p:nvGrpSpPr>
          <p:cNvPr id="2" name="Group 6"/>
          <p:cNvGrpSpPr>
            <a:grpSpLocks/>
          </p:cNvGrpSpPr>
          <p:nvPr/>
        </p:nvGrpSpPr>
        <p:grpSpPr bwMode="auto">
          <a:xfrm>
            <a:off x="10608736" y="5589588"/>
            <a:ext cx="1248833" cy="1123950"/>
            <a:chOff x="115851960" y="108738060"/>
            <a:chExt cx="1230122" cy="1188000"/>
          </a:xfrm>
        </p:grpSpPr>
        <p:pic>
          <p:nvPicPr>
            <p:cNvPr id="18446" name="Picture 7" descr="1194984651288787994right_hand_print_benji_p_01"/>
            <p:cNvPicPr>
              <a:picLocks noChangeAspect="1" noChangeArrowheads="1"/>
            </p:cNvPicPr>
            <p:nvPr/>
          </p:nvPicPr>
          <p:blipFill>
            <a:blip r:embed="rId3"/>
            <a:srcRect/>
            <a:stretch>
              <a:fillRect/>
            </a:stretch>
          </p:blipFill>
          <p:spPr bwMode="auto">
            <a:xfrm rot="20995830" flipH="1">
              <a:off x="115851960" y="108738060"/>
              <a:ext cx="1230122" cy="118800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pic>
          <p:nvPicPr>
            <p:cNvPr id="18447" name="Picture 8" descr="1194984651288787994right_hand_print_benji_p_01"/>
            <p:cNvPicPr>
              <a:picLocks noChangeAspect="1" noChangeArrowheads="1"/>
            </p:cNvPicPr>
            <p:nvPr/>
          </p:nvPicPr>
          <p:blipFill>
            <a:blip r:embed="rId4"/>
            <a:srcRect/>
            <a:stretch>
              <a:fillRect/>
            </a:stretch>
          </p:blipFill>
          <p:spPr bwMode="auto">
            <a:xfrm rot="21592790" flipH="1">
              <a:off x="116083438" y="109386892"/>
              <a:ext cx="522711" cy="50481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</p:grpSp>
      <p:sp>
        <p:nvSpPr>
          <p:cNvPr id="240649" name="Rectangle 9"/>
          <p:cNvSpPr>
            <a:spLocks noChangeArrowheads="1"/>
          </p:cNvSpPr>
          <p:nvPr/>
        </p:nvSpPr>
        <p:spPr bwMode="auto">
          <a:xfrm>
            <a:off x="9745133" y="1052516"/>
            <a:ext cx="2446867" cy="504825"/>
          </a:xfrm>
          <a:prstGeom prst="rect">
            <a:avLst/>
          </a:prstGeom>
          <a:solidFill>
            <a:srgbClr val="66CCFF"/>
          </a:solidFill>
          <a:ln w="9525">
            <a:solidFill>
              <a:srgbClr val="990099"/>
            </a:solidFill>
            <a:miter lim="800000"/>
            <a:headEnd/>
            <a:tailEnd/>
          </a:ln>
          <a:effectLst>
            <a:outerShdw blurRad="63500" dist="107763" dir="2700000" algn="ctr" rotWithShape="0">
              <a:srgbClr val="FFCCFF">
                <a:alpha val="50000"/>
              </a:srgbClr>
            </a:outerShdw>
          </a:effectLst>
        </p:spPr>
        <p:txBody>
          <a:bodyPr lIns="36576" tIns="36576" rIns="36576" bIns="36576">
            <a:prstTxWarp prst="textNoShape">
              <a:avLst/>
            </a:prstTxWarp>
          </a:bodyPr>
          <a:lstStyle/>
          <a:p>
            <a:pPr>
              <a:defRPr/>
            </a:pPr>
            <a:endParaRPr lang="en-GB">
              <a:latin typeface="Comic Sans MS" pitchFamily="66" charset="0"/>
              <a:ea typeface="+mn-ea"/>
              <a:cs typeface="Arial" charset="0"/>
            </a:endParaRPr>
          </a:p>
        </p:txBody>
      </p:sp>
      <p:sp>
        <p:nvSpPr>
          <p:cNvPr id="18440" name="Text Box 10"/>
          <p:cNvSpPr txBox="1">
            <a:spLocks noChangeArrowheads="1"/>
          </p:cNvSpPr>
          <p:nvPr/>
        </p:nvSpPr>
        <p:spPr bwMode="auto">
          <a:xfrm>
            <a:off x="9935635" y="1128716"/>
            <a:ext cx="1631951" cy="4286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36576" tIns="36576" rIns="36576" bIns="36576">
            <a:prstTxWarp prst="textNoShape">
              <a:avLst/>
            </a:prstTxWarp>
          </a:bodyPr>
          <a:lstStyle/>
          <a:p>
            <a:pPr algn="ctr"/>
            <a:r>
              <a:rPr lang="en-GB" sz="2200" b="1">
                <a:solidFill>
                  <a:srgbClr val="990099"/>
                </a:solidFill>
              </a:rPr>
              <a:t>Cam 1</a:t>
            </a:r>
            <a:endParaRPr lang="en-GB" sz="1800">
              <a:solidFill>
                <a:srgbClr val="990099"/>
              </a:solidFill>
            </a:endParaRPr>
          </a:p>
        </p:txBody>
      </p:sp>
      <p:pic>
        <p:nvPicPr>
          <p:cNvPr id="18441" name="Picture 11" descr="transparentccclogo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10896600" y="1700216"/>
            <a:ext cx="1295400" cy="8096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40652" name="Rectangle 12"/>
          <p:cNvSpPr>
            <a:spLocks noChangeArrowheads="1"/>
          </p:cNvSpPr>
          <p:nvPr/>
        </p:nvSpPr>
        <p:spPr bwMode="auto">
          <a:xfrm>
            <a:off x="7152219" y="115889"/>
            <a:ext cx="5039783" cy="720725"/>
          </a:xfrm>
          <a:prstGeom prst="rect">
            <a:avLst/>
          </a:prstGeom>
          <a:solidFill>
            <a:srgbClr val="66CCFF"/>
          </a:solidFill>
          <a:ln w="9525">
            <a:solidFill>
              <a:srgbClr val="990099"/>
            </a:solidFill>
            <a:miter lim="800000"/>
            <a:headEnd/>
            <a:tailEnd/>
          </a:ln>
          <a:effectLst>
            <a:outerShdw blurRad="63500" dist="107763" dir="2700000" algn="ctr" rotWithShape="0">
              <a:srgbClr val="FFCCFF">
                <a:alpha val="50000"/>
              </a:srgbClr>
            </a:outerShdw>
          </a:effectLst>
        </p:spPr>
        <p:txBody>
          <a:bodyPr lIns="36576" tIns="36576" rIns="36576" bIns="36576">
            <a:prstTxWarp prst="textNoShape">
              <a:avLst/>
            </a:prstTxWarp>
          </a:bodyPr>
          <a:lstStyle/>
          <a:p>
            <a:pPr>
              <a:defRPr/>
            </a:pPr>
            <a:endParaRPr lang="en-GB">
              <a:latin typeface="Comic Sans MS" pitchFamily="66" charset="0"/>
              <a:ea typeface="+mn-ea"/>
              <a:cs typeface="Arial" charset="0"/>
            </a:endParaRPr>
          </a:p>
        </p:txBody>
      </p:sp>
      <p:sp>
        <p:nvSpPr>
          <p:cNvPr id="240653" name="Text Box 13"/>
          <p:cNvSpPr txBox="1">
            <a:spLocks noChangeArrowheads="1"/>
          </p:cNvSpPr>
          <p:nvPr/>
        </p:nvSpPr>
        <p:spPr bwMode="auto">
          <a:xfrm>
            <a:off x="7440084" y="188913"/>
            <a:ext cx="4654549" cy="649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36576" tIns="36576" rIns="36576" bIns="36576">
            <a:prstTxWarp prst="textNoShape">
              <a:avLst/>
            </a:prstTxWarp>
          </a:bodyPr>
          <a:lstStyle/>
          <a:p>
            <a:pPr algn="ctr"/>
            <a:r>
              <a:rPr lang="en-GB" sz="3600" b="1">
                <a:solidFill>
                  <a:srgbClr val="990099"/>
                </a:solidFill>
                <a:effectLst>
                  <a:outerShdw blurRad="38100" dist="38100" dir="2700000" algn="tl">
                    <a:srgbClr val="DDDDDD"/>
                  </a:outerShdw>
                </a:effectLst>
              </a:rPr>
              <a:t>Y TYWYDD</a:t>
            </a:r>
            <a:endParaRPr lang="en-GB" sz="3600">
              <a:solidFill>
                <a:srgbClr val="990099"/>
              </a:solidFill>
              <a:effectLst>
                <a:outerShdw blurRad="38100" dist="38100" dir="2700000" algn="tl">
                  <a:srgbClr val="DDDDDD"/>
                </a:outerShdw>
              </a:effectLst>
            </a:endParaRPr>
          </a:p>
        </p:txBody>
      </p:sp>
      <p:pic>
        <p:nvPicPr>
          <p:cNvPr id="18444" name="Picture 14" descr="32639056"/>
          <p:cNvPicPr>
            <a:picLocks noChangeAspect="1" noChangeArrowheads="1" noCrop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6096000" y="115891"/>
            <a:ext cx="1729317" cy="11525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8445" name="Picture 17" descr="Weather Clipart"/>
          <p:cNvPicPr>
            <a:picLocks noChangeAspect="1" noChangeArrowheads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4176184" y="2565403"/>
            <a:ext cx="3810000" cy="1743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06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4064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4064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06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2406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7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06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17" dur="80"/>
                                        <p:tgtEl>
                                          <p:spTgt spid="240645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18" dur="80"/>
                                        <p:tgtEl>
                                          <p:spTgt spid="24064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9" dur="80"/>
                                        <p:tgtEl>
                                          <p:spTgt spid="24064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40643" grpId="0" animBg="1"/>
      <p:bldP spid="240644" grpId="0"/>
      <p:bldP spid="240645" grpId="0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Rectangle 2"/>
          <p:cNvSpPr>
            <a:spLocks noChangeArrowheads="1"/>
          </p:cNvSpPr>
          <p:nvPr/>
        </p:nvSpPr>
        <p:spPr bwMode="auto">
          <a:xfrm>
            <a:off x="0" y="6092825"/>
            <a:ext cx="12192000" cy="431800"/>
          </a:xfrm>
          <a:prstGeom prst="rect">
            <a:avLst/>
          </a:prstGeom>
          <a:solidFill>
            <a:srgbClr val="66CCFF"/>
          </a:solidFill>
          <a:ln w="9525">
            <a:solidFill>
              <a:srgbClr val="990099"/>
            </a:solidFill>
            <a:miter lim="800000"/>
            <a:headEnd/>
            <a:tailEnd/>
          </a:ln>
        </p:spPr>
        <p:txBody>
          <a:bodyPr wrap="none" anchor="ctr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38595" name="Rectangle 3"/>
          <p:cNvSpPr>
            <a:spLocks noChangeArrowheads="1"/>
          </p:cNvSpPr>
          <p:nvPr/>
        </p:nvSpPr>
        <p:spPr bwMode="auto">
          <a:xfrm>
            <a:off x="2" y="765178"/>
            <a:ext cx="3407833" cy="792163"/>
          </a:xfrm>
          <a:prstGeom prst="rect">
            <a:avLst/>
          </a:prstGeom>
          <a:solidFill>
            <a:srgbClr val="CC0000"/>
          </a:solidFill>
          <a:ln w="9525">
            <a:noFill/>
            <a:miter lim="800000"/>
            <a:headEnd/>
            <a:tailEnd/>
          </a:ln>
          <a:effectLst>
            <a:outerShdw blurRad="63500" dist="107763" dir="2700000" algn="ctr" rotWithShape="0">
              <a:srgbClr val="FFCCFF">
                <a:alpha val="50000"/>
              </a:srgbClr>
            </a:outerShdw>
          </a:effectLst>
        </p:spPr>
        <p:txBody>
          <a:bodyPr lIns="36576" tIns="36576" rIns="36576" bIns="36576">
            <a:prstTxWarp prst="textNoShape">
              <a:avLst/>
            </a:prstTxWarp>
          </a:bodyPr>
          <a:lstStyle/>
          <a:p>
            <a:pPr>
              <a:defRPr/>
            </a:pPr>
            <a:endParaRPr lang="en-GB">
              <a:latin typeface="Comic Sans MS" pitchFamily="66" charset="0"/>
              <a:ea typeface="+mn-ea"/>
              <a:cs typeface="Arial" charset="0"/>
            </a:endParaRPr>
          </a:p>
        </p:txBody>
      </p:sp>
      <p:sp>
        <p:nvSpPr>
          <p:cNvPr id="238596" name="Text Box 4"/>
          <p:cNvSpPr txBox="1">
            <a:spLocks noChangeArrowheads="1"/>
          </p:cNvSpPr>
          <p:nvPr/>
        </p:nvSpPr>
        <p:spPr bwMode="auto">
          <a:xfrm>
            <a:off x="334435" y="836616"/>
            <a:ext cx="2734733" cy="649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36576" tIns="36576" rIns="36576" bIns="36576">
            <a:prstTxWarp prst="textNoShape">
              <a:avLst/>
            </a:prstTxWarp>
          </a:bodyPr>
          <a:lstStyle/>
          <a:p>
            <a:pPr algn="r"/>
            <a:r>
              <a:rPr lang="en-GB" sz="3600" b="1">
                <a:solidFill>
                  <a:schemeClr val="bg1"/>
                </a:solidFill>
                <a:effectDag name="">
                  <a:cont type="tree" name="">
                    <a:effect ref="fillLine"/>
                    <a:outerShdw dist="38100" dir="13500000" algn="br">
                      <a:srgbClr val="FFFFFF"/>
                    </a:outerShdw>
                  </a:cont>
                  <a:cont type="tree" name="">
                    <a:effect ref="fillLine"/>
                    <a:outerShdw dist="38100" dir="2700000" algn="tl">
                      <a:srgbClr val="999999"/>
                    </a:outerShdw>
                  </a:cont>
                  <a:effect ref="fillLine"/>
                </a:effectDag>
              </a:rPr>
              <a:t>GEIRFA</a:t>
            </a:r>
            <a:endParaRPr lang="en-GB" sz="3600">
              <a:solidFill>
                <a:schemeClr val="bg1"/>
              </a:solidFill>
            </a:endParaRPr>
          </a:p>
        </p:txBody>
      </p:sp>
      <p:sp>
        <p:nvSpPr>
          <p:cNvPr id="238597" name="Rectangle 5"/>
          <p:cNvSpPr>
            <a:spLocks noChangeArrowheads="1"/>
          </p:cNvSpPr>
          <p:nvPr/>
        </p:nvSpPr>
        <p:spPr bwMode="auto">
          <a:xfrm>
            <a:off x="527052" y="5013325"/>
            <a:ext cx="11040533" cy="67710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prstTxWarp prst="textNoShape">
              <a:avLst/>
            </a:prstTxWarp>
            <a:spAutoFit/>
          </a:bodyPr>
          <a:lstStyle/>
          <a:p>
            <a:pPr algn="ctr"/>
            <a:r>
              <a:rPr lang="cy-GB" sz="3800" b="1" dirty="0">
                <a:solidFill>
                  <a:srgbClr val="000090"/>
                </a:solidFill>
                <a:effectLst>
                  <a:outerShdw blurRad="38100" dist="38100" dir="2700000" algn="tl">
                    <a:srgbClr val="DDDDDD"/>
                  </a:outerShdw>
                </a:effectLst>
              </a:rPr>
              <a:t>bwrw eira</a:t>
            </a:r>
            <a:endParaRPr lang="en-GB" sz="3800" b="1" dirty="0">
              <a:solidFill>
                <a:srgbClr val="000090"/>
              </a:solidFill>
            </a:endParaRPr>
          </a:p>
        </p:txBody>
      </p:sp>
      <p:grpSp>
        <p:nvGrpSpPr>
          <p:cNvPr id="2" name="Group 6"/>
          <p:cNvGrpSpPr>
            <a:grpSpLocks/>
          </p:cNvGrpSpPr>
          <p:nvPr/>
        </p:nvGrpSpPr>
        <p:grpSpPr bwMode="auto">
          <a:xfrm>
            <a:off x="10608736" y="5589588"/>
            <a:ext cx="1248833" cy="1123950"/>
            <a:chOff x="115851960" y="108738060"/>
            <a:chExt cx="1230122" cy="1188000"/>
          </a:xfrm>
        </p:grpSpPr>
        <p:pic>
          <p:nvPicPr>
            <p:cNvPr id="17422" name="Picture 7" descr="1194984651288787994right_hand_print_benji_p_01"/>
            <p:cNvPicPr>
              <a:picLocks noChangeAspect="1" noChangeArrowheads="1"/>
            </p:cNvPicPr>
            <p:nvPr/>
          </p:nvPicPr>
          <p:blipFill>
            <a:blip r:embed="rId3"/>
            <a:srcRect/>
            <a:stretch>
              <a:fillRect/>
            </a:stretch>
          </p:blipFill>
          <p:spPr bwMode="auto">
            <a:xfrm rot="20995830" flipH="1">
              <a:off x="115851960" y="108738060"/>
              <a:ext cx="1230122" cy="118800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pic>
          <p:nvPicPr>
            <p:cNvPr id="17423" name="Picture 8" descr="1194984651288787994right_hand_print_benji_p_01"/>
            <p:cNvPicPr>
              <a:picLocks noChangeAspect="1" noChangeArrowheads="1"/>
            </p:cNvPicPr>
            <p:nvPr/>
          </p:nvPicPr>
          <p:blipFill>
            <a:blip r:embed="rId4"/>
            <a:srcRect/>
            <a:stretch>
              <a:fillRect/>
            </a:stretch>
          </p:blipFill>
          <p:spPr bwMode="auto">
            <a:xfrm rot="21592790" flipH="1">
              <a:off x="116083438" y="109386892"/>
              <a:ext cx="522711" cy="50481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</p:grpSp>
      <p:sp>
        <p:nvSpPr>
          <p:cNvPr id="238601" name="Rectangle 9"/>
          <p:cNvSpPr>
            <a:spLocks noChangeArrowheads="1"/>
          </p:cNvSpPr>
          <p:nvPr/>
        </p:nvSpPr>
        <p:spPr bwMode="auto">
          <a:xfrm>
            <a:off x="9745133" y="1052516"/>
            <a:ext cx="2446867" cy="504825"/>
          </a:xfrm>
          <a:prstGeom prst="rect">
            <a:avLst/>
          </a:prstGeom>
          <a:solidFill>
            <a:srgbClr val="66CCFF"/>
          </a:solidFill>
          <a:ln w="9525">
            <a:solidFill>
              <a:srgbClr val="990099"/>
            </a:solidFill>
            <a:miter lim="800000"/>
            <a:headEnd/>
            <a:tailEnd/>
          </a:ln>
          <a:effectLst>
            <a:outerShdw blurRad="63500" dist="107763" dir="2700000" algn="ctr" rotWithShape="0">
              <a:srgbClr val="FFCCFF">
                <a:alpha val="50000"/>
              </a:srgbClr>
            </a:outerShdw>
          </a:effectLst>
        </p:spPr>
        <p:txBody>
          <a:bodyPr lIns="36576" tIns="36576" rIns="36576" bIns="36576">
            <a:prstTxWarp prst="textNoShape">
              <a:avLst/>
            </a:prstTxWarp>
          </a:bodyPr>
          <a:lstStyle/>
          <a:p>
            <a:pPr>
              <a:defRPr/>
            </a:pPr>
            <a:endParaRPr lang="en-GB">
              <a:latin typeface="Comic Sans MS" pitchFamily="66" charset="0"/>
              <a:ea typeface="+mn-ea"/>
              <a:cs typeface="Arial" charset="0"/>
            </a:endParaRPr>
          </a:p>
        </p:txBody>
      </p:sp>
      <p:sp>
        <p:nvSpPr>
          <p:cNvPr id="17416" name="Text Box 10"/>
          <p:cNvSpPr txBox="1">
            <a:spLocks noChangeArrowheads="1"/>
          </p:cNvSpPr>
          <p:nvPr/>
        </p:nvSpPr>
        <p:spPr bwMode="auto">
          <a:xfrm>
            <a:off x="9935635" y="1128716"/>
            <a:ext cx="1631951" cy="4286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36576" tIns="36576" rIns="36576" bIns="36576">
            <a:prstTxWarp prst="textNoShape">
              <a:avLst/>
            </a:prstTxWarp>
          </a:bodyPr>
          <a:lstStyle/>
          <a:p>
            <a:pPr algn="ctr"/>
            <a:r>
              <a:rPr lang="en-GB" sz="2200" b="1">
                <a:solidFill>
                  <a:srgbClr val="990099"/>
                </a:solidFill>
              </a:rPr>
              <a:t>Cam 1</a:t>
            </a:r>
            <a:endParaRPr lang="en-GB" sz="1800">
              <a:solidFill>
                <a:srgbClr val="990099"/>
              </a:solidFill>
            </a:endParaRPr>
          </a:p>
        </p:txBody>
      </p:sp>
      <p:pic>
        <p:nvPicPr>
          <p:cNvPr id="17417" name="Picture 11" descr="transparentccclogo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10896600" y="1700216"/>
            <a:ext cx="1295400" cy="8096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38604" name="Rectangle 12"/>
          <p:cNvSpPr>
            <a:spLocks noChangeArrowheads="1"/>
          </p:cNvSpPr>
          <p:nvPr/>
        </p:nvSpPr>
        <p:spPr bwMode="auto">
          <a:xfrm>
            <a:off x="7152219" y="115889"/>
            <a:ext cx="5039783" cy="720725"/>
          </a:xfrm>
          <a:prstGeom prst="rect">
            <a:avLst/>
          </a:prstGeom>
          <a:solidFill>
            <a:srgbClr val="66CCFF"/>
          </a:solidFill>
          <a:ln w="9525">
            <a:solidFill>
              <a:srgbClr val="990099"/>
            </a:solidFill>
            <a:miter lim="800000"/>
            <a:headEnd/>
            <a:tailEnd/>
          </a:ln>
          <a:effectLst>
            <a:outerShdw blurRad="63500" dist="107763" dir="2700000" algn="ctr" rotWithShape="0">
              <a:srgbClr val="FFCCFF">
                <a:alpha val="50000"/>
              </a:srgbClr>
            </a:outerShdw>
          </a:effectLst>
        </p:spPr>
        <p:txBody>
          <a:bodyPr lIns="36576" tIns="36576" rIns="36576" bIns="36576">
            <a:prstTxWarp prst="textNoShape">
              <a:avLst/>
            </a:prstTxWarp>
          </a:bodyPr>
          <a:lstStyle/>
          <a:p>
            <a:pPr>
              <a:defRPr/>
            </a:pPr>
            <a:endParaRPr lang="en-GB">
              <a:latin typeface="Comic Sans MS" pitchFamily="66" charset="0"/>
              <a:ea typeface="+mn-ea"/>
              <a:cs typeface="Arial" charset="0"/>
            </a:endParaRPr>
          </a:p>
        </p:txBody>
      </p:sp>
      <p:sp>
        <p:nvSpPr>
          <p:cNvPr id="238605" name="Text Box 13"/>
          <p:cNvSpPr txBox="1">
            <a:spLocks noChangeArrowheads="1"/>
          </p:cNvSpPr>
          <p:nvPr/>
        </p:nvSpPr>
        <p:spPr bwMode="auto">
          <a:xfrm>
            <a:off x="7440084" y="188913"/>
            <a:ext cx="4654549" cy="649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36576" tIns="36576" rIns="36576" bIns="36576">
            <a:prstTxWarp prst="textNoShape">
              <a:avLst/>
            </a:prstTxWarp>
          </a:bodyPr>
          <a:lstStyle/>
          <a:p>
            <a:pPr algn="ctr"/>
            <a:r>
              <a:rPr lang="en-GB" sz="3600" b="1">
                <a:solidFill>
                  <a:srgbClr val="990099"/>
                </a:solidFill>
                <a:effectLst>
                  <a:outerShdw blurRad="38100" dist="38100" dir="2700000" algn="tl">
                    <a:srgbClr val="DDDDDD"/>
                  </a:outerShdw>
                </a:effectLst>
              </a:rPr>
              <a:t>Y TYWYDD</a:t>
            </a:r>
            <a:endParaRPr lang="en-GB" sz="3600">
              <a:solidFill>
                <a:srgbClr val="990099"/>
              </a:solidFill>
              <a:effectLst>
                <a:outerShdw blurRad="38100" dist="38100" dir="2700000" algn="tl">
                  <a:srgbClr val="DDDDDD"/>
                </a:outerShdw>
              </a:effectLst>
            </a:endParaRPr>
          </a:p>
        </p:txBody>
      </p:sp>
      <p:pic>
        <p:nvPicPr>
          <p:cNvPr id="17420" name="Picture 14" descr="32639056"/>
          <p:cNvPicPr>
            <a:picLocks noChangeAspect="1" noChangeArrowheads="1" noCrop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6096000" y="115891"/>
            <a:ext cx="1729317" cy="11525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7421" name="Picture 16" descr="Weather Clipart"/>
          <p:cNvPicPr>
            <a:picLocks noChangeAspect="1" noChangeArrowheads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4176184" y="2420938"/>
            <a:ext cx="3810000" cy="2019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85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3859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3859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85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23859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7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859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17" dur="80"/>
                                        <p:tgtEl>
                                          <p:spTgt spid="238597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18" dur="80"/>
                                        <p:tgtEl>
                                          <p:spTgt spid="23859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9" dur="80"/>
                                        <p:tgtEl>
                                          <p:spTgt spid="23859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38595" grpId="0" animBg="1"/>
      <p:bldP spid="238596" grpId="0"/>
      <p:bldP spid="238597" grpId="0"/>
    </p:bld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0" y="-299611"/>
            <a:ext cx="10515600" cy="1325563"/>
          </a:xfrm>
        </p:spPr>
        <p:txBody>
          <a:bodyPr/>
          <a:lstStyle/>
          <a:p>
            <a:r>
              <a:rPr lang="en-US" dirty="0"/>
              <a:t>Y </a:t>
            </a:r>
            <a:r>
              <a:rPr lang="en-US" dirty="0" err="1"/>
              <a:t>Tywydd</a:t>
            </a:r>
            <a:r>
              <a:rPr lang="en-US" dirty="0"/>
              <a:t>                     The Weather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78570" y="1025952"/>
            <a:ext cx="5568668" cy="5151011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en-US" sz="3800" dirty="0"/>
              <a:t>Mae </a:t>
            </a:r>
            <a:r>
              <a:rPr lang="en-US" sz="3800" dirty="0" err="1"/>
              <a:t>hi’n</a:t>
            </a:r>
            <a:r>
              <a:rPr lang="en-US" sz="3800" dirty="0"/>
              <a:t> …..</a:t>
            </a:r>
          </a:p>
          <a:p>
            <a:pPr>
              <a:buNone/>
            </a:pPr>
            <a:r>
              <a:rPr lang="en-US" sz="3800" dirty="0" err="1"/>
              <a:t>oer</a:t>
            </a:r>
            <a:endParaRPr lang="en-US" sz="3800" dirty="0"/>
          </a:p>
          <a:p>
            <a:pPr>
              <a:buNone/>
            </a:pPr>
            <a:r>
              <a:rPr lang="en-US" sz="3800" dirty="0" err="1"/>
              <a:t>oer</a:t>
            </a:r>
            <a:r>
              <a:rPr lang="en-US" sz="3800" dirty="0"/>
              <a:t> </a:t>
            </a:r>
            <a:r>
              <a:rPr lang="en-US" sz="3800" dirty="0" err="1"/>
              <a:t>iawn</a:t>
            </a:r>
            <a:endParaRPr lang="en-US" sz="3800" dirty="0"/>
          </a:p>
          <a:p>
            <a:pPr>
              <a:buNone/>
            </a:pPr>
            <a:r>
              <a:rPr lang="en-US" sz="3800" dirty="0" err="1"/>
              <a:t>gynnes</a:t>
            </a:r>
            <a:endParaRPr lang="en-US" sz="3800" dirty="0"/>
          </a:p>
          <a:p>
            <a:pPr>
              <a:buNone/>
            </a:pPr>
            <a:r>
              <a:rPr lang="en-US" sz="3800" dirty="0" err="1"/>
              <a:t>bwrw</a:t>
            </a:r>
            <a:r>
              <a:rPr lang="en-US" sz="3800" dirty="0"/>
              <a:t>  </a:t>
            </a:r>
            <a:r>
              <a:rPr lang="en-US" sz="3800" dirty="0" err="1"/>
              <a:t>glaw’n</a:t>
            </a:r>
            <a:r>
              <a:rPr lang="en-US" sz="3800" dirty="0"/>
              <a:t>  </a:t>
            </a:r>
            <a:r>
              <a:rPr lang="en-US" sz="3800" dirty="0" err="1"/>
              <a:t>drwm</a:t>
            </a:r>
            <a:r>
              <a:rPr lang="en-US" sz="3800" dirty="0"/>
              <a:t> </a:t>
            </a:r>
            <a:r>
              <a:rPr lang="en-US" sz="3800" dirty="0" err="1"/>
              <a:t>iawn</a:t>
            </a:r>
            <a:endParaRPr lang="en-US" sz="3800" dirty="0"/>
          </a:p>
          <a:p>
            <a:pPr>
              <a:buNone/>
            </a:pPr>
            <a:endParaRPr lang="en-US" sz="3800" dirty="0"/>
          </a:p>
          <a:p>
            <a:pPr>
              <a:buNone/>
            </a:pPr>
            <a:r>
              <a:rPr lang="en-US" sz="3800" dirty="0"/>
              <a:t>…</a:t>
            </a:r>
            <a:r>
              <a:rPr lang="en-US" sz="3800" dirty="0" err="1"/>
              <a:t>heddiw</a:t>
            </a:r>
            <a:endParaRPr lang="en-US" sz="3800" dirty="0"/>
          </a:p>
          <a:p>
            <a:pPr>
              <a:buNone/>
            </a:pP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560013" y="1025952"/>
            <a:ext cx="5181600" cy="5151011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en-US" sz="3800" dirty="0"/>
              <a:t>It is ….</a:t>
            </a:r>
          </a:p>
          <a:p>
            <a:pPr>
              <a:buNone/>
            </a:pPr>
            <a:r>
              <a:rPr lang="en-US" sz="3800" dirty="0"/>
              <a:t>cold</a:t>
            </a:r>
          </a:p>
          <a:p>
            <a:pPr>
              <a:buNone/>
            </a:pPr>
            <a:r>
              <a:rPr lang="en-US" sz="3800" dirty="0"/>
              <a:t>very cold</a:t>
            </a:r>
          </a:p>
          <a:p>
            <a:pPr>
              <a:buNone/>
            </a:pPr>
            <a:r>
              <a:rPr lang="en-US" sz="3800" dirty="0"/>
              <a:t>warm</a:t>
            </a:r>
          </a:p>
          <a:p>
            <a:pPr>
              <a:buNone/>
            </a:pPr>
            <a:r>
              <a:rPr lang="en-US" sz="3800" dirty="0"/>
              <a:t>raining  very  heavily </a:t>
            </a:r>
          </a:p>
          <a:p>
            <a:pPr>
              <a:buNone/>
            </a:pPr>
            <a:endParaRPr lang="en-US" sz="3800" dirty="0"/>
          </a:p>
          <a:p>
            <a:pPr>
              <a:buNone/>
            </a:pPr>
            <a:r>
              <a:rPr lang="en-US" sz="3800" dirty="0"/>
              <a:t>…today</a:t>
            </a:r>
          </a:p>
          <a:p>
            <a:pPr>
              <a:buNone/>
            </a:pPr>
            <a:endParaRPr lang="en-US" dirty="0"/>
          </a:p>
        </p:txBody>
      </p:sp>
    </p:spTree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0" y="36059"/>
            <a:ext cx="11201400" cy="1325563"/>
          </a:xfrm>
        </p:spPr>
        <p:txBody>
          <a:bodyPr/>
          <a:lstStyle/>
          <a:p>
            <a:r>
              <a:rPr lang="en-US" b="1" dirty="0" err="1"/>
              <a:t>Gweithgaredd</a:t>
            </a:r>
            <a:r>
              <a:rPr lang="en-US" b="1" dirty="0"/>
              <a:t>  - </a:t>
            </a:r>
            <a:r>
              <a:rPr lang="en-US" b="1" dirty="0" err="1"/>
              <a:t>cwis</a:t>
            </a:r>
            <a:r>
              <a:rPr lang="en-US" b="1" dirty="0"/>
              <a:t>          Activity  -  quiz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31372" y="2374221"/>
            <a:ext cx="10657114" cy="2872694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 sz="9000" dirty="0"/>
              <a:t>Anagram     &amp;     Logo</a:t>
            </a:r>
          </a:p>
        </p:txBody>
      </p:sp>
    </p:spTree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0" y="0"/>
            <a:ext cx="10515600" cy="1325563"/>
          </a:xfrm>
        </p:spPr>
        <p:txBody>
          <a:bodyPr/>
          <a:lstStyle/>
          <a:p>
            <a:r>
              <a:rPr lang="en-US" dirty="0" err="1"/>
              <a:t>Edrych</a:t>
            </a:r>
            <a:r>
              <a:rPr lang="en-US" dirty="0"/>
              <a:t> </a:t>
            </a:r>
            <a:r>
              <a:rPr lang="en-US" dirty="0" err="1"/>
              <a:t>ymlaen</a:t>
            </a:r>
            <a:r>
              <a:rPr lang="en-US" dirty="0"/>
              <a:t> …      Looking forward…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326147" y="1325563"/>
            <a:ext cx="5181600" cy="4851399"/>
          </a:xfrm>
        </p:spPr>
        <p:txBody>
          <a:bodyPr>
            <a:noAutofit/>
          </a:bodyPr>
          <a:lstStyle/>
          <a:p>
            <a:r>
              <a:rPr lang="en-US" sz="3000" dirty="0" err="1"/>
              <a:t>Ystyriwch</a:t>
            </a:r>
            <a:r>
              <a:rPr lang="en-US" sz="3000" dirty="0"/>
              <a:t> pa </a:t>
            </a:r>
            <a:r>
              <a:rPr lang="en-US" sz="3000" dirty="0" err="1"/>
              <a:t>fath</a:t>
            </a:r>
            <a:r>
              <a:rPr lang="en-US" sz="3000" dirty="0"/>
              <a:t> </a:t>
            </a:r>
            <a:r>
              <a:rPr lang="en-US" sz="3000" dirty="0" err="1"/>
              <a:t>o</a:t>
            </a:r>
            <a:r>
              <a:rPr lang="en-US" sz="3000" dirty="0"/>
              <a:t> </a:t>
            </a:r>
            <a:r>
              <a:rPr lang="en-US" sz="3000" dirty="0" err="1"/>
              <a:t>sgyrsiau</a:t>
            </a:r>
            <a:r>
              <a:rPr lang="en-US" sz="3000" dirty="0"/>
              <a:t> </a:t>
            </a:r>
            <a:r>
              <a:rPr lang="en-US" sz="3000" dirty="0" err="1"/>
              <a:t>byddech</a:t>
            </a:r>
            <a:r>
              <a:rPr lang="en-US" sz="3000" dirty="0"/>
              <a:t> </a:t>
            </a:r>
            <a:r>
              <a:rPr lang="en-US" sz="3000" dirty="0" err="1"/>
              <a:t>chi’n</a:t>
            </a:r>
            <a:r>
              <a:rPr lang="en-US" sz="3000" dirty="0"/>
              <a:t> </a:t>
            </a:r>
            <a:r>
              <a:rPr lang="en-US" sz="3000" dirty="0" err="1"/>
              <a:t>cael</a:t>
            </a:r>
            <a:r>
              <a:rPr lang="en-US" sz="3000" dirty="0"/>
              <a:t> </a:t>
            </a:r>
            <a:r>
              <a:rPr lang="en-US" sz="3000" dirty="0" err="1"/>
              <a:t>gyda’ch</a:t>
            </a:r>
            <a:r>
              <a:rPr lang="en-US" sz="3000" dirty="0"/>
              <a:t> </a:t>
            </a:r>
            <a:r>
              <a:rPr lang="en-US" sz="3000" dirty="0" err="1"/>
              <a:t>cleifion</a:t>
            </a:r>
            <a:r>
              <a:rPr lang="en-US" sz="3000" dirty="0"/>
              <a:t> </a:t>
            </a:r>
            <a:r>
              <a:rPr lang="en-US" sz="3000" dirty="0" err="1"/>
              <a:t>yn</a:t>
            </a:r>
            <a:r>
              <a:rPr lang="en-US" sz="3000" dirty="0"/>
              <a:t> </a:t>
            </a:r>
            <a:r>
              <a:rPr lang="en-US" sz="3000" dirty="0" err="1"/>
              <a:t>eich</a:t>
            </a:r>
            <a:r>
              <a:rPr lang="en-US" sz="3000" dirty="0"/>
              <a:t> </a:t>
            </a:r>
            <a:r>
              <a:rPr lang="en-US" sz="3000" dirty="0" err="1"/>
              <a:t>gweithle</a:t>
            </a:r>
            <a:r>
              <a:rPr lang="en-US" sz="3000" dirty="0"/>
              <a:t>?</a:t>
            </a:r>
          </a:p>
          <a:p>
            <a:r>
              <a:rPr lang="en-US" sz="3000" dirty="0" err="1"/>
              <a:t>Gwnewch</a:t>
            </a:r>
            <a:r>
              <a:rPr lang="en-US" sz="3000" dirty="0"/>
              <a:t> </a:t>
            </a:r>
            <a:r>
              <a:rPr lang="en-US" sz="3000" dirty="0" err="1"/>
              <a:t>nodyn</a:t>
            </a:r>
            <a:r>
              <a:rPr lang="en-US" sz="3000" dirty="0"/>
              <a:t> </a:t>
            </a:r>
            <a:r>
              <a:rPr lang="en-US" sz="3000" dirty="0" err="1"/>
              <a:t>ohonynt</a:t>
            </a:r>
            <a:r>
              <a:rPr lang="en-US" sz="3000" dirty="0"/>
              <a:t> </a:t>
            </a:r>
            <a:r>
              <a:rPr lang="en-US" sz="3000" dirty="0" err="1"/>
              <a:t>os</a:t>
            </a:r>
            <a:r>
              <a:rPr lang="en-US" sz="3000" dirty="0"/>
              <a:t> </a:t>
            </a:r>
            <a:r>
              <a:rPr lang="en-US" sz="3000" dirty="0" err="1"/>
              <a:t>gwelwch</a:t>
            </a:r>
            <a:r>
              <a:rPr lang="en-US" sz="3000" dirty="0"/>
              <a:t> </a:t>
            </a:r>
            <a:r>
              <a:rPr lang="en-US" sz="3000" dirty="0" err="1"/>
              <a:t>yn</a:t>
            </a:r>
            <a:r>
              <a:rPr lang="en-US" sz="3000" dirty="0"/>
              <a:t> </a:t>
            </a:r>
            <a:r>
              <a:rPr lang="en-US" sz="3000" dirty="0" err="1"/>
              <a:t>dda</a:t>
            </a:r>
            <a:r>
              <a:rPr lang="en-US" sz="3000" dirty="0"/>
              <a:t>. </a:t>
            </a:r>
          </a:p>
          <a:p>
            <a:r>
              <a:rPr lang="en-US" sz="3000" dirty="0" err="1"/>
              <a:t>Rhowch</a:t>
            </a:r>
            <a:r>
              <a:rPr lang="en-US" sz="3000" dirty="0"/>
              <a:t> </a:t>
            </a:r>
            <a:r>
              <a:rPr lang="en-US" sz="3000" dirty="0" err="1"/>
              <a:t>nhw</a:t>
            </a:r>
            <a:r>
              <a:rPr lang="en-US" sz="3000" dirty="0"/>
              <a:t> </a:t>
            </a:r>
            <a:r>
              <a:rPr lang="en-US" sz="3000" dirty="0" err="1"/>
              <a:t>i</a:t>
            </a:r>
            <a:r>
              <a:rPr lang="en-US" sz="3000" dirty="0"/>
              <a:t> </a:t>
            </a:r>
            <a:r>
              <a:rPr lang="en-US" sz="3000" dirty="0" err="1"/>
              <a:t>fi</a:t>
            </a:r>
            <a:r>
              <a:rPr lang="en-US" sz="3000" dirty="0"/>
              <a:t> </a:t>
            </a:r>
            <a:r>
              <a:rPr lang="en-US" sz="3000" dirty="0" err="1"/>
              <a:t>wrth</a:t>
            </a:r>
            <a:r>
              <a:rPr lang="en-US" sz="3000" dirty="0"/>
              <a:t> </a:t>
            </a:r>
            <a:r>
              <a:rPr lang="en-US" sz="3000" dirty="0" err="1"/>
              <a:t>i</a:t>
            </a:r>
            <a:r>
              <a:rPr lang="en-US" sz="3000" dirty="0"/>
              <a:t> chi </a:t>
            </a:r>
            <a:r>
              <a:rPr lang="en-US" sz="3000" dirty="0" err="1"/>
              <a:t>adel</a:t>
            </a:r>
            <a:r>
              <a:rPr lang="en-US" sz="3000" dirty="0"/>
              <a:t>. </a:t>
            </a:r>
          </a:p>
          <a:p>
            <a:r>
              <a:rPr lang="en-US" sz="3000" dirty="0"/>
              <a:t>Pam? – </a:t>
            </a:r>
            <a:r>
              <a:rPr lang="en-US" sz="3000" dirty="0" err="1"/>
              <a:t>byddai’n</a:t>
            </a:r>
            <a:r>
              <a:rPr lang="en-US" sz="3000" dirty="0"/>
              <a:t> </a:t>
            </a:r>
            <a:r>
              <a:rPr lang="en-US" sz="3000" dirty="0" err="1"/>
              <a:t>cynnwys</a:t>
            </a:r>
            <a:r>
              <a:rPr lang="en-US" sz="3000" dirty="0"/>
              <a:t> hwy </a:t>
            </a:r>
            <a:r>
              <a:rPr lang="en-US" sz="3000" dirty="0" err="1"/>
              <a:t>yn</a:t>
            </a:r>
            <a:r>
              <a:rPr lang="en-US" sz="3000" dirty="0"/>
              <a:t> </a:t>
            </a:r>
            <a:r>
              <a:rPr lang="en-US" sz="3000" dirty="0" err="1"/>
              <a:t>fy</a:t>
            </a:r>
            <a:r>
              <a:rPr lang="en-US" sz="3000" dirty="0"/>
              <a:t> </a:t>
            </a:r>
            <a:r>
              <a:rPr lang="en-US" sz="3000" dirty="0" err="1"/>
              <a:t>hyfforddiant</a:t>
            </a:r>
            <a:r>
              <a:rPr lang="en-US" sz="3000" dirty="0"/>
              <a:t> </a:t>
            </a:r>
            <a:r>
              <a:rPr lang="en-US" sz="3000" dirty="0" err="1"/>
              <a:t>yn</a:t>
            </a:r>
            <a:r>
              <a:rPr lang="en-US" sz="3000" dirty="0"/>
              <a:t> </a:t>
            </a:r>
            <a:r>
              <a:rPr lang="en-US" sz="3000" dirty="0" err="1"/>
              <a:t>y</a:t>
            </a:r>
            <a:r>
              <a:rPr lang="en-US" sz="3000" dirty="0"/>
              <a:t> </a:t>
            </a:r>
            <a:r>
              <a:rPr lang="en-US" sz="3000" dirty="0" err="1"/>
              <a:t>dyfodol</a:t>
            </a:r>
            <a:r>
              <a:rPr lang="en-US" sz="3000" dirty="0"/>
              <a:t>. 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325564"/>
            <a:ext cx="5181600" cy="4851400"/>
          </a:xfrm>
        </p:spPr>
        <p:txBody>
          <a:bodyPr>
            <a:normAutofit/>
          </a:bodyPr>
          <a:lstStyle/>
          <a:p>
            <a:r>
              <a:rPr lang="en-US" sz="3000" dirty="0"/>
              <a:t>Consider what other conversations you may have often with patients in your work place? </a:t>
            </a:r>
          </a:p>
          <a:p>
            <a:r>
              <a:rPr lang="en-US" sz="3000" dirty="0"/>
              <a:t>Please make a note of these. </a:t>
            </a:r>
          </a:p>
          <a:p>
            <a:r>
              <a:rPr lang="en-US" sz="3000" dirty="0"/>
              <a:t>Hand them in to me on your way out. </a:t>
            </a:r>
          </a:p>
          <a:p>
            <a:r>
              <a:rPr lang="en-US" sz="3000" dirty="0"/>
              <a:t>Why? - These will be included in the training that I will provide in the future.  </a:t>
            </a:r>
          </a:p>
        </p:txBody>
      </p:sp>
    </p:spTree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64700" y="1126781"/>
            <a:ext cx="5181600" cy="4351338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en-US" sz="9000" dirty="0" err="1"/>
              <a:t>Hwyl</a:t>
            </a:r>
            <a:r>
              <a:rPr lang="en-US" sz="9000" dirty="0"/>
              <a:t>  </a:t>
            </a:r>
            <a:r>
              <a:rPr lang="en-US" sz="9000" dirty="0" err="1"/>
              <a:t>fawr</a:t>
            </a:r>
            <a:endParaRPr lang="en-US" sz="9000" dirty="0"/>
          </a:p>
          <a:p>
            <a:pPr>
              <a:buNone/>
            </a:pPr>
            <a:endParaRPr lang="en-US" sz="9000" dirty="0"/>
          </a:p>
          <a:p>
            <a:pPr>
              <a:buNone/>
            </a:pPr>
            <a:r>
              <a:rPr lang="en-US" sz="9000" dirty="0"/>
              <a:t>   </a:t>
            </a:r>
            <a:r>
              <a:rPr lang="en-US" sz="9000" dirty="0" err="1"/>
              <a:t>Diolch</a:t>
            </a:r>
            <a:endParaRPr lang="en-US" sz="9000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25218" y="1126781"/>
            <a:ext cx="5181600" cy="4351338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en-US" sz="9000" dirty="0"/>
              <a:t> Goodbye </a:t>
            </a:r>
          </a:p>
          <a:p>
            <a:pPr>
              <a:buNone/>
            </a:pPr>
            <a:endParaRPr lang="en-US" sz="9000" dirty="0"/>
          </a:p>
          <a:p>
            <a:pPr>
              <a:buNone/>
            </a:pPr>
            <a:r>
              <a:rPr lang="en-US" sz="9000" dirty="0"/>
              <a:t>Thank you</a:t>
            </a: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Custom Design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1_Custom Design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ppt/theme/theme5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368</TotalTime>
  <Words>1362</Words>
  <Application>Microsoft Office PowerPoint</Application>
  <PresentationFormat>Widescreen</PresentationFormat>
  <Paragraphs>257</Paragraphs>
  <Slides>28</Slides>
  <Notes>28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3</vt:i4>
      </vt:variant>
      <vt:variant>
        <vt:lpstr>Slide Titles</vt:lpstr>
      </vt:variant>
      <vt:variant>
        <vt:i4>28</vt:i4>
      </vt:variant>
    </vt:vector>
  </HeadingPairs>
  <TitlesOfParts>
    <vt:vector size="36" baseType="lpstr">
      <vt:lpstr>Arial</vt:lpstr>
      <vt:lpstr>Calibri</vt:lpstr>
      <vt:lpstr>Calibri Light</vt:lpstr>
      <vt:lpstr>Comic Sans MS</vt:lpstr>
      <vt:lpstr>Wingdings 2</vt:lpstr>
      <vt:lpstr>Office Theme</vt:lpstr>
      <vt:lpstr>Custom Design</vt:lpstr>
      <vt:lpstr>1_Custom Design</vt:lpstr>
      <vt:lpstr>Cymraeg  yn  y  Gweithle  Welsh  in  the  Workplace</vt:lpstr>
      <vt:lpstr>Yn gyntaf …                  Firstly …</vt:lpstr>
      <vt:lpstr>Amcanion  :                Objectives : </vt:lpstr>
      <vt:lpstr>Adolygu          /         Revision </vt:lpstr>
      <vt:lpstr>PowerPoint Presentation</vt:lpstr>
      <vt:lpstr>Cwestiwn gyda ‘chi’ /  Question with ‘chi’</vt:lpstr>
      <vt:lpstr>Cwestiwn gyda ‘ti’ /  Question with ‘ti’</vt:lpstr>
      <vt:lpstr>PowerPoint Presentation</vt:lpstr>
      <vt:lpstr>PowerPoint Presentation</vt:lpstr>
      <vt:lpstr>PowerPoint Presentation</vt:lpstr>
      <vt:lpstr>PowerPoint Presentation</vt:lpstr>
      <vt:lpstr>Adolygu :   Gweithgaredd   /   Activity</vt:lpstr>
      <vt:lpstr>Amcanion  :                Objectives : </vt:lpstr>
      <vt:lpstr>Wyt  ti  eisiau  paned  o de?</vt:lpstr>
      <vt:lpstr>Wyt  ti  eisiau  paned  o  goffi? ….</vt:lpstr>
      <vt:lpstr>BWYD                        FOOD</vt:lpstr>
      <vt:lpstr>PowerPoint Presentation</vt:lpstr>
      <vt:lpstr>PowerPoint Presentation</vt:lpstr>
      <vt:lpstr>BWYD                        FOOD</vt:lpstr>
      <vt:lpstr>Amcanion  :                Objectives : </vt:lpstr>
      <vt:lpstr>PowerPoint Presentation</vt:lpstr>
      <vt:lpstr>PowerPoint Presentation</vt:lpstr>
      <vt:lpstr>PowerPoint Presentation</vt:lpstr>
      <vt:lpstr>PowerPoint Presentation</vt:lpstr>
      <vt:lpstr>Y Tywydd                     The Weather</vt:lpstr>
      <vt:lpstr>Gweithgaredd  - cwis          Activity  -  quiz</vt:lpstr>
      <vt:lpstr>Edrych ymlaen …      Looking forward…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Microsoft Office User</dc:creator>
  <cp:lastModifiedBy>Heddwen Davies</cp:lastModifiedBy>
  <cp:revision>21</cp:revision>
  <cp:lastPrinted>2020-03-13T08:11:41Z</cp:lastPrinted>
  <dcterms:created xsi:type="dcterms:W3CDTF">2020-03-12T20:03:49Z</dcterms:created>
  <dcterms:modified xsi:type="dcterms:W3CDTF">2020-03-13T14:24:24Z</dcterms:modified>
</cp:coreProperties>
</file>