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9"/>
  </p:notesMasterIdLst>
  <p:sldIdLst>
    <p:sldId id="257" r:id="rId2"/>
    <p:sldId id="258" r:id="rId3"/>
    <p:sldId id="277" r:id="rId4"/>
    <p:sldId id="278" r:id="rId5"/>
    <p:sldId id="281" r:id="rId6"/>
    <p:sldId id="282" r:id="rId7"/>
    <p:sldId id="285" r:id="rId8"/>
    <p:sldId id="304" r:id="rId9"/>
    <p:sldId id="309" r:id="rId10"/>
    <p:sldId id="306" r:id="rId11"/>
    <p:sldId id="307" r:id="rId12"/>
    <p:sldId id="308" r:id="rId13"/>
    <p:sldId id="310" r:id="rId14"/>
    <p:sldId id="311" r:id="rId15"/>
    <p:sldId id="305" r:id="rId16"/>
    <p:sldId id="363" r:id="rId17"/>
    <p:sldId id="312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01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360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033BFE6-9BBD-4D78-808C-28B9D89C9A91}" type="datetimeFigureOut">
              <a:rPr lang="en-GB" smtClean="0"/>
              <a:t>06/10/2022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DA8ED8-9C68-469D-A7DF-D68ECE3DD6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57115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06/10/2022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3676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34667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06/10/2022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6750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06/10/2022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10379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06/10/2022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75513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06/10/2022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92734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06/10/2022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81824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06/10/2022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9112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06/10/2022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24743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06/10/2022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46838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06/10/2022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57181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06/10/2022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27714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099556" y="908720"/>
            <a:ext cx="7992888" cy="4824536"/>
          </a:xfrm>
        </p:spPr>
        <p:txBody>
          <a:bodyPr>
            <a:normAutofit fontScale="90000"/>
          </a:bodyPr>
          <a:lstStyle/>
          <a:p>
            <a:br>
              <a:rPr lang="en-GB" sz="2400" dirty="0">
                <a:solidFill>
                  <a:srgbClr val="FFFF99"/>
                </a:solidFill>
              </a:rPr>
            </a:br>
            <a:r>
              <a:rPr lang="en-GB" sz="2400" dirty="0"/>
              <a:t>BA Leadership and Management Skills for the Workplace</a:t>
            </a:r>
            <a:br>
              <a:rPr lang="en-GB" altLang="en-US" sz="2400" dirty="0">
                <a:solidFill>
                  <a:srgbClr val="FFFF99"/>
                </a:solidFill>
              </a:rPr>
            </a:br>
            <a:br>
              <a:rPr lang="en-GB" altLang="en-US" dirty="0"/>
            </a:br>
            <a:r>
              <a:rPr lang="en-GB" dirty="0"/>
              <a:t> </a:t>
            </a:r>
            <a:r>
              <a:rPr lang="en-GB" sz="3200" b="1" dirty="0">
                <a:solidFill>
                  <a:srgbClr val="FFFF99"/>
                </a:solidFill>
              </a:rPr>
              <a:t>Developing Emotional Intelligence Skills</a:t>
            </a:r>
            <a:br>
              <a:rPr lang="en-GB" sz="3200" b="1" dirty="0">
                <a:solidFill>
                  <a:srgbClr val="FFFF99"/>
                </a:solidFill>
              </a:rPr>
            </a:br>
            <a:r>
              <a:rPr lang="en-GB" sz="3200" b="1" dirty="0">
                <a:solidFill>
                  <a:srgbClr val="FFFF99"/>
                </a:solidFill>
              </a:rPr>
              <a:t>for the Workplace </a:t>
            </a:r>
            <a:br>
              <a:rPr lang="en-GB" sz="4000" b="1" dirty="0">
                <a:solidFill>
                  <a:srgbClr val="FFFF99"/>
                </a:solidFill>
              </a:rPr>
            </a:br>
            <a:r>
              <a:rPr lang="en-GB" sz="3100" b="1" dirty="0">
                <a:solidFill>
                  <a:srgbClr val="FFFF99"/>
                </a:solidFill>
              </a:rPr>
              <a:t>(</a:t>
            </a:r>
            <a:r>
              <a:rPr lang="en-GB" sz="3200" dirty="0">
                <a:solidFill>
                  <a:srgbClr val="FFFF99"/>
                </a:solidFill>
              </a:rPr>
              <a:t>BMSW6106</a:t>
            </a:r>
            <a:r>
              <a:rPr lang="en-GB" sz="3100" b="1" dirty="0">
                <a:solidFill>
                  <a:srgbClr val="FFFF99"/>
                </a:solidFill>
              </a:rPr>
              <a:t>)</a:t>
            </a:r>
            <a:b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100" b="1" dirty="0">
                <a:solidFill>
                  <a:srgbClr val="FFFF99"/>
                </a:solidFill>
              </a:rPr>
              <a:t>Session 5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7300" b="1" dirty="0">
                <a:solidFill>
                  <a:srgbClr val="FFFF99"/>
                </a:solidFill>
              </a:rPr>
              <a:t>Mid-term Review</a:t>
            </a:r>
            <a:endParaRPr lang="en-GB" altLang="en-US" dirty="0">
              <a:solidFill>
                <a:srgbClr val="FFFF9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77536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0228ED1-D6E1-4732-B000-4F89824775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b="1" dirty="0"/>
              <a:t>In this session we will…..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E94382-DACE-4E00-9EDA-0779A57F51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Review the main learning points from the Week 1-4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Provide guidance on assignment tasks </a:t>
            </a:r>
          </a:p>
          <a:p>
            <a:endParaRPr lang="en-US" dirty="0"/>
          </a:p>
          <a:p>
            <a:r>
              <a:rPr lang="en-US" dirty="0"/>
              <a:t>Respond to any questions related to the assignment tasks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02823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Defining Emotional Intelligence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>
              <a:buNone/>
            </a:pPr>
            <a:endParaRPr lang="en-GB" dirty="0"/>
          </a:p>
          <a:p>
            <a:pPr marL="0" indent="0" algn="just">
              <a:buNone/>
            </a:pPr>
            <a:r>
              <a:rPr lang="en-GB" dirty="0"/>
              <a:t>The ability to </a:t>
            </a:r>
            <a:r>
              <a:rPr lang="en-GB" u="sng" dirty="0"/>
              <a:t>monitor</a:t>
            </a:r>
            <a:r>
              <a:rPr lang="en-GB" dirty="0"/>
              <a:t> one's own and others' </a:t>
            </a:r>
            <a:r>
              <a:rPr lang="en-GB" u="sng" dirty="0"/>
              <a:t>feelings</a:t>
            </a:r>
            <a:r>
              <a:rPr lang="en-GB" dirty="0"/>
              <a:t> and </a:t>
            </a:r>
            <a:r>
              <a:rPr lang="en-GB" u="sng" dirty="0"/>
              <a:t>emotions</a:t>
            </a:r>
            <a:r>
              <a:rPr lang="en-GB" dirty="0"/>
              <a:t>, to </a:t>
            </a:r>
            <a:r>
              <a:rPr lang="en-GB" u="sng" dirty="0"/>
              <a:t>discriminate</a:t>
            </a:r>
            <a:r>
              <a:rPr lang="en-GB" dirty="0"/>
              <a:t> among them and to </a:t>
            </a:r>
            <a:r>
              <a:rPr lang="en-GB" u="sng" dirty="0"/>
              <a:t>use</a:t>
            </a:r>
            <a:r>
              <a:rPr lang="en-GB" dirty="0"/>
              <a:t> this information to guide one's thinking and actions” (</a:t>
            </a:r>
            <a:r>
              <a:rPr lang="en-GB" dirty="0" err="1"/>
              <a:t>Salovey</a:t>
            </a:r>
            <a:r>
              <a:rPr lang="en-GB" dirty="0"/>
              <a:t> and Mayer, 1990)</a:t>
            </a:r>
          </a:p>
          <a:p>
            <a:pPr marL="0" indent="0" algn="just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69597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Emotional Intelligence-key message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Everyone must learn how to understand and manage emotions in themselves and others.</a:t>
            </a:r>
          </a:p>
          <a:p>
            <a:endParaRPr lang="en-GB" dirty="0"/>
          </a:p>
          <a:p>
            <a:r>
              <a:rPr lang="en-GB" dirty="0"/>
              <a:t>Being able  to effectively manage ourselves and our relationships with others.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81725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Benefits of Emotional Intelligence 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17558" y="1238211"/>
            <a:ext cx="8316228" cy="4188031"/>
          </a:xfrm>
        </p:spPr>
      </p:pic>
    </p:spTree>
    <p:extLst>
      <p:ext uri="{BB962C8B-B14F-4D97-AF65-F5344CB8AC3E}">
        <p14:creationId xmlns:p14="http://schemas.microsoft.com/office/powerpoint/2010/main" val="31780211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/>
              <a:t>Components of Emotional Intelligence</a:t>
            </a:r>
            <a:endParaRPr lang="en-GB" b="1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480641" y="1600200"/>
            <a:ext cx="7230718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19137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Models of Emotional Intelligence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5103" y="1417638"/>
            <a:ext cx="10972800" cy="3917032"/>
          </a:xfrm>
        </p:spPr>
        <p:txBody>
          <a:bodyPr>
            <a:normAutofit lnSpcReduction="10000"/>
          </a:bodyPr>
          <a:lstStyle/>
          <a:p>
            <a:pPr marL="0" indent="0" algn="just">
              <a:buNone/>
              <a:defRPr/>
            </a:pPr>
            <a:r>
              <a:rPr lang="en-US" b="1" dirty="0"/>
              <a:t>Ability Model</a:t>
            </a:r>
          </a:p>
          <a:p>
            <a:pPr lvl="1" algn="just">
              <a:buFont typeface="Arial"/>
              <a:buChar char="•"/>
              <a:defRPr/>
            </a:pPr>
            <a:r>
              <a:rPr lang="en-US" sz="3200" dirty="0"/>
              <a:t>The </a:t>
            </a:r>
            <a:r>
              <a:rPr lang="en-GB" sz="3200" dirty="0"/>
              <a:t>Mayer-</a:t>
            </a:r>
            <a:r>
              <a:rPr lang="en-GB" sz="3200" dirty="0" err="1"/>
              <a:t>Salovey</a:t>
            </a:r>
            <a:r>
              <a:rPr lang="en-GB" sz="3200" dirty="0"/>
              <a:t> Model</a:t>
            </a:r>
            <a:endParaRPr lang="en-US" sz="3200" dirty="0"/>
          </a:p>
          <a:p>
            <a:pPr marL="0" indent="0" algn="just">
              <a:buNone/>
              <a:defRPr/>
            </a:pPr>
            <a:r>
              <a:rPr lang="en-US" b="1" dirty="0"/>
              <a:t>Mixed Models</a:t>
            </a:r>
          </a:p>
          <a:p>
            <a:pPr lvl="1" algn="just">
              <a:buFont typeface="Arial" panose="020B0604020202020204" pitchFamily="34" charset="0"/>
              <a:buChar char="•"/>
              <a:defRPr/>
            </a:pPr>
            <a:r>
              <a:rPr lang="en-US" sz="3200" dirty="0"/>
              <a:t>The Goleman Model</a:t>
            </a:r>
          </a:p>
          <a:p>
            <a:pPr lvl="1" algn="just">
              <a:buFont typeface="Arial" panose="020B0604020202020204" pitchFamily="34" charset="0"/>
              <a:buChar char="•"/>
              <a:defRPr/>
            </a:pPr>
            <a:r>
              <a:rPr lang="en-US" sz="3200" dirty="0"/>
              <a:t>The Bar-On Model</a:t>
            </a:r>
          </a:p>
          <a:p>
            <a:pPr marL="0" indent="0" algn="just">
              <a:buNone/>
              <a:defRPr/>
            </a:pPr>
            <a:r>
              <a:rPr lang="en-US" b="1" dirty="0"/>
              <a:t>Trait Model</a:t>
            </a:r>
          </a:p>
          <a:p>
            <a:pPr lvl="1" algn="just">
              <a:buFont typeface="Arial"/>
              <a:buChar char="•"/>
              <a:defRPr/>
            </a:pPr>
            <a:r>
              <a:rPr lang="en-US" sz="3200" dirty="0"/>
              <a:t>The Trait EI Model</a:t>
            </a:r>
          </a:p>
          <a:p>
            <a:pPr lvl="1">
              <a:buFont typeface="Arial"/>
              <a:buChar char="•"/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00798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Performance at work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accomplishment of work tasks measured against defined standards of </a:t>
            </a:r>
            <a:r>
              <a:rPr lang="en-GB" b="1" dirty="0"/>
              <a:t>accuracy</a:t>
            </a:r>
            <a:r>
              <a:rPr lang="en-GB" dirty="0"/>
              <a:t>, </a:t>
            </a:r>
            <a:r>
              <a:rPr lang="en-GB" b="1" dirty="0"/>
              <a:t>completeness</a:t>
            </a:r>
            <a:r>
              <a:rPr lang="en-GB" dirty="0"/>
              <a:t>, </a:t>
            </a:r>
            <a:r>
              <a:rPr lang="en-GB" b="1" dirty="0"/>
              <a:t>cost</a:t>
            </a:r>
            <a:r>
              <a:rPr lang="en-GB" dirty="0"/>
              <a:t>, </a:t>
            </a:r>
            <a:r>
              <a:rPr lang="en-GB" b="1" dirty="0"/>
              <a:t>quality and speed (time).</a:t>
            </a:r>
          </a:p>
          <a:p>
            <a:pPr marL="0" indent="0">
              <a:buNone/>
            </a:pPr>
            <a:endParaRPr lang="en-GB" b="1" dirty="0"/>
          </a:p>
          <a:p>
            <a:r>
              <a:rPr lang="en-GB" dirty="0"/>
              <a:t>The main aim of performance at work is to achieve the organisations objectives-strategic, tactical or operational 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71278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Using Emotional Intelligence to improve Work Performance 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GB" dirty="0"/>
              <a:t>Dealing diligently with situations where a conflict is likely to occur leading to non-productive behaviour</a:t>
            </a:r>
          </a:p>
          <a:p>
            <a:pPr algn="just"/>
            <a:endParaRPr lang="en-GB" dirty="0"/>
          </a:p>
          <a:p>
            <a:pPr algn="just"/>
            <a:r>
              <a:rPr lang="en-GB" dirty="0"/>
              <a:t>Limit offending others; customers, colleagues or management</a:t>
            </a:r>
          </a:p>
          <a:p>
            <a:pPr algn="just"/>
            <a:endParaRPr lang="en-GB" dirty="0"/>
          </a:p>
          <a:p>
            <a:pPr algn="just"/>
            <a:r>
              <a:rPr lang="en-GB" dirty="0"/>
              <a:t>Improved impulse control and avoid distractions</a:t>
            </a:r>
          </a:p>
        </p:txBody>
      </p:sp>
    </p:spTree>
    <p:extLst>
      <p:ext uri="{BB962C8B-B14F-4D97-AF65-F5344CB8AC3E}">
        <p14:creationId xmlns:p14="http://schemas.microsoft.com/office/powerpoint/2010/main" val="597441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EFAF83C0-3D20-4697-A664-E8B5A5F719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5720" y="314183"/>
            <a:ext cx="5040560" cy="5040560"/>
          </a:xfrm>
          <a:prstGeom prst="rect">
            <a:avLst/>
          </a:prstGeom>
        </p:spPr>
      </p:pic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F24C4818-9A4F-4A28-9471-84993D779662}"/>
              </a:ext>
            </a:extLst>
          </p:cNvPr>
          <p:cNvSpPr/>
          <p:nvPr/>
        </p:nvSpPr>
        <p:spPr>
          <a:xfrm>
            <a:off x="2099556" y="2276872"/>
            <a:ext cx="7992888" cy="1152128"/>
          </a:xfrm>
          <a:prstGeom prst="roundRect">
            <a:avLst/>
          </a:prstGeom>
          <a:solidFill>
            <a:schemeClr val="bg1">
              <a:alpha val="70000"/>
            </a:schemeClr>
          </a:solidFill>
          <a:ln w="127000" cmpd="sng">
            <a:solidFill>
              <a:srgbClr val="00B050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The Assignment Brief is on Moodle</a:t>
            </a:r>
          </a:p>
        </p:txBody>
      </p:sp>
    </p:spTree>
    <p:extLst>
      <p:ext uri="{BB962C8B-B14F-4D97-AF65-F5344CB8AC3E}">
        <p14:creationId xmlns:p14="http://schemas.microsoft.com/office/powerpoint/2010/main" val="24219047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 tmFilter="0,0; .5, 1; 1, 1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Task 1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just">
              <a:buNone/>
            </a:pPr>
            <a:r>
              <a:rPr lang="en-GB" dirty="0"/>
              <a:t>Reflecting on any of the emotional intelligence models discussed, critically explore the importance of </a:t>
            </a:r>
          </a:p>
          <a:p>
            <a:pPr marL="0" indent="0" algn="just">
              <a:buNone/>
            </a:pPr>
            <a:r>
              <a:rPr lang="en-GB" dirty="0"/>
              <a:t>emotional intelligence in the workplace. Support your discussion with any organisational setting of your </a:t>
            </a:r>
          </a:p>
          <a:p>
            <a:pPr marL="0" indent="0" algn="just">
              <a:buNone/>
            </a:pPr>
            <a:r>
              <a:rPr lang="en-GB" dirty="0"/>
              <a:t>choice. This task will be submitted individually using a PowerPoint presentation.</a:t>
            </a:r>
          </a:p>
        </p:txBody>
      </p:sp>
    </p:spTree>
    <p:extLst>
      <p:ext uri="{BB962C8B-B14F-4D97-AF65-F5344CB8AC3E}">
        <p14:creationId xmlns:p14="http://schemas.microsoft.com/office/powerpoint/2010/main" val="67033147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1- Main Considerations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317053"/>
            <a:ext cx="10972800" cy="5956201"/>
          </a:xfrm>
        </p:spPr>
        <p:txBody>
          <a:bodyPr>
            <a:noAutofit/>
          </a:bodyPr>
          <a:lstStyle/>
          <a:p>
            <a:pPr algn="just"/>
            <a:r>
              <a:rPr lang="en-GB" sz="2400" dirty="0"/>
              <a:t>Show your understanding of EI (</a:t>
            </a:r>
            <a:r>
              <a:rPr lang="en-GB" sz="2400" i="1" dirty="0"/>
              <a:t>provide a definition of EI, components of EI</a:t>
            </a:r>
            <a:r>
              <a:rPr lang="en-GB" sz="2400" dirty="0"/>
              <a:t>)</a:t>
            </a:r>
          </a:p>
          <a:p>
            <a:pPr algn="just"/>
            <a:r>
              <a:rPr lang="en-GB" sz="2400" dirty="0"/>
              <a:t>Which EI  model could be considered and why? </a:t>
            </a:r>
          </a:p>
          <a:p>
            <a:pPr marL="0" indent="0" algn="just">
              <a:buNone/>
            </a:pPr>
            <a:r>
              <a:rPr lang="en-GB" sz="2400" dirty="0"/>
              <a:t>(Identify, explain and justify a model of EI. It is appropriate to describe another model and state why your chosen model is more useful in your opinion.</a:t>
            </a:r>
          </a:p>
          <a:p>
            <a:pPr algn="just"/>
            <a:r>
              <a:rPr lang="en-GB" sz="2400" dirty="0"/>
              <a:t>Relevance of EI model to a workplace setting (</a:t>
            </a:r>
            <a:r>
              <a:rPr lang="en-GB" sz="2400" i="1" dirty="0"/>
              <a:t>any aspect of the weekly sessions relate with EI</a:t>
            </a:r>
            <a:r>
              <a:rPr lang="en-GB" sz="2400" dirty="0"/>
              <a:t>)</a:t>
            </a:r>
          </a:p>
          <a:p>
            <a:pPr algn="just"/>
            <a:r>
              <a:rPr lang="en-GB" sz="2400" dirty="0"/>
              <a:t>Fact based presentation based on research </a:t>
            </a:r>
          </a:p>
          <a:p>
            <a:pPr algn="just"/>
            <a:r>
              <a:rPr lang="en-GB" sz="2400" dirty="0"/>
              <a:t>Use your time properly </a:t>
            </a:r>
          </a:p>
        </p:txBody>
      </p:sp>
    </p:spTree>
    <p:extLst>
      <p:ext uri="{BB962C8B-B14F-4D97-AF65-F5344CB8AC3E}">
        <p14:creationId xmlns:p14="http://schemas.microsoft.com/office/powerpoint/2010/main" val="28167305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 algn="just">
              <a:buNone/>
            </a:pPr>
            <a:r>
              <a:rPr lang="en-GB" dirty="0"/>
              <a:t>Critically examine the role of EI for Josef and the completion of Project Swift. </a:t>
            </a:r>
          </a:p>
          <a:p>
            <a:pPr marL="0" indent="0" algn="just">
              <a:buNone/>
            </a:pPr>
            <a:endParaRPr lang="en-GB" dirty="0"/>
          </a:p>
          <a:p>
            <a:pPr marL="0" indent="0" algn="just">
              <a:buNone/>
            </a:pPr>
            <a:r>
              <a:rPr lang="en-GB" dirty="0"/>
              <a:t>Evaluate EI models and their possible application in the case study (3 models).</a:t>
            </a:r>
          </a:p>
          <a:p>
            <a:pPr marL="0" indent="0" algn="just">
              <a:buNone/>
            </a:pPr>
            <a:endParaRPr lang="en-GB" dirty="0"/>
          </a:p>
          <a:p>
            <a:pPr marL="0" indent="0" algn="just">
              <a:buNone/>
            </a:pPr>
            <a:r>
              <a:rPr lang="en-GB" dirty="0"/>
              <a:t>Discuss strategies for integrating mindfulness within Josef’s team.</a:t>
            </a:r>
          </a:p>
        </p:txBody>
      </p:sp>
    </p:spTree>
    <p:extLst>
      <p:ext uri="{BB962C8B-B14F-4D97-AF65-F5344CB8AC3E}">
        <p14:creationId xmlns:p14="http://schemas.microsoft.com/office/powerpoint/2010/main" val="344715951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5592" y="0"/>
            <a:ext cx="10972800" cy="1143000"/>
          </a:xfrm>
        </p:spPr>
        <p:txBody>
          <a:bodyPr/>
          <a:lstStyle/>
          <a:p>
            <a:r>
              <a:rPr lang="en-GB" b="1" dirty="0"/>
              <a:t>Task 2- Main Considerations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4132" y="796925"/>
            <a:ext cx="11603736" cy="4791455"/>
          </a:xfrm>
        </p:spPr>
        <p:txBody>
          <a:bodyPr>
            <a:noAutofit/>
          </a:bodyPr>
          <a:lstStyle/>
          <a:p>
            <a:pPr algn="just"/>
            <a:r>
              <a:rPr lang="en-GB" sz="2800" dirty="0"/>
              <a:t>Writing should link concepts to case study </a:t>
            </a:r>
          </a:p>
          <a:p>
            <a:pPr algn="just"/>
            <a:endParaRPr lang="en-GB" sz="2800" dirty="0"/>
          </a:p>
          <a:p>
            <a:pPr algn="just"/>
            <a:r>
              <a:rPr lang="en-GB" sz="2800" dirty="0"/>
              <a:t>Respond directly to the questions </a:t>
            </a:r>
          </a:p>
          <a:p>
            <a:pPr algn="just"/>
            <a:endParaRPr lang="en-GB" sz="2800" dirty="0"/>
          </a:p>
          <a:p>
            <a:pPr algn="just"/>
            <a:r>
              <a:rPr lang="en-GB" sz="2800" dirty="0"/>
              <a:t>Make inferences from the case study (</a:t>
            </a:r>
            <a:r>
              <a:rPr lang="en-GB" sz="2800" i="1" dirty="0"/>
              <a:t>was </a:t>
            </a:r>
            <a:r>
              <a:rPr lang="en-GB" sz="2800" dirty="0"/>
              <a:t>Chris</a:t>
            </a:r>
            <a:r>
              <a:rPr lang="en-GB" sz="2800" i="1" dirty="0"/>
              <a:t> EI savvy? Did the team feel threatened, was performance at stake etc, consideration for culture and leadership</a:t>
            </a:r>
            <a:r>
              <a:rPr lang="en-GB" sz="2800" dirty="0"/>
              <a:t>) </a:t>
            </a:r>
          </a:p>
          <a:p>
            <a:pPr algn="just"/>
            <a:endParaRPr lang="en-GB" sz="2800" dirty="0"/>
          </a:p>
          <a:p>
            <a:pPr algn="just"/>
            <a:r>
              <a:rPr lang="en-GB" sz="2800" dirty="0"/>
              <a:t>Conclude and make recommendations-</a:t>
            </a:r>
            <a:r>
              <a:rPr lang="en-GB" sz="2800" i="1" dirty="0"/>
              <a:t>what can be done differently or maintained </a:t>
            </a:r>
          </a:p>
        </p:txBody>
      </p:sp>
    </p:spTree>
    <p:extLst>
      <p:ext uri="{BB962C8B-B14F-4D97-AF65-F5344CB8AC3E}">
        <p14:creationId xmlns:p14="http://schemas.microsoft.com/office/powerpoint/2010/main" val="41379454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DAA5E4-3AE0-4B6F-9900-56EFC6416E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/>
              <a:t>Submission Details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373B5E-8AA7-4514-9F5B-37724E5674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8217" y="1600201"/>
            <a:ext cx="10547927" cy="3917032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GB" sz="3500" b="1" dirty="0"/>
              <a:t>All submissions via </a:t>
            </a:r>
            <a:r>
              <a:rPr lang="en-GB" sz="3500" b="1" dirty="0" err="1"/>
              <a:t>Turnitin</a:t>
            </a:r>
            <a:r>
              <a:rPr lang="en-GB" sz="3500" b="1" dirty="0"/>
              <a:t> Link in Moodle </a:t>
            </a:r>
          </a:p>
          <a:p>
            <a:pPr marL="0" indent="0" algn="ctr">
              <a:buNone/>
            </a:pPr>
            <a:endParaRPr lang="en-GB" sz="3500" b="1" dirty="0"/>
          </a:p>
          <a:p>
            <a:pPr marL="0" indent="0">
              <a:buNone/>
            </a:pPr>
            <a:r>
              <a:rPr lang="en-GB" sz="3500" b="1" dirty="0"/>
              <a:t>Task 1: </a:t>
            </a:r>
            <a:r>
              <a:rPr lang="en-GB" sz="3500" dirty="0"/>
              <a:t>10-12 minute individual presentation </a:t>
            </a:r>
          </a:p>
          <a:p>
            <a:pPr marL="0" indent="0">
              <a:buNone/>
            </a:pPr>
            <a:r>
              <a:rPr lang="en-GB" sz="3500" dirty="0"/>
              <a:t>Submission: </a:t>
            </a:r>
            <a:r>
              <a:rPr lang="en-GB" sz="3500" dirty="0">
                <a:solidFill>
                  <a:srgbClr val="FF0000"/>
                </a:solidFill>
              </a:rPr>
              <a:t>06/11/22</a:t>
            </a:r>
            <a:endParaRPr lang="en-GB" sz="3500" dirty="0"/>
          </a:p>
          <a:p>
            <a:pPr marL="0" indent="0">
              <a:buNone/>
            </a:pPr>
            <a:endParaRPr lang="en-GB" sz="3500" dirty="0"/>
          </a:p>
          <a:p>
            <a:pPr marL="0" indent="0">
              <a:buNone/>
            </a:pPr>
            <a:r>
              <a:rPr lang="en-GB" sz="3500" b="1" dirty="0"/>
              <a:t>Task 2: </a:t>
            </a:r>
            <a:r>
              <a:rPr lang="en-GB" sz="3500" dirty="0"/>
              <a:t>Individual Report: 3500 </a:t>
            </a:r>
            <a:r>
              <a:rPr lang="en-GB" sz="3500" u="sng" dirty="0"/>
              <a:t>+</a:t>
            </a:r>
            <a:r>
              <a:rPr lang="en-GB" sz="3500" dirty="0"/>
              <a:t> 10%</a:t>
            </a:r>
            <a:endParaRPr lang="en-GB" sz="35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sz="3500" dirty="0"/>
              <a:t>Submission: </a:t>
            </a:r>
            <a:r>
              <a:rPr lang="en-GB" sz="3500" dirty="0">
                <a:solidFill>
                  <a:srgbClr val="FF0000"/>
                </a:solidFill>
              </a:rPr>
              <a:t>21/11/22</a:t>
            </a:r>
            <a:endParaRPr lang="en-GB" sz="35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317344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0770EA-921D-4121-A243-BA923AD530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476250"/>
            <a:ext cx="10972800" cy="941388"/>
          </a:xfrm>
        </p:spPr>
        <p:txBody>
          <a:bodyPr>
            <a:normAutofit fontScale="90000"/>
          </a:bodyPr>
          <a:lstStyle/>
          <a:p>
            <a:r>
              <a:rPr lang="en-GB" dirty="0"/>
              <a:t>Tutor Surgery Session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FCB4C1-2378-4F74-B4E8-F9998D93B9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9100" y="1638301"/>
            <a:ext cx="10972800" cy="3917032"/>
          </a:xfrm>
        </p:spPr>
        <p:txBody>
          <a:bodyPr/>
          <a:lstStyle/>
          <a:p>
            <a:r>
              <a:rPr lang="en-GB" dirty="0"/>
              <a:t>I am available to answer any questions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Note the deadline to submit!</a:t>
            </a:r>
          </a:p>
          <a:p>
            <a:endParaRPr lang="en-GB" dirty="0"/>
          </a:p>
          <a:p>
            <a:r>
              <a:rPr lang="en-GB" dirty="0"/>
              <a:t>All the best with your work </a:t>
            </a:r>
          </a:p>
        </p:txBody>
      </p:sp>
    </p:spTree>
    <p:extLst>
      <p:ext uri="{BB962C8B-B14F-4D97-AF65-F5344CB8AC3E}">
        <p14:creationId xmlns:p14="http://schemas.microsoft.com/office/powerpoint/2010/main" val="313966185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85416" y="667512"/>
            <a:ext cx="8458200" cy="4928616"/>
          </a:xfrm>
        </p:spPr>
      </p:pic>
    </p:spTree>
    <p:extLst>
      <p:ext uri="{BB962C8B-B14F-4D97-AF65-F5344CB8AC3E}">
        <p14:creationId xmlns:p14="http://schemas.microsoft.com/office/powerpoint/2010/main" val="105903759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662</TotalTime>
  <Words>530</Words>
  <Application>Microsoft Office PowerPoint</Application>
  <PresentationFormat>Widescreen</PresentationFormat>
  <Paragraphs>76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Arial</vt:lpstr>
      <vt:lpstr>Calibri</vt:lpstr>
      <vt:lpstr>Myriad Pro</vt:lpstr>
      <vt:lpstr>20140311PresentationUWTSDTemplate</vt:lpstr>
      <vt:lpstr> BA Leadership and Management Skills for the Workplace   Developing Emotional Intelligence Skills for the Workplace  (BMSW6106) Session 5 Mid-term Review</vt:lpstr>
      <vt:lpstr>In this session we will…..</vt:lpstr>
      <vt:lpstr>Defining Emotional Intelligence </vt:lpstr>
      <vt:lpstr>Emotional Intelligence-key message</vt:lpstr>
      <vt:lpstr>Benefits of Emotional Intelligence </vt:lpstr>
      <vt:lpstr>Components of Emotional Intelligence</vt:lpstr>
      <vt:lpstr>Models of Emotional Intelligence </vt:lpstr>
      <vt:lpstr>Performance at work </vt:lpstr>
      <vt:lpstr>Using Emotional Intelligence to improve Work Performance  </vt:lpstr>
      <vt:lpstr>PowerPoint Presentation</vt:lpstr>
      <vt:lpstr>Task 1 </vt:lpstr>
      <vt:lpstr>Task 1- Main Considerations </vt:lpstr>
      <vt:lpstr>Task 2</vt:lpstr>
      <vt:lpstr>Task 2- Main Considerations </vt:lpstr>
      <vt:lpstr>Submission Details </vt:lpstr>
      <vt:lpstr>Tutor Surgery Session </vt:lpstr>
      <vt:lpstr>PowerPoint Presentation</vt:lpstr>
    </vt:vector>
  </TitlesOfParts>
  <Company>MMU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 Leadership and Management Skills for the Workplace   Developing Emotional Intelligence Skills for the Workplace  (BMSW6106) Session 5 Workshop</dc:title>
  <dc:creator>Tarila Zuofa</dc:creator>
  <cp:lastModifiedBy>Sujeewa Herath</cp:lastModifiedBy>
  <cp:revision>11</cp:revision>
  <dcterms:created xsi:type="dcterms:W3CDTF">2020-06-06T21:34:09Z</dcterms:created>
  <dcterms:modified xsi:type="dcterms:W3CDTF">2022-10-06T08:19:26Z</dcterms:modified>
</cp:coreProperties>
</file>