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2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2" frameSlides="1"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1674" y="-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86D656-66AF-1642-9149-F7DFBFD17FA9}" type="datetimeFigureOut">
              <a:rPr lang="en-US" smtClean="0"/>
              <a:t>2/20/2019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81D83F-B70C-DA40-AF83-985D1D0C3F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314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4AADA3-2E1F-814E-88E2-126D9952AACA}" type="datetimeFigureOut">
              <a:rPr lang="en-US" smtClean="0"/>
              <a:t>2/20/2019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B16DD1-9325-CC43-9AA9-709619595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800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B16DD1-9325-CC43-9AA9-709619595C1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097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69B2-53BE-4C08-9648-AADFFCA078C2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336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C68F-111E-40D1-AFFF-770A755FF0D9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41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E00A-A9C6-4791-96EB-AB6682477551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507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A7866-3D82-415D-8B77-02A140A30D39}" type="datetime1">
              <a:rPr lang="en-US" smtClean="0"/>
              <a:t>2/20/2019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789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18F4C-8DB6-490C-A2C3-5345C902D683}" type="datetime1">
              <a:rPr lang="en-US" smtClean="0"/>
              <a:t>2/20/2019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41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3C4AB-E84D-437A-8D87-275E1D46CB5F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739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17255-1096-4E7E-AE3C-B44C18BCF155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397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12CB8-E8B2-4436-85E3-BF673781A1EA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80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2598-92D1-47D6-B035-DABC4B0E7D18}" type="datetime1">
              <a:rPr lang="en-US" smtClean="0"/>
              <a:t>2/20/2019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395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B042-3666-49DB-965E-2E71AE547B7B}" type="datetime1">
              <a:rPr lang="en-US" smtClean="0"/>
              <a:t>2/20/2019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037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668EB-2526-48E4-8969-11A640D66518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03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17649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4530" y="3765449"/>
            <a:ext cx="5449871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C3286-9554-4D5C-95C8-8E151825FAA6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22390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7FFF0-3481-442E-8110-2825C6A3BCE6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1112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3AFEC-EC97-4CFD-A3FB-12DC75A0CE06}" type="datetime1">
              <a:rPr lang="en-US" smtClean="0"/>
              <a:t>2/20/2019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1001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DDDA-384A-42AF-BB3B-16F887196C8A}" type="datetime1">
              <a:rPr lang="en-US" smtClean="0"/>
              <a:t>2/20/2019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700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6A857-5FF2-43B1-B677-3EA8A99C70A5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6046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1EBF8-D666-46C0-A4E7-BECE72D24754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249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59CF509-F1DD-4687-BDF2-32C2298FB73E}" type="datetime1">
              <a:rPr lang="en-US" smtClean="0"/>
              <a:t>2/20/2019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66A0E-AA93-1B41-AA3C-5DC488FE2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4257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Visions for the Future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2743" y="5075485"/>
            <a:ext cx="6620968" cy="861420"/>
          </a:xfrm>
        </p:spPr>
        <p:txBody>
          <a:bodyPr>
            <a:normAutofit fontScale="40000" lnSpcReduction="20000"/>
          </a:bodyPr>
          <a:lstStyle/>
          <a:p>
            <a:r>
              <a:rPr lang="en-GB" sz="2400" dirty="0" smtClean="0">
                <a:solidFill>
                  <a:schemeClr val="tx1"/>
                </a:solidFill>
              </a:rPr>
              <a:t>Theoretical Perspectives on </a:t>
            </a:r>
            <a:r>
              <a:rPr lang="en-GB" sz="2400" dirty="0" smtClean="0">
                <a:solidFill>
                  <a:schemeClr val="tx1"/>
                </a:solidFill>
              </a:rPr>
              <a:t>Management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 smtClean="0">
                <a:solidFill>
                  <a:schemeClr val="tx1"/>
                </a:solidFill>
              </a:rPr>
              <a:t>Dr John W Lang</a:t>
            </a:r>
            <a:r>
              <a:rPr lang="en-GB" sz="2400" dirty="0" smtClean="0">
                <a:solidFill>
                  <a:schemeClr val="tx1"/>
                </a:solidFill>
              </a:rPr>
              <a:t/>
            </a:r>
            <a:br>
              <a:rPr lang="en-GB" sz="2400" dirty="0" smtClean="0">
                <a:solidFill>
                  <a:schemeClr val="tx1"/>
                </a:solidFill>
              </a:rPr>
            </a:b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4" name="Oval 3"/>
          <p:cNvSpPr/>
          <p:nvPr/>
        </p:nvSpPr>
        <p:spPr>
          <a:xfrm>
            <a:off x="3797165" y="2552690"/>
            <a:ext cx="792124" cy="767065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85000"/>
                  <a:alpha val="16000"/>
                </a:schemeClr>
              </a:gs>
              <a:gs pos="100000">
                <a:srgbClr val="000000">
                  <a:alpha val="16000"/>
                </a:srgbClr>
              </a:gs>
            </a:gsLst>
            <a:lin ang="5700000" scaled="0"/>
            <a:tileRect/>
          </a:gra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7894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20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0898"/>
            <a:ext cx="8229600" cy="72934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Module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611" y="1229264"/>
            <a:ext cx="8432189" cy="5620951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600"/>
              </a:spcBef>
            </a:pPr>
            <a:r>
              <a:rPr lang="en-GB" sz="1800" dirty="0">
                <a:latin typeface="Arial"/>
                <a:cs typeface="Arial"/>
              </a:rPr>
              <a:t>Historical introduction to management theory - key contributors and the philosophical underpinnings of their theories</a:t>
            </a:r>
            <a:r>
              <a:rPr lang="en-GB" sz="1800" dirty="0" smtClean="0">
                <a:latin typeface="Arial"/>
                <a:cs typeface="Arial"/>
              </a:rPr>
              <a:t>.</a:t>
            </a:r>
          </a:p>
          <a:p>
            <a:pPr>
              <a:spcBef>
                <a:spcPts val="600"/>
              </a:spcBef>
            </a:pPr>
            <a:endParaRPr lang="en-GB" sz="1800" dirty="0">
              <a:latin typeface="Arial"/>
              <a:cs typeface="Arial"/>
            </a:endParaRPr>
          </a:p>
          <a:p>
            <a:pPr>
              <a:spcBef>
                <a:spcPts val="600"/>
              </a:spcBef>
            </a:pPr>
            <a:r>
              <a:rPr lang="en-GB" sz="1800" dirty="0">
                <a:latin typeface="Arial"/>
                <a:cs typeface="Arial"/>
              </a:rPr>
              <a:t>Concepts and Definitions: scoping the application of theoretical perspectives. </a:t>
            </a:r>
            <a:r>
              <a:rPr lang="en-GB" sz="1800" dirty="0" smtClean="0">
                <a:latin typeface="Arial"/>
                <a:cs typeface="Arial"/>
              </a:rPr>
              <a:t>Case </a:t>
            </a:r>
            <a:r>
              <a:rPr lang="en-GB" sz="1800" dirty="0">
                <a:latin typeface="Arial"/>
                <a:cs typeface="Arial"/>
              </a:rPr>
              <a:t>studies of failures of management  </a:t>
            </a:r>
            <a:r>
              <a:rPr lang="en-GB" sz="1800" dirty="0" smtClean="0">
                <a:latin typeface="Arial"/>
                <a:cs typeface="Arial"/>
              </a:rPr>
              <a:t>(public </a:t>
            </a:r>
            <a:r>
              <a:rPr lang="en-GB" sz="1800" dirty="0">
                <a:latin typeface="Arial"/>
                <a:cs typeface="Arial"/>
              </a:rPr>
              <a:t>sector and </a:t>
            </a:r>
            <a:r>
              <a:rPr lang="en-GB" sz="1800" dirty="0" smtClean="0">
                <a:latin typeface="Arial"/>
                <a:cs typeface="Arial"/>
              </a:rPr>
              <a:t>private </a:t>
            </a:r>
            <a:r>
              <a:rPr lang="en-GB" sz="1800" dirty="0">
                <a:latin typeface="Arial"/>
                <a:cs typeface="Arial"/>
              </a:rPr>
              <a:t>sector </a:t>
            </a:r>
            <a:r>
              <a:rPr lang="en-GB" sz="1800" dirty="0" smtClean="0">
                <a:latin typeface="Arial"/>
                <a:cs typeface="Arial"/>
              </a:rPr>
              <a:t>contexts</a:t>
            </a:r>
            <a:r>
              <a:rPr lang="en-GB" sz="1800" dirty="0" smtClean="0">
                <a:latin typeface="Arial"/>
                <a:cs typeface="Arial"/>
              </a:rPr>
              <a:t>).</a:t>
            </a:r>
          </a:p>
          <a:p>
            <a:pPr>
              <a:spcBef>
                <a:spcPts val="600"/>
              </a:spcBef>
            </a:pPr>
            <a:endParaRPr lang="en-GB" sz="1800" dirty="0" smtClean="0">
              <a:latin typeface="Arial"/>
              <a:cs typeface="Arial"/>
            </a:endParaRPr>
          </a:p>
          <a:p>
            <a:pPr>
              <a:spcBef>
                <a:spcPts val="600"/>
              </a:spcBef>
            </a:pPr>
            <a:r>
              <a:rPr lang="en-GB" sz="1800" dirty="0">
                <a:latin typeface="Arial"/>
                <a:cs typeface="Arial"/>
              </a:rPr>
              <a:t>Management decision-making in operational contexts - tools and instruments for management of information resources — the impact of e-Commerce technologies in the context of </a:t>
            </a:r>
            <a:r>
              <a:rPr lang="en-GB" sz="1800" dirty="0" smtClean="0">
                <a:latin typeface="Arial"/>
                <a:cs typeface="Arial"/>
              </a:rPr>
              <a:t>SCM, MRP and ERP</a:t>
            </a:r>
            <a:r>
              <a:rPr lang="en-GB" sz="1800" dirty="0" smtClean="0">
                <a:latin typeface="Arial"/>
                <a:cs typeface="Arial"/>
              </a:rPr>
              <a:t>.</a:t>
            </a:r>
          </a:p>
          <a:p>
            <a:pPr>
              <a:spcBef>
                <a:spcPts val="600"/>
              </a:spcBef>
            </a:pPr>
            <a:endParaRPr lang="en-GB" sz="1800" dirty="0" smtClean="0">
              <a:latin typeface="Arial"/>
              <a:cs typeface="Arial"/>
            </a:endParaRPr>
          </a:p>
          <a:p>
            <a:pPr>
              <a:spcBef>
                <a:spcPts val="600"/>
              </a:spcBef>
            </a:pPr>
            <a:r>
              <a:rPr lang="en-GB" sz="1800" dirty="0">
                <a:latin typeface="Arial"/>
                <a:cs typeface="Arial"/>
              </a:rPr>
              <a:t>Critical comparison of </a:t>
            </a:r>
            <a:r>
              <a:rPr lang="en-GB" sz="1800" dirty="0" smtClean="0">
                <a:latin typeface="Arial"/>
                <a:cs typeface="Arial"/>
              </a:rPr>
              <a:t>contemporary </a:t>
            </a:r>
            <a:r>
              <a:rPr lang="en-GB" sz="1800" dirty="0">
                <a:latin typeface="Arial"/>
                <a:cs typeface="Arial"/>
              </a:rPr>
              <a:t>management theories - applied to student-selected business contexts.  Focus is upon the contrasts between management approaches in public sector versus private sector organisations</a:t>
            </a:r>
            <a:r>
              <a:rPr lang="en-GB" sz="1800" dirty="0" smtClean="0">
                <a:latin typeface="Arial"/>
                <a:cs typeface="Arial"/>
              </a:rPr>
              <a:t>.</a:t>
            </a:r>
          </a:p>
          <a:p>
            <a:pPr>
              <a:spcBef>
                <a:spcPts val="600"/>
              </a:spcBef>
            </a:pPr>
            <a:endParaRPr lang="en-GB" sz="1800" dirty="0" smtClean="0">
              <a:latin typeface="Arial"/>
              <a:cs typeface="Arial"/>
            </a:endParaRPr>
          </a:p>
          <a:p>
            <a:pPr>
              <a:spcBef>
                <a:spcPts val="600"/>
              </a:spcBef>
            </a:pPr>
            <a:r>
              <a:rPr lang="en-GB" sz="1800" dirty="0" smtClean="0">
                <a:latin typeface="Arial"/>
                <a:cs typeface="Arial"/>
              </a:rPr>
              <a:t>Culture, gender </a:t>
            </a:r>
            <a:r>
              <a:rPr lang="en-GB" sz="1800" dirty="0">
                <a:latin typeface="Arial"/>
                <a:cs typeface="Arial"/>
              </a:rPr>
              <a:t>and ethnicity issues in contemporary management practice - the social, ethical and legal environment</a:t>
            </a:r>
            <a:r>
              <a:rPr lang="en-GB" sz="1800" dirty="0" smtClean="0">
                <a:latin typeface="Arial"/>
                <a:cs typeface="Arial"/>
              </a:rPr>
              <a:t>.</a:t>
            </a:r>
          </a:p>
          <a:p>
            <a:pPr>
              <a:spcBef>
                <a:spcPts val="600"/>
              </a:spcBef>
            </a:pPr>
            <a:endParaRPr lang="en-GB" sz="1800" dirty="0" smtClean="0">
              <a:latin typeface="Arial"/>
              <a:cs typeface="Arial"/>
            </a:endParaRPr>
          </a:p>
          <a:p>
            <a:pPr>
              <a:spcBef>
                <a:spcPts val="600"/>
              </a:spcBef>
            </a:pPr>
            <a:r>
              <a:rPr lang="en-GB" sz="1800" dirty="0">
                <a:latin typeface="Arial"/>
                <a:cs typeface="Arial"/>
              </a:rPr>
              <a:t>Organisational structure and management roles: the changes in organisational forms in modern business - and their implications for management and the workforce</a:t>
            </a:r>
            <a:r>
              <a:rPr lang="en-GB" sz="1800" dirty="0" smtClean="0">
                <a:latin typeface="Arial"/>
                <a:cs typeface="Arial"/>
              </a:rPr>
              <a:t>.</a:t>
            </a:r>
          </a:p>
          <a:p>
            <a:pPr>
              <a:spcBef>
                <a:spcPts val="600"/>
              </a:spcBef>
            </a:pPr>
            <a:endParaRPr lang="en-GB" sz="1800" dirty="0" smtClean="0">
              <a:latin typeface="Arial"/>
              <a:cs typeface="Arial"/>
            </a:endParaRPr>
          </a:p>
          <a:p>
            <a:pPr>
              <a:spcBef>
                <a:spcPts val="600"/>
              </a:spcBef>
            </a:pPr>
            <a:r>
              <a:rPr lang="en-GB" sz="1800" dirty="0">
                <a:latin typeface="Arial"/>
                <a:cs typeface="Arial"/>
              </a:rPr>
              <a:t>Managing people and technological change - linking technology, job-design and socio-technical systems thinking with current research in change management and organisational culture.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287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1648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latin typeface="Arial"/>
                <a:cs typeface="Arial"/>
              </a:rPr>
              <a:t>Module Assessment</a:t>
            </a:r>
            <a:endParaRPr lang="en-GB" sz="4000" b="1" dirty="0"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056286"/>
            <a:ext cx="8381895" cy="536945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baseline="30000" dirty="0" smtClean="0">
                <a:latin typeface="Arial"/>
                <a:cs typeface="Arial"/>
              </a:rPr>
              <a:t>Report</a:t>
            </a:r>
            <a:r>
              <a:rPr lang="en-GB" sz="2400" baseline="30000" dirty="0" smtClean="0">
                <a:latin typeface="Arial"/>
                <a:cs typeface="Arial"/>
              </a:rPr>
              <a:t> </a:t>
            </a:r>
            <a:r>
              <a:rPr lang="en-GB" sz="2400" baseline="30000" dirty="0">
                <a:latin typeface="Arial"/>
                <a:cs typeface="Arial"/>
              </a:rPr>
              <a:t>– 7,500 words or the </a:t>
            </a:r>
            <a:r>
              <a:rPr lang="en-GB" sz="2400" baseline="30000" dirty="0" smtClean="0">
                <a:latin typeface="Arial"/>
                <a:cs typeface="Arial"/>
              </a:rPr>
              <a:t>equivalent </a:t>
            </a:r>
            <a:r>
              <a:rPr lang="en-GB" sz="2400" baseline="30000" dirty="0" smtClean="0">
                <a:latin typeface="Arial"/>
                <a:cs typeface="Arial"/>
              </a:rPr>
              <a:t>100</a:t>
            </a:r>
            <a:r>
              <a:rPr lang="en-GB" sz="2400" baseline="30000" dirty="0" smtClean="0">
                <a:latin typeface="Arial"/>
                <a:cs typeface="Arial"/>
              </a:rPr>
              <a:t>% </a:t>
            </a:r>
            <a:r>
              <a:rPr lang="en-GB" sz="2400" baseline="30000" dirty="0" smtClean="0">
                <a:latin typeface="Arial"/>
                <a:cs typeface="Arial"/>
              </a:rPr>
              <a:t>of final mark)</a:t>
            </a:r>
          </a:p>
          <a:p>
            <a:pPr marL="0" indent="0">
              <a:buNone/>
            </a:pPr>
            <a:r>
              <a:rPr lang="en-GB" sz="2400" i="1" baseline="30000" dirty="0" smtClean="0">
                <a:latin typeface="Arial"/>
                <a:cs typeface="Arial"/>
              </a:rPr>
              <a:t>Sample </a:t>
            </a:r>
            <a:r>
              <a:rPr lang="en-GB" sz="2400" i="1" baseline="30000" dirty="0" smtClean="0">
                <a:latin typeface="Arial"/>
                <a:cs typeface="Arial"/>
              </a:rPr>
              <a:t>questions:</a:t>
            </a:r>
          </a:p>
          <a:p>
            <a:pPr marL="0" indent="0">
              <a:buNone/>
            </a:pPr>
            <a:endParaRPr lang="en-GB" sz="2400" i="1" baseline="30000" dirty="0" smtClean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 baseline="30000" dirty="0" smtClean="0">
                <a:latin typeface="Arial"/>
                <a:cs typeface="Arial"/>
              </a:rPr>
              <a:t>Example </a:t>
            </a:r>
            <a:r>
              <a:rPr lang="en-GB" sz="2400" b="1" baseline="30000" dirty="0">
                <a:latin typeface="Arial"/>
                <a:cs typeface="Arial"/>
              </a:rPr>
              <a:t>1:</a:t>
            </a:r>
          </a:p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“While many areas of contemporary life have changed significantly in the 21st century, management has remained largely unchanged and rooted in 19</a:t>
            </a:r>
            <a:r>
              <a:rPr lang="en-GB" sz="1800" baseline="30000" dirty="0">
                <a:latin typeface="Arial"/>
                <a:cs typeface="Arial"/>
              </a:rPr>
              <a:t>th</a:t>
            </a:r>
            <a:r>
              <a:rPr lang="en-GB" sz="1800" dirty="0">
                <a:latin typeface="Arial"/>
                <a:cs typeface="Arial"/>
              </a:rPr>
              <a:t> century theories and paradigms”. Critically examine this assertion detailing the development of management theory and the contribution of contemporary management theorists and their theories to tackling contemporary management challenges</a:t>
            </a:r>
            <a:r>
              <a:rPr lang="en-GB" sz="1800" dirty="0" smtClean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 baseline="30000" dirty="0">
                <a:latin typeface="Arial"/>
                <a:cs typeface="Arial"/>
              </a:rPr>
              <a:t>Example 2:</a:t>
            </a:r>
          </a:p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“Technology advances - specifically in the areas of e-Commerce and e-Business 2.0 — have rendered traditional models of organisational structure and theories of management roles obsolete in the light of the changing nature of 21st century corporations.”  Evaluate whether this claim is justified - in relation to a business sector of your choice - and provide evidence for or against it, especially in relation to the management changes it implies.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461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69073"/>
          </a:xfrm>
        </p:spPr>
        <p:txBody>
          <a:bodyPr/>
          <a:lstStyle/>
          <a:p>
            <a:r>
              <a:rPr lang="en-GB" sz="3200" dirty="0" smtClean="0">
                <a:latin typeface="Arial"/>
                <a:cs typeface="Arial"/>
              </a:rPr>
              <a:t>What does “to </a:t>
            </a:r>
            <a:r>
              <a:rPr lang="en-GB" sz="3200" dirty="0" smtClean="0">
                <a:latin typeface="Arial"/>
                <a:cs typeface="Arial"/>
              </a:rPr>
              <a:t>Manage</a:t>
            </a:r>
            <a:r>
              <a:rPr lang="en-GB" sz="3200" dirty="0" smtClean="0">
                <a:latin typeface="Arial"/>
                <a:cs typeface="Arial"/>
              </a:rPr>
              <a:t>” mean?</a:t>
            </a:r>
            <a:endParaRPr lang="en-GB" sz="3200" dirty="0">
              <a:latin typeface="Arial"/>
              <a:cs typeface="Arial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3281656" y="2955086"/>
            <a:ext cx="2476958" cy="804789"/>
            <a:chOff x="3281656" y="2955086"/>
            <a:chExt cx="2476958" cy="804789"/>
          </a:xfrm>
        </p:grpSpPr>
        <p:sp>
          <p:nvSpPr>
            <p:cNvPr id="4" name="TextBox 3"/>
            <p:cNvSpPr txBox="1"/>
            <p:nvPr/>
          </p:nvSpPr>
          <p:spPr>
            <a:xfrm>
              <a:off x="3281656" y="3143709"/>
              <a:ext cx="247695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smtClean="0"/>
                <a:t>“</a:t>
              </a:r>
              <a:r>
                <a:rPr lang="en-GB" sz="2000" b="1" dirty="0"/>
                <a:t>M</a:t>
              </a:r>
              <a:r>
                <a:rPr lang="en-GB" sz="2000" b="1" dirty="0" smtClean="0"/>
                <a:t>anage</a:t>
              </a:r>
              <a:r>
                <a:rPr lang="en-GB" sz="2000" dirty="0" smtClean="0"/>
                <a:t>”</a:t>
              </a:r>
              <a:endParaRPr lang="en-GB" sz="2000" dirty="0"/>
            </a:p>
          </p:txBody>
        </p:sp>
        <p:sp>
          <p:nvSpPr>
            <p:cNvPr id="5" name="Oval 4"/>
            <p:cNvSpPr/>
            <p:nvPr/>
          </p:nvSpPr>
          <p:spPr>
            <a:xfrm>
              <a:off x="3281656" y="2955086"/>
              <a:ext cx="2476958" cy="80478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7" name="TextBox 16"/>
          <p:cNvSpPr txBox="1"/>
          <p:nvPr/>
        </p:nvSpPr>
        <p:spPr>
          <a:xfrm>
            <a:off x="7531462" y="3307181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grpSp>
        <p:nvGrpSpPr>
          <p:cNvPr id="40" name="Group 39"/>
          <p:cNvGrpSpPr/>
          <p:nvPr/>
        </p:nvGrpSpPr>
        <p:grpSpPr>
          <a:xfrm>
            <a:off x="222077" y="1029452"/>
            <a:ext cx="3422321" cy="2043493"/>
            <a:chOff x="243451" y="1043711"/>
            <a:chExt cx="3422321" cy="2043493"/>
          </a:xfrm>
        </p:grpSpPr>
        <p:grpSp>
          <p:nvGrpSpPr>
            <p:cNvPr id="9" name="Group 8"/>
            <p:cNvGrpSpPr/>
            <p:nvPr/>
          </p:nvGrpSpPr>
          <p:grpSpPr>
            <a:xfrm>
              <a:off x="243451" y="1043711"/>
              <a:ext cx="3201657" cy="931233"/>
              <a:chOff x="457199" y="1131736"/>
              <a:chExt cx="3201657" cy="931233"/>
            </a:xfrm>
          </p:grpSpPr>
          <p:sp>
            <p:nvSpPr>
              <p:cNvPr id="7" name="TextBox 6"/>
              <p:cNvSpPr txBox="1"/>
              <p:nvPr/>
            </p:nvSpPr>
            <p:spPr>
              <a:xfrm>
                <a:off x="457199" y="1131736"/>
                <a:ext cx="3201657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be in charge of, run, handle, rule, direct, conduct, command, govern, administer, oversee, supervise, preside over, be head of, superintend.</a:t>
                </a:r>
                <a:endParaRPr lang="en-GB" sz="1200" dirty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</p:txBody>
          </p:sp>
          <p:sp>
            <p:nvSpPr>
              <p:cNvPr id="8" name="Rounded Rectangle 7"/>
              <p:cNvSpPr/>
              <p:nvPr/>
            </p:nvSpPr>
            <p:spPr>
              <a:xfrm>
                <a:off x="465214" y="1131736"/>
                <a:ext cx="3193642" cy="931233"/>
              </a:xfrm>
              <a:prstGeom prst="roundRect">
                <a:avLst/>
              </a:prstGeom>
              <a:gradFill flip="none" rotWithShape="1">
                <a:gsLst>
                  <a:gs pos="0">
                    <a:schemeClr val="bg1">
                      <a:lumMod val="95000"/>
                      <a:alpha val="16000"/>
                    </a:schemeClr>
                  </a:gs>
                  <a:gs pos="100000">
                    <a:srgbClr val="000000">
                      <a:alpha val="16000"/>
                    </a:srgbClr>
                  </a:gs>
                </a:gsLst>
                <a:path path="rect">
                  <a:fillToRect l="50000" t="50000" r="50000" b="50000"/>
                </a:path>
                <a:tileRect/>
              </a:gra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200" dirty="0" smtClean="0"/>
              </a:p>
              <a:p>
                <a:pPr algn="ctr"/>
                <a:endParaRPr lang="en-GB" sz="1200" dirty="0"/>
              </a:p>
              <a:p>
                <a:pPr algn="ctr"/>
                <a:endParaRPr lang="en-GB" sz="1200" dirty="0" smtClean="0"/>
              </a:p>
              <a:p>
                <a:pPr algn="ctr"/>
                <a:endParaRPr lang="en-GB" sz="1200" dirty="0"/>
              </a:p>
            </p:txBody>
          </p:sp>
        </p:grpSp>
        <p:cxnSp>
          <p:nvCxnSpPr>
            <p:cNvPr id="30" name="Straight Arrow Connector 29"/>
            <p:cNvCxnSpPr>
              <a:stCxn id="8" idx="2"/>
              <a:endCxn id="5" idx="1"/>
            </p:cNvCxnSpPr>
            <p:nvPr/>
          </p:nvCxnSpPr>
          <p:spPr>
            <a:xfrm>
              <a:off x="1848287" y="1974944"/>
              <a:ext cx="1817485" cy="1112260"/>
            </a:xfrm>
            <a:prstGeom prst="straightConnector1">
              <a:avLst/>
            </a:prstGeom>
            <a:ln>
              <a:solidFill>
                <a:srgbClr val="000000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/>
          <p:cNvGrpSpPr/>
          <p:nvPr/>
        </p:nvGrpSpPr>
        <p:grpSpPr>
          <a:xfrm>
            <a:off x="5455479" y="1730790"/>
            <a:ext cx="3580429" cy="1312892"/>
            <a:chOff x="5395872" y="1562360"/>
            <a:chExt cx="3580429" cy="1510585"/>
          </a:xfrm>
        </p:grpSpPr>
        <p:grpSp>
          <p:nvGrpSpPr>
            <p:cNvPr id="13" name="Group 12"/>
            <p:cNvGrpSpPr/>
            <p:nvPr/>
          </p:nvGrpSpPr>
          <p:grpSpPr>
            <a:xfrm>
              <a:off x="5774644" y="1562360"/>
              <a:ext cx="3201657" cy="804790"/>
              <a:chOff x="5349767" y="955687"/>
              <a:chExt cx="3201657" cy="804790"/>
            </a:xfrm>
          </p:grpSpPr>
          <p:sp>
            <p:nvSpPr>
              <p:cNvPr id="11" name="TextBox 10"/>
              <p:cNvSpPr txBox="1"/>
              <p:nvPr/>
            </p:nvSpPr>
            <p:spPr>
              <a:xfrm>
                <a:off x="5349767" y="1043711"/>
                <a:ext cx="3201657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100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organise, use, handle, govern, regulate </a:t>
                </a:r>
                <a:endParaRPr lang="en-GB" sz="1100" dirty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</p:txBody>
          </p:sp>
          <p:sp>
            <p:nvSpPr>
              <p:cNvPr id="12" name="Rounded Rectangle 11"/>
              <p:cNvSpPr/>
              <p:nvPr/>
            </p:nvSpPr>
            <p:spPr>
              <a:xfrm>
                <a:off x="5357782" y="955687"/>
                <a:ext cx="3193642" cy="804790"/>
              </a:xfrm>
              <a:prstGeom prst="roundRect">
                <a:avLst/>
              </a:prstGeom>
              <a:gradFill flip="none" rotWithShape="1">
                <a:gsLst>
                  <a:gs pos="0">
                    <a:schemeClr val="bg1">
                      <a:lumMod val="95000"/>
                      <a:alpha val="16000"/>
                    </a:schemeClr>
                  </a:gs>
                  <a:gs pos="100000">
                    <a:srgbClr val="000000">
                      <a:alpha val="16000"/>
                    </a:srgbClr>
                  </a:gs>
                </a:gsLst>
                <a:path path="rect">
                  <a:fillToRect l="50000" t="50000" r="50000" b="50000"/>
                </a:path>
                <a:tileRect/>
              </a:gra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100"/>
              </a:p>
            </p:txBody>
          </p:sp>
        </p:grpSp>
        <p:cxnSp>
          <p:nvCxnSpPr>
            <p:cNvPr id="32" name="Straight Arrow Connector 31"/>
            <p:cNvCxnSpPr>
              <a:stCxn id="12" idx="2"/>
              <a:endCxn id="5" idx="7"/>
            </p:cNvCxnSpPr>
            <p:nvPr/>
          </p:nvCxnSpPr>
          <p:spPr>
            <a:xfrm flipH="1">
              <a:off x="5395872" y="2367150"/>
              <a:ext cx="1983608" cy="705795"/>
            </a:xfrm>
            <a:prstGeom prst="straightConnector1">
              <a:avLst/>
            </a:prstGeom>
            <a:ln>
              <a:solidFill>
                <a:srgbClr val="000000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9" name="Group 58"/>
          <p:cNvGrpSpPr/>
          <p:nvPr/>
        </p:nvGrpSpPr>
        <p:grpSpPr>
          <a:xfrm>
            <a:off x="3246677" y="3759875"/>
            <a:ext cx="2833385" cy="2749881"/>
            <a:chOff x="3246677" y="3759875"/>
            <a:chExt cx="2833385" cy="2749881"/>
          </a:xfrm>
        </p:grpSpPr>
        <p:grpSp>
          <p:nvGrpSpPr>
            <p:cNvPr id="23" name="Group 22"/>
            <p:cNvGrpSpPr/>
            <p:nvPr/>
          </p:nvGrpSpPr>
          <p:grpSpPr>
            <a:xfrm>
              <a:off x="3246677" y="5391198"/>
              <a:ext cx="2833385" cy="1118558"/>
              <a:chOff x="2352744" y="5226292"/>
              <a:chExt cx="3201657" cy="1085343"/>
            </a:xfrm>
          </p:grpSpPr>
          <p:sp>
            <p:nvSpPr>
              <p:cNvPr id="20" name="TextBox 19"/>
              <p:cNvSpPr txBox="1"/>
              <p:nvPr/>
            </p:nvSpPr>
            <p:spPr>
              <a:xfrm>
                <a:off x="2352744" y="5226292"/>
                <a:ext cx="3201657" cy="8063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perform, do, deal with, achieve, carry out, undertake, cope with, accomplish, contrive, finish off, bring about</a:t>
                </a:r>
                <a:endParaRPr lang="en-GB" sz="1200" dirty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</p:txBody>
          </p:sp>
          <p:sp>
            <p:nvSpPr>
              <p:cNvPr id="21" name="Rounded Rectangle 20"/>
              <p:cNvSpPr/>
              <p:nvPr/>
            </p:nvSpPr>
            <p:spPr>
              <a:xfrm>
                <a:off x="2360759" y="5238867"/>
                <a:ext cx="3193642" cy="1072768"/>
              </a:xfrm>
              <a:prstGeom prst="roundRect">
                <a:avLst/>
              </a:prstGeom>
              <a:gradFill flip="none" rotWithShape="1">
                <a:gsLst>
                  <a:gs pos="0">
                    <a:schemeClr val="bg1">
                      <a:lumMod val="95000"/>
                      <a:alpha val="16000"/>
                    </a:schemeClr>
                  </a:gs>
                  <a:gs pos="100000">
                    <a:srgbClr val="000000">
                      <a:alpha val="16000"/>
                    </a:srgbClr>
                  </a:gs>
                </a:gsLst>
                <a:path path="rect">
                  <a:fillToRect l="50000" t="50000" r="50000" b="50000"/>
                </a:path>
                <a:tileRect/>
              </a:gra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200"/>
              </a:p>
            </p:txBody>
          </p:sp>
        </p:grpSp>
        <p:cxnSp>
          <p:nvCxnSpPr>
            <p:cNvPr id="35" name="Straight Arrow Connector 34"/>
            <p:cNvCxnSpPr>
              <a:stCxn id="21" idx="0"/>
              <a:endCxn id="5" idx="4"/>
            </p:cNvCxnSpPr>
            <p:nvPr/>
          </p:nvCxnSpPr>
          <p:spPr>
            <a:xfrm flipH="1" flipV="1">
              <a:off x="4520135" y="3759875"/>
              <a:ext cx="146781" cy="1644283"/>
            </a:xfrm>
            <a:prstGeom prst="straightConnector1">
              <a:avLst/>
            </a:prstGeom>
            <a:ln>
              <a:solidFill>
                <a:srgbClr val="000000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2" name="Group 41"/>
          <p:cNvGrpSpPr/>
          <p:nvPr/>
        </p:nvGrpSpPr>
        <p:grpSpPr>
          <a:xfrm>
            <a:off x="5786236" y="3398282"/>
            <a:ext cx="3305701" cy="1615505"/>
            <a:chOff x="5395872" y="3642016"/>
            <a:chExt cx="3580429" cy="1317253"/>
          </a:xfrm>
        </p:grpSpPr>
        <p:grpSp>
          <p:nvGrpSpPr>
            <p:cNvPr id="18" name="Group 17"/>
            <p:cNvGrpSpPr/>
            <p:nvPr/>
          </p:nvGrpSpPr>
          <p:grpSpPr>
            <a:xfrm>
              <a:off x="5774644" y="3993801"/>
              <a:ext cx="3201657" cy="965468"/>
              <a:chOff x="5902999" y="3812594"/>
              <a:chExt cx="3201657" cy="965468"/>
            </a:xfrm>
          </p:grpSpPr>
          <p:sp>
            <p:nvSpPr>
              <p:cNvPr id="15" name="TextBox 14"/>
              <p:cNvSpPr txBox="1"/>
              <p:nvPr/>
            </p:nvSpPr>
            <p:spPr>
              <a:xfrm>
                <a:off x="5902999" y="3947065"/>
                <a:ext cx="3201657" cy="5270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cope, survive, shift, succeed, get on, carry on, fare, get through, make out, get along, make do, get by.</a:t>
                </a:r>
                <a:endParaRPr lang="en-GB" sz="1200" dirty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</p:txBody>
          </p:sp>
          <p:sp>
            <p:nvSpPr>
              <p:cNvPr id="16" name="Rounded Rectangle 15"/>
              <p:cNvSpPr/>
              <p:nvPr/>
            </p:nvSpPr>
            <p:spPr>
              <a:xfrm>
                <a:off x="5911014" y="3812594"/>
                <a:ext cx="3193642" cy="965468"/>
              </a:xfrm>
              <a:prstGeom prst="roundRect">
                <a:avLst/>
              </a:prstGeom>
              <a:gradFill flip="none" rotWithShape="1">
                <a:gsLst>
                  <a:gs pos="0">
                    <a:schemeClr val="bg1">
                      <a:lumMod val="95000"/>
                      <a:alpha val="16000"/>
                    </a:schemeClr>
                  </a:gs>
                  <a:gs pos="100000">
                    <a:srgbClr val="000000">
                      <a:alpha val="16000"/>
                    </a:srgbClr>
                  </a:gs>
                </a:gsLst>
                <a:path path="rect">
                  <a:fillToRect l="50000" t="50000" r="50000" b="50000"/>
                </a:path>
                <a:tileRect/>
              </a:gra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200"/>
              </a:p>
            </p:txBody>
          </p:sp>
        </p:grpSp>
        <p:cxnSp>
          <p:nvCxnSpPr>
            <p:cNvPr id="39" name="Straight Arrow Connector 38"/>
            <p:cNvCxnSpPr>
              <a:stCxn id="16" idx="0"/>
              <a:endCxn id="5" idx="5"/>
            </p:cNvCxnSpPr>
            <p:nvPr/>
          </p:nvCxnSpPr>
          <p:spPr>
            <a:xfrm flipH="1" flipV="1">
              <a:off x="5395872" y="3642016"/>
              <a:ext cx="1983608" cy="351785"/>
            </a:xfrm>
            <a:prstGeom prst="straightConnector1">
              <a:avLst/>
            </a:prstGeom>
            <a:ln>
              <a:solidFill>
                <a:srgbClr val="000000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Group 30"/>
          <p:cNvGrpSpPr/>
          <p:nvPr/>
        </p:nvGrpSpPr>
        <p:grpSpPr>
          <a:xfrm>
            <a:off x="325176" y="3559482"/>
            <a:ext cx="3038206" cy="1661670"/>
            <a:chOff x="243450" y="3343764"/>
            <a:chExt cx="3038206" cy="1661670"/>
          </a:xfrm>
        </p:grpSpPr>
        <p:sp>
          <p:nvSpPr>
            <p:cNvPr id="33" name="Rounded Rectangle 32"/>
            <p:cNvSpPr/>
            <p:nvPr/>
          </p:nvSpPr>
          <p:spPr>
            <a:xfrm>
              <a:off x="243450" y="4420659"/>
              <a:ext cx="2938799" cy="584775"/>
            </a:xfrm>
            <a:prstGeom prst="roundRect">
              <a:avLst/>
            </a:prstGeom>
            <a:gradFill flip="none" rotWithShape="1">
              <a:gsLst>
                <a:gs pos="0">
                  <a:schemeClr val="bg1">
                    <a:lumMod val="95000"/>
                    <a:alpha val="16000"/>
                  </a:schemeClr>
                </a:gs>
                <a:gs pos="100000">
                  <a:srgbClr val="000000">
                    <a:alpha val="16000"/>
                  </a:srgbClr>
                </a:gs>
              </a:gsLst>
              <a:path path="rect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4" name="Straight Arrow Connector 33"/>
            <p:cNvCxnSpPr>
              <a:stCxn id="33" idx="0"/>
            </p:cNvCxnSpPr>
            <p:nvPr/>
          </p:nvCxnSpPr>
          <p:spPr>
            <a:xfrm flipV="1">
              <a:off x="1712850" y="3343764"/>
              <a:ext cx="1568806" cy="1076895"/>
            </a:xfrm>
            <a:prstGeom prst="straightConnector1">
              <a:avLst/>
            </a:prstGeom>
            <a:ln>
              <a:solidFill>
                <a:srgbClr val="000000"/>
              </a:solidFill>
              <a:headEnd type="arrow"/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Box 35"/>
          <p:cNvSpPr txBox="1"/>
          <p:nvPr/>
        </p:nvSpPr>
        <p:spPr>
          <a:xfrm>
            <a:off x="325178" y="4636377"/>
            <a:ext cx="29387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control, influence, guide, handle, master, dominate, manipulate.</a:t>
            </a:r>
            <a:endParaRPr lang="en-GB" sz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73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r"/>
      </p:transition>
    </mc:Choice>
    <mc:Fallback xmlns="">
      <p:transition spd="slow">
        <p:push dir="r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81049"/>
          </a:xfrm>
        </p:spPr>
        <p:txBody>
          <a:bodyPr>
            <a:normAutofit fontScale="90000"/>
          </a:bodyPr>
          <a:lstStyle/>
          <a:p>
            <a:r>
              <a:rPr lang="en-GB" sz="2800" dirty="0" smtClean="0"/>
              <a:t>Management Theory or Theory of Management?</a:t>
            </a:r>
            <a:endParaRPr lang="en-GB" sz="2800" dirty="0"/>
          </a:p>
        </p:txBody>
      </p:sp>
      <p:grpSp>
        <p:nvGrpSpPr>
          <p:cNvPr id="23" name="Group 22"/>
          <p:cNvGrpSpPr/>
          <p:nvPr/>
        </p:nvGrpSpPr>
        <p:grpSpPr>
          <a:xfrm>
            <a:off x="598808" y="1219757"/>
            <a:ext cx="7946383" cy="5193407"/>
            <a:chOff x="598808" y="1219757"/>
            <a:chExt cx="7946383" cy="5193407"/>
          </a:xfrm>
        </p:grpSpPr>
        <p:sp>
          <p:nvSpPr>
            <p:cNvPr id="3" name="Oval 2"/>
            <p:cNvSpPr/>
            <p:nvPr/>
          </p:nvSpPr>
          <p:spPr>
            <a:xfrm>
              <a:off x="598808" y="1219757"/>
              <a:ext cx="7946383" cy="51934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2" name="Group 21"/>
            <p:cNvGrpSpPr/>
            <p:nvPr/>
          </p:nvGrpSpPr>
          <p:grpSpPr>
            <a:xfrm>
              <a:off x="1244766" y="1588386"/>
              <a:ext cx="6896910" cy="4497834"/>
              <a:chOff x="1244766" y="1588386"/>
              <a:chExt cx="6896910" cy="4497834"/>
            </a:xfrm>
          </p:grpSpPr>
          <p:sp>
            <p:nvSpPr>
              <p:cNvPr id="4" name="TextBox 3"/>
              <p:cNvSpPr txBox="1"/>
              <p:nvPr/>
            </p:nvSpPr>
            <p:spPr>
              <a:xfrm>
                <a:off x="2728426" y="1588386"/>
                <a:ext cx="388517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000" dirty="0" smtClean="0"/>
                  <a:t>Theory of Management</a:t>
                </a:r>
                <a:endParaRPr lang="en-GB" sz="2000" dirty="0"/>
              </a:p>
            </p:txBody>
          </p:sp>
          <p:sp>
            <p:nvSpPr>
              <p:cNvPr id="5" name="Oval 4"/>
              <p:cNvSpPr/>
              <p:nvPr/>
            </p:nvSpPr>
            <p:spPr>
              <a:xfrm>
                <a:off x="1244766" y="2791613"/>
                <a:ext cx="2678133" cy="1270058"/>
              </a:xfrm>
              <a:prstGeom prst="ellipse">
                <a:avLst/>
              </a:prstGeom>
              <a:solidFill>
                <a:schemeClr val="bg1">
                  <a:lumMod val="95000"/>
                  <a:alpha val="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Management</a:t>
                </a:r>
                <a:br>
                  <a:rPr lang="en-GB" dirty="0" smtClean="0">
                    <a:solidFill>
                      <a:schemeClr val="tx1"/>
                    </a:solidFill>
                  </a:rPr>
                </a:br>
                <a:r>
                  <a:rPr lang="en-GB" dirty="0" smtClean="0">
                    <a:solidFill>
                      <a:schemeClr val="tx1"/>
                    </a:solidFill>
                  </a:rPr>
                  <a:t>Theory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6" name="Oval 5"/>
              <p:cNvSpPr/>
              <p:nvPr/>
            </p:nvSpPr>
            <p:spPr>
              <a:xfrm>
                <a:off x="3482829" y="2791613"/>
                <a:ext cx="2579065" cy="1270058"/>
              </a:xfrm>
              <a:prstGeom prst="ellipse">
                <a:avLst/>
              </a:prstGeom>
              <a:solidFill>
                <a:schemeClr val="bg1">
                  <a:lumMod val="85000"/>
                  <a:alpha val="16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Decision Theory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7" name="Oval 6"/>
              <p:cNvSpPr/>
              <p:nvPr/>
            </p:nvSpPr>
            <p:spPr>
              <a:xfrm>
                <a:off x="5683173" y="2904787"/>
                <a:ext cx="2458503" cy="1156884"/>
              </a:xfrm>
              <a:prstGeom prst="ellipse">
                <a:avLst/>
              </a:prstGeom>
              <a:solidFill>
                <a:schemeClr val="bg1">
                  <a:lumMod val="85000"/>
                  <a:alpha val="16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Management Style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8" name="Oval 7"/>
              <p:cNvSpPr/>
              <p:nvPr/>
            </p:nvSpPr>
            <p:spPr>
              <a:xfrm>
                <a:off x="2967321" y="5155682"/>
                <a:ext cx="3646284" cy="930538"/>
              </a:xfrm>
              <a:prstGeom prst="ellipse">
                <a:avLst/>
              </a:prstGeom>
              <a:solidFill>
                <a:schemeClr val="bg1">
                  <a:lumMod val="85000"/>
                  <a:alpha val="16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Management Roles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0" name="Straight Connector 9"/>
              <p:cNvCxnSpPr>
                <a:endCxn id="5" idx="0"/>
              </p:cNvCxnSpPr>
              <p:nvPr/>
            </p:nvCxnSpPr>
            <p:spPr>
              <a:xfrm flipH="1">
                <a:off x="2583833" y="1988496"/>
                <a:ext cx="2068322" cy="803117"/>
              </a:xfrm>
              <a:prstGeom prst="line">
                <a:avLst/>
              </a:prstGeom>
              <a:ln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>
                <a:endCxn id="6" idx="0"/>
              </p:cNvCxnSpPr>
              <p:nvPr/>
            </p:nvCxnSpPr>
            <p:spPr>
              <a:xfrm>
                <a:off x="4652155" y="1988496"/>
                <a:ext cx="120207" cy="803117"/>
              </a:xfrm>
              <a:prstGeom prst="line">
                <a:avLst/>
              </a:prstGeom>
              <a:ln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>
                <a:stCxn id="4" idx="2"/>
                <a:endCxn id="7" idx="0"/>
              </p:cNvCxnSpPr>
              <p:nvPr/>
            </p:nvCxnSpPr>
            <p:spPr>
              <a:xfrm>
                <a:off x="4671016" y="1988496"/>
                <a:ext cx="2241409" cy="916291"/>
              </a:xfrm>
              <a:prstGeom prst="line">
                <a:avLst/>
              </a:prstGeom>
              <a:ln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>
                <a:stCxn id="5" idx="4"/>
                <a:endCxn id="8" idx="1"/>
              </p:cNvCxnSpPr>
              <p:nvPr/>
            </p:nvCxnSpPr>
            <p:spPr>
              <a:xfrm>
                <a:off x="2583833" y="4061671"/>
                <a:ext cx="917474" cy="1230285"/>
              </a:xfrm>
              <a:prstGeom prst="line">
                <a:avLst/>
              </a:prstGeom>
              <a:ln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>
                <a:stCxn id="6" idx="4"/>
                <a:endCxn id="8" idx="0"/>
              </p:cNvCxnSpPr>
              <p:nvPr/>
            </p:nvCxnSpPr>
            <p:spPr>
              <a:xfrm>
                <a:off x="4772362" y="4061671"/>
                <a:ext cx="18101" cy="1094011"/>
              </a:xfrm>
              <a:prstGeom prst="line">
                <a:avLst/>
              </a:prstGeom>
              <a:ln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/>
              <p:cNvCxnSpPr/>
              <p:nvPr/>
            </p:nvCxnSpPr>
            <p:spPr>
              <a:xfrm flipH="1">
                <a:off x="6102428" y="4061671"/>
                <a:ext cx="832806" cy="1230285"/>
              </a:xfrm>
              <a:prstGeom prst="line">
                <a:avLst/>
              </a:prstGeom>
              <a:ln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82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</a:t>
            </a:r>
            <a:r>
              <a:rPr lang="en-GB" dirty="0"/>
              <a:t>o</a:t>
            </a:r>
            <a:r>
              <a:rPr lang="en-GB" dirty="0" smtClean="0"/>
              <a:t>f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List the types of management role / title you are familiar with.</a:t>
            </a:r>
          </a:p>
          <a:p>
            <a:pPr>
              <a:lnSpc>
                <a:spcPct val="120000"/>
              </a:lnSpc>
            </a:pPr>
            <a:r>
              <a:rPr lang="en-GB" dirty="0" smtClean="0"/>
              <a:t>What would you say are the characteristics of a ‘good’ manager in that role?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2600" dirty="0" smtClean="0"/>
              <a:t>	[Be careful to distinguish:</a:t>
            </a:r>
            <a:br>
              <a:rPr lang="en-GB" sz="2600" dirty="0" smtClean="0"/>
            </a:br>
            <a:r>
              <a:rPr lang="en-GB" sz="2600" dirty="0" smtClean="0"/>
              <a:t>	Supervisory roles (people management)</a:t>
            </a:r>
            <a:br>
              <a:rPr lang="en-GB" sz="2600" dirty="0" smtClean="0"/>
            </a:br>
            <a:r>
              <a:rPr lang="en-GB" sz="2600" dirty="0" smtClean="0"/>
              <a:t>	Operational roles (management of systems / processes)</a:t>
            </a:r>
            <a:br>
              <a:rPr lang="en-GB" sz="2600" dirty="0" smtClean="0"/>
            </a:br>
            <a:r>
              <a:rPr lang="en-GB" sz="2600" dirty="0" smtClean="0"/>
              <a:t>	Strategic roles (business policies, objectives, plans</a:t>
            </a:r>
            <a:r>
              <a:rPr lang="en-GB" sz="2600" smtClean="0"/>
              <a:t>, direction)]</a:t>
            </a:r>
            <a:r>
              <a:rPr lang="en-GB" sz="2600" dirty="0" smtClean="0"/>
              <a:t/>
            </a:r>
            <a:br>
              <a:rPr lang="en-GB" sz="2600" dirty="0" smtClean="0"/>
            </a:br>
            <a:endParaRPr lang="en-GB" sz="2600" dirty="0" smtClean="0"/>
          </a:p>
          <a:p>
            <a:r>
              <a:rPr lang="en-GB" dirty="0" smtClean="0"/>
              <a:t>Overall, would you be able to list one set of attributes which define what it is to be a ‘good’ manager?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254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Coming Next?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>
            <a:normAutofit/>
          </a:bodyPr>
          <a:lstStyle/>
          <a:p>
            <a:r>
              <a:rPr lang="en-GB" dirty="0" smtClean="0"/>
              <a:t>Workshop preparation: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Two readings:</a:t>
            </a:r>
          </a:p>
          <a:p>
            <a:pPr lvl="1"/>
            <a:r>
              <a:rPr lang="en-GB" dirty="0" smtClean="0"/>
              <a:t>Janis, Irving L., ‘A Perfect Failure: the Bay of Pigs’, in </a:t>
            </a:r>
            <a:r>
              <a:rPr lang="en-GB" i="1" dirty="0" smtClean="0"/>
              <a:t>Victims of Groupthink</a:t>
            </a:r>
            <a:r>
              <a:rPr lang="en-GB" dirty="0" smtClean="0"/>
              <a:t>, Houghton Mifflin, 1972; also in </a:t>
            </a:r>
            <a:r>
              <a:rPr lang="en-GB" dirty="0" err="1" smtClean="0"/>
              <a:t>Salaman</a:t>
            </a:r>
            <a:r>
              <a:rPr lang="en-GB" dirty="0" smtClean="0"/>
              <a:t>, G., </a:t>
            </a:r>
            <a:r>
              <a:rPr lang="en-GB" i="1" dirty="0" smtClean="0"/>
              <a:t>Decision making for Business</a:t>
            </a:r>
            <a:r>
              <a:rPr lang="en-GB" dirty="0" smtClean="0"/>
              <a:t>, London: Sage, 2002.</a:t>
            </a:r>
          </a:p>
          <a:p>
            <a:pPr lvl="1"/>
            <a:r>
              <a:rPr lang="en-GB" dirty="0" smtClean="0"/>
              <a:t> Valentin, E. K., ‘Anatomy of a Fatal </a:t>
            </a:r>
            <a:r>
              <a:rPr lang="en-GB" dirty="0"/>
              <a:t>B</a:t>
            </a:r>
            <a:r>
              <a:rPr lang="en-GB" dirty="0" smtClean="0"/>
              <a:t>usiness Strategy’, </a:t>
            </a:r>
            <a:r>
              <a:rPr lang="en-GB" i="1" dirty="0" smtClean="0"/>
              <a:t>Journal of Management Studies</a:t>
            </a:r>
            <a:r>
              <a:rPr lang="en-GB" dirty="0" smtClean="0"/>
              <a:t>, 31. (1994); also in </a:t>
            </a:r>
            <a:r>
              <a:rPr lang="en-GB" dirty="0" err="1" smtClean="0"/>
              <a:t>Salaman</a:t>
            </a:r>
            <a:r>
              <a:rPr lang="en-GB" dirty="0" smtClean="0"/>
              <a:t>, G., </a:t>
            </a:r>
            <a:r>
              <a:rPr lang="en-GB" i="1" dirty="0" smtClean="0"/>
              <a:t>Decision making for Business</a:t>
            </a:r>
            <a:r>
              <a:rPr lang="en-GB" dirty="0" smtClean="0"/>
              <a:t>, London: Sage, 2002.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66A0E-AA93-1B41-AA3C-5DC488FE26E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170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633</TotalTime>
  <Words>525</Words>
  <Application>Microsoft Office PowerPoint</Application>
  <PresentationFormat>On-screen Show (4:3)</PresentationFormat>
  <Paragraphs>59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Wingdings 3</vt:lpstr>
      <vt:lpstr>Ion</vt:lpstr>
      <vt:lpstr>Visions for the Future</vt:lpstr>
      <vt:lpstr>Module Overview</vt:lpstr>
      <vt:lpstr>Module Assessment</vt:lpstr>
      <vt:lpstr>What does “to Manage” mean?</vt:lpstr>
      <vt:lpstr>Management Theory or Theory of Management?</vt:lpstr>
      <vt:lpstr>Types of Management</vt:lpstr>
      <vt:lpstr>What is Coming Next?</vt:lpstr>
    </vt:vector>
  </TitlesOfParts>
  <Company>Queen Mary, University of London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Visions for the Future</dc:title>
  <dc:creator>Stephen Sommerville</dc:creator>
  <cp:lastModifiedBy>John Lang</cp:lastModifiedBy>
  <cp:revision>36</cp:revision>
  <cp:lastPrinted>2014-02-28T00:34:22Z</cp:lastPrinted>
  <dcterms:created xsi:type="dcterms:W3CDTF">2014-02-27T14:53:14Z</dcterms:created>
  <dcterms:modified xsi:type="dcterms:W3CDTF">2019-02-20T11:07:09Z</dcterms:modified>
</cp:coreProperties>
</file>