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handoutMasterIdLst>
    <p:handoutMasterId r:id="rId27"/>
  </p:handoutMasterIdLst>
  <p:sldIdLst>
    <p:sldId id="256" r:id="rId2"/>
    <p:sldId id="257" r:id="rId3"/>
    <p:sldId id="260" r:id="rId4"/>
    <p:sldId id="262" r:id="rId5"/>
    <p:sldId id="258" r:id="rId6"/>
    <p:sldId id="261" r:id="rId7"/>
    <p:sldId id="259" r:id="rId8"/>
    <p:sldId id="263" r:id="rId9"/>
    <p:sldId id="264" r:id="rId10"/>
    <p:sldId id="265" r:id="rId11"/>
    <p:sldId id="266" r:id="rId12"/>
    <p:sldId id="267" r:id="rId13"/>
    <p:sldId id="268" r:id="rId14"/>
    <p:sldId id="270" r:id="rId15"/>
    <p:sldId id="271" r:id="rId16"/>
    <p:sldId id="272" r:id="rId17"/>
    <p:sldId id="273" r:id="rId18"/>
    <p:sldId id="275" r:id="rId19"/>
    <p:sldId id="276" r:id="rId20"/>
    <p:sldId id="274" r:id="rId21"/>
    <p:sldId id="277" r:id="rId22"/>
    <p:sldId id="278" r:id="rId23"/>
    <p:sldId id="279" r:id="rId24"/>
    <p:sldId id="280" r:id="rId2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76E3F54-01BA-438F-8BFA-21FD7F644D89}" type="datetimeFigureOut">
              <a:rPr lang="en-GB" smtClean="0"/>
              <a:pPr/>
              <a:t>30/10/2012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7BA53EC-966F-49D3-A54B-2E06411746D6}"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26ABCA6-F234-4C5D-B922-5822B7DD3C61}" type="datetimeFigureOut">
              <a:rPr lang="en-US"/>
              <a:pPr>
                <a:defRPr/>
              </a:pPr>
              <a:t>10/30/2012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349A9D82-AC7B-4E7C-9E90-00D3DC918E32}"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p:spPr>
      </p:sp>
      <p:sp>
        <p:nvSpPr>
          <p:cNvPr id="153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53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3386B80-22E9-478B-91B3-06FEF89D3073}" type="slidenum">
              <a:rPr lang="en-GB"/>
              <a:pPr fontAlgn="base">
                <a:spcBef>
                  <a:spcPct val="0"/>
                </a:spcBef>
                <a:spcAft>
                  <a:spcPct val="0"/>
                </a:spcAft>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471634B-F418-4ABE-8F32-5258A46DE977}" type="slidenum">
              <a:rPr lang="en-GB"/>
              <a:pPr fontAlgn="base">
                <a:spcBef>
                  <a:spcPct val="0"/>
                </a:spcBef>
                <a:spcAft>
                  <a:spcPct val="0"/>
                </a:spcAft>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63EEC12-E78A-4016-B8DE-EF581028EB22}" type="slidenum">
              <a:rPr lang="en-GB"/>
              <a:pPr fontAlgn="base">
                <a:spcBef>
                  <a:spcPct val="0"/>
                </a:spcBef>
                <a:spcAft>
                  <a:spcPct val="0"/>
                </a:spcAft>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15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8EB00B9-A26C-4C58-93D1-80D19851AD4F}" type="slidenum">
              <a:rPr lang="en-GB"/>
              <a:pPr fontAlgn="base">
                <a:spcBef>
                  <a:spcPct val="0"/>
                </a:spcBef>
                <a:spcAft>
                  <a:spcPct val="0"/>
                </a:spcAft>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35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AFA5238-EEB7-4607-A345-25B39F53AB01}" type="slidenum">
              <a:rPr lang="en-GB"/>
              <a:pPr fontAlgn="base">
                <a:spcBef>
                  <a:spcPct val="0"/>
                </a:spcBef>
                <a:spcAft>
                  <a:spcPct val="0"/>
                </a:spcAft>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8A0370F-AF00-44A9-9B36-95A1EA87B6DD}" type="slidenum">
              <a:rPr lang="en-GB"/>
              <a:pPr fontAlgn="base">
                <a:spcBef>
                  <a:spcPct val="0"/>
                </a:spcBef>
                <a:spcAft>
                  <a:spcPct val="0"/>
                </a:spcAft>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76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CE720B4-2B3C-4B96-B927-E9981A614F89}" type="slidenum">
              <a:rPr lang="en-GB"/>
              <a:pPr fontAlgn="base">
                <a:spcBef>
                  <a:spcPct val="0"/>
                </a:spcBef>
                <a:spcAft>
                  <a:spcPct val="0"/>
                </a:spcAft>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96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FF46277-E759-4CEC-82A7-6DEE43E3333C}" type="slidenum">
              <a:rPr lang="en-GB"/>
              <a:pPr fontAlgn="base">
                <a:spcBef>
                  <a:spcPct val="0"/>
                </a:spcBef>
                <a:spcAft>
                  <a:spcPct val="0"/>
                </a:spcAft>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C70618F-FE27-4D95-9B5E-D66C81AB9B42}" type="slidenum">
              <a:rPr lang="en-GB"/>
              <a:pPr fontAlgn="base">
                <a:spcBef>
                  <a:spcPct val="0"/>
                </a:spcBef>
                <a:spcAft>
                  <a:spcPct val="0"/>
                </a:spcAft>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4DFCC62-5279-4A99-A55F-896CB7B87ED7}" type="slidenum">
              <a:rPr lang="en-GB"/>
              <a:pPr fontAlgn="base">
                <a:spcBef>
                  <a:spcPct val="0"/>
                </a:spcBef>
                <a:spcAft>
                  <a:spcPct val="0"/>
                </a:spcAft>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797DBF2-73C0-409F-977B-F5C00A8E907B}" type="slidenum">
              <a:rPr lang="en-GB"/>
              <a:pPr fontAlgn="base">
                <a:spcBef>
                  <a:spcPct val="0"/>
                </a:spcBef>
                <a:spcAft>
                  <a:spcPct val="0"/>
                </a:spcAft>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40A7CCF-8DAC-40C8-A21C-DEE478523B76}" type="slidenum">
              <a:rPr lang="en-GB"/>
              <a:pPr fontAlgn="base">
                <a:spcBef>
                  <a:spcPct val="0"/>
                </a:spcBef>
                <a:spcAft>
                  <a:spcPct val="0"/>
                </a:spcAft>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p:spPr>
      </p:sp>
      <p:sp>
        <p:nvSpPr>
          <p:cNvPr id="3993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993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874E730-B146-44FA-A84F-4F737A5DA771}" type="slidenum">
              <a:rPr lang="en-GB"/>
              <a:pPr fontAlgn="base">
                <a:spcBef>
                  <a:spcPct val="0"/>
                </a:spcBef>
                <a:spcAft>
                  <a:spcPct val="0"/>
                </a:spcAft>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p:spPr>
      </p:sp>
      <p:sp>
        <p:nvSpPr>
          <p:cNvPr id="419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19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362AA23-ED93-4D43-8433-46FA22EDBEB8}" type="slidenum">
              <a:rPr lang="en-GB"/>
              <a:pPr fontAlgn="base">
                <a:spcBef>
                  <a:spcPct val="0"/>
                </a:spcBef>
                <a:spcAft>
                  <a:spcPct val="0"/>
                </a:spcAft>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p:spPr>
      </p:sp>
      <p:sp>
        <p:nvSpPr>
          <p:cNvPr id="440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40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ED43CEF-8074-496D-8CF3-436954F3A5CC}" type="slidenum">
              <a:rPr lang="en-GB"/>
              <a:pPr fontAlgn="base">
                <a:spcBef>
                  <a:spcPct val="0"/>
                </a:spcBef>
                <a:spcAft>
                  <a:spcPct val="0"/>
                </a:spcAft>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p:cNvSpPr>
          <p:nvPr>
            <p:ph type="sldImg"/>
          </p:nvPr>
        </p:nvSpPr>
        <p:spPr bwMode="auto">
          <a:noFill/>
          <a:ln>
            <a:solidFill>
              <a:srgbClr val="000000"/>
            </a:solidFill>
            <a:miter lim="800000"/>
            <a:headEnd/>
            <a:tailEnd/>
          </a:ln>
        </p:spPr>
      </p:sp>
      <p:sp>
        <p:nvSpPr>
          <p:cNvPr id="460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60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369B997-C06E-4A6C-A730-35F1885DE556}" type="slidenum">
              <a:rPr lang="en-GB"/>
              <a:pPr fontAlgn="base">
                <a:spcBef>
                  <a:spcPct val="0"/>
                </a:spcBef>
                <a:spcAft>
                  <a:spcPct val="0"/>
                </a:spcAft>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p:cNvSpPr>
          <p:nvPr>
            <p:ph type="sldImg"/>
          </p:nvPr>
        </p:nvSpPr>
        <p:spPr bwMode="auto">
          <a:noFill/>
          <a:ln>
            <a:solidFill>
              <a:srgbClr val="000000"/>
            </a:solidFill>
            <a:miter lim="800000"/>
            <a:headEnd/>
            <a:tailEnd/>
          </a:ln>
        </p:spPr>
      </p:sp>
      <p:sp>
        <p:nvSpPr>
          <p:cNvPr id="481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81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F345D0B-C8DC-45A1-AD94-5227B54F8FC1}" type="slidenum">
              <a:rPr lang="en-GB"/>
              <a:pPr fontAlgn="base">
                <a:spcBef>
                  <a:spcPct val="0"/>
                </a:spcBef>
                <a:spcAft>
                  <a:spcPct val="0"/>
                </a:spcAft>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01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9383CC-F2CD-4B64-8B26-61707849E7F6}" type="slidenum">
              <a:rPr lang="en-GB"/>
              <a:pPr fontAlgn="base">
                <a:spcBef>
                  <a:spcPct val="0"/>
                </a:spcBef>
                <a:spcAft>
                  <a:spcPct val="0"/>
                </a:spcAft>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p:cNvSpPr>
          <p:nvPr>
            <p:ph type="sldImg"/>
          </p:nvPr>
        </p:nvSpPr>
        <p:spPr bwMode="auto">
          <a:noFill/>
          <a:ln>
            <a:solidFill>
              <a:srgbClr val="000000"/>
            </a:solidFill>
            <a:miter lim="800000"/>
            <a:headEnd/>
            <a:tailEnd/>
          </a:ln>
        </p:spPr>
      </p:sp>
      <p:sp>
        <p:nvSpPr>
          <p:cNvPr id="522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22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A6A7FA5-FAB6-4C87-BB21-2C79A0C415C2}" type="slidenum">
              <a:rPr lang="en-GB"/>
              <a:pPr fontAlgn="base">
                <a:spcBef>
                  <a:spcPct val="0"/>
                </a:spcBef>
                <a:spcAft>
                  <a:spcPct val="0"/>
                </a:spcAft>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bwMode="auto">
          <a:noFill/>
          <a:ln>
            <a:solidFill>
              <a:srgbClr val="000000"/>
            </a:solidFill>
            <a:miter lim="800000"/>
            <a:headEnd/>
            <a:tailEnd/>
          </a:ln>
        </p:spPr>
      </p:sp>
      <p:sp>
        <p:nvSpPr>
          <p:cNvPr id="5427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427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AC6B0F7-0212-463B-8B85-B836C17FA10B}" type="slidenum">
              <a:rPr lang="en-GB"/>
              <a:pPr fontAlgn="base">
                <a:spcBef>
                  <a:spcPct val="0"/>
                </a:spcBef>
                <a:spcAft>
                  <a:spcPct val="0"/>
                </a:spcAft>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bwMode="auto">
          <a:noFill/>
          <a:ln>
            <a:solidFill>
              <a:srgbClr val="000000"/>
            </a:solidFill>
            <a:miter lim="800000"/>
            <a:headEnd/>
            <a:tailEnd/>
          </a:ln>
        </p:spPr>
      </p:sp>
      <p:sp>
        <p:nvSpPr>
          <p:cNvPr id="5632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632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1B53CE3-9F4F-42DB-B9FE-988CC4760B3B}" type="slidenum">
              <a:rPr lang="en-GB"/>
              <a:pPr fontAlgn="base">
                <a:spcBef>
                  <a:spcPct val="0"/>
                </a:spcBef>
                <a:spcAft>
                  <a:spcPct val="0"/>
                </a:spcAft>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bwMode="auto">
          <a:noFill/>
          <a:ln>
            <a:solidFill>
              <a:srgbClr val="000000"/>
            </a:solidFill>
            <a:miter lim="800000"/>
            <a:headEnd/>
            <a:tailEnd/>
          </a:ln>
        </p:spPr>
      </p:sp>
      <p:sp>
        <p:nvSpPr>
          <p:cNvPr id="583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83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D0FA97C-3F8A-42CC-A33A-75DFF2C1C83B}" type="slidenum">
              <a:rPr lang="en-GB"/>
              <a:pPr fontAlgn="base">
                <a:spcBef>
                  <a:spcPct val="0"/>
                </a:spcBef>
                <a:spcAft>
                  <a:spcPct val="0"/>
                </a:spcAft>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604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926F57-80DA-4DF4-9A18-F6064193858A}" type="slidenum">
              <a:rPr lang="en-GB"/>
              <a:pPr fontAlgn="base">
                <a:spcBef>
                  <a:spcPct val="0"/>
                </a:spcBef>
                <a:spcAft>
                  <a:spcPct val="0"/>
                </a:spcAft>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624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4D348D7-3875-408A-95EF-2D1636FE2FAD}" type="slidenum">
              <a:rPr lang="en-GB"/>
              <a:pPr fontAlgn="base">
                <a:spcBef>
                  <a:spcPct val="0"/>
                </a:spcBef>
                <a:spcAft>
                  <a:spcPct val="0"/>
                </a:spcAft>
              </a:pPr>
              <a:t>24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smtClean="0"/>
              <a:t>Click to edit Master title style</a:t>
            </a:r>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13"/>
          <p:cNvSpPr>
            <a:spLocks noGrp="1"/>
          </p:cNvSpPr>
          <p:nvPr>
            <p:ph type="dt" sz="half" idx="10"/>
          </p:nvPr>
        </p:nvSpPr>
        <p:spPr/>
        <p:txBody>
          <a:bodyPr/>
          <a:lstStyle>
            <a:lvl1pPr>
              <a:defRPr/>
            </a:lvl1pPr>
          </a:lstStyle>
          <a:p>
            <a:pPr>
              <a:defRPr/>
            </a:pPr>
            <a:fld id="{572D5EA6-F259-457C-87C4-2B400279C71C}" type="datetimeFigureOut">
              <a:rPr lang="en-US"/>
              <a:pPr>
                <a:defRPr/>
              </a:pPr>
              <a:t>10/30/2012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D6B6F724-713E-44FB-BAA6-2B497A2F123F}"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8A7EC3D7-E183-4EC0-827D-10DC2623EADE}" type="datetimeFigureOut">
              <a:rPr lang="en-US"/>
              <a:pPr>
                <a:defRPr/>
              </a:pPr>
              <a:t>10/30/2012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18E6A977-A6D3-4371-A459-4E56DA8F58C7}"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1600200" y="2507786"/>
            <a:ext cx="70866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38C44DAF-2AF5-48E8-974B-D59DEC0147B6}" type="datetimeFigureOut">
              <a:rPr lang="en-US"/>
              <a:pPr>
                <a:defRPr/>
              </a:pPr>
              <a:t>10/30/2012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B35A622-CC3E-45AD-A003-E08077103E3D}"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A027F428-6D6F-42EC-A254-C03551214FB3}" type="datetimeFigureOut">
              <a:rPr lang="en-US"/>
              <a:pPr>
                <a:defRPr/>
              </a:pPr>
              <a:t>10/30/2012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C7F11078-3E2C-45F2-A150-A70924F96EF7}"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13"/>
          <p:cNvSpPr>
            <a:spLocks noGrp="1"/>
          </p:cNvSpPr>
          <p:nvPr>
            <p:ph type="dt" sz="half" idx="10"/>
          </p:nvPr>
        </p:nvSpPr>
        <p:spPr/>
        <p:txBody>
          <a:bodyPr/>
          <a:lstStyle>
            <a:lvl1pPr>
              <a:defRPr/>
            </a:lvl1pPr>
          </a:lstStyle>
          <a:p>
            <a:pPr>
              <a:defRPr/>
            </a:pPr>
            <a:fld id="{E0BAF21F-6F60-485B-A4DB-33BBDAA2D14D}" type="datetimeFigureOut">
              <a:rPr lang="en-US"/>
              <a:pPr>
                <a:defRPr/>
              </a:pPr>
              <a:t>10/30/2012</a:t>
            </a:fld>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4329FAF5-C2B6-402C-8205-1A2A70EE02B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fld id="{0F01F1A8-EB0E-4DA2-9CB5-EA2064813341}" type="datetimeFigureOut">
              <a:rPr lang="en-US"/>
              <a:pPr>
                <a:defRPr/>
              </a:pPr>
              <a:t>10/30/2012</a:t>
            </a:fld>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pPr>
              <a:defRPr/>
            </a:pPr>
            <a:fld id="{79845677-5065-485A-8A0A-6A1E9B042187}"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105D7FC0-7E36-4384-897E-2062005C5862}" type="datetimeFigureOut">
              <a:rPr lang="en-US"/>
              <a:pPr>
                <a:defRPr/>
              </a:pPr>
              <a:t>10/30/2012</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pPr>
              <a:defRPr/>
            </a:pPr>
            <a:fld id="{6221A591-9937-4F84-86D3-A93AFA451807}"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smtClean="0"/>
              <a:t>Click to edit Master title style</a:t>
            </a:r>
            <a:endParaRPr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2201831C-8B22-4D69-89AF-F7EC03BDF088}" type="datetimeFigureOut">
              <a:rPr lang="en-US"/>
              <a:pPr>
                <a:defRPr/>
              </a:pPr>
              <a:t>10/30/2012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AE5E3A6F-0569-4F84-9BF5-0DC53229F0DE}"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828800" y="1166787"/>
            <a:ext cx="54864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5" name="Date Placeholder 13"/>
          <p:cNvSpPr>
            <a:spLocks noGrp="1"/>
          </p:cNvSpPr>
          <p:nvPr>
            <p:ph type="dt" sz="half" idx="10"/>
          </p:nvPr>
        </p:nvSpPr>
        <p:spPr/>
        <p:txBody>
          <a:bodyPr/>
          <a:lstStyle>
            <a:lvl1pPr>
              <a:defRPr/>
            </a:lvl1pPr>
          </a:lstStyle>
          <a:p>
            <a:pPr>
              <a:defRPr/>
            </a:pPr>
            <a:fld id="{CBC9EEAC-3795-4B3C-AA23-D2CC85B9ECA9}" type="datetimeFigureOut">
              <a:rPr lang="en-US"/>
              <a:pPr>
                <a:defRPr/>
              </a:pPr>
              <a:t>10/30/2012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7F7C559B-B383-4730-9B97-41640758EBB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86B3CE06-1E50-4EF8-BBD7-31F922022365}" type="datetimeFigureOut">
              <a:rPr lang="en-US"/>
              <a:pPr>
                <a:defRPr/>
              </a:pPr>
              <a:t>10/30/2012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B48B087C-95E5-4AC5-852F-56861101182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BBD9E54F-43BD-43E0-BC79-543F032F5938}" type="datetimeFigureOut">
              <a:rPr lang="en-US"/>
              <a:pPr>
                <a:defRPr/>
              </a:pPr>
              <a:t>10/30/2012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7F1B654B-6E86-49D3-A074-255ADFC4245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smtClean="0"/>
              <a:t>Click to edit Master title style</a:t>
            </a:r>
            <a:endParaRPr lang="en-US"/>
          </a:p>
        </p:txBody>
      </p:sp>
      <p:sp>
        <p:nvSpPr>
          <p:cNvPr id="1027" name="Text Placeholder 12"/>
          <p:cNvSpPr>
            <a:spLocks noGrp="1"/>
          </p:cNvSpPr>
          <p:nvPr>
            <p:ph type="body" idx="1"/>
          </p:nvPr>
        </p:nvSpPr>
        <p:spPr bwMode="auto">
          <a:xfrm>
            <a:off x="457200" y="1600200"/>
            <a:ext cx="8229600" cy="47085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fontAlgn="auto" latinLnBrk="0" hangingPunct="1">
              <a:spcBef>
                <a:spcPts val="0"/>
              </a:spcBef>
              <a:spcAft>
                <a:spcPts val="0"/>
              </a:spcAft>
              <a:defRPr kumimoji="0" sz="1200" smtClean="0">
                <a:solidFill>
                  <a:schemeClr val="tx1">
                    <a:shade val="50000"/>
                  </a:schemeClr>
                </a:solidFill>
                <a:latin typeface="+mn-lt"/>
              </a:defRPr>
            </a:lvl1pPr>
          </a:lstStyle>
          <a:p>
            <a:pPr>
              <a:defRPr/>
            </a:pPr>
            <a:fld id="{7F1E3F22-DCF1-4775-8A6A-31D04F7E7793}" type="datetimeFigureOut">
              <a:rPr lang="en-US"/>
              <a:pPr>
                <a:defRPr/>
              </a:pPr>
              <a:t>10/30/2012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fontAlgn="auto" latinLnBrk="0" hangingPunct="1">
              <a:spcBef>
                <a:spcPts val="0"/>
              </a:spcBef>
              <a:spcAft>
                <a:spcPts val="0"/>
              </a:spcAft>
              <a:defRPr kumimoji="0" sz="1200">
                <a:solidFill>
                  <a:schemeClr val="tx1">
                    <a:shade val="50000"/>
                  </a:schemeClr>
                </a:solidFill>
                <a:latin typeface="+mn-lt"/>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fontAlgn="auto" latinLnBrk="0" hangingPunct="1">
              <a:spcBef>
                <a:spcPts val="0"/>
              </a:spcBef>
              <a:spcAft>
                <a:spcPts val="0"/>
              </a:spcAft>
              <a:defRPr kumimoji="0" sz="1200" smtClean="0">
                <a:solidFill>
                  <a:schemeClr val="tx1">
                    <a:shade val="50000"/>
                  </a:schemeClr>
                </a:solidFill>
                <a:latin typeface="+mn-lt"/>
              </a:defRPr>
            </a:lvl1pPr>
          </a:lstStyle>
          <a:p>
            <a:pPr>
              <a:defRPr/>
            </a:pPr>
            <a:fld id="{482E3A6E-0982-408D-BD34-6BD821D1B3DA}"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671" r:id="rId1"/>
    <p:sldLayoutId id="2147483670" r:id="rId2"/>
    <p:sldLayoutId id="2147483672" r:id="rId3"/>
    <p:sldLayoutId id="2147483669" r:id="rId4"/>
    <p:sldLayoutId id="2147483668" r:id="rId5"/>
    <p:sldLayoutId id="2147483667" r:id="rId6"/>
    <p:sldLayoutId id="2147483666" r:id="rId7"/>
    <p:sldLayoutId id="2147483665" r:id="rId8"/>
    <p:sldLayoutId id="2147483664" r:id="rId9"/>
    <p:sldLayoutId id="2147483663" r:id="rId10"/>
    <p:sldLayoutId id="2147483662" r:id="rId11"/>
  </p:sldLayoutIdLst>
  <p:txStyles>
    <p:titleStyle>
      <a:lvl1pPr algn="ctr" rtl="0" fontAlgn="base">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fontAlgn="base">
        <a:spcBef>
          <a:spcPct val="0"/>
        </a:spcBef>
        <a:spcAft>
          <a:spcPct val="0"/>
        </a:spcAft>
        <a:defRPr sz="4100" b="1">
          <a:solidFill>
            <a:schemeClr val="tx1"/>
          </a:solidFill>
          <a:latin typeface="Lucida Sans" pitchFamily="34" charset="0"/>
        </a:defRPr>
      </a:lvl2pPr>
      <a:lvl3pPr algn="ctr" rtl="0" fontAlgn="base">
        <a:spcBef>
          <a:spcPct val="0"/>
        </a:spcBef>
        <a:spcAft>
          <a:spcPct val="0"/>
        </a:spcAft>
        <a:defRPr sz="4100" b="1">
          <a:solidFill>
            <a:schemeClr val="tx1"/>
          </a:solidFill>
          <a:latin typeface="Lucida Sans" pitchFamily="34" charset="0"/>
        </a:defRPr>
      </a:lvl3pPr>
      <a:lvl4pPr algn="ctr" rtl="0" fontAlgn="base">
        <a:spcBef>
          <a:spcPct val="0"/>
        </a:spcBef>
        <a:spcAft>
          <a:spcPct val="0"/>
        </a:spcAft>
        <a:defRPr sz="4100" b="1">
          <a:solidFill>
            <a:schemeClr val="tx1"/>
          </a:solidFill>
          <a:latin typeface="Lucida Sans" pitchFamily="34" charset="0"/>
        </a:defRPr>
      </a:lvl4pPr>
      <a:lvl5pPr algn="ctr" rtl="0" fontAlgn="base">
        <a:spcBef>
          <a:spcPct val="0"/>
        </a:spcBef>
        <a:spcAft>
          <a:spcPct val="0"/>
        </a:spcAft>
        <a:defRPr sz="4100" b="1">
          <a:solidFill>
            <a:schemeClr val="tx1"/>
          </a:solidFill>
          <a:latin typeface="Lucida Sans" pitchFamily="34" charset="0"/>
        </a:defRPr>
      </a:lvl5pPr>
      <a:lvl6pPr marL="457200" algn="ctr" rtl="0" fontAlgn="base">
        <a:spcBef>
          <a:spcPct val="0"/>
        </a:spcBef>
        <a:spcAft>
          <a:spcPct val="0"/>
        </a:spcAft>
        <a:defRPr sz="4100" b="1">
          <a:solidFill>
            <a:schemeClr val="tx1"/>
          </a:solidFill>
          <a:latin typeface="Lucida Sans" pitchFamily="34" charset="0"/>
        </a:defRPr>
      </a:lvl6pPr>
      <a:lvl7pPr marL="914400" algn="ctr" rtl="0" fontAlgn="base">
        <a:spcBef>
          <a:spcPct val="0"/>
        </a:spcBef>
        <a:spcAft>
          <a:spcPct val="0"/>
        </a:spcAft>
        <a:defRPr sz="4100" b="1">
          <a:solidFill>
            <a:schemeClr val="tx1"/>
          </a:solidFill>
          <a:latin typeface="Lucida Sans" pitchFamily="34" charset="0"/>
        </a:defRPr>
      </a:lvl7pPr>
      <a:lvl8pPr marL="1371600" algn="ctr" rtl="0" fontAlgn="base">
        <a:spcBef>
          <a:spcPct val="0"/>
        </a:spcBef>
        <a:spcAft>
          <a:spcPct val="0"/>
        </a:spcAft>
        <a:defRPr sz="4100" b="1">
          <a:solidFill>
            <a:schemeClr val="tx1"/>
          </a:solidFill>
          <a:latin typeface="Lucida Sans" pitchFamily="34" charset="0"/>
        </a:defRPr>
      </a:lvl8pPr>
      <a:lvl9pPr marL="1828800" algn="ctr" rtl="0" fontAlgn="base">
        <a:spcBef>
          <a:spcPct val="0"/>
        </a:spcBef>
        <a:spcAft>
          <a:spcPct val="0"/>
        </a:spcAft>
        <a:defRPr sz="4100" b="1">
          <a:solidFill>
            <a:schemeClr val="tx1"/>
          </a:solidFill>
          <a:latin typeface="Lucida Sans" pitchFamily="34" charset="0"/>
        </a:defRPr>
      </a:lvl9pPr>
    </p:titleStyle>
    <p:bodyStyle>
      <a:lvl1pPr marL="547688" indent="-411163" algn="l" rtl="0" fontAlgn="base">
        <a:spcBef>
          <a:spcPct val="20000"/>
        </a:spcBef>
        <a:spcAft>
          <a:spcPct val="0"/>
        </a:spcAft>
        <a:buClr>
          <a:srgbClr val="F9F9F9"/>
        </a:buClr>
        <a:buSzPct val="65000"/>
        <a:buFont typeface="Wingdings 2" pitchFamily="18" charset="2"/>
        <a:buChar char=""/>
        <a:defRPr sz="2800" kern="1200">
          <a:solidFill>
            <a:schemeClr val="tx1"/>
          </a:solidFill>
          <a:latin typeface="+mn-lt"/>
          <a:ea typeface="+mn-ea"/>
          <a:cs typeface="+mn-cs"/>
        </a:defRPr>
      </a:lvl1pPr>
      <a:lvl2pPr marL="868363" indent="-282575" algn="l" rtl="0" fontAlgn="base">
        <a:spcBef>
          <a:spcPct val="20000"/>
        </a:spcBef>
        <a:spcAft>
          <a:spcPct val="0"/>
        </a:spcAft>
        <a:buClr>
          <a:schemeClr val="tx1"/>
        </a:buClr>
        <a:buSzPct val="80000"/>
        <a:buFont typeface="Wingdings 2" pitchFamily="18" charset="2"/>
        <a:buChar char=""/>
        <a:defRPr sz="2400" kern="1200">
          <a:solidFill>
            <a:schemeClr val="tx1"/>
          </a:solidFill>
          <a:latin typeface="+mn-lt"/>
          <a:ea typeface="+mn-ea"/>
          <a:cs typeface="+mn-cs"/>
        </a:defRPr>
      </a:lvl2pPr>
      <a:lvl3pPr marL="1133475" indent="-228600" algn="l" rtl="0" fontAlgn="base">
        <a:spcBef>
          <a:spcPct val="20000"/>
        </a:spcBef>
        <a:spcAft>
          <a:spcPct val="0"/>
        </a:spcAft>
        <a:buClr>
          <a:schemeClr val="tx1"/>
        </a:buClr>
        <a:buSzPct val="95000"/>
        <a:buFont typeface="Wingdings" pitchFamily="2" charset="2"/>
        <a:buChar char=""/>
        <a:defRPr sz="2200" kern="1200">
          <a:solidFill>
            <a:schemeClr val="tx1"/>
          </a:solidFill>
          <a:latin typeface="+mn-lt"/>
          <a:ea typeface="+mn-ea"/>
          <a:cs typeface="+mn-cs"/>
        </a:defRPr>
      </a:lvl3pPr>
      <a:lvl4pPr marL="1352550" indent="-182563" algn="l" rtl="0" fontAlgn="base">
        <a:spcBef>
          <a:spcPct val="20000"/>
        </a:spcBef>
        <a:spcAft>
          <a:spcPct val="0"/>
        </a:spcAft>
        <a:buClr>
          <a:schemeClr val="tx1"/>
        </a:buClr>
        <a:buSzPct val="100000"/>
        <a:buFont typeface="Wingdings 3" pitchFamily="18" charset="2"/>
        <a:buChar char=""/>
        <a:defRPr sz="2000" kern="1200">
          <a:solidFill>
            <a:schemeClr val="tx1"/>
          </a:solidFill>
          <a:latin typeface="+mn-lt"/>
          <a:ea typeface="+mn-ea"/>
          <a:cs typeface="+mn-cs"/>
        </a:defRPr>
      </a:lvl4pPr>
      <a:lvl5pPr marL="1544638" indent="-182563" algn="l" rtl="0" fontAlgn="base">
        <a:spcBef>
          <a:spcPct val="20000"/>
        </a:spcBef>
        <a:spcAft>
          <a:spcPct val="0"/>
        </a:spcAft>
        <a:buClr>
          <a:schemeClr val="tx1"/>
        </a:buClr>
        <a:buFont typeface="Wingdings 2" pitchFamily="1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hyperlink" Target="http://ay-avebury.soton.ac.uk/Prospectus/CMA/HistShip/Trimen.htm"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www.triremetrust.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fontAlgn="auto">
              <a:spcAft>
                <a:spcPts val="0"/>
              </a:spcAft>
              <a:defRPr/>
            </a:pPr>
            <a:r>
              <a:rPr lang="en-GB" dirty="0" smtClean="0"/>
              <a:t>Armies and Navies</a:t>
            </a:r>
            <a:endParaRPr lang="en-GB" dirty="0"/>
          </a:p>
        </p:txBody>
      </p:sp>
      <p:sp>
        <p:nvSpPr>
          <p:cNvPr id="14338" name="Subtitle 2"/>
          <p:cNvSpPr>
            <a:spLocks noGrp="1"/>
          </p:cNvSpPr>
          <p:nvPr>
            <p:ph type="subTitle" idx="1"/>
          </p:nvPr>
        </p:nvSpPr>
        <p:spPr>
          <a:xfrm>
            <a:off x="1371600" y="3332163"/>
            <a:ext cx="6400800" cy="1752600"/>
          </a:xfrm>
        </p:spPr>
        <p:txBody>
          <a:bodyPr/>
          <a:lstStyle/>
          <a:p>
            <a:r>
              <a:rPr lang="en-GB" dirty="0" smtClean="0"/>
              <a:t>The </a:t>
            </a:r>
            <a:r>
              <a:rPr lang="en-GB" dirty="0" smtClean="0"/>
              <a:t>Trireme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bireme</a:t>
            </a:r>
            <a:endParaRPr lang="en-GB" dirty="0"/>
          </a:p>
        </p:txBody>
      </p:sp>
      <p:sp>
        <p:nvSpPr>
          <p:cNvPr id="16386" name="Content Placeholder 2"/>
          <p:cNvSpPr>
            <a:spLocks noGrp="1"/>
          </p:cNvSpPr>
          <p:nvPr>
            <p:ph sz="half" idx="1"/>
          </p:nvPr>
        </p:nvSpPr>
        <p:spPr>
          <a:xfrm>
            <a:off x="0" y="1571625"/>
            <a:ext cx="4038600" cy="4525963"/>
          </a:xfrm>
        </p:spPr>
        <p:txBody>
          <a:bodyPr/>
          <a:lstStyle/>
          <a:p>
            <a:r>
              <a:rPr lang="en-GB" smtClean="0"/>
              <a:t>Biremes, ie ships with oars at two levels start appearing from the late 8</a:t>
            </a:r>
            <a:r>
              <a:rPr lang="en-GB" baseline="30000" smtClean="0"/>
              <a:t>th</a:t>
            </a:r>
            <a:r>
              <a:rPr lang="en-GB" smtClean="0"/>
              <a:t> century onwards. </a:t>
            </a:r>
          </a:p>
          <a:p>
            <a:r>
              <a:rPr lang="en-GB" smtClean="0"/>
              <a:t>They may be an alternative explanation for Homer’s 120 men on  a ship. </a:t>
            </a:r>
          </a:p>
        </p:txBody>
      </p:sp>
      <p:pic>
        <p:nvPicPr>
          <p:cNvPr id="16387" name="Content Placeholder 5" descr="P9070606.JPG"/>
          <p:cNvPicPr>
            <a:picLocks noGrp="1" noChangeAspect="1"/>
          </p:cNvPicPr>
          <p:nvPr>
            <p:ph sz="half" idx="2"/>
          </p:nvPr>
        </p:nvPicPr>
        <p:blipFill>
          <a:blip r:embed="rId3" cstate="print"/>
          <a:srcRect/>
          <a:stretch>
            <a:fillRect/>
          </a:stretch>
        </p:blipFill>
        <p:spPr>
          <a:xfrm>
            <a:off x="4000500" y="1862138"/>
            <a:ext cx="5040313" cy="3781425"/>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pPr fontAlgn="auto">
              <a:spcAft>
                <a:spcPts val="0"/>
              </a:spcAft>
              <a:defRPr/>
            </a:pPr>
            <a:r>
              <a:rPr lang="en-GB" dirty="0" smtClean="0"/>
              <a:t>The invention of the trireme</a:t>
            </a:r>
            <a:endParaRPr lang="en-GB" dirty="0"/>
          </a:p>
        </p:txBody>
      </p:sp>
      <p:sp>
        <p:nvSpPr>
          <p:cNvPr id="5" name="Content Placeholder 4"/>
          <p:cNvSpPr>
            <a:spLocks noGrp="1"/>
          </p:cNvSpPr>
          <p:nvPr>
            <p:ph sz="half" idx="1"/>
          </p:nvPr>
        </p:nvSpPr>
        <p:spPr/>
        <p:txBody>
          <a:bodyPr>
            <a:normAutofit fontScale="70000" lnSpcReduction="20000"/>
          </a:bodyPr>
          <a:lstStyle/>
          <a:p>
            <a:pPr marL="548640" indent="-411480" fontAlgn="auto">
              <a:spcAft>
                <a:spcPts val="0"/>
              </a:spcAft>
              <a:buClr>
                <a:schemeClr val="tx1">
                  <a:shade val="95000"/>
                </a:schemeClr>
              </a:buClr>
              <a:buFont typeface="Wingdings 2"/>
              <a:buChar char=""/>
              <a:defRPr/>
            </a:pPr>
            <a:r>
              <a:rPr lang="en-GB" dirty="0" smtClean="0"/>
              <a:t>The question of who invented the trireme is a matter of debate. </a:t>
            </a:r>
          </a:p>
          <a:p>
            <a:pPr marL="548640" indent="-411480" fontAlgn="auto">
              <a:spcAft>
                <a:spcPts val="0"/>
              </a:spcAft>
              <a:buClr>
                <a:schemeClr val="tx1">
                  <a:shade val="95000"/>
                </a:schemeClr>
              </a:buClr>
              <a:buFont typeface="Wingdings 2"/>
              <a:buChar char=""/>
              <a:defRPr/>
            </a:pPr>
            <a:r>
              <a:rPr lang="en-GB" dirty="0" err="1" smtClean="0"/>
              <a:t>Herodotos</a:t>
            </a:r>
            <a:r>
              <a:rPr lang="en-GB" dirty="0" smtClean="0"/>
              <a:t> mentions that the Pharaoh </a:t>
            </a:r>
            <a:r>
              <a:rPr lang="en-GB" dirty="0" err="1" smtClean="0"/>
              <a:t>Necos</a:t>
            </a:r>
            <a:r>
              <a:rPr lang="en-GB" dirty="0" smtClean="0"/>
              <a:t> built triremes at the end of the 7</a:t>
            </a:r>
            <a:r>
              <a:rPr lang="en-GB" baseline="30000" dirty="0" smtClean="0"/>
              <a:t>th</a:t>
            </a:r>
            <a:r>
              <a:rPr lang="en-GB" dirty="0" smtClean="0"/>
              <a:t> century in Egypt.</a:t>
            </a:r>
          </a:p>
          <a:p>
            <a:pPr marL="548640" indent="-411480" fontAlgn="auto">
              <a:spcAft>
                <a:spcPts val="0"/>
              </a:spcAft>
              <a:buClr>
                <a:schemeClr val="tx1">
                  <a:shade val="95000"/>
                </a:schemeClr>
              </a:buClr>
              <a:buFont typeface="Wingdings 2"/>
              <a:buChar char=""/>
              <a:defRPr/>
            </a:pPr>
            <a:r>
              <a:rPr lang="en-GB" dirty="0" smtClean="0"/>
              <a:t>There is some evidence that the Phoenicians had triremes earlier. </a:t>
            </a:r>
            <a:endParaRPr lang="en-GB" dirty="0"/>
          </a:p>
        </p:txBody>
      </p:sp>
      <p:sp>
        <p:nvSpPr>
          <p:cNvPr id="6" name="Content Placeholder 5"/>
          <p:cNvSpPr>
            <a:spLocks noGrp="1"/>
          </p:cNvSpPr>
          <p:nvPr>
            <p:ph sz="half" idx="2"/>
          </p:nvPr>
        </p:nvSpPr>
        <p:spPr>
          <a:xfrm>
            <a:off x="4648200" y="1000125"/>
            <a:ext cx="4038600" cy="5643563"/>
          </a:xfrm>
        </p:spPr>
        <p:txBody>
          <a:bodyPr>
            <a:normAutofit fontScale="70000" lnSpcReduction="20000"/>
          </a:bodyPr>
          <a:lstStyle/>
          <a:p>
            <a:pPr marL="548640" indent="-411480" fontAlgn="auto">
              <a:spcAft>
                <a:spcPts val="0"/>
              </a:spcAft>
              <a:buClr>
                <a:schemeClr val="tx1">
                  <a:shade val="95000"/>
                </a:schemeClr>
              </a:buClr>
              <a:buFont typeface="Wingdings 2"/>
              <a:buChar char=""/>
              <a:defRPr/>
            </a:pPr>
            <a:r>
              <a:rPr lang="en-GB" dirty="0" smtClean="0"/>
              <a:t>Thus having ceased from the work of the channel, </a:t>
            </a:r>
            <a:r>
              <a:rPr lang="en-GB" dirty="0" err="1" smtClean="0"/>
              <a:t>Necos</a:t>
            </a:r>
            <a:r>
              <a:rPr lang="en-GB" dirty="0" smtClean="0"/>
              <a:t> betook himself to waging wars, and triremes were built by him, some for the Northern Sea and others in the Arabian gulf for the </a:t>
            </a:r>
            <a:r>
              <a:rPr lang="en-GB" dirty="0" err="1" smtClean="0"/>
              <a:t>Erythraian</a:t>
            </a:r>
            <a:r>
              <a:rPr lang="en-GB" dirty="0" smtClean="0"/>
              <a:t> Sea; and of these the sheds are still to be seen. These ships he used when he needed them; and also on land </a:t>
            </a:r>
            <a:r>
              <a:rPr lang="en-GB" dirty="0" err="1" smtClean="0"/>
              <a:t>Necos</a:t>
            </a:r>
            <a:r>
              <a:rPr lang="en-GB" dirty="0" smtClean="0"/>
              <a:t> engaged battle at </a:t>
            </a:r>
            <a:r>
              <a:rPr lang="en-GB" dirty="0" err="1" smtClean="0"/>
              <a:t>Magdolos</a:t>
            </a:r>
            <a:r>
              <a:rPr lang="en-GB" dirty="0" smtClean="0"/>
              <a:t> with the Syrians, and conquered them; and after this he took </a:t>
            </a:r>
            <a:r>
              <a:rPr lang="en-GB" dirty="0" err="1" smtClean="0"/>
              <a:t>Cadytis</a:t>
            </a:r>
            <a:r>
              <a:rPr lang="en-GB" dirty="0" smtClean="0"/>
              <a:t>, which is a great city of Syria: and the dress which he wore when he made these conquests he dedicated to Apollo, sending it to </a:t>
            </a:r>
            <a:r>
              <a:rPr lang="en-GB" dirty="0" err="1" smtClean="0"/>
              <a:t>Branchidai</a:t>
            </a:r>
            <a:r>
              <a:rPr lang="en-GB" dirty="0" smtClean="0"/>
              <a:t> of the </a:t>
            </a:r>
            <a:r>
              <a:rPr lang="en-GB" dirty="0" err="1" smtClean="0"/>
              <a:t>Milesians</a:t>
            </a:r>
            <a:r>
              <a:rPr lang="en-GB" dirty="0" smtClean="0"/>
              <a:t>. After this, having reigned in all sixteen years, he brought his life to an end, and handed on the kingdom to </a:t>
            </a:r>
            <a:r>
              <a:rPr lang="en-GB" dirty="0" err="1" smtClean="0"/>
              <a:t>Psammis</a:t>
            </a:r>
            <a:r>
              <a:rPr lang="en-GB" dirty="0" smtClean="0"/>
              <a:t> his son. </a:t>
            </a:r>
            <a:r>
              <a:rPr lang="en-GB" dirty="0" err="1" smtClean="0"/>
              <a:t>Herodotos</a:t>
            </a:r>
            <a:r>
              <a:rPr lang="en-GB" dirty="0" smtClean="0"/>
              <a:t> 2.159</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000528" cy="1143000"/>
          </a:xfrm>
        </p:spPr>
        <p:txBody>
          <a:bodyPr/>
          <a:lstStyle/>
          <a:p>
            <a:pPr fontAlgn="auto">
              <a:spcAft>
                <a:spcPts val="0"/>
              </a:spcAft>
              <a:defRPr/>
            </a:pPr>
            <a:r>
              <a:rPr lang="en-GB" sz="2800" dirty="0" smtClean="0"/>
              <a:t>The Phoenician Triremes</a:t>
            </a:r>
            <a:endParaRPr lang="en-GB" sz="2800" dirty="0"/>
          </a:p>
        </p:txBody>
      </p:sp>
      <p:sp>
        <p:nvSpPr>
          <p:cNvPr id="20482" name="Content Placeholder 2"/>
          <p:cNvSpPr>
            <a:spLocks noGrp="1"/>
          </p:cNvSpPr>
          <p:nvPr>
            <p:ph sz="half" idx="1"/>
          </p:nvPr>
        </p:nvSpPr>
        <p:spPr>
          <a:xfrm>
            <a:off x="3571875" y="0"/>
            <a:ext cx="5214938" cy="6126163"/>
          </a:xfrm>
        </p:spPr>
        <p:txBody>
          <a:bodyPr/>
          <a:lstStyle/>
          <a:p>
            <a:r>
              <a:rPr lang="en-GB" smtClean="0"/>
              <a:t>On a relief in the palace of Sennacherib (showing events of 701 BC), there are Phoenician ships that may be triremes</a:t>
            </a:r>
          </a:p>
        </p:txBody>
      </p:sp>
      <p:pic>
        <p:nvPicPr>
          <p:cNvPr id="20483" name="Content Placeholder 4" descr="nechoafrica2.jpg"/>
          <p:cNvPicPr>
            <a:picLocks noGrp="1" noChangeAspect="1"/>
          </p:cNvPicPr>
          <p:nvPr>
            <p:ph sz="half" idx="2"/>
          </p:nvPr>
        </p:nvPicPr>
        <p:blipFill>
          <a:blip r:embed="rId3" cstate="print"/>
          <a:srcRect/>
          <a:stretch>
            <a:fillRect/>
          </a:stretch>
        </p:blipFill>
        <p:spPr>
          <a:xfrm>
            <a:off x="2357438" y="2062163"/>
            <a:ext cx="6632575" cy="4708525"/>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First Triremes in Greece</a:t>
            </a:r>
            <a:endParaRPr lang="en-GB" dirty="0"/>
          </a:p>
        </p:txBody>
      </p:sp>
      <p:sp>
        <p:nvSpPr>
          <p:cNvPr id="3" name="Content Placeholder 2"/>
          <p:cNvSpPr>
            <a:spLocks noGrp="1"/>
          </p:cNvSpPr>
          <p:nvPr>
            <p:ph sz="half" idx="1"/>
          </p:nvPr>
        </p:nvSpPr>
        <p:spPr/>
        <p:txBody>
          <a:bodyPr>
            <a:normAutofit fontScale="92500" lnSpcReduction="10000"/>
          </a:bodyPr>
          <a:lstStyle/>
          <a:p>
            <a:pPr marL="548640" indent="-411480" fontAlgn="auto">
              <a:spcAft>
                <a:spcPts val="0"/>
              </a:spcAft>
              <a:buClr>
                <a:schemeClr val="tx1">
                  <a:shade val="95000"/>
                </a:schemeClr>
              </a:buClr>
              <a:buFont typeface="Wingdings 2"/>
              <a:buChar char=""/>
              <a:defRPr/>
            </a:pPr>
            <a:r>
              <a:rPr lang="en-GB" dirty="0" err="1" smtClean="0"/>
              <a:t>Mimnes</a:t>
            </a:r>
            <a:r>
              <a:rPr lang="en-GB" dirty="0" smtClean="0"/>
              <a:t>, you sick aesthete! Why'd </a:t>
            </a:r>
            <a:r>
              <a:rPr lang="en-GB" dirty="0" err="1" smtClean="0"/>
              <a:t>ya</a:t>
            </a:r>
            <a:r>
              <a:rPr lang="en-GB" dirty="0" smtClean="0"/>
              <a:t> paint a long snake-thing going up the rear end of our trireme? </a:t>
            </a:r>
          </a:p>
          <a:p>
            <a:pPr marL="548640" indent="-411480" fontAlgn="auto">
              <a:spcAft>
                <a:spcPts val="0"/>
              </a:spcAft>
              <a:buClr>
                <a:schemeClr val="tx1">
                  <a:shade val="95000"/>
                </a:schemeClr>
              </a:buClr>
              <a:buFont typeface="Wingdings 2"/>
              <a:buChar char=""/>
              <a:defRPr/>
            </a:pPr>
            <a:r>
              <a:rPr lang="en-GB" dirty="0" err="1" smtClean="0"/>
              <a:t>Hipponax</a:t>
            </a:r>
            <a:r>
              <a:rPr lang="en-GB" dirty="0" smtClean="0"/>
              <a:t> F8, c550 BC</a:t>
            </a:r>
            <a:endParaRPr lang="en-GB" dirty="0"/>
          </a:p>
        </p:txBody>
      </p:sp>
      <p:sp>
        <p:nvSpPr>
          <p:cNvPr id="4" name="Content Placeholder 3"/>
          <p:cNvSpPr>
            <a:spLocks noGrp="1"/>
          </p:cNvSpPr>
          <p:nvPr>
            <p:ph sz="half" idx="2"/>
          </p:nvPr>
        </p:nvSpPr>
        <p:spPr/>
        <p:txBody>
          <a:bodyPr>
            <a:normAutofit fontScale="92500" lnSpcReduction="10000"/>
          </a:bodyPr>
          <a:lstStyle/>
          <a:p>
            <a:pPr marL="548640" indent="-411480" fontAlgn="auto">
              <a:spcAft>
                <a:spcPts val="0"/>
              </a:spcAft>
              <a:buClr>
                <a:schemeClr val="tx1">
                  <a:shade val="95000"/>
                </a:schemeClr>
              </a:buClr>
              <a:buFont typeface="Wingdings 2"/>
              <a:buChar char=""/>
              <a:defRPr/>
            </a:pPr>
            <a:r>
              <a:rPr lang="en-GB" dirty="0" smtClean="0"/>
              <a:t>It is said that the Corinthians were the first to approach the modern style of naval architecture, and that Corinth was the first place in Hellas where triremes were built; and we have </a:t>
            </a:r>
            <a:r>
              <a:rPr lang="en-GB" dirty="0" err="1" smtClean="0"/>
              <a:t>Ameinocles</a:t>
            </a:r>
            <a:r>
              <a:rPr lang="en-GB" dirty="0" smtClean="0"/>
              <a:t>, a Corinthian shipwright, making four ships for the </a:t>
            </a:r>
            <a:r>
              <a:rPr lang="en-GB" dirty="0" err="1" smtClean="0"/>
              <a:t>Samians</a:t>
            </a:r>
            <a:r>
              <a:rPr lang="en-GB" dirty="0" smtClean="0"/>
              <a:t>. Thucydides 1.13</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Greek or Phoenician?</a:t>
            </a:r>
            <a:endParaRPr lang="en-GB" dirty="0"/>
          </a:p>
        </p:txBody>
      </p:sp>
      <p:sp>
        <p:nvSpPr>
          <p:cNvPr id="24578" name="Content Placeholder 4"/>
          <p:cNvSpPr>
            <a:spLocks noGrp="1"/>
          </p:cNvSpPr>
          <p:nvPr>
            <p:ph idx="1"/>
          </p:nvPr>
        </p:nvSpPr>
        <p:spPr/>
        <p:txBody>
          <a:bodyPr/>
          <a:lstStyle/>
          <a:p>
            <a:r>
              <a:rPr lang="en-GB" smtClean="0"/>
              <a:t>The possible dates for the Ameinokles mentioned by Thucydides are at the end of the 8</a:t>
            </a:r>
            <a:r>
              <a:rPr lang="en-GB" baseline="30000" smtClean="0"/>
              <a:t>th</a:t>
            </a:r>
            <a:r>
              <a:rPr lang="en-GB" smtClean="0"/>
              <a:t> century. </a:t>
            </a:r>
          </a:p>
          <a:p>
            <a:r>
              <a:rPr lang="en-GB" smtClean="0"/>
              <a:t>These would place these Corinthian triremes at the same time as the earliest representation of the triremes of the Phoenicians on the Nineveh relief.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fontAlgn="auto">
              <a:spcAft>
                <a:spcPts val="0"/>
              </a:spcAft>
              <a:defRPr/>
            </a:pPr>
            <a:r>
              <a:rPr lang="en-GB" dirty="0" smtClean="0"/>
              <a:t>The beginning of naval warfare</a:t>
            </a:r>
            <a:endParaRPr lang="en-GB" dirty="0"/>
          </a:p>
        </p:txBody>
      </p:sp>
      <p:sp>
        <p:nvSpPr>
          <p:cNvPr id="6" name="Content Placeholder 5"/>
          <p:cNvSpPr>
            <a:spLocks noGrp="1"/>
          </p:cNvSpPr>
          <p:nvPr>
            <p:ph sz="half" idx="1"/>
          </p:nvPr>
        </p:nvSpPr>
        <p:spPr/>
        <p:txBody>
          <a:bodyPr>
            <a:normAutofit lnSpcReduction="10000"/>
          </a:bodyPr>
          <a:lstStyle/>
          <a:p>
            <a:pPr marL="548640" indent="-411480" fontAlgn="auto">
              <a:spcAft>
                <a:spcPts val="0"/>
              </a:spcAft>
              <a:buClr>
                <a:schemeClr val="tx1">
                  <a:shade val="95000"/>
                </a:schemeClr>
              </a:buClr>
              <a:buFont typeface="Wingdings 2"/>
              <a:buChar char=""/>
              <a:defRPr/>
            </a:pPr>
            <a:r>
              <a:rPr lang="en-GB" dirty="0" smtClean="0"/>
              <a:t>Again, the earliest sea-fight in history was between the Corinthians and </a:t>
            </a:r>
            <a:r>
              <a:rPr lang="en-GB" dirty="0" err="1" smtClean="0"/>
              <a:t>Corcyraeans</a:t>
            </a:r>
            <a:r>
              <a:rPr lang="en-GB" dirty="0" smtClean="0"/>
              <a:t>; this was about two hundred and sixty years ago, dating from the same time. Thucydides 1.13</a:t>
            </a:r>
          </a:p>
          <a:p>
            <a:pPr marL="548640" indent="-411480" fontAlgn="auto">
              <a:spcAft>
                <a:spcPts val="0"/>
              </a:spcAft>
              <a:buClr>
                <a:schemeClr val="tx1">
                  <a:shade val="95000"/>
                </a:schemeClr>
              </a:buClr>
              <a:buFont typeface="Wingdings 2"/>
              <a:buChar char=""/>
              <a:defRPr/>
            </a:pPr>
            <a:r>
              <a:rPr lang="en-GB" dirty="0" smtClean="0"/>
              <a:t>Thucydides dates this first naval battle c610 BCE. </a:t>
            </a:r>
            <a:endParaRPr lang="en-GB" dirty="0"/>
          </a:p>
        </p:txBody>
      </p:sp>
      <p:pic>
        <p:nvPicPr>
          <p:cNvPr id="26627" name="Content Placeholder 7" descr="ThAristonothosKrater2.jpg"/>
          <p:cNvPicPr>
            <a:picLocks noGrp="1" noChangeAspect="1"/>
          </p:cNvPicPr>
          <p:nvPr>
            <p:ph sz="half" idx="2"/>
          </p:nvPr>
        </p:nvPicPr>
        <p:blipFill>
          <a:blip r:embed="rId3" cstate="print"/>
          <a:srcRect/>
          <a:stretch>
            <a:fillRect/>
          </a:stretch>
        </p:blipFill>
        <p:spPr>
          <a:xfrm>
            <a:off x="4429125" y="1500188"/>
            <a:ext cx="4687888" cy="2714625"/>
          </a:xfrm>
        </p:spPr>
      </p:pic>
      <p:sp>
        <p:nvSpPr>
          <p:cNvPr id="26628" name="TextBox 8"/>
          <p:cNvSpPr txBox="1">
            <a:spLocks noChangeArrowheads="1"/>
          </p:cNvSpPr>
          <p:nvPr/>
        </p:nvSpPr>
        <p:spPr bwMode="auto">
          <a:xfrm>
            <a:off x="4786313" y="4572000"/>
            <a:ext cx="4225925" cy="923925"/>
          </a:xfrm>
          <a:prstGeom prst="rect">
            <a:avLst/>
          </a:prstGeom>
          <a:noFill/>
          <a:ln w="9525">
            <a:noFill/>
            <a:miter lim="800000"/>
            <a:headEnd/>
            <a:tailEnd/>
          </a:ln>
        </p:spPr>
        <p:txBody>
          <a:bodyPr wrap="none">
            <a:spAutoFit/>
          </a:bodyPr>
          <a:lstStyle/>
          <a:p>
            <a:r>
              <a:rPr lang="en-GB">
                <a:latin typeface="Book Antiqua" pitchFamily="18" charset="0"/>
              </a:rPr>
              <a:t>Aristonothos crater, c675-650 BC. </a:t>
            </a:r>
          </a:p>
          <a:p>
            <a:r>
              <a:rPr lang="en-GB">
                <a:latin typeface="Book Antiqua" pitchFamily="18" charset="0"/>
              </a:rPr>
              <a:t>Probably a naval battle between Greeks</a:t>
            </a:r>
          </a:p>
          <a:p>
            <a:r>
              <a:rPr lang="en-GB">
                <a:latin typeface="Book Antiqua" pitchFamily="18" charset="0"/>
              </a:rPr>
              <a:t>And non-Greeks.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invention of Ramming</a:t>
            </a:r>
            <a:endParaRPr lang="en-GB" dirty="0"/>
          </a:p>
        </p:txBody>
      </p:sp>
      <p:sp>
        <p:nvSpPr>
          <p:cNvPr id="3" name="Content Placeholder 2"/>
          <p:cNvSpPr>
            <a:spLocks noGrp="1"/>
          </p:cNvSpPr>
          <p:nvPr>
            <p:ph idx="1"/>
          </p:nvPr>
        </p:nvSpPr>
        <p:spPr>
          <a:xfrm>
            <a:off x="457200" y="1600200"/>
            <a:ext cx="8229600" cy="5043488"/>
          </a:xfrm>
        </p:spPr>
        <p:txBody>
          <a:bodyPr>
            <a:normAutofit fontScale="92500" lnSpcReduction="10000"/>
          </a:bodyPr>
          <a:lstStyle/>
          <a:p>
            <a:pPr marL="548640" indent="-411480" fontAlgn="auto">
              <a:spcAft>
                <a:spcPts val="0"/>
              </a:spcAft>
              <a:buClr>
                <a:schemeClr val="tx1">
                  <a:shade val="95000"/>
                </a:schemeClr>
              </a:buClr>
              <a:buFont typeface="Wingdings 2"/>
              <a:buChar char=""/>
              <a:defRPr/>
            </a:pPr>
            <a:r>
              <a:rPr lang="en-GB" dirty="0" smtClean="0"/>
              <a:t>Then, since they plundered the property of all their neighbours, the </a:t>
            </a:r>
            <a:r>
              <a:rPr lang="en-GB" dirty="0" err="1" smtClean="0"/>
              <a:t>Tyrsenians</a:t>
            </a:r>
            <a:r>
              <a:rPr lang="en-GB" dirty="0" smtClean="0"/>
              <a:t> and Carthaginians made expedition against them by agreement with one another, each with sixty ships. And the </a:t>
            </a:r>
            <a:r>
              <a:rPr lang="en-GB" dirty="0" err="1" smtClean="0"/>
              <a:t>Phocaians</a:t>
            </a:r>
            <a:r>
              <a:rPr lang="en-GB" dirty="0" smtClean="0"/>
              <a:t> also manned their vessels, sixty in number, and came to meet the enemy in that which is called the Sardinian sea: and when they encountered one another in the sea-fight the </a:t>
            </a:r>
            <a:r>
              <a:rPr lang="en-GB" dirty="0" err="1" smtClean="0"/>
              <a:t>Phocaians</a:t>
            </a:r>
            <a:r>
              <a:rPr lang="en-GB" dirty="0" smtClean="0"/>
              <a:t> won a kind of </a:t>
            </a:r>
            <a:r>
              <a:rPr lang="en-GB" dirty="0" err="1" smtClean="0"/>
              <a:t>Cadmean</a:t>
            </a:r>
            <a:r>
              <a:rPr lang="en-GB" dirty="0" smtClean="0"/>
              <a:t> victory, for forty of their ships were destroyed and the remaining twenty were disabled, having had their prows bent aside. </a:t>
            </a:r>
            <a:r>
              <a:rPr lang="en-GB" dirty="0" err="1" smtClean="0"/>
              <a:t>Herodotos</a:t>
            </a:r>
            <a:r>
              <a:rPr lang="en-GB" dirty="0" smtClean="0"/>
              <a:t> 1.164 (events c535 BC)</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Professionalism, Rowers and the spread of the trireme</a:t>
            </a:r>
            <a:endParaRPr lang="en-GB" dirty="0"/>
          </a:p>
        </p:txBody>
      </p:sp>
      <p:sp>
        <p:nvSpPr>
          <p:cNvPr id="30722" name="Content Placeholder 2"/>
          <p:cNvSpPr>
            <a:spLocks noGrp="1"/>
          </p:cNvSpPr>
          <p:nvPr>
            <p:ph idx="1"/>
          </p:nvPr>
        </p:nvSpPr>
        <p:spPr/>
        <p:txBody>
          <a:bodyPr/>
          <a:lstStyle/>
          <a:p>
            <a:r>
              <a:rPr lang="en-GB" smtClean="0"/>
              <a:t>Triremes were known and used in the archaic period. </a:t>
            </a:r>
          </a:p>
          <a:p>
            <a:r>
              <a:rPr lang="en-GB" smtClean="0"/>
              <a:t>However, their spread was limited. </a:t>
            </a:r>
          </a:p>
          <a:p>
            <a:r>
              <a:rPr lang="en-GB" smtClean="0"/>
              <a:t>This was an expensive ship to build and even more expensive to operate. </a:t>
            </a:r>
          </a:p>
          <a:p>
            <a:r>
              <a:rPr lang="en-GB" smtClean="0"/>
              <a:t>Triremes needed a lot of rowers and thus they had to be financed by a higher authority than a lord or a chieftain.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Building a navy</a:t>
            </a:r>
            <a:endParaRPr lang="en-GB" dirty="0"/>
          </a:p>
        </p:txBody>
      </p:sp>
      <p:sp>
        <p:nvSpPr>
          <p:cNvPr id="3" name="Content Placeholder 2"/>
          <p:cNvSpPr>
            <a:spLocks noGrp="1"/>
          </p:cNvSpPr>
          <p:nvPr>
            <p:ph idx="1"/>
          </p:nvPr>
        </p:nvSpPr>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dirty="0" smtClean="0"/>
              <a:t>Another opinion too of Themistocles before this one proved the best at the right moment, when the Athenians, having got large sums of money in the public treasury, which had come in to them from the mines which are at </a:t>
            </a:r>
            <a:r>
              <a:rPr lang="en-GB" dirty="0" err="1" smtClean="0"/>
              <a:t>Laureion</a:t>
            </a:r>
            <a:r>
              <a:rPr lang="en-GB" dirty="0" smtClean="0"/>
              <a:t>, were intending to share it among themselves, taking each in turn the sum of ten drachmas. Then Themistocles persuaded the Athenians to give up this plan of division and to make for themselves with this money two hundred ships for the war, meaning by that the war with the </a:t>
            </a:r>
            <a:r>
              <a:rPr lang="en-GB" dirty="0" err="1" smtClean="0"/>
              <a:t>Eginetans</a:t>
            </a:r>
            <a:r>
              <a:rPr lang="en-GB" dirty="0" smtClean="0"/>
              <a:t>: for this war having arisen proved in fact the salvation of Hellas at that time, by compelling the Athenians to become a naval power. </a:t>
            </a:r>
            <a:r>
              <a:rPr lang="en-GB" dirty="0" err="1" smtClean="0"/>
              <a:t>Herodotos</a:t>
            </a:r>
            <a:r>
              <a:rPr lang="en-GB" dirty="0" smtClean="0"/>
              <a:t> 7.144</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Debate</a:t>
            </a:r>
            <a:endParaRPr lang="en-GB" dirty="0"/>
          </a:p>
        </p:txBody>
      </p:sp>
      <p:sp>
        <p:nvSpPr>
          <p:cNvPr id="34818" name="Text Placeholder 3"/>
          <p:cNvSpPr>
            <a:spLocks noGrp="1"/>
          </p:cNvSpPr>
          <p:nvPr>
            <p:ph type="body" idx="1"/>
          </p:nvPr>
        </p:nvSpPr>
        <p:spPr>
          <a:xfrm>
            <a:off x="1600200" y="2508250"/>
            <a:ext cx="7086600" cy="1509713"/>
          </a:xfrm>
        </p:spPr>
        <p:txBody>
          <a:bodyPr/>
          <a:lstStyle/>
          <a:p>
            <a:pPr marL="73025"/>
            <a:r>
              <a:rPr lang="en-GB" sz="4400" smtClean="0"/>
              <a:t>Is a three-level ship possible?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fontAlgn="auto">
              <a:spcAft>
                <a:spcPts val="0"/>
              </a:spcAft>
              <a:defRPr/>
            </a:pPr>
            <a:r>
              <a:rPr lang="en-GB" dirty="0" smtClean="0"/>
              <a:t>The problem</a:t>
            </a:r>
            <a:endParaRPr lang="en-GB" dirty="0"/>
          </a:p>
        </p:txBody>
      </p:sp>
      <p:sp>
        <p:nvSpPr>
          <p:cNvPr id="36866" name="Content Placeholder 4"/>
          <p:cNvSpPr>
            <a:spLocks noGrp="1"/>
          </p:cNvSpPr>
          <p:nvPr>
            <p:ph idx="1"/>
          </p:nvPr>
        </p:nvSpPr>
        <p:spPr/>
        <p:txBody>
          <a:bodyPr/>
          <a:lstStyle/>
          <a:p>
            <a:r>
              <a:rPr lang="en-GB" smtClean="0"/>
              <a:t>These seem to be not less speedy that pentecontors though far inferior to ships of the trireme kind, the method of construction of the latter having been forgotten many years ago. Zosimus 5.20 (writing 5</a:t>
            </a:r>
            <a:r>
              <a:rPr lang="en-GB" baseline="30000" smtClean="0"/>
              <a:t>th</a:t>
            </a:r>
            <a:r>
              <a:rPr lang="en-GB" smtClean="0"/>
              <a:t> century AD).</a:t>
            </a:r>
          </a:p>
          <a:p>
            <a:r>
              <a:rPr lang="en-GB" smtClean="0"/>
              <a:t>If the trireme was a ship at three levels, then the tetreres should be at four levels, the penteres at five, etc.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40</a:t>
            </a:r>
            <a:endParaRPr lang="en-GB" dirty="0"/>
          </a:p>
        </p:txBody>
      </p:sp>
      <p:sp>
        <p:nvSpPr>
          <p:cNvPr id="3" name="Content Placeholder 2"/>
          <p:cNvSpPr>
            <a:spLocks noGrp="1"/>
          </p:cNvSpPr>
          <p:nvPr>
            <p:ph idx="1"/>
          </p:nvPr>
        </p:nvSpPr>
        <p:spPr/>
        <p:txBody>
          <a:bodyPr>
            <a:normAutofit fontScale="92500" lnSpcReduction="10000"/>
          </a:bodyPr>
          <a:lstStyle/>
          <a:p>
            <a:pPr marL="548640" indent="-411480" fontAlgn="auto">
              <a:spcAft>
                <a:spcPts val="0"/>
              </a:spcAft>
              <a:buClr>
                <a:schemeClr val="tx1">
                  <a:shade val="95000"/>
                </a:schemeClr>
              </a:buClr>
              <a:buFont typeface="Wingdings 2"/>
              <a:buChar char=""/>
              <a:defRPr/>
            </a:pPr>
            <a:r>
              <a:rPr lang="en-GB" dirty="0" smtClean="0"/>
              <a:t>Ptolemy </a:t>
            </a:r>
            <a:r>
              <a:rPr lang="en-GB" dirty="0" err="1" smtClean="0"/>
              <a:t>Philopator</a:t>
            </a:r>
            <a:r>
              <a:rPr lang="en-GB" dirty="0" smtClean="0"/>
              <a:t> built [a ship] of forty banks of oars, which had a length of two hundred and eighty cubits, and a height, to the top of her stern, of forty-eight; she was manned by four hundred sailors, who did no rowing, and by four thousand rowers, and besides these she had room, on her gangways and decks, for nearly three thousand men-</a:t>
            </a:r>
            <a:r>
              <a:rPr lang="en-GB" dirty="0" err="1" smtClean="0"/>
              <a:t>at‑arms</a:t>
            </a:r>
            <a:r>
              <a:rPr lang="en-GB" dirty="0" smtClean="0"/>
              <a:t>. But this ship was merely for show; and since she differed little from a stationary edifice on land, being meant for exhibition and not for use, she was moved only with difficulty and danger. Plutarch </a:t>
            </a:r>
            <a:r>
              <a:rPr lang="en-GB" i="1" dirty="0" err="1" smtClean="0"/>
              <a:t>Demetrios</a:t>
            </a:r>
            <a:r>
              <a:rPr lang="en-GB" dirty="0" smtClean="0"/>
              <a:t> 43.</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Reconstructions </a:t>
            </a:r>
            <a:endParaRPr lang="en-GB" dirty="0"/>
          </a:p>
        </p:txBody>
      </p:sp>
      <p:sp>
        <p:nvSpPr>
          <p:cNvPr id="40962" name="Content Placeholder 2"/>
          <p:cNvSpPr>
            <a:spLocks noGrp="1"/>
          </p:cNvSpPr>
          <p:nvPr>
            <p:ph idx="1"/>
          </p:nvPr>
        </p:nvSpPr>
        <p:spPr/>
        <p:txBody>
          <a:bodyPr/>
          <a:lstStyle/>
          <a:p>
            <a:r>
              <a:rPr lang="en-GB" smtClean="0"/>
              <a:t>There was at least one practical and several theoretical reconstructions of triremes with different levels from the 17</a:t>
            </a:r>
            <a:r>
              <a:rPr lang="en-GB" baseline="30000" smtClean="0"/>
              <a:t>th</a:t>
            </a:r>
            <a:r>
              <a:rPr lang="en-GB" smtClean="0"/>
              <a:t> to the 20</a:t>
            </a:r>
            <a:r>
              <a:rPr lang="en-GB" baseline="30000" smtClean="0"/>
              <a:t>th</a:t>
            </a:r>
            <a:r>
              <a:rPr lang="en-GB" smtClean="0"/>
              <a:t> centuries.</a:t>
            </a:r>
          </a:p>
          <a:p>
            <a:r>
              <a:rPr lang="en-GB" smtClean="0"/>
              <a:t>All were essentially unseaworthy.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Space and the Trireme</a:t>
            </a:r>
            <a:endParaRPr lang="en-GB" dirty="0"/>
          </a:p>
        </p:txBody>
      </p:sp>
      <p:sp>
        <p:nvSpPr>
          <p:cNvPr id="3" name="Content Placeholder 2"/>
          <p:cNvSpPr>
            <a:spLocks noGrp="1"/>
          </p:cNvSpPr>
          <p:nvPr>
            <p:ph sz="half" idx="1"/>
          </p:nvPr>
        </p:nvSpPr>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dirty="0" smtClean="0"/>
              <a:t>Why is the trireme, fully manned, such a terror to the enemy and a joy to her friends except by reason of her speed through the water? And do not those on board avoid getting in each other’s way only if they take their seats in order, swing forward in order, go aboard and go ashore in order? Xenophon </a:t>
            </a:r>
            <a:r>
              <a:rPr lang="en-GB" dirty="0" err="1" smtClean="0"/>
              <a:t>Oikonomikos</a:t>
            </a:r>
            <a:r>
              <a:rPr lang="en-GB" dirty="0" smtClean="0"/>
              <a:t> 8.</a:t>
            </a:r>
            <a:endParaRPr lang="en-GB" dirty="0"/>
          </a:p>
        </p:txBody>
      </p:sp>
      <p:sp>
        <p:nvSpPr>
          <p:cNvPr id="4" name="Content Placeholder 3"/>
          <p:cNvSpPr>
            <a:spLocks noGrp="1"/>
          </p:cNvSpPr>
          <p:nvPr>
            <p:ph sz="half" idx="2"/>
          </p:nvPr>
        </p:nvSpPr>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dirty="0" smtClean="0"/>
              <a:t>The trireme clearly had limited space. </a:t>
            </a:r>
          </a:p>
          <a:p>
            <a:pPr marL="548640" indent="-411480" fontAlgn="auto">
              <a:spcAft>
                <a:spcPts val="0"/>
              </a:spcAft>
              <a:buClr>
                <a:schemeClr val="tx1">
                  <a:shade val="95000"/>
                </a:schemeClr>
              </a:buClr>
              <a:buFont typeface="Wingdings 2"/>
              <a:buChar char=""/>
              <a:defRPr/>
            </a:pPr>
            <a:r>
              <a:rPr lang="en-GB" dirty="0" smtClean="0"/>
              <a:t>It was strictly a fighting ship. </a:t>
            </a:r>
          </a:p>
          <a:p>
            <a:pPr marL="548640" indent="-411480" fontAlgn="auto">
              <a:spcAft>
                <a:spcPts val="0"/>
              </a:spcAft>
              <a:buClr>
                <a:schemeClr val="tx1">
                  <a:shade val="95000"/>
                </a:schemeClr>
              </a:buClr>
              <a:buFont typeface="Wingdings 2"/>
              <a:buChar char=""/>
              <a:defRPr/>
            </a:pPr>
            <a:r>
              <a:rPr lang="en-GB" dirty="0" smtClean="0"/>
              <a:t>Precisely because fitting three levels of oars and still being seaworthy was not easy.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a:t>
            </a:r>
            <a:r>
              <a:rPr lang="en-GB" dirty="0" err="1" smtClean="0"/>
              <a:t>shipshed</a:t>
            </a:r>
            <a:r>
              <a:rPr lang="en-GB" dirty="0" smtClean="0"/>
              <a:t> evidence</a:t>
            </a:r>
            <a:endParaRPr lang="en-GB" dirty="0"/>
          </a:p>
        </p:txBody>
      </p:sp>
      <p:sp>
        <p:nvSpPr>
          <p:cNvPr id="45058" name="Content Placeholder 2"/>
          <p:cNvSpPr>
            <a:spLocks noGrp="1"/>
          </p:cNvSpPr>
          <p:nvPr>
            <p:ph sz="half" idx="1"/>
          </p:nvPr>
        </p:nvSpPr>
        <p:spPr/>
        <p:txBody>
          <a:bodyPr/>
          <a:lstStyle/>
          <a:p>
            <a:r>
              <a:rPr lang="en-GB" smtClean="0"/>
              <a:t>Evidence from classical shipsheds, mainly in Athens, was instrumental in reconstructing the three-leveled ship. </a:t>
            </a:r>
          </a:p>
          <a:p>
            <a:r>
              <a:rPr lang="en-GB" smtClean="0"/>
              <a:t>It showed clearly how long and how wide a trireme had to be. </a:t>
            </a:r>
          </a:p>
        </p:txBody>
      </p:sp>
      <p:sp>
        <p:nvSpPr>
          <p:cNvPr id="45059" name="Content Placeholder 3"/>
          <p:cNvSpPr>
            <a:spLocks noGrp="1"/>
          </p:cNvSpPr>
          <p:nvPr>
            <p:ph sz="half" idx="2"/>
          </p:nvPr>
        </p:nvSpPr>
        <p:spPr/>
        <p:txBody>
          <a:bodyPr/>
          <a:lstStyle/>
          <a:p>
            <a:r>
              <a:rPr lang="en-GB" smtClean="0"/>
              <a:t>The space in the shipsheds showed that a trireme was 40 meters long and 6 meters wide.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pPr fontAlgn="auto">
              <a:spcAft>
                <a:spcPts val="0"/>
              </a:spcAft>
              <a:defRPr/>
            </a:pPr>
            <a:r>
              <a:rPr lang="en-GB" dirty="0" smtClean="0"/>
              <a:t>One man – One oar</a:t>
            </a:r>
            <a:endParaRPr lang="en-GB" dirty="0"/>
          </a:p>
        </p:txBody>
      </p:sp>
      <p:sp>
        <p:nvSpPr>
          <p:cNvPr id="5" name="Content Placeholder 4"/>
          <p:cNvSpPr>
            <a:spLocks noGrp="1"/>
          </p:cNvSpPr>
          <p:nvPr>
            <p:ph idx="1"/>
          </p:nvPr>
        </p:nvSpPr>
        <p:spPr>
          <a:xfrm>
            <a:off x="457200" y="928688"/>
            <a:ext cx="8229600" cy="5715000"/>
          </a:xfrm>
        </p:spPr>
        <p:txBody>
          <a:bodyPr>
            <a:normAutofit fontScale="92500" lnSpcReduction="10000"/>
          </a:bodyPr>
          <a:lstStyle/>
          <a:p>
            <a:pPr marL="548640" indent="-411480" fontAlgn="auto">
              <a:spcAft>
                <a:spcPts val="0"/>
              </a:spcAft>
              <a:buClr>
                <a:schemeClr val="tx1">
                  <a:shade val="95000"/>
                </a:schemeClr>
              </a:buClr>
              <a:buFont typeface="Wingdings 2"/>
              <a:buChar char=""/>
              <a:defRPr/>
            </a:pPr>
            <a:r>
              <a:rPr lang="en-GB" dirty="0" smtClean="0"/>
              <a:t>Thus the summer ended. Winter was now at hand; but dispersing the fleet, which had retired to Corinth and the </a:t>
            </a:r>
            <a:r>
              <a:rPr lang="en-GB" dirty="0" err="1" smtClean="0"/>
              <a:t>Crissaean</a:t>
            </a:r>
            <a:r>
              <a:rPr lang="en-GB" dirty="0" smtClean="0"/>
              <a:t> Gulf, </a:t>
            </a:r>
            <a:r>
              <a:rPr lang="en-GB" dirty="0" err="1" smtClean="0"/>
              <a:t>Cnemus</a:t>
            </a:r>
            <a:r>
              <a:rPr lang="en-GB" dirty="0" smtClean="0"/>
              <a:t>, </a:t>
            </a:r>
            <a:r>
              <a:rPr lang="en-GB" dirty="0" err="1" smtClean="0"/>
              <a:t>Brasidas</a:t>
            </a:r>
            <a:r>
              <a:rPr lang="en-GB" dirty="0" smtClean="0"/>
              <a:t>, and the other Peloponnesian captains allowed themselves to be persuaded by the </a:t>
            </a:r>
            <a:r>
              <a:rPr lang="en-GB" dirty="0" err="1" smtClean="0"/>
              <a:t>Megarians</a:t>
            </a:r>
            <a:r>
              <a:rPr lang="en-GB" dirty="0" smtClean="0"/>
              <a:t> to make an attempt upon Piraeus, the port of Athens, which from her decided superiority at sea had been naturally left unguarded and open. Their plan was as follows: </a:t>
            </a:r>
            <a:r>
              <a:rPr lang="en-GB" b="1" dirty="0" smtClean="0"/>
              <a:t>The men were each to take their oar</a:t>
            </a:r>
            <a:r>
              <a:rPr lang="en-GB" dirty="0" smtClean="0"/>
              <a:t>, cushion, and rowlock thong, and, going overland from Corinth to the sea on the Athenian side, to get to Megara as quickly as they could, and launching forty vessels, which happened to be in the docks at </a:t>
            </a:r>
            <a:r>
              <a:rPr lang="en-GB" dirty="0" err="1" smtClean="0"/>
              <a:t>Nisaea</a:t>
            </a:r>
            <a:r>
              <a:rPr lang="en-GB" dirty="0" smtClean="0"/>
              <a:t>, to sail at once to Piraeus. Thucydides 2.93</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fontAlgn="auto">
              <a:spcAft>
                <a:spcPts val="0"/>
              </a:spcAft>
              <a:defRPr/>
            </a:pPr>
            <a:r>
              <a:rPr lang="en-GB" dirty="0" smtClean="0"/>
              <a:t>The Reconstruction </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1" name="Picture 1" descr="jsi814.jpg"/>
          <p:cNvPicPr>
            <a:picLocks noChangeAspect="1"/>
          </p:cNvPicPr>
          <p:nvPr/>
        </p:nvPicPr>
        <p:blipFill>
          <a:blip r:embed="rId3" cstate="print"/>
          <a:srcRect/>
          <a:stretch>
            <a:fillRect/>
          </a:stretch>
        </p:blipFill>
        <p:spPr bwMode="auto">
          <a:xfrm>
            <a:off x="0" y="609600"/>
            <a:ext cx="9144000" cy="5638800"/>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49" name="Picture 5" descr="jsi804.jpg"/>
          <p:cNvPicPr>
            <a:picLocks noChangeAspect="1"/>
          </p:cNvPicPr>
          <p:nvPr/>
        </p:nvPicPr>
        <p:blipFill>
          <a:blip r:embed="rId3" cstate="print"/>
          <a:srcRect/>
          <a:stretch>
            <a:fillRect/>
          </a:stretch>
        </p:blipFill>
        <p:spPr bwMode="auto">
          <a:xfrm>
            <a:off x="1974850" y="0"/>
            <a:ext cx="5194300" cy="6858000"/>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1" descr="jsi8041.jpg"/>
          <p:cNvPicPr>
            <a:picLocks noChangeAspect="1"/>
          </p:cNvPicPr>
          <p:nvPr/>
        </p:nvPicPr>
        <p:blipFill>
          <a:blip r:embed="rId3" cstate="print"/>
          <a:srcRect/>
          <a:stretch>
            <a:fillRect/>
          </a:stretch>
        </p:blipFill>
        <p:spPr bwMode="auto">
          <a:xfrm>
            <a:off x="381000" y="812800"/>
            <a:ext cx="8382000" cy="523240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5" name="Picture 3" descr="jsi845.jpg"/>
          <p:cNvPicPr>
            <a:picLocks noChangeAspect="1"/>
          </p:cNvPicPr>
          <p:nvPr/>
        </p:nvPicPr>
        <p:blipFill>
          <a:blip r:embed="rId3" cstate="print"/>
          <a:srcRect/>
          <a:stretch>
            <a:fillRect/>
          </a:stretch>
        </p:blipFill>
        <p:spPr bwMode="auto">
          <a:xfrm>
            <a:off x="2411413" y="0"/>
            <a:ext cx="4321175" cy="6858000"/>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Questions?</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fontAlgn="auto">
              <a:spcAft>
                <a:spcPts val="0"/>
              </a:spcAft>
              <a:defRPr/>
            </a:pPr>
            <a:r>
              <a:rPr lang="en-GB" dirty="0" smtClean="0"/>
              <a:t>Follow-Up Reading</a:t>
            </a:r>
            <a:endParaRPr lang="en-GB" dirty="0"/>
          </a:p>
        </p:txBody>
      </p:sp>
      <p:sp>
        <p:nvSpPr>
          <p:cNvPr id="61442" name="Content Placeholder 4"/>
          <p:cNvSpPr>
            <a:spLocks noGrp="1"/>
          </p:cNvSpPr>
          <p:nvPr>
            <p:ph idx="1"/>
          </p:nvPr>
        </p:nvSpPr>
        <p:spPr/>
        <p:txBody>
          <a:bodyPr/>
          <a:lstStyle/>
          <a:p>
            <a:r>
              <a:rPr lang="en-GB" sz="1600" dirty="0" smtClean="0">
                <a:hlinkClick r:id="rId3"/>
              </a:rPr>
              <a:t>http://ay-</a:t>
            </a:r>
            <a:r>
              <a:rPr lang="en-GB" sz="1600" dirty="0" err="1" smtClean="0">
                <a:hlinkClick r:id="rId3"/>
              </a:rPr>
              <a:t>avebury.soton.ac.uk/Prospectus/CMA/HistShip/Trimen.htm</a:t>
            </a:r>
            <a:endParaRPr lang="en-GB" sz="1600" dirty="0" smtClean="0"/>
          </a:p>
          <a:p>
            <a:r>
              <a:rPr lang="en-GB" smtClean="0">
                <a:hlinkClick r:id="rId4"/>
              </a:rPr>
              <a:t>http://www.triremetrust.org.uk/</a:t>
            </a:r>
            <a:r>
              <a:rPr lang="en-GB" smtClean="0"/>
              <a:t>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142</TotalTime>
  <Words>1309</Words>
  <Application>Microsoft Office PowerPoint</Application>
  <PresentationFormat>On-screen Show (4:3)</PresentationFormat>
  <Paragraphs>84</Paragraphs>
  <Slides>24</Slides>
  <Notes>24</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Apex</vt:lpstr>
      <vt:lpstr>Armies and Navies</vt:lpstr>
      <vt:lpstr>The bireme</vt:lpstr>
      <vt:lpstr>The invention of the trireme</vt:lpstr>
      <vt:lpstr>The Phoenician Triremes</vt:lpstr>
      <vt:lpstr>First Triremes in Greece</vt:lpstr>
      <vt:lpstr>Greek or Phoenician?</vt:lpstr>
      <vt:lpstr>The beginning of naval warfare</vt:lpstr>
      <vt:lpstr>The invention of Ramming</vt:lpstr>
      <vt:lpstr>Professionalism, Rowers and the spread of the trireme</vt:lpstr>
      <vt:lpstr>Building a navy</vt:lpstr>
      <vt:lpstr>The Debate</vt:lpstr>
      <vt:lpstr>The problem</vt:lpstr>
      <vt:lpstr>The 40</vt:lpstr>
      <vt:lpstr>The Reconstructions </vt:lpstr>
      <vt:lpstr>Space and the Trireme</vt:lpstr>
      <vt:lpstr>The shipshed evidence</vt:lpstr>
      <vt:lpstr>One man – One oar</vt:lpstr>
      <vt:lpstr>The Reconstruction </vt:lpstr>
      <vt:lpstr>Slide 19</vt:lpstr>
      <vt:lpstr>Slide 20</vt:lpstr>
      <vt:lpstr>Slide 21</vt:lpstr>
      <vt:lpstr>Slide 22</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Errietta Bissa</cp:lastModifiedBy>
  <cp:revision>61</cp:revision>
  <dcterms:created xsi:type="dcterms:W3CDTF">2009-02-03T14:57:22Z</dcterms:created>
  <dcterms:modified xsi:type="dcterms:W3CDTF">2012-10-30T10:18:58Z</dcterms:modified>
</cp:coreProperties>
</file>