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85" r:id="rId2"/>
    <p:sldId id="286" r:id="rId3"/>
    <p:sldId id="292" r:id="rId4"/>
    <p:sldId id="293" r:id="rId5"/>
    <p:sldId id="287" r:id="rId6"/>
    <p:sldId id="294" r:id="rId7"/>
    <p:sldId id="295" r:id="rId8"/>
    <p:sldId id="328" r:id="rId9"/>
    <p:sldId id="329" r:id="rId10"/>
    <p:sldId id="330" r:id="rId11"/>
    <p:sldId id="331" r:id="rId12"/>
    <p:sldId id="291" r:id="rId13"/>
    <p:sldId id="332" r:id="rId14"/>
    <p:sldId id="333" r:id="rId15"/>
    <p:sldId id="334" r:id="rId16"/>
    <p:sldId id="335" r:id="rId17"/>
    <p:sldId id="336" r:id="rId18"/>
    <p:sldId id="337" r:id="rId19"/>
    <p:sldId id="338" r:id="rId20"/>
    <p:sldId id="339" r:id="rId21"/>
    <p:sldId id="342" r:id="rId22"/>
    <p:sldId id="340" r:id="rId23"/>
    <p:sldId id="341" r:id="rId24"/>
    <p:sldId id="343" r:id="rId25"/>
    <p:sldId id="344" r:id="rId26"/>
    <p:sldId id="34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86451" autoAdjust="0"/>
  </p:normalViewPr>
  <p:slideViewPr>
    <p:cSldViewPr snapToGrid="0">
      <p:cViewPr varScale="1">
        <p:scale>
          <a:sx n="96" d="100"/>
          <a:sy n="96" d="100"/>
        </p:scale>
        <p:origin x="9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B8EA031C-02FD-41D8-92CE-1DFE05C2E43E}"/>
    <pc:docChg chg="custSel modSld">
      <pc:chgData name="Zita Draper" userId="b063123c-f51f-481b-b99c-f574606c9ace" providerId="ADAL" clId="{B8EA031C-02FD-41D8-92CE-1DFE05C2E43E}" dt="2025-05-01T11:14:34.194" v="83" actId="5793"/>
      <pc:docMkLst>
        <pc:docMk/>
      </pc:docMkLst>
      <pc:sldChg chg="modSp mod">
        <pc:chgData name="Zita Draper" userId="b063123c-f51f-481b-b99c-f574606c9ace" providerId="ADAL" clId="{B8EA031C-02FD-41D8-92CE-1DFE05C2E43E}" dt="2025-05-01T11:14:34.194" v="83" actId="5793"/>
        <pc:sldMkLst>
          <pc:docMk/>
          <pc:sldMk cId="1421325133" sldId="286"/>
        </pc:sldMkLst>
        <pc:spChg chg="mod">
          <ac:chgData name="Zita Draper" userId="b063123c-f51f-481b-b99c-f574606c9ace" providerId="ADAL" clId="{B8EA031C-02FD-41D8-92CE-1DFE05C2E43E}" dt="2025-05-01T11:14:34.194" v="83" actId="5793"/>
          <ac:spMkLst>
            <pc:docMk/>
            <pc:sldMk cId="1421325133" sldId="286"/>
            <ac:spMk id="3" creationId="{F87482DB-11DA-6772-E362-3BDD63CD1B5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CC6732-83C6-4954-A282-E232101476D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FD7D50F-8034-4384-850C-53C4C55F90AE}">
      <dgm:prSet/>
      <dgm:spPr/>
      <dgm:t>
        <a:bodyPr/>
        <a:lstStyle/>
        <a:p>
          <a:r>
            <a:rPr lang="en-GB"/>
            <a:t>Commercial pressure - no / coercion of will – yes. </a:t>
          </a:r>
          <a:endParaRPr lang="en-US"/>
        </a:p>
      </dgm:t>
    </dgm:pt>
    <dgm:pt modelId="{7B3367A9-F4E9-436F-B9D8-1AC37EAB02B7}" type="parTrans" cxnId="{822E05FA-6720-42A8-8DE4-22A10A5C3C17}">
      <dgm:prSet/>
      <dgm:spPr/>
      <dgm:t>
        <a:bodyPr/>
        <a:lstStyle/>
        <a:p>
          <a:endParaRPr lang="en-US"/>
        </a:p>
      </dgm:t>
    </dgm:pt>
    <dgm:pt modelId="{7989C8A7-AF31-4DAF-AE4E-9330761C4034}" type="sibTrans" cxnId="{822E05FA-6720-42A8-8DE4-22A10A5C3C17}">
      <dgm:prSet/>
      <dgm:spPr/>
      <dgm:t>
        <a:bodyPr/>
        <a:lstStyle/>
        <a:p>
          <a:endParaRPr lang="en-US"/>
        </a:p>
      </dgm:t>
    </dgm:pt>
    <dgm:pt modelId="{2DAC473E-9409-4B20-93BF-BE344A7BC2CF}">
      <dgm:prSet/>
      <dgm:spPr/>
      <dgm:t>
        <a:bodyPr/>
        <a:lstStyle/>
        <a:p>
          <a:r>
            <a:rPr lang="en-GB"/>
            <a:t>Key case; Pao On v Lau You Long [1980] Lord Scarman; </a:t>
          </a:r>
          <a:endParaRPr lang="en-US"/>
        </a:p>
      </dgm:t>
    </dgm:pt>
    <dgm:pt modelId="{BE9CEBDB-CA8D-410E-8AD3-31F33E3A3A83}" type="parTrans" cxnId="{E2720F2F-2954-4AA8-B16C-2FB93BBC5335}">
      <dgm:prSet/>
      <dgm:spPr/>
      <dgm:t>
        <a:bodyPr/>
        <a:lstStyle/>
        <a:p>
          <a:endParaRPr lang="en-US"/>
        </a:p>
      </dgm:t>
    </dgm:pt>
    <dgm:pt modelId="{5F5DFFC0-28C0-4660-B1A7-66CC6B0CFA43}" type="sibTrans" cxnId="{E2720F2F-2954-4AA8-B16C-2FB93BBC5335}">
      <dgm:prSet/>
      <dgm:spPr/>
      <dgm:t>
        <a:bodyPr/>
        <a:lstStyle/>
        <a:p>
          <a:endParaRPr lang="en-US"/>
        </a:p>
      </dgm:t>
    </dgm:pt>
    <dgm:pt modelId="{1538766C-AF3A-48FE-8C81-7282431AEFEC}">
      <dgm:prSet/>
      <dgm:spPr/>
      <dgm:t>
        <a:bodyPr/>
        <a:lstStyle/>
        <a:p>
          <a:r>
            <a:rPr lang="en-GB"/>
            <a:t>1. Did the victim protest? </a:t>
          </a:r>
          <a:endParaRPr lang="en-US"/>
        </a:p>
      </dgm:t>
    </dgm:pt>
    <dgm:pt modelId="{A93DBB31-89E0-4BC3-BE41-13FD332D7D82}" type="parTrans" cxnId="{B0E0AE53-B3B4-49ED-B253-3B5E029C9324}">
      <dgm:prSet/>
      <dgm:spPr/>
      <dgm:t>
        <a:bodyPr/>
        <a:lstStyle/>
        <a:p>
          <a:endParaRPr lang="en-US"/>
        </a:p>
      </dgm:t>
    </dgm:pt>
    <dgm:pt modelId="{25D2F3B4-7527-40A1-A63B-16CD174BAD53}" type="sibTrans" cxnId="{B0E0AE53-B3B4-49ED-B253-3B5E029C9324}">
      <dgm:prSet/>
      <dgm:spPr/>
      <dgm:t>
        <a:bodyPr/>
        <a:lstStyle/>
        <a:p>
          <a:endParaRPr lang="en-US"/>
        </a:p>
      </dgm:t>
    </dgm:pt>
    <dgm:pt modelId="{62515807-46CA-4271-A639-89DD2341C75A}">
      <dgm:prSet/>
      <dgm:spPr/>
      <dgm:t>
        <a:bodyPr/>
        <a:lstStyle/>
        <a:p>
          <a:r>
            <a:rPr lang="en-GB"/>
            <a:t>2. Was there an alternative course open to the victim? </a:t>
          </a:r>
          <a:endParaRPr lang="en-US"/>
        </a:p>
      </dgm:t>
    </dgm:pt>
    <dgm:pt modelId="{041CC8BB-75FB-4929-951F-58AEBAB459C9}" type="parTrans" cxnId="{6930A996-0ACD-4AAF-8537-94E5D46B7C29}">
      <dgm:prSet/>
      <dgm:spPr/>
      <dgm:t>
        <a:bodyPr/>
        <a:lstStyle/>
        <a:p>
          <a:endParaRPr lang="en-US"/>
        </a:p>
      </dgm:t>
    </dgm:pt>
    <dgm:pt modelId="{90B150DD-D7A9-4F91-A2A2-B516BD7B2182}" type="sibTrans" cxnId="{6930A996-0ACD-4AAF-8537-94E5D46B7C29}">
      <dgm:prSet/>
      <dgm:spPr/>
      <dgm:t>
        <a:bodyPr/>
        <a:lstStyle/>
        <a:p>
          <a:endParaRPr lang="en-US"/>
        </a:p>
      </dgm:t>
    </dgm:pt>
    <dgm:pt modelId="{220F7803-B057-414F-B344-1E9E163E2AAF}">
      <dgm:prSet/>
      <dgm:spPr/>
      <dgm:t>
        <a:bodyPr/>
        <a:lstStyle/>
        <a:p>
          <a:r>
            <a:rPr lang="en-GB"/>
            <a:t>3. Was the victim independently advised? </a:t>
          </a:r>
          <a:endParaRPr lang="en-US"/>
        </a:p>
      </dgm:t>
    </dgm:pt>
    <dgm:pt modelId="{F216C4EE-CFAD-4900-96FC-B42B54EB43E1}" type="parTrans" cxnId="{3B2DD9DE-F881-41DE-A1F2-65FC3CE37D7E}">
      <dgm:prSet/>
      <dgm:spPr/>
      <dgm:t>
        <a:bodyPr/>
        <a:lstStyle/>
        <a:p>
          <a:endParaRPr lang="en-US"/>
        </a:p>
      </dgm:t>
    </dgm:pt>
    <dgm:pt modelId="{3D3AD6B0-19D6-441B-80FD-4EBC5945EFED}" type="sibTrans" cxnId="{3B2DD9DE-F881-41DE-A1F2-65FC3CE37D7E}">
      <dgm:prSet/>
      <dgm:spPr/>
      <dgm:t>
        <a:bodyPr/>
        <a:lstStyle/>
        <a:p>
          <a:endParaRPr lang="en-US"/>
        </a:p>
      </dgm:t>
    </dgm:pt>
    <dgm:pt modelId="{97174A5A-E35A-4706-B222-FCD1A1B159FB}">
      <dgm:prSet/>
      <dgm:spPr/>
      <dgm:t>
        <a:bodyPr/>
        <a:lstStyle/>
        <a:p>
          <a:r>
            <a:rPr lang="en-GB"/>
            <a:t>4. After having entered into the agreement, did the victim take steps to avoid it?</a:t>
          </a:r>
          <a:endParaRPr lang="en-US"/>
        </a:p>
      </dgm:t>
    </dgm:pt>
    <dgm:pt modelId="{9E728358-A96F-47DA-AE3B-EB37FAF9D535}" type="parTrans" cxnId="{6EF5F5BC-CFA7-4FF5-BBE7-D897DD0E0687}">
      <dgm:prSet/>
      <dgm:spPr/>
      <dgm:t>
        <a:bodyPr/>
        <a:lstStyle/>
        <a:p>
          <a:endParaRPr lang="en-US"/>
        </a:p>
      </dgm:t>
    </dgm:pt>
    <dgm:pt modelId="{62CCD052-0920-443A-AFA0-53F3C03A2565}" type="sibTrans" cxnId="{6EF5F5BC-CFA7-4FF5-BBE7-D897DD0E0687}">
      <dgm:prSet/>
      <dgm:spPr/>
      <dgm:t>
        <a:bodyPr/>
        <a:lstStyle/>
        <a:p>
          <a:endParaRPr lang="en-US"/>
        </a:p>
      </dgm:t>
    </dgm:pt>
    <dgm:pt modelId="{0D8F61D1-6F99-429D-8CBB-AC2C0E29B34A}" type="pres">
      <dgm:prSet presAssocID="{CBCC6732-83C6-4954-A282-E232101476D9}" presName="Name0" presStyleCnt="0">
        <dgm:presLayoutVars>
          <dgm:dir/>
          <dgm:resizeHandles val="exact"/>
        </dgm:presLayoutVars>
      </dgm:prSet>
      <dgm:spPr/>
    </dgm:pt>
    <dgm:pt modelId="{BCA50311-118E-4C5A-B0A1-723BECC04B4F}" type="pres">
      <dgm:prSet presAssocID="{6FD7D50F-8034-4384-850C-53C4C55F90AE}" presName="node" presStyleLbl="node1" presStyleIdx="0" presStyleCnt="6">
        <dgm:presLayoutVars>
          <dgm:bulletEnabled val="1"/>
        </dgm:presLayoutVars>
      </dgm:prSet>
      <dgm:spPr/>
    </dgm:pt>
    <dgm:pt modelId="{0313566A-9331-4F67-979D-D2277B255D9B}" type="pres">
      <dgm:prSet presAssocID="{7989C8A7-AF31-4DAF-AE4E-9330761C4034}" presName="sibTrans" presStyleLbl="sibTrans1D1" presStyleIdx="0" presStyleCnt="5"/>
      <dgm:spPr/>
    </dgm:pt>
    <dgm:pt modelId="{6D72A8F0-5F5B-47FA-8A8E-31158D4F9D14}" type="pres">
      <dgm:prSet presAssocID="{7989C8A7-AF31-4DAF-AE4E-9330761C4034}" presName="connectorText" presStyleLbl="sibTrans1D1" presStyleIdx="0" presStyleCnt="5"/>
      <dgm:spPr/>
    </dgm:pt>
    <dgm:pt modelId="{DB6F95BC-E32A-4C36-BE9F-7F60E91AC394}" type="pres">
      <dgm:prSet presAssocID="{2DAC473E-9409-4B20-93BF-BE344A7BC2CF}" presName="node" presStyleLbl="node1" presStyleIdx="1" presStyleCnt="6">
        <dgm:presLayoutVars>
          <dgm:bulletEnabled val="1"/>
        </dgm:presLayoutVars>
      </dgm:prSet>
      <dgm:spPr/>
    </dgm:pt>
    <dgm:pt modelId="{67CA7068-1163-4C57-977C-ABB9B8A97A8D}" type="pres">
      <dgm:prSet presAssocID="{5F5DFFC0-28C0-4660-B1A7-66CC6B0CFA43}" presName="sibTrans" presStyleLbl="sibTrans1D1" presStyleIdx="1" presStyleCnt="5"/>
      <dgm:spPr/>
    </dgm:pt>
    <dgm:pt modelId="{F61A0C95-9754-45F8-9488-788417EEA376}" type="pres">
      <dgm:prSet presAssocID="{5F5DFFC0-28C0-4660-B1A7-66CC6B0CFA43}" presName="connectorText" presStyleLbl="sibTrans1D1" presStyleIdx="1" presStyleCnt="5"/>
      <dgm:spPr/>
    </dgm:pt>
    <dgm:pt modelId="{0B685A88-4882-441B-9B83-04D629AB3E20}" type="pres">
      <dgm:prSet presAssocID="{1538766C-AF3A-48FE-8C81-7282431AEFEC}" presName="node" presStyleLbl="node1" presStyleIdx="2" presStyleCnt="6">
        <dgm:presLayoutVars>
          <dgm:bulletEnabled val="1"/>
        </dgm:presLayoutVars>
      </dgm:prSet>
      <dgm:spPr/>
    </dgm:pt>
    <dgm:pt modelId="{8B369875-2B52-4AE8-AD76-FAC0146887A0}" type="pres">
      <dgm:prSet presAssocID="{25D2F3B4-7527-40A1-A63B-16CD174BAD53}" presName="sibTrans" presStyleLbl="sibTrans1D1" presStyleIdx="2" presStyleCnt="5"/>
      <dgm:spPr/>
    </dgm:pt>
    <dgm:pt modelId="{EFC9A357-2135-415A-9CDB-E22F6F05875C}" type="pres">
      <dgm:prSet presAssocID="{25D2F3B4-7527-40A1-A63B-16CD174BAD53}" presName="connectorText" presStyleLbl="sibTrans1D1" presStyleIdx="2" presStyleCnt="5"/>
      <dgm:spPr/>
    </dgm:pt>
    <dgm:pt modelId="{C5DFA8A2-334C-4630-B9A3-36605581D71E}" type="pres">
      <dgm:prSet presAssocID="{62515807-46CA-4271-A639-89DD2341C75A}" presName="node" presStyleLbl="node1" presStyleIdx="3" presStyleCnt="6">
        <dgm:presLayoutVars>
          <dgm:bulletEnabled val="1"/>
        </dgm:presLayoutVars>
      </dgm:prSet>
      <dgm:spPr/>
    </dgm:pt>
    <dgm:pt modelId="{7BF0FC28-0E04-42F9-8C5F-A86FC63AAE49}" type="pres">
      <dgm:prSet presAssocID="{90B150DD-D7A9-4F91-A2A2-B516BD7B2182}" presName="sibTrans" presStyleLbl="sibTrans1D1" presStyleIdx="3" presStyleCnt="5"/>
      <dgm:spPr/>
    </dgm:pt>
    <dgm:pt modelId="{8490A74F-D2D1-4E29-8249-EC2163BB556D}" type="pres">
      <dgm:prSet presAssocID="{90B150DD-D7A9-4F91-A2A2-B516BD7B2182}" presName="connectorText" presStyleLbl="sibTrans1D1" presStyleIdx="3" presStyleCnt="5"/>
      <dgm:spPr/>
    </dgm:pt>
    <dgm:pt modelId="{FB61271B-7771-4276-B186-591E45ED7533}" type="pres">
      <dgm:prSet presAssocID="{220F7803-B057-414F-B344-1E9E163E2AAF}" presName="node" presStyleLbl="node1" presStyleIdx="4" presStyleCnt="6">
        <dgm:presLayoutVars>
          <dgm:bulletEnabled val="1"/>
        </dgm:presLayoutVars>
      </dgm:prSet>
      <dgm:spPr/>
    </dgm:pt>
    <dgm:pt modelId="{660B166D-288C-4808-A6B7-DD48A92247C1}" type="pres">
      <dgm:prSet presAssocID="{3D3AD6B0-19D6-441B-80FD-4EBC5945EFED}" presName="sibTrans" presStyleLbl="sibTrans1D1" presStyleIdx="4" presStyleCnt="5"/>
      <dgm:spPr/>
    </dgm:pt>
    <dgm:pt modelId="{D6FBE95A-E88C-4E08-90F8-D5B25B831B2D}" type="pres">
      <dgm:prSet presAssocID="{3D3AD6B0-19D6-441B-80FD-4EBC5945EFED}" presName="connectorText" presStyleLbl="sibTrans1D1" presStyleIdx="4" presStyleCnt="5"/>
      <dgm:spPr/>
    </dgm:pt>
    <dgm:pt modelId="{7426B737-7706-4C4F-9A21-66D9CAFFE5ED}" type="pres">
      <dgm:prSet presAssocID="{97174A5A-E35A-4706-B222-FCD1A1B159FB}" presName="node" presStyleLbl="node1" presStyleIdx="5" presStyleCnt="6">
        <dgm:presLayoutVars>
          <dgm:bulletEnabled val="1"/>
        </dgm:presLayoutVars>
      </dgm:prSet>
      <dgm:spPr/>
    </dgm:pt>
  </dgm:ptLst>
  <dgm:cxnLst>
    <dgm:cxn modelId="{7F52400F-EA38-4EA2-B178-E5CF2522C263}" type="presOf" srcId="{7989C8A7-AF31-4DAF-AE4E-9330761C4034}" destId="{6D72A8F0-5F5B-47FA-8A8E-31158D4F9D14}" srcOrd="1" destOrd="0" presId="urn:microsoft.com/office/officeart/2016/7/layout/RepeatingBendingProcessNew"/>
    <dgm:cxn modelId="{E2720F2F-2954-4AA8-B16C-2FB93BBC5335}" srcId="{CBCC6732-83C6-4954-A282-E232101476D9}" destId="{2DAC473E-9409-4B20-93BF-BE344A7BC2CF}" srcOrd="1" destOrd="0" parTransId="{BE9CEBDB-CA8D-410E-8AD3-31F33E3A3A83}" sibTransId="{5F5DFFC0-28C0-4660-B1A7-66CC6B0CFA43}"/>
    <dgm:cxn modelId="{F198B539-7BF0-4634-A058-1CCE724D2EC6}" type="presOf" srcId="{3D3AD6B0-19D6-441B-80FD-4EBC5945EFED}" destId="{660B166D-288C-4808-A6B7-DD48A92247C1}" srcOrd="0" destOrd="0" presId="urn:microsoft.com/office/officeart/2016/7/layout/RepeatingBendingProcessNew"/>
    <dgm:cxn modelId="{83861C6B-3223-4438-B74F-8EF0C7896DBD}" type="presOf" srcId="{90B150DD-D7A9-4F91-A2A2-B516BD7B2182}" destId="{7BF0FC28-0E04-42F9-8C5F-A86FC63AAE49}" srcOrd="0" destOrd="0" presId="urn:microsoft.com/office/officeart/2016/7/layout/RepeatingBendingProcessNew"/>
    <dgm:cxn modelId="{B0E0AE53-B3B4-49ED-B253-3B5E029C9324}" srcId="{CBCC6732-83C6-4954-A282-E232101476D9}" destId="{1538766C-AF3A-48FE-8C81-7282431AEFEC}" srcOrd="2" destOrd="0" parTransId="{A93DBB31-89E0-4BC3-BE41-13FD332D7D82}" sibTransId="{25D2F3B4-7527-40A1-A63B-16CD174BAD53}"/>
    <dgm:cxn modelId="{7254D873-B541-4789-AAF7-A8E23418EC7A}" type="presOf" srcId="{5F5DFFC0-28C0-4660-B1A7-66CC6B0CFA43}" destId="{F61A0C95-9754-45F8-9488-788417EEA376}" srcOrd="1" destOrd="0" presId="urn:microsoft.com/office/officeart/2016/7/layout/RepeatingBendingProcessNew"/>
    <dgm:cxn modelId="{630B0A74-AD32-4EF8-AEE2-DBDEE2B4893E}" type="presOf" srcId="{220F7803-B057-414F-B344-1E9E163E2AAF}" destId="{FB61271B-7771-4276-B186-591E45ED7533}" srcOrd="0" destOrd="0" presId="urn:microsoft.com/office/officeart/2016/7/layout/RepeatingBendingProcessNew"/>
    <dgm:cxn modelId="{24000956-0307-4E26-BE0D-D0BF1DD39B41}" type="presOf" srcId="{5F5DFFC0-28C0-4660-B1A7-66CC6B0CFA43}" destId="{67CA7068-1163-4C57-977C-ABB9B8A97A8D}" srcOrd="0" destOrd="0" presId="urn:microsoft.com/office/officeart/2016/7/layout/RepeatingBendingProcessNew"/>
    <dgm:cxn modelId="{597CA97F-CC86-4DEC-9B52-6DCAC0D57B14}" type="presOf" srcId="{2DAC473E-9409-4B20-93BF-BE344A7BC2CF}" destId="{DB6F95BC-E32A-4C36-BE9F-7F60E91AC394}" srcOrd="0" destOrd="0" presId="urn:microsoft.com/office/officeart/2016/7/layout/RepeatingBendingProcessNew"/>
    <dgm:cxn modelId="{6930A996-0ACD-4AAF-8537-94E5D46B7C29}" srcId="{CBCC6732-83C6-4954-A282-E232101476D9}" destId="{62515807-46CA-4271-A639-89DD2341C75A}" srcOrd="3" destOrd="0" parTransId="{041CC8BB-75FB-4929-951F-58AEBAB459C9}" sibTransId="{90B150DD-D7A9-4F91-A2A2-B516BD7B2182}"/>
    <dgm:cxn modelId="{141694A5-E910-4C15-AA48-E59697C9175B}" type="presOf" srcId="{25D2F3B4-7527-40A1-A63B-16CD174BAD53}" destId="{8B369875-2B52-4AE8-AD76-FAC0146887A0}" srcOrd="0" destOrd="0" presId="urn:microsoft.com/office/officeart/2016/7/layout/RepeatingBendingProcessNew"/>
    <dgm:cxn modelId="{8B3697A8-CF5E-4E2B-A58A-15873B49785A}" type="presOf" srcId="{1538766C-AF3A-48FE-8C81-7282431AEFEC}" destId="{0B685A88-4882-441B-9B83-04D629AB3E20}" srcOrd="0" destOrd="0" presId="urn:microsoft.com/office/officeart/2016/7/layout/RepeatingBendingProcessNew"/>
    <dgm:cxn modelId="{BF5FFCB7-7159-4147-A889-6D7A919455D3}" type="presOf" srcId="{25D2F3B4-7527-40A1-A63B-16CD174BAD53}" destId="{EFC9A357-2135-415A-9CDB-E22F6F05875C}" srcOrd="1" destOrd="0" presId="urn:microsoft.com/office/officeart/2016/7/layout/RepeatingBendingProcessNew"/>
    <dgm:cxn modelId="{B2DC85B8-BDBD-47DF-BBFB-9C249666CFDA}" type="presOf" srcId="{97174A5A-E35A-4706-B222-FCD1A1B159FB}" destId="{7426B737-7706-4C4F-9A21-66D9CAFFE5ED}" srcOrd="0" destOrd="0" presId="urn:microsoft.com/office/officeart/2016/7/layout/RepeatingBendingProcessNew"/>
    <dgm:cxn modelId="{6EF5F5BC-CFA7-4FF5-BBE7-D897DD0E0687}" srcId="{CBCC6732-83C6-4954-A282-E232101476D9}" destId="{97174A5A-E35A-4706-B222-FCD1A1B159FB}" srcOrd="5" destOrd="0" parTransId="{9E728358-A96F-47DA-AE3B-EB37FAF9D535}" sibTransId="{62CCD052-0920-443A-AFA0-53F3C03A2565}"/>
    <dgm:cxn modelId="{9AEDBFD0-D324-41BA-8CCB-966EFF87DCDF}" type="presOf" srcId="{3D3AD6B0-19D6-441B-80FD-4EBC5945EFED}" destId="{D6FBE95A-E88C-4E08-90F8-D5B25B831B2D}" srcOrd="1" destOrd="0" presId="urn:microsoft.com/office/officeart/2016/7/layout/RepeatingBendingProcessNew"/>
    <dgm:cxn modelId="{3B2DD9DE-F881-41DE-A1F2-65FC3CE37D7E}" srcId="{CBCC6732-83C6-4954-A282-E232101476D9}" destId="{220F7803-B057-414F-B344-1E9E163E2AAF}" srcOrd="4" destOrd="0" parTransId="{F216C4EE-CFAD-4900-96FC-B42B54EB43E1}" sibTransId="{3D3AD6B0-19D6-441B-80FD-4EBC5945EFED}"/>
    <dgm:cxn modelId="{E951A6E0-1FF2-4FBA-9AAC-746435C25AAB}" type="presOf" srcId="{6FD7D50F-8034-4384-850C-53C4C55F90AE}" destId="{BCA50311-118E-4C5A-B0A1-723BECC04B4F}" srcOrd="0" destOrd="0" presId="urn:microsoft.com/office/officeart/2016/7/layout/RepeatingBendingProcessNew"/>
    <dgm:cxn modelId="{031624E1-8F90-4BDF-96C2-C915CEB9BDDF}" type="presOf" srcId="{62515807-46CA-4271-A639-89DD2341C75A}" destId="{C5DFA8A2-334C-4630-B9A3-36605581D71E}" srcOrd="0" destOrd="0" presId="urn:microsoft.com/office/officeart/2016/7/layout/RepeatingBendingProcessNew"/>
    <dgm:cxn modelId="{8209F2ED-571D-4398-A9B6-37EEBDE929E1}" type="presOf" srcId="{CBCC6732-83C6-4954-A282-E232101476D9}" destId="{0D8F61D1-6F99-429D-8CBB-AC2C0E29B34A}" srcOrd="0" destOrd="0" presId="urn:microsoft.com/office/officeart/2016/7/layout/RepeatingBendingProcessNew"/>
    <dgm:cxn modelId="{183FA8F3-05D3-4203-AC65-1034B0B1D8E1}" type="presOf" srcId="{7989C8A7-AF31-4DAF-AE4E-9330761C4034}" destId="{0313566A-9331-4F67-979D-D2277B255D9B}" srcOrd="0" destOrd="0" presId="urn:microsoft.com/office/officeart/2016/7/layout/RepeatingBendingProcessNew"/>
    <dgm:cxn modelId="{822E05FA-6720-42A8-8DE4-22A10A5C3C17}" srcId="{CBCC6732-83C6-4954-A282-E232101476D9}" destId="{6FD7D50F-8034-4384-850C-53C4C55F90AE}" srcOrd="0" destOrd="0" parTransId="{7B3367A9-F4E9-436F-B9D8-1AC37EAB02B7}" sibTransId="{7989C8A7-AF31-4DAF-AE4E-9330761C4034}"/>
    <dgm:cxn modelId="{E79B5BFB-77BB-4146-888E-A1C51142BF89}" type="presOf" srcId="{90B150DD-D7A9-4F91-A2A2-B516BD7B2182}" destId="{8490A74F-D2D1-4E29-8249-EC2163BB556D}" srcOrd="1" destOrd="0" presId="urn:microsoft.com/office/officeart/2016/7/layout/RepeatingBendingProcessNew"/>
    <dgm:cxn modelId="{ADADE4B5-03C1-4D51-A231-189E7707A49D}" type="presParOf" srcId="{0D8F61D1-6F99-429D-8CBB-AC2C0E29B34A}" destId="{BCA50311-118E-4C5A-B0A1-723BECC04B4F}" srcOrd="0" destOrd="0" presId="urn:microsoft.com/office/officeart/2016/7/layout/RepeatingBendingProcessNew"/>
    <dgm:cxn modelId="{2120DCF2-4DA6-4957-9B64-9D7F1140101A}" type="presParOf" srcId="{0D8F61D1-6F99-429D-8CBB-AC2C0E29B34A}" destId="{0313566A-9331-4F67-979D-D2277B255D9B}" srcOrd="1" destOrd="0" presId="urn:microsoft.com/office/officeart/2016/7/layout/RepeatingBendingProcessNew"/>
    <dgm:cxn modelId="{4A05F46C-65DE-45D9-B07A-E6C942EC08E5}" type="presParOf" srcId="{0313566A-9331-4F67-979D-D2277B255D9B}" destId="{6D72A8F0-5F5B-47FA-8A8E-31158D4F9D14}" srcOrd="0" destOrd="0" presId="urn:microsoft.com/office/officeart/2016/7/layout/RepeatingBendingProcessNew"/>
    <dgm:cxn modelId="{AD5B5A21-EEE9-41F0-BC39-A0C6A80C401F}" type="presParOf" srcId="{0D8F61D1-6F99-429D-8CBB-AC2C0E29B34A}" destId="{DB6F95BC-E32A-4C36-BE9F-7F60E91AC394}" srcOrd="2" destOrd="0" presId="urn:microsoft.com/office/officeart/2016/7/layout/RepeatingBendingProcessNew"/>
    <dgm:cxn modelId="{97134759-81C8-4084-9A62-C3EAAE8BF105}" type="presParOf" srcId="{0D8F61D1-6F99-429D-8CBB-AC2C0E29B34A}" destId="{67CA7068-1163-4C57-977C-ABB9B8A97A8D}" srcOrd="3" destOrd="0" presId="urn:microsoft.com/office/officeart/2016/7/layout/RepeatingBendingProcessNew"/>
    <dgm:cxn modelId="{7DBB284F-C243-477A-B903-4591570146DA}" type="presParOf" srcId="{67CA7068-1163-4C57-977C-ABB9B8A97A8D}" destId="{F61A0C95-9754-45F8-9488-788417EEA376}" srcOrd="0" destOrd="0" presId="urn:microsoft.com/office/officeart/2016/7/layout/RepeatingBendingProcessNew"/>
    <dgm:cxn modelId="{3FABE99C-9302-440D-9373-34CBD2225DCA}" type="presParOf" srcId="{0D8F61D1-6F99-429D-8CBB-AC2C0E29B34A}" destId="{0B685A88-4882-441B-9B83-04D629AB3E20}" srcOrd="4" destOrd="0" presId="urn:microsoft.com/office/officeart/2016/7/layout/RepeatingBendingProcessNew"/>
    <dgm:cxn modelId="{F97277D6-18F3-4BC1-99DA-10E334C7B8BB}" type="presParOf" srcId="{0D8F61D1-6F99-429D-8CBB-AC2C0E29B34A}" destId="{8B369875-2B52-4AE8-AD76-FAC0146887A0}" srcOrd="5" destOrd="0" presId="urn:microsoft.com/office/officeart/2016/7/layout/RepeatingBendingProcessNew"/>
    <dgm:cxn modelId="{50DF6573-9B32-4233-A98F-1C91A538F0F4}" type="presParOf" srcId="{8B369875-2B52-4AE8-AD76-FAC0146887A0}" destId="{EFC9A357-2135-415A-9CDB-E22F6F05875C}" srcOrd="0" destOrd="0" presId="urn:microsoft.com/office/officeart/2016/7/layout/RepeatingBendingProcessNew"/>
    <dgm:cxn modelId="{370C1FEE-DF1B-4C92-B0B8-C18E8BAAE459}" type="presParOf" srcId="{0D8F61D1-6F99-429D-8CBB-AC2C0E29B34A}" destId="{C5DFA8A2-334C-4630-B9A3-36605581D71E}" srcOrd="6" destOrd="0" presId="urn:microsoft.com/office/officeart/2016/7/layout/RepeatingBendingProcessNew"/>
    <dgm:cxn modelId="{8DB88007-510A-4A33-AF86-543C316222EB}" type="presParOf" srcId="{0D8F61D1-6F99-429D-8CBB-AC2C0E29B34A}" destId="{7BF0FC28-0E04-42F9-8C5F-A86FC63AAE49}" srcOrd="7" destOrd="0" presId="urn:microsoft.com/office/officeart/2016/7/layout/RepeatingBendingProcessNew"/>
    <dgm:cxn modelId="{D59BCD5D-9287-44AC-A0CC-79B36347E81B}" type="presParOf" srcId="{7BF0FC28-0E04-42F9-8C5F-A86FC63AAE49}" destId="{8490A74F-D2D1-4E29-8249-EC2163BB556D}" srcOrd="0" destOrd="0" presId="urn:microsoft.com/office/officeart/2016/7/layout/RepeatingBendingProcessNew"/>
    <dgm:cxn modelId="{67F960C9-5C5C-4FCD-B0CF-36854D27C919}" type="presParOf" srcId="{0D8F61D1-6F99-429D-8CBB-AC2C0E29B34A}" destId="{FB61271B-7771-4276-B186-591E45ED7533}" srcOrd="8" destOrd="0" presId="urn:microsoft.com/office/officeart/2016/7/layout/RepeatingBendingProcessNew"/>
    <dgm:cxn modelId="{CFA0E8A2-6B7D-4BEF-BFC0-C8E08EBFBC49}" type="presParOf" srcId="{0D8F61D1-6F99-429D-8CBB-AC2C0E29B34A}" destId="{660B166D-288C-4808-A6B7-DD48A92247C1}" srcOrd="9" destOrd="0" presId="urn:microsoft.com/office/officeart/2016/7/layout/RepeatingBendingProcessNew"/>
    <dgm:cxn modelId="{0EAD18E2-3B7B-4E32-9E08-CD89A13CEB5C}" type="presParOf" srcId="{660B166D-288C-4808-A6B7-DD48A92247C1}" destId="{D6FBE95A-E88C-4E08-90F8-D5B25B831B2D}" srcOrd="0" destOrd="0" presId="urn:microsoft.com/office/officeart/2016/7/layout/RepeatingBendingProcessNew"/>
    <dgm:cxn modelId="{A0B99243-A97D-4603-BF56-1F42395EDF9D}" type="presParOf" srcId="{0D8F61D1-6F99-429D-8CBB-AC2C0E29B34A}" destId="{7426B737-7706-4C4F-9A21-66D9CAFFE5E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AAB2FA-810B-4C4A-890E-90D882C0A5A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8699B7-5BCD-426A-81E9-5F83097F36BD}">
      <dgm:prSet/>
      <dgm:spPr/>
      <dgm:t>
        <a:bodyPr/>
        <a:lstStyle/>
        <a:p>
          <a:r>
            <a:rPr lang="en-GB"/>
            <a:t>1. The other party to the transaction had the capacity to influence the complainant. </a:t>
          </a:r>
          <a:endParaRPr lang="en-US"/>
        </a:p>
      </dgm:t>
    </dgm:pt>
    <dgm:pt modelId="{60001953-332E-4D3E-8B5F-59F4F63BD3AA}" type="parTrans" cxnId="{56184A0E-6E8F-469C-85A1-7CDAAB54FBC8}">
      <dgm:prSet/>
      <dgm:spPr/>
      <dgm:t>
        <a:bodyPr/>
        <a:lstStyle/>
        <a:p>
          <a:endParaRPr lang="en-US"/>
        </a:p>
      </dgm:t>
    </dgm:pt>
    <dgm:pt modelId="{A1DB2362-4C9C-47C5-A1AD-5F71752C7749}" type="sibTrans" cxnId="{56184A0E-6E8F-469C-85A1-7CDAAB54FBC8}">
      <dgm:prSet/>
      <dgm:spPr/>
      <dgm:t>
        <a:bodyPr/>
        <a:lstStyle/>
        <a:p>
          <a:endParaRPr lang="en-US"/>
        </a:p>
      </dgm:t>
    </dgm:pt>
    <dgm:pt modelId="{C9263B1C-2D24-4441-9AD6-B8A24F46CC28}">
      <dgm:prSet/>
      <dgm:spPr/>
      <dgm:t>
        <a:bodyPr/>
        <a:lstStyle/>
        <a:p>
          <a:r>
            <a:rPr lang="en-GB"/>
            <a:t>2. The influence was exercised. </a:t>
          </a:r>
          <a:endParaRPr lang="en-US"/>
        </a:p>
      </dgm:t>
    </dgm:pt>
    <dgm:pt modelId="{37465FEE-A7B7-4A00-AE85-6197E35C0380}" type="parTrans" cxnId="{0C634CD0-36D3-49D3-90F4-72E22C125682}">
      <dgm:prSet/>
      <dgm:spPr/>
      <dgm:t>
        <a:bodyPr/>
        <a:lstStyle/>
        <a:p>
          <a:endParaRPr lang="en-US"/>
        </a:p>
      </dgm:t>
    </dgm:pt>
    <dgm:pt modelId="{8028E83B-4202-48B0-B29D-9280FD90B64A}" type="sibTrans" cxnId="{0C634CD0-36D3-49D3-90F4-72E22C125682}">
      <dgm:prSet/>
      <dgm:spPr/>
      <dgm:t>
        <a:bodyPr/>
        <a:lstStyle/>
        <a:p>
          <a:endParaRPr lang="en-US"/>
        </a:p>
      </dgm:t>
    </dgm:pt>
    <dgm:pt modelId="{9353CDDA-BF07-49C2-8347-5040DC415F03}">
      <dgm:prSet/>
      <dgm:spPr/>
      <dgm:t>
        <a:bodyPr/>
        <a:lstStyle/>
        <a:p>
          <a:r>
            <a:rPr lang="en-GB"/>
            <a:t>3. Its exercise was undue. </a:t>
          </a:r>
          <a:endParaRPr lang="en-US"/>
        </a:p>
      </dgm:t>
    </dgm:pt>
    <dgm:pt modelId="{CF392BA2-0884-463D-8F5A-ACBCF9BB000A}" type="parTrans" cxnId="{1D157B93-A0CE-4834-8E24-A723E574DC49}">
      <dgm:prSet/>
      <dgm:spPr/>
      <dgm:t>
        <a:bodyPr/>
        <a:lstStyle/>
        <a:p>
          <a:endParaRPr lang="en-US"/>
        </a:p>
      </dgm:t>
    </dgm:pt>
    <dgm:pt modelId="{A691E399-99D8-4604-923A-AE23B94A066C}" type="sibTrans" cxnId="{1D157B93-A0CE-4834-8E24-A723E574DC49}">
      <dgm:prSet/>
      <dgm:spPr/>
      <dgm:t>
        <a:bodyPr/>
        <a:lstStyle/>
        <a:p>
          <a:endParaRPr lang="en-US"/>
        </a:p>
      </dgm:t>
    </dgm:pt>
    <dgm:pt modelId="{C2794609-5A59-4F35-AF57-D15FEC7D1224}">
      <dgm:prSet/>
      <dgm:spPr/>
      <dgm:t>
        <a:bodyPr/>
        <a:lstStyle/>
        <a:p>
          <a:r>
            <a:rPr lang="en-GB"/>
            <a:t>4. Its exercise brought about the transaction. </a:t>
          </a:r>
          <a:endParaRPr lang="en-US"/>
        </a:p>
      </dgm:t>
    </dgm:pt>
    <dgm:pt modelId="{C98C51D8-A636-42C1-822B-4CF1E2C04753}" type="parTrans" cxnId="{C812C8DF-05DE-4B71-BB65-C10C1997F83F}">
      <dgm:prSet/>
      <dgm:spPr/>
      <dgm:t>
        <a:bodyPr/>
        <a:lstStyle/>
        <a:p>
          <a:endParaRPr lang="en-US"/>
        </a:p>
      </dgm:t>
    </dgm:pt>
    <dgm:pt modelId="{B00822D9-963C-4555-A736-740A82D8CD39}" type="sibTrans" cxnId="{C812C8DF-05DE-4B71-BB65-C10C1997F83F}">
      <dgm:prSet/>
      <dgm:spPr/>
      <dgm:t>
        <a:bodyPr/>
        <a:lstStyle/>
        <a:p>
          <a:endParaRPr lang="en-US"/>
        </a:p>
      </dgm:t>
    </dgm:pt>
    <dgm:pt modelId="{B3ECCF14-ECAA-4A6D-A7BD-2F179B713A04}" type="pres">
      <dgm:prSet presAssocID="{9CAAB2FA-810B-4C4A-890E-90D882C0A5A1}" presName="linear" presStyleCnt="0">
        <dgm:presLayoutVars>
          <dgm:animLvl val="lvl"/>
          <dgm:resizeHandles val="exact"/>
        </dgm:presLayoutVars>
      </dgm:prSet>
      <dgm:spPr/>
    </dgm:pt>
    <dgm:pt modelId="{ECD3A669-80C6-4732-B28B-40B47A235FFB}" type="pres">
      <dgm:prSet presAssocID="{8B8699B7-5BCD-426A-81E9-5F83097F36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4AC7D5C-449B-4FC7-A2EB-4F75D1BF96E2}" type="pres">
      <dgm:prSet presAssocID="{A1DB2362-4C9C-47C5-A1AD-5F71752C7749}" presName="spacer" presStyleCnt="0"/>
      <dgm:spPr/>
    </dgm:pt>
    <dgm:pt modelId="{19E84057-7B0C-4111-8326-1BEE1ECD33E9}" type="pres">
      <dgm:prSet presAssocID="{C9263B1C-2D24-4441-9AD6-B8A24F46CC2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E6DFB53-F3ED-4735-9A50-9099C4D50FD0}" type="pres">
      <dgm:prSet presAssocID="{8028E83B-4202-48B0-B29D-9280FD90B64A}" presName="spacer" presStyleCnt="0"/>
      <dgm:spPr/>
    </dgm:pt>
    <dgm:pt modelId="{6B3E088C-D805-4BBE-A775-67438161B34B}" type="pres">
      <dgm:prSet presAssocID="{9353CDDA-BF07-49C2-8347-5040DC415F0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15AC6A-D1FF-449C-AEB7-802B40628AD1}" type="pres">
      <dgm:prSet presAssocID="{A691E399-99D8-4604-923A-AE23B94A066C}" presName="spacer" presStyleCnt="0"/>
      <dgm:spPr/>
    </dgm:pt>
    <dgm:pt modelId="{46BCB681-B475-49D8-9A60-9ECA5EB4C2B7}" type="pres">
      <dgm:prSet presAssocID="{C2794609-5A59-4F35-AF57-D15FEC7D12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184A0E-6E8F-469C-85A1-7CDAAB54FBC8}" srcId="{9CAAB2FA-810B-4C4A-890E-90D882C0A5A1}" destId="{8B8699B7-5BCD-426A-81E9-5F83097F36BD}" srcOrd="0" destOrd="0" parTransId="{60001953-332E-4D3E-8B5F-59F4F63BD3AA}" sibTransId="{A1DB2362-4C9C-47C5-A1AD-5F71752C7749}"/>
    <dgm:cxn modelId="{F3EA5D2C-3014-4278-AE18-402D548433C1}" type="presOf" srcId="{C9263B1C-2D24-4441-9AD6-B8A24F46CC28}" destId="{19E84057-7B0C-4111-8326-1BEE1ECD33E9}" srcOrd="0" destOrd="0" presId="urn:microsoft.com/office/officeart/2005/8/layout/vList2"/>
    <dgm:cxn modelId="{CABDF433-75EB-4A9D-9A3B-8B6476240C1B}" type="presOf" srcId="{9CAAB2FA-810B-4C4A-890E-90D882C0A5A1}" destId="{B3ECCF14-ECAA-4A6D-A7BD-2F179B713A04}" srcOrd="0" destOrd="0" presId="urn:microsoft.com/office/officeart/2005/8/layout/vList2"/>
    <dgm:cxn modelId="{1E1CAD3E-9152-41DE-99D5-C8770F0D423B}" type="presOf" srcId="{9353CDDA-BF07-49C2-8347-5040DC415F03}" destId="{6B3E088C-D805-4BBE-A775-67438161B34B}" srcOrd="0" destOrd="0" presId="urn:microsoft.com/office/officeart/2005/8/layout/vList2"/>
    <dgm:cxn modelId="{1D157B93-A0CE-4834-8E24-A723E574DC49}" srcId="{9CAAB2FA-810B-4C4A-890E-90D882C0A5A1}" destId="{9353CDDA-BF07-49C2-8347-5040DC415F03}" srcOrd="2" destOrd="0" parTransId="{CF392BA2-0884-463D-8F5A-ACBCF9BB000A}" sibTransId="{A691E399-99D8-4604-923A-AE23B94A066C}"/>
    <dgm:cxn modelId="{F29A1E97-B4CA-4583-8E67-11082DF901DA}" type="presOf" srcId="{8B8699B7-5BCD-426A-81E9-5F83097F36BD}" destId="{ECD3A669-80C6-4732-B28B-40B47A235FFB}" srcOrd="0" destOrd="0" presId="urn:microsoft.com/office/officeart/2005/8/layout/vList2"/>
    <dgm:cxn modelId="{0C634CD0-36D3-49D3-90F4-72E22C125682}" srcId="{9CAAB2FA-810B-4C4A-890E-90D882C0A5A1}" destId="{C9263B1C-2D24-4441-9AD6-B8A24F46CC28}" srcOrd="1" destOrd="0" parTransId="{37465FEE-A7B7-4A00-AE85-6197E35C0380}" sibTransId="{8028E83B-4202-48B0-B29D-9280FD90B64A}"/>
    <dgm:cxn modelId="{C812C8DF-05DE-4B71-BB65-C10C1997F83F}" srcId="{9CAAB2FA-810B-4C4A-890E-90D882C0A5A1}" destId="{C2794609-5A59-4F35-AF57-D15FEC7D1224}" srcOrd="3" destOrd="0" parTransId="{C98C51D8-A636-42C1-822B-4CF1E2C04753}" sibTransId="{B00822D9-963C-4555-A736-740A82D8CD39}"/>
    <dgm:cxn modelId="{A4403BF0-0F39-454F-A16D-2C56C426C632}" type="presOf" srcId="{C2794609-5A59-4F35-AF57-D15FEC7D1224}" destId="{46BCB681-B475-49D8-9A60-9ECA5EB4C2B7}" srcOrd="0" destOrd="0" presId="urn:microsoft.com/office/officeart/2005/8/layout/vList2"/>
    <dgm:cxn modelId="{202B79E2-5726-460F-A1FA-21A23A4A42D2}" type="presParOf" srcId="{B3ECCF14-ECAA-4A6D-A7BD-2F179B713A04}" destId="{ECD3A669-80C6-4732-B28B-40B47A235FFB}" srcOrd="0" destOrd="0" presId="urn:microsoft.com/office/officeart/2005/8/layout/vList2"/>
    <dgm:cxn modelId="{0702AB5D-B2C7-4492-8A0F-36EDC6914CD6}" type="presParOf" srcId="{B3ECCF14-ECAA-4A6D-A7BD-2F179B713A04}" destId="{B4AC7D5C-449B-4FC7-A2EB-4F75D1BF96E2}" srcOrd="1" destOrd="0" presId="urn:microsoft.com/office/officeart/2005/8/layout/vList2"/>
    <dgm:cxn modelId="{3ADFDD33-687A-4358-ACE3-8BB7B19B14BC}" type="presParOf" srcId="{B3ECCF14-ECAA-4A6D-A7BD-2F179B713A04}" destId="{19E84057-7B0C-4111-8326-1BEE1ECD33E9}" srcOrd="2" destOrd="0" presId="urn:microsoft.com/office/officeart/2005/8/layout/vList2"/>
    <dgm:cxn modelId="{A0EBD61D-5578-4610-9894-E49733D9C916}" type="presParOf" srcId="{B3ECCF14-ECAA-4A6D-A7BD-2F179B713A04}" destId="{8E6DFB53-F3ED-4735-9A50-9099C4D50FD0}" srcOrd="3" destOrd="0" presId="urn:microsoft.com/office/officeart/2005/8/layout/vList2"/>
    <dgm:cxn modelId="{BF8F3032-41AC-443F-89A7-1B4C0755A5A7}" type="presParOf" srcId="{B3ECCF14-ECAA-4A6D-A7BD-2F179B713A04}" destId="{6B3E088C-D805-4BBE-A775-67438161B34B}" srcOrd="4" destOrd="0" presId="urn:microsoft.com/office/officeart/2005/8/layout/vList2"/>
    <dgm:cxn modelId="{40655F9E-3826-44BC-B08C-F7CE1B0511DF}" type="presParOf" srcId="{B3ECCF14-ECAA-4A6D-A7BD-2F179B713A04}" destId="{4715AC6A-D1FF-449C-AEB7-802B40628AD1}" srcOrd="5" destOrd="0" presId="urn:microsoft.com/office/officeart/2005/8/layout/vList2"/>
    <dgm:cxn modelId="{D92699C5-3658-49D0-84D1-5BF4349A783F}" type="presParOf" srcId="{B3ECCF14-ECAA-4A6D-A7BD-2F179B713A04}" destId="{46BCB681-B475-49D8-9A60-9ECA5EB4C2B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35E06B-1C69-42C1-B9DE-6BB9DC3529A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5956937-C5AC-4C25-A578-27104F9BEE30}">
      <dgm:prSet/>
      <dgm:spPr/>
      <dgm:t>
        <a:bodyPr/>
        <a:lstStyle/>
        <a:p>
          <a:r>
            <a:rPr lang="en-GB"/>
            <a:t>Need to be ; a relationship and transaction that calls for an explanation. </a:t>
          </a:r>
          <a:endParaRPr lang="en-US"/>
        </a:p>
      </dgm:t>
    </dgm:pt>
    <dgm:pt modelId="{87695718-3C08-4EBC-8B03-4E488A36BA02}" type="parTrans" cxnId="{9D23D221-9424-4D68-8256-22895E418AB2}">
      <dgm:prSet/>
      <dgm:spPr/>
      <dgm:t>
        <a:bodyPr/>
        <a:lstStyle/>
        <a:p>
          <a:endParaRPr lang="en-US"/>
        </a:p>
      </dgm:t>
    </dgm:pt>
    <dgm:pt modelId="{DDE3DF7A-CBFC-4CD6-B39F-39CADC447067}" type="sibTrans" cxnId="{9D23D221-9424-4D68-8256-22895E418AB2}">
      <dgm:prSet/>
      <dgm:spPr/>
      <dgm:t>
        <a:bodyPr/>
        <a:lstStyle/>
        <a:p>
          <a:endParaRPr lang="en-US"/>
        </a:p>
      </dgm:t>
    </dgm:pt>
    <dgm:pt modelId="{48F0B31B-9763-4223-9378-038F3F46E908}">
      <dgm:prSet/>
      <dgm:spPr/>
      <dgm:t>
        <a:bodyPr/>
        <a:lstStyle/>
        <a:p>
          <a:r>
            <a:rPr lang="en-GB"/>
            <a:t>After this there is a need to look at rebuttal. </a:t>
          </a:r>
          <a:endParaRPr lang="en-US"/>
        </a:p>
      </dgm:t>
    </dgm:pt>
    <dgm:pt modelId="{E82E0B5B-B3AC-49AC-A650-DD9788FD2F15}" type="parTrans" cxnId="{2AA9B4A5-9254-4DD5-9538-F0D2CDB54137}">
      <dgm:prSet/>
      <dgm:spPr/>
      <dgm:t>
        <a:bodyPr/>
        <a:lstStyle/>
        <a:p>
          <a:endParaRPr lang="en-US"/>
        </a:p>
      </dgm:t>
    </dgm:pt>
    <dgm:pt modelId="{7D2023BC-F298-401E-8021-FD1438AEFB08}" type="sibTrans" cxnId="{2AA9B4A5-9254-4DD5-9538-F0D2CDB54137}">
      <dgm:prSet/>
      <dgm:spPr/>
      <dgm:t>
        <a:bodyPr/>
        <a:lstStyle/>
        <a:p>
          <a:endParaRPr lang="en-US"/>
        </a:p>
      </dgm:t>
    </dgm:pt>
    <dgm:pt modelId="{8F5D2B22-A692-4DD3-B88C-716F9D2805B4}">
      <dgm:prSet/>
      <dgm:spPr/>
      <dgm:t>
        <a:bodyPr/>
        <a:lstStyle/>
        <a:p>
          <a:r>
            <a:rPr lang="en-GB"/>
            <a:t>With recognised relationships the presumptions are not rebuttable. </a:t>
          </a:r>
          <a:endParaRPr lang="en-US"/>
        </a:p>
      </dgm:t>
    </dgm:pt>
    <dgm:pt modelId="{F0AC43A5-98A1-45A7-AABF-BF6171A7E531}" type="parTrans" cxnId="{E62A72CE-1505-40B6-BDA2-4A9B6199C578}">
      <dgm:prSet/>
      <dgm:spPr/>
      <dgm:t>
        <a:bodyPr/>
        <a:lstStyle/>
        <a:p>
          <a:endParaRPr lang="en-US"/>
        </a:p>
      </dgm:t>
    </dgm:pt>
    <dgm:pt modelId="{3F6D72F4-4041-495D-BC30-9C6D936BB765}" type="sibTrans" cxnId="{E62A72CE-1505-40B6-BDA2-4A9B6199C578}">
      <dgm:prSet/>
      <dgm:spPr/>
      <dgm:t>
        <a:bodyPr/>
        <a:lstStyle/>
        <a:p>
          <a:endParaRPr lang="en-US"/>
        </a:p>
      </dgm:t>
    </dgm:pt>
    <dgm:pt modelId="{565C2CDE-55C5-4688-A483-6EF1672EF585}" type="pres">
      <dgm:prSet presAssocID="{6835E06B-1C69-42C1-B9DE-6BB9DC3529A3}" presName="linear" presStyleCnt="0">
        <dgm:presLayoutVars>
          <dgm:animLvl val="lvl"/>
          <dgm:resizeHandles val="exact"/>
        </dgm:presLayoutVars>
      </dgm:prSet>
      <dgm:spPr/>
    </dgm:pt>
    <dgm:pt modelId="{6C1BF1B2-DA7E-491D-AA15-BB450223B24B}" type="pres">
      <dgm:prSet presAssocID="{05956937-C5AC-4C25-A578-27104F9BEE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FD9950B-7F7A-43B5-9710-813E4F1225D3}" type="pres">
      <dgm:prSet presAssocID="{DDE3DF7A-CBFC-4CD6-B39F-39CADC447067}" presName="spacer" presStyleCnt="0"/>
      <dgm:spPr/>
    </dgm:pt>
    <dgm:pt modelId="{9F74ABDF-B298-490A-A04A-D3D5B360CDC0}" type="pres">
      <dgm:prSet presAssocID="{48F0B31B-9763-4223-9378-038F3F46E90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B0CEB80-0FD1-4EDE-BAF2-CCC2F1918869}" type="pres">
      <dgm:prSet presAssocID="{7D2023BC-F298-401E-8021-FD1438AEFB08}" presName="spacer" presStyleCnt="0"/>
      <dgm:spPr/>
    </dgm:pt>
    <dgm:pt modelId="{DC177FF6-EAF4-4B9D-A714-6250BB7F5324}" type="pres">
      <dgm:prSet presAssocID="{8F5D2B22-A692-4DD3-B88C-716F9D2805B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D23D221-9424-4D68-8256-22895E418AB2}" srcId="{6835E06B-1C69-42C1-B9DE-6BB9DC3529A3}" destId="{05956937-C5AC-4C25-A578-27104F9BEE30}" srcOrd="0" destOrd="0" parTransId="{87695718-3C08-4EBC-8B03-4E488A36BA02}" sibTransId="{DDE3DF7A-CBFC-4CD6-B39F-39CADC447067}"/>
    <dgm:cxn modelId="{12A3F222-0F70-42AA-B5E2-04189B608A55}" type="presOf" srcId="{6835E06B-1C69-42C1-B9DE-6BB9DC3529A3}" destId="{565C2CDE-55C5-4688-A483-6EF1672EF585}" srcOrd="0" destOrd="0" presId="urn:microsoft.com/office/officeart/2005/8/layout/vList2"/>
    <dgm:cxn modelId="{EF71FE4D-7607-4190-95DA-2A48483F1E8A}" type="presOf" srcId="{48F0B31B-9763-4223-9378-038F3F46E908}" destId="{9F74ABDF-B298-490A-A04A-D3D5B360CDC0}" srcOrd="0" destOrd="0" presId="urn:microsoft.com/office/officeart/2005/8/layout/vList2"/>
    <dgm:cxn modelId="{5AF07298-19C8-4252-91AA-87CA7E10D8AD}" type="presOf" srcId="{05956937-C5AC-4C25-A578-27104F9BEE30}" destId="{6C1BF1B2-DA7E-491D-AA15-BB450223B24B}" srcOrd="0" destOrd="0" presId="urn:microsoft.com/office/officeart/2005/8/layout/vList2"/>
    <dgm:cxn modelId="{2AA9B4A5-9254-4DD5-9538-F0D2CDB54137}" srcId="{6835E06B-1C69-42C1-B9DE-6BB9DC3529A3}" destId="{48F0B31B-9763-4223-9378-038F3F46E908}" srcOrd="1" destOrd="0" parTransId="{E82E0B5B-B3AC-49AC-A650-DD9788FD2F15}" sibTransId="{7D2023BC-F298-401E-8021-FD1438AEFB08}"/>
    <dgm:cxn modelId="{E62A72CE-1505-40B6-BDA2-4A9B6199C578}" srcId="{6835E06B-1C69-42C1-B9DE-6BB9DC3529A3}" destId="{8F5D2B22-A692-4DD3-B88C-716F9D2805B4}" srcOrd="2" destOrd="0" parTransId="{F0AC43A5-98A1-45A7-AABF-BF6171A7E531}" sibTransId="{3F6D72F4-4041-495D-BC30-9C6D936BB765}"/>
    <dgm:cxn modelId="{C9B7AFE1-33FB-4EAC-8957-1A6BC073E866}" type="presOf" srcId="{8F5D2B22-A692-4DD3-B88C-716F9D2805B4}" destId="{DC177FF6-EAF4-4B9D-A714-6250BB7F5324}" srcOrd="0" destOrd="0" presId="urn:microsoft.com/office/officeart/2005/8/layout/vList2"/>
    <dgm:cxn modelId="{4E7DE17F-F326-48CE-8B6E-79AD90C4BC97}" type="presParOf" srcId="{565C2CDE-55C5-4688-A483-6EF1672EF585}" destId="{6C1BF1B2-DA7E-491D-AA15-BB450223B24B}" srcOrd="0" destOrd="0" presId="urn:microsoft.com/office/officeart/2005/8/layout/vList2"/>
    <dgm:cxn modelId="{45B37187-28BB-49C2-ACCB-52245F9CFA9D}" type="presParOf" srcId="{565C2CDE-55C5-4688-A483-6EF1672EF585}" destId="{0FD9950B-7F7A-43B5-9710-813E4F1225D3}" srcOrd="1" destOrd="0" presId="urn:microsoft.com/office/officeart/2005/8/layout/vList2"/>
    <dgm:cxn modelId="{BF5026E9-AC9F-4A45-81BA-5EAE9763C5A1}" type="presParOf" srcId="{565C2CDE-55C5-4688-A483-6EF1672EF585}" destId="{9F74ABDF-B298-490A-A04A-D3D5B360CDC0}" srcOrd="2" destOrd="0" presId="urn:microsoft.com/office/officeart/2005/8/layout/vList2"/>
    <dgm:cxn modelId="{D500AFBF-9019-47E7-A23E-6780B3BB1A60}" type="presParOf" srcId="{565C2CDE-55C5-4688-A483-6EF1672EF585}" destId="{6B0CEB80-0FD1-4EDE-BAF2-CCC2F1918869}" srcOrd="3" destOrd="0" presId="urn:microsoft.com/office/officeart/2005/8/layout/vList2"/>
    <dgm:cxn modelId="{60AE5DEA-221E-4B32-A098-14DED0E5BAC9}" type="presParOf" srcId="{565C2CDE-55C5-4688-A483-6EF1672EF585}" destId="{DC177FF6-EAF4-4B9D-A714-6250BB7F532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E4854A-EBB0-4CD1-A0ED-0757147B0CB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0B8CC65-A655-47B8-9329-DCE0C5DC6649}">
      <dgm:prSet/>
      <dgm:spPr/>
      <dgm:t>
        <a:bodyPr/>
        <a:lstStyle/>
        <a:p>
          <a:r>
            <a:rPr lang="en-GB"/>
            <a:t>Undue influence can come from a third party. </a:t>
          </a:r>
          <a:endParaRPr lang="en-US"/>
        </a:p>
      </dgm:t>
    </dgm:pt>
    <dgm:pt modelId="{4F3E851D-F378-420D-B925-C7DBDFFBD7F2}" type="parTrans" cxnId="{3B5E0001-9B10-4AD9-832D-B87938EE1966}">
      <dgm:prSet/>
      <dgm:spPr/>
      <dgm:t>
        <a:bodyPr/>
        <a:lstStyle/>
        <a:p>
          <a:endParaRPr lang="en-US"/>
        </a:p>
      </dgm:t>
    </dgm:pt>
    <dgm:pt modelId="{DE9B3655-FB17-40AD-A95D-FB5B1703101C}" type="sibTrans" cxnId="{3B5E0001-9B10-4AD9-832D-B87938EE1966}">
      <dgm:prSet/>
      <dgm:spPr/>
      <dgm:t>
        <a:bodyPr/>
        <a:lstStyle/>
        <a:p>
          <a:endParaRPr lang="en-US"/>
        </a:p>
      </dgm:t>
    </dgm:pt>
    <dgm:pt modelId="{1B2B1A43-03F3-4E21-A134-B9A34F70DEC5}">
      <dgm:prSet/>
      <dgm:spPr/>
      <dgm:t>
        <a:bodyPr/>
        <a:lstStyle/>
        <a:p>
          <a:r>
            <a:rPr lang="en-GB"/>
            <a:t>Key case; Barclays Bank PLC v O’Brien and Another [1993] CIBC Mortgages PLC v Pitt and Another [1993] </a:t>
          </a:r>
          <a:endParaRPr lang="en-US"/>
        </a:p>
      </dgm:t>
    </dgm:pt>
    <dgm:pt modelId="{7DB6CB27-DE20-4B6B-8618-B08A3A73A9D8}" type="parTrans" cxnId="{D331DAE7-7430-4E3D-B2A6-59B70D3553B2}">
      <dgm:prSet/>
      <dgm:spPr/>
      <dgm:t>
        <a:bodyPr/>
        <a:lstStyle/>
        <a:p>
          <a:endParaRPr lang="en-US"/>
        </a:p>
      </dgm:t>
    </dgm:pt>
    <dgm:pt modelId="{9143BD39-84D4-4178-A316-3C2FBD517012}" type="sibTrans" cxnId="{D331DAE7-7430-4E3D-B2A6-59B70D3553B2}">
      <dgm:prSet/>
      <dgm:spPr/>
      <dgm:t>
        <a:bodyPr/>
        <a:lstStyle/>
        <a:p>
          <a:endParaRPr lang="en-US"/>
        </a:p>
      </dgm:t>
    </dgm:pt>
    <dgm:pt modelId="{5EC35A89-CEC1-4D7D-A058-C285856B46D5}">
      <dgm:prSet/>
      <dgm:spPr/>
      <dgm:t>
        <a:bodyPr/>
        <a:lstStyle/>
        <a:p>
          <a:r>
            <a:rPr lang="en-GB"/>
            <a:t>Created the concept of constructive notice. </a:t>
          </a:r>
          <a:endParaRPr lang="en-US"/>
        </a:p>
      </dgm:t>
    </dgm:pt>
    <dgm:pt modelId="{0DA0AD2B-99D6-4958-9958-2D7A208BD4B6}" type="parTrans" cxnId="{29492D97-825C-4EB5-936F-8C8B40108CA3}">
      <dgm:prSet/>
      <dgm:spPr/>
      <dgm:t>
        <a:bodyPr/>
        <a:lstStyle/>
        <a:p>
          <a:endParaRPr lang="en-US"/>
        </a:p>
      </dgm:t>
    </dgm:pt>
    <dgm:pt modelId="{1CA06384-24C0-43EA-BF25-88DC005A02FF}" type="sibTrans" cxnId="{29492D97-825C-4EB5-936F-8C8B40108CA3}">
      <dgm:prSet/>
      <dgm:spPr/>
      <dgm:t>
        <a:bodyPr/>
        <a:lstStyle/>
        <a:p>
          <a:endParaRPr lang="en-US"/>
        </a:p>
      </dgm:t>
    </dgm:pt>
    <dgm:pt modelId="{C45D7411-F87A-40DD-A3C8-BF2D3751A82A}">
      <dgm:prSet/>
      <dgm:spPr/>
      <dgm:t>
        <a:bodyPr/>
        <a:lstStyle/>
        <a:p>
          <a:r>
            <a:rPr lang="en-GB"/>
            <a:t>Royal Bank of Scotland PLV v Etridge (No 2) [2001] </a:t>
          </a:r>
          <a:endParaRPr lang="en-US"/>
        </a:p>
      </dgm:t>
    </dgm:pt>
    <dgm:pt modelId="{F002D39C-42A2-4A69-A821-28001DE2B5FD}" type="parTrans" cxnId="{2D98BE42-EFC2-4941-87B6-A215BA82B50D}">
      <dgm:prSet/>
      <dgm:spPr/>
      <dgm:t>
        <a:bodyPr/>
        <a:lstStyle/>
        <a:p>
          <a:endParaRPr lang="en-US"/>
        </a:p>
      </dgm:t>
    </dgm:pt>
    <dgm:pt modelId="{27D9A903-D7BD-4FB9-A8E0-92E700FE0403}" type="sibTrans" cxnId="{2D98BE42-EFC2-4941-87B6-A215BA82B50D}">
      <dgm:prSet/>
      <dgm:spPr/>
      <dgm:t>
        <a:bodyPr/>
        <a:lstStyle/>
        <a:p>
          <a:endParaRPr lang="en-US"/>
        </a:p>
      </dgm:t>
    </dgm:pt>
    <dgm:pt modelId="{892394EA-A3BB-40D3-A966-E801DFEC3C46}" type="pres">
      <dgm:prSet presAssocID="{EFE4854A-EBB0-4CD1-A0ED-0757147B0CB1}" presName="linear" presStyleCnt="0">
        <dgm:presLayoutVars>
          <dgm:animLvl val="lvl"/>
          <dgm:resizeHandles val="exact"/>
        </dgm:presLayoutVars>
      </dgm:prSet>
      <dgm:spPr/>
    </dgm:pt>
    <dgm:pt modelId="{888DDBD4-F69B-4E79-A77F-9F000EC44B56}" type="pres">
      <dgm:prSet presAssocID="{40B8CC65-A655-47B8-9329-DCE0C5DC664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AD06384-4C8D-41D2-B8FD-2BD5362B0D67}" type="pres">
      <dgm:prSet presAssocID="{DE9B3655-FB17-40AD-A95D-FB5B1703101C}" presName="spacer" presStyleCnt="0"/>
      <dgm:spPr/>
    </dgm:pt>
    <dgm:pt modelId="{DAC242AC-5E95-4444-93D2-8CC809656D57}" type="pres">
      <dgm:prSet presAssocID="{1B2B1A43-03F3-4E21-A134-B9A34F70DEC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AC4D37-85B4-4E07-8CED-34DEE6DB8551}" type="pres">
      <dgm:prSet presAssocID="{9143BD39-84D4-4178-A316-3C2FBD517012}" presName="spacer" presStyleCnt="0"/>
      <dgm:spPr/>
    </dgm:pt>
    <dgm:pt modelId="{D1536730-E9D2-405E-9137-D13C650182FC}" type="pres">
      <dgm:prSet presAssocID="{5EC35A89-CEC1-4D7D-A058-C285856B46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D1E6058-1556-46DE-8676-32DFC05E84D1}" type="pres">
      <dgm:prSet presAssocID="{1CA06384-24C0-43EA-BF25-88DC005A02FF}" presName="spacer" presStyleCnt="0"/>
      <dgm:spPr/>
    </dgm:pt>
    <dgm:pt modelId="{99882557-6DEA-4138-A162-45C7B681D358}" type="pres">
      <dgm:prSet presAssocID="{C45D7411-F87A-40DD-A3C8-BF2D3751A82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B5E0001-9B10-4AD9-832D-B87938EE1966}" srcId="{EFE4854A-EBB0-4CD1-A0ED-0757147B0CB1}" destId="{40B8CC65-A655-47B8-9329-DCE0C5DC6649}" srcOrd="0" destOrd="0" parTransId="{4F3E851D-F378-420D-B925-C7DBDFFBD7F2}" sibTransId="{DE9B3655-FB17-40AD-A95D-FB5B1703101C}"/>
    <dgm:cxn modelId="{5531C43D-9EAE-4327-B524-7BD1DE3635EC}" type="presOf" srcId="{1B2B1A43-03F3-4E21-A134-B9A34F70DEC5}" destId="{DAC242AC-5E95-4444-93D2-8CC809656D57}" srcOrd="0" destOrd="0" presId="urn:microsoft.com/office/officeart/2005/8/layout/vList2"/>
    <dgm:cxn modelId="{2D98BE42-EFC2-4941-87B6-A215BA82B50D}" srcId="{EFE4854A-EBB0-4CD1-A0ED-0757147B0CB1}" destId="{C45D7411-F87A-40DD-A3C8-BF2D3751A82A}" srcOrd="3" destOrd="0" parTransId="{F002D39C-42A2-4A69-A821-28001DE2B5FD}" sibTransId="{27D9A903-D7BD-4FB9-A8E0-92E700FE0403}"/>
    <dgm:cxn modelId="{78DE995A-6CEA-44BC-8854-894D69321DD2}" type="presOf" srcId="{40B8CC65-A655-47B8-9329-DCE0C5DC6649}" destId="{888DDBD4-F69B-4E79-A77F-9F000EC44B56}" srcOrd="0" destOrd="0" presId="urn:microsoft.com/office/officeart/2005/8/layout/vList2"/>
    <dgm:cxn modelId="{FA453C7E-591A-4548-999F-CC674E66998B}" type="presOf" srcId="{EFE4854A-EBB0-4CD1-A0ED-0757147B0CB1}" destId="{892394EA-A3BB-40D3-A966-E801DFEC3C46}" srcOrd="0" destOrd="0" presId="urn:microsoft.com/office/officeart/2005/8/layout/vList2"/>
    <dgm:cxn modelId="{69A1B285-B30A-490D-9465-0DD6419B63B5}" type="presOf" srcId="{5EC35A89-CEC1-4D7D-A058-C285856B46D5}" destId="{D1536730-E9D2-405E-9137-D13C650182FC}" srcOrd="0" destOrd="0" presId="urn:microsoft.com/office/officeart/2005/8/layout/vList2"/>
    <dgm:cxn modelId="{29492D97-825C-4EB5-936F-8C8B40108CA3}" srcId="{EFE4854A-EBB0-4CD1-A0ED-0757147B0CB1}" destId="{5EC35A89-CEC1-4D7D-A058-C285856B46D5}" srcOrd="2" destOrd="0" parTransId="{0DA0AD2B-99D6-4958-9958-2D7A208BD4B6}" sibTransId="{1CA06384-24C0-43EA-BF25-88DC005A02FF}"/>
    <dgm:cxn modelId="{022B11B9-DB43-49D1-B7B6-F6A027A73D45}" type="presOf" srcId="{C45D7411-F87A-40DD-A3C8-BF2D3751A82A}" destId="{99882557-6DEA-4138-A162-45C7B681D358}" srcOrd="0" destOrd="0" presId="urn:microsoft.com/office/officeart/2005/8/layout/vList2"/>
    <dgm:cxn modelId="{D331DAE7-7430-4E3D-B2A6-59B70D3553B2}" srcId="{EFE4854A-EBB0-4CD1-A0ED-0757147B0CB1}" destId="{1B2B1A43-03F3-4E21-A134-B9A34F70DEC5}" srcOrd="1" destOrd="0" parTransId="{7DB6CB27-DE20-4B6B-8618-B08A3A73A9D8}" sibTransId="{9143BD39-84D4-4178-A316-3C2FBD517012}"/>
    <dgm:cxn modelId="{EBF66417-9D56-491B-9AD1-86F791BB3932}" type="presParOf" srcId="{892394EA-A3BB-40D3-A966-E801DFEC3C46}" destId="{888DDBD4-F69B-4E79-A77F-9F000EC44B56}" srcOrd="0" destOrd="0" presId="urn:microsoft.com/office/officeart/2005/8/layout/vList2"/>
    <dgm:cxn modelId="{2D59C426-1AE5-429E-AE12-8CA8BE218F6E}" type="presParOf" srcId="{892394EA-A3BB-40D3-A966-E801DFEC3C46}" destId="{CAD06384-4C8D-41D2-B8FD-2BD5362B0D67}" srcOrd="1" destOrd="0" presId="urn:microsoft.com/office/officeart/2005/8/layout/vList2"/>
    <dgm:cxn modelId="{325B2C7D-ED87-403B-B64B-8744D880D896}" type="presParOf" srcId="{892394EA-A3BB-40D3-A966-E801DFEC3C46}" destId="{DAC242AC-5E95-4444-93D2-8CC809656D57}" srcOrd="2" destOrd="0" presId="urn:microsoft.com/office/officeart/2005/8/layout/vList2"/>
    <dgm:cxn modelId="{A4777B55-9CCE-4BBD-8682-14FD90825884}" type="presParOf" srcId="{892394EA-A3BB-40D3-A966-E801DFEC3C46}" destId="{66AC4D37-85B4-4E07-8CED-34DEE6DB8551}" srcOrd="3" destOrd="0" presId="urn:microsoft.com/office/officeart/2005/8/layout/vList2"/>
    <dgm:cxn modelId="{A6D65D48-8497-471B-A346-2A0DE34DF345}" type="presParOf" srcId="{892394EA-A3BB-40D3-A966-E801DFEC3C46}" destId="{D1536730-E9D2-405E-9137-D13C650182FC}" srcOrd="4" destOrd="0" presId="urn:microsoft.com/office/officeart/2005/8/layout/vList2"/>
    <dgm:cxn modelId="{48C50691-677C-4ADA-8616-9476B050DD89}" type="presParOf" srcId="{892394EA-A3BB-40D3-A966-E801DFEC3C46}" destId="{ED1E6058-1556-46DE-8676-32DFC05E84D1}" srcOrd="5" destOrd="0" presId="urn:microsoft.com/office/officeart/2005/8/layout/vList2"/>
    <dgm:cxn modelId="{D5E7D953-BEC7-4914-91B9-2A70830CE50E}" type="presParOf" srcId="{892394EA-A3BB-40D3-A966-E801DFEC3C46}" destId="{99882557-6DEA-4138-A162-45C7B681D35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E9A3194-44AD-4246-8A77-61F4FB20F56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0F327B2-5E07-45D3-8EBA-F88257F2819A}">
      <dgm:prSet/>
      <dgm:spPr/>
      <dgm:t>
        <a:bodyPr/>
        <a:lstStyle/>
        <a:p>
          <a:r>
            <a:rPr lang="en-GB"/>
            <a:t>Non enforcement of the contract. </a:t>
          </a:r>
          <a:endParaRPr lang="en-US"/>
        </a:p>
      </dgm:t>
    </dgm:pt>
    <dgm:pt modelId="{5960AB81-7396-4A3D-94D6-C8D3AD723F8E}" type="parTrans" cxnId="{F26E86CF-FE4B-4379-A56E-C47A8173075D}">
      <dgm:prSet/>
      <dgm:spPr/>
      <dgm:t>
        <a:bodyPr/>
        <a:lstStyle/>
        <a:p>
          <a:endParaRPr lang="en-US"/>
        </a:p>
      </dgm:t>
    </dgm:pt>
    <dgm:pt modelId="{D73B57F5-5D08-4AA3-8C16-C08A020FE606}" type="sibTrans" cxnId="{F26E86CF-FE4B-4379-A56E-C47A8173075D}">
      <dgm:prSet/>
      <dgm:spPr/>
      <dgm:t>
        <a:bodyPr/>
        <a:lstStyle/>
        <a:p>
          <a:endParaRPr lang="en-US"/>
        </a:p>
      </dgm:t>
    </dgm:pt>
    <dgm:pt modelId="{1F84B464-92C3-4432-BFB6-F9236DFBD416}">
      <dgm:prSet/>
      <dgm:spPr/>
      <dgm:t>
        <a:bodyPr/>
        <a:lstStyle/>
        <a:p>
          <a:r>
            <a:rPr lang="en-GB"/>
            <a:t>Recission but as we have seen with misrepresentation this option may not be available for a number of reasons. </a:t>
          </a:r>
          <a:endParaRPr lang="en-US"/>
        </a:p>
      </dgm:t>
    </dgm:pt>
    <dgm:pt modelId="{78D8407B-E240-4FD6-8BC5-F8BE316CE515}" type="parTrans" cxnId="{7B15FA38-A374-4357-8B98-8F53F62A3849}">
      <dgm:prSet/>
      <dgm:spPr/>
      <dgm:t>
        <a:bodyPr/>
        <a:lstStyle/>
        <a:p>
          <a:endParaRPr lang="en-US"/>
        </a:p>
      </dgm:t>
    </dgm:pt>
    <dgm:pt modelId="{99DDDC16-BD2B-49B5-BA61-B4D79690D9A3}" type="sibTrans" cxnId="{7B15FA38-A374-4357-8B98-8F53F62A3849}">
      <dgm:prSet/>
      <dgm:spPr/>
      <dgm:t>
        <a:bodyPr/>
        <a:lstStyle/>
        <a:p>
          <a:endParaRPr lang="en-US"/>
        </a:p>
      </dgm:t>
    </dgm:pt>
    <dgm:pt modelId="{8BEAC2AE-AC67-4B59-A44B-EF56C6C38082}" type="pres">
      <dgm:prSet presAssocID="{2E9A3194-44AD-4246-8A77-61F4FB20F5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3833BEF-CAAE-4829-B6FB-A64EE049FE99}" type="pres">
      <dgm:prSet presAssocID="{30F327B2-5E07-45D3-8EBA-F88257F2819A}" presName="hierRoot1" presStyleCnt="0"/>
      <dgm:spPr/>
    </dgm:pt>
    <dgm:pt modelId="{0DBFBC17-2296-4A1B-A702-4F309990DA6A}" type="pres">
      <dgm:prSet presAssocID="{30F327B2-5E07-45D3-8EBA-F88257F2819A}" presName="composite" presStyleCnt="0"/>
      <dgm:spPr/>
    </dgm:pt>
    <dgm:pt modelId="{A2CFA64E-4028-4A81-8156-9B014E0ED4E9}" type="pres">
      <dgm:prSet presAssocID="{30F327B2-5E07-45D3-8EBA-F88257F2819A}" presName="background" presStyleLbl="node0" presStyleIdx="0" presStyleCnt="2"/>
      <dgm:spPr/>
    </dgm:pt>
    <dgm:pt modelId="{7B2AB88E-DC34-4CAF-9CA2-F21A4E6AAD92}" type="pres">
      <dgm:prSet presAssocID="{30F327B2-5E07-45D3-8EBA-F88257F2819A}" presName="text" presStyleLbl="fgAcc0" presStyleIdx="0" presStyleCnt="2">
        <dgm:presLayoutVars>
          <dgm:chPref val="3"/>
        </dgm:presLayoutVars>
      </dgm:prSet>
      <dgm:spPr/>
    </dgm:pt>
    <dgm:pt modelId="{3AEBA7D4-BD93-4899-9737-CC3D427C04B3}" type="pres">
      <dgm:prSet presAssocID="{30F327B2-5E07-45D3-8EBA-F88257F2819A}" presName="hierChild2" presStyleCnt="0"/>
      <dgm:spPr/>
    </dgm:pt>
    <dgm:pt modelId="{F9365ECE-CE7F-420F-A092-D467E9335228}" type="pres">
      <dgm:prSet presAssocID="{1F84B464-92C3-4432-BFB6-F9236DFBD416}" presName="hierRoot1" presStyleCnt="0"/>
      <dgm:spPr/>
    </dgm:pt>
    <dgm:pt modelId="{B07306F5-DE13-4E9D-B503-F1C024157E8D}" type="pres">
      <dgm:prSet presAssocID="{1F84B464-92C3-4432-BFB6-F9236DFBD416}" presName="composite" presStyleCnt="0"/>
      <dgm:spPr/>
    </dgm:pt>
    <dgm:pt modelId="{C7239229-FBEB-4D20-A2E4-DE0814B014DE}" type="pres">
      <dgm:prSet presAssocID="{1F84B464-92C3-4432-BFB6-F9236DFBD416}" presName="background" presStyleLbl="node0" presStyleIdx="1" presStyleCnt="2"/>
      <dgm:spPr/>
    </dgm:pt>
    <dgm:pt modelId="{AB2346A3-149B-4A74-854B-2D73D304E6A5}" type="pres">
      <dgm:prSet presAssocID="{1F84B464-92C3-4432-BFB6-F9236DFBD416}" presName="text" presStyleLbl="fgAcc0" presStyleIdx="1" presStyleCnt="2">
        <dgm:presLayoutVars>
          <dgm:chPref val="3"/>
        </dgm:presLayoutVars>
      </dgm:prSet>
      <dgm:spPr/>
    </dgm:pt>
    <dgm:pt modelId="{6C04DE5F-EA97-4915-95F5-122D81106407}" type="pres">
      <dgm:prSet presAssocID="{1F84B464-92C3-4432-BFB6-F9236DFBD416}" presName="hierChild2" presStyleCnt="0"/>
      <dgm:spPr/>
    </dgm:pt>
  </dgm:ptLst>
  <dgm:cxnLst>
    <dgm:cxn modelId="{24001128-B545-4CFD-A14C-6A6C7A2A1824}" type="presOf" srcId="{1F84B464-92C3-4432-BFB6-F9236DFBD416}" destId="{AB2346A3-149B-4A74-854B-2D73D304E6A5}" srcOrd="0" destOrd="0" presId="urn:microsoft.com/office/officeart/2005/8/layout/hierarchy1"/>
    <dgm:cxn modelId="{48E62B37-619D-4779-967E-AFC0C87B59F2}" type="presOf" srcId="{2E9A3194-44AD-4246-8A77-61F4FB20F562}" destId="{8BEAC2AE-AC67-4B59-A44B-EF56C6C38082}" srcOrd="0" destOrd="0" presId="urn:microsoft.com/office/officeart/2005/8/layout/hierarchy1"/>
    <dgm:cxn modelId="{7B15FA38-A374-4357-8B98-8F53F62A3849}" srcId="{2E9A3194-44AD-4246-8A77-61F4FB20F562}" destId="{1F84B464-92C3-4432-BFB6-F9236DFBD416}" srcOrd="1" destOrd="0" parTransId="{78D8407B-E240-4FD6-8BC5-F8BE316CE515}" sibTransId="{99DDDC16-BD2B-49B5-BA61-B4D79690D9A3}"/>
    <dgm:cxn modelId="{EEB2C29B-D566-463B-9026-06AEAF49F09A}" type="presOf" srcId="{30F327B2-5E07-45D3-8EBA-F88257F2819A}" destId="{7B2AB88E-DC34-4CAF-9CA2-F21A4E6AAD92}" srcOrd="0" destOrd="0" presId="urn:microsoft.com/office/officeart/2005/8/layout/hierarchy1"/>
    <dgm:cxn modelId="{F26E86CF-FE4B-4379-A56E-C47A8173075D}" srcId="{2E9A3194-44AD-4246-8A77-61F4FB20F562}" destId="{30F327B2-5E07-45D3-8EBA-F88257F2819A}" srcOrd="0" destOrd="0" parTransId="{5960AB81-7396-4A3D-94D6-C8D3AD723F8E}" sibTransId="{D73B57F5-5D08-4AA3-8C16-C08A020FE606}"/>
    <dgm:cxn modelId="{C7348B4E-F703-4525-AF1F-D494164B1F69}" type="presParOf" srcId="{8BEAC2AE-AC67-4B59-A44B-EF56C6C38082}" destId="{73833BEF-CAAE-4829-B6FB-A64EE049FE99}" srcOrd="0" destOrd="0" presId="urn:microsoft.com/office/officeart/2005/8/layout/hierarchy1"/>
    <dgm:cxn modelId="{2026DA4A-B90D-49A6-86E7-415443F6554D}" type="presParOf" srcId="{73833BEF-CAAE-4829-B6FB-A64EE049FE99}" destId="{0DBFBC17-2296-4A1B-A702-4F309990DA6A}" srcOrd="0" destOrd="0" presId="urn:microsoft.com/office/officeart/2005/8/layout/hierarchy1"/>
    <dgm:cxn modelId="{A4DE3581-9F87-42FD-9FF3-6DF6A30C53C2}" type="presParOf" srcId="{0DBFBC17-2296-4A1B-A702-4F309990DA6A}" destId="{A2CFA64E-4028-4A81-8156-9B014E0ED4E9}" srcOrd="0" destOrd="0" presId="urn:microsoft.com/office/officeart/2005/8/layout/hierarchy1"/>
    <dgm:cxn modelId="{BCD014D9-FA73-4647-BD59-8B9884090EBF}" type="presParOf" srcId="{0DBFBC17-2296-4A1B-A702-4F309990DA6A}" destId="{7B2AB88E-DC34-4CAF-9CA2-F21A4E6AAD92}" srcOrd="1" destOrd="0" presId="urn:microsoft.com/office/officeart/2005/8/layout/hierarchy1"/>
    <dgm:cxn modelId="{598EAF7D-653A-4D0F-BF73-EF45268AA653}" type="presParOf" srcId="{73833BEF-CAAE-4829-B6FB-A64EE049FE99}" destId="{3AEBA7D4-BD93-4899-9737-CC3D427C04B3}" srcOrd="1" destOrd="0" presId="urn:microsoft.com/office/officeart/2005/8/layout/hierarchy1"/>
    <dgm:cxn modelId="{338914F8-7639-4697-9C25-6CD16E8B0F6B}" type="presParOf" srcId="{8BEAC2AE-AC67-4B59-A44B-EF56C6C38082}" destId="{F9365ECE-CE7F-420F-A092-D467E9335228}" srcOrd="1" destOrd="0" presId="urn:microsoft.com/office/officeart/2005/8/layout/hierarchy1"/>
    <dgm:cxn modelId="{6759C5DC-6671-4324-AD3F-F17D83718FD7}" type="presParOf" srcId="{F9365ECE-CE7F-420F-A092-D467E9335228}" destId="{B07306F5-DE13-4E9D-B503-F1C024157E8D}" srcOrd="0" destOrd="0" presId="urn:microsoft.com/office/officeart/2005/8/layout/hierarchy1"/>
    <dgm:cxn modelId="{33E56384-F55D-4870-AF1B-208EB42ACE0A}" type="presParOf" srcId="{B07306F5-DE13-4E9D-B503-F1C024157E8D}" destId="{C7239229-FBEB-4D20-A2E4-DE0814B014DE}" srcOrd="0" destOrd="0" presId="urn:microsoft.com/office/officeart/2005/8/layout/hierarchy1"/>
    <dgm:cxn modelId="{5C927B58-AC5B-4C7E-B40E-5DBA34F9050A}" type="presParOf" srcId="{B07306F5-DE13-4E9D-B503-F1C024157E8D}" destId="{AB2346A3-149B-4A74-854B-2D73D304E6A5}" srcOrd="1" destOrd="0" presId="urn:microsoft.com/office/officeart/2005/8/layout/hierarchy1"/>
    <dgm:cxn modelId="{DC9E37E3-965E-47AE-AFE0-580B0976ED2D}" type="presParOf" srcId="{F9365ECE-CE7F-420F-A092-D467E9335228}" destId="{6C04DE5F-EA97-4915-95F5-122D8110640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73CEEFE-D823-4EA1-9F63-97C6EA75284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621BE0-D85C-4CF7-966B-1E43813CA4E2}">
      <dgm:prSet/>
      <dgm:spPr/>
      <dgm:t>
        <a:bodyPr/>
        <a:lstStyle/>
        <a:p>
          <a:r>
            <a:rPr lang="en-GB"/>
            <a:t>Public policy – never existed. </a:t>
          </a:r>
          <a:endParaRPr lang="en-US"/>
        </a:p>
      </dgm:t>
    </dgm:pt>
    <dgm:pt modelId="{9F621F35-96A3-4916-A4EA-C3FAD4980F3D}" type="parTrans" cxnId="{A9F54143-AC57-4ECD-B392-65CDE9B6D201}">
      <dgm:prSet/>
      <dgm:spPr/>
      <dgm:t>
        <a:bodyPr/>
        <a:lstStyle/>
        <a:p>
          <a:endParaRPr lang="en-US"/>
        </a:p>
      </dgm:t>
    </dgm:pt>
    <dgm:pt modelId="{AA759448-011C-4199-9F25-CCC403A586C5}" type="sibTrans" cxnId="{A9F54143-AC57-4ECD-B392-65CDE9B6D201}">
      <dgm:prSet/>
      <dgm:spPr/>
      <dgm:t>
        <a:bodyPr/>
        <a:lstStyle/>
        <a:p>
          <a:endParaRPr lang="en-US"/>
        </a:p>
      </dgm:t>
    </dgm:pt>
    <dgm:pt modelId="{82E76E77-D3B2-4A2C-84C1-D2081302A92C}">
      <dgm:prSet/>
      <dgm:spPr/>
      <dgm:t>
        <a:bodyPr/>
        <a:lstStyle/>
        <a:p>
          <a:r>
            <a:rPr lang="en-GB"/>
            <a:t>Key case; Pearce  Brooks [1866] </a:t>
          </a:r>
          <a:endParaRPr lang="en-US"/>
        </a:p>
      </dgm:t>
    </dgm:pt>
    <dgm:pt modelId="{6E8C4985-981B-49F8-9EC3-769A911B0BEC}" type="parTrans" cxnId="{4CD99AD0-BBF0-4DCE-AC66-15452C486DA6}">
      <dgm:prSet/>
      <dgm:spPr/>
      <dgm:t>
        <a:bodyPr/>
        <a:lstStyle/>
        <a:p>
          <a:endParaRPr lang="en-US"/>
        </a:p>
      </dgm:t>
    </dgm:pt>
    <dgm:pt modelId="{22ED6B6C-6C24-4DD5-95E4-189F067EB6FE}" type="sibTrans" cxnId="{4CD99AD0-BBF0-4DCE-AC66-15452C486DA6}">
      <dgm:prSet/>
      <dgm:spPr/>
      <dgm:t>
        <a:bodyPr/>
        <a:lstStyle/>
        <a:p>
          <a:endParaRPr lang="en-US"/>
        </a:p>
      </dgm:t>
    </dgm:pt>
    <dgm:pt modelId="{7DA553B3-D110-49C4-B4AF-A6EE7A9F3D41}">
      <dgm:prSet/>
      <dgm:spPr/>
      <dgm:t>
        <a:bodyPr/>
        <a:lstStyle/>
        <a:p>
          <a:r>
            <a:rPr lang="en-GB"/>
            <a:t>Illegal agreements; illegal by law; illegal by common law. </a:t>
          </a:r>
          <a:endParaRPr lang="en-US"/>
        </a:p>
      </dgm:t>
    </dgm:pt>
    <dgm:pt modelId="{FB8158F5-8989-4F48-B7C0-AC08BBBEBF8C}" type="parTrans" cxnId="{3E511439-8664-4AD8-A697-859D51DC8ECB}">
      <dgm:prSet/>
      <dgm:spPr/>
      <dgm:t>
        <a:bodyPr/>
        <a:lstStyle/>
        <a:p>
          <a:endParaRPr lang="en-US"/>
        </a:p>
      </dgm:t>
    </dgm:pt>
    <dgm:pt modelId="{01CC4718-B624-4892-826E-DCDD7D052F74}" type="sibTrans" cxnId="{3E511439-8664-4AD8-A697-859D51DC8ECB}">
      <dgm:prSet/>
      <dgm:spPr/>
      <dgm:t>
        <a:bodyPr/>
        <a:lstStyle/>
        <a:p>
          <a:endParaRPr lang="en-US"/>
        </a:p>
      </dgm:t>
    </dgm:pt>
    <dgm:pt modelId="{55E423A6-93C7-4B4A-94CE-9AB3A81116AE}" type="pres">
      <dgm:prSet presAssocID="{173CEEFE-D823-4EA1-9F63-97C6EA75284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B42E1D0-ED44-4DBF-AD80-D5FCBFD57DFC}" type="pres">
      <dgm:prSet presAssocID="{99621BE0-D85C-4CF7-966B-1E43813CA4E2}" presName="hierRoot1" presStyleCnt="0"/>
      <dgm:spPr/>
    </dgm:pt>
    <dgm:pt modelId="{A9C159FE-B673-4E87-AC1E-488BD06B7024}" type="pres">
      <dgm:prSet presAssocID="{99621BE0-D85C-4CF7-966B-1E43813CA4E2}" presName="composite" presStyleCnt="0"/>
      <dgm:spPr/>
    </dgm:pt>
    <dgm:pt modelId="{A73DFA84-DEC5-4473-9666-392E3DC9F774}" type="pres">
      <dgm:prSet presAssocID="{99621BE0-D85C-4CF7-966B-1E43813CA4E2}" presName="background" presStyleLbl="node0" presStyleIdx="0" presStyleCnt="3"/>
      <dgm:spPr/>
    </dgm:pt>
    <dgm:pt modelId="{E22D0D76-372F-4F06-ADED-BDCFB886EE16}" type="pres">
      <dgm:prSet presAssocID="{99621BE0-D85C-4CF7-966B-1E43813CA4E2}" presName="text" presStyleLbl="fgAcc0" presStyleIdx="0" presStyleCnt="3">
        <dgm:presLayoutVars>
          <dgm:chPref val="3"/>
        </dgm:presLayoutVars>
      </dgm:prSet>
      <dgm:spPr/>
    </dgm:pt>
    <dgm:pt modelId="{88DF4206-50F8-438E-9ABF-4B55AFF946DE}" type="pres">
      <dgm:prSet presAssocID="{99621BE0-D85C-4CF7-966B-1E43813CA4E2}" presName="hierChild2" presStyleCnt="0"/>
      <dgm:spPr/>
    </dgm:pt>
    <dgm:pt modelId="{6AEED806-95BE-4AB0-BF06-09109C18B076}" type="pres">
      <dgm:prSet presAssocID="{82E76E77-D3B2-4A2C-84C1-D2081302A92C}" presName="hierRoot1" presStyleCnt="0"/>
      <dgm:spPr/>
    </dgm:pt>
    <dgm:pt modelId="{D0363FBA-0725-4A5A-8764-D6ABEE231028}" type="pres">
      <dgm:prSet presAssocID="{82E76E77-D3B2-4A2C-84C1-D2081302A92C}" presName="composite" presStyleCnt="0"/>
      <dgm:spPr/>
    </dgm:pt>
    <dgm:pt modelId="{19DACBD9-F8E9-49EF-97BD-81096D808DF0}" type="pres">
      <dgm:prSet presAssocID="{82E76E77-D3B2-4A2C-84C1-D2081302A92C}" presName="background" presStyleLbl="node0" presStyleIdx="1" presStyleCnt="3"/>
      <dgm:spPr/>
    </dgm:pt>
    <dgm:pt modelId="{485600E6-55A7-4070-9D33-42B9C4ACC545}" type="pres">
      <dgm:prSet presAssocID="{82E76E77-D3B2-4A2C-84C1-D2081302A92C}" presName="text" presStyleLbl="fgAcc0" presStyleIdx="1" presStyleCnt="3">
        <dgm:presLayoutVars>
          <dgm:chPref val="3"/>
        </dgm:presLayoutVars>
      </dgm:prSet>
      <dgm:spPr/>
    </dgm:pt>
    <dgm:pt modelId="{27BCCDD8-24EA-40F6-ACCF-98DC70B6CDCB}" type="pres">
      <dgm:prSet presAssocID="{82E76E77-D3B2-4A2C-84C1-D2081302A92C}" presName="hierChild2" presStyleCnt="0"/>
      <dgm:spPr/>
    </dgm:pt>
    <dgm:pt modelId="{A054BB64-C252-401B-AC97-D4F55B707840}" type="pres">
      <dgm:prSet presAssocID="{7DA553B3-D110-49C4-B4AF-A6EE7A9F3D41}" presName="hierRoot1" presStyleCnt="0"/>
      <dgm:spPr/>
    </dgm:pt>
    <dgm:pt modelId="{60F6566D-7EAF-45AF-AA5A-BA3D4E1F6BC0}" type="pres">
      <dgm:prSet presAssocID="{7DA553B3-D110-49C4-B4AF-A6EE7A9F3D41}" presName="composite" presStyleCnt="0"/>
      <dgm:spPr/>
    </dgm:pt>
    <dgm:pt modelId="{6DA910EF-9C9B-4FE7-87CA-0BD931F366A3}" type="pres">
      <dgm:prSet presAssocID="{7DA553B3-D110-49C4-B4AF-A6EE7A9F3D41}" presName="background" presStyleLbl="node0" presStyleIdx="2" presStyleCnt="3"/>
      <dgm:spPr/>
    </dgm:pt>
    <dgm:pt modelId="{7394E3C5-E9EA-4386-909E-32D4DC646AC1}" type="pres">
      <dgm:prSet presAssocID="{7DA553B3-D110-49C4-B4AF-A6EE7A9F3D41}" presName="text" presStyleLbl="fgAcc0" presStyleIdx="2" presStyleCnt="3">
        <dgm:presLayoutVars>
          <dgm:chPref val="3"/>
        </dgm:presLayoutVars>
      </dgm:prSet>
      <dgm:spPr/>
    </dgm:pt>
    <dgm:pt modelId="{076766D5-16C1-4355-94E1-93EAB2A0842A}" type="pres">
      <dgm:prSet presAssocID="{7DA553B3-D110-49C4-B4AF-A6EE7A9F3D41}" presName="hierChild2" presStyleCnt="0"/>
      <dgm:spPr/>
    </dgm:pt>
  </dgm:ptLst>
  <dgm:cxnLst>
    <dgm:cxn modelId="{C81CAE11-B85F-4F7A-8852-91F80DE611C0}" type="presOf" srcId="{173CEEFE-D823-4EA1-9F63-97C6EA752841}" destId="{55E423A6-93C7-4B4A-94CE-9AB3A81116AE}" srcOrd="0" destOrd="0" presId="urn:microsoft.com/office/officeart/2005/8/layout/hierarchy1"/>
    <dgm:cxn modelId="{3E511439-8664-4AD8-A697-859D51DC8ECB}" srcId="{173CEEFE-D823-4EA1-9F63-97C6EA752841}" destId="{7DA553B3-D110-49C4-B4AF-A6EE7A9F3D41}" srcOrd="2" destOrd="0" parTransId="{FB8158F5-8989-4F48-B7C0-AC08BBBEBF8C}" sibTransId="{01CC4718-B624-4892-826E-DCDD7D052F74}"/>
    <dgm:cxn modelId="{6CE6343E-8F58-46A9-B004-87ACBD93FFA9}" type="presOf" srcId="{7DA553B3-D110-49C4-B4AF-A6EE7A9F3D41}" destId="{7394E3C5-E9EA-4386-909E-32D4DC646AC1}" srcOrd="0" destOrd="0" presId="urn:microsoft.com/office/officeart/2005/8/layout/hierarchy1"/>
    <dgm:cxn modelId="{A9F54143-AC57-4ECD-B392-65CDE9B6D201}" srcId="{173CEEFE-D823-4EA1-9F63-97C6EA752841}" destId="{99621BE0-D85C-4CF7-966B-1E43813CA4E2}" srcOrd="0" destOrd="0" parTransId="{9F621F35-96A3-4916-A4EA-C3FAD4980F3D}" sibTransId="{AA759448-011C-4199-9F25-CCC403A586C5}"/>
    <dgm:cxn modelId="{0A57B754-B3EA-4BED-98B0-D6D6F8EFE35D}" type="presOf" srcId="{99621BE0-D85C-4CF7-966B-1E43813CA4E2}" destId="{E22D0D76-372F-4F06-ADED-BDCFB886EE16}" srcOrd="0" destOrd="0" presId="urn:microsoft.com/office/officeart/2005/8/layout/hierarchy1"/>
    <dgm:cxn modelId="{B5EE1780-F6CB-405A-8B41-A2F7677D43D6}" type="presOf" srcId="{82E76E77-D3B2-4A2C-84C1-D2081302A92C}" destId="{485600E6-55A7-4070-9D33-42B9C4ACC545}" srcOrd="0" destOrd="0" presId="urn:microsoft.com/office/officeart/2005/8/layout/hierarchy1"/>
    <dgm:cxn modelId="{4CD99AD0-BBF0-4DCE-AC66-15452C486DA6}" srcId="{173CEEFE-D823-4EA1-9F63-97C6EA752841}" destId="{82E76E77-D3B2-4A2C-84C1-D2081302A92C}" srcOrd="1" destOrd="0" parTransId="{6E8C4985-981B-49F8-9EC3-769A911B0BEC}" sibTransId="{22ED6B6C-6C24-4DD5-95E4-189F067EB6FE}"/>
    <dgm:cxn modelId="{77774815-76F8-4D2D-823D-A42C528947F6}" type="presParOf" srcId="{55E423A6-93C7-4B4A-94CE-9AB3A81116AE}" destId="{1B42E1D0-ED44-4DBF-AD80-D5FCBFD57DFC}" srcOrd="0" destOrd="0" presId="urn:microsoft.com/office/officeart/2005/8/layout/hierarchy1"/>
    <dgm:cxn modelId="{FB3A32AB-A0D2-480A-BC4D-CE2375CE0799}" type="presParOf" srcId="{1B42E1D0-ED44-4DBF-AD80-D5FCBFD57DFC}" destId="{A9C159FE-B673-4E87-AC1E-488BD06B7024}" srcOrd="0" destOrd="0" presId="urn:microsoft.com/office/officeart/2005/8/layout/hierarchy1"/>
    <dgm:cxn modelId="{C3C75C8A-6F16-4DA2-92D4-B08E713CAE4F}" type="presParOf" srcId="{A9C159FE-B673-4E87-AC1E-488BD06B7024}" destId="{A73DFA84-DEC5-4473-9666-392E3DC9F774}" srcOrd="0" destOrd="0" presId="urn:microsoft.com/office/officeart/2005/8/layout/hierarchy1"/>
    <dgm:cxn modelId="{7C714D00-8B25-41A6-BABD-4586A8A72442}" type="presParOf" srcId="{A9C159FE-B673-4E87-AC1E-488BD06B7024}" destId="{E22D0D76-372F-4F06-ADED-BDCFB886EE16}" srcOrd="1" destOrd="0" presId="urn:microsoft.com/office/officeart/2005/8/layout/hierarchy1"/>
    <dgm:cxn modelId="{E873A7C9-A93C-4123-A05C-9BDAD0C6143A}" type="presParOf" srcId="{1B42E1D0-ED44-4DBF-AD80-D5FCBFD57DFC}" destId="{88DF4206-50F8-438E-9ABF-4B55AFF946DE}" srcOrd="1" destOrd="0" presId="urn:microsoft.com/office/officeart/2005/8/layout/hierarchy1"/>
    <dgm:cxn modelId="{6A2E1DDD-2AB2-4413-B9AF-CBFBA5BB9559}" type="presParOf" srcId="{55E423A6-93C7-4B4A-94CE-9AB3A81116AE}" destId="{6AEED806-95BE-4AB0-BF06-09109C18B076}" srcOrd="1" destOrd="0" presId="urn:microsoft.com/office/officeart/2005/8/layout/hierarchy1"/>
    <dgm:cxn modelId="{51B0F3E7-E2FF-4C0E-BA8C-6F98F4CFFFBD}" type="presParOf" srcId="{6AEED806-95BE-4AB0-BF06-09109C18B076}" destId="{D0363FBA-0725-4A5A-8764-D6ABEE231028}" srcOrd="0" destOrd="0" presId="urn:microsoft.com/office/officeart/2005/8/layout/hierarchy1"/>
    <dgm:cxn modelId="{AB2F34D8-A1D8-4418-B39C-90C134A20EAF}" type="presParOf" srcId="{D0363FBA-0725-4A5A-8764-D6ABEE231028}" destId="{19DACBD9-F8E9-49EF-97BD-81096D808DF0}" srcOrd="0" destOrd="0" presId="urn:microsoft.com/office/officeart/2005/8/layout/hierarchy1"/>
    <dgm:cxn modelId="{915C3456-CCD3-460A-9CE3-4AA53BF84ED8}" type="presParOf" srcId="{D0363FBA-0725-4A5A-8764-D6ABEE231028}" destId="{485600E6-55A7-4070-9D33-42B9C4ACC545}" srcOrd="1" destOrd="0" presId="urn:microsoft.com/office/officeart/2005/8/layout/hierarchy1"/>
    <dgm:cxn modelId="{45B3D89E-125E-4DEB-98A2-CE4B6D928014}" type="presParOf" srcId="{6AEED806-95BE-4AB0-BF06-09109C18B076}" destId="{27BCCDD8-24EA-40F6-ACCF-98DC70B6CDCB}" srcOrd="1" destOrd="0" presId="urn:microsoft.com/office/officeart/2005/8/layout/hierarchy1"/>
    <dgm:cxn modelId="{7D58A806-22D7-49F1-870D-F7BE4B6A94B6}" type="presParOf" srcId="{55E423A6-93C7-4B4A-94CE-9AB3A81116AE}" destId="{A054BB64-C252-401B-AC97-D4F55B707840}" srcOrd="2" destOrd="0" presId="urn:microsoft.com/office/officeart/2005/8/layout/hierarchy1"/>
    <dgm:cxn modelId="{F345C793-4A6C-46AB-BE50-10E1F52CD55D}" type="presParOf" srcId="{A054BB64-C252-401B-AC97-D4F55B707840}" destId="{60F6566D-7EAF-45AF-AA5A-BA3D4E1F6BC0}" srcOrd="0" destOrd="0" presId="urn:microsoft.com/office/officeart/2005/8/layout/hierarchy1"/>
    <dgm:cxn modelId="{DC5366DF-ACB0-47A9-85F6-30258B23E75B}" type="presParOf" srcId="{60F6566D-7EAF-45AF-AA5A-BA3D4E1F6BC0}" destId="{6DA910EF-9C9B-4FE7-87CA-0BD931F366A3}" srcOrd="0" destOrd="0" presId="urn:microsoft.com/office/officeart/2005/8/layout/hierarchy1"/>
    <dgm:cxn modelId="{3D80A82E-D4B8-437F-9989-54CC4F4B3D6C}" type="presParOf" srcId="{60F6566D-7EAF-45AF-AA5A-BA3D4E1F6BC0}" destId="{7394E3C5-E9EA-4386-909E-32D4DC646AC1}" srcOrd="1" destOrd="0" presId="urn:microsoft.com/office/officeart/2005/8/layout/hierarchy1"/>
    <dgm:cxn modelId="{F79084A6-1387-4751-A2D3-EF2CACF64524}" type="presParOf" srcId="{A054BB64-C252-401B-AC97-D4F55B707840}" destId="{076766D5-16C1-4355-94E1-93EAB2A0842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3566A-9331-4F67-979D-D2277B255D9B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BCA50311-118E-4C5A-B0A1-723BECC04B4F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Commercial pressure - no / coercion of will – yes. </a:t>
          </a:r>
          <a:endParaRPr lang="en-US" sz="1900" kern="1200"/>
        </a:p>
      </dsp:txBody>
      <dsp:txXfrm>
        <a:off x="105624" y="1502"/>
        <a:ext cx="2511156" cy="1506693"/>
      </dsp:txXfrm>
    </dsp:sp>
    <dsp:sp modelId="{67CA7068-1163-4C57-977C-ABB9B8A97A8D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DB6F95BC-E32A-4C36-BE9F-7F60E91AC394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Key case; Pao On v Lau You Long [1980] Lord Scarman; </a:t>
          </a:r>
          <a:endParaRPr lang="en-US" sz="1900" kern="1200"/>
        </a:p>
      </dsp:txBody>
      <dsp:txXfrm>
        <a:off x="3194346" y="1502"/>
        <a:ext cx="2511156" cy="1506693"/>
      </dsp:txXfrm>
    </dsp:sp>
    <dsp:sp modelId="{8B369875-2B52-4AE8-AD76-FAC0146887A0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0B685A88-4882-441B-9B83-04D629AB3E20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Did the victim protest? </a:t>
          </a:r>
          <a:endParaRPr lang="en-US" sz="1900" kern="1200"/>
        </a:p>
      </dsp:txBody>
      <dsp:txXfrm>
        <a:off x="105624" y="2085762"/>
        <a:ext cx="2511156" cy="1506693"/>
      </dsp:txXfrm>
    </dsp:sp>
    <dsp:sp modelId="{7BF0FC28-0E04-42F9-8C5F-A86FC63AAE49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C5DFA8A2-334C-4630-B9A3-36605581D71E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Was there an alternative course open to the victim? </a:t>
          </a:r>
          <a:endParaRPr lang="en-US" sz="1900" kern="1200"/>
        </a:p>
      </dsp:txBody>
      <dsp:txXfrm>
        <a:off x="3194346" y="2085762"/>
        <a:ext cx="2511156" cy="1506693"/>
      </dsp:txXfrm>
    </dsp:sp>
    <dsp:sp modelId="{660B166D-288C-4808-A6B7-DD48A92247C1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FB61271B-7771-4276-B186-591E45ED7533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Was the victim independently advised? </a:t>
          </a:r>
          <a:endParaRPr lang="en-US" sz="1900" kern="1200"/>
        </a:p>
      </dsp:txBody>
      <dsp:txXfrm>
        <a:off x="105624" y="4170022"/>
        <a:ext cx="2511156" cy="1506693"/>
      </dsp:txXfrm>
    </dsp:sp>
    <dsp:sp modelId="{7426B737-7706-4C4F-9A21-66D9CAFFE5ED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4. After having entered into the agreement, did the victim take steps to avoid it?</a:t>
          </a:r>
          <a:endParaRPr lang="en-US" sz="1900" kern="1200"/>
        </a:p>
      </dsp:txBody>
      <dsp:txXfrm>
        <a:off x="3194346" y="4170022"/>
        <a:ext cx="2511156" cy="15066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D3A669-80C6-4732-B28B-40B47A235FFB}">
      <dsp:nvSpPr>
        <dsp:cNvPr id="0" name=""/>
        <dsp:cNvSpPr/>
      </dsp:nvSpPr>
      <dsp:spPr>
        <a:xfrm>
          <a:off x="0" y="742109"/>
          <a:ext cx="5811128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The other party to the transaction had the capacity to influence the complainant. </a:t>
          </a:r>
          <a:endParaRPr lang="en-US" sz="2500" kern="1200"/>
        </a:p>
      </dsp:txBody>
      <dsp:txXfrm>
        <a:off x="48547" y="790656"/>
        <a:ext cx="5714034" cy="897406"/>
      </dsp:txXfrm>
    </dsp:sp>
    <dsp:sp modelId="{19E84057-7B0C-4111-8326-1BEE1ECD33E9}">
      <dsp:nvSpPr>
        <dsp:cNvPr id="0" name=""/>
        <dsp:cNvSpPr/>
      </dsp:nvSpPr>
      <dsp:spPr>
        <a:xfrm>
          <a:off x="0" y="1808609"/>
          <a:ext cx="5811128" cy="99450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The influence was exercised. </a:t>
          </a:r>
          <a:endParaRPr lang="en-US" sz="2500" kern="1200"/>
        </a:p>
      </dsp:txBody>
      <dsp:txXfrm>
        <a:off x="48547" y="1857156"/>
        <a:ext cx="5714034" cy="897406"/>
      </dsp:txXfrm>
    </dsp:sp>
    <dsp:sp modelId="{6B3E088C-D805-4BBE-A775-67438161B34B}">
      <dsp:nvSpPr>
        <dsp:cNvPr id="0" name=""/>
        <dsp:cNvSpPr/>
      </dsp:nvSpPr>
      <dsp:spPr>
        <a:xfrm>
          <a:off x="0" y="2875109"/>
          <a:ext cx="5811128" cy="99450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Its exercise was undue. </a:t>
          </a:r>
          <a:endParaRPr lang="en-US" sz="2500" kern="1200"/>
        </a:p>
      </dsp:txBody>
      <dsp:txXfrm>
        <a:off x="48547" y="2923656"/>
        <a:ext cx="5714034" cy="897406"/>
      </dsp:txXfrm>
    </dsp:sp>
    <dsp:sp modelId="{46BCB681-B475-49D8-9A60-9ECA5EB4C2B7}">
      <dsp:nvSpPr>
        <dsp:cNvPr id="0" name=""/>
        <dsp:cNvSpPr/>
      </dsp:nvSpPr>
      <dsp:spPr>
        <a:xfrm>
          <a:off x="0" y="3941609"/>
          <a:ext cx="5811128" cy="9945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4. Its exercise brought about the transaction. </a:t>
          </a:r>
          <a:endParaRPr lang="en-US" sz="2500" kern="1200"/>
        </a:p>
      </dsp:txBody>
      <dsp:txXfrm>
        <a:off x="48547" y="3990156"/>
        <a:ext cx="5714034" cy="8974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1BF1B2-DA7E-491D-AA15-BB450223B24B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Need to be ; a relationship and transaction that calls for an explanation. </a:t>
          </a:r>
          <a:endParaRPr lang="en-US" sz="3400" kern="1200"/>
        </a:p>
      </dsp:txBody>
      <dsp:txXfrm>
        <a:off x="66025" y="114994"/>
        <a:ext cx="10383550" cy="1220470"/>
      </dsp:txXfrm>
    </dsp:sp>
    <dsp:sp modelId="{9F74ABDF-B298-490A-A04A-D3D5B360CDC0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this there is a need to look at rebuttal. </a:t>
          </a:r>
          <a:endParaRPr lang="en-US" sz="3400" kern="1200"/>
        </a:p>
      </dsp:txBody>
      <dsp:txXfrm>
        <a:off x="66025" y="1565434"/>
        <a:ext cx="10383550" cy="1220470"/>
      </dsp:txXfrm>
    </dsp:sp>
    <dsp:sp modelId="{DC177FF6-EAF4-4B9D-A714-6250BB7F5324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 recognised relationships the presumptions are not rebuttable. </a:t>
          </a:r>
          <a:endParaRPr lang="en-US" sz="3400" kern="1200"/>
        </a:p>
      </dsp:txBody>
      <dsp:txXfrm>
        <a:off x="66025" y="3015873"/>
        <a:ext cx="10383550" cy="12204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DDBD4-F69B-4E79-A77F-9F000EC44B56}">
      <dsp:nvSpPr>
        <dsp:cNvPr id="0" name=""/>
        <dsp:cNvSpPr/>
      </dsp:nvSpPr>
      <dsp:spPr>
        <a:xfrm>
          <a:off x="0" y="81411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Undue influence can come from a third party. </a:t>
          </a:r>
          <a:endParaRPr lang="en-US" sz="2500" kern="1200"/>
        </a:p>
      </dsp:txBody>
      <dsp:txXfrm>
        <a:off x="48481" y="129892"/>
        <a:ext cx="10418638" cy="896166"/>
      </dsp:txXfrm>
    </dsp:sp>
    <dsp:sp modelId="{DAC242AC-5E95-4444-93D2-8CC809656D57}">
      <dsp:nvSpPr>
        <dsp:cNvPr id="0" name=""/>
        <dsp:cNvSpPr/>
      </dsp:nvSpPr>
      <dsp:spPr>
        <a:xfrm>
          <a:off x="0" y="1146540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case; Barclays Bank PLC v O’Brien and Another [1993] CIBC Mortgages PLC v Pitt and Another [1993] </a:t>
          </a:r>
          <a:endParaRPr lang="en-US" sz="2500" kern="1200"/>
        </a:p>
      </dsp:txBody>
      <dsp:txXfrm>
        <a:off x="48481" y="1195021"/>
        <a:ext cx="10418638" cy="896166"/>
      </dsp:txXfrm>
    </dsp:sp>
    <dsp:sp modelId="{D1536730-E9D2-405E-9137-D13C650182FC}">
      <dsp:nvSpPr>
        <dsp:cNvPr id="0" name=""/>
        <dsp:cNvSpPr/>
      </dsp:nvSpPr>
      <dsp:spPr>
        <a:xfrm>
          <a:off x="0" y="2211669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Created the concept of constructive notice. </a:t>
          </a:r>
          <a:endParaRPr lang="en-US" sz="2500" kern="1200"/>
        </a:p>
      </dsp:txBody>
      <dsp:txXfrm>
        <a:off x="48481" y="2260150"/>
        <a:ext cx="10418638" cy="896166"/>
      </dsp:txXfrm>
    </dsp:sp>
    <dsp:sp modelId="{99882557-6DEA-4138-A162-45C7B681D358}">
      <dsp:nvSpPr>
        <dsp:cNvPr id="0" name=""/>
        <dsp:cNvSpPr/>
      </dsp:nvSpPr>
      <dsp:spPr>
        <a:xfrm>
          <a:off x="0" y="3276797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Royal Bank of Scotland PLV v Etridge (No 2) [2001] </a:t>
          </a:r>
          <a:endParaRPr lang="en-US" sz="2500" kern="1200"/>
        </a:p>
      </dsp:txBody>
      <dsp:txXfrm>
        <a:off x="48481" y="3325278"/>
        <a:ext cx="10418638" cy="8961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FA64E-4028-4A81-8156-9B014E0ED4E9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AB88E-DC34-4CAF-9CA2-F21A4E6AAD92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Non enforcement of the contract. </a:t>
          </a:r>
          <a:endParaRPr lang="en-US" sz="2900" kern="1200"/>
        </a:p>
      </dsp:txBody>
      <dsp:txXfrm>
        <a:off x="585701" y="1066737"/>
        <a:ext cx="4337991" cy="2693452"/>
      </dsp:txXfrm>
    </dsp:sp>
    <dsp:sp modelId="{C7239229-FBEB-4D20-A2E4-DE0814B014DE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2346A3-149B-4A74-854B-2D73D304E6A5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Recission but as we have seen with misrepresentation this option may not be available for a number of reasons. </a:t>
          </a:r>
          <a:endParaRPr lang="en-US" sz="2900" kern="1200"/>
        </a:p>
      </dsp:txBody>
      <dsp:txXfrm>
        <a:off x="6092527" y="1066737"/>
        <a:ext cx="4337991" cy="26934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DFA84-DEC5-4473-9666-392E3DC9F774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D0D76-372F-4F06-ADED-BDCFB886EE16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Public policy – never existed. </a:t>
          </a:r>
          <a:endParaRPr lang="en-US" sz="2700" kern="1200"/>
        </a:p>
      </dsp:txBody>
      <dsp:txXfrm>
        <a:off x="383617" y="1447754"/>
        <a:ext cx="2847502" cy="1768010"/>
      </dsp:txXfrm>
    </dsp:sp>
    <dsp:sp modelId="{19DACBD9-F8E9-49EF-97BD-81096D808DF0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600E6-55A7-4070-9D33-42B9C4ACC545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Key case; Pearce  Brooks [1866] </a:t>
          </a:r>
          <a:endParaRPr lang="en-US" sz="2700" kern="1200"/>
        </a:p>
      </dsp:txBody>
      <dsp:txXfrm>
        <a:off x="3998355" y="1447754"/>
        <a:ext cx="2847502" cy="1768010"/>
      </dsp:txXfrm>
    </dsp:sp>
    <dsp:sp modelId="{6DA910EF-9C9B-4FE7-87CA-0BD931F366A3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4E3C5-E9EA-4386-909E-32D4DC646AC1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Illegal agreements; illegal by law; illegal by common law. </a:t>
          </a:r>
          <a:endParaRPr lang="en-US" sz="27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71829-A027-4690-893A-D2F4CF41A783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4A2A-8EF0-4050-83B9-E826B17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3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Operative mistake – big mistake. </a:t>
            </a:r>
          </a:p>
          <a:p>
            <a:endParaRPr lang="en-GB" dirty="0"/>
          </a:p>
          <a:p>
            <a:r>
              <a:rPr lang="en-GB" dirty="0"/>
              <a:t>Key case; Lewis v Avery [1972].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651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Common law mistake – something they though existed does not. </a:t>
            </a:r>
          </a:p>
          <a:p>
            <a:endParaRPr lang="en-GB" dirty="0"/>
          </a:p>
          <a:p>
            <a:r>
              <a:rPr lang="en-GB" dirty="0"/>
              <a:t>Mistake as to the existence of the subject matter; </a:t>
            </a:r>
          </a:p>
          <a:p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Falls under S.6 of the Sale of Goods Act 1979.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0" indent="0">
              <a:buFontTx/>
              <a:buNone/>
            </a:pPr>
            <a:r>
              <a:rPr lang="en-GB" dirty="0"/>
              <a:t>Mistake as to title – unbeknown to the buyer already owns. </a:t>
            </a:r>
          </a:p>
          <a:p>
            <a:pPr marL="0" indent="0">
              <a:buFontTx/>
              <a:buNone/>
            </a:pPr>
            <a:endParaRPr lang="en-GB" dirty="0"/>
          </a:p>
          <a:p>
            <a:pPr marL="0" indent="0">
              <a:buFontTx/>
              <a:buNone/>
            </a:pPr>
            <a:r>
              <a:rPr lang="en-GB" dirty="0"/>
              <a:t>Mistake as to the quality of the subject matter – no protection for bad </a:t>
            </a:r>
            <a:r>
              <a:rPr lang="en-GB" dirty="0" err="1"/>
              <a:t>bargin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442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operative the identity of the person needs to be important and reasonable steps have been taken to verify identity. There is a presumption but this can be rebutted.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1826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includes; </a:t>
            </a:r>
          </a:p>
          <a:p>
            <a:endParaRPr lang="en-GB" dirty="0"/>
          </a:p>
          <a:p>
            <a:r>
              <a:rPr lang="en-GB" dirty="0"/>
              <a:t>1. The parties must have had a common continuing intention in respect of a matter in the instruments to be rectified. </a:t>
            </a:r>
          </a:p>
          <a:p>
            <a:endParaRPr lang="en-GB" dirty="0"/>
          </a:p>
          <a:p>
            <a:r>
              <a:rPr lang="en-GB" dirty="0"/>
              <a:t>2. The </a:t>
            </a:r>
            <a:r>
              <a:rPr lang="en-GB" dirty="0" err="1"/>
              <a:t>intnention</a:t>
            </a:r>
            <a:r>
              <a:rPr lang="en-GB" dirty="0"/>
              <a:t> continued at the time of the execution of the instrument sought to be rectified. </a:t>
            </a:r>
          </a:p>
          <a:p>
            <a:endParaRPr lang="en-GB" dirty="0"/>
          </a:p>
          <a:p>
            <a:r>
              <a:rPr lang="en-GB" dirty="0"/>
              <a:t>3. By mistake, the instrument did not reflect the common intention. </a:t>
            </a:r>
          </a:p>
          <a:p>
            <a:endParaRPr lang="en-GB" dirty="0"/>
          </a:p>
          <a:p>
            <a:r>
              <a:rPr lang="en-GB" dirty="0"/>
              <a:t>4. There was an outward expression of accord. </a:t>
            </a:r>
          </a:p>
          <a:p>
            <a:endParaRPr lang="en-GB" dirty="0"/>
          </a:p>
          <a:p>
            <a:r>
              <a:rPr lang="en-GB" dirty="0"/>
              <a:t>4.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788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Needs to entered into without influence or pressure. </a:t>
            </a:r>
          </a:p>
          <a:p>
            <a:endParaRPr lang="en-GB" dirty="0"/>
          </a:p>
          <a:p>
            <a:r>
              <a:rPr lang="en-GB" dirty="0"/>
              <a:t>Law will protect them. </a:t>
            </a:r>
          </a:p>
          <a:p>
            <a:endParaRPr lang="en-GB" dirty="0"/>
          </a:p>
          <a:p>
            <a:r>
              <a:rPr lang="en-GB" dirty="0"/>
              <a:t>Improper pressure.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78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Contract is voidable if illegal pressure has been put on them.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0683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Further defined in the case of Carillion Construction LTD v Felix (Uk) ltd 2001. </a:t>
            </a:r>
          </a:p>
          <a:p>
            <a:endParaRPr lang="en-GB" dirty="0"/>
          </a:p>
          <a:p>
            <a:r>
              <a:rPr lang="en-GB" dirty="0"/>
              <a:t>Bad faith can be an indication of undue pressure – Times Travel (Uk) LTD v Pakistan internation Airlines Corporation [2019] </a:t>
            </a:r>
          </a:p>
          <a:p>
            <a:endParaRPr lang="en-GB" dirty="0"/>
          </a:p>
          <a:p>
            <a:r>
              <a:rPr lang="en-GB" dirty="0"/>
              <a:t>Contract is voidable – ability to rescind – rebutted by affirmation.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93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in the recognised category the presumption arises if there is evidence that the relationship is one where one party places trust and confidence in the other. </a:t>
            </a:r>
          </a:p>
          <a:p>
            <a:endParaRPr lang="en-GB" dirty="0"/>
          </a:p>
          <a:p>
            <a:r>
              <a:rPr lang="en-GB" dirty="0"/>
              <a:t>Evidence is needed here to support. </a:t>
            </a:r>
          </a:p>
          <a:p>
            <a:endParaRPr lang="en-GB" dirty="0"/>
          </a:p>
          <a:p>
            <a:r>
              <a:rPr lang="en-GB" dirty="0"/>
              <a:t>But still there needs to be influence used in the incorrect way. </a:t>
            </a:r>
          </a:p>
          <a:p>
            <a:endParaRPr lang="en-GB" dirty="0"/>
          </a:p>
          <a:p>
            <a:r>
              <a:rPr lang="en-GB" dirty="0"/>
              <a:t>Why would someone have entered the contract if it is this way?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187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Void contracts. </a:t>
            </a:r>
          </a:p>
          <a:p>
            <a:endParaRPr lang="en-GB" dirty="0"/>
          </a:p>
          <a:p>
            <a:r>
              <a:rPr lang="en-GB" dirty="0"/>
              <a:t>Creating such contracts could be prohibited; Cope v Rowlands [1836]</a:t>
            </a:r>
          </a:p>
          <a:p>
            <a:endParaRPr lang="en-GB" dirty="0"/>
          </a:p>
          <a:p>
            <a:r>
              <a:rPr lang="en-GB" dirty="0"/>
              <a:t>What if the claimant is </a:t>
            </a:r>
            <a:r>
              <a:rPr lang="en-GB" dirty="0" err="1"/>
              <a:t>unware</a:t>
            </a:r>
            <a:r>
              <a:rPr lang="en-GB" dirty="0"/>
              <a:t> – it is for the courts to decide. </a:t>
            </a:r>
          </a:p>
          <a:p>
            <a:endParaRPr lang="en-GB" dirty="0"/>
          </a:p>
          <a:p>
            <a:r>
              <a:rPr lang="en-GB" dirty="0"/>
              <a:t>Key case; Re Mahmoud and Ispahani [1921]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21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06D39-B352-CB7B-1BE1-5DB9DE39C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F829E-10AD-A8CB-F6D6-E6B096A6F1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E878D-C807-ABF2-362C-1520A699F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2E656-FA2C-CDFE-B9D7-F9FD05053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A878-68B9-21D2-85E1-09E282C45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95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17347-0101-2CD0-478C-B9E0CDE9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B8715-7ACE-854F-841B-D66F5D7D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CDF87-48D3-1AAB-23BE-70CD6229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A6256-CFC4-7BA8-AB52-987F07792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4112-1C7F-7CF5-8955-8A4EAC69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1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EB82-C41F-3A1B-FB29-FDEDFF1C3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15D1A-849F-622A-7B08-FFB590C10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A5608-82CE-EA76-33DD-FEBF5B802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99E05-84B5-3231-DC68-913D4399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F2D49-468C-BEEF-9FD3-DB6CB9F8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A6A4-12D3-165D-9363-57CB6B35F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3E1F-D364-74D8-F83A-3CF5CA4CC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96F7B-274D-3C85-C561-96E497DC11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CC9C0-DF4D-FA79-0E9C-CB27AEFDC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F7242-936E-2943-016E-8FBE3002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AE93B-D565-6BB7-C7D0-6A48A0F1B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2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5FFF-9A51-EF55-61F2-D9D7F1858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00DBA-FDE6-098C-5C84-E79D8F586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0972A-B669-176D-117C-4B9903A81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570C0-8EF6-E608-4D48-8D9080E07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BCB57-A7B7-1FB3-10C5-FC86565143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64F7-A17B-B71D-8C1B-2BC6F07E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B0EE26-1412-6A6C-A3DD-E83C2D590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B9A1E-3F7F-F49F-D0B5-D62FC8789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32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E013-4D7D-59CC-7BBB-32A206AB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A2C54E-0EBB-51CF-709C-D09E3F7E4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103FA9-5F22-6BAA-522D-0DE60BC1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4B91C-E138-3FB7-D37E-33DE9DAC7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1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6DE51E-95E9-21E4-BE6C-B0EF09CF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6BD2D-A6AA-0992-2CC0-29C8963F4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6D102-F3FB-2913-6C9D-4AE297859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754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69EA-7D2C-1F73-2A72-5E15D248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AE2D-F63A-ACA0-BC48-73D291936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42C1-D22C-0760-4549-1BF012F67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17CDE-6248-5E52-F6CA-66FCBDD55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B022C-8A58-9332-C8D5-8C04896E6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2BFC1-90AC-0F86-1CBD-8A549FF14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22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595C-7AAD-6D51-0A0A-BA3DB0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D1EF76-0880-D0BE-F442-94B9B7C3A8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45553-519B-62D8-7F41-A55FCD7D0A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5E890-407D-A16E-E32E-FA36CDA9D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C8891-4BEF-84A8-3DB3-2CAC7269F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77095-18F4-7AF6-B272-E2BA961A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4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F4F2-507A-A26C-CF11-8BFFE98B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AAE9AD-0DC7-96C1-4D64-433B79734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C0C3B-6E2A-6944-430A-CDBB7D271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38B9C-6959-3D3F-62E7-0464451C6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7B745-DA53-F29C-57E9-BFD52FBF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8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6EF00-0069-FB22-567D-3F13F6EDD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4369F0-D267-4101-0B87-5163F71E66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DF6DC-FE85-285E-16EE-F55B02E0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EB842-F828-372E-4CC6-CE2D31CD3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30B85-F397-3ED9-747C-8C6CA6D6C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6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C6A5D8-251B-B875-A8E9-EE95385AF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0EDF4-6D64-A7B0-F89A-26311517C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3BE95-C913-1FAB-F641-BBBB732838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78D23-9386-42F2-B1EF-07687DA9AD9F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6ABC6-A8EA-8448-ECD5-DA1CCAD41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EC4B8-CADA-EE4A-1B04-8848B7E6F5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99A36BF-1729-4DC4-CAF7-3395437B1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Mistake 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301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65E93D-AB6F-4C2F-37BF-98D95442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Mistake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482DB-11DA-6772-E362-3BDD63CD1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lnSpcReduction="10000"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Only makes the contract voidable in certain circumstances.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Not a mistake if you enter a bad bargain.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Limited grounds – protection for operative mistake – serious mistake/ void </a:t>
            </a:r>
            <a:r>
              <a:rPr lang="en-GB" sz="2200">
                <a:solidFill>
                  <a:schemeClr val="bg1"/>
                </a:solidFill>
              </a:rPr>
              <a:t>or unenforceable.</a:t>
            </a: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Operative Mistake – common law remedy – void ab </a:t>
            </a:r>
            <a:r>
              <a:rPr lang="en-GB" sz="2200" dirty="0" err="1">
                <a:solidFill>
                  <a:schemeClr val="bg1"/>
                </a:solidFill>
              </a:rPr>
              <a:t>initito</a:t>
            </a:r>
            <a:r>
              <a:rPr lang="en-GB" sz="2200" dirty="0">
                <a:solidFill>
                  <a:schemeClr val="bg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21325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316CB-CCE5-5140-9A2A-0CD870240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14E2D-327F-C8B6-A266-886525E77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/>
              <a:t>At time of formation of the contract. </a:t>
            </a:r>
          </a:p>
          <a:p>
            <a:endParaRPr lang="en-GB" sz="2600"/>
          </a:p>
          <a:p>
            <a:r>
              <a:rPr lang="en-GB" sz="2600"/>
              <a:t>Key case; Amalgamated Investment and property Co LTD v John Walker and Sons LTD [1977] </a:t>
            </a:r>
          </a:p>
          <a:p>
            <a:endParaRPr lang="en-GB" sz="2600"/>
          </a:p>
          <a:p>
            <a:r>
              <a:rPr lang="en-GB" sz="2600"/>
              <a:t>Mistake at common law – Common, unilateral and mutual. </a:t>
            </a:r>
          </a:p>
        </p:txBody>
      </p:sp>
    </p:spTree>
    <p:extLst>
      <p:ext uri="{BB962C8B-B14F-4D97-AF65-F5344CB8AC3E}">
        <p14:creationId xmlns:p14="http://schemas.microsoft.com/office/powerpoint/2010/main" val="1199618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AEA3A2-B428-3918-AE80-E9657295E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2A8FF-E3A7-179A-5134-4DAEC882B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Common mistake – Both parties make the same mistake/ Primary fact.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Mutual mistake – Cross- purposes (Use the objective test)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Key cases; Smith v Hughes [1871]; Raffles v Wichel-haus [1864]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Unilateral Mistake- Identity/ Nature of the document. </a:t>
            </a:r>
          </a:p>
          <a:p>
            <a:pPr marL="0" indent="0">
              <a:buNone/>
            </a:pPr>
            <a:endParaRPr lang="en-GB" sz="2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180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CFC0E-ACE1-52E5-3B2A-A800FB42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34E4F-8BE3-CA96-7874-4FDFC4C5D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Mistake to identity – unaware of another party but the other party is aware.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Seek remedy from someone who is not aware that they are subject to the contract.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The fraudster will not have obtained a good title to the goods as the owner will not have consented to the title in the goods passing to the fraudster. Having never acquired a good title, the fraudster cannot pass a good title to a third party.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01899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4A1F42-2448-0EF2-1317-0B400AFE8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77F56-82CB-6294-93AE-3B65A3662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Presumption that if you have met the person then you intend to deal with them.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The person bringing the case needs to rebut the presumption.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On the basis that the innocent party intends to form a valid contract, the fraudster will acquire good title to the goods, but provided that the goods are not yet passed on to a third party, the innocent party may rescind at this stage for fraudulent misrepresentation.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88436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BBA4A-AD08-6E14-3F37-2931D818A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Key cases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8A498-4B05-0A0D-65D3-EA21D1750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Lewis v Averay [1972] and Shogun Finance LTD v Hudson [2001].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Easier for mistake where negotiations are at a distance.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Key case ; Cundy v Lindsay [1878] </a:t>
            </a:r>
          </a:p>
          <a:p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81795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6E3E4-6B24-B773-DA9F-0C2D494DE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Concerning nature of the document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A5505-C7B0-DA29-DEBB-DF19A3B74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lvl="1"/>
            <a:r>
              <a:rPr lang="en-GB" dirty="0">
                <a:solidFill>
                  <a:schemeClr val="bg1"/>
                </a:solidFill>
              </a:rPr>
              <a:t>Rectification – amend the contract to reflect the intention of the parties. 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Key case; </a:t>
            </a:r>
            <a:r>
              <a:rPr lang="en-GB" dirty="0" err="1">
                <a:solidFill>
                  <a:schemeClr val="bg1"/>
                </a:solidFill>
              </a:rPr>
              <a:t>Freerick</a:t>
            </a:r>
            <a:r>
              <a:rPr lang="en-GB" dirty="0">
                <a:solidFill>
                  <a:schemeClr val="bg1"/>
                </a:solidFill>
              </a:rPr>
              <a:t> E Rose (London) LTD v William H </a:t>
            </a:r>
            <a:r>
              <a:rPr lang="en-GB" dirty="0" err="1">
                <a:solidFill>
                  <a:schemeClr val="bg1"/>
                </a:solidFill>
              </a:rPr>
              <a:t>Pim</a:t>
            </a:r>
            <a:r>
              <a:rPr lang="en-GB" dirty="0">
                <a:solidFill>
                  <a:schemeClr val="bg1"/>
                </a:solidFill>
              </a:rPr>
              <a:t> Co LTD [1953]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Key things need to be proven for rectification to happen.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76626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1721E922-99DE-839E-3CB9-592EADDAD5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3" b="2560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3B6B9-0148-B654-8345-F5454585C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/>
              <a:t>Continued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AF588-4471-A0D5-0BEC-296B5794E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109740"/>
          </a:xfrm>
        </p:spPr>
        <p:txBody>
          <a:bodyPr anchor="ctr">
            <a:normAutofit/>
          </a:bodyPr>
          <a:lstStyle/>
          <a:p>
            <a:r>
              <a:rPr lang="en-GB" sz="1400"/>
              <a:t>Non Est Factum – ‘’ it is not my deed’’. </a:t>
            </a:r>
          </a:p>
          <a:p>
            <a:endParaRPr lang="en-GB" sz="1400"/>
          </a:p>
          <a:p>
            <a:r>
              <a:rPr lang="en-GB" sz="1400"/>
              <a:t>Used by vulnerable people and anyone who has been misinformed as to the meaning of the contents of the document. </a:t>
            </a:r>
          </a:p>
          <a:p>
            <a:endParaRPr lang="en-GB" sz="1400"/>
          </a:p>
          <a:p>
            <a:r>
              <a:rPr lang="en-GB" sz="1400"/>
              <a:t>Does not represent what they would have wanted- would not have signed it had they known. </a:t>
            </a:r>
          </a:p>
          <a:p>
            <a:endParaRPr lang="en-GB" sz="1400"/>
          </a:p>
          <a:p>
            <a:r>
              <a:rPr lang="en-GB" sz="1400"/>
              <a:t>Hard to use; Saunders v Anglia Building Society [1970] </a:t>
            </a:r>
          </a:p>
        </p:txBody>
      </p:sp>
    </p:spTree>
    <p:extLst>
      <p:ext uri="{BB962C8B-B14F-4D97-AF65-F5344CB8AC3E}">
        <p14:creationId xmlns:p14="http://schemas.microsoft.com/office/powerpoint/2010/main" val="3709043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A close up of a purple liquid&#10;&#10;Description automatically generated">
            <a:extLst>
              <a:ext uri="{FF2B5EF4-FFF2-40B4-BE49-F238E27FC236}">
                <a16:creationId xmlns:a16="http://schemas.microsoft.com/office/drawing/2014/main" id="{7F96B0CB-F097-4FC9-6031-0FAB0B1D8E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734" b="1426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31E2040-B265-72DB-D3C4-3D233A318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i="1" u="sng" dirty="0">
                <a:solidFill>
                  <a:srgbClr val="FFFFFF"/>
                </a:solidFill>
              </a:rPr>
              <a:t>Let’s 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F8D8567-716C-8EF6-C528-E216967CD8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Take 5 minutes and then we will return!</a:t>
            </a:r>
          </a:p>
        </p:txBody>
      </p:sp>
    </p:spTree>
    <p:extLst>
      <p:ext uri="{BB962C8B-B14F-4D97-AF65-F5344CB8AC3E}">
        <p14:creationId xmlns:p14="http://schemas.microsoft.com/office/powerpoint/2010/main" val="774228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og peaking at the window">
            <a:extLst>
              <a:ext uri="{FF2B5EF4-FFF2-40B4-BE49-F238E27FC236}">
                <a16:creationId xmlns:a16="http://schemas.microsoft.com/office/drawing/2014/main" id="{A7D433D1-510D-9C17-85F1-D15DFDAD36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FB28AD7-57B0-B688-6F21-0DE49B0661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i="1" u="sng">
                <a:solidFill>
                  <a:schemeClr val="bg1"/>
                </a:solidFill>
              </a:rPr>
              <a:t>Duress and undue influence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259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D7A04160-408D-47AB-6DDB-E5EE10EDC5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2" r="2" b="2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tx1"/>
              </a:gs>
              <a:gs pos="35000">
                <a:schemeClr val="tx1">
                  <a:alpha val="76000"/>
                </a:schemeClr>
              </a:gs>
              <a:gs pos="19000">
                <a:schemeClr val="tx1">
                  <a:alpha val="4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8A132-24A1-E791-4FB7-F02EEBF40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868" y="1161288"/>
            <a:ext cx="3438144" cy="1124712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 u="sng" dirty="0">
                <a:solidFill>
                  <a:schemeClr val="bg1"/>
                </a:solidFill>
              </a:rPr>
              <a:t>Duress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F83DB-2B48-7BA6-4522-34E71F93F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68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There are different categories of duress; </a:t>
            </a:r>
          </a:p>
          <a:p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Threats against property/ violence / economic duress. </a:t>
            </a:r>
          </a:p>
          <a:p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Let’s look at each one in turn. </a:t>
            </a:r>
          </a:p>
        </p:txBody>
      </p:sp>
    </p:spTree>
    <p:extLst>
      <p:ext uri="{BB962C8B-B14F-4D97-AF65-F5344CB8AC3E}">
        <p14:creationId xmlns:p14="http://schemas.microsoft.com/office/powerpoint/2010/main" val="3146974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43B4E-79B5-1D1D-2393-53EC29540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i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duress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B4FB23-2F87-4886-E377-DBC33D59011A}"/>
              </a:ext>
            </a:extLst>
          </p:cNvPr>
          <p:cNvSpPr>
            <a:spLocks/>
          </p:cNvSpPr>
          <p:nvPr/>
        </p:nvSpPr>
        <p:spPr>
          <a:xfrm>
            <a:off x="1630863" y="2348161"/>
            <a:ext cx="4380202" cy="6996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defTabSz="768096">
              <a:spcAft>
                <a:spcPts val="600"/>
              </a:spcAft>
            </a:pPr>
            <a:r>
              <a:rPr lang="en-GB" sz="3360" i="1" u="sng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Violence </a:t>
            </a:r>
            <a:endParaRPr lang="en-GB" sz="4000" i="1" u="sng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8AC539-0C17-7F19-74BD-0B89807E5053}"/>
              </a:ext>
            </a:extLst>
          </p:cNvPr>
          <p:cNvSpPr>
            <a:spLocks/>
          </p:cNvSpPr>
          <p:nvPr/>
        </p:nvSpPr>
        <p:spPr>
          <a:xfrm>
            <a:off x="1630863" y="3047860"/>
            <a:ext cx="4380202" cy="312910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Violence or threat.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Must be a reason for consenting to the contract.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Contract can be avoided.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Key case; Barton v Armstrong [1975]</a:t>
            </a: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177B33F-86E2-2C7D-A9BB-E8A82CA58DE9}"/>
              </a:ext>
            </a:extLst>
          </p:cNvPr>
          <p:cNvSpPr>
            <a:spLocks/>
          </p:cNvSpPr>
          <p:nvPr/>
        </p:nvSpPr>
        <p:spPr>
          <a:xfrm>
            <a:off x="6159364" y="2348161"/>
            <a:ext cx="4401773" cy="6996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defTabSz="768096">
              <a:spcAft>
                <a:spcPts val="600"/>
              </a:spcAft>
            </a:pPr>
            <a:r>
              <a:rPr lang="en-GB" sz="3696" i="1" u="sng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Property</a:t>
            </a:r>
            <a:endParaRPr lang="en-GB" sz="4400" i="1" u="sng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56C8A1E-B186-44EE-EB3A-F4E8C66A2C8C}"/>
              </a:ext>
            </a:extLst>
          </p:cNvPr>
          <p:cNvSpPr>
            <a:spLocks/>
          </p:cNvSpPr>
          <p:nvPr/>
        </p:nvSpPr>
        <p:spPr>
          <a:xfrm>
            <a:off x="6159364" y="3047860"/>
            <a:ext cx="4401773" cy="312910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Need for clarify.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Case law that says it cannot be classed as duress; </a:t>
            </a:r>
            <a:r>
              <a:rPr lang="en-GB" sz="1512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Skeate</a:t>
            </a: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v Beale [1840]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Case law that says it can; Occidental Worldwide investment Corporation v </a:t>
            </a:r>
            <a:r>
              <a:rPr lang="en-GB" sz="1512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Skibbs</a:t>
            </a: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A/S Avanti [1976]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Key element that needs to be addressed is if the contract has been entered into voluntarily.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871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1F0EC-78EF-E21C-5C4D-5C7618B5A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Common law and duress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17ADF-AA1E-2094-009A-F643579FE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/>
              <a:t>Economic duress – Pressure to vary the contract or they will breack the original one. </a:t>
            </a:r>
          </a:p>
          <a:p>
            <a:endParaRPr lang="en-GB" sz="1900"/>
          </a:p>
          <a:p>
            <a:r>
              <a:rPr lang="en-GB" sz="1900"/>
              <a:t>Conceding to illegitimate commercial pressure. </a:t>
            </a:r>
          </a:p>
          <a:p>
            <a:endParaRPr lang="en-GB" sz="1900"/>
          </a:p>
          <a:p>
            <a:r>
              <a:rPr lang="en-GB" sz="1900"/>
              <a:t>Key case; The Sioboen and the sibotre [1976] established the test for economic duress. </a:t>
            </a:r>
          </a:p>
        </p:txBody>
      </p:sp>
      <p:pic>
        <p:nvPicPr>
          <p:cNvPr id="5" name="Picture 4" descr="Interior of dark warehouse">
            <a:extLst>
              <a:ext uri="{FF2B5EF4-FFF2-40B4-BE49-F238E27FC236}">
                <a16:creationId xmlns:a16="http://schemas.microsoft.com/office/drawing/2014/main" id="{3821B407-AD1E-4D47-9C2E-7077502017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63" r="1721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70796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DDF9F-775B-4580-8CC5-9791BC3E7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Economic Duress test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0B2FD-E439-4357-2375-FC9CC611F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1. Did the victim protest at the time of the demand? </a:t>
            </a:r>
          </a:p>
          <a:p>
            <a:endParaRPr lang="en-GB" sz="1700"/>
          </a:p>
          <a:p>
            <a:r>
              <a:rPr lang="en-GB" sz="1700"/>
              <a:t>2. Did the victim regard the transaction as closed or did they intend to repudiate the new agreement?</a:t>
            </a:r>
          </a:p>
          <a:p>
            <a:endParaRPr lang="en-GB" sz="1700"/>
          </a:p>
          <a:p>
            <a:endParaRPr lang="en-GB" sz="1700"/>
          </a:p>
          <a:p>
            <a:r>
              <a:rPr lang="en-GB" sz="1700"/>
              <a:t>Applied in a number of cases such as; Northern Ocean Shipping Co Ltd v Hyundai Shipping Co LTD, The Atlantic Baron [1979]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7AD3A255-0E6E-3AC7-E16F-4CDD8F725F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45" r="592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59870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5B648-56D5-5AAC-F07B-E94B53824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i="1" u="sng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94F409-5EDE-1415-D22C-7F7B5112E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99888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38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A155D-76AB-5EB1-5154-13D740CC2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Undue influence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9DA6F-ECAC-598E-DE98-131CD96E9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Influence by another person. </a:t>
            </a:r>
          </a:p>
          <a:p>
            <a:endParaRPr lang="en-GB" dirty="0"/>
          </a:p>
          <a:p>
            <a:r>
              <a:rPr lang="en-GB" dirty="0"/>
              <a:t>Trust and confidence in another party has been breached. </a:t>
            </a:r>
          </a:p>
          <a:p>
            <a:endParaRPr lang="en-GB" dirty="0"/>
          </a:p>
          <a:p>
            <a:r>
              <a:rPr lang="en-GB" dirty="0"/>
              <a:t>Key case; Barclays Bank Plc v O’Brien and Another [1993] – Categories of undue influence. </a:t>
            </a:r>
          </a:p>
        </p:txBody>
      </p:sp>
    </p:spTree>
    <p:extLst>
      <p:ext uri="{BB962C8B-B14F-4D97-AF65-F5344CB8AC3E}">
        <p14:creationId xmlns:p14="http://schemas.microsoft.com/office/powerpoint/2010/main" val="20865155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BFEB9-11F5-4306-8454-F8968BAF9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 b="1" i="1" u="sng">
                <a:solidFill>
                  <a:srgbClr val="FFFFFF"/>
                </a:solidFill>
              </a:rPr>
              <a:t>Actual undue influence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C7698C-E2F7-0E02-24CC-112676F576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8468811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46092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02BE9-1A40-BF32-D5B6-9CA130F84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Where trust and confidence is included.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051FD6-53A0-35A8-FC65-45F585CC2B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6718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2FC3A-4B15-405E-DD89-A6E9C786F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F28EAE-0735-D0B8-2433-AA62474B9A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2274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FECA6-CE08-25A3-5A70-005DA377E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Possible remedies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85F6B2-BD9C-6943-5865-D8B5A9E187A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3342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3A04E-D6AC-A22D-F471-FB10EE67A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Illegal contracts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4525E-F788-18AE-B9C7-4EA46704539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563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F7F27-982C-9733-771F-0CEE3D2FE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Illegal contracts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107508-1D68-2E3D-28E0-7AEE2CEFDB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828" t="36956" r="1070" b="30870"/>
          <a:stretch/>
        </p:blipFill>
        <p:spPr>
          <a:xfrm>
            <a:off x="1613452" y="1690688"/>
            <a:ext cx="9120809" cy="46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4589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60056-82B1-3F20-93AA-86B69F32E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Contracts Illegal at common law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AD59C-E65A-D016-2D57-F873BA68A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Agreeing to commit a crime. </a:t>
            </a:r>
          </a:p>
          <a:p>
            <a:r>
              <a:rPr lang="en-GB" sz="2600">
                <a:solidFill>
                  <a:schemeClr val="bg1"/>
                </a:solidFill>
              </a:rPr>
              <a:t>Agreeing to defraud HMRC. </a:t>
            </a:r>
          </a:p>
          <a:p>
            <a:r>
              <a:rPr lang="en-GB" sz="2600">
                <a:solidFill>
                  <a:schemeClr val="bg1"/>
                </a:solidFill>
              </a:rPr>
              <a:t>Contracts damaging to the public safety or foreign relations. </a:t>
            </a:r>
          </a:p>
          <a:p>
            <a:r>
              <a:rPr lang="en-GB" sz="2600">
                <a:solidFill>
                  <a:schemeClr val="bg1"/>
                </a:solidFill>
              </a:rPr>
              <a:t>Contracts prejudicial to the administration of justice. </a:t>
            </a:r>
          </a:p>
          <a:p>
            <a:r>
              <a:rPr lang="en-GB" sz="2600">
                <a:solidFill>
                  <a:schemeClr val="bg1"/>
                </a:solidFill>
              </a:rPr>
              <a:t>Contract that are sexually immoral. </a:t>
            </a:r>
          </a:p>
          <a:p>
            <a:r>
              <a:rPr lang="en-GB" sz="2600">
                <a:solidFill>
                  <a:schemeClr val="bg1"/>
                </a:solidFill>
              </a:rPr>
              <a:t>Contracts leading to corruption in public law,. </a:t>
            </a:r>
          </a:p>
        </p:txBody>
      </p:sp>
    </p:spTree>
    <p:extLst>
      <p:ext uri="{BB962C8B-B14F-4D97-AF65-F5344CB8AC3E}">
        <p14:creationId xmlns:p14="http://schemas.microsoft.com/office/powerpoint/2010/main" val="39423014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081B5-DA4C-F9F7-E59B-FF0BAB303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Restraint of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B9C24-EC6B-7C0B-745C-B94EC6A16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Clause where an individual is not allowed to engage in similar business. </a:t>
            </a:r>
          </a:p>
          <a:p>
            <a:endParaRPr lang="en-GB" dirty="0"/>
          </a:p>
          <a:p>
            <a:r>
              <a:rPr lang="en-GB" dirty="0"/>
              <a:t>Key case; </a:t>
            </a:r>
            <a:r>
              <a:rPr lang="de-DE" dirty="0" err="1"/>
              <a:t>Nordenfelt</a:t>
            </a:r>
            <a:r>
              <a:rPr lang="de-DE" dirty="0"/>
              <a:t> v Maxim </a:t>
            </a:r>
            <a:r>
              <a:rPr lang="de-DE" dirty="0" err="1"/>
              <a:t>Nordenfelt</a:t>
            </a:r>
            <a:r>
              <a:rPr lang="de-DE" dirty="0"/>
              <a:t> </a:t>
            </a:r>
            <a:r>
              <a:rPr lang="de-DE" dirty="0" err="1"/>
              <a:t>Guns</a:t>
            </a:r>
            <a:r>
              <a:rPr lang="de-DE" dirty="0"/>
              <a:t> and </a:t>
            </a:r>
            <a:r>
              <a:rPr lang="de-DE" dirty="0" err="1"/>
              <a:t>Ammunition</a:t>
            </a:r>
            <a:r>
              <a:rPr lang="de-DE" dirty="0"/>
              <a:t> Co. [1894]. </a:t>
            </a:r>
          </a:p>
          <a:p>
            <a:endParaRPr lang="de-DE" dirty="0"/>
          </a:p>
          <a:p>
            <a:r>
              <a:rPr lang="de-DE" dirty="0"/>
              <a:t>Laid down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criteria</a:t>
            </a:r>
            <a:r>
              <a:rPr lang="de-DE" dirty="0"/>
              <a:t> </a:t>
            </a:r>
            <a:r>
              <a:rPr lang="de-DE" dirty="0" err="1"/>
              <a:t>that</a:t>
            </a:r>
            <a:r>
              <a:rPr lang="de-DE" dirty="0"/>
              <a:t> </a:t>
            </a:r>
            <a:r>
              <a:rPr lang="de-DE" dirty="0" err="1"/>
              <a:t>needs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be</a:t>
            </a:r>
            <a:r>
              <a:rPr lang="de-DE" dirty="0"/>
              <a:t> </a:t>
            </a:r>
            <a:r>
              <a:rPr lang="de-DE" dirty="0" err="1"/>
              <a:t>met</a:t>
            </a:r>
            <a:r>
              <a:rPr lang="de-DE" dirty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1038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14CD5D-40FA-8BAF-E444-26A9821C14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07" t="24792" r="25023" b="25834"/>
          <a:stretch/>
        </p:blipFill>
        <p:spPr>
          <a:xfrm>
            <a:off x="521495" y="485776"/>
            <a:ext cx="11350150" cy="552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635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1443</Words>
  <Application>Microsoft Office PowerPoint</Application>
  <PresentationFormat>Widescreen</PresentationFormat>
  <Paragraphs>200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Mistake </vt:lpstr>
      <vt:lpstr>Mistake</vt:lpstr>
      <vt:lpstr>Continued</vt:lpstr>
      <vt:lpstr>Continued</vt:lpstr>
      <vt:lpstr>Continued</vt:lpstr>
      <vt:lpstr>Continued</vt:lpstr>
      <vt:lpstr>Key cases </vt:lpstr>
      <vt:lpstr>Concerning nature of the document</vt:lpstr>
      <vt:lpstr>Continued</vt:lpstr>
      <vt:lpstr>Let’s take a break!</vt:lpstr>
      <vt:lpstr>Duress and undue influence </vt:lpstr>
      <vt:lpstr>Duress </vt:lpstr>
      <vt:lpstr>Types of duress</vt:lpstr>
      <vt:lpstr>Common law and duress</vt:lpstr>
      <vt:lpstr>Economic Duress test </vt:lpstr>
      <vt:lpstr>Continued</vt:lpstr>
      <vt:lpstr>Undue influence </vt:lpstr>
      <vt:lpstr>Actual undue influence</vt:lpstr>
      <vt:lpstr>Where trust and confidence is included.</vt:lpstr>
      <vt:lpstr>Continued</vt:lpstr>
      <vt:lpstr>Possible remedies</vt:lpstr>
      <vt:lpstr>Illegal contracts</vt:lpstr>
      <vt:lpstr>Illegal contracts</vt:lpstr>
      <vt:lpstr>Contracts Illegal at common law </vt:lpstr>
      <vt:lpstr>Restraint of trade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</dc:title>
  <dc:creator>Zita Draper</dc:creator>
  <cp:lastModifiedBy>Zita Draper</cp:lastModifiedBy>
  <cp:revision>12</cp:revision>
  <dcterms:created xsi:type="dcterms:W3CDTF">2024-04-09T12:04:42Z</dcterms:created>
  <dcterms:modified xsi:type="dcterms:W3CDTF">2025-05-01T11:14:42Z</dcterms:modified>
</cp:coreProperties>
</file>