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277" r:id="rId2"/>
    <p:sldId id="281" r:id="rId3"/>
    <p:sldId id="300" r:id="rId4"/>
    <p:sldId id="301" r:id="rId5"/>
    <p:sldId id="339" r:id="rId6"/>
    <p:sldId id="272" r:id="rId7"/>
    <p:sldId id="282" r:id="rId8"/>
    <p:sldId id="283" r:id="rId9"/>
    <p:sldId id="341" r:id="rId10"/>
    <p:sldId id="285" r:id="rId11"/>
    <p:sldId id="321" r:id="rId12"/>
    <p:sldId id="273" r:id="rId13"/>
    <p:sldId id="338" r:id="rId14"/>
    <p:sldId id="295" r:id="rId15"/>
    <p:sldId id="288" r:id="rId16"/>
    <p:sldId id="290" r:id="rId17"/>
    <p:sldId id="293" r:id="rId18"/>
    <p:sldId id="294" r:id="rId19"/>
    <p:sldId id="340" r:id="rId20"/>
    <p:sldId id="332" r:id="rId21"/>
    <p:sldId id="334" r:id="rId22"/>
    <p:sldId id="336" r:id="rId23"/>
    <p:sldId id="297" r:id="rId24"/>
    <p:sldId id="303" r:id="rId25"/>
    <p:sldId id="291" r:id="rId26"/>
    <p:sldId id="302" r:id="rId27"/>
    <p:sldId id="298" r:id="rId28"/>
    <p:sldId id="304" r:id="rId29"/>
    <p:sldId id="337" r:id="rId30"/>
    <p:sldId id="326" r:id="rId31"/>
    <p:sldId id="327" r:id="rId32"/>
    <p:sldId id="335" r:id="rId33"/>
    <p:sldId id="299" r:id="rId34"/>
    <p:sldId id="258" r:id="rId3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8" autoAdjust="0"/>
    <p:restoredTop sz="94576" autoAdjust="0"/>
  </p:normalViewPr>
  <p:slideViewPr>
    <p:cSldViewPr>
      <p:cViewPr varScale="1">
        <p:scale>
          <a:sx n="63" d="100"/>
          <a:sy n="63" d="100"/>
        </p:scale>
        <p:origin x="652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3218BBA7-7D3B-8866-7184-82124814A25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CD451174-FD0D-C2E9-5FB9-FF96EFF1B95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6009EE7-BBBE-4503-12B0-1CC9ABC326D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AD94038B-BE94-EE05-1253-59CF4060182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148ABCC-7E38-45F3-A3E7-60BB32B500F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7E74609-1B20-FE56-C7B9-790940B0BD7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9A6D629-26AA-065B-4A02-36127C146C1F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781AE5E7-D384-E5AC-D446-B6BF9502699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FAAB614-E51A-CDBA-26AD-97A50C7A0E8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ADAF12EE-883E-3169-B563-D33F7CA695C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CC87810-9D34-E9F2-61E7-0AA7C256CA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94E72BA9-A99D-40CB-A24C-08592B49E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9753C-43C9-8EAD-425E-CDE36477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A9851-B463-417B-A10A-F26AA92AF880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F8539-8EC4-AEDF-3924-0320CD068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55414-D7E2-E565-192D-413072BAE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4B9B9-4638-48FF-8D9D-1817469057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0697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ACA01-B6D5-3D6E-13D4-B5E95AC48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421C8-E701-498D-AA93-C999EC453E32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EFD2C-01D0-35A6-948F-2C82A4CA1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D0AD4-88A3-3C62-909D-FD616FABF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8EC31-7527-4A73-878B-3AEC287991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855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023D8-5618-5377-C4DE-BD78FAAE8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D618C-70C9-45F0-AA72-024F195BC88A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618757B-152E-2B15-9B56-69725BDB81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1BBD2-AFF0-4270-AA86-49E285454F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6662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907548-D6EC-192C-D234-D1E128DFD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B6DA6-4508-40B4-AE32-AB21E8D7B996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6D027-BA8A-CDC4-5C26-EF55FBC787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1D92-205B-49A1-A461-6C67AE05AA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2594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8B4CC1-9B49-B723-1DC3-F5ECAB76C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1AEA4-2C1F-4918-AEFD-D6BCF0670134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FCA45FF-B34D-5F4C-E65F-300765D9C0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25FC0-EF68-48A5-BA14-021C7D4236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290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D0CED3A-C740-3704-689E-60F133943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49B1D-B775-4AA7-8F6A-FD6021DDBCBF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703A279-CC8D-F75E-1253-28C0019598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BE276-9A5D-43E7-8366-27D197E21F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26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FD60DDF-726D-7B3D-8481-F704AF575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E488D-2C87-4ACC-8423-88CE88ED3413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49CD85F-B269-1B9E-9E4E-BFF688A86A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41985-1D3A-4A3A-8430-D5102907E8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676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265CBE-66B4-28C4-EDB2-CA6F4002F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FC2F0-27A9-4A8D-BD2F-D330879B7B55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A8EAE-D55C-A0B9-440F-E94572D42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DA276-1478-4344-B1C5-574A83DAC0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0125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7399365-471B-3C81-395A-61FD22E46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A1818-AB04-491B-82CE-FAD4FE3307DB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A3AF8-D4C7-695C-B147-73C2612590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590DE-F4AB-4631-B5FA-6A8F650A87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8991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0D70C-B80C-3B19-C24B-2E1E3A017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EE843-DCED-484E-9D20-502A3175ED55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2FFC8F4-9207-1B1A-516F-93CA8404F3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8E6F4-6CC4-46FE-8F88-A15937078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678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613F0-EE6A-0B8B-EC8A-422D8E07B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9A00B-033A-42AB-8C30-139F655B7474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5C4D75D-7D11-91F5-350C-08195A9811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9C3AB-3A0E-40B6-B105-BC25399127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195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3C754E3-1111-8A6A-B63D-D5257984292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8B55536-3EBA-961A-6646-2169AA2370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72B59-5D09-4EE6-4DA5-BCEBA5F7FF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9AB4D9-CDB0-4694-A3EA-F008581B54B9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8C842-60FD-9ED8-C376-E29447211C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724D196-3C63-437C-9CFF-D3FCBED2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8" r:id="rId1"/>
    <p:sldLayoutId id="2147484049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atlib.govt.nz/records/21493187#1" TargetMode="Externa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onmilwaukee.com/articles/hookandladder" TargetMode="Externa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mm-online.com/home/channel/pfizer-diabetes-program-improves-health-outcome/" TargetMode="Externa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blog/making-a-positive-contribution-to-the-local-communities-we-serve/" TargetMode="Externa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citeseerx.ist.psu.edu/viewdoc/download?doi=10.1.1.852.3817&amp;rep=rep1&amp;type=pdf" TargetMode="External"/><Relationship Id="rId2" Type="http://schemas.openxmlformats.org/officeDocument/2006/relationships/hyperlink" Target="http://www.uapa533.com/uploads/8/4/4/9/8449980/when-suits-meet-root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A587C-D5C8-8AB9-80B6-A8654F2AD3A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DFDD360C-A21D-F490-5202-72A7B974B0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5EE7C24-E90B-4DC1-9F89-F2A8FE57DC1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3F17F04C-2EC2-1353-880B-C9B94707FB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900" y="1544638"/>
            <a:ext cx="8712200" cy="5006975"/>
          </a:xfrm>
        </p:spPr>
        <p:txBody>
          <a:bodyPr/>
          <a:lstStyle/>
          <a:p>
            <a:r>
              <a:rPr lang="en-GB" altLang="en-US" b="1" dirty="0"/>
              <a:t>LCBB4011 Community Engagement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9" name="Text Placeholder 4">
            <a:extLst>
              <a:ext uri="{FF2B5EF4-FFF2-40B4-BE49-F238E27FC236}">
                <a16:creationId xmlns:a16="http://schemas.microsoft.com/office/drawing/2014/main" id="{D968AA9C-133A-AC94-E086-EECF24EF7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163" y="3825875"/>
            <a:ext cx="6275387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US" altLang="en-US" sz="3600" b="1" dirty="0">
                <a:ea typeface="Malgun Gothic" panose="020B0503020000020004" pitchFamily="34" charset="-127"/>
              </a:rPr>
              <a:t>Week 1: Introduction to the Module </a:t>
            </a:r>
          </a:p>
          <a:p>
            <a:pPr algn="ctr">
              <a:buFont typeface="Arial" panose="020B0604020202020204" pitchFamily="34" charset="0"/>
              <a:buNone/>
            </a:pPr>
            <a:endParaRPr lang="en-US" altLang="en-US" sz="3600" b="1" dirty="0">
              <a:ea typeface="Malgun Gothic" panose="020B0503020000020004" pitchFamily="34" charset="-127"/>
            </a:endParaRPr>
          </a:p>
          <a:p>
            <a:pPr algn="ctr">
              <a:buFont typeface="Arial" panose="020B0604020202020204" pitchFamily="34" charset="0"/>
              <a:buNone/>
            </a:pPr>
            <a:endParaRPr lang="en-US" altLang="en-US" sz="3600" b="1" dirty="0">
              <a:ea typeface="Malgun Gothic" panose="020B0503020000020004" pitchFamily="34" charset="-127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3761FD9-678F-962B-F766-86128E49F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13" y="0"/>
            <a:ext cx="8229600" cy="993775"/>
          </a:xfrm>
        </p:spPr>
        <p:txBody>
          <a:bodyPr/>
          <a:lstStyle/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Introduction:</a:t>
            </a:r>
            <a:endParaRPr lang="en-GB" altLang="en-US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0188AE24-04F4-6573-F273-BDFE1B7C708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07950" y="765175"/>
            <a:ext cx="8640763" cy="4679950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altLang="en-US" b="1" dirty="0"/>
              <a:t>Community Engagement – LCBB4011 </a:t>
            </a:r>
            <a:r>
              <a:rPr lang="en-GB" b="1" dirty="0">
                <a:cs typeface="Arial" panose="020B0604020202020204" pitchFamily="34" charset="0"/>
              </a:rPr>
              <a:t>is a 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b="1" dirty="0">
                <a:cs typeface="Arial" panose="020B0604020202020204" pitchFamily="34" charset="0"/>
              </a:rPr>
              <a:t>20 credit module.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1400" b="1" dirty="0">
                <a:cs typeface="Arial" panose="020B0604020202020204" pitchFamily="34" charset="0"/>
              </a:rPr>
              <a:t>UWTSD Students and Lecturers involved in Community Work at Sparkhill Recreation Park in  2018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br>
              <a:rPr lang="en-GB" sz="1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1300" dirty="0"/>
          </a:p>
        </p:txBody>
      </p:sp>
      <p:pic>
        <p:nvPicPr>
          <p:cNvPr id="7172" name="Picture 2" descr="A group of people standing together&#10;&#10;Description automatically generated with medium confidence">
            <a:extLst>
              <a:ext uri="{FF2B5EF4-FFF2-40B4-BE49-F238E27FC236}">
                <a16:creationId xmlns:a16="http://schemas.microsoft.com/office/drawing/2014/main" id="{0B1419E2-D79C-2B61-4389-C49218A47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420938"/>
            <a:ext cx="6853237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9D96BC7-E5AC-8610-1582-645AC3E3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1916113"/>
            <a:ext cx="8229600" cy="1143000"/>
          </a:xfrm>
        </p:spPr>
        <p:txBody>
          <a:bodyPr/>
          <a:lstStyle/>
          <a:p>
            <a:r>
              <a:rPr lang="en-GB" altLang="en-US"/>
              <a:t>Class conduct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Let’s discuss…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111A8C-A990-7538-D6BE-00FA72F4C90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A8403EF6-BC2E-03C7-66B1-6B428053546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69AE860-E282-448D-A6D4-2B47281A3D2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416B496-8978-3BE6-CAB5-DE230251E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549275"/>
            <a:ext cx="8229600" cy="1143000"/>
          </a:xfrm>
        </p:spPr>
        <p:txBody>
          <a:bodyPr/>
          <a:lstStyle/>
          <a:p>
            <a:r>
              <a:rPr lang="en-GB" altLang="en-US"/>
              <a:t>Introductions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CE115F-7CA6-3A58-C7D7-E1F0145C85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EFBECDC5-E0B0-10A2-B831-0F3D088B287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0435B2-D54D-4779-AB9B-6DB47745F16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9221" name="Picture 3">
            <a:extLst>
              <a:ext uri="{FF2B5EF4-FFF2-40B4-BE49-F238E27FC236}">
                <a16:creationId xmlns:a16="http://schemas.microsoft.com/office/drawing/2014/main" id="{B05BA969-1B0D-9283-9DB4-F314A0B7F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276475"/>
            <a:ext cx="2808287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D428E803-AEDB-DEE7-5601-B1C6E53C3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What to expect from this module</a:t>
            </a:r>
          </a:p>
        </p:txBody>
      </p:sp>
      <p:sp>
        <p:nvSpPr>
          <p:cNvPr id="10243" name="Content Placeholder 4">
            <a:extLst>
              <a:ext uri="{FF2B5EF4-FFF2-40B4-BE49-F238E27FC236}">
                <a16:creationId xmlns:a16="http://schemas.microsoft.com/office/drawing/2014/main" id="{6119A74A-8B0F-BC50-4D26-E8EC3435B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GB" altLang="en-US" sz="2400" dirty="0"/>
          </a:p>
          <a:p>
            <a:r>
              <a:rPr lang="en-GB" altLang="en-US" sz="2400" dirty="0"/>
              <a:t>Lots of interaction / conversation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Introduction to many community projects</a:t>
            </a:r>
          </a:p>
          <a:p>
            <a:endParaRPr lang="en-GB" altLang="en-US" sz="2400" dirty="0"/>
          </a:p>
          <a:p>
            <a:r>
              <a:rPr lang="en-GB" altLang="en-US" sz="2400" dirty="0"/>
              <a:t>Opportunity to take part in projects/get to know them</a:t>
            </a:r>
          </a:p>
          <a:p>
            <a:endParaRPr lang="en-GB" altLang="en-US" sz="2400" dirty="0"/>
          </a:p>
          <a:p>
            <a:r>
              <a:rPr lang="en-GB" altLang="en-US" sz="2400" dirty="0"/>
              <a:t>Learn how you can make a difference in the world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3A9FCC-0CC5-96EC-C6BC-9A0509B8F5B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63BB2C3-A972-49EF-9CA8-A88934305C2C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10245" name="Slide Number Placeholder 3">
            <a:extLst>
              <a:ext uri="{FF2B5EF4-FFF2-40B4-BE49-F238E27FC236}">
                <a16:creationId xmlns:a16="http://schemas.microsoft.com/office/drawing/2014/main" id="{DEECC883-53B2-BB36-F016-30FB64778F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B6F931-1D89-4B35-A92B-C030C355FD1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957241E-C050-3439-F934-4E1EBB3A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A9A21648-A836-CA8E-B09C-69B400AA553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23850" y="1196975"/>
            <a:ext cx="8712200" cy="4319588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GB" altLang="en-US" b="1"/>
          </a:p>
          <a:p>
            <a:pPr marL="0" indent="0" algn="ctr">
              <a:buFont typeface="Arial" panose="020B0604020202020204" pitchFamily="34" charset="0"/>
              <a:buNone/>
            </a:pPr>
            <a:endParaRPr lang="en-GB" altLang="en-US" b="1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b="1"/>
              <a:t>Module Aim: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/>
              <a:t>To identify the concepts and benefits of community engagement. </a:t>
            </a:r>
            <a:endParaRPr lang="en-GB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CBF21A4-64F2-9D92-26F5-D1495FBB1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7694C641-0EDA-9AF4-844B-D08108DD192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b="1" dirty="0"/>
              <a:t>Module Learning Outcomes: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000" dirty="0"/>
              <a:t>Upon the successful completion of this module, the student should be able to: </a:t>
            </a:r>
          </a:p>
          <a:p>
            <a:pPr>
              <a:lnSpc>
                <a:spcPct val="115000"/>
              </a:lnSpc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understand the needs of local community groups;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develop action plans for setting up community engagement initiatives;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identify opportunities for improving community engagement;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discuss the benefits of community-based research.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C37DF001-7D59-F5D8-3C7B-A192D64E1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0DB86B4F-858D-4A72-2DD0-96707387EC1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964612" cy="43910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Module Assessment :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AE1 (100%) – reflective portfolio – 3000 words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Submission – week 11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Read the assessment brief and watch the brief video for more information.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C62C0-CC49-6AF1-3F6A-F4936D3DF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Assessment tip – very important!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4DA0C2-D531-4565-9B22-8C456B363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Your assessment is a reflective portfolio to shape your future project. This means that two things are very important</a:t>
            </a:r>
          </a:p>
          <a:p>
            <a:pPr lvl="1"/>
            <a:r>
              <a:rPr lang="en-GB" sz="1800" dirty="0"/>
              <a:t>An idea for a clearly defined future community engagement project that you may want to run/take part in</a:t>
            </a:r>
          </a:p>
          <a:p>
            <a:pPr lvl="1"/>
            <a:r>
              <a:rPr lang="en-GB" sz="1800" dirty="0"/>
              <a:t>Weekly reflection on what you learn in this module</a:t>
            </a:r>
          </a:p>
          <a:p>
            <a:pPr lvl="1"/>
            <a:endParaRPr lang="en-GB" sz="1800" dirty="0"/>
          </a:p>
          <a:p>
            <a:r>
              <a:rPr lang="en-GB" sz="2000" dirty="0"/>
              <a:t>Start working on these two elements from week 1 and this assessment will become easier. </a:t>
            </a:r>
          </a:p>
          <a:p>
            <a:endParaRPr lang="en-GB" sz="2000" dirty="0"/>
          </a:p>
          <a:p>
            <a:r>
              <a:rPr lang="en-GB" sz="2000" dirty="0"/>
              <a:t>If you leave this until later– chances to fail increase!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8B25E0-567D-1532-9B44-6BACDCE8B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549B1D-B775-4AA7-8F6A-FD6021DDBCBF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80E790-F668-B4DC-73E5-449A207CF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0BE276-9A5D-43E7-8366-27D197E21FCC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6045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CC5BCB-A5D8-5E2A-E69B-F59DEFDCF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58C0437B-9483-C249-613A-5CB91589A1F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So far so good…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Any ….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16388" name="Picture 5" descr="Image result for any questions gif">
            <a:extLst>
              <a:ext uri="{FF2B5EF4-FFF2-40B4-BE49-F238E27FC236}">
                <a16:creationId xmlns:a16="http://schemas.microsoft.com/office/drawing/2014/main" id="{0D6D5429-529D-15C6-E606-986C7F344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32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026">
            <a:extLst>
              <a:ext uri="{FF2B5EF4-FFF2-40B4-BE49-F238E27FC236}">
                <a16:creationId xmlns:a16="http://schemas.microsoft.com/office/drawing/2014/main" id="{26CDCC15-26A5-6C00-B08B-0AF29F2201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What is a Community?</a:t>
            </a:r>
          </a:p>
        </p:txBody>
      </p:sp>
      <p:pic>
        <p:nvPicPr>
          <p:cNvPr id="98308" name="Picture 1028">
            <a:extLst>
              <a:ext uri="{FF2B5EF4-FFF2-40B4-BE49-F238E27FC236}">
                <a16:creationId xmlns:a16="http://schemas.microsoft.com/office/drawing/2014/main" id="{76877E3B-3B0A-B319-5443-F5BD747E77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74843"/>
            <a:ext cx="4038600" cy="323975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8307" name="Rectangle 1027">
            <a:extLst>
              <a:ext uri="{FF2B5EF4-FFF2-40B4-BE49-F238E27FC236}">
                <a16:creationId xmlns:a16="http://schemas.microsoft.com/office/drawing/2014/main" id="{C187F07B-846C-AD32-D0C6-71C275481E05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4648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NZ" altLang="en-US" sz="1500" b="1" dirty="0"/>
              <a:t>    A network of people &amp; organisations bound together by factors such as…</a:t>
            </a:r>
          </a:p>
          <a:p>
            <a:pPr>
              <a:lnSpc>
                <a:spcPct val="90000"/>
              </a:lnSpc>
              <a:buFontTx/>
              <a:buNone/>
            </a:pPr>
            <a:endParaRPr lang="en-NZ" altLang="en-US" sz="1500" b="1" dirty="0"/>
          </a:p>
          <a:p>
            <a:pPr>
              <a:lnSpc>
                <a:spcPct val="90000"/>
              </a:lnSpc>
              <a:spcBef>
                <a:spcPct val="5000"/>
              </a:spcBef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b="1" dirty="0"/>
              <a:t>	Shared identity, culture a or ethnic group</a:t>
            </a:r>
          </a:p>
          <a:p>
            <a:pPr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b="1" dirty="0"/>
              <a:t>	Common geography, locality, place </a:t>
            </a:r>
          </a:p>
          <a:p>
            <a:pPr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b="1" dirty="0"/>
              <a:t>	Administrative or political arrangements</a:t>
            </a:r>
            <a:endParaRPr lang="en-US" altLang="en-US" sz="1500" b="1" dirty="0"/>
          </a:p>
          <a:p>
            <a:pPr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b="1" dirty="0"/>
              <a:t>	</a:t>
            </a:r>
            <a:r>
              <a:rPr lang="en-GB" altLang="en-US" sz="1500" b="1" dirty="0"/>
              <a:t>Similar interest org./ voluntary organisation, online “virtual community,” work</a:t>
            </a:r>
            <a:br>
              <a:rPr lang="en-NZ" altLang="en-US" sz="1500" b="1" dirty="0"/>
            </a:br>
            <a:r>
              <a:rPr lang="en-NZ" altLang="en-US" sz="1500" b="1" dirty="0"/>
              <a:t> 		</a:t>
            </a:r>
          </a:p>
          <a:p>
            <a:pPr marL="0" indent="0"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None/>
            </a:pPr>
            <a:r>
              <a:rPr lang="en-NZ" altLang="en-US" sz="1500" b="1" dirty="0"/>
              <a:t>(</a:t>
            </a:r>
            <a:r>
              <a:rPr lang="en-NZ" altLang="en-US" sz="1200" b="1" dirty="0">
                <a:hlinkClick r:id="rId3"/>
              </a:rPr>
              <a:t>Royal Commission on Social Policy</a:t>
            </a:r>
            <a:r>
              <a:rPr lang="en-NZ" altLang="en-US" sz="1200" b="1" dirty="0"/>
              <a:t>, 1988)</a:t>
            </a:r>
          </a:p>
          <a:p>
            <a:pPr>
              <a:lnSpc>
                <a:spcPct val="90000"/>
              </a:lnSpc>
            </a:pPr>
            <a:endParaRPr lang="en-US" altLang="en-US" sz="1500" dirty="0"/>
          </a:p>
        </p:txBody>
      </p:sp>
      <p:sp>
        <p:nvSpPr>
          <p:cNvPr id="98313" name="Date Placeholder 4">
            <a:extLst>
              <a:ext uri="{FF2B5EF4-FFF2-40B4-BE49-F238E27FC236}">
                <a16:creationId xmlns:a16="http://schemas.microsoft.com/office/drawing/2014/main" id="{1A6B60ED-71E1-1D29-BB4B-BC24D66EBD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9CB6DA6-4508-40B4-AE32-AB21E8D7B996}" type="datetime1">
              <a:rPr lang="en-GB" altLang="en-US"/>
              <a:pPr>
                <a:spcAft>
                  <a:spcPts val="600"/>
                </a:spcAft>
                <a:defRPr/>
              </a:pPr>
              <a:t>04/04/2024</a:t>
            </a:fld>
            <a:endParaRPr lang="en-GB" altLang="en-US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B755E44E-4713-CB2F-BC26-A1D60F7ED8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971211C1-D20E-457B-BD62-E40ADABF8C9D}" type="slidenum">
              <a:rPr lang="en-US" altLang="en-US"/>
              <a:pPr>
                <a:spcAft>
                  <a:spcPts val="600"/>
                </a:spcAft>
              </a:pPr>
              <a:t>11</a:t>
            </a:fld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FF8D3-D7EB-39E4-12D2-9852F322D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1E32B1B2-5424-E844-35D1-76D01F3C457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042988" y="1484313"/>
            <a:ext cx="6877050" cy="467995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The concept of community engagement is difficult to define in narrow terms.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Why? You may ask.</a:t>
            </a:r>
          </a:p>
          <a:p>
            <a:pPr algn="just">
              <a:defRPr/>
            </a:pPr>
            <a:endParaRPr lang="en-GB" altLang="en-US" sz="2400" dirty="0"/>
          </a:p>
          <a:p>
            <a:pPr marL="0" indent="0" algn="just">
              <a:buNone/>
              <a:defRPr/>
            </a:pPr>
            <a:r>
              <a:rPr lang="en-GB" altLang="en-US" sz="2400" dirty="0"/>
              <a:t>It is a complex multidimensional construct used in organisation of collaborative effort in community, health circles, climate change, local government etc. – has a lot of facets.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63E11B8-7DC4-864C-209C-67498592A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Activity one – 20 min</a:t>
            </a:r>
          </a:p>
        </p:txBody>
      </p:sp>
      <p:sp>
        <p:nvSpPr>
          <p:cNvPr id="18435" name="Content Placeholder 4">
            <a:extLst>
              <a:ext uri="{FF2B5EF4-FFF2-40B4-BE49-F238E27FC236}">
                <a16:creationId xmlns:a16="http://schemas.microsoft.com/office/drawing/2014/main" id="{BC7E3D2B-3C7E-3DE3-543B-AF6E565AF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Look at multiple definitions of community engagement (link on Moodle)</a:t>
            </a:r>
          </a:p>
          <a:p>
            <a:endParaRPr lang="en-GB" altLang="en-US"/>
          </a:p>
          <a:p>
            <a:r>
              <a:rPr lang="en-GB" altLang="en-US"/>
              <a:t>How are they similar/different to one another? Discuss with a peer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96A274-FB91-5DD2-164D-F9C9DB42CEE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44698E5-F88C-40E3-8F6D-E7F8B87ED4B2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18437" name="Slide Number Placeholder 3">
            <a:extLst>
              <a:ext uri="{FF2B5EF4-FFF2-40B4-BE49-F238E27FC236}">
                <a16:creationId xmlns:a16="http://schemas.microsoft.com/office/drawing/2014/main" id="{4A7496F9-E4CC-EE65-780B-9C2F28C736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E327A2F-69CF-4579-8904-861907650DF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5A5D76AE-2BB7-D730-79F0-3860C955E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C2021A85-8127-A412-0204-C5E27B833E9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1" y="1340767"/>
            <a:ext cx="8147248" cy="3960441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800" dirty="0"/>
              <a:t>However, focusing on the organisational context, we will attempt to define the concept as follows: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altLang="en-US" sz="2800" i="1" dirty="0"/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400" b="1" i="1" dirty="0"/>
              <a:t>Community engagement strategy is the pattern of activities implemented by firms to work collaboratively with and through groups of people to address issues affecting the social well-being of those people (Bowen, et al, 2010</a:t>
            </a:r>
            <a:r>
              <a:rPr lang="en-GB" altLang="en-US" sz="2400" b="1" dirty="0"/>
              <a:t>)</a:t>
            </a:r>
            <a:r>
              <a:rPr lang="en-GB" altLang="en-US" sz="2400" b="1" i="1" dirty="0"/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79D4AA6-CDAD-B982-FC29-629005DED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F4F51FC7-1806-6B3F-5B36-3E799ABD7EA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341438"/>
            <a:ext cx="7561263" cy="3311525"/>
          </a:xfrm>
        </p:spPr>
        <p:txBody>
          <a:bodyPr/>
          <a:lstStyle/>
          <a:p>
            <a:pPr algn="just"/>
            <a:r>
              <a:rPr lang="en-GB" altLang="en-US" sz="2400"/>
              <a:t>It involves making efforts to be as inclusive as possible and to offer everyone a chance to be engaged if they wish to be.</a:t>
            </a:r>
          </a:p>
          <a:p>
            <a:pPr algn="just"/>
            <a:endParaRPr lang="en-GB" altLang="en-US" sz="2400"/>
          </a:p>
          <a:p>
            <a:pPr algn="just"/>
            <a:r>
              <a:rPr lang="en-GB" altLang="en-US" sz="2400"/>
              <a:t>Good community engagement can be achieved by using a wide range of tools and techniques, </a:t>
            </a:r>
          </a:p>
          <a:p>
            <a:pPr algn="just"/>
            <a:endParaRPr lang="en-GB" altLang="en-US" sz="2400"/>
          </a:p>
          <a:p>
            <a:pPr algn="just"/>
            <a:r>
              <a:rPr lang="en-GB" altLang="en-US" sz="2400"/>
              <a:t>However, not by applying a simple recipe or prescription applicable to all situations.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8C3A17CB-A6BD-0824-01F0-DB4BD8204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1AB86B13-F2FB-201B-3F5B-B44D056106C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7088" y="1844675"/>
            <a:ext cx="7489825" cy="3671888"/>
          </a:xfrm>
        </p:spPr>
        <p:txBody>
          <a:bodyPr/>
          <a:lstStyle/>
          <a:p>
            <a:pPr algn="just">
              <a:defRPr/>
            </a:pPr>
            <a:r>
              <a:rPr lang="en-GB" sz="2400" dirty="0"/>
              <a:t>It is about engaging the community to take action.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The engagement process is part of furthering another process: </a:t>
            </a:r>
          </a:p>
          <a:p>
            <a:pPr algn="just"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decision-making for a particular purpose – for example engaging with communities to address an issue like homelessness in your area</a:t>
            </a:r>
            <a:endParaRPr lang="en-GB" alt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9FF064E-6AAC-F810-55A3-4395537FF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46449BFA-5B4B-B07A-16D4-4C75D034B4B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632700" cy="381635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b="1" dirty="0"/>
              <a:t>Benefits to the organisation: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b="1" dirty="0"/>
          </a:p>
          <a:p>
            <a:pPr algn="just">
              <a:defRPr/>
            </a:pPr>
            <a:r>
              <a:rPr lang="en-GB" sz="2400" dirty="0"/>
              <a:t>Oragnisations can gain legitimacy.</a:t>
            </a:r>
          </a:p>
          <a:p>
            <a:pPr algn="just">
              <a:defRPr/>
            </a:pPr>
            <a:r>
              <a:rPr lang="en-GB" sz="2400" dirty="0"/>
              <a:t>Help organisations in managing social risk.</a:t>
            </a:r>
          </a:p>
          <a:p>
            <a:pPr algn="just">
              <a:defRPr/>
            </a:pPr>
            <a:r>
              <a:rPr lang="en-GB" sz="2400" dirty="0"/>
              <a:t>Co-develop innovative solutions to social problems with community members through a well-designed community engagement strategy.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3FAADC8-FE2E-FA49-BD5B-5C56192AA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575F4281-6DF7-BFC9-8CF6-C935E2FE24C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773238"/>
            <a:ext cx="7416800" cy="316865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b="1" dirty="0"/>
              <a:t>Benefits to the community: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b="1" dirty="0"/>
          </a:p>
          <a:p>
            <a:pPr algn="just">
              <a:defRPr/>
            </a:pPr>
            <a:r>
              <a:rPr lang="en-GB" sz="2400" dirty="0"/>
              <a:t>Oragnisations offer access to charitable funds.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Leverages on employee volunteers, training, capacity building, influencing projects and substantive improvement to social problems.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1450E75F-E857-2EE8-CA39-368D736F66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146674" y="5930429"/>
            <a:ext cx="2895600" cy="365125"/>
          </a:xfrm>
        </p:spPr>
        <p:txBody>
          <a:bodyPr/>
          <a:lstStyle/>
          <a:p>
            <a:fld id="{DFCCD576-20A3-4486-B96F-0270CF8195A0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122882" name="Rectangle 2">
            <a:extLst>
              <a:ext uri="{FF2B5EF4-FFF2-40B4-BE49-F238E27FC236}">
                <a16:creationId xmlns:a16="http://schemas.microsoft.com/office/drawing/2014/main" id="{FD0D559E-BCAF-22E5-578D-B507467085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7936" y="21283"/>
            <a:ext cx="7772400" cy="609600"/>
          </a:xfrm>
        </p:spPr>
        <p:txBody>
          <a:bodyPr/>
          <a:lstStyle/>
          <a:p>
            <a:pPr algn="ctr"/>
            <a:r>
              <a:rPr lang="en-NZ" altLang="en-US" sz="2400" dirty="0">
                <a:latin typeface="Arial Mäori" pitchFamily="34" charset="0"/>
              </a:rPr>
              <a:t> </a:t>
            </a:r>
            <a:r>
              <a:rPr lang="en-NZ" altLang="en-US" sz="3600" dirty="0"/>
              <a:t>Community Engagement Planning</a:t>
            </a:r>
            <a:r>
              <a:rPr lang="en-NZ" altLang="en-US" sz="2400" dirty="0">
                <a:latin typeface="Arial Mäori" pitchFamily="34" charset="0"/>
              </a:rPr>
              <a:t> </a:t>
            </a:r>
            <a:r>
              <a:rPr lang="en-NZ" altLang="en-US" sz="1400" dirty="0">
                <a:latin typeface="Verdana" panose="020B0604030504040204" pitchFamily="34" charset="0"/>
              </a:rPr>
              <a:t> </a:t>
            </a:r>
            <a:endParaRPr lang="en-US" altLang="en-US" sz="1400" dirty="0">
              <a:latin typeface="Verdana" panose="020B0604030504040204" pitchFamily="34" charset="0"/>
            </a:endParaRPr>
          </a:p>
        </p:txBody>
      </p:sp>
      <p:sp>
        <p:nvSpPr>
          <p:cNvPr id="122883" name="Text Box 3">
            <a:extLst>
              <a:ext uri="{FF2B5EF4-FFF2-40B4-BE49-F238E27FC236}">
                <a16:creationId xmlns:a16="http://schemas.microsoft.com/office/drawing/2014/main" id="{3B128C24-5538-EDED-A53E-3EA9B4BDB1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736" y="5412904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</a:pPr>
            <a:endParaRPr lang="en-US" altLang="en-US" b="0">
              <a:latin typeface="Times New Roman" panose="02020603050405020304" pitchFamily="18" charset="0"/>
            </a:endParaRPr>
          </a:p>
        </p:txBody>
      </p:sp>
      <p:sp>
        <p:nvSpPr>
          <p:cNvPr id="122884" name="Rectangle 4">
            <a:extLst>
              <a:ext uri="{FF2B5EF4-FFF2-40B4-BE49-F238E27FC236}">
                <a16:creationId xmlns:a16="http://schemas.microsoft.com/office/drawing/2014/main" id="{5FAAACD9-2708-39B0-B5AA-10146001E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536" y="764704"/>
            <a:ext cx="79248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00000"/>
              </a:lnSpc>
              <a:buFontTx/>
              <a:buNone/>
            </a:pPr>
            <a:r>
              <a:rPr lang="en-NZ" altLang="en-US" sz="2000">
                <a:latin typeface="Verdana" panose="020B0604030504040204" pitchFamily="34" charset="0"/>
              </a:rPr>
              <a:t>     </a:t>
            </a:r>
            <a:endParaRPr lang="en-US" altLang="en-US" sz="2400">
              <a:latin typeface="Verdana" panose="020B0604030504040204" pitchFamily="34" charset="0"/>
            </a:endParaRPr>
          </a:p>
          <a:p>
            <a:pPr>
              <a:lnSpc>
                <a:spcPct val="100000"/>
              </a:lnSpc>
              <a:buFontTx/>
              <a:buNone/>
            </a:pPr>
            <a:endParaRPr lang="en-US" altLang="en-US" sz="2000">
              <a:latin typeface="Verdana" panose="020B0604030504040204" pitchFamily="34" charset="0"/>
            </a:endParaRPr>
          </a:p>
        </p:txBody>
      </p:sp>
      <p:sp>
        <p:nvSpPr>
          <p:cNvPr id="122885" name="AutoShape 5">
            <a:extLst>
              <a:ext uri="{FF2B5EF4-FFF2-40B4-BE49-F238E27FC236}">
                <a16:creationId xmlns:a16="http://schemas.microsoft.com/office/drawing/2014/main" id="{279F9A77-6560-8F18-C716-6ABFFDBC4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736" y="1374304"/>
            <a:ext cx="1981200" cy="304800"/>
          </a:xfrm>
          <a:prstGeom prst="curvedDownArrow">
            <a:avLst>
              <a:gd name="adj1" fmla="val 130000"/>
              <a:gd name="adj2" fmla="val 26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6" name="AutoShape 6">
            <a:extLst>
              <a:ext uri="{FF2B5EF4-FFF2-40B4-BE49-F238E27FC236}">
                <a16:creationId xmlns:a16="http://schemas.microsoft.com/office/drawing/2014/main" id="{C3EB527E-195D-96D5-5505-99C950FD4A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7536" y="1374304"/>
            <a:ext cx="1981200" cy="304800"/>
          </a:xfrm>
          <a:prstGeom prst="curvedDownArrow">
            <a:avLst>
              <a:gd name="adj1" fmla="val 130000"/>
              <a:gd name="adj2" fmla="val 26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7" name="Oval 7">
            <a:extLst>
              <a:ext uri="{FF2B5EF4-FFF2-40B4-BE49-F238E27FC236}">
                <a16:creationId xmlns:a16="http://schemas.microsoft.com/office/drawing/2014/main" id="{11FC1181-25AE-DE8A-AA8D-C7B3E596D5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7736" y="3736504"/>
            <a:ext cx="1676400" cy="1447800"/>
          </a:xfrm>
          <a:prstGeom prst="ellipse">
            <a:avLst/>
          </a:prstGeom>
          <a:noFill/>
          <a:ln w="9525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8" name="Oval 8">
            <a:extLst>
              <a:ext uri="{FF2B5EF4-FFF2-40B4-BE49-F238E27FC236}">
                <a16:creationId xmlns:a16="http://schemas.microsoft.com/office/drawing/2014/main" id="{2AEA6405-F1B1-0967-014E-1DF3422910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6536" y="3736504"/>
            <a:ext cx="1676400" cy="1447800"/>
          </a:xfrm>
          <a:prstGeom prst="ellips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9" name="Oval 9">
            <a:extLst>
              <a:ext uri="{FF2B5EF4-FFF2-40B4-BE49-F238E27FC236}">
                <a16:creationId xmlns:a16="http://schemas.microsoft.com/office/drawing/2014/main" id="{9B43827C-7278-17ED-DA6A-4664E8AFE2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1536" y="3736504"/>
            <a:ext cx="1676400" cy="1447800"/>
          </a:xfrm>
          <a:prstGeom prst="ellipse">
            <a:avLst/>
          </a:prstGeom>
          <a:noFill/>
          <a:ln w="9525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90" name="Line 10">
            <a:extLst>
              <a:ext uri="{FF2B5EF4-FFF2-40B4-BE49-F238E27FC236}">
                <a16:creationId xmlns:a16="http://schemas.microsoft.com/office/drawing/2014/main" id="{C2954597-89E7-3783-B6E6-4FD37D749F6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24336" y="3355504"/>
            <a:ext cx="914400" cy="5334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1" name="Line 11">
            <a:extLst>
              <a:ext uri="{FF2B5EF4-FFF2-40B4-BE49-F238E27FC236}">
                <a16:creationId xmlns:a16="http://schemas.microsoft.com/office/drawing/2014/main" id="{C5E03927-676F-9A8B-1F87-89029304B27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824536" y="3431704"/>
            <a:ext cx="152400" cy="3048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2" name="Line 12">
            <a:extLst>
              <a:ext uri="{FF2B5EF4-FFF2-40B4-BE49-F238E27FC236}">
                <a16:creationId xmlns:a16="http://schemas.microsoft.com/office/drawing/2014/main" id="{B3865AEF-7FF5-8711-63F0-100E2E9572EC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043736" y="3431704"/>
            <a:ext cx="152400" cy="3048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3" name="Line 13">
            <a:extLst>
              <a:ext uri="{FF2B5EF4-FFF2-40B4-BE49-F238E27FC236}">
                <a16:creationId xmlns:a16="http://schemas.microsoft.com/office/drawing/2014/main" id="{400A9C06-6718-3FA7-70B0-A47E4C4D4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805736" y="3431704"/>
            <a:ext cx="838200" cy="6096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4" name="Oval 14">
            <a:extLst>
              <a:ext uri="{FF2B5EF4-FFF2-40B4-BE49-F238E27FC236}">
                <a16:creationId xmlns:a16="http://schemas.microsoft.com/office/drawing/2014/main" id="{45F5FEFA-4906-0756-E0D2-D9B4B60179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736" y="3736504"/>
            <a:ext cx="1676400" cy="1447800"/>
          </a:xfrm>
          <a:prstGeom prst="ellipse">
            <a:avLst/>
          </a:prstGeom>
          <a:noFill/>
          <a:ln w="9525">
            <a:solidFill>
              <a:srgbClr val="66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endParaRPr lang="en-US" altLang="en-US" b="0">
              <a:latin typeface="Verdana" panose="020B0604030504040204" pitchFamily="34" charset="0"/>
            </a:endParaRPr>
          </a:p>
        </p:txBody>
      </p:sp>
      <p:sp>
        <p:nvSpPr>
          <p:cNvPr id="122895" name="Text Box 15">
            <a:extLst>
              <a:ext uri="{FF2B5EF4-FFF2-40B4-BE49-F238E27FC236}">
                <a16:creationId xmlns:a16="http://schemas.microsoft.com/office/drawing/2014/main" id="{B6AD00B6-99FC-D97C-872C-58409BA264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20136" y="4041304"/>
            <a:ext cx="1219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Natural 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896" name="Text Box 16">
            <a:extLst>
              <a:ext uri="{FF2B5EF4-FFF2-40B4-BE49-F238E27FC236}">
                <a16:creationId xmlns:a16="http://schemas.microsoft.com/office/drawing/2014/main" id="{6F6DA4D2-53F4-71F4-8570-A57859964D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6336" y="4041304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Human</a:t>
            </a:r>
            <a:br>
              <a:rPr lang="en-NZ" altLang="en-US" sz="1800">
                <a:latin typeface="Arial" panose="020B0604020202020204" pitchFamily="34" charset="0"/>
              </a:rPr>
            </a:br>
            <a:r>
              <a:rPr lang="en-NZ" altLang="en-US" sz="1800">
                <a:latin typeface="Arial" panose="020B0604020202020204" pitchFamily="34" charset="0"/>
              </a:rPr>
              <a:t>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897" name="Text Box 17">
            <a:extLst>
              <a:ext uri="{FF2B5EF4-FFF2-40B4-BE49-F238E27FC236}">
                <a16:creationId xmlns:a16="http://schemas.microsoft.com/office/drawing/2014/main" id="{54DAC76D-FAD4-5E6B-2EC7-284EC1757E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1536" y="1679104"/>
            <a:ext cx="3505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2000" i="1" dirty="0">
                <a:solidFill>
                  <a:srgbClr val="CC3300"/>
                </a:solidFill>
              </a:rPr>
              <a:t>Where we’re going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 dirty="0">
                <a:latin typeface="Arial" panose="020B0604020202020204" pitchFamily="34" charset="0"/>
              </a:rPr>
              <a:t>Community Vision,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 dirty="0">
                <a:latin typeface="Arial" panose="020B0604020202020204" pitchFamily="34" charset="0"/>
              </a:rPr>
              <a:t>Identifying outcomes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122898" name="Text Box 18">
            <a:extLst>
              <a:ext uri="{FF2B5EF4-FFF2-40B4-BE49-F238E27FC236}">
                <a16:creationId xmlns:a16="http://schemas.microsoft.com/office/drawing/2014/main" id="{1E09CC59-1C03-4273-377A-64B8C432C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5136" y="4041304"/>
            <a:ext cx="14478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Finance/</a:t>
            </a:r>
            <a:br>
              <a:rPr lang="en-NZ" altLang="en-US" sz="1800">
                <a:latin typeface="Arial" panose="020B0604020202020204" pitchFamily="34" charset="0"/>
              </a:rPr>
            </a:br>
            <a:r>
              <a:rPr lang="en-NZ" altLang="en-US" sz="1800">
                <a:latin typeface="Arial" panose="020B0604020202020204" pitchFamily="34" charset="0"/>
              </a:rPr>
              <a:t>Physical 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899" name="Text Box 19">
            <a:extLst>
              <a:ext uri="{FF2B5EF4-FFF2-40B4-BE49-F238E27FC236}">
                <a16:creationId xmlns:a16="http://schemas.microsoft.com/office/drawing/2014/main" id="{9A24C244-097C-091C-7593-6346F718B1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6136" y="567854"/>
            <a:ext cx="65532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2200" dirty="0"/>
              <a:t>Whole Community Involvement</a:t>
            </a:r>
            <a:endParaRPr lang="en-US" altLang="en-US" sz="2200" dirty="0"/>
          </a:p>
        </p:txBody>
      </p:sp>
      <p:sp>
        <p:nvSpPr>
          <p:cNvPr id="122900" name="Text Box 20">
            <a:extLst>
              <a:ext uri="{FF2B5EF4-FFF2-40B4-BE49-F238E27FC236}">
                <a16:creationId xmlns:a16="http://schemas.microsoft.com/office/drawing/2014/main" id="{6856060A-D139-4023-2A3E-DE85BD455E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7936" y="1679104"/>
            <a:ext cx="2514600" cy="125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2000" i="1">
                <a:solidFill>
                  <a:srgbClr val="CC3300"/>
                </a:solidFill>
              </a:rPr>
              <a:t>Where we’re at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>
                <a:latin typeface="Arial" panose="020B0604020202020204" pitchFamily="34" charset="0"/>
              </a:rPr>
              <a:t>Community Needs, Community Profile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2000"/>
              <a:t> </a:t>
            </a:r>
            <a:endParaRPr lang="en-US" altLang="en-US" sz="2000"/>
          </a:p>
        </p:txBody>
      </p:sp>
      <p:sp>
        <p:nvSpPr>
          <p:cNvPr id="122901" name="Text Box 21">
            <a:extLst>
              <a:ext uri="{FF2B5EF4-FFF2-40B4-BE49-F238E27FC236}">
                <a16:creationId xmlns:a16="http://schemas.microsoft.com/office/drawing/2014/main" id="{820A707D-EA59-D1FA-9CFF-94AB51A205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536" y="5184304"/>
            <a:ext cx="533400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200"/>
              <a:t>Community capabilities and assets</a:t>
            </a:r>
          </a:p>
        </p:txBody>
      </p:sp>
      <p:sp>
        <p:nvSpPr>
          <p:cNvPr id="122902" name="Text Box 22">
            <a:extLst>
              <a:ext uri="{FF2B5EF4-FFF2-40B4-BE49-F238E27FC236}">
                <a16:creationId xmlns:a16="http://schemas.microsoft.com/office/drawing/2014/main" id="{6279EBB3-BB83-36FB-FD1B-D0AAB72697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5136" y="3965104"/>
            <a:ext cx="12192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Social/</a:t>
            </a:r>
            <a:br>
              <a:rPr lang="en-NZ" altLang="en-US" sz="1800">
                <a:latin typeface="Arial" panose="020B0604020202020204" pitchFamily="34" charset="0"/>
              </a:rPr>
            </a:br>
            <a:r>
              <a:rPr lang="en-NZ" altLang="en-US" sz="1800">
                <a:latin typeface="Arial" panose="020B0604020202020204" pitchFamily="34" charset="0"/>
              </a:rPr>
              <a:t>Cultural 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903" name="Text Box 23">
            <a:extLst>
              <a:ext uri="{FF2B5EF4-FFF2-40B4-BE49-F238E27FC236}">
                <a16:creationId xmlns:a16="http://schemas.microsoft.com/office/drawing/2014/main" id="{FEE5B7B9-3239-6562-2A75-95DCB21474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1936" y="1679104"/>
            <a:ext cx="26670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2000" i="1">
                <a:solidFill>
                  <a:srgbClr val="CC3300"/>
                </a:solidFill>
              </a:rPr>
              <a:t>How we get there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>
                <a:latin typeface="Arial" panose="020B0604020202020204" pitchFamily="34" charset="0"/>
              </a:rPr>
              <a:t>Community  Plan/Actions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904" name="Text Box 24">
            <a:extLst>
              <a:ext uri="{FF2B5EF4-FFF2-40B4-BE49-F238E27FC236}">
                <a16:creationId xmlns:a16="http://schemas.microsoft.com/office/drawing/2014/main" id="{E8576A67-1059-E43E-DF3F-4CE0DA9A86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3936" y="2822104"/>
            <a:ext cx="3657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2000"/>
              <a:t> </a:t>
            </a:r>
            <a:r>
              <a:rPr lang="en-NZ" altLang="en-US" sz="2000" i="1">
                <a:solidFill>
                  <a:srgbClr val="CC3300"/>
                </a:solidFill>
              </a:rPr>
              <a:t>Informed choices, balanced development options</a:t>
            </a:r>
            <a:endParaRPr lang="en-US" altLang="en-US" sz="2000">
              <a:solidFill>
                <a:srgbClr val="CC3300"/>
              </a:solidFill>
            </a:endParaRPr>
          </a:p>
        </p:txBody>
      </p:sp>
      <p:sp>
        <p:nvSpPr>
          <p:cNvPr id="122905" name="AutoShape 25">
            <a:extLst>
              <a:ext uri="{FF2B5EF4-FFF2-40B4-BE49-F238E27FC236}">
                <a16:creationId xmlns:a16="http://schemas.microsoft.com/office/drawing/2014/main" id="{A1E730A0-5E48-CE1A-DB2C-C7787020F7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72136" y="2669704"/>
            <a:ext cx="1371600" cy="228600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2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25565E5F-ADA2-D173-712D-340D1414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450"/>
            <a:ext cx="9109075" cy="647700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71EC8BA5-18D5-AE4A-CCD7-FB0BD4728EA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68313" y="1052513"/>
            <a:ext cx="8567737" cy="4679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800" b="1" dirty="0">
                <a:solidFill>
                  <a:srgbClr val="7030A0"/>
                </a:solidFill>
              </a:rPr>
              <a:t>Who is a stakeholder?</a:t>
            </a: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/>
              <a:t>Contribute to the organization internally (internal to the organization);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Employees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Managers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Directors</a:t>
            </a: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/>
              <a:t>Contribute to the organization externally (external to the organization);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Suppliers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Customers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Local/host community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Government 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17E8F1C1-E6F0-5A7B-7B28-569260F59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450"/>
            <a:ext cx="9109075" cy="647700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DC6D2E80-BDDE-4796-4745-93B86B08BCF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11560" y="1124743"/>
            <a:ext cx="7560840" cy="4032449"/>
          </a:xfrm>
        </p:spPr>
        <p:txBody>
          <a:bodyPr/>
          <a:lstStyle/>
          <a:p>
            <a:pPr>
              <a:defRPr/>
            </a:pPr>
            <a:endParaRPr lang="en-GB" altLang="en-US" sz="2000" dirty="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altLang="en-US" sz="3600" b="1" dirty="0"/>
              <a:t>Class activity</a:t>
            </a:r>
          </a:p>
          <a:p>
            <a:pPr marL="0" indent="0" algn="ctr">
              <a:buNone/>
              <a:defRPr/>
            </a:pPr>
            <a:r>
              <a:rPr lang="en-GB" altLang="en-US" sz="2800" b="1" dirty="0">
                <a:solidFill>
                  <a:srgbClr val="C00000"/>
                </a:solidFill>
              </a:rPr>
              <a:t>Select an organisation and identity its key activities and its stakeholders in the context of community engagement.</a:t>
            </a:r>
          </a:p>
        </p:txBody>
      </p:sp>
      <p:pic>
        <p:nvPicPr>
          <p:cNvPr id="27652" name="Picture 3" descr="10 Reasons to Start Planning Your 2021 Event Sponsorship">
            <a:extLst>
              <a:ext uri="{FF2B5EF4-FFF2-40B4-BE49-F238E27FC236}">
                <a16:creationId xmlns:a16="http://schemas.microsoft.com/office/drawing/2014/main" id="{C0DDF382-8336-8EBC-C922-C8E2D92F4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137" y="3718917"/>
            <a:ext cx="2630487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4486781A-167A-C08D-CDCA-DF3DABE22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575"/>
            <a:ext cx="8229600" cy="1143000"/>
          </a:xfrm>
        </p:spPr>
        <p:txBody>
          <a:bodyPr/>
          <a:lstStyle/>
          <a:p>
            <a:r>
              <a:rPr lang="en-GB" altLang="en-US" dirty="0"/>
              <a:t>Activity three</a:t>
            </a:r>
            <a:br>
              <a:rPr lang="en-GB" altLang="en-US" dirty="0"/>
            </a:br>
            <a:r>
              <a:rPr lang="en-GB" altLang="en-US" dirty="0"/>
              <a:t>	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Let's read and discuss a few case studies together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8959BC-DE5A-133E-6B08-4D6C0584FC3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78ADAC9-AE56-4886-A734-F8F3F22C3341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C9F992E7-490C-E34F-911C-947FD26A819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63A1464-3197-482F-A7A3-0FCE20EF7DE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F9BFCF5-1312-7A1B-DCFD-D3ECD6EF8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252A1531-28B4-7C73-95E3-82E5953F82C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50825" y="1412875"/>
            <a:ext cx="8893175" cy="446405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800" dirty="0"/>
              <a:t>Examples of community engagement include</a:t>
            </a:r>
          </a:p>
          <a:p>
            <a:pPr algn="just">
              <a:defRPr/>
            </a:pPr>
            <a:r>
              <a:rPr lang="en-GB" sz="2800" dirty="0"/>
              <a:t>Hook &amp; Ladder Brewing Co.’s philanthropic support of local fire-fighters through the donation of ‘A Penny for Every Pint’. For more details read @:</a:t>
            </a:r>
          </a:p>
          <a:p>
            <a:pPr algn="just">
              <a:defRPr/>
            </a:pPr>
            <a:endParaRPr lang="en-GB" sz="28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>
                <a:hlinkClick r:id="rId2"/>
              </a:rPr>
              <a:t>https://onmilwaukee.com/articles/hookandladder</a:t>
            </a: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05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D75ED4-157D-E565-F33F-ED561332DA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0723" name="Slide Number Placeholder 3">
            <a:extLst>
              <a:ext uri="{FF2B5EF4-FFF2-40B4-BE49-F238E27FC236}">
                <a16:creationId xmlns:a16="http://schemas.microsoft.com/office/drawing/2014/main" id="{C72C791D-17FD-E7C8-3A25-2921D3B398C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0A7F71-951D-409E-971B-6D76C9D04F6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0724" name="Picture 5">
            <a:extLst>
              <a:ext uri="{FF2B5EF4-FFF2-40B4-BE49-F238E27FC236}">
                <a16:creationId xmlns:a16="http://schemas.microsoft.com/office/drawing/2014/main" id="{CC528638-9DD4-805B-A66C-BDFFD47FEC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981075"/>
            <a:ext cx="3684588" cy="369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07656E6-5259-884C-D1D0-06CFA67E8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6AA4E631-D6CF-7E4E-8298-E8D49C146DA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63575" y="1556791"/>
            <a:ext cx="7940873" cy="3744417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800" dirty="0"/>
              <a:t>Examples of community engagement include</a:t>
            </a:r>
          </a:p>
          <a:p>
            <a:pPr algn="just">
              <a:defRPr/>
            </a:pPr>
            <a:endParaRPr lang="en-GB" sz="2800" dirty="0"/>
          </a:p>
          <a:p>
            <a:pPr algn="just">
              <a:defRPr/>
            </a:pPr>
            <a:r>
              <a:rPr lang="en-GB" sz="2800" dirty="0"/>
              <a:t>Pfizer’s ‘Amigos </a:t>
            </a:r>
            <a:r>
              <a:rPr lang="en-GB" sz="2800" dirty="0" err="1"/>
              <a:t>en</a:t>
            </a:r>
            <a:r>
              <a:rPr lang="en-GB" sz="2800" dirty="0"/>
              <a:t> </a:t>
            </a:r>
            <a:r>
              <a:rPr lang="en-GB" sz="2800" dirty="0" err="1"/>
              <a:t>Salud</a:t>
            </a:r>
            <a:r>
              <a:rPr lang="en-GB" sz="2800" dirty="0"/>
              <a:t>’ (Friends in Health) project that provides culturally relevant tools to help Latino patients manage diabetes and related complications. For more details read:</a:t>
            </a:r>
          </a:p>
          <a:p>
            <a:pPr algn="just">
              <a:defRPr/>
            </a:pPr>
            <a:r>
              <a:rPr lang="en-GB" sz="1800" b="1" dirty="0">
                <a:solidFill>
                  <a:srgbClr val="FF0000"/>
                </a:solidFill>
              </a:rPr>
              <a:t>Pfizer Provides Free Health Program to Reduce Health Disparities @: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800" b="1" dirty="0">
              <a:solidFill>
                <a:srgbClr val="FF0000"/>
              </a:solidFill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1050" dirty="0">
                <a:hlinkClick r:id="rId2"/>
              </a:rPr>
              <a:t>Pfizer diabetes program improves health outcome - MM+M - Medical Marketing and Media (mmm-online.com)</a:t>
            </a:r>
            <a:endParaRPr lang="en-GB" sz="105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2B7D61-4141-B709-0A43-C8405EF2AA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68843233-BBE5-DFE0-B364-2CAE50D271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26E2D99-A87C-4CDC-9057-5A48EC56F9D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2772" name="Picture 5">
            <a:extLst>
              <a:ext uri="{FF2B5EF4-FFF2-40B4-BE49-F238E27FC236}">
                <a16:creationId xmlns:a16="http://schemas.microsoft.com/office/drawing/2014/main" id="{F1B4743C-B704-281D-AE3A-4A7A86F26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325" y="1341438"/>
            <a:ext cx="3221038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36C78435-B7B3-FE8C-100C-8DFFB650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/>
              <a:t>Community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73CA5678-F269-F351-2C17-9B476C60E47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577" y="1844823"/>
            <a:ext cx="7848872" cy="352839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800" dirty="0"/>
              <a:t>Examples of community engagement include:</a:t>
            </a:r>
          </a:p>
          <a:p>
            <a:pPr algn="just">
              <a:defRPr/>
            </a:pPr>
            <a:r>
              <a:rPr lang="en-GB" sz="2800" dirty="0"/>
              <a:t>Tesco is partnering with local stakeholders to help fight poverty in local areas. For more details read: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800" dirty="0"/>
              <a:t>Making a positive contribution to the local communities we serve @: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1200" dirty="0">
                <a:hlinkClick r:id="rId2"/>
              </a:rPr>
              <a:t>https://www.tescoplc.com/blog/making-a-positive-contribution-to-the-local-communities-we-serve/</a:t>
            </a:r>
            <a:endParaRPr lang="en-GB" sz="12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2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05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CFD8F6-D1CA-EC76-7351-1BEBB89DF91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DCE0A666-4E36-060A-35C0-8EBDE7D4B49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4B7EA5-6F93-46A9-865D-B4F04C28235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4820" name="Picture 5">
            <a:extLst>
              <a:ext uri="{FF2B5EF4-FFF2-40B4-BE49-F238E27FC236}">
                <a16:creationId xmlns:a16="http://schemas.microsoft.com/office/drawing/2014/main" id="{BD027396-FED8-4FC3-6BE1-2BEC2BC8E7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908050"/>
            <a:ext cx="3544887" cy="370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953117C9-1783-EB7B-6AE4-1841A4B8E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0213"/>
            <a:ext cx="8229600" cy="1143000"/>
          </a:xfrm>
        </p:spPr>
        <p:txBody>
          <a:bodyPr/>
          <a:lstStyle/>
          <a:p>
            <a:r>
              <a:rPr lang="en-GB" altLang="en-US" dirty="0"/>
              <a:t>What, if any, are key differences in the above projects?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E695BC-FD73-322D-F1AE-4CEE5C238E7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78ADAC9-AE56-4886-A734-F8F3F22C3341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30A91A74-B65D-189E-A734-4B35E2B5485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DBABAD-8C0F-4001-9639-68021E172A2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83CFECE2-17E2-522D-2653-A33029EA7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2F094C61-DC31-F82D-4C66-837CA605BC2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39552" y="1484783"/>
            <a:ext cx="7704856" cy="345638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800" b="1" dirty="0">
                <a:solidFill>
                  <a:srgbClr val="FF0000"/>
                </a:solidFill>
                <a:ea typeface="Malgun Gothic" panose="020B0503020000020004" pitchFamily="34" charset="-127"/>
              </a:rPr>
              <a:t>Community Engagement &amp; Me</a:t>
            </a:r>
            <a:r>
              <a:rPr lang="en-GB" sz="2800" b="1" dirty="0"/>
              <a:t>: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>
              <a:latin typeface="+mj-lt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j-lt"/>
              </a:rPr>
              <a:t>With a view to building capacity in…..</a:t>
            </a:r>
          </a:p>
          <a:p>
            <a:pPr algn="just">
              <a:defRPr/>
            </a:pPr>
            <a:r>
              <a:rPr lang="en-GB" altLang="en-US" sz="2400" dirty="0">
                <a:latin typeface="+mj-lt"/>
              </a:rPr>
              <a:t>creating, evaluating, applying and assessing ideas and solutions;</a:t>
            </a:r>
          </a:p>
          <a:p>
            <a:pPr algn="just">
              <a:defRPr/>
            </a:pPr>
            <a:r>
              <a:rPr lang="en-GB" altLang="en-US" sz="2400" dirty="0">
                <a:latin typeface="+mj-lt"/>
              </a:rPr>
              <a:t>generating an increased awareness of personal skills and the importance of continuous learning and reflection.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B374BDF-E40E-DF03-EAA3-40C5BF147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17070560-EF6B-357C-B2C2-53F729D3143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67544" y="1412775"/>
            <a:ext cx="8064896" cy="3744417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FF0000"/>
                </a:solidFill>
                <a:ea typeface="Malgun Gothic" panose="020B0503020000020004" pitchFamily="34" charset="-127"/>
              </a:rPr>
              <a:t>How do you fit into community engagement?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FF0000"/>
                </a:solidFill>
                <a:ea typeface="Malgun Gothic" panose="020B0503020000020004" pitchFamily="34" charset="-127"/>
              </a:rPr>
              <a:t>Tell us about yourself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FF0000"/>
                </a:solidFill>
                <a:ea typeface="Malgun Gothic" panose="020B0503020000020004" pitchFamily="34" charset="-127"/>
              </a:rPr>
              <a:t>(complete this task on a sheet of paper):</a:t>
            </a:r>
            <a:r>
              <a:rPr lang="en-GB" sz="2000" b="1" dirty="0"/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b="1" dirty="0"/>
          </a:p>
          <a:p>
            <a:pPr>
              <a:defRPr/>
            </a:pPr>
            <a:r>
              <a:rPr lang="en-GB" altLang="en-US" sz="1800" dirty="0"/>
              <a:t>What are your strengths?</a:t>
            </a:r>
          </a:p>
          <a:p>
            <a:pPr>
              <a:defRPr/>
            </a:pPr>
            <a:r>
              <a:rPr lang="en-GB" altLang="en-US" sz="1800" dirty="0"/>
              <a:t>What skills do you want to develop?</a:t>
            </a:r>
          </a:p>
          <a:p>
            <a:pPr>
              <a:defRPr/>
            </a:pPr>
            <a:r>
              <a:rPr lang="en-GB" altLang="en-US" sz="1800" dirty="0"/>
              <a:t>What are your career aspirations?</a:t>
            </a:r>
          </a:p>
          <a:p>
            <a:pPr>
              <a:defRPr/>
            </a:pPr>
            <a:r>
              <a:rPr lang="en-GB" altLang="en-US" sz="1800" dirty="0"/>
              <a:t>What are you going to do to achieve these?</a:t>
            </a:r>
          </a:p>
          <a:p>
            <a:pPr>
              <a:defRPr/>
            </a:pPr>
            <a:r>
              <a:rPr lang="en-GB" altLang="en-US" sz="1800" dirty="0"/>
              <a:t>What can you offer an employer?  </a:t>
            </a:r>
          </a:p>
          <a:p>
            <a:pPr>
              <a:defRPr/>
            </a:pPr>
            <a:r>
              <a:rPr lang="en-GB" altLang="en-US" sz="1800" dirty="0"/>
              <a:t>How can you link your skills to a community engagement initiative? – this can be for your own business idea/potential future employer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FA7EEF17-62F4-C9A9-7CD0-0659C885F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/>
          <a:lstStyle/>
          <a:p>
            <a:r>
              <a:rPr lang="en-GB" altLang="en-US" sz="4000" dirty="0"/>
              <a:t>Final activity – 20 min</a:t>
            </a:r>
            <a:br>
              <a:rPr lang="en-GB" altLang="en-US" sz="4000" dirty="0"/>
            </a:b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We will be doing this every week.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2D92E7-4FC0-C748-E3FA-391C7975477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F9A4DB07-7A25-7599-B484-7842FD67805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5F00B8-6E79-45A5-8237-1E8AA598166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D2347144-14A4-43C7-89F6-1668CEBB8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Community Engagement - LCBB4011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BF871461-333B-9F6B-2750-7D29DF8C9E0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Any ….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39940" name="Picture 5" descr="Image result for any questions gif">
            <a:extLst>
              <a:ext uri="{FF2B5EF4-FFF2-40B4-BE49-F238E27FC236}">
                <a16:creationId xmlns:a16="http://schemas.microsoft.com/office/drawing/2014/main" id="{C5FAD643-3795-6BE5-299D-703B497F8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32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1">
            <a:extLst>
              <a:ext uri="{FF2B5EF4-FFF2-40B4-BE49-F238E27FC236}">
                <a16:creationId xmlns:a16="http://schemas.microsoft.com/office/drawing/2014/main" id="{D6D8D7E3-13AD-7C09-0E58-717E71DAA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125538"/>
            <a:ext cx="8496300" cy="4391025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Arnold, M. (2007). Pfizer diabetes program improves health outcome. [online] MM+M - Medical Marketing and Media. Available at: https://www.mmm-online.com/home/channel/pfizer-diabetes-program-improves-health-outcome/ [Accessed 21 Mar.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Bowen, F., E., (2007). ‘Corporate Social Strategy: Competing Views from Two Theories of the Firm’, Journal of Business Ethics 75(1), 97–113.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Bowen, F., 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Newenham-Kahindi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A., and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Herremans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I., (2010). When Suits Meet Roots: The Antecedents and Consequences of Community Engagement Strategy, Journal of Business Ethics, available @: 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http://www.uapa533.com/uploads/8/4/4/9/8449980/when-suits-meet-roots.pdf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(Accessed on 18/09/2021).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Dempsey, S., E., (2010). Critiquing Community Engagement, Management Communication Quarterly, available @: </a:t>
            </a:r>
            <a:r>
              <a:rPr lang="en-GB" sz="12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https://citeseerx.ist.psu.edu/viewdoc/download?doi=10.1.1.852.3817&amp;rep=rep1&amp;type=pdf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(Accessed on 19/09/2021)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Lawrence, J. (2009). Hook &amp; Ladder Brewery fans the flame of charity. [online]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OnMilwaukee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https://onmilwaukee.com/articles/hookandladder [Accessed 21 Mar.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Tarry, J. (2018). Making a positive contribution to the local communities we serve. [online] Tesco PLC. Available at: https://www.tescoplc.com/blog/making-a-positive-contribution-to-the-local-communities-we-serve/.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endParaRPr lang="en-GB" sz="12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endParaRPr lang="en-GB" sz="12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0963" name="Title 2">
            <a:extLst>
              <a:ext uri="{FF2B5EF4-FFF2-40B4-BE49-F238E27FC236}">
                <a16:creationId xmlns:a16="http://schemas.microsoft.com/office/drawing/2014/main" id="{96C6327A-1132-0FE0-81F7-5FBA2B3CC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92162"/>
          </a:xfrm>
        </p:spPr>
        <p:txBody>
          <a:bodyPr/>
          <a:lstStyle/>
          <a:p>
            <a:r>
              <a:rPr lang="en-GB" altLang="en-US" b="1"/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1714</TotalTime>
  <Words>1452</Words>
  <Application>Microsoft Office PowerPoint</Application>
  <PresentationFormat>On-screen Show (4:3)</PresentationFormat>
  <Paragraphs>223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Malgun Gothic</vt:lpstr>
      <vt:lpstr>Arial</vt:lpstr>
      <vt:lpstr>Arial Mäori</vt:lpstr>
      <vt:lpstr>Calibri</vt:lpstr>
      <vt:lpstr>Myriad Pro</vt:lpstr>
      <vt:lpstr>Symbol</vt:lpstr>
      <vt:lpstr>Times New Roman</vt:lpstr>
      <vt:lpstr>Verdana</vt:lpstr>
      <vt:lpstr>Wingdings</vt:lpstr>
      <vt:lpstr>20140311PresentationUWTSDTemplate</vt:lpstr>
      <vt:lpstr>LCBB4011 Community Engagement       </vt:lpstr>
      <vt:lpstr>Module Introduction:</vt:lpstr>
      <vt:lpstr>Class conduct   Let’s discuss…</vt:lpstr>
      <vt:lpstr>Introductions</vt:lpstr>
      <vt:lpstr>What to expect from this module</vt:lpstr>
      <vt:lpstr>Community Engagement - LCBB4011</vt:lpstr>
      <vt:lpstr>Community Engagement - LCBB4011</vt:lpstr>
      <vt:lpstr>Community Engagement - LCBB4011</vt:lpstr>
      <vt:lpstr>Assessment tip – very important! </vt:lpstr>
      <vt:lpstr>Community Engagement - LCBB4011</vt:lpstr>
      <vt:lpstr>What is a Community?</vt:lpstr>
      <vt:lpstr>Community Engagement</vt:lpstr>
      <vt:lpstr>Activity one – 20 min</vt:lpstr>
      <vt:lpstr>Community Engagement</vt:lpstr>
      <vt:lpstr>Community Engagement</vt:lpstr>
      <vt:lpstr>Community Engagement</vt:lpstr>
      <vt:lpstr>Community Engagement</vt:lpstr>
      <vt:lpstr>Community Engagement</vt:lpstr>
      <vt:lpstr> Community Engagement Planning  </vt:lpstr>
      <vt:lpstr>Community Engagement - LCBB4011</vt:lpstr>
      <vt:lpstr>Community Engagement - LCBB4011</vt:lpstr>
      <vt:lpstr>Activity three    Let's read and discuss a few case studies together</vt:lpstr>
      <vt:lpstr>Community Engagement</vt:lpstr>
      <vt:lpstr>PowerPoint Presentation</vt:lpstr>
      <vt:lpstr>Community Engagement</vt:lpstr>
      <vt:lpstr>PowerPoint Presentation</vt:lpstr>
      <vt:lpstr>Community Engagement</vt:lpstr>
      <vt:lpstr>PowerPoint Presentation</vt:lpstr>
      <vt:lpstr>What, if any, are key differences in the above projects?</vt:lpstr>
      <vt:lpstr>Community Engagement - LCBB4011</vt:lpstr>
      <vt:lpstr>Community Engagement - LCBB4011</vt:lpstr>
      <vt:lpstr>Final activity – 20 min   Complete the CPD Log – Moodle.   We will be doing this every week.  This will be used in your reflection portfolio</vt:lpstr>
      <vt:lpstr>Community Engagement - LCBB4011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Akash Puranik</cp:lastModifiedBy>
  <cp:revision>105</cp:revision>
  <cp:lastPrinted>2018-07-02T15:32:24Z</cp:lastPrinted>
  <dcterms:created xsi:type="dcterms:W3CDTF">2002-10-07T19:43:58Z</dcterms:created>
  <dcterms:modified xsi:type="dcterms:W3CDTF">2024-04-04T11:18:07Z</dcterms:modified>
</cp:coreProperties>
</file>