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39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B2CE14-551A-C834-1999-E499DE951997}" v="178" dt="2026-06-26T09:00:20.507"/>
    <p1510:client id="{9765D09C-623C-21E1-A0CB-04ACA2D40C3F}" v="877" dt="2026-06-24T23:22:45.185"/>
    <p1510:client id="{AA5360C6-6BE6-32FC-B046-9083EB7C87B8}" v="24" dt="2026-06-25T23:28:21.712"/>
    <p1510:client id="{ABCE1D17-D187-AF57-9253-43F9BE39ACE3}" v="419" dt="2026-06-25T22:36:28.650"/>
    <p1510:client id="{F38A77D3-E476-06E8-31C6-B3D6214ACD21}" v="427" dt="2026-06-25T22:58:03.4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221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718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016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95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69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6/26/2026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627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6/26/2026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766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568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979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1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315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6736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1159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334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74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191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8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2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  <p:sldLayoutId id="2147483782" r:id="rId13"/>
    <p:sldLayoutId id="2147483783" r:id="rId14"/>
    <p:sldLayoutId id="2147483784" r:id="rId15"/>
    <p:sldLayoutId id="2147483785" r:id="rId16"/>
    <p:sldLayoutId id="2147483786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240218229_Research_Methods_for_Business_Students" TargetMode="External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39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106" descr="Shipping containers illustration">
            <a:extLst>
              <a:ext uri="{FF2B5EF4-FFF2-40B4-BE49-F238E27FC236}">
                <a16:creationId xmlns:a16="http://schemas.microsoft.com/office/drawing/2014/main" id="{8EAD8DEB-FAF6-0343-BAD2-81879449F2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433" r="22433"/>
          <a:stretch>
            <a:fillRect/>
          </a:stretch>
        </p:blipFill>
        <p:spPr>
          <a:xfrm>
            <a:off x="20" y="10"/>
            <a:ext cx="567456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5558" y="1701800"/>
            <a:ext cx="4811569" cy="3969656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Investigating Inventory Accuracy and Order-Picking Practices in Warehouse Operations Workplace-Based Research Proposal</a:t>
            </a:r>
            <a:endParaRPr lang="en-US" sz="3200" b="1" kern="1200">
              <a:solidFill>
                <a:schemeClr val="tx1"/>
              </a:solidFill>
              <a:latin typeface="+mj-lt"/>
            </a:endParaRPr>
          </a:p>
          <a:p>
            <a:pPr>
              <a:lnSpc>
                <a:spcPct val="90000"/>
              </a:lnSpc>
            </a:pPr>
            <a:endParaRPr lang="en-US" sz="2200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8FA4BB-1712-B6CD-C8DD-2BE44E6276BB}"/>
              </a:ext>
            </a:extLst>
          </p:cNvPr>
          <p:cNvSpPr txBox="1"/>
          <p:nvPr/>
        </p:nvSpPr>
        <p:spPr>
          <a:xfrm>
            <a:off x="6278736" y="1586374"/>
            <a:ext cx="4914901" cy="404915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286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latin typeface="Century Schoolbook"/>
              </a:rPr>
              <a:t>Name: Karolina </a:t>
            </a:r>
            <a:r>
              <a:rPr lang="en-US" sz="2800" b="1" err="1">
                <a:latin typeface="Century Schoolbook"/>
              </a:rPr>
              <a:t>Kruczynska</a:t>
            </a:r>
            <a:endParaRPr lang="en-US" sz="2800" b="1">
              <a:latin typeface="Century Schoolbook"/>
            </a:endParaRPr>
          </a:p>
          <a:p>
            <a:pPr marL="285750" indent="-2286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latin typeface="Century Schoolbook"/>
              </a:rPr>
              <a:t>Student ID: 2330380</a:t>
            </a:r>
          </a:p>
          <a:p>
            <a:pPr marL="285750" indent="-2286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latin typeface="Century Schoolbook"/>
              </a:rPr>
              <a:t>Module: Developing a Research Proposal</a:t>
            </a:r>
          </a:p>
          <a:p>
            <a:pPr marL="285750" indent="-2286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latin typeface="Century Schoolbook"/>
              </a:rPr>
              <a:t>Submission date: 26/06/2026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2313FC-E0CF-F9D7-179F-F42364D72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587"/>
            <a:ext cx="12192000" cy="6856413"/>
            <a:chOff x="0" y="1587"/>
            <a:chExt cx="12192000" cy="6856413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2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3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74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AF47E9-8E77-3FEE-C9CE-19035F44D3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4" y="973668"/>
            <a:ext cx="8761413" cy="7069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>
                <a:latin typeface="Rockwell"/>
              </a:rPr>
              <a:t>Background</a:t>
            </a:r>
            <a:endParaRPr lang="en-US" sz="40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D8E408-AE89-9252-1BDF-3D4A0DF7BB3E}"/>
              </a:ext>
            </a:extLst>
          </p:cNvPr>
          <p:cNvSpPr txBox="1"/>
          <p:nvPr/>
        </p:nvSpPr>
        <p:spPr>
          <a:xfrm>
            <a:off x="551543" y="2275115"/>
            <a:ext cx="10813141" cy="15388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latin typeface="Rockwell"/>
              </a:rPr>
              <a:t>Warehouses are key to supply chain </a:t>
            </a:r>
            <a:r>
              <a:rPr lang="en-US" b="1">
                <a:latin typeface="Rockwell"/>
              </a:rPr>
              <a:t>performance</a:t>
            </a:r>
            <a:r>
              <a:rPr lang="en-US" b="1" dirty="0">
                <a:latin typeface="Rockwell"/>
              </a:rPr>
              <a:t> </a:t>
            </a:r>
            <a:r>
              <a:rPr lang="en-US" b="1" dirty="0">
                <a:latin typeface="Rockwell"/>
                <a:ea typeface="+mn-lt"/>
                <a:cs typeface="+mn-lt"/>
              </a:rPr>
              <a:t>(Lee et al., 2018).</a:t>
            </a:r>
            <a:endParaRPr lang="en-US" dirty="0"/>
          </a:p>
          <a:p>
            <a:pPr algn="ctr"/>
            <a:endParaRPr lang="en-US" b="1">
              <a:latin typeface="Rockwell"/>
              <a:ea typeface="+mn-lt"/>
              <a:cs typeface="+mn-lt"/>
            </a:endParaRPr>
          </a:p>
          <a:p>
            <a:r>
              <a:rPr lang="en-US" sz="2000" dirty="0">
                <a:latin typeface="Rockwell"/>
                <a:ea typeface="+mn-lt"/>
                <a:cs typeface="+mn-lt"/>
              </a:rPr>
              <a:t>Inventory inaccuracies can lead to operational delays, reduced efficiency, and lower customer satisfaction (</a:t>
            </a:r>
            <a:r>
              <a:rPr lang="en-US" sz="2000" dirty="0" err="1">
                <a:latin typeface="Rockwell"/>
                <a:ea typeface="+mn-lt"/>
                <a:cs typeface="+mn-lt"/>
              </a:rPr>
              <a:t>Seredyuk</a:t>
            </a:r>
            <a:r>
              <a:rPr lang="en-US" sz="2000" dirty="0">
                <a:latin typeface="Rockwell"/>
                <a:ea typeface="+mn-lt"/>
                <a:cs typeface="+mn-lt"/>
              </a:rPr>
              <a:t>, 2024).</a:t>
            </a:r>
            <a:endParaRPr lang="en-US" sz="2000" dirty="0">
              <a:latin typeface="Rockwell"/>
            </a:endParaRPr>
          </a:p>
          <a:p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D1C98CA-F125-B2EE-E0EF-C7F8A7C18292}"/>
              </a:ext>
            </a:extLst>
          </p:cNvPr>
          <p:cNvSpPr txBox="1"/>
          <p:nvPr/>
        </p:nvSpPr>
        <p:spPr>
          <a:xfrm>
            <a:off x="344632" y="2906899"/>
            <a:ext cx="1618274" cy="8540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4A4F009-B5E2-4027-5AAF-DEE5C1FDEDCE}"/>
              </a:ext>
            </a:extLst>
          </p:cNvPr>
          <p:cNvSpPr txBox="1"/>
          <p:nvPr/>
        </p:nvSpPr>
        <p:spPr>
          <a:xfrm>
            <a:off x="539425" y="3086708"/>
            <a:ext cx="6143448" cy="12886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59887EC-E2E2-7516-BCDB-D6EC0AB930E0}"/>
              </a:ext>
            </a:extLst>
          </p:cNvPr>
          <p:cNvSpPr txBox="1"/>
          <p:nvPr/>
        </p:nvSpPr>
        <p:spPr>
          <a:xfrm>
            <a:off x="264381" y="4577029"/>
            <a:ext cx="852486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Rockwell"/>
                <a:ea typeface="+mn-lt"/>
                <a:cs typeface="+mn-lt"/>
              </a:rPr>
              <a:t>❓</a:t>
            </a:r>
            <a:r>
              <a:rPr lang="en-GB" b="1">
                <a:latin typeface="Rockwell"/>
                <a:ea typeface="+mn-lt"/>
                <a:cs typeface="+mn-lt"/>
              </a:rPr>
              <a:t> Research Questions</a:t>
            </a:r>
            <a:endParaRPr lang="en-US" b="1">
              <a:latin typeface="Rockwell"/>
            </a:endParaRPr>
          </a:p>
          <a:p>
            <a:r>
              <a:rPr lang="en-GB">
                <a:latin typeface="Rockwell"/>
                <a:ea typeface="+mn-lt"/>
                <a:cs typeface="+mn-lt"/>
              </a:rPr>
              <a:t>• How does inventory accuracy relate to order picking?</a:t>
            </a:r>
            <a:endParaRPr lang="en-GB">
              <a:latin typeface="Rockwell"/>
            </a:endParaRPr>
          </a:p>
          <a:p>
            <a:r>
              <a:rPr lang="en-GB">
                <a:latin typeface="Rockwell"/>
                <a:ea typeface="+mn-lt"/>
                <a:cs typeface="+mn-lt"/>
              </a:rPr>
              <a:t>• What factors contribute to inventory inaccuracies?</a:t>
            </a:r>
            <a:endParaRPr lang="en-GB">
              <a:latin typeface="Rockwell"/>
            </a:endParaRPr>
          </a:p>
          <a:p>
            <a:r>
              <a:rPr lang="en-GB">
                <a:latin typeface="Rockwell"/>
                <a:ea typeface="+mn-lt"/>
                <a:cs typeface="+mn-lt"/>
              </a:rPr>
              <a:t>• How effective are current warehouse systems?</a:t>
            </a:r>
            <a:endParaRPr lang="en-GB">
              <a:latin typeface="Rockwell"/>
            </a:endParaRPr>
          </a:p>
          <a:p>
            <a:pPr algn="l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D82767F-F8BF-BEA4-8EB7-7ECA6DABAB3D}"/>
              </a:ext>
            </a:extLst>
          </p:cNvPr>
          <p:cNvSpPr txBox="1"/>
          <p:nvPr/>
        </p:nvSpPr>
        <p:spPr>
          <a:xfrm>
            <a:off x="3526972" y="3733800"/>
            <a:ext cx="69088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🎯 </a:t>
            </a:r>
            <a:r>
              <a:rPr lang="en-US" b="1">
                <a:latin typeface="Rockwell"/>
              </a:rPr>
              <a:t>Research Aim</a:t>
            </a:r>
          </a:p>
          <a:p>
            <a:r>
              <a:rPr lang="en-US">
                <a:latin typeface="Rockwell"/>
              </a:rPr>
              <a:t>Examine the relationship between inventory accuracy and order picking.</a:t>
            </a:r>
          </a:p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DDC79B1-1CBD-6AB6-AA2B-47ABF3570964}"/>
              </a:ext>
            </a:extLst>
          </p:cNvPr>
          <p:cNvSpPr txBox="1"/>
          <p:nvPr/>
        </p:nvSpPr>
        <p:spPr>
          <a:xfrm>
            <a:off x="6377599" y="5150581"/>
            <a:ext cx="857601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Rockwell"/>
                <a:ea typeface="+mn-lt"/>
                <a:cs typeface="+mn-lt"/>
              </a:rPr>
              <a:t>👷 </a:t>
            </a:r>
            <a:r>
              <a:rPr lang="en-GB" b="1">
                <a:latin typeface="Rockwell"/>
                <a:ea typeface="+mn-lt"/>
                <a:cs typeface="+mn-lt"/>
              </a:rPr>
              <a:t>Workplace Importance </a:t>
            </a:r>
            <a:endParaRPr lang="en-GB">
              <a:latin typeface="Rockwell"/>
              <a:ea typeface="+mn-lt"/>
              <a:cs typeface="+mn-lt"/>
            </a:endParaRPr>
          </a:p>
          <a:p>
            <a:r>
              <a:rPr lang="en-GB">
                <a:latin typeface="Rockwell"/>
                <a:ea typeface="+mn-lt"/>
                <a:cs typeface="+mn-lt"/>
              </a:rPr>
              <a:t>Employee experiences help identify: </a:t>
            </a:r>
          </a:p>
          <a:p>
            <a:r>
              <a:rPr lang="en-GB">
                <a:latin typeface="Rockwell"/>
                <a:ea typeface="+mn-lt"/>
                <a:cs typeface="+mn-lt"/>
              </a:rPr>
              <a:t>✓ training gaps ✓ communication issues </a:t>
            </a:r>
          </a:p>
          <a:p>
            <a:r>
              <a:rPr lang="en-GB">
                <a:latin typeface="Rockwell"/>
                <a:ea typeface="+mn-lt"/>
                <a:cs typeface="+mn-lt"/>
              </a:rPr>
              <a:t>✓ scanning discipline ✓ stock location problems</a:t>
            </a:r>
            <a:endParaRPr lang="en-GB">
              <a:latin typeface="Rockwell"/>
            </a:endParaRPr>
          </a:p>
        </p:txBody>
      </p:sp>
    </p:spTree>
    <p:extLst>
      <p:ext uri="{BB962C8B-B14F-4D97-AF65-F5344CB8AC3E}">
        <p14:creationId xmlns:p14="http://schemas.microsoft.com/office/powerpoint/2010/main" val="3397159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32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48EAD6-68FE-072A-194E-7EBF762AC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426065"/>
            <a:ext cx="6072776" cy="1622322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solidFill>
                  <a:srgbClr val="FFFFFF"/>
                </a:solidFill>
                <a:latin typeface="Rockwell"/>
                <a:ea typeface="+mj-lt"/>
                <a:cs typeface="+mj-lt"/>
              </a:rPr>
              <a:t>Research Methodology</a:t>
            </a:r>
            <a:endParaRPr lang="en-US" b="1">
              <a:solidFill>
                <a:srgbClr val="FFFFFF"/>
              </a:solidFill>
              <a:latin typeface="Rockwell"/>
            </a:endParaRPr>
          </a:p>
        </p:txBody>
      </p:sp>
      <p:pic>
        <p:nvPicPr>
          <p:cNvPr id="4" name="Content Placeholder 3" descr="A person writing on a notebook&#10;&#10;AI-generated content may be incorrect.">
            <a:extLst>
              <a:ext uri="{FF2B5EF4-FFF2-40B4-BE49-F238E27FC236}">
                <a16:creationId xmlns:a16="http://schemas.microsoft.com/office/drawing/2014/main" id="{5CA8DCCD-EEFD-4923-B13E-2C054BC2992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687" r="24518" b="-2"/>
          <a:stretch>
            <a:fillRect/>
          </a:stretch>
        </p:blipFill>
        <p:spPr>
          <a:xfrm>
            <a:off x="7130111" y="472803"/>
            <a:ext cx="4559694" cy="5912394"/>
          </a:xfrm>
          <a:custGeom>
            <a:avLst/>
            <a:gdLst/>
            <a:ahLst/>
            <a:cxnLst/>
            <a:rect l="l" t="t" r="r" b="b"/>
            <a:pathLst>
              <a:path w="4929808" h="5897880">
                <a:moveTo>
                  <a:pt x="104535" y="0"/>
                </a:moveTo>
                <a:lnTo>
                  <a:pt x="2751151" y="0"/>
                </a:lnTo>
                <a:lnTo>
                  <a:pt x="4769032" y="0"/>
                </a:lnTo>
                <a:lnTo>
                  <a:pt x="4929808" y="0"/>
                </a:lnTo>
                <a:lnTo>
                  <a:pt x="4929808" y="5897880"/>
                </a:lnTo>
                <a:lnTo>
                  <a:pt x="4769032" y="5897880"/>
                </a:lnTo>
                <a:lnTo>
                  <a:pt x="2751151" y="5897880"/>
                </a:lnTo>
                <a:lnTo>
                  <a:pt x="0" y="5897880"/>
                </a:lnTo>
                <a:lnTo>
                  <a:pt x="0" y="5896985"/>
                </a:lnTo>
                <a:lnTo>
                  <a:pt x="103291" y="5896985"/>
                </a:lnTo>
                <a:lnTo>
                  <a:pt x="112340" y="5838313"/>
                </a:lnTo>
                <a:lnTo>
                  <a:pt x="123631" y="5762037"/>
                </a:lnTo>
                <a:lnTo>
                  <a:pt x="135550" y="5671232"/>
                </a:lnTo>
                <a:lnTo>
                  <a:pt x="149820" y="5563476"/>
                </a:lnTo>
                <a:lnTo>
                  <a:pt x="164875" y="5444219"/>
                </a:lnTo>
                <a:lnTo>
                  <a:pt x="180714" y="5309828"/>
                </a:lnTo>
                <a:lnTo>
                  <a:pt x="197494" y="5163329"/>
                </a:lnTo>
                <a:lnTo>
                  <a:pt x="214273" y="5004117"/>
                </a:lnTo>
                <a:lnTo>
                  <a:pt x="231367" y="4834615"/>
                </a:lnTo>
                <a:lnTo>
                  <a:pt x="247205" y="4651794"/>
                </a:lnTo>
                <a:lnTo>
                  <a:pt x="262417" y="4460498"/>
                </a:lnTo>
                <a:lnTo>
                  <a:pt x="276217" y="4258305"/>
                </a:lnTo>
                <a:lnTo>
                  <a:pt x="289390" y="4047637"/>
                </a:lnTo>
                <a:lnTo>
                  <a:pt x="301779" y="3827889"/>
                </a:lnTo>
                <a:lnTo>
                  <a:pt x="306170" y="3715291"/>
                </a:lnTo>
                <a:lnTo>
                  <a:pt x="311031" y="3600271"/>
                </a:lnTo>
                <a:lnTo>
                  <a:pt x="315579" y="3483435"/>
                </a:lnTo>
                <a:lnTo>
                  <a:pt x="318558" y="3365994"/>
                </a:lnTo>
                <a:lnTo>
                  <a:pt x="321224" y="3246131"/>
                </a:lnTo>
                <a:lnTo>
                  <a:pt x="324047" y="3125058"/>
                </a:lnTo>
                <a:lnTo>
                  <a:pt x="325929" y="3001563"/>
                </a:lnTo>
                <a:lnTo>
                  <a:pt x="325929" y="2876858"/>
                </a:lnTo>
                <a:lnTo>
                  <a:pt x="326870" y="2750941"/>
                </a:lnTo>
                <a:lnTo>
                  <a:pt x="325929" y="2623814"/>
                </a:lnTo>
                <a:lnTo>
                  <a:pt x="324047" y="2494871"/>
                </a:lnTo>
                <a:lnTo>
                  <a:pt x="322322" y="2365928"/>
                </a:lnTo>
                <a:lnTo>
                  <a:pt x="318558" y="2235169"/>
                </a:lnTo>
                <a:lnTo>
                  <a:pt x="314638" y="2103199"/>
                </a:lnTo>
                <a:lnTo>
                  <a:pt x="310090" y="1971229"/>
                </a:lnTo>
                <a:lnTo>
                  <a:pt x="303660" y="1838048"/>
                </a:lnTo>
                <a:lnTo>
                  <a:pt x="295976" y="1703656"/>
                </a:lnTo>
                <a:lnTo>
                  <a:pt x="288606" y="1568660"/>
                </a:lnTo>
                <a:lnTo>
                  <a:pt x="279197" y="1433663"/>
                </a:lnTo>
                <a:lnTo>
                  <a:pt x="267906" y="1296850"/>
                </a:lnTo>
                <a:lnTo>
                  <a:pt x="256615" y="1161853"/>
                </a:lnTo>
                <a:lnTo>
                  <a:pt x="243598" y="1024435"/>
                </a:lnTo>
                <a:lnTo>
                  <a:pt x="229328" y="886411"/>
                </a:lnTo>
                <a:lnTo>
                  <a:pt x="214273" y="750203"/>
                </a:lnTo>
                <a:lnTo>
                  <a:pt x="196709" y="612180"/>
                </a:lnTo>
                <a:lnTo>
                  <a:pt x="177891" y="474761"/>
                </a:lnTo>
                <a:lnTo>
                  <a:pt x="159229" y="336738"/>
                </a:lnTo>
                <a:lnTo>
                  <a:pt x="137432" y="199320"/>
                </a:lnTo>
                <a:lnTo>
                  <a:pt x="115163" y="62507"/>
                </a:lnTo>
                <a:close/>
              </a:path>
            </a:pathLst>
          </a:cu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E98633-79A4-F13D-1DF3-C287BAE17122}"/>
              </a:ext>
            </a:extLst>
          </p:cNvPr>
          <p:cNvSpPr txBox="1"/>
          <p:nvPr/>
        </p:nvSpPr>
        <p:spPr>
          <a:xfrm>
            <a:off x="629328" y="4030701"/>
            <a:ext cx="2232619" cy="16332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graphicFrame>
        <p:nvGraphicFramePr>
          <p:cNvPr id="25" name="Content Placeholder 24">
            <a:extLst>
              <a:ext uri="{FF2B5EF4-FFF2-40B4-BE49-F238E27FC236}">
                <a16:creationId xmlns:a16="http://schemas.microsoft.com/office/drawing/2014/main" id="{1A311BC5-7E60-8FAE-3051-56D849FFCC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6018457"/>
              </p:ext>
            </p:extLst>
          </p:nvPr>
        </p:nvGraphicFramePr>
        <p:xfrm>
          <a:off x="638628" y="2380342"/>
          <a:ext cx="8296688" cy="32532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8346">
                  <a:extLst>
                    <a:ext uri="{9D8B030D-6E8A-4147-A177-3AD203B41FA5}">
                      <a16:colId xmlns:a16="http://schemas.microsoft.com/office/drawing/2014/main" val="709411569"/>
                    </a:ext>
                  </a:extLst>
                </a:gridCol>
                <a:gridCol w="3364926">
                  <a:extLst>
                    <a:ext uri="{9D8B030D-6E8A-4147-A177-3AD203B41FA5}">
                      <a16:colId xmlns:a16="http://schemas.microsoft.com/office/drawing/2014/main" val="2074620827"/>
                    </a:ext>
                  </a:extLst>
                </a:gridCol>
                <a:gridCol w="2413416">
                  <a:extLst>
                    <a:ext uri="{9D8B030D-6E8A-4147-A177-3AD203B41FA5}">
                      <a16:colId xmlns:a16="http://schemas.microsoft.com/office/drawing/2014/main" val="1071016272"/>
                    </a:ext>
                  </a:extLst>
                </a:gridCol>
              </a:tblGrid>
              <a:tr h="950379">
                <a:tc>
                  <a:txBody>
                    <a:bodyPr/>
                    <a:lstStyle/>
                    <a:p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Research Design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Data Collection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Samplings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946105"/>
                  </a:ext>
                </a:extLst>
              </a:tr>
              <a:tr h="2302849">
                <a:tc>
                  <a:txBody>
                    <a:bodyPr/>
                    <a:lstStyle/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Qualitative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Interpretivist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Inductive</a:t>
                      </a:r>
                    </a:p>
                    <a:p>
                      <a:pPr marL="0" lvl="1" indent="0">
                        <a:buNone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(</a:t>
                      </a:r>
                      <a:r>
                        <a:rPr lang="en-GB" sz="2000" b="0" i="0" u="none" strike="noStrike" noProof="0">
                          <a:solidFill>
                            <a:schemeClr val="bg1"/>
                          </a:solidFill>
                          <a:latin typeface="Rockwell"/>
                        </a:rPr>
                        <a:t>Saunders et al. 2023)</a:t>
                      </a:r>
                      <a:endParaRPr lang="en-GB" sz="2000">
                        <a:solidFill>
                          <a:schemeClr val="bg1"/>
                        </a:solidFill>
                        <a:latin typeface="Rockwel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Semi-structure interviews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Employee experience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Operational issues</a:t>
                      </a:r>
                    </a:p>
                    <a:p>
                      <a:pPr marL="0" lvl="1" indent="0">
                        <a:buNone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(</a:t>
                      </a:r>
                      <a:r>
                        <a:rPr lang="en-GB" sz="2000" b="0" i="0" u="none" strike="noStrike" noProof="0">
                          <a:solidFill>
                            <a:schemeClr val="bg1"/>
                          </a:solidFill>
                          <a:latin typeface="Rockwell"/>
                        </a:rPr>
                        <a:t>Flick, U. 2022)</a:t>
                      </a:r>
                      <a:endParaRPr lang="en-GB" sz="2000">
                        <a:solidFill>
                          <a:schemeClr val="bg1"/>
                        </a:solidFill>
                        <a:latin typeface="Rockwel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Purposive samplings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Pickers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Goods-in staff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Managers</a:t>
                      </a:r>
                    </a:p>
                    <a:p>
                      <a:pPr marL="342900" lvl="1" indent="-342900">
                        <a:buFont typeface="Wingdings"/>
                        <a:buChar char="Ø"/>
                      </a:pPr>
                      <a:r>
                        <a:rPr lang="en-GB" sz="2000">
                          <a:solidFill>
                            <a:schemeClr val="bg1"/>
                          </a:solidFill>
                          <a:latin typeface="Rockwell"/>
                        </a:rPr>
                        <a:t>Stock controllers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65839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7809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67950-1D87-7FCC-F1FC-BC29E72CE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>
                <a:solidFill>
                  <a:srgbClr val="FFFEFF"/>
                </a:solidFill>
                <a:latin typeface="Rockwell"/>
                <a:ea typeface="Calibri Light"/>
                <a:cs typeface="Calibri Light"/>
              </a:rPr>
              <a:t>Data Collection and Analysis</a:t>
            </a:r>
            <a:endParaRPr lang="en-US">
              <a:latin typeface="Rockwel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7316C-1B88-94F1-D09B-0A13F3A2B2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211" y="2530928"/>
            <a:ext cx="6031659" cy="403315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200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✅</a:t>
            </a:r>
            <a:r>
              <a:rPr lang="en-GB" sz="20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Reliability</a:t>
            </a:r>
            <a:endParaRPr lang="en-GB" sz="2000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Same interview guide for all participants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Follow-up questions when needed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Consistent data collection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pPr marL="0" indent="0" algn="ctr">
              <a:buNone/>
            </a:pPr>
            <a:r>
              <a:rPr lang="en-GB" sz="200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✅ </a:t>
            </a:r>
            <a:r>
              <a:rPr lang="en-GB" sz="20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Validity</a:t>
            </a:r>
            <a:endParaRPr lang="en-GB" sz="2000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Questions focus on research aims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Real employee experiences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Multiple warehouse roles included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endParaRPr lang="en-GB" b="1">
              <a:latin typeface="Rockwell"/>
            </a:endParaRPr>
          </a:p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4E35CD-77B6-8FDD-8B45-28057FEE1613}"/>
              </a:ext>
            </a:extLst>
          </p:cNvPr>
          <p:cNvSpPr txBox="1"/>
          <p:nvPr/>
        </p:nvSpPr>
        <p:spPr>
          <a:xfrm>
            <a:off x="6433830" y="2531197"/>
            <a:ext cx="4985988" cy="21698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ts val="1000"/>
              </a:spcBef>
            </a:pPr>
            <a:r>
              <a:rPr lang="en-GB" sz="2000">
                <a:solidFill>
                  <a:srgbClr val="404040"/>
                </a:solidFill>
                <a:latin typeface="Rockwell"/>
              </a:rPr>
              <a:t>📊 </a:t>
            </a:r>
            <a:r>
              <a:rPr lang="en-GB" sz="2000" b="1">
                <a:solidFill>
                  <a:srgbClr val="404040"/>
                </a:solidFill>
                <a:latin typeface="Rockwell"/>
              </a:rPr>
              <a:t>Data Analysis</a:t>
            </a:r>
            <a:endParaRPr lang="en-GB" sz="2000">
              <a:latin typeface="Rockwell"/>
            </a:endParaRP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GB">
                <a:latin typeface="Rockwell"/>
              </a:rPr>
              <a:t>Thematic analysis 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GB">
                <a:latin typeface="Rockwell"/>
              </a:rPr>
              <a:t>Identify common patterns </a:t>
            </a: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GB">
                <a:latin typeface="Rockwell"/>
              </a:rPr>
              <a:t>Practical recommendations for warehouse improvement (</a:t>
            </a:r>
            <a:r>
              <a:rPr lang="en-GB">
                <a:latin typeface="Rockwell"/>
                <a:ea typeface="+mn-lt"/>
                <a:cs typeface="+mn-lt"/>
              </a:rPr>
              <a:t>Braun, V. and Clarke, V. 2006).</a:t>
            </a:r>
            <a:endParaRPr lang="en-GB">
              <a:latin typeface="Rockwell"/>
            </a:endParaRPr>
          </a:p>
        </p:txBody>
      </p:sp>
      <p:pic>
        <p:nvPicPr>
          <p:cNvPr id="5" name="Picture 4" descr="A person and person in safety vests looking at a paper&#10;&#10;AI-generated content may be incorrect.">
            <a:extLst>
              <a:ext uri="{FF2B5EF4-FFF2-40B4-BE49-F238E27FC236}">
                <a16:creationId xmlns:a16="http://schemas.microsoft.com/office/drawing/2014/main" id="{412C6694-716D-C8D0-003D-EEF7535F5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957" y="4542972"/>
            <a:ext cx="3293627" cy="2198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0408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AAF9C-FB35-429B-9E05-E317BCC0A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 b="1">
                <a:latin typeface="Rockwell"/>
              </a:rPr>
              <a:t>Ethical Considerations</a:t>
            </a:r>
            <a:endParaRPr lang="en-US" b="1">
              <a:latin typeface="Rockwel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E389C-8F1C-5B60-75DE-7F5B229D7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669" y="2189843"/>
            <a:ext cx="6699693" cy="467178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b="1">
                <a:latin typeface="Rockwell"/>
              </a:rPr>
              <a:t>Informed Consent</a:t>
            </a:r>
            <a:endParaRPr lang="en-US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Rockwell"/>
                <a:ea typeface="+mn-lt"/>
                <a:cs typeface="+mn-lt"/>
              </a:rPr>
              <a:t>Participants will receive an information sheet explaining the study.</a:t>
            </a:r>
            <a:endParaRPr lang="en-GB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Rockwell"/>
                <a:ea typeface="+mn-lt"/>
                <a:cs typeface="+mn-lt"/>
              </a:rPr>
              <a:t>Participation will be completely voluntary.</a:t>
            </a:r>
            <a:endParaRPr lang="en-GB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Rockwell"/>
                <a:ea typeface="+mn-lt"/>
                <a:cs typeface="+mn-lt"/>
              </a:rPr>
              <a:t>Written consent will be obtained before interviews begin.</a:t>
            </a:r>
            <a:endParaRPr lang="en-GB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Rockwell"/>
                <a:ea typeface="+mn-lt"/>
                <a:cs typeface="+mn-lt"/>
              </a:rPr>
              <a:t>Participants can withdraw at any time without giving a reason.</a:t>
            </a:r>
            <a:endParaRPr lang="en-GB"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b="1">
                <a:latin typeface="Rockwell"/>
              </a:rPr>
              <a:t>Confidentiality and Anonymity</a:t>
            </a:r>
          </a:p>
          <a:p>
            <a:pPr>
              <a:lnSpc>
                <a:spcPct val="90000"/>
              </a:lnSpc>
            </a:pPr>
            <a:r>
              <a:rPr lang="en-GB">
                <a:latin typeface="Rockwell"/>
                <a:ea typeface="+mn-lt"/>
                <a:cs typeface="+mn-lt"/>
              </a:rPr>
              <a:t>Participants' names and personal details will not appear in the report.</a:t>
            </a:r>
            <a:endParaRPr lang="en-GB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Rockwell"/>
                <a:ea typeface="+mn-lt"/>
                <a:cs typeface="+mn-lt"/>
              </a:rPr>
              <a:t>Interview responses will be anonymised using codes (e.g. Participant 1).</a:t>
            </a:r>
            <a:endParaRPr lang="en-GB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Rockwell"/>
                <a:ea typeface="+mn-lt"/>
                <a:cs typeface="+mn-lt"/>
              </a:rPr>
              <a:t>All data will be stored securely and used only for academic purposes.</a:t>
            </a:r>
            <a:endParaRPr lang="en-GB">
              <a:latin typeface="Rockwell"/>
            </a:endParaRPr>
          </a:p>
          <a:p>
            <a:pPr>
              <a:lnSpc>
                <a:spcPct val="90000"/>
              </a:lnSpc>
            </a:pPr>
            <a:endParaRPr lang="en-GB" sz="1100"/>
          </a:p>
        </p:txBody>
      </p:sp>
      <p:pic>
        <p:nvPicPr>
          <p:cNvPr id="4" name="Picture 3" descr="A person in orange and yellow work clothes standing next to another person&#10;&#10;AI-generated content may be incorrect.">
            <a:extLst>
              <a:ext uri="{FF2B5EF4-FFF2-40B4-BE49-F238E27FC236}">
                <a16:creationId xmlns:a16="http://schemas.microsoft.com/office/drawing/2014/main" id="{43925446-24E3-3DE5-9495-C509E97DFE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444" b="4"/>
          <a:stretch>
            <a:fillRect/>
          </a:stretch>
        </p:blipFill>
        <p:spPr>
          <a:xfrm>
            <a:off x="6798733" y="2775951"/>
            <a:ext cx="4345024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6961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0E76D-4E24-A08E-6057-E3D959AE4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 b="1">
                <a:solidFill>
                  <a:srgbClr val="EBEBEB"/>
                </a:solidFill>
                <a:latin typeface="Rockwell"/>
                <a:ea typeface="+mj-lt"/>
                <a:cs typeface="+mj-lt"/>
              </a:rPr>
              <a:t>Protecting Participants &amp; Ethical Compliance</a:t>
            </a:r>
            <a:endParaRPr lang="en-US" sz="2800" b="1">
              <a:solidFill>
                <a:srgbClr val="EBEBEB"/>
              </a:solidFill>
              <a:latin typeface="Rockwell"/>
            </a:endParaRPr>
          </a:p>
        </p:txBody>
      </p:sp>
      <p:pic>
        <p:nvPicPr>
          <p:cNvPr id="28" name="Graphic 27" descr="Cheers">
            <a:extLst>
              <a:ext uri="{FF2B5EF4-FFF2-40B4-BE49-F238E27FC236}">
                <a16:creationId xmlns:a16="http://schemas.microsoft.com/office/drawing/2014/main" id="{88D53F3B-FC0A-FA4D-724F-B5E248DCAEB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88911" y="2609037"/>
            <a:ext cx="3067163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6EF85-7284-E5C1-D70C-2F4EF2E78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6097" y="2400300"/>
            <a:ext cx="6982720" cy="4628242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000" b="1">
                <a:latin typeface="Rockwell"/>
              </a:rPr>
              <a:t>Protecting Participants</a:t>
            </a:r>
            <a:endParaRPr lang="en-US" sz="2000" b="1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Participation is voluntary.</a:t>
            </a:r>
            <a:endParaRPr lang="en-GB" sz="2000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Participants can withdraw at any time without giving a reason.</a:t>
            </a:r>
            <a:endParaRPr lang="en-GB" sz="2000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No pressure from managers or colleagues to take part.</a:t>
            </a:r>
            <a:endParaRPr lang="en-GB" sz="2000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Interviews will be conducted in a respectful and safe environment.</a:t>
            </a:r>
            <a:endParaRPr lang="en-GB" sz="2000"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000" b="1">
                <a:latin typeface="Rockwell"/>
              </a:rPr>
              <a:t>Ethical Compliance</a:t>
            </a: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Follow university ethical guidelines.</a:t>
            </a:r>
            <a:endParaRPr lang="en-GB" sz="2000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Interview data will be stored securely.</a:t>
            </a:r>
            <a:endParaRPr lang="en-GB" sz="2000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Information will be used only for academic purposes.</a:t>
            </a:r>
            <a:endParaRPr lang="en-GB" sz="2000">
              <a:latin typeface="Rockwell"/>
            </a:endParaRPr>
          </a:p>
          <a:p>
            <a:pPr>
              <a:lnSpc>
                <a:spcPct val="90000"/>
              </a:lnSpc>
            </a:pPr>
            <a:r>
              <a:rPr lang="en-GB" sz="2000">
                <a:latin typeface="Rockwell"/>
                <a:ea typeface="+mn-lt"/>
                <a:cs typeface="+mn-lt"/>
              </a:rPr>
              <a:t>Participants' rights and privacy will be respected.</a:t>
            </a:r>
            <a:endParaRPr lang="en-GB" sz="2000">
              <a:latin typeface="Rockwell"/>
            </a:endParaRPr>
          </a:p>
          <a:p>
            <a:pPr>
              <a:lnSpc>
                <a:spcPct val="90000"/>
              </a:lnSpc>
            </a:pPr>
            <a:endParaRPr lang="en-GB" sz="1300"/>
          </a:p>
        </p:txBody>
      </p:sp>
    </p:spTree>
    <p:extLst>
      <p:ext uri="{BB962C8B-B14F-4D97-AF65-F5344CB8AC3E}">
        <p14:creationId xmlns:p14="http://schemas.microsoft.com/office/powerpoint/2010/main" val="977008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A person driving a forklift in a warehouse&#10;&#10;AI-generated content may be incorrect.">
            <a:extLst>
              <a:ext uri="{FF2B5EF4-FFF2-40B4-BE49-F238E27FC236}">
                <a16:creationId xmlns:a16="http://schemas.microsoft.com/office/drawing/2014/main" id="{14DCF4AF-421E-456F-6C4E-2398596E0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B219AE65-9B94-44EA-BEF3-EF4BFA169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0C81A57-9CD5-461B-8FFE-4A8CB6CFB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7539" y="467397"/>
            <a:ext cx="695829" cy="591911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086C462-37F4-494D-8292-CCB95221C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  <a:solidFill>
            <a:srgbClr val="FFFFFF"/>
          </a:solidFill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C7D2D64-353F-4802-AA48-A70CE6020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30A6328F-CAA3-4052-BF4C-14BD47706E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1002">
              <a:schemeClr val="dk2"/>
            </a:fillRef>
            <a:effectRef idx="0">
              <a:scrgbClr r="0" g="0" b="0"/>
            </a:effectRef>
            <a:fontRef idx="major"/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6A1DB6A-AEC0-204D-F345-F654F8259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372" y="1209957"/>
            <a:ext cx="3034580" cy="4438087"/>
          </a:xfrm>
        </p:spPr>
        <p:txBody>
          <a:bodyPr anchor="ctr">
            <a:normAutofit/>
          </a:bodyPr>
          <a:lstStyle/>
          <a:p>
            <a:pPr algn="r"/>
            <a:r>
              <a:rPr lang="en-GB" sz="2200" b="1">
                <a:solidFill>
                  <a:schemeClr val="tx1"/>
                </a:solidFill>
                <a:latin typeface="Rockwell"/>
              </a:rPr>
              <a:t>Limitation &amp; Recommendations for Future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AD23B2CD-009B-425A-9616-1E1AD1D5A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56687" y="1930986"/>
            <a:ext cx="0" cy="3200400"/>
          </a:xfrm>
          <a:prstGeom prst="line">
            <a:avLst/>
          </a:prstGeom>
          <a:ln w="15875" cap="sq">
            <a:solidFill>
              <a:schemeClr val="tx2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865D47E3-CF23-E085-1502-4E851A7F5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8424" y="805025"/>
            <a:ext cx="5302189" cy="499395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0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Limitations</a:t>
            </a:r>
            <a:endParaRPr lang="en-GB" sz="2000" b="1">
              <a:solidFill>
                <a:schemeClr val="tx1"/>
              </a:solidFill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• </a:t>
            </a:r>
            <a:r>
              <a:rPr lang="en-GB" sz="16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Small sample (6–8 participants)</a:t>
            </a:r>
            <a:endParaRPr lang="en-GB" sz="1600" b="1">
              <a:solidFill>
                <a:schemeClr val="tx1"/>
              </a:solidFill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• Research conducted in only one warehouse </a:t>
            </a:r>
            <a:endParaRPr lang="en-GB" sz="1600" b="1">
              <a:solidFill>
                <a:schemeClr val="tx1"/>
              </a:solidFill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• Limited time for data collection</a:t>
            </a:r>
            <a:endParaRPr lang="en-GB" sz="1600" b="1">
              <a:solidFill>
                <a:schemeClr val="tx1"/>
              </a:solidFill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• Access to participants may be restricted</a:t>
            </a:r>
            <a:endParaRPr lang="en-GB" sz="1600" b="1">
              <a:solidFill>
                <a:schemeClr val="tx1"/>
              </a:solidFill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• Some employees may not speak openly due to fear of workplace consequences (Saunders et al. 2023).</a:t>
            </a:r>
            <a:endParaRPr lang="en-GB" sz="1600" b="1">
              <a:solidFill>
                <a:schemeClr val="tx1"/>
              </a:solidFill>
              <a:latin typeface="Rockwell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0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Recommendations for Future Research</a:t>
            </a:r>
            <a:endParaRPr lang="en-GB" sz="2000" b="1">
              <a:solidFill>
                <a:schemeClr val="tx1"/>
              </a:solidFill>
              <a:latin typeface="Rockwell"/>
            </a:endParaRPr>
          </a:p>
          <a:p>
            <a:pPr>
              <a:lnSpc>
                <a:spcPct val="90000"/>
              </a:lnSpc>
              <a:buNone/>
            </a:pPr>
            <a:r>
              <a:rPr lang="en-GB" sz="1500">
                <a:solidFill>
                  <a:schemeClr val="tx1"/>
                </a:solidFill>
                <a:ea typeface="+mn-lt"/>
                <a:cs typeface="+mn-lt"/>
              </a:rPr>
              <a:t>✅</a:t>
            </a:r>
            <a:r>
              <a:rPr lang="en-GB" sz="15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 Include a larger sample of employees</a:t>
            </a:r>
          </a:p>
          <a:p>
            <a:pPr>
              <a:lnSpc>
                <a:spcPct val="90000"/>
              </a:lnSpc>
              <a:buNone/>
            </a:pPr>
            <a:r>
              <a:rPr lang="en-GB" sz="15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✅ Compare multiple warehouses or organisations</a:t>
            </a:r>
          </a:p>
          <a:p>
            <a:pPr>
              <a:lnSpc>
                <a:spcPct val="90000"/>
              </a:lnSpc>
              <a:buNone/>
            </a:pPr>
            <a:r>
              <a:rPr lang="en-GB" sz="15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✅ Allow more time for data collection</a:t>
            </a:r>
          </a:p>
          <a:p>
            <a:pPr>
              <a:lnSpc>
                <a:spcPct val="90000"/>
              </a:lnSpc>
              <a:buNone/>
            </a:pPr>
            <a:r>
              <a:rPr lang="en-GB" sz="15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✅ Use mixed methods</a:t>
            </a:r>
          </a:p>
          <a:p>
            <a:pPr>
              <a:lnSpc>
                <a:spcPct val="90000"/>
              </a:lnSpc>
              <a:buFont typeface="Wingdings 3"/>
              <a:buChar char=""/>
            </a:pPr>
            <a:r>
              <a:rPr lang="en-GB" sz="15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Interviews + surveys </a:t>
            </a:r>
          </a:p>
          <a:p>
            <a:pPr>
              <a:lnSpc>
                <a:spcPct val="90000"/>
              </a:lnSpc>
              <a:buFont typeface="Wingdings 3"/>
              <a:buChar char=""/>
            </a:pPr>
            <a:r>
              <a:rPr lang="en-GB" sz="1500" b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Qualitative + quantitative data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500">
              <a:solidFill>
                <a:schemeClr val="tx1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870868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20ECE-C6CB-F803-43F9-2DC5674FA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>
                <a:latin typeface="Rockwell"/>
              </a:rPr>
              <a:t>Conclusions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67DDF-2EF3-58BB-5353-9185681041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7240" y="2668814"/>
            <a:ext cx="5160802" cy="34743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b="1">
                <a:solidFill>
                  <a:schemeClr val="tx1"/>
                </a:solidFill>
                <a:latin typeface="Rockwell"/>
              </a:rPr>
              <a:t>📖 Research Method</a:t>
            </a: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Qualitative research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Semi-structured interviews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r>
              <a:rPr lang="en-GB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Purposive sampling </a:t>
            </a:r>
            <a:endParaRPr lang="en-GB">
              <a:solidFill>
                <a:schemeClr val="tx1"/>
              </a:solidFill>
              <a:latin typeface="Rockwell"/>
            </a:endParaRPr>
          </a:p>
          <a:p>
            <a:pPr marL="0" indent="0">
              <a:buNone/>
            </a:pPr>
            <a:r>
              <a:rPr lang="en-GB" sz="1600" b="1">
                <a:solidFill>
                  <a:schemeClr val="tx1"/>
                </a:solidFill>
                <a:latin typeface="Rockwell"/>
              </a:rPr>
              <a:t>⚖</a:t>
            </a:r>
            <a:r>
              <a:rPr lang="en-GB" sz="2400" b="1">
                <a:solidFill>
                  <a:schemeClr val="tx1"/>
                </a:solidFill>
                <a:latin typeface="Rockwell"/>
              </a:rPr>
              <a:t>️ Ethics</a:t>
            </a:r>
          </a:p>
          <a:p>
            <a:r>
              <a:rPr lang="en-GB" sz="200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Informed consent </a:t>
            </a:r>
            <a:endParaRPr lang="en-GB" sz="2000">
              <a:solidFill>
                <a:schemeClr val="tx1"/>
              </a:solidFill>
              <a:latin typeface="Rockwell"/>
            </a:endParaRPr>
          </a:p>
          <a:p>
            <a:r>
              <a:rPr lang="en-GB" sz="200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Confidentiality and anonymity </a:t>
            </a:r>
            <a:endParaRPr lang="en-GB" sz="2000">
              <a:solidFill>
                <a:schemeClr val="tx1"/>
              </a:solidFill>
              <a:latin typeface="Rockwell"/>
            </a:endParaRPr>
          </a:p>
          <a:p>
            <a:r>
              <a:rPr lang="en-GB" sz="200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Voluntary participation </a:t>
            </a:r>
            <a:endParaRPr lang="en-GB" sz="2000">
              <a:solidFill>
                <a:schemeClr val="tx1"/>
              </a:solidFill>
              <a:latin typeface="Rockwell"/>
            </a:endParaRPr>
          </a:p>
          <a:p>
            <a:pPr marL="0" indent="0">
              <a:buNone/>
            </a:pPr>
            <a:endParaRPr lang="en-GB" sz="2000">
              <a:solidFill>
                <a:schemeClr val="tx1"/>
              </a:solidFill>
              <a:latin typeface="Rockwell"/>
            </a:endParaRPr>
          </a:p>
          <a:p>
            <a:pPr marL="0" indent="0">
              <a:buNone/>
            </a:pPr>
            <a:endParaRPr lang="en-GB" sz="2400" b="1">
              <a:solidFill>
                <a:schemeClr val="tx1"/>
              </a:solidFill>
              <a:latin typeface="Rockwell"/>
            </a:endParaRPr>
          </a:p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210B63-988F-7724-3B65-7777376FF005}"/>
              </a:ext>
            </a:extLst>
          </p:cNvPr>
          <p:cNvSpPr txBox="1"/>
          <p:nvPr/>
        </p:nvSpPr>
        <p:spPr>
          <a:xfrm>
            <a:off x="7300176" y="2669916"/>
            <a:ext cx="3607994" cy="16773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Bef>
                <a:spcPts val="1000"/>
              </a:spcBef>
            </a:pPr>
            <a:r>
              <a:rPr lang="en-GB">
                <a:solidFill>
                  <a:srgbClr val="404040"/>
                </a:solidFill>
                <a:latin typeface="Rockwell"/>
              </a:rPr>
              <a:t>⚠</a:t>
            </a:r>
            <a:r>
              <a:rPr lang="en-GB" sz="2400" b="1">
                <a:solidFill>
                  <a:srgbClr val="404040"/>
                </a:solidFill>
                <a:latin typeface="Rockwell"/>
              </a:rPr>
              <a:t>️ Limitations</a:t>
            </a:r>
            <a:endParaRPr lang="en-US" sz="2400" b="1">
              <a:latin typeface="Rockwell"/>
            </a:endParaRP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GB">
                <a:solidFill>
                  <a:srgbClr val="404040"/>
                </a:solidFill>
                <a:latin typeface="Rockwell"/>
              </a:rPr>
              <a:t>Small sample size </a:t>
            </a:r>
            <a:endParaRPr lang="en-GB">
              <a:latin typeface="Rockwell"/>
            </a:endParaRP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GB">
                <a:solidFill>
                  <a:srgbClr val="404040"/>
                </a:solidFill>
                <a:latin typeface="Rockwell"/>
              </a:rPr>
              <a:t>One warehouse </a:t>
            </a:r>
            <a:endParaRPr lang="en-GB">
              <a:latin typeface="Rockwell"/>
            </a:endParaRPr>
          </a:p>
          <a:p>
            <a:pPr marL="285750" indent="-285750">
              <a:spcBef>
                <a:spcPts val="1000"/>
              </a:spcBef>
              <a:buFont typeface="Arial"/>
              <a:buChar char="•"/>
            </a:pPr>
            <a:r>
              <a:rPr lang="en-GB">
                <a:solidFill>
                  <a:srgbClr val="404040"/>
                </a:solidFill>
                <a:latin typeface="Rockwell"/>
              </a:rPr>
              <a:t>Limited time and access </a:t>
            </a:r>
            <a:endParaRPr lang="en-GB">
              <a:latin typeface="Rockwel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03B550-0263-F5B6-0407-3A801C7382C6}"/>
              </a:ext>
            </a:extLst>
          </p:cNvPr>
          <p:cNvSpPr txBox="1"/>
          <p:nvPr/>
        </p:nvSpPr>
        <p:spPr>
          <a:xfrm>
            <a:off x="5301190" y="4734384"/>
            <a:ext cx="6482363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  <a:p>
            <a:r>
              <a:rPr lang="en-GB" sz="2400" b="1">
                <a:latin typeface="Rockwell"/>
                <a:ea typeface="+mn-lt"/>
                <a:cs typeface="+mn-lt"/>
              </a:rPr>
              <a:t>🎯 Final Message </a:t>
            </a:r>
          </a:p>
          <a:p>
            <a:endParaRPr lang="en-GB"/>
          </a:p>
          <a:p>
            <a:r>
              <a:rPr lang="en-GB" sz="2000">
                <a:latin typeface="Rockwell"/>
                <a:ea typeface="+mn-lt"/>
                <a:cs typeface="+mn-lt"/>
              </a:rPr>
              <a:t>The study provides practical insights into inventory accuracy and order-picking practices, supporting</a:t>
            </a:r>
          </a:p>
          <a:p>
            <a:r>
              <a:rPr lang="en-GB" sz="2000">
                <a:latin typeface="Rockwell"/>
                <a:ea typeface="+mn-lt"/>
                <a:cs typeface="+mn-lt"/>
              </a:rPr>
              <a:t>recommendations to improve warehouse operations.</a:t>
            </a:r>
          </a:p>
        </p:txBody>
      </p:sp>
      <p:pic>
        <p:nvPicPr>
          <p:cNvPr id="6" name="Picture 5" descr="A person in a blue shirt&#10;&#10;AI-generated content may be incorrect.">
            <a:extLst>
              <a:ext uri="{FF2B5EF4-FFF2-40B4-BE49-F238E27FC236}">
                <a16:creationId xmlns:a16="http://schemas.microsoft.com/office/drawing/2014/main" id="{8F93920D-E250-D9C1-9010-C865552F4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9630" y="2808514"/>
            <a:ext cx="2865086" cy="1923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703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64597-DCCB-59CA-3450-097B3155F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EBEBEB"/>
                </a:solidFill>
                <a:latin typeface="Rockwell"/>
              </a:rPr>
              <a:t>References</a:t>
            </a: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173E69EA-2F58-8DC0-CF01-6DA65D0589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2454" y="2609037"/>
            <a:ext cx="3067163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7AC8D-8ABA-682E-B776-6609F9A5B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5755" y="2647042"/>
            <a:ext cx="8013234" cy="4243615"/>
          </a:xfrm>
        </p:spPr>
        <p:txBody>
          <a:bodyPr anchor="ctr">
            <a:normAutofit lnSpcReduction="10000"/>
          </a:bodyPr>
          <a:lstStyle/>
          <a:p>
            <a:r>
              <a:rPr lang="en-GB" b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Braun, V. and Clarke, V. (2006) ‘Using thematic analysis in psychology’, </a:t>
            </a:r>
            <a:r>
              <a:rPr lang="en-GB" b="1" i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Qualitative Research in Psychology</a:t>
            </a:r>
            <a:r>
              <a:rPr lang="en-GB" b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, 3(2), pp. 77–101. </a:t>
            </a:r>
            <a:r>
              <a:rPr lang="en-GB" b="1" dirty="0" err="1">
                <a:solidFill>
                  <a:schemeClr val="tx1"/>
                </a:solidFill>
                <a:latin typeface="Rockwell"/>
                <a:ea typeface="+mn-lt"/>
                <a:cs typeface="Arial"/>
              </a:rPr>
              <a:t>doi</a:t>
            </a:r>
            <a:r>
              <a:rPr lang="en-GB" b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: 10.1191/1478088706qp063oa.</a:t>
            </a:r>
          </a:p>
          <a:p>
            <a:r>
              <a:rPr lang="en-GB" b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Flick, U. (2022) </a:t>
            </a:r>
            <a:r>
              <a:rPr lang="en-GB" b="1" i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An Introduction to Qualitative Research</a:t>
            </a:r>
            <a:r>
              <a:rPr lang="en-GB" b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. 7th </a:t>
            </a:r>
            <a:r>
              <a:rPr lang="en-GB" b="1" dirty="0" err="1">
                <a:solidFill>
                  <a:schemeClr val="tx1"/>
                </a:solidFill>
                <a:latin typeface="Rockwell"/>
                <a:ea typeface="+mn-lt"/>
                <a:cs typeface="Arial"/>
              </a:rPr>
              <a:t>edn</a:t>
            </a:r>
            <a:r>
              <a:rPr lang="en-GB" b="1" dirty="0">
                <a:solidFill>
                  <a:schemeClr val="tx1"/>
                </a:solidFill>
                <a:latin typeface="Rockwell"/>
                <a:ea typeface="+mn-lt"/>
                <a:cs typeface="Arial"/>
              </a:rPr>
              <a:t>. London: SAGE Publications.</a:t>
            </a:r>
            <a:endParaRPr lang="en-GB" b="1" dirty="0">
              <a:solidFill>
                <a:schemeClr val="tx1"/>
              </a:solidFill>
              <a:latin typeface="Rockwell"/>
              <a:ea typeface="+mn-lt"/>
              <a:cs typeface="+mn-lt"/>
            </a:endParaRPr>
          </a:p>
          <a:p>
            <a:r>
              <a:rPr lang="en-GB" sz="1600" b="1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Lee, C.K.M., </a:t>
            </a:r>
            <a:r>
              <a:rPr lang="en-GB" sz="1600" b="1" dirty="0" err="1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Lv</a:t>
            </a:r>
            <a:r>
              <a:rPr lang="en-GB" sz="1600" b="1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, Y., Ng, K.K.H., Ho, W. and Choy, K.L. (2018)</a:t>
            </a:r>
            <a:br>
              <a:rPr lang="en-GB" sz="1600" b="1" dirty="0">
                <a:latin typeface="Rockwell"/>
                <a:ea typeface="+mn-lt"/>
                <a:cs typeface="+mn-lt"/>
              </a:rPr>
            </a:br>
            <a:r>
              <a:rPr lang="en-GB" sz="1600" b="1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 </a:t>
            </a:r>
            <a:r>
              <a:rPr lang="en-GB" sz="1600" b="1" i="1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Design and application of Internet of Things-based warehouse management system for smart logistics</a:t>
            </a:r>
            <a:r>
              <a:rPr lang="en-GB" sz="1600" b="1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. </a:t>
            </a:r>
            <a:r>
              <a:rPr lang="en-GB" sz="1600" b="1" i="1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International Journal of Production Research</a:t>
            </a:r>
            <a:r>
              <a:rPr lang="en-GB" sz="1600" b="1" dirty="0">
                <a:solidFill>
                  <a:schemeClr val="tx1"/>
                </a:solidFill>
                <a:latin typeface="Rockwell"/>
                <a:ea typeface="+mn-lt"/>
                <a:cs typeface="+mn-lt"/>
              </a:rPr>
              <a:t>, 56(8), pp. 2753–2768. doi:10.1080/00207543.2017.1394592.</a:t>
            </a:r>
            <a:endParaRPr lang="en-GB" sz="1600" b="1" dirty="0">
              <a:solidFill>
                <a:schemeClr val="tx1"/>
              </a:solidFill>
              <a:latin typeface="Rockwell"/>
            </a:endParaRPr>
          </a:p>
          <a:p>
            <a:r>
              <a:rPr lang="en-GB" sz="1600" b="1" dirty="0">
                <a:solidFill>
                  <a:schemeClr val="tx1"/>
                </a:solidFill>
                <a:latin typeface="Rockwell"/>
                <a:cs typeface="Arial"/>
              </a:rPr>
              <a:t>Saunders, M.N.K., Lewis, P. and Thornhill, A. (2023) </a:t>
            </a:r>
            <a:r>
              <a:rPr lang="en-GB" sz="1600" b="1" i="1" dirty="0">
                <a:solidFill>
                  <a:schemeClr val="tx1"/>
                </a:solidFill>
                <a:latin typeface="Rockwell"/>
                <a:cs typeface="Arial"/>
              </a:rPr>
              <a:t>Research Methods for Business Students</a:t>
            </a:r>
            <a:r>
              <a:rPr lang="en-GB" sz="1600" b="1" dirty="0">
                <a:solidFill>
                  <a:schemeClr val="tx1"/>
                </a:solidFill>
                <a:latin typeface="Rockwell"/>
                <a:cs typeface="Arial"/>
              </a:rPr>
              <a:t>. 9th </a:t>
            </a:r>
            <a:r>
              <a:rPr lang="en-GB" sz="1600" b="1" dirty="0" err="1">
                <a:solidFill>
                  <a:schemeClr val="tx1"/>
                </a:solidFill>
                <a:latin typeface="Rockwell"/>
                <a:cs typeface="Arial"/>
              </a:rPr>
              <a:t>edn</a:t>
            </a:r>
            <a:r>
              <a:rPr lang="en-GB" sz="1600" b="1" dirty="0">
                <a:solidFill>
                  <a:schemeClr val="tx1"/>
                </a:solidFill>
                <a:latin typeface="Rockwell"/>
                <a:cs typeface="Arial"/>
              </a:rPr>
              <a:t>. Harlow: Pearson. Available at: </a:t>
            </a:r>
            <a:r>
              <a:rPr lang="en-GB" sz="1600" b="1" dirty="0">
                <a:solidFill>
                  <a:schemeClr val="tx1"/>
                </a:solidFill>
                <a:latin typeface="Rockwel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https://www.researchgate.net/publication/240218229_Research_Methods_for_Business_Students</a:t>
            </a:r>
            <a:r>
              <a:rPr lang="en-GB" sz="1600" b="1" dirty="0">
                <a:solidFill>
                  <a:schemeClr val="tx1"/>
                </a:solidFill>
                <a:latin typeface="Rockwell"/>
                <a:cs typeface="Arial"/>
              </a:rPr>
              <a:t> (Accessed: 24 June 2026).</a:t>
            </a:r>
            <a:endParaRPr lang="en-GB" sz="1600" b="1" dirty="0">
              <a:solidFill>
                <a:schemeClr val="tx1"/>
              </a:solidFill>
              <a:latin typeface="Rockwell"/>
            </a:endParaRPr>
          </a:p>
          <a:p>
            <a:r>
              <a:rPr lang="en-GB" sz="1600" b="1" dirty="0" err="1">
                <a:solidFill>
                  <a:schemeClr val="tx1"/>
                </a:solidFill>
                <a:latin typeface="Rockwell"/>
              </a:rPr>
              <a:t>Seredyuk</a:t>
            </a:r>
            <a:r>
              <a:rPr lang="en-GB" sz="1600" b="1" dirty="0">
                <a:solidFill>
                  <a:schemeClr val="tx1"/>
                </a:solidFill>
                <a:latin typeface="Rockwell"/>
              </a:rPr>
              <a:t>, V., 2024. Improving inventory accuracy through order management processes with DMAIC.</a:t>
            </a:r>
            <a:endParaRPr lang="en-GB" sz="1600" b="1" dirty="0">
              <a:solidFill>
                <a:schemeClr val="tx1"/>
              </a:solidFill>
            </a:endParaRPr>
          </a:p>
          <a:p>
            <a:endParaRPr lang="en-GB" sz="1700">
              <a:solidFill>
                <a:srgbClr val="000000"/>
              </a:solidFill>
              <a:latin typeface="Rockwell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352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Ion Boardroom</vt:lpstr>
      <vt:lpstr>Investigating Inventory Accuracy and Order-Picking Practices in Warehouse Operations Workplace-Based Research Proposal </vt:lpstr>
      <vt:lpstr>Background</vt:lpstr>
      <vt:lpstr>Research Methodology</vt:lpstr>
      <vt:lpstr>Data Collection and Analysis</vt:lpstr>
      <vt:lpstr>Ethical Considerations</vt:lpstr>
      <vt:lpstr>Protecting Participants &amp; Ethical Compliance</vt:lpstr>
      <vt:lpstr>Limitation &amp; Recommendations for Future</vt:lpstr>
      <vt:lpstr>Conclusions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32</cp:revision>
  <dcterms:created xsi:type="dcterms:W3CDTF">2026-06-24T21:19:55Z</dcterms:created>
  <dcterms:modified xsi:type="dcterms:W3CDTF">2026-06-26T09:03:43Z</dcterms:modified>
</cp:coreProperties>
</file>