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361" r:id="rId6"/>
    <p:sldId id="351" r:id="rId7"/>
    <p:sldId id="352" r:id="rId8"/>
    <p:sldId id="353" r:id="rId9"/>
    <p:sldId id="358" r:id="rId10"/>
    <p:sldId id="360" r:id="rId11"/>
    <p:sldId id="374" r:id="rId12"/>
    <p:sldId id="354" r:id="rId13"/>
    <p:sldId id="367" r:id="rId14"/>
    <p:sldId id="372" r:id="rId15"/>
    <p:sldId id="363" r:id="rId16"/>
    <p:sldId id="364" r:id="rId17"/>
    <p:sldId id="365" r:id="rId18"/>
    <p:sldId id="366" r:id="rId19"/>
    <p:sldId id="373" r:id="rId20"/>
    <p:sldId id="355" r:id="rId21"/>
    <p:sldId id="356" r:id="rId22"/>
    <p:sldId id="33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47" autoAdjust="0"/>
    <p:restoredTop sz="94249" autoAdjust="0"/>
  </p:normalViewPr>
  <p:slideViewPr>
    <p:cSldViewPr>
      <p:cViewPr varScale="1">
        <p:scale>
          <a:sx n="90" d="100"/>
          <a:sy n="90" d="100"/>
        </p:scale>
        <p:origin x="102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7/7/2021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07/07/2021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Modern Workplace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(LCBB4003)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Assignment  Guide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Group presentation workshop 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F387-7A50-46FA-9D39-4229E2B0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/>
          <a:p>
            <a:r>
              <a:rPr lang="en-GB" b="1" dirty="0"/>
              <a:t>Cover page (Example)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72D04B-2A9E-44BF-9C5F-BB6BC52C21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20243" y="273050"/>
            <a:ext cx="4021363" cy="53161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67050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C01F6-ED24-4700-B5E3-41444E478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/>
              <a:t> </a:t>
            </a:r>
          </a:p>
          <a:p>
            <a:pPr marL="0" indent="0" algn="ctr">
              <a:buNone/>
            </a:pPr>
            <a:r>
              <a:rPr lang="en-GB" sz="4800" b="1" dirty="0"/>
              <a:t>Assessment Component 2</a:t>
            </a:r>
            <a:endParaRPr lang="en-US" sz="4800" dirty="0"/>
          </a:p>
          <a:p>
            <a:pPr marL="0" indent="0">
              <a:buNone/>
            </a:pPr>
            <a:r>
              <a:rPr lang="en-GB" dirty="0"/>
              <a:t>                  </a:t>
            </a:r>
          </a:p>
          <a:p>
            <a:pPr marL="0" indent="0">
              <a:buNone/>
            </a:pPr>
            <a:r>
              <a:rPr lang="en-GB" dirty="0"/>
              <a:t>                     </a:t>
            </a:r>
            <a:r>
              <a:rPr lang="en-GB" sz="4400" b="1" dirty="0"/>
              <a:t>Group Work </a:t>
            </a:r>
          </a:p>
          <a:p>
            <a:pPr marL="0" indent="0">
              <a:buNone/>
            </a:pPr>
            <a:r>
              <a:rPr lang="en-GB" sz="4400" b="1" dirty="0"/>
              <a:t>                      50%</a:t>
            </a:r>
          </a:p>
          <a:p>
            <a:pPr marL="0" indent="0">
              <a:buNone/>
            </a:pPr>
            <a:r>
              <a:rPr lang="en-US" sz="35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deadline:15:00pm 21st July 2021 Presentation 28th July 2021</a:t>
            </a:r>
            <a:r>
              <a:rPr lang="en-GB" sz="35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marL="0" indent="0">
              <a:buNone/>
            </a:pP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2437272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B3E8F-F12E-4E0C-9A28-04FF53DEF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Assessment Component 2 </a:t>
            </a:r>
            <a:br>
              <a:rPr lang="en-GB" sz="3200" b="1" dirty="0"/>
            </a:br>
            <a:r>
              <a:rPr lang="en-GB" sz="3200" b="1" dirty="0"/>
              <a:t>Group presentation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8872D-E470-4720-971A-328320E1FA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Explain the different types of intrinsic and extrinsic motivations used by a CEO or leader of any selected organization and suggest ways in which intrinsic and extrinsic motivations can be used to motivate employee’s performance. </a:t>
            </a:r>
            <a:endParaRPr lang="en-US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162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34907-A323-426D-B96B-BFF0A606E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en-US" sz="3200" b="1" dirty="0">
                <a:solidFill>
                  <a:prstClr val="black"/>
                </a:solidFill>
                <a:ea typeface="+mn-ea"/>
                <a:cs typeface="+mn-cs"/>
              </a:rPr>
              <a:t>Task 1: Group Project Report (85 marks)</a:t>
            </a:r>
            <a:br>
              <a:rPr lang="en-GB" sz="3200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FC866-5EDD-472B-8884-ADAA83A2FF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In your team of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to 5 students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produce a group project report with word count which is equivalent to at least 1000 words per student or equivalent which must be submitted to Moodle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8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Please include the all-group members in the cover page and on everyone write up </a:t>
            </a:r>
          </a:p>
        </p:txBody>
      </p:sp>
    </p:spTree>
    <p:extLst>
      <p:ext uri="{BB962C8B-B14F-4D97-AF65-F5344CB8AC3E}">
        <p14:creationId xmlns:p14="http://schemas.microsoft.com/office/powerpoint/2010/main" val="3748195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C6363-9589-45DF-9125-FF2EBDAE9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en-US" sz="2700" b="1" dirty="0">
                <a:solidFill>
                  <a:prstClr val="black"/>
                </a:solidFill>
                <a:ea typeface="+mn-ea"/>
                <a:cs typeface="+mn-cs"/>
              </a:rPr>
              <a:t>Task 2: Oral Presentation (15 Marks)</a:t>
            </a:r>
            <a:br>
              <a:rPr lang="en-GB" sz="2700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0B970-B71A-4942-A0F7-9654FF593B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In addition, a group power point presentation or any other materials can be used to present  (at least 5-10 minutes per person) that discusses  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Explain the different types of intrinsic and extrinsic motivations used by a CEO or leader of any selected organization and suggest ways in which intrinsic and extrinsic motivations can be used to motivate employee’s performance. </a:t>
            </a:r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59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44877-7239-44E0-91F2-BCBA02E04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Presentation shall include: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FBBCD-9E8D-480E-9E57-AFFC270EF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Description of the companies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of the leader.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his /her  leadership style? </a:t>
            </a:r>
          </a:p>
          <a:p>
            <a:pPr lvl="0" algn="just"/>
            <a:r>
              <a:rPr lang="en-GB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Explain the different types of intrinsic and extrinsic motivations used by a CEO or leader of the selected organization</a:t>
            </a:r>
          </a:p>
          <a:p>
            <a:pPr lvl="0" algn="just"/>
            <a:r>
              <a:rPr lang="en-GB" sz="3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suggest ways in which intrinsic and extrinsic motivations can be used to motivate employee’s performance.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032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F52F0-DCA5-4CDD-B724-5E591D92F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Presentation shall include (</a:t>
            </a:r>
            <a:r>
              <a:rPr lang="en-GB" b="1" dirty="0" err="1"/>
              <a:t>Contd</a:t>
            </a:r>
            <a:r>
              <a:rPr lang="en-GB" b="1" dirty="0"/>
              <a:t>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1E207-935E-4FF0-9D1B-FF1D2B406C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Types of leadership </a:t>
            </a:r>
          </a:p>
          <a:p>
            <a:pPr>
              <a:lnSpc>
                <a:spcPct val="110000"/>
              </a:lnSpc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characteristics of the leaders</a:t>
            </a:r>
          </a:p>
          <a:p>
            <a:pPr>
              <a:lnSpc>
                <a:spcPct val="110000"/>
              </a:lnSpc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Leader’s personality </a:t>
            </a:r>
          </a:p>
          <a:p>
            <a:pPr>
              <a:lnSpc>
                <a:spcPct val="110000"/>
              </a:lnSpc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leaderships and personality trait theories</a:t>
            </a:r>
          </a:p>
          <a:p>
            <a:pPr lvl="0" algn="just">
              <a:lnSpc>
                <a:spcPct val="110000"/>
              </a:lnSpc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leadership, personality and motivational theories supporting your arguments?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10000"/>
              </a:lnSpc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other conclusions can you draw from the leader? 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64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07FEE-0A97-4AB7-A6BF-9EDE73EC1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08012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Note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FAB62-B5C1-4F20-BD32-66E63BA6B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clearly the responsibilities / tasks for each student</a:t>
            </a:r>
          </a:p>
          <a:p>
            <a:pPr marL="0" indent="0" algn="just">
              <a:buNone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in the group contributes equally to the development of the project report.</a:t>
            </a:r>
          </a:p>
          <a:p>
            <a:pPr marL="0" indent="0" algn="just">
              <a:buNone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should clearly demonstrate the theories and concepts discussed in class.</a:t>
            </a:r>
          </a:p>
          <a:p>
            <a:pPr algn="just">
              <a:buFont typeface="Wingdings" panose="05000000000000000000" pitchFamily="2" charset="2"/>
              <a:buChar char="v"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will be assessed individually on your contribution to the report and presentation.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666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47B6E-3E5F-4F0C-B4C7-C0EDE3513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prstClr val="black"/>
                </a:solidFill>
              </a:rPr>
              <a:t>Group Work - Presentation</a:t>
            </a:r>
            <a:br>
              <a:rPr lang="en-GB" b="1" dirty="0">
                <a:solidFill>
                  <a:prstClr val="black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D4F77-E6A2-4DE8-9931-DC5E56A06C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FontTx/>
              <a:buChar char="-"/>
            </a:pPr>
            <a:r>
              <a:rPr lang="en-GB" dirty="0">
                <a:solidFill>
                  <a:prstClr val="black"/>
                </a:solidFill>
              </a:rPr>
              <a:t>Choose any modern and relevant leader</a:t>
            </a:r>
          </a:p>
          <a:p>
            <a:pPr lvl="0" algn="just">
              <a:buFontTx/>
              <a:buChar char="-"/>
            </a:pPr>
            <a:r>
              <a:rPr lang="en-GB" dirty="0">
                <a:solidFill>
                  <a:prstClr val="black"/>
                </a:solidFill>
              </a:rPr>
              <a:t>The leader has created a business with significant influence</a:t>
            </a:r>
          </a:p>
          <a:p>
            <a:pPr lvl="0" algn="just">
              <a:buFontTx/>
              <a:buChar char="-"/>
            </a:pPr>
            <a:r>
              <a:rPr lang="en-GB" dirty="0">
                <a:solidFill>
                  <a:prstClr val="black"/>
                </a:solidFill>
              </a:rPr>
              <a:t>Discuss the key characteristics of the leader that make him/her unique (using leadership and personality trait theories)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046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474C1-C5F6-422B-9BD8-B1F7279EE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Slide </a:t>
            </a:r>
            <a:r>
              <a:rPr lang="en-GB" b="1" dirty="0"/>
              <a:t>Presentation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1AA77-67ED-48AB-8577-851BF0CCC0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You may use a powerful quote. ... </a:t>
            </a:r>
          </a:p>
          <a:p>
            <a:r>
              <a:rPr lang="en-US" dirty="0"/>
              <a:t>You may show a gripping photo. ... </a:t>
            </a:r>
          </a:p>
          <a:p>
            <a:r>
              <a:rPr lang="en-US" dirty="0"/>
              <a:t>Or use a prop or creative visual aid. ...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Note ( </a:t>
            </a:r>
            <a:r>
              <a:rPr lang="en-GB" b="1" i="1" dirty="0">
                <a:solidFill>
                  <a:srgbClr val="FF0000"/>
                </a:solidFill>
              </a:rPr>
              <a:t>You are not submitting a slide presentation . You can only use slides or any other materials such as notes for your oral  presentation)</a:t>
            </a:r>
          </a:p>
        </p:txBody>
      </p:sp>
    </p:spTree>
    <p:extLst>
      <p:ext uri="{BB962C8B-B14F-4D97-AF65-F5344CB8AC3E}">
        <p14:creationId xmlns:p14="http://schemas.microsoft.com/office/powerpoint/2010/main" val="2700276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0F585-13D2-4DC3-B6D7-808800698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B9906-A590-4C09-A3BD-3F0E6F534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Types of Presentation:</a:t>
            </a:r>
          </a:p>
          <a:p>
            <a:pPr marL="0" indent="0">
              <a:buNone/>
            </a:pPr>
            <a:endParaRPr lang="en-GB" b="1" dirty="0"/>
          </a:p>
          <a:p>
            <a:pPr>
              <a:buFontTx/>
              <a:buChar char="-"/>
            </a:pPr>
            <a:r>
              <a:rPr lang="en-GB" b="1" i="1" dirty="0"/>
              <a:t>Informative: </a:t>
            </a:r>
            <a:r>
              <a:rPr lang="en-GB" dirty="0"/>
              <a:t>Present findings on a researched topic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Demonstrative:</a:t>
            </a:r>
            <a:r>
              <a:rPr lang="en-GB" dirty="0"/>
              <a:t> show an approach, method or implantation of a task, process or activity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Persuasive:</a:t>
            </a:r>
            <a:r>
              <a:rPr lang="en-GB" dirty="0"/>
              <a:t> convey a view on a topic to inform and potentially change behaviour or approach 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Inspirational:</a:t>
            </a:r>
            <a:r>
              <a:rPr lang="en-GB" dirty="0"/>
              <a:t> motivational speeches designed to obtained an emotive response 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best presentations have aspects of all of the above types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7644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F799D-B1C8-45AF-8FB7-E48725553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a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61538-BC38-424C-9043-160AC79E20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Opening/Introduction</a:t>
            </a:r>
          </a:p>
          <a:p>
            <a:pPr lvl="1"/>
            <a:r>
              <a:rPr lang="en-GB" dirty="0"/>
              <a:t>Welcome and Introduction of team members and topics</a:t>
            </a:r>
          </a:p>
          <a:p>
            <a:pPr lvl="1"/>
            <a:r>
              <a:rPr lang="en-GB" dirty="0"/>
              <a:t>Provide main purpose of your presentation  and outline</a:t>
            </a:r>
          </a:p>
          <a:p>
            <a:endParaRPr lang="en-GB" b="1" dirty="0"/>
          </a:p>
          <a:p>
            <a:r>
              <a:rPr lang="en-GB" b="1" dirty="0"/>
              <a:t>Main Body/Core Delivery </a:t>
            </a:r>
          </a:p>
          <a:p>
            <a:pPr lvl="1"/>
            <a:r>
              <a:rPr lang="en-GB" dirty="0"/>
              <a:t>Provide important but brief background</a:t>
            </a:r>
          </a:p>
          <a:p>
            <a:pPr lvl="1"/>
            <a:r>
              <a:rPr lang="en-GB" dirty="0"/>
              <a:t>Address the objectives in a practical manner</a:t>
            </a:r>
          </a:p>
          <a:p>
            <a:pPr lvl="1"/>
            <a:r>
              <a:rPr lang="en-GB" dirty="0"/>
              <a:t> Follow the outline that you had provided and link back to your objectives</a:t>
            </a:r>
          </a:p>
          <a:p>
            <a:pPr lvl="1"/>
            <a:r>
              <a:rPr lang="en-GB" dirty="0"/>
              <a:t>Try to ensure smooth transition between topics, themes and presenters</a:t>
            </a:r>
          </a:p>
          <a:p>
            <a:endParaRPr lang="en-GB" b="1" dirty="0"/>
          </a:p>
          <a:p>
            <a:r>
              <a:rPr lang="en-GB" b="1" dirty="0"/>
              <a:t>Closing/Conclusion</a:t>
            </a:r>
          </a:p>
          <a:p>
            <a:pPr lvl="1"/>
            <a:r>
              <a:rPr lang="en-GB" dirty="0"/>
              <a:t>Review key points/aspects</a:t>
            </a:r>
          </a:p>
          <a:p>
            <a:pPr lvl="1"/>
            <a:r>
              <a:rPr lang="en-GB" dirty="0"/>
              <a:t>Directly address initial questions/objectives</a:t>
            </a:r>
          </a:p>
          <a:p>
            <a:pPr lvl="1"/>
            <a:r>
              <a:rPr lang="en-GB" dirty="0"/>
              <a:t>Where applicable welcome questions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4098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A7AEB-BA39-45F2-A39B-6335116DF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Tips During 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957C9-03B7-4BFD-9D71-6657D0F9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b="1" i="1" dirty="0"/>
              <a:t>Be Enthusiastic </a:t>
            </a:r>
          </a:p>
          <a:p>
            <a:pPr lvl="1"/>
            <a:r>
              <a:rPr lang="en-GB" sz="1800" dirty="0"/>
              <a:t>if you do not convey importance and enjoyment with your topic, how will the audience. </a:t>
            </a:r>
          </a:p>
          <a:p>
            <a:pPr lvl="1"/>
            <a:r>
              <a:rPr lang="en-GB" sz="1800" dirty="0"/>
              <a:t>Ensure to convey interest and enthusiasm through all of the groups’ delivery not just your own section</a:t>
            </a:r>
          </a:p>
          <a:p>
            <a:endParaRPr lang="en-GB" sz="2000" dirty="0"/>
          </a:p>
          <a:p>
            <a:r>
              <a:rPr lang="en-GB" sz="2000" b="1" i="1" dirty="0"/>
              <a:t>Eye Contact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try to maintain eye contact in a comfortable and confident manner. It demonstrates engagement as well as confidence</a:t>
            </a:r>
          </a:p>
          <a:p>
            <a:endParaRPr lang="en-GB" sz="2000" dirty="0"/>
          </a:p>
          <a:p>
            <a:r>
              <a:rPr lang="en-GB" sz="2000" b="1" dirty="0"/>
              <a:t>Body Language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try to be comfortable with professional posture (not slouching or learning). </a:t>
            </a:r>
          </a:p>
          <a:p>
            <a:pPr lvl="1"/>
            <a:r>
              <a:rPr lang="en-GB" sz="1800" dirty="0"/>
              <a:t>Think about how you are positioned; proximity to audience, are you in the way of the projector etc. </a:t>
            </a:r>
          </a:p>
          <a:p>
            <a:pPr lvl="1"/>
            <a:r>
              <a:rPr lang="en-GB" sz="1800" dirty="0"/>
              <a:t>Ensure that you do not have your back to the audience at any point.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91913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6A8D8-4330-444B-8534-BE66DFF25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During 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0F0DA-DEEA-4E02-8A54-24FCD41E5F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b="1" dirty="0"/>
              <a:t>Voice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Think about your volume. </a:t>
            </a:r>
          </a:p>
          <a:p>
            <a:pPr lvl="1"/>
            <a:r>
              <a:rPr lang="en-GB" sz="1800" dirty="0"/>
              <a:t>Try to be natural but consider your tone; avoid monotone, change pitch and tone to emphasise importance of key points/points of consideration. </a:t>
            </a:r>
          </a:p>
          <a:p>
            <a:pPr lvl="1"/>
            <a:r>
              <a:rPr lang="en-GB" sz="1800" b="1" dirty="0"/>
              <a:t>Your voice is one of the most powerful tools during a presentation. You have the opportunity to be heard, try to enjoy the opportunity and use it to your advantage.</a:t>
            </a:r>
          </a:p>
          <a:p>
            <a:pPr marL="457200" lvl="1" indent="0">
              <a:buNone/>
            </a:pPr>
            <a:endParaRPr lang="en-GB" sz="1800" b="1" dirty="0"/>
          </a:p>
          <a:p>
            <a:pPr marL="457200" lvl="1" indent="0">
              <a:buNone/>
            </a:pPr>
            <a:r>
              <a:rPr lang="en-GB" b="1" dirty="0"/>
              <a:t>Practice, Practice, Practice</a:t>
            </a:r>
            <a:r>
              <a:rPr lang="en-GB" dirty="0"/>
              <a:t> </a:t>
            </a:r>
          </a:p>
          <a:p>
            <a:pPr marL="457200" lvl="1" indent="0">
              <a:buNone/>
            </a:pPr>
            <a:r>
              <a:rPr lang="en-GB" sz="1800" dirty="0"/>
              <a:t>	- the best way to build confidence</a:t>
            </a:r>
          </a:p>
          <a:p>
            <a:pPr marL="457200" lvl="1" indent="0">
              <a:buNone/>
            </a:pPr>
            <a:r>
              <a:rPr lang="en-GB" sz="1800" b="1" dirty="0"/>
              <a:t>	</a:t>
            </a:r>
            <a:r>
              <a:rPr lang="en-GB" sz="1800" dirty="0"/>
              <a:t>- Ensure timing and smooth transitions</a:t>
            </a:r>
          </a:p>
          <a:p>
            <a:pPr marL="457200" lvl="1" indent="0">
              <a:buNone/>
            </a:pPr>
            <a:r>
              <a:rPr lang="en-GB" sz="1800" b="1" dirty="0"/>
              <a:t>	- The only way you will know that your presentation is on the right track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198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80D77-BBB8-400D-B3CE-4D2D9F276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75046-3106-4286-B1EB-CFA96496D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b="1" dirty="0"/>
          </a:p>
          <a:p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Please add your references (Very Important ) </a:t>
            </a:r>
          </a:p>
          <a:p>
            <a:pPr marL="0" indent="0">
              <a:buNone/>
            </a:pPr>
            <a:r>
              <a:rPr lang="en-GB" sz="2800" b="1" dirty="0"/>
              <a:t>Both citation and in the reference list 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0434177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640A4-BE4F-4602-B22F-4423B3F7E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895" y="116632"/>
            <a:ext cx="8229600" cy="566936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FEEDBACK FORM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85015C2-7D5C-4247-842B-614247FB3E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7856170"/>
              </p:ext>
            </p:extLst>
          </p:nvPr>
        </p:nvGraphicFramePr>
        <p:xfrm>
          <a:off x="915168" y="938491"/>
          <a:ext cx="7313664" cy="47227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98133">
                  <a:extLst>
                    <a:ext uri="{9D8B030D-6E8A-4147-A177-3AD203B41FA5}">
                      <a16:colId xmlns:a16="http://schemas.microsoft.com/office/drawing/2014/main" val="3810795418"/>
                    </a:ext>
                  </a:extLst>
                </a:gridCol>
                <a:gridCol w="608497">
                  <a:extLst>
                    <a:ext uri="{9D8B030D-6E8A-4147-A177-3AD203B41FA5}">
                      <a16:colId xmlns:a16="http://schemas.microsoft.com/office/drawing/2014/main" val="241259953"/>
                    </a:ext>
                  </a:extLst>
                </a:gridCol>
                <a:gridCol w="607034">
                  <a:extLst>
                    <a:ext uri="{9D8B030D-6E8A-4147-A177-3AD203B41FA5}">
                      <a16:colId xmlns:a16="http://schemas.microsoft.com/office/drawing/2014/main" val="3187821216"/>
                    </a:ext>
                  </a:extLst>
                </a:gridCol>
              </a:tblGrid>
              <a:tr h="530652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Generic Assessment Criteria – Component 2- Group presentation 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 anchor="ctr"/>
                </a:tc>
                <a:tc>
                  <a:txBody>
                    <a:bodyPr/>
                    <a:lstStyle/>
                    <a:p>
                      <a:pPr marL="21590" marR="71755"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Marks available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 vert="vert270"/>
                </a:tc>
                <a:tc>
                  <a:txBody>
                    <a:bodyPr/>
                    <a:lstStyle/>
                    <a:p>
                      <a:pPr marL="71755" marR="71755"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Marks </a:t>
                      </a:r>
                      <a:endParaRPr lang="en-GB" sz="900">
                        <a:effectLst/>
                      </a:endParaRPr>
                    </a:p>
                    <a:p>
                      <a:pPr marL="71755" marR="71755"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awarded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 vert="vert270" anchor="ctr"/>
                </a:tc>
                <a:extLst>
                  <a:ext uri="{0D108BD9-81ED-4DB2-BD59-A6C34878D82A}">
                    <a16:rowId xmlns:a16="http://schemas.microsoft.com/office/drawing/2014/main" val="3863318938"/>
                  </a:ext>
                </a:extLst>
              </a:tr>
              <a:tr h="342688">
                <a:tc>
                  <a:txBody>
                    <a:bodyPr/>
                    <a:lstStyle/>
                    <a:p>
                      <a:pPr marL="342900" lvl="0" indent="-342900">
                        <a:buClr>
                          <a:srgbClr val="000000"/>
                        </a:buClr>
                        <a:buFont typeface="+mj-lt"/>
                        <a:buAutoNum type="arabicPeriod"/>
                      </a:pPr>
                      <a:r>
                        <a:rPr lang="en-GB" sz="1100">
                          <a:effectLst/>
                        </a:rPr>
                        <a:t>Engagement with Literature Skills (</a:t>
                      </a:r>
                      <a:r>
                        <a:rPr lang="en-GB" sz="900">
                          <a:effectLst/>
                        </a:rPr>
                        <a:t>Assessed as a individually)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3330527944"/>
                  </a:ext>
                </a:extLst>
              </a:tr>
              <a:tr h="238217">
                <a:tc rowSpan="2">
                  <a:txBody>
                    <a:bodyPr/>
                    <a:lstStyle/>
                    <a:p>
                      <a:pPr marL="457200"/>
                      <a:r>
                        <a:rPr lang="en-GB" sz="1000">
                          <a:effectLst/>
                        </a:rPr>
                        <a:t>Task 1</a:t>
                      </a:r>
                      <a:endParaRPr lang="en-GB" sz="900">
                        <a:effectLst/>
                      </a:endParaRP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900">
                          <a:effectLst/>
                        </a:rPr>
                        <a:t>In-text citation and reference list in line with Harvard conventions, and from reliable resources</a:t>
                      </a:r>
                    </a:p>
                    <a:p>
                      <a:r>
                        <a:rPr lang="en-GB" sz="6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583478294"/>
                  </a:ext>
                </a:extLst>
              </a:tr>
              <a:tr h="23879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 10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8067919"/>
                  </a:ext>
                </a:extLst>
              </a:tr>
              <a:tr h="238217">
                <a:tc>
                  <a:txBody>
                    <a:bodyPr/>
                    <a:lstStyle/>
                    <a:p>
                      <a:pPr marL="342900" lvl="0" indent="-342900">
                        <a:buClr>
                          <a:srgbClr val="000000"/>
                        </a:buClr>
                        <a:buFont typeface="+mj-lt"/>
                        <a:buAutoNum type="arabicPeriod"/>
                      </a:pPr>
                      <a:r>
                        <a:rPr lang="en-GB" sz="900">
                          <a:effectLst/>
                        </a:rPr>
                        <a:t>Knowledge and Understanding Skills (</a:t>
                      </a:r>
                      <a:r>
                        <a:rPr lang="en-GB" sz="1000">
                          <a:effectLst/>
                        </a:rPr>
                        <a:t>Assessed individually)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1826432988"/>
                  </a:ext>
                </a:extLst>
              </a:tr>
              <a:tr h="238217">
                <a:tc rowSpan="2">
                  <a:txBody>
                    <a:bodyPr/>
                    <a:lstStyle/>
                    <a:p>
                      <a:pPr marL="457200" algn="just"/>
                      <a:r>
                        <a:rPr lang="en-GB" sz="1000">
                          <a:effectLst/>
                        </a:rPr>
                        <a:t>Task 1 </a:t>
                      </a:r>
                      <a:endParaRPr lang="en-GB" sz="900">
                        <a:effectLst/>
                      </a:endParaRPr>
                    </a:p>
                    <a:p>
                      <a:pPr marL="457200" algn="just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457200" algn="just"/>
                      <a:r>
                        <a:rPr lang="en-GB" sz="1000">
                          <a:effectLst/>
                        </a:rPr>
                        <a:t>Task 2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3537242664"/>
                  </a:ext>
                </a:extLst>
              </a:tr>
              <a:tr h="23879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1427245"/>
                  </a:ext>
                </a:extLst>
              </a:tr>
              <a:tr h="238217">
                <a:tc>
                  <a:txBody>
                    <a:bodyPr/>
                    <a:lstStyle/>
                    <a:p>
                      <a:r>
                        <a:rPr lang="en-GB" sz="900">
                          <a:effectLst/>
                        </a:rPr>
                        <a:t>3. Cognitive and Intellectual Skills (Assessed as a group)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1391865016"/>
                  </a:ext>
                </a:extLst>
              </a:tr>
              <a:tr h="238217">
                <a:tc rowSpan="2">
                  <a:txBody>
                    <a:bodyPr/>
                    <a:lstStyle/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Task 1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30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3179037634"/>
                  </a:ext>
                </a:extLst>
              </a:tr>
              <a:tr h="38485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793469"/>
                  </a:ext>
                </a:extLst>
              </a:tr>
              <a:tr h="249228">
                <a:tc>
                  <a:txBody>
                    <a:bodyPr/>
                    <a:lstStyle/>
                    <a:p>
                      <a:r>
                        <a:rPr lang="en-GB" sz="900">
                          <a:effectLst/>
                        </a:rPr>
                        <a:t>4. Practical Application </a:t>
                      </a:r>
                      <a:r>
                        <a:rPr lang="en-GB" sz="1000">
                          <a:effectLst/>
                        </a:rPr>
                        <a:t>Skills (Assessed individually)</a:t>
                      </a:r>
                      <a:r>
                        <a:rPr lang="en-GB" sz="900">
                          <a:effectLst/>
                        </a:rPr>
                        <a:t>  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1091748394"/>
                  </a:ext>
                </a:extLst>
              </a:tr>
              <a:tr h="238793">
                <a:tc rowSpan="2">
                  <a:txBody>
                    <a:bodyPr/>
                    <a:lstStyle/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Task 1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3963168579"/>
                  </a:ext>
                </a:extLst>
              </a:tr>
              <a:tr h="38427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6915311"/>
                  </a:ext>
                </a:extLst>
              </a:tr>
              <a:tr h="238217">
                <a:tc>
                  <a:txBody>
                    <a:bodyPr/>
                    <a:lstStyle/>
                    <a:p>
                      <a:pPr marL="342900" lvl="0" indent="-342900">
                        <a:buFont typeface="+mj-lt"/>
                        <a:buAutoNum type="arabicPeriod"/>
                      </a:pPr>
                      <a:r>
                        <a:rPr lang="en-GB" sz="900">
                          <a:effectLst/>
                        </a:rPr>
                        <a:t>Transferable Skills for Life and Professional Practice (Assessed individually)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1954740456"/>
                  </a:ext>
                </a:extLst>
              </a:tr>
              <a:tr h="685377">
                <a:tc>
                  <a:txBody>
                    <a:bodyPr/>
                    <a:lstStyle/>
                    <a:p>
                      <a:pPr marL="457200" algn="just"/>
                      <a:r>
                        <a:rPr lang="en-GB" sz="1000">
                          <a:effectLst/>
                        </a:rPr>
                        <a:t>Task 1 </a:t>
                      </a:r>
                      <a:endParaRPr lang="en-GB" sz="900">
                        <a:effectLst/>
                      </a:endParaRPr>
                    </a:p>
                    <a:p>
                      <a:pPr marL="457200" algn="just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Task 2</a:t>
                      </a:r>
                      <a:endParaRPr lang="en-GB" sz="900">
                        <a:effectLst/>
                      </a:endParaRPr>
                    </a:p>
                    <a:p>
                      <a:pPr marL="342900" lvl="0" indent="-342900" algn="just"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900">
                          <a:effectLst/>
                        </a:rPr>
                        <a:t>Presentation Skills and demonstrating ownership responsibilities in line with the Task 1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400">
                          <a:effectLst/>
                        </a:rPr>
                        <a:t>10</a:t>
                      </a:r>
                      <a:endParaRPr lang="en-GB" sz="9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400">
                          <a:effectLst/>
                        </a:rPr>
                        <a:t>05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2388139842"/>
                  </a:ext>
                </a:extLst>
              </a:tr>
            </a:tbl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EE91C2BE-ABD8-459B-A5A9-82B5F8780C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3581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DF2A7-4941-44CC-92C9-1D2E743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 Component 2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F3769-BB03-41C4-A426-B95900FEC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deadline:</a:t>
            </a: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deadline:15:00pm 21st July 2021 Presentation 28th July 2021</a:t>
            </a:r>
            <a:r>
              <a:rPr lang="en-GB" dirty="0"/>
              <a:t>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24DD04-23A6-47A0-A4CF-7EF4540E8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3215395"/>
            <a:ext cx="222885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3783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D951A-43AF-4FFB-9CA7-E8D8B5F6C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                       </a:t>
            </a:r>
            <a:endParaRPr lang="en-US" dirty="0"/>
          </a:p>
          <a:p>
            <a:endParaRPr lang="en-US" dirty="0"/>
          </a:p>
        </p:txBody>
      </p:sp>
      <p:pic>
        <p:nvPicPr>
          <p:cNvPr id="3074" name="Picture 2" descr="🏉 Good Luck Boys 🏉 Buckley Shield(under... - Tumut Minor League ...">
            <a:extLst>
              <a:ext uri="{FF2B5EF4-FFF2-40B4-BE49-F238E27FC236}">
                <a16:creationId xmlns:a16="http://schemas.microsoft.com/office/drawing/2014/main" id="{A1755BE5-7458-4B42-ABBB-C7D5F30A0E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6552728" cy="532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6034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1029</Words>
  <Application>Microsoft Office PowerPoint</Application>
  <PresentationFormat>On-screen Show (4:3)</PresentationFormat>
  <Paragraphs>168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Bachelor of Arts Business Management   Introduction to Modern Workplace (LCBB4003)  Assignment  Guide Group presentation workshop </vt:lpstr>
      <vt:lpstr>Cover page (Example)</vt:lpstr>
      <vt:lpstr>PowerPoint Presentation</vt:lpstr>
      <vt:lpstr>Assessment Component 2  Group presentation </vt:lpstr>
      <vt:lpstr>Task 1: Group Project Report (85 marks) </vt:lpstr>
      <vt:lpstr>Task 2: Oral Presentation (15 Marks) </vt:lpstr>
      <vt:lpstr>Presentation shall include: </vt:lpstr>
      <vt:lpstr>Presentation shall include (Contd)</vt:lpstr>
      <vt:lpstr> Note </vt:lpstr>
      <vt:lpstr>Group Work - Presentation </vt:lpstr>
      <vt:lpstr>Slide Presentation </vt:lpstr>
      <vt:lpstr>Presentation Skills </vt:lpstr>
      <vt:lpstr>Structuring a Presentation</vt:lpstr>
      <vt:lpstr>Tips During Delivery</vt:lpstr>
      <vt:lpstr>Tips During Delivery</vt:lpstr>
      <vt:lpstr>References </vt:lpstr>
      <vt:lpstr> STUDENT FEEDBACK FORM</vt:lpstr>
      <vt:lpstr>Submission deadline Component 2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(LCBB4003)  Assignment  Guide</dc:title>
  <dc:creator>Jutual Ugochukwu</dc:creator>
  <cp:lastModifiedBy>Jutual Ugochukwu</cp:lastModifiedBy>
  <cp:revision>12</cp:revision>
  <dcterms:created xsi:type="dcterms:W3CDTF">2021-02-17T00:30:12Z</dcterms:created>
  <dcterms:modified xsi:type="dcterms:W3CDTF">2021-07-07T15:08:04Z</dcterms:modified>
</cp:coreProperties>
</file>