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65" r:id="rId2"/>
    <p:sldId id="258" r:id="rId3"/>
    <p:sldId id="263" r:id="rId4"/>
    <p:sldId id="264" r:id="rId5"/>
    <p:sldId id="259" r:id="rId6"/>
    <p:sldId id="261" r:id="rId7"/>
    <p:sldId id="266" r:id="rId8"/>
    <p:sldId id="277" r:id="rId9"/>
    <p:sldId id="267" r:id="rId10"/>
    <p:sldId id="268" r:id="rId11"/>
    <p:sldId id="269" r:id="rId12"/>
    <p:sldId id="270" r:id="rId13"/>
    <p:sldId id="271" r:id="rId14"/>
    <p:sldId id="272" r:id="rId15"/>
    <p:sldId id="274" r:id="rId16"/>
    <p:sldId id="292" r:id="rId17"/>
    <p:sldId id="293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498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D0AF42-3D8D-4053-9074-6297AC52AFEB}" type="datetimeFigureOut">
              <a:rPr lang="en-GB" smtClean="0"/>
              <a:t>19/04/2016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4836FF-5632-4AF8-B24A-DED9D1AC9E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88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4588" y="687388"/>
            <a:ext cx="4568825" cy="3425825"/>
          </a:xfrm>
          <a:solidFill>
            <a:srgbClr val="FFFFFF"/>
          </a:solidFill>
          <a:ln w="12700" cap="flat"/>
        </p:spPr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</p:spPr>
        <p:txBody>
          <a:bodyPr lIns="92075" tIns="46038" rIns="92075" bIns="46038"/>
          <a:lstStyle/>
          <a:p>
            <a:pPr eaLnBrk="1" hangingPunct="1"/>
            <a:endParaRPr lang="en-US" smtClean="0"/>
          </a:p>
        </p:txBody>
      </p:sp>
    </p:spTree>
    <p:extLst>
      <p:ext uri="{BB962C8B-B14F-4D97-AF65-F5344CB8AC3E}">
        <p14:creationId xmlns:p14="http://schemas.microsoft.com/office/powerpoint/2010/main" val="2569950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19/04/2016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0686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19/04/2016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5774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19/04/2016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2694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19/04/2016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34222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19/04/2016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7044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19/04/2016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74751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19/04/2016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093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19/04/2016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77560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19/04/2016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195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19/04/2016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39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3E0274-4826-464C-BC4D-784F860D7AA5}" type="datetimeFigureOut">
              <a:rPr lang="en-GB" smtClean="0"/>
              <a:t>19/04/2016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0158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3E0274-4826-464C-BC4D-784F860D7AA5}" type="datetimeFigureOut">
              <a:rPr lang="en-GB" smtClean="0"/>
              <a:t>19/04/2016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6DE197-708E-4C6D-9300-2D26DB6C7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9973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SBPD7001</a:t>
            </a:r>
            <a:br>
              <a:rPr lang="en-GB" dirty="0" smtClean="0"/>
            </a:br>
            <a:r>
              <a:rPr lang="en-GB" dirty="0" smtClean="0"/>
              <a:t>Approaches to Research and Academic Communication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/>
          </a:p>
          <a:p>
            <a:r>
              <a:rPr lang="en-GB" sz="3400" dirty="0" smtClean="0"/>
              <a:t>Philosophical </a:t>
            </a:r>
            <a:r>
              <a:rPr lang="en-GB" sz="3400" dirty="0"/>
              <a:t>underpinnings of </a:t>
            </a:r>
            <a:r>
              <a:rPr lang="en-GB" sz="3400" dirty="0" smtClean="0"/>
              <a:t>research</a:t>
            </a:r>
          </a:p>
          <a:p>
            <a:pPr algn="l"/>
            <a:endParaRPr lang="en-GB" dirty="0" smtClean="0">
              <a:solidFill>
                <a:srgbClr val="FFFF00"/>
              </a:solidFill>
            </a:endParaRPr>
          </a:p>
          <a:p>
            <a:pPr algn="l"/>
            <a:r>
              <a:rPr lang="en-GB" dirty="0" smtClean="0">
                <a:solidFill>
                  <a:srgbClr val="FFFF00"/>
                </a:solidFill>
              </a:rPr>
              <a:t>Relevant </a:t>
            </a:r>
            <a:r>
              <a:rPr lang="en-GB" dirty="0">
                <a:solidFill>
                  <a:srgbClr val="FFFF00"/>
                </a:solidFill>
              </a:rPr>
              <a:t>reading:</a:t>
            </a:r>
            <a:r>
              <a:rPr lang="en-GB" dirty="0"/>
              <a:t> </a:t>
            </a:r>
            <a:endParaRPr lang="en-GB" dirty="0" smtClean="0"/>
          </a:p>
          <a:p>
            <a:pPr algn="l"/>
            <a:r>
              <a:rPr lang="en-GB" dirty="0" err="1" smtClean="0"/>
              <a:t>Grix</a:t>
            </a:r>
            <a:r>
              <a:rPr lang="en-GB" dirty="0"/>
              <a:t>, </a:t>
            </a:r>
            <a:r>
              <a:rPr lang="en-GB" i="1" dirty="0"/>
              <a:t>The Foundations of Research</a:t>
            </a:r>
            <a:r>
              <a:rPr lang="en-GB" dirty="0"/>
              <a:t>, Ch. </a:t>
            </a:r>
            <a:r>
              <a:rPr lang="en-GB" smtClean="0"/>
              <a:t>7.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325041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Planning a research project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Will your study examine one case in detail, or will it compare different people or organisations? </a:t>
            </a:r>
          </a:p>
          <a:p>
            <a:pPr>
              <a:defRPr/>
            </a:pPr>
            <a:r>
              <a:rPr lang="en-GB" dirty="0" smtClean="0"/>
              <a:t>Will you look at a single point in time, or will you follow people over a period of time? </a:t>
            </a:r>
          </a:p>
          <a:p>
            <a:pPr>
              <a:defRPr/>
            </a:pPr>
            <a:r>
              <a:rPr lang="en-GB" dirty="0" smtClean="0"/>
              <a:t>Do you need qualitative or quantitative data, or perhaps a combination of the two, to answer your question?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28161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Aims of qualitative research</a:t>
            </a:r>
          </a:p>
        </p:txBody>
      </p:sp>
      <p:sp>
        <p:nvSpPr>
          <p:cNvPr id="18434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dirty="0" smtClean="0"/>
              <a:t>Provide a detailed, rich understanding of people’s thoughts, views and experiences– often descriptive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Can be good for capturing a multiplicity of views and explaining contexts</a:t>
            </a:r>
          </a:p>
          <a:p>
            <a:pPr>
              <a:lnSpc>
                <a:spcPct val="90000"/>
              </a:lnSpc>
            </a:pPr>
            <a:r>
              <a:rPr lang="en-GB" dirty="0" smtClean="0"/>
              <a:t>Cannot tell how </a:t>
            </a:r>
            <a:r>
              <a:rPr lang="en-GB" i="1" dirty="0" smtClean="0"/>
              <a:t>widespread</a:t>
            </a:r>
            <a:r>
              <a:rPr lang="en-GB" dirty="0" smtClean="0"/>
              <a:t> the views and experiences are.</a:t>
            </a:r>
          </a:p>
        </p:txBody>
      </p:sp>
    </p:spTree>
    <p:extLst>
      <p:ext uri="{BB962C8B-B14F-4D97-AF65-F5344CB8AC3E}">
        <p14:creationId xmlns:p14="http://schemas.microsoft.com/office/powerpoint/2010/main" val="4185085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323528" y="26472"/>
            <a:ext cx="8229600" cy="1143000"/>
          </a:xfrm>
        </p:spPr>
        <p:txBody>
          <a:bodyPr lIns="92075" tIns="46038" rIns="92075" bIns="46038">
            <a:normAutofit/>
          </a:bodyPr>
          <a:lstStyle/>
          <a:p>
            <a:r>
              <a:rPr lang="en-GB" dirty="0"/>
              <a:t>Aims of quantitative research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57200" y="1417638"/>
            <a:ext cx="8229600" cy="4525963"/>
          </a:xfrm>
        </p:spPr>
        <p:txBody>
          <a:bodyPr lIns="92075" tIns="46038" rIns="92075" bIns="46038">
            <a:noAutofit/>
          </a:bodyPr>
          <a:lstStyle/>
          <a:p>
            <a:r>
              <a:rPr lang="en-GB" sz="2800" dirty="0" smtClean="0"/>
              <a:t>At its simplest, quantitative research seeks to answer questions beginning with: How much, how many, how prevalent?</a:t>
            </a:r>
          </a:p>
          <a:p>
            <a:r>
              <a:rPr lang="en-GB" sz="2800" dirty="0" smtClean="0"/>
              <a:t>Quantitative research can also look for relationships between variables: is there a significant relationship, and if so, how large is the effect?</a:t>
            </a:r>
          </a:p>
          <a:p>
            <a:r>
              <a:rPr lang="en-GB" sz="2800" dirty="0" smtClean="0"/>
              <a:t>Quantitative research depends on having well-articulated questions and hypotheses before research is undertaken.  In general, it cannot be used to uncover meaning, complex thoughts and experiences. </a:t>
            </a:r>
          </a:p>
        </p:txBody>
      </p:sp>
    </p:spTree>
    <p:extLst>
      <p:ext uri="{BB962C8B-B14F-4D97-AF65-F5344CB8AC3E}">
        <p14:creationId xmlns:p14="http://schemas.microsoft.com/office/powerpoint/2010/main" val="33796253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Journal 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en-GB" sz="2800" dirty="0" smtClean="0"/>
              <a:t>Remember: The methods should suit the question!</a:t>
            </a:r>
          </a:p>
          <a:p>
            <a:pPr>
              <a:defRPr/>
            </a:pPr>
            <a:r>
              <a:rPr lang="en-GB" sz="2800" dirty="0" smtClean="0"/>
              <a:t>For each of the following methods, discuss the things that the method can accomplish, and the things that the method cannot accomplish well. </a:t>
            </a:r>
          </a:p>
          <a:p>
            <a:pPr lvl="1">
              <a:defRPr/>
            </a:pPr>
            <a:r>
              <a:rPr lang="en-GB" dirty="0" smtClean="0"/>
              <a:t>Interviews </a:t>
            </a:r>
          </a:p>
          <a:p>
            <a:pPr lvl="1">
              <a:defRPr/>
            </a:pPr>
            <a:r>
              <a:rPr lang="en-GB" dirty="0" smtClean="0"/>
              <a:t>Observations </a:t>
            </a:r>
          </a:p>
          <a:p>
            <a:pPr lvl="1">
              <a:defRPr/>
            </a:pPr>
            <a:r>
              <a:rPr lang="en-GB" dirty="0" smtClean="0"/>
              <a:t>Questionnaires </a:t>
            </a:r>
          </a:p>
          <a:p>
            <a:pPr lvl="1">
              <a:defRPr/>
            </a:pPr>
            <a:r>
              <a:rPr lang="en-GB" dirty="0" smtClean="0"/>
              <a:t>Documentary analysis </a:t>
            </a:r>
          </a:p>
          <a:p>
            <a:pPr>
              <a:defRPr/>
            </a:pPr>
            <a:r>
              <a:rPr lang="en-GB" sz="2800" dirty="0" smtClean="0"/>
              <a:t>Reflectively discuss your own experience (if any) of each of these research methods. 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098168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smtClean="0"/>
              <a:t>Planning for research – some additional points to consider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sz="2800" dirty="0" smtClean="0"/>
              <a:t>Money – what are the costs of carrying out your research?  Who will fund it?</a:t>
            </a:r>
          </a:p>
          <a:p>
            <a:pPr>
              <a:defRPr/>
            </a:pPr>
            <a:r>
              <a:rPr lang="en-GB" sz="2800" dirty="0" smtClean="0"/>
              <a:t>Time – GANTT chart can be useful, talk to other researchers to get realistic estimates of how long each step will take</a:t>
            </a:r>
          </a:p>
          <a:p>
            <a:pPr>
              <a:defRPr/>
            </a:pPr>
            <a:r>
              <a:rPr lang="en-GB" sz="2800" dirty="0" smtClean="0"/>
              <a:t>Access to people and data sources</a:t>
            </a:r>
          </a:p>
          <a:p>
            <a:pPr>
              <a:defRPr/>
            </a:pPr>
            <a:r>
              <a:rPr lang="en-GB" sz="2800" dirty="0" smtClean="0"/>
              <a:t>Potential problems and contingency plans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93962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Research proposal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A document in which you explain the background and rationale for carrying out a piece of research, and your plans for the research.</a:t>
            </a:r>
          </a:p>
          <a:p>
            <a:pPr>
              <a:defRPr/>
            </a:pPr>
            <a:r>
              <a:rPr lang="en-GB" dirty="0" smtClean="0"/>
              <a:t>It allows funders or supervisors assess the value and feasibility of your project before you begin.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42892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If you were a director or a funder looking at a proposal to undertake a piece of research in an organisation, what sorts of things would look for to assure yourself that the research project was worth undertaking and was likely to yield results?</a:t>
            </a:r>
          </a:p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84159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 smtClean="0"/>
              <a:t>Research proposal components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sz="2400" dirty="0" smtClean="0"/>
              <a:t>Title</a:t>
            </a:r>
          </a:p>
          <a:p>
            <a:pPr>
              <a:defRPr/>
            </a:pPr>
            <a:r>
              <a:rPr lang="en-GB" sz="2400" dirty="0" smtClean="0"/>
              <a:t>Introduction </a:t>
            </a:r>
          </a:p>
          <a:p>
            <a:pPr>
              <a:defRPr/>
            </a:pPr>
            <a:r>
              <a:rPr lang="en-GB" sz="2400" dirty="0" smtClean="0"/>
              <a:t>Background/Literature Review</a:t>
            </a:r>
          </a:p>
          <a:p>
            <a:pPr>
              <a:defRPr/>
            </a:pPr>
            <a:r>
              <a:rPr lang="en-GB" sz="2400" dirty="0" smtClean="0"/>
              <a:t>Methodology</a:t>
            </a:r>
          </a:p>
          <a:p>
            <a:pPr>
              <a:defRPr/>
            </a:pPr>
            <a:r>
              <a:rPr lang="en-GB" sz="2400" dirty="0" smtClean="0"/>
              <a:t>Timetable and Budget (if applicable)</a:t>
            </a:r>
          </a:p>
          <a:p>
            <a:pPr>
              <a:defRPr/>
            </a:pPr>
            <a:r>
              <a:rPr lang="en-GB" sz="2400" dirty="0" smtClean="0"/>
              <a:t>Discussion of logistical and ethical considerations</a:t>
            </a:r>
          </a:p>
          <a:p>
            <a:pPr>
              <a:defRPr/>
            </a:pPr>
            <a:r>
              <a:rPr lang="en-GB" sz="2400" dirty="0" smtClean="0"/>
              <a:t>Limitations of the proposed research</a:t>
            </a:r>
          </a:p>
          <a:p>
            <a:pPr>
              <a:defRPr/>
            </a:pPr>
            <a:r>
              <a:rPr lang="en-GB" sz="2400" dirty="0" smtClean="0"/>
              <a:t>Bibliography</a:t>
            </a:r>
          </a:p>
          <a:p>
            <a:pPr>
              <a:defRPr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261168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dirty="0" smtClean="0"/>
              <a:t>Outline </a:t>
            </a:r>
            <a:r>
              <a:rPr lang="en-GB" dirty="0"/>
              <a:t>the </a:t>
            </a:r>
            <a:r>
              <a:rPr lang="en-GB" dirty="0" smtClean="0"/>
              <a:t>topic, question(s) and objectives</a:t>
            </a:r>
          </a:p>
          <a:p>
            <a:pPr>
              <a:defRPr/>
            </a:pPr>
            <a:r>
              <a:rPr lang="en-GB" dirty="0" smtClean="0"/>
              <a:t>Hypotheses if appropriate</a:t>
            </a:r>
          </a:p>
          <a:p>
            <a:pPr>
              <a:defRPr/>
            </a:pPr>
            <a:r>
              <a:rPr lang="en-GB" dirty="0" smtClean="0"/>
              <a:t>Why would this research be valuable?</a:t>
            </a:r>
          </a:p>
          <a:p>
            <a:pPr>
              <a:defRPr/>
            </a:pPr>
            <a:endParaRPr lang="en-GB" dirty="0"/>
          </a:p>
          <a:p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10837228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Background/Literature Review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Provide context for the research</a:t>
            </a:r>
          </a:p>
          <a:p>
            <a:r>
              <a:rPr lang="en-GB" dirty="0" smtClean="0"/>
              <a:t>What are the main theories that have influenced your thinking, or that you are going to test?</a:t>
            </a:r>
          </a:p>
          <a:p>
            <a:r>
              <a:rPr lang="en-GB" dirty="0" smtClean="0"/>
              <a:t>Brief literature review</a:t>
            </a:r>
          </a:p>
          <a:p>
            <a:pPr lvl="1"/>
            <a:r>
              <a:rPr lang="en-GB" dirty="0" smtClean="0"/>
              <a:t>Situate the research in a wider academic context</a:t>
            </a:r>
          </a:p>
          <a:p>
            <a:pPr lvl="1"/>
            <a:r>
              <a:rPr lang="en-GB" dirty="0" smtClean="0"/>
              <a:t>Show what kind of reading you will be doing</a:t>
            </a:r>
          </a:p>
          <a:p>
            <a:pPr lvl="1"/>
            <a:r>
              <a:rPr lang="en-GB" dirty="0" smtClean="0"/>
              <a:t>Show your critical evaluation, so far, of the reading</a:t>
            </a:r>
          </a:p>
          <a:p>
            <a:pPr lvl="1"/>
            <a:r>
              <a:rPr lang="en-GB" dirty="0" smtClean="0"/>
              <a:t>Further justify the proposed research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03525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Detailed explanation of what you are planning to do</a:t>
            </a:r>
          </a:p>
          <a:p>
            <a:pPr lvl="1"/>
            <a:r>
              <a:rPr lang="en-GB" dirty="0" smtClean="0"/>
              <a:t>what data will be collected and how</a:t>
            </a:r>
          </a:p>
          <a:p>
            <a:pPr lvl="1"/>
            <a:r>
              <a:rPr lang="en-GB" dirty="0" smtClean="0"/>
              <a:t>how access to data sources will be obtained</a:t>
            </a:r>
          </a:p>
          <a:p>
            <a:pPr lvl="1"/>
            <a:r>
              <a:rPr lang="en-GB" dirty="0" smtClean="0"/>
              <a:t>how data will be analysed</a:t>
            </a:r>
          </a:p>
          <a:p>
            <a:pPr lvl="1"/>
            <a:r>
              <a:rPr lang="en-GB" dirty="0" smtClean="0"/>
              <a:t>justification of your methodological decisions – why were these methods considered the most appropriate for your research question and context?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554664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Realistic timetable for completion of the project</a:t>
            </a:r>
          </a:p>
          <a:p>
            <a:r>
              <a:rPr lang="en-GB" dirty="0" smtClean="0"/>
              <a:t>Should include all the steps necessary to complete the project</a:t>
            </a:r>
          </a:p>
          <a:p>
            <a:r>
              <a:rPr lang="en-GB" dirty="0" smtClean="0"/>
              <a:t>Show key milestones and when they will be accomplished</a:t>
            </a:r>
          </a:p>
          <a:p>
            <a:r>
              <a:rPr lang="en-GB" dirty="0" smtClean="0"/>
              <a:t>May be presented as a GANTT chart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348880"/>
            <a:ext cx="4104456" cy="27226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53010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Budget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Usually only required if you are asking for funding to support the research project</a:t>
            </a:r>
          </a:p>
          <a:p>
            <a:r>
              <a:rPr lang="en-GB" dirty="0" smtClean="0"/>
              <a:t>Must be realistic – do your homework to find out how much things actually cost</a:t>
            </a:r>
          </a:p>
          <a:p>
            <a:r>
              <a:rPr lang="en-GB" dirty="0" smtClean="0"/>
              <a:t>Value for money – don’t compromise quality just to keep the cost down</a:t>
            </a:r>
          </a:p>
          <a:p>
            <a:r>
              <a:rPr lang="en-GB" dirty="0" smtClean="0"/>
              <a:t>Keep within allowed budget (many grants have a pre-specified range)</a:t>
            </a:r>
          </a:p>
          <a:p>
            <a:r>
              <a:rPr lang="en-GB" dirty="0" smtClean="0"/>
              <a:t>Common budget items include staff time, transcription, printing and postage, travel, participant compensation</a:t>
            </a:r>
          </a:p>
          <a:p>
            <a:r>
              <a:rPr lang="en-GB" dirty="0" smtClean="0"/>
              <a:t>Don’t forget to check whether your budget needs to include extras like VAT, overheads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76236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One list of sources cited</a:t>
            </a:r>
          </a:p>
          <a:p>
            <a:pPr lvl="1"/>
            <a:r>
              <a:rPr lang="en-GB" dirty="0" smtClean="0"/>
              <a:t>alphabetical order by author’s surname</a:t>
            </a:r>
          </a:p>
          <a:p>
            <a:pPr lvl="1"/>
            <a:r>
              <a:rPr lang="en-GB" dirty="0" smtClean="0"/>
              <a:t>don’t separate web sources from other sources</a:t>
            </a:r>
            <a:endParaRPr lang="en-GB" dirty="0"/>
          </a:p>
          <a:p>
            <a:pPr lvl="1"/>
            <a:r>
              <a:rPr lang="en-GB" dirty="0" smtClean="0"/>
              <a:t>online journals are cited as journals not web pages</a:t>
            </a:r>
          </a:p>
          <a:p>
            <a:pPr lvl="1"/>
            <a:r>
              <a:rPr lang="en-GB" dirty="0" smtClean="0"/>
              <a:t>follow preferred style (Harvard for this programme)</a:t>
            </a:r>
          </a:p>
          <a:p>
            <a:pPr lvl="1"/>
            <a:r>
              <a:rPr lang="en-GB" dirty="0" smtClean="0"/>
              <a:t>don’t include separate reference list and bibliography – provide citations (e.g. in your literature review or methodology) in the text of the proposal for all sources that you have read and are relevant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00516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Grix</a:t>
            </a:r>
            <a:r>
              <a:rPr lang="en-GB" dirty="0" smtClean="0"/>
              <a:t>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basic types of research design can we distinguish in the social </a:t>
            </a:r>
            <a:r>
              <a:rPr lang="en-GB" dirty="0" smtClean="0"/>
              <a:t>sciences?</a:t>
            </a:r>
          </a:p>
          <a:p>
            <a:r>
              <a:rPr lang="en-GB" dirty="0" smtClean="0"/>
              <a:t>How </a:t>
            </a:r>
            <a:r>
              <a:rPr lang="en-GB" dirty="0"/>
              <a:t>useful is quantitative-qualitative </a:t>
            </a:r>
            <a:r>
              <a:rPr lang="en-GB" dirty="0" smtClean="0"/>
              <a:t>distinction?</a:t>
            </a:r>
          </a:p>
          <a:p>
            <a:r>
              <a:rPr lang="en-GB" dirty="0" smtClean="0"/>
              <a:t>How </a:t>
            </a:r>
            <a:r>
              <a:rPr lang="en-GB" dirty="0"/>
              <a:t>do one’s philosophical assumptions about the social world determine one’s choice of research design? </a:t>
            </a:r>
          </a:p>
        </p:txBody>
      </p:sp>
    </p:spTree>
    <p:extLst>
      <p:ext uri="{BB962C8B-B14F-4D97-AF65-F5344CB8AC3E}">
        <p14:creationId xmlns:p14="http://schemas.microsoft.com/office/powerpoint/2010/main" val="238989101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Recap of Philosophy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Seminar Task 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05947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122</TotalTime>
  <Words>812</Words>
  <Application>Microsoft Office PowerPoint</Application>
  <PresentationFormat>On-screen Show (4:3)</PresentationFormat>
  <Paragraphs>88</Paragraphs>
  <Slides>17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SBPD7001 Approaches to Research and Academic Communication</vt:lpstr>
      <vt:lpstr>Planning a research project</vt:lpstr>
      <vt:lpstr>Aims of qualitative research</vt:lpstr>
      <vt:lpstr>Aims of quantitative research</vt:lpstr>
      <vt:lpstr>Journal Activity</vt:lpstr>
      <vt:lpstr>Planning for research – some additional points to consider</vt:lpstr>
      <vt:lpstr>Research proposal</vt:lpstr>
      <vt:lpstr>Exercise</vt:lpstr>
      <vt:lpstr>Research proposal components</vt:lpstr>
      <vt:lpstr>Introduction</vt:lpstr>
      <vt:lpstr>Background/Literature Review</vt:lpstr>
      <vt:lpstr>Methodology</vt:lpstr>
      <vt:lpstr>Timetable</vt:lpstr>
      <vt:lpstr>Budget</vt:lpstr>
      <vt:lpstr>Bibliography</vt:lpstr>
      <vt:lpstr>Grix Exercise</vt:lpstr>
      <vt:lpstr>Recap of Philosophy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Approaches to Research and Academic Communication</dc:title>
  <dc:creator>Rachel Casiday</dc:creator>
  <cp:lastModifiedBy>SAW-1</cp:lastModifiedBy>
  <cp:revision>25</cp:revision>
  <dcterms:created xsi:type="dcterms:W3CDTF">2014-04-10T09:24:56Z</dcterms:created>
  <dcterms:modified xsi:type="dcterms:W3CDTF">2016-04-19T18:36:30Z</dcterms:modified>
</cp:coreProperties>
</file>