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 id="2147483804" r:id="rId2"/>
  </p:sldMasterIdLst>
  <p:notesMasterIdLst>
    <p:notesMasterId r:id="rId33"/>
  </p:notesMasterIdLst>
  <p:sldIdLst>
    <p:sldId id="256" r:id="rId3"/>
    <p:sldId id="283" r:id="rId4"/>
    <p:sldId id="291" r:id="rId5"/>
    <p:sldId id="265" r:id="rId6"/>
    <p:sldId id="349" r:id="rId7"/>
    <p:sldId id="257" r:id="rId8"/>
    <p:sldId id="258" r:id="rId9"/>
    <p:sldId id="262" r:id="rId10"/>
    <p:sldId id="259" r:id="rId11"/>
    <p:sldId id="260" r:id="rId12"/>
    <p:sldId id="263" r:id="rId13"/>
    <p:sldId id="261" r:id="rId14"/>
    <p:sldId id="319" r:id="rId15"/>
    <p:sldId id="352" r:id="rId16"/>
    <p:sldId id="316" r:id="rId17"/>
    <p:sldId id="315" r:id="rId18"/>
    <p:sldId id="353" r:id="rId19"/>
    <p:sldId id="354" r:id="rId20"/>
    <p:sldId id="295" r:id="rId21"/>
    <p:sldId id="308" r:id="rId22"/>
    <p:sldId id="293" r:id="rId23"/>
    <p:sldId id="302" r:id="rId24"/>
    <p:sldId id="303" r:id="rId25"/>
    <p:sldId id="304" r:id="rId26"/>
    <p:sldId id="314" r:id="rId27"/>
    <p:sldId id="305" r:id="rId28"/>
    <p:sldId id="307" r:id="rId29"/>
    <p:sldId id="312" r:id="rId30"/>
    <p:sldId id="313" r:id="rId31"/>
    <p:sldId id="28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053B4F-7DA9-402D-BDC6-E9FDAD59E18D}" v="87" dt="2022-11-17T22:53:07.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1" autoAdjust="0"/>
    <p:restoredTop sz="94660"/>
  </p:normalViewPr>
  <p:slideViewPr>
    <p:cSldViewPr>
      <p:cViewPr varScale="1">
        <p:scale>
          <a:sx n="78" d="100"/>
          <a:sy n="78" d="100"/>
        </p:scale>
        <p:origin x="859"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43053B4F-7DA9-402D-BDC6-E9FDAD59E18D}"/>
    <pc:docChg chg="undo custSel addSld delSld modSld sldOrd">
      <pc:chgData name="Matthew Jarvis [maj52] (Staff)" userId="d937e79e-80c0-40d9-b34a-00850c5c6cc5" providerId="ADAL" clId="{43053B4F-7DA9-402D-BDC6-E9FDAD59E18D}" dt="2022-11-17T22:55:00.733" v="207" actId="403"/>
      <pc:docMkLst>
        <pc:docMk/>
      </pc:docMkLst>
      <pc:sldChg chg="add del modAnim">
        <pc:chgData name="Matthew Jarvis [maj52] (Staff)" userId="d937e79e-80c0-40d9-b34a-00850c5c6cc5" providerId="ADAL" clId="{43053B4F-7DA9-402D-BDC6-E9FDAD59E18D}" dt="2022-11-17T21:49:37.507" v="117"/>
        <pc:sldMkLst>
          <pc:docMk/>
          <pc:sldMk cId="1651053780" sldId="257"/>
        </pc:sldMkLst>
      </pc:sldChg>
      <pc:sldChg chg="add del">
        <pc:chgData name="Matthew Jarvis [maj52] (Staff)" userId="d937e79e-80c0-40d9-b34a-00850c5c6cc5" providerId="ADAL" clId="{43053B4F-7DA9-402D-BDC6-E9FDAD59E18D}" dt="2022-11-17T21:38:31.462" v="10"/>
        <pc:sldMkLst>
          <pc:docMk/>
          <pc:sldMk cId="3885990509" sldId="258"/>
        </pc:sldMkLst>
      </pc:sldChg>
      <pc:sldChg chg="modSp add del mod modAnim">
        <pc:chgData name="Matthew Jarvis [maj52] (Staff)" userId="d937e79e-80c0-40d9-b34a-00850c5c6cc5" providerId="ADAL" clId="{43053B4F-7DA9-402D-BDC6-E9FDAD59E18D}" dt="2022-11-17T21:49:45.451" v="119"/>
        <pc:sldMkLst>
          <pc:docMk/>
          <pc:sldMk cId="1329549551" sldId="259"/>
        </pc:sldMkLst>
        <pc:spChg chg="mod">
          <ac:chgData name="Matthew Jarvis [maj52] (Staff)" userId="d937e79e-80c0-40d9-b34a-00850c5c6cc5" providerId="ADAL" clId="{43053B4F-7DA9-402D-BDC6-E9FDAD59E18D}" dt="2022-11-17T21:38:31.430" v="9"/>
          <ac:spMkLst>
            <pc:docMk/>
            <pc:sldMk cId="1329549551" sldId="259"/>
            <ac:spMk id="3" creationId="{0DFB0385-2BD6-4511-BAB3-49601E2980A1}"/>
          </ac:spMkLst>
        </pc:spChg>
      </pc:sldChg>
      <pc:sldChg chg="modSp add del mod modAnim">
        <pc:chgData name="Matthew Jarvis [maj52] (Staff)" userId="d937e79e-80c0-40d9-b34a-00850c5c6cc5" providerId="ADAL" clId="{43053B4F-7DA9-402D-BDC6-E9FDAD59E18D}" dt="2022-11-17T21:49:48.380" v="120"/>
        <pc:sldMkLst>
          <pc:docMk/>
          <pc:sldMk cId="417381054" sldId="260"/>
        </pc:sldMkLst>
        <pc:spChg chg="mod">
          <ac:chgData name="Matthew Jarvis [maj52] (Staff)" userId="d937e79e-80c0-40d9-b34a-00850c5c6cc5" providerId="ADAL" clId="{43053B4F-7DA9-402D-BDC6-E9FDAD59E18D}" dt="2022-11-17T21:38:31.430" v="9"/>
          <ac:spMkLst>
            <pc:docMk/>
            <pc:sldMk cId="417381054" sldId="260"/>
            <ac:spMk id="3" creationId="{96716BA8-A8D5-45D9-ABD8-3FD438433544}"/>
          </ac:spMkLst>
        </pc:spChg>
      </pc:sldChg>
      <pc:sldChg chg="add del">
        <pc:chgData name="Matthew Jarvis [maj52] (Staff)" userId="d937e79e-80c0-40d9-b34a-00850c5c6cc5" providerId="ADAL" clId="{43053B4F-7DA9-402D-BDC6-E9FDAD59E18D}" dt="2022-11-17T21:38:31.462" v="10"/>
        <pc:sldMkLst>
          <pc:docMk/>
          <pc:sldMk cId="1360362027" sldId="261"/>
        </pc:sldMkLst>
      </pc:sldChg>
      <pc:sldChg chg="add del modAnim">
        <pc:chgData name="Matthew Jarvis [maj52] (Staff)" userId="d937e79e-80c0-40d9-b34a-00850c5c6cc5" providerId="ADAL" clId="{43053B4F-7DA9-402D-BDC6-E9FDAD59E18D}" dt="2022-11-17T21:49:42.784" v="118"/>
        <pc:sldMkLst>
          <pc:docMk/>
          <pc:sldMk cId="2913578005" sldId="262"/>
        </pc:sldMkLst>
      </pc:sldChg>
      <pc:sldChg chg="modSp add del mod modAnim">
        <pc:chgData name="Matthew Jarvis [maj52] (Staff)" userId="d937e79e-80c0-40d9-b34a-00850c5c6cc5" providerId="ADAL" clId="{43053B4F-7DA9-402D-BDC6-E9FDAD59E18D}" dt="2022-11-17T21:49:52.808" v="121"/>
        <pc:sldMkLst>
          <pc:docMk/>
          <pc:sldMk cId="3027624808" sldId="263"/>
        </pc:sldMkLst>
        <pc:spChg chg="mod">
          <ac:chgData name="Matthew Jarvis [maj52] (Staff)" userId="d937e79e-80c0-40d9-b34a-00850c5c6cc5" providerId="ADAL" clId="{43053B4F-7DA9-402D-BDC6-E9FDAD59E18D}" dt="2022-11-17T21:38:31.430" v="9"/>
          <ac:spMkLst>
            <pc:docMk/>
            <pc:sldMk cId="3027624808" sldId="263"/>
            <ac:spMk id="3" creationId="{729ED530-4959-4A2F-8E15-35DB2BD630DA}"/>
          </ac:spMkLst>
        </pc:spChg>
      </pc:sldChg>
      <pc:sldChg chg="add del">
        <pc:chgData name="Matthew Jarvis [maj52] (Staff)" userId="d937e79e-80c0-40d9-b34a-00850c5c6cc5" providerId="ADAL" clId="{43053B4F-7DA9-402D-BDC6-E9FDAD59E18D}" dt="2022-11-17T21:39:38.475" v="31" actId="47"/>
        <pc:sldMkLst>
          <pc:docMk/>
          <pc:sldMk cId="904160544" sldId="264"/>
        </pc:sldMkLst>
      </pc:sldChg>
      <pc:sldChg chg="modSp add del mod">
        <pc:chgData name="Matthew Jarvis [maj52] (Staff)" userId="d937e79e-80c0-40d9-b34a-00850c5c6cc5" providerId="ADAL" clId="{43053B4F-7DA9-402D-BDC6-E9FDAD59E18D}" dt="2022-11-17T21:38:49.263" v="29" actId="20577"/>
        <pc:sldMkLst>
          <pc:docMk/>
          <pc:sldMk cId="3733717881" sldId="265"/>
        </pc:sldMkLst>
        <pc:spChg chg="mod">
          <ac:chgData name="Matthew Jarvis [maj52] (Staff)" userId="d937e79e-80c0-40d9-b34a-00850c5c6cc5" providerId="ADAL" clId="{43053B4F-7DA9-402D-BDC6-E9FDAD59E18D}" dt="2022-11-17T21:38:49.263" v="29" actId="20577"/>
          <ac:spMkLst>
            <pc:docMk/>
            <pc:sldMk cId="3733717881" sldId="265"/>
            <ac:spMk id="2" creationId="{380192D1-9316-44A0-9179-30FD4AEF05AF}"/>
          </ac:spMkLst>
        </pc:spChg>
      </pc:sldChg>
      <pc:sldChg chg="modSp add del mod">
        <pc:chgData name="Matthew Jarvis [maj52] (Staff)" userId="d937e79e-80c0-40d9-b34a-00850c5c6cc5" providerId="ADAL" clId="{43053B4F-7DA9-402D-BDC6-E9FDAD59E18D}" dt="2022-11-17T21:41:11.405" v="75" actId="47"/>
        <pc:sldMkLst>
          <pc:docMk/>
          <pc:sldMk cId="552196771" sldId="268"/>
        </pc:sldMkLst>
        <pc:spChg chg="mod">
          <ac:chgData name="Matthew Jarvis [maj52] (Staff)" userId="d937e79e-80c0-40d9-b34a-00850c5c6cc5" providerId="ADAL" clId="{43053B4F-7DA9-402D-BDC6-E9FDAD59E18D}" dt="2022-11-17T21:38:31.430" v="9"/>
          <ac:spMkLst>
            <pc:docMk/>
            <pc:sldMk cId="552196771" sldId="268"/>
            <ac:spMk id="4" creationId="{CA1DDCCE-3F28-49B9-972F-2BDC63F158D8}"/>
          </ac:spMkLst>
        </pc:spChg>
      </pc:sldChg>
      <pc:sldChg chg="add del">
        <pc:chgData name="Matthew Jarvis [maj52] (Staff)" userId="d937e79e-80c0-40d9-b34a-00850c5c6cc5" providerId="ADAL" clId="{43053B4F-7DA9-402D-BDC6-E9FDAD59E18D}" dt="2022-11-17T21:39:56.686" v="32" actId="47"/>
        <pc:sldMkLst>
          <pc:docMk/>
          <pc:sldMk cId="1013486419" sldId="292"/>
        </pc:sldMkLst>
      </pc:sldChg>
      <pc:sldChg chg="modSp mod">
        <pc:chgData name="Matthew Jarvis [maj52] (Staff)" userId="d937e79e-80c0-40d9-b34a-00850c5c6cc5" providerId="ADAL" clId="{43053B4F-7DA9-402D-BDC6-E9FDAD59E18D}" dt="2022-11-17T22:54:23.031" v="205" actId="114"/>
        <pc:sldMkLst>
          <pc:docMk/>
          <pc:sldMk cId="1409940209" sldId="295"/>
        </pc:sldMkLst>
        <pc:spChg chg="mod">
          <ac:chgData name="Matthew Jarvis [maj52] (Staff)" userId="d937e79e-80c0-40d9-b34a-00850c5c6cc5" providerId="ADAL" clId="{43053B4F-7DA9-402D-BDC6-E9FDAD59E18D}" dt="2022-11-17T22:54:23.031" v="205" actId="114"/>
          <ac:spMkLst>
            <pc:docMk/>
            <pc:sldMk cId="1409940209" sldId="295"/>
            <ac:spMk id="2" creationId="{00000000-0000-0000-0000-000000000000}"/>
          </ac:spMkLst>
        </pc:spChg>
        <pc:spChg chg="mod">
          <ac:chgData name="Matthew Jarvis [maj52] (Staff)" userId="d937e79e-80c0-40d9-b34a-00850c5c6cc5" providerId="ADAL" clId="{43053B4F-7DA9-402D-BDC6-E9FDAD59E18D}" dt="2022-11-17T21:41:56.027" v="81" actId="20577"/>
          <ac:spMkLst>
            <pc:docMk/>
            <pc:sldMk cId="1409940209" sldId="295"/>
            <ac:spMk id="3" creationId="{00000000-0000-0000-0000-000000000000}"/>
          </ac:spMkLst>
        </pc:spChg>
      </pc:sldChg>
      <pc:sldChg chg="add del">
        <pc:chgData name="Matthew Jarvis [maj52] (Staff)" userId="d937e79e-80c0-40d9-b34a-00850c5c6cc5" providerId="ADAL" clId="{43053B4F-7DA9-402D-BDC6-E9FDAD59E18D}" dt="2022-11-17T21:41:47.926" v="78" actId="47"/>
        <pc:sldMkLst>
          <pc:docMk/>
          <pc:sldMk cId="2802344172" sldId="301"/>
        </pc:sldMkLst>
      </pc:sldChg>
      <pc:sldChg chg="addSp modSp add mod setBg">
        <pc:chgData name="Matthew Jarvis [maj52] (Staff)" userId="d937e79e-80c0-40d9-b34a-00850c5c6cc5" providerId="ADAL" clId="{43053B4F-7DA9-402D-BDC6-E9FDAD59E18D}" dt="2022-11-17T21:45:14.989" v="84" actId="26606"/>
        <pc:sldMkLst>
          <pc:docMk/>
          <pc:sldMk cId="3639419000" sldId="302"/>
        </pc:sldMkLst>
        <pc:spChg chg="mod">
          <ac:chgData name="Matthew Jarvis [maj52] (Staff)" userId="d937e79e-80c0-40d9-b34a-00850c5c6cc5" providerId="ADAL" clId="{43053B4F-7DA9-402D-BDC6-E9FDAD59E18D}" dt="2022-11-17T21:45:14.989" v="84" actId="26606"/>
          <ac:spMkLst>
            <pc:docMk/>
            <pc:sldMk cId="3639419000" sldId="302"/>
            <ac:spMk id="2" creationId="{00000000-0000-0000-0000-000000000000}"/>
          </ac:spMkLst>
        </pc:spChg>
        <pc:spChg chg="mod">
          <ac:chgData name="Matthew Jarvis [maj52] (Staff)" userId="d937e79e-80c0-40d9-b34a-00850c5c6cc5" providerId="ADAL" clId="{43053B4F-7DA9-402D-BDC6-E9FDAD59E18D}" dt="2022-11-17T21:45:14.989" v="84" actId="26606"/>
          <ac:spMkLst>
            <pc:docMk/>
            <pc:sldMk cId="3639419000" sldId="302"/>
            <ac:spMk id="3" creationId="{00000000-0000-0000-0000-000000000000}"/>
          </ac:spMkLst>
        </pc:spChg>
        <pc:spChg chg="add">
          <ac:chgData name="Matthew Jarvis [maj52] (Staff)" userId="d937e79e-80c0-40d9-b34a-00850c5c6cc5" providerId="ADAL" clId="{43053B4F-7DA9-402D-BDC6-E9FDAD59E18D}" dt="2022-11-17T21:45:14.989" v="84" actId="26606"/>
          <ac:spMkLst>
            <pc:docMk/>
            <pc:sldMk cId="3639419000" sldId="302"/>
            <ac:spMk id="8" creationId="{3C06EAFD-0C69-4B3B-BEA7-E7E11DDF9C43}"/>
          </ac:spMkLst>
        </pc:spChg>
        <pc:spChg chg="add">
          <ac:chgData name="Matthew Jarvis [maj52] (Staff)" userId="d937e79e-80c0-40d9-b34a-00850c5c6cc5" providerId="ADAL" clId="{43053B4F-7DA9-402D-BDC6-E9FDAD59E18D}" dt="2022-11-17T21:45:14.989" v="84" actId="26606"/>
          <ac:spMkLst>
            <pc:docMk/>
            <pc:sldMk cId="3639419000" sldId="302"/>
            <ac:spMk id="10" creationId="{A4066C89-42FB-4624-9AFE-3A31B36491B5}"/>
          </ac:spMkLst>
        </pc:spChg>
        <pc:spChg chg="add">
          <ac:chgData name="Matthew Jarvis [maj52] (Staff)" userId="d937e79e-80c0-40d9-b34a-00850c5c6cc5" providerId="ADAL" clId="{43053B4F-7DA9-402D-BDC6-E9FDAD59E18D}" dt="2022-11-17T21:45:14.989" v="84" actId="26606"/>
          <ac:spMkLst>
            <pc:docMk/>
            <pc:sldMk cId="3639419000" sldId="302"/>
            <ac:spMk id="12" creationId="{BA218FBC-B2D6-48CA-9289-C4110162EDAD}"/>
          </ac:spMkLst>
        </pc:spChg>
        <pc:spChg chg="add">
          <ac:chgData name="Matthew Jarvis [maj52] (Staff)" userId="d937e79e-80c0-40d9-b34a-00850c5c6cc5" providerId="ADAL" clId="{43053B4F-7DA9-402D-BDC6-E9FDAD59E18D}" dt="2022-11-17T21:45:14.989" v="84" actId="26606"/>
          <ac:spMkLst>
            <pc:docMk/>
            <pc:sldMk cId="3639419000" sldId="302"/>
            <ac:spMk id="14" creationId="{2DED9084-49DA-4911-ACB7-5F9E4DEFA039}"/>
          </ac:spMkLst>
        </pc:spChg>
      </pc:sldChg>
      <pc:sldChg chg="addSp modSp add mod setBg setClrOvrMap">
        <pc:chgData name="Matthew Jarvis [maj52] (Staff)" userId="d937e79e-80c0-40d9-b34a-00850c5c6cc5" providerId="ADAL" clId="{43053B4F-7DA9-402D-BDC6-E9FDAD59E18D}" dt="2022-11-17T21:45:23.732" v="85" actId="26606"/>
        <pc:sldMkLst>
          <pc:docMk/>
          <pc:sldMk cId="3086795925" sldId="303"/>
        </pc:sldMkLst>
        <pc:spChg chg="mod">
          <ac:chgData name="Matthew Jarvis [maj52] (Staff)" userId="d937e79e-80c0-40d9-b34a-00850c5c6cc5" providerId="ADAL" clId="{43053B4F-7DA9-402D-BDC6-E9FDAD59E18D}" dt="2022-11-17T21:45:23.732" v="85" actId="26606"/>
          <ac:spMkLst>
            <pc:docMk/>
            <pc:sldMk cId="3086795925" sldId="303"/>
            <ac:spMk id="2" creationId="{00000000-0000-0000-0000-000000000000}"/>
          </ac:spMkLst>
        </pc:spChg>
        <pc:spChg chg="mod">
          <ac:chgData name="Matthew Jarvis [maj52] (Staff)" userId="d937e79e-80c0-40d9-b34a-00850c5c6cc5" providerId="ADAL" clId="{43053B4F-7DA9-402D-BDC6-E9FDAD59E18D}" dt="2022-11-17T21:45:23.732" v="85" actId="26606"/>
          <ac:spMkLst>
            <pc:docMk/>
            <pc:sldMk cId="3086795925" sldId="303"/>
            <ac:spMk id="3" creationId="{00000000-0000-0000-0000-000000000000}"/>
          </ac:spMkLst>
        </pc:spChg>
        <pc:spChg chg="add">
          <ac:chgData name="Matthew Jarvis [maj52] (Staff)" userId="d937e79e-80c0-40d9-b34a-00850c5c6cc5" providerId="ADAL" clId="{43053B4F-7DA9-402D-BDC6-E9FDAD59E18D}" dt="2022-11-17T21:45:23.732" v="85" actId="26606"/>
          <ac:spMkLst>
            <pc:docMk/>
            <pc:sldMk cId="3086795925" sldId="303"/>
            <ac:spMk id="8" creationId="{2427CF8A-A1AE-4DA2-B4D3-DD0D215DEABB}"/>
          </ac:spMkLst>
        </pc:spChg>
        <pc:spChg chg="add">
          <ac:chgData name="Matthew Jarvis [maj52] (Staff)" userId="d937e79e-80c0-40d9-b34a-00850c5c6cc5" providerId="ADAL" clId="{43053B4F-7DA9-402D-BDC6-E9FDAD59E18D}" dt="2022-11-17T21:45:23.732" v="85" actId="26606"/>
          <ac:spMkLst>
            <pc:docMk/>
            <pc:sldMk cId="3086795925" sldId="303"/>
            <ac:spMk id="10" creationId="{A4D3DE63-E06B-473D-8144-78398E35178B}"/>
          </ac:spMkLst>
        </pc:spChg>
        <pc:spChg chg="add">
          <ac:chgData name="Matthew Jarvis [maj52] (Staff)" userId="d937e79e-80c0-40d9-b34a-00850c5c6cc5" providerId="ADAL" clId="{43053B4F-7DA9-402D-BDC6-E9FDAD59E18D}" dt="2022-11-17T21:45:23.732" v="85" actId="26606"/>
          <ac:spMkLst>
            <pc:docMk/>
            <pc:sldMk cId="3086795925" sldId="303"/>
            <ac:spMk id="12" creationId="{838C5F6C-2147-447F-84CB-47BEB813B80C}"/>
          </ac:spMkLst>
        </pc:spChg>
        <pc:grpChg chg="add">
          <ac:chgData name="Matthew Jarvis [maj52] (Staff)" userId="d937e79e-80c0-40d9-b34a-00850c5c6cc5" providerId="ADAL" clId="{43053B4F-7DA9-402D-BDC6-E9FDAD59E18D}" dt="2022-11-17T21:45:23.732" v="85" actId="26606"/>
          <ac:grpSpMkLst>
            <pc:docMk/>
            <pc:sldMk cId="3086795925" sldId="303"/>
            <ac:grpSpMk id="14" creationId="{4B0F093A-F2F4-4674-8265-42FC6DAFD0DB}"/>
          </ac:grpSpMkLst>
        </pc:grpChg>
      </pc:sldChg>
      <pc:sldChg chg="addSp delSp modSp mod modAnim">
        <pc:chgData name="Matthew Jarvis [maj52] (Staff)" userId="d937e79e-80c0-40d9-b34a-00850c5c6cc5" providerId="ADAL" clId="{43053B4F-7DA9-402D-BDC6-E9FDAD59E18D}" dt="2022-11-17T21:49:10.583" v="115" actId="403"/>
        <pc:sldMkLst>
          <pc:docMk/>
          <pc:sldMk cId="76046990" sldId="304"/>
        </pc:sldMkLst>
        <pc:spChg chg="mod ord">
          <ac:chgData name="Matthew Jarvis [maj52] (Staff)" userId="d937e79e-80c0-40d9-b34a-00850c5c6cc5" providerId="ADAL" clId="{43053B4F-7DA9-402D-BDC6-E9FDAD59E18D}" dt="2022-11-17T21:49:10.583" v="115" actId="403"/>
          <ac:spMkLst>
            <pc:docMk/>
            <pc:sldMk cId="76046990" sldId="304"/>
            <ac:spMk id="2" creationId="{00000000-0000-0000-0000-000000000000}"/>
          </ac:spMkLst>
        </pc:spChg>
        <pc:spChg chg="mod">
          <ac:chgData name="Matthew Jarvis [maj52] (Staff)" userId="d937e79e-80c0-40d9-b34a-00850c5c6cc5" providerId="ADAL" clId="{43053B4F-7DA9-402D-BDC6-E9FDAD59E18D}" dt="2022-11-17T21:49:05.378" v="113" actId="26606"/>
          <ac:spMkLst>
            <pc:docMk/>
            <pc:sldMk cId="76046990" sldId="304"/>
            <ac:spMk id="3" creationId="{00000000-0000-0000-0000-000000000000}"/>
          </ac:spMkLst>
        </pc:spChg>
        <pc:spChg chg="del">
          <ac:chgData name="Matthew Jarvis [maj52] (Staff)" userId="d937e79e-80c0-40d9-b34a-00850c5c6cc5" providerId="ADAL" clId="{43053B4F-7DA9-402D-BDC6-E9FDAD59E18D}" dt="2022-11-17T21:49:05.378" v="113" actId="26606"/>
          <ac:spMkLst>
            <pc:docMk/>
            <pc:sldMk cId="76046990" sldId="304"/>
            <ac:spMk id="8" creationId="{5118BA95-03E7-41B7-B442-0AF8C0A7FF68}"/>
          </ac:spMkLst>
        </pc:spChg>
        <pc:spChg chg="del">
          <ac:chgData name="Matthew Jarvis [maj52] (Staff)" userId="d937e79e-80c0-40d9-b34a-00850c5c6cc5" providerId="ADAL" clId="{43053B4F-7DA9-402D-BDC6-E9FDAD59E18D}" dt="2022-11-17T21:49:05.378" v="113" actId="26606"/>
          <ac:spMkLst>
            <pc:docMk/>
            <pc:sldMk cId="76046990" sldId="304"/>
            <ac:spMk id="14" creationId="{AD9B3EAD-A2B3-42C4-927C-3455E3E69EE6}"/>
          </ac:spMkLst>
        </pc:spChg>
        <pc:spChg chg="add">
          <ac:chgData name="Matthew Jarvis [maj52] (Staff)" userId="d937e79e-80c0-40d9-b34a-00850c5c6cc5" providerId="ADAL" clId="{43053B4F-7DA9-402D-BDC6-E9FDAD59E18D}" dt="2022-11-17T21:49:05.378" v="113" actId="26606"/>
          <ac:spMkLst>
            <pc:docMk/>
            <pc:sldMk cId="76046990" sldId="304"/>
            <ac:spMk id="19" creationId="{5118BA95-03E7-41B7-B442-0AF8C0A7FF68}"/>
          </ac:spMkLst>
        </pc:spChg>
        <pc:spChg chg="add">
          <ac:chgData name="Matthew Jarvis [maj52] (Staff)" userId="d937e79e-80c0-40d9-b34a-00850c5c6cc5" providerId="ADAL" clId="{43053B4F-7DA9-402D-BDC6-E9FDAD59E18D}" dt="2022-11-17T21:49:05.378" v="113" actId="26606"/>
          <ac:spMkLst>
            <pc:docMk/>
            <pc:sldMk cId="76046990" sldId="304"/>
            <ac:spMk id="21" creationId="{AD9B3EAD-A2B3-42C4-927C-3455E3E69EE6}"/>
          </ac:spMkLst>
        </pc:spChg>
        <pc:grpChg chg="del">
          <ac:chgData name="Matthew Jarvis [maj52] (Staff)" userId="d937e79e-80c0-40d9-b34a-00850c5c6cc5" providerId="ADAL" clId="{43053B4F-7DA9-402D-BDC6-E9FDAD59E18D}" dt="2022-11-17T21:49:05.378" v="113" actId="26606"/>
          <ac:grpSpMkLst>
            <pc:docMk/>
            <pc:sldMk cId="76046990" sldId="304"/>
            <ac:grpSpMk id="10" creationId="{E799C3D5-7D55-4046-808C-F290F456D6EF}"/>
          </ac:grpSpMkLst>
        </pc:grpChg>
        <pc:grpChg chg="add">
          <ac:chgData name="Matthew Jarvis [maj52] (Staff)" userId="d937e79e-80c0-40d9-b34a-00850c5c6cc5" providerId="ADAL" clId="{43053B4F-7DA9-402D-BDC6-E9FDAD59E18D}" dt="2022-11-17T21:49:05.378" v="113" actId="26606"/>
          <ac:grpSpMkLst>
            <pc:docMk/>
            <pc:sldMk cId="76046990" sldId="304"/>
            <ac:grpSpMk id="23" creationId="{4BF9B298-BC35-4C0F-8301-5D63A1E6D281}"/>
          </ac:grpSpMkLst>
        </pc:grpChg>
      </pc:sldChg>
      <pc:sldChg chg="addSp modSp add mod ord setBg chgLayout">
        <pc:chgData name="Matthew Jarvis [maj52] (Staff)" userId="d937e79e-80c0-40d9-b34a-00850c5c6cc5" providerId="ADAL" clId="{43053B4F-7DA9-402D-BDC6-E9FDAD59E18D}" dt="2022-11-17T21:48:59.965" v="112" actId="403"/>
        <pc:sldMkLst>
          <pc:docMk/>
          <pc:sldMk cId="3349660115" sldId="305"/>
        </pc:sldMkLst>
        <pc:spChg chg="mod ord">
          <ac:chgData name="Matthew Jarvis [maj52] (Staff)" userId="d937e79e-80c0-40d9-b34a-00850c5c6cc5" providerId="ADAL" clId="{43053B4F-7DA9-402D-BDC6-E9FDAD59E18D}" dt="2022-11-17T21:48:59.965" v="112" actId="403"/>
          <ac:spMkLst>
            <pc:docMk/>
            <pc:sldMk cId="3349660115" sldId="305"/>
            <ac:spMk id="2" creationId="{00000000-0000-0000-0000-000000000000}"/>
          </ac:spMkLst>
        </pc:spChg>
        <pc:spChg chg="mod ord">
          <ac:chgData name="Matthew Jarvis [maj52] (Staff)" userId="d937e79e-80c0-40d9-b34a-00850c5c6cc5" providerId="ADAL" clId="{43053B4F-7DA9-402D-BDC6-E9FDAD59E18D}" dt="2022-11-17T21:47:22.257" v="95" actId="26606"/>
          <ac:spMkLst>
            <pc:docMk/>
            <pc:sldMk cId="3349660115" sldId="305"/>
            <ac:spMk id="3" creationId="{00000000-0000-0000-0000-000000000000}"/>
          </ac:spMkLst>
        </pc:spChg>
        <pc:spChg chg="add">
          <ac:chgData name="Matthew Jarvis [maj52] (Staff)" userId="d937e79e-80c0-40d9-b34a-00850c5c6cc5" providerId="ADAL" clId="{43053B4F-7DA9-402D-BDC6-E9FDAD59E18D}" dt="2022-11-17T21:47:22.257" v="95" actId="26606"/>
          <ac:spMkLst>
            <pc:docMk/>
            <pc:sldMk cId="3349660115" sldId="305"/>
            <ac:spMk id="8" creationId="{5118BA95-03E7-41B7-B442-0AF8C0A7FF68}"/>
          </ac:spMkLst>
        </pc:spChg>
        <pc:spChg chg="add">
          <ac:chgData name="Matthew Jarvis [maj52] (Staff)" userId="d937e79e-80c0-40d9-b34a-00850c5c6cc5" providerId="ADAL" clId="{43053B4F-7DA9-402D-BDC6-E9FDAD59E18D}" dt="2022-11-17T21:47:22.257" v="95" actId="26606"/>
          <ac:spMkLst>
            <pc:docMk/>
            <pc:sldMk cId="3349660115" sldId="305"/>
            <ac:spMk id="14" creationId="{AD9B3EAD-A2B3-42C4-927C-3455E3E69EE6}"/>
          </ac:spMkLst>
        </pc:spChg>
        <pc:grpChg chg="add">
          <ac:chgData name="Matthew Jarvis [maj52] (Staff)" userId="d937e79e-80c0-40d9-b34a-00850c5c6cc5" providerId="ADAL" clId="{43053B4F-7DA9-402D-BDC6-E9FDAD59E18D}" dt="2022-11-17T21:47:22.257" v="95" actId="26606"/>
          <ac:grpSpMkLst>
            <pc:docMk/>
            <pc:sldMk cId="3349660115" sldId="305"/>
            <ac:grpSpMk id="10" creationId="{E799C3D5-7D55-4046-808C-F290F456D6EF}"/>
          </ac:grpSpMkLst>
        </pc:grpChg>
      </pc:sldChg>
      <pc:sldChg chg="modSp mod">
        <pc:chgData name="Matthew Jarvis [maj52] (Staff)" userId="d937e79e-80c0-40d9-b34a-00850c5c6cc5" providerId="ADAL" clId="{43053B4F-7DA9-402D-BDC6-E9FDAD59E18D}" dt="2022-11-17T22:55:00.733" v="207" actId="403"/>
        <pc:sldMkLst>
          <pc:docMk/>
          <pc:sldMk cId="699343274" sldId="307"/>
        </pc:sldMkLst>
        <pc:spChg chg="mod">
          <ac:chgData name="Matthew Jarvis [maj52] (Staff)" userId="d937e79e-80c0-40d9-b34a-00850c5c6cc5" providerId="ADAL" clId="{43053B4F-7DA9-402D-BDC6-E9FDAD59E18D}" dt="2022-11-17T22:55:00.733" v="207" actId="403"/>
          <ac:spMkLst>
            <pc:docMk/>
            <pc:sldMk cId="699343274" sldId="307"/>
            <ac:spMk id="3" creationId="{00000000-0000-0000-0000-000000000000}"/>
          </ac:spMkLst>
        </pc:spChg>
      </pc:sldChg>
      <pc:sldChg chg="modSp mod">
        <pc:chgData name="Matthew Jarvis [maj52] (Staff)" userId="d937e79e-80c0-40d9-b34a-00850c5c6cc5" providerId="ADAL" clId="{43053B4F-7DA9-402D-BDC6-E9FDAD59E18D}" dt="2022-11-17T21:48:38.292" v="104" actId="20577"/>
        <pc:sldMkLst>
          <pc:docMk/>
          <pc:sldMk cId="974569907" sldId="312"/>
        </pc:sldMkLst>
        <pc:spChg chg="mod">
          <ac:chgData name="Matthew Jarvis [maj52] (Staff)" userId="d937e79e-80c0-40d9-b34a-00850c5c6cc5" providerId="ADAL" clId="{43053B4F-7DA9-402D-BDC6-E9FDAD59E18D}" dt="2022-11-17T21:48:38.292" v="104" actId="20577"/>
          <ac:spMkLst>
            <pc:docMk/>
            <pc:sldMk cId="974569907" sldId="312"/>
            <ac:spMk id="2" creationId="{00000000-0000-0000-0000-000000000000}"/>
          </ac:spMkLst>
        </pc:spChg>
      </pc:sldChg>
      <pc:sldChg chg="addSp modSp add mod setBg chgLayout">
        <pc:chgData name="Matthew Jarvis [maj52] (Staff)" userId="d937e79e-80c0-40d9-b34a-00850c5c6cc5" providerId="ADAL" clId="{43053B4F-7DA9-402D-BDC6-E9FDAD59E18D}" dt="2022-11-17T21:48:46.579" v="110" actId="403"/>
        <pc:sldMkLst>
          <pc:docMk/>
          <pc:sldMk cId="2970918844" sldId="313"/>
        </pc:sldMkLst>
        <pc:spChg chg="mod ord">
          <ac:chgData name="Matthew Jarvis [maj52] (Staff)" userId="d937e79e-80c0-40d9-b34a-00850c5c6cc5" providerId="ADAL" clId="{43053B4F-7DA9-402D-BDC6-E9FDAD59E18D}" dt="2022-11-17T21:48:46.579" v="110" actId="403"/>
          <ac:spMkLst>
            <pc:docMk/>
            <pc:sldMk cId="2970918844" sldId="313"/>
            <ac:spMk id="2" creationId="{00000000-0000-0000-0000-000000000000}"/>
          </ac:spMkLst>
        </pc:spChg>
        <pc:spChg chg="mod ord">
          <ac:chgData name="Matthew Jarvis [maj52] (Staff)" userId="d937e79e-80c0-40d9-b34a-00850c5c6cc5" providerId="ADAL" clId="{43053B4F-7DA9-402D-BDC6-E9FDAD59E18D}" dt="2022-11-17T21:48:33.164" v="100" actId="26606"/>
          <ac:spMkLst>
            <pc:docMk/>
            <pc:sldMk cId="2970918844" sldId="313"/>
            <ac:spMk id="3" creationId="{00000000-0000-0000-0000-000000000000}"/>
          </ac:spMkLst>
        </pc:spChg>
        <pc:spChg chg="add">
          <ac:chgData name="Matthew Jarvis [maj52] (Staff)" userId="d937e79e-80c0-40d9-b34a-00850c5c6cc5" providerId="ADAL" clId="{43053B4F-7DA9-402D-BDC6-E9FDAD59E18D}" dt="2022-11-17T21:48:33.164" v="100" actId="26606"/>
          <ac:spMkLst>
            <pc:docMk/>
            <pc:sldMk cId="2970918844" sldId="313"/>
            <ac:spMk id="8" creationId="{5118BA95-03E7-41B7-B442-0AF8C0A7FF68}"/>
          </ac:spMkLst>
        </pc:spChg>
        <pc:spChg chg="add">
          <ac:chgData name="Matthew Jarvis [maj52] (Staff)" userId="d937e79e-80c0-40d9-b34a-00850c5c6cc5" providerId="ADAL" clId="{43053B4F-7DA9-402D-BDC6-E9FDAD59E18D}" dt="2022-11-17T21:48:33.164" v="100" actId="26606"/>
          <ac:spMkLst>
            <pc:docMk/>
            <pc:sldMk cId="2970918844" sldId="313"/>
            <ac:spMk id="10" creationId="{AD9B3EAD-A2B3-42C4-927C-3455E3E69EE6}"/>
          </ac:spMkLst>
        </pc:spChg>
        <pc:grpChg chg="add">
          <ac:chgData name="Matthew Jarvis [maj52] (Staff)" userId="d937e79e-80c0-40d9-b34a-00850c5c6cc5" providerId="ADAL" clId="{43053B4F-7DA9-402D-BDC6-E9FDAD59E18D}" dt="2022-11-17T21:48:33.164" v="100" actId="26606"/>
          <ac:grpSpMkLst>
            <pc:docMk/>
            <pc:sldMk cId="2970918844" sldId="313"/>
            <ac:grpSpMk id="12" creationId="{4BF9B298-BC35-4C0F-8301-5D63A1E6D281}"/>
          </ac:grpSpMkLst>
        </pc:grpChg>
      </pc:sldChg>
      <pc:sldChg chg="modSp add del modAnim">
        <pc:chgData name="Matthew Jarvis [maj52] (Staff)" userId="d937e79e-80c0-40d9-b34a-00850c5c6cc5" providerId="ADAL" clId="{43053B4F-7DA9-402D-BDC6-E9FDAD59E18D}" dt="2022-11-17T21:50:20.700" v="158"/>
        <pc:sldMkLst>
          <pc:docMk/>
          <pc:sldMk cId="2234573004" sldId="315"/>
        </pc:sldMkLst>
        <pc:spChg chg="mod">
          <ac:chgData name="Matthew Jarvis [maj52] (Staff)" userId="d937e79e-80c0-40d9-b34a-00850c5c6cc5" providerId="ADAL" clId="{43053B4F-7DA9-402D-BDC6-E9FDAD59E18D}" dt="2022-11-17T21:41:27.637" v="77" actId="20577"/>
          <ac:spMkLst>
            <pc:docMk/>
            <pc:sldMk cId="2234573004" sldId="315"/>
            <ac:spMk id="3" creationId="{D8D02649-6A73-4DBE-90AD-46468108C5A8}"/>
          </ac:spMkLst>
        </pc:spChg>
      </pc:sldChg>
      <pc:sldChg chg="add del">
        <pc:chgData name="Matthew Jarvis [maj52] (Staff)" userId="d937e79e-80c0-40d9-b34a-00850c5c6cc5" providerId="ADAL" clId="{43053B4F-7DA9-402D-BDC6-E9FDAD59E18D}" dt="2022-11-17T21:38:31.462" v="10"/>
        <pc:sldMkLst>
          <pc:docMk/>
          <pc:sldMk cId="1002850115" sldId="316"/>
        </pc:sldMkLst>
      </pc:sldChg>
      <pc:sldChg chg="modSp add del mod">
        <pc:chgData name="Matthew Jarvis [maj52] (Staff)" userId="d937e79e-80c0-40d9-b34a-00850c5c6cc5" providerId="ADAL" clId="{43053B4F-7DA9-402D-BDC6-E9FDAD59E18D}" dt="2022-11-17T21:41:11.405" v="75" actId="47"/>
        <pc:sldMkLst>
          <pc:docMk/>
          <pc:sldMk cId="1901694520" sldId="317"/>
        </pc:sldMkLst>
        <pc:spChg chg="mod">
          <ac:chgData name="Matthew Jarvis [maj52] (Staff)" userId="d937e79e-80c0-40d9-b34a-00850c5c6cc5" providerId="ADAL" clId="{43053B4F-7DA9-402D-BDC6-E9FDAD59E18D}" dt="2022-11-17T21:38:31.430" v="9"/>
          <ac:spMkLst>
            <pc:docMk/>
            <pc:sldMk cId="1901694520" sldId="317"/>
            <ac:spMk id="3" creationId="{5B06BDBC-EC2A-41B9-9F30-D21659F80AFE}"/>
          </ac:spMkLst>
        </pc:spChg>
      </pc:sldChg>
      <pc:sldChg chg="add del">
        <pc:chgData name="Matthew Jarvis [maj52] (Staff)" userId="d937e79e-80c0-40d9-b34a-00850c5c6cc5" providerId="ADAL" clId="{43053B4F-7DA9-402D-BDC6-E9FDAD59E18D}" dt="2022-11-17T21:41:17.213" v="76" actId="47"/>
        <pc:sldMkLst>
          <pc:docMk/>
          <pc:sldMk cId="2792959038" sldId="318"/>
        </pc:sldMkLst>
      </pc:sldChg>
      <pc:sldChg chg="modSp add del mod modAnim">
        <pc:chgData name="Matthew Jarvis [maj52] (Staff)" userId="d937e79e-80c0-40d9-b34a-00850c5c6cc5" providerId="ADAL" clId="{43053B4F-7DA9-402D-BDC6-E9FDAD59E18D}" dt="2022-11-17T22:53:07.515" v="175" actId="20577"/>
        <pc:sldMkLst>
          <pc:docMk/>
          <pc:sldMk cId="4089911961" sldId="319"/>
        </pc:sldMkLst>
        <pc:spChg chg="mod">
          <ac:chgData name="Matthew Jarvis [maj52] (Staff)" userId="d937e79e-80c0-40d9-b34a-00850c5c6cc5" providerId="ADAL" clId="{43053B4F-7DA9-402D-BDC6-E9FDAD59E18D}" dt="2022-11-17T21:40:16.945" v="57" actId="20577"/>
          <ac:spMkLst>
            <pc:docMk/>
            <pc:sldMk cId="4089911961" sldId="319"/>
            <ac:spMk id="2" creationId="{5CA2C69B-ADCC-4217-953E-21C6929785EE}"/>
          </ac:spMkLst>
        </pc:spChg>
        <pc:spChg chg="mod">
          <ac:chgData name="Matthew Jarvis [maj52] (Staff)" userId="d937e79e-80c0-40d9-b34a-00850c5c6cc5" providerId="ADAL" clId="{43053B4F-7DA9-402D-BDC6-E9FDAD59E18D}" dt="2022-11-17T22:53:07.515" v="175" actId="20577"/>
          <ac:spMkLst>
            <pc:docMk/>
            <pc:sldMk cId="4089911961" sldId="319"/>
            <ac:spMk id="3" creationId="{57A3C7FA-6E8F-423F-8758-B5F97A52F83B}"/>
          </ac:spMkLst>
        </pc:spChg>
      </pc:sldChg>
      <pc:sldChg chg="add del modAnim">
        <pc:chgData name="Matthew Jarvis [maj52] (Staff)" userId="d937e79e-80c0-40d9-b34a-00850c5c6cc5" providerId="ADAL" clId="{43053B4F-7DA9-402D-BDC6-E9FDAD59E18D}" dt="2022-11-17T21:49:34.200" v="116"/>
        <pc:sldMkLst>
          <pc:docMk/>
          <pc:sldMk cId="86485075" sldId="349"/>
        </pc:sldMkLst>
      </pc:sldChg>
      <pc:sldChg chg="add del">
        <pc:chgData name="Matthew Jarvis [maj52] (Staff)" userId="d937e79e-80c0-40d9-b34a-00850c5c6cc5" providerId="ADAL" clId="{43053B4F-7DA9-402D-BDC6-E9FDAD59E18D}" dt="2022-11-17T21:39:23.519" v="30" actId="47"/>
        <pc:sldMkLst>
          <pc:docMk/>
          <pc:sldMk cId="348937570" sldId="350"/>
        </pc:sldMkLst>
      </pc:sldChg>
      <pc:sldChg chg="modSp add del mod">
        <pc:chgData name="Matthew Jarvis [maj52] (Staff)" userId="d937e79e-80c0-40d9-b34a-00850c5c6cc5" providerId="ADAL" clId="{43053B4F-7DA9-402D-BDC6-E9FDAD59E18D}" dt="2022-11-17T21:38:31.430" v="9"/>
        <pc:sldMkLst>
          <pc:docMk/>
          <pc:sldMk cId="2651285474" sldId="350"/>
        </pc:sldMkLst>
        <pc:spChg chg="mod">
          <ac:chgData name="Matthew Jarvis [maj52] (Staff)" userId="d937e79e-80c0-40d9-b34a-00850c5c6cc5" providerId="ADAL" clId="{43053B4F-7DA9-402D-BDC6-E9FDAD59E18D}" dt="2022-11-17T21:38:31.430" v="9"/>
          <ac:spMkLst>
            <pc:docMk/>
            <pc:sldMk cId="2651285474" sldId="350"/>
            <ac:spMk id="3" creationId="{00000000-0000-0000-0000-000000000000}"/>
          </ac:spMkLst>
        </pc:spChg>
      </pc:sldChg>
      <pc:sldChg chg="add del">
        <pc:chgData name="Matthew Jarvis [maj52] (Staff)" userId="d937e79e-80c0-40d9-b34a-00850c5c6cc5" providerId="ADAL" clId="{43053B4F-7DA9-402D-BDC6-E9FDAD59E18D}" dt="2022-11-17T21:38:31.430" v="9"/>
        <pc:sldMkLst>
          <pc:docMk/>
          <pc:sldMk cId="252587797" sldId="351"/>
        </pc:sldMkLst>
      </pc:sldChg>
      <pc:sldChg chg="add del">
        <pc:chgData name="Matthew Jarvis [maj52] (Staff)" userId="d937e79e-80c0-40d9-b34a-00850c5c6cc5" providerId="ADAL" clId="{43053B4F-7DA9-402D-BDC6-E9FDAD59E18D}" dt="2022-11-17T21:39:23.519" v="30" actId="47"/>
        <pc:sldMkLst>
          <pc:docMk/>
          <pc:sldMk cId="3732657984" sldId="351"/>
        </pc:sldMkLst>
      </pc:sldChg>
      <pc:sldChg chg="modSp add del modAnim">
        <pc:chgData name="Matthew Jarvis [maj52] (Staff)" userId="d937e79e-80c0-40d9-b34a-00850c5c6cc5" providerId="ADAL" clId="{43053B4F-7DA9-402D-BDC6-E9FDAD59E18D}" dt="2022-11-17T21:50:16.305" v="157"/>
        <pc:sldMkLst>
          <pc:docMk/>
          <pc:sldMk cId="595669449" sldId="352"/>
        </pc:sldMkLst>
        <pc:spChg chg="mod">
          <ac:chgData name="Matthew Jarvis [maj52] (Staff)" userId="d937e79e-80c0-40d9-b34a-00850c5c6cc5" providerId="ADAL" clId="{43053B4F-7DA9-402D-BDC6-E9FDAD59E18D}" dt="2022-11-17T21:40:47.873" v="74" actId="20577"/>
          <ac:spMkLst>
            <pc:docMk/>
            <pc:sldMk cId="595669449" sldId="352"/>
            <ac:spMk id="3" creationId="{F86C5170-E135-4985-8409-AA5EB60085D8}"/>
          </ac:spMkLst>
        </pc:spChg>
      </pc:sldChg>
      <pc:sldChg chg="add del modAnim">
        <pc:chgData name="Matthew Jarvis [maj52] (Staff)" userId="d937e79e-80c0-40d9-b34a-00850c5c6cc5" providerId="ADAL" clId="{43053B4F-7DA9-402D-BDC6-E9FDAD59E18D}" dt="2022-11-17T21:50:23.989" v="159"/>
        <pc:sldMkLst>
          <pc:docMk/>
          <pc:sldMk cId="724642642" sldId="353"/>
        </pc:sldMkLst>
      </pc:sldChg>
      <pc:sldChg chg="modSp add del mod modAnim">
        <pc:chgData name="Matthew Jarvis [maj52] (Staff)" userId="d937e79e-80c0-40d9-b34a-00850c5c6cc5" providerId="ADAL" clId="{43053B4F-7DA9-402D-BDC6-E9FDAD59E18D}" dt="2022-11-17T21:50:28.555" v="160"/>
        <pc:sldMkLst>
          <pc:docMk/>
          <pc:sldMk cId="1743565074" sldId="354"/>
        </pc:sldMkLst>
        <pc:spChg chg="mod">
          <ac:chgData name="Matthew Jarvis [maj52] (Staff)" userId="d937e79e-80c0-40d9-b34a-00850c5c6cc5" providerId="ADAL" clId="{43053B4F-7DA9-402D-BDC6-E9FDAD59E18D}" dt="2022-11-17T21:38:31.430" v="9"/>
          <ac:spMkLst>
            <pc:docMk/>
            <pc:sldMk cId="1743565074" sldId="354"/>
            <ac:spMk id="3" creationId="{EFEF2A4B-DB55-4632-ADB9-97DA39B93FA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7BBA4-3628-428A-83E4-09F7B4B43F41}" type="datetimeFigureOut">
              <a:rPr lang="en-GB" smtClean="0"/>
              <a:t>17/11/2022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38F1A0-0849-459E-B64A-02DC1BA566AF}" type="slidenum">
              <a:rPr lang="en-GB" smtClean="0"/>
              <a:t>‹#›</a:t>
            </a:fld>
            <a:endParaRPr lang="en-GB"/>
          </a:p>
        </p:txBody>
      </p:sp>
    </p:spTree>
    <p:extLst>
      <p:ext uri="{BB962C8B-B14F-4D97-AF65-F5344CB8AC3E}">
        <p14:creationId xmlns:p14="http://schemas.microsoft.com/office/powerpoint/2010/main" val="2297651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38F1A0-0849-459E-B64A-02DC1BA566AF}" type="slidenum">
              <a:rPr lang="en-GB" smtClean="0"/>
              <a:t>19</a:t>
            </a:fld>
            <a:endParaRPr lang="en-GB"/>
          </a:p>
        </p:txBody>
      </p:sp>
    </p:spTree>
    <p:extLst>
      <p:ext uri="{BB962C8B-B14F-4D97-AF65-F5344CB8AC3E}">
        <p14:creationId xmlns:p14="http://schemas.microsoft.com/office/powerpoint/2010/main" val="68230303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835B93-4BF0-48AF-9709-55D1838B0048}"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B130EDE3-9D1C-4F06-B822-7E7625F3B66F}" type="slidenum">
              <a:rPr lang="en-GB" smtClean="0"/>
              <a:t>‹#›</a:t>
            </a:fld>
            <a:endParaRPr lang="en-GB"/>
          </a:p>
        </p:txBody>
      </p:sp>
    </p:spTree>
    <p:extLst>
      <p:ext uri="{BB962C8B-B14F-4D97-AF65-F5344CB8AC3E}">
        <p14:creationId xmlns:p14="http://schemas.microsoft.com/office/powerpoint/2010/main" val="3738407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835B93-4BF0-48AF-9709-55D1838B0048}"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814458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8835B93-4BF0-48AF-9709-55D1838B0048}" type="datetimeFigureOut">
              <a:rPr lang="en-GB" smtClean="0"/>
              <a:t>17/11/2022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130EDE3-9D1C-4F06-B822-7E7625F3B66F}" type="slidenum">
              <a:rPr lang="en-GB" smtClean="0"/>
              <a:t>‹#›</a:t>
            </a:fld>
            <a:endParaRPr lang="en-GB"/>
          </a:p>
        </p:txBody>
      </p:sp>
    </p:spTree>
    <p:extLst>
      <p:ext uri="{BB962C8B-B14F-4D97-AF65-F5344CB8AC3E}">
        <p14:creationId xmlns:p14="http://schemas.microsoft.com/office/powerpoint/2010/main" val="158371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835B93-4BF0-48AF-9709-55D1838B0048}"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2638657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835B93-4BF0-48AF-9709-55D1838B0048}" type="datetimeFigureOut">
              <a:rPr lang="en-GB" smtClean="0"/>
              <a:t>17/11/2022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4216110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835B93-4BF0-48AF-9709-55D1838B0048}" type="datetimeFigureOut">
              <a:rPr lang="en-GB" smtClean="0"/>
              <a:t>17/11/2022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1661478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835B93-4BF0-48AF-9709-55D1838B0048}" type="datetimeFigureOut">
              <a:rPr lang="en-GB" smtClean="0"/>
              <a:t>17/11/2022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583672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835B93-4BF0-48AF-9709-55D1838B0048}" type="datetimeFigureOut">
              <a:rPr lang="en-GB" smtClean="0"/>
              <a:t>17/11/2022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2133446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835B93-4BF0-48AF-9709-55D1838B0048}" type="datetimeFigureOut">
              <a:rPr lang="en-GB" smtClean="0"/>
              <a:t>17/11/2022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326778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835B93-4BF0-48AF-9709-55D1838B0048}"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2832709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835B93-4BF0-48AF-9709-55D1838B0048}" type="datetimeFigureOut">
              <a:rPr lang="en-GB" smtClean="0"/>
              <a:t>17/11/2022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30EDE3-9D1C-4F06-B822-7E7625F3B66F}" type="slidenum">
              <a:rPr lang="en-GB" smtClean="0"/>
              <a:t>‹#›</a:t>
            </a:fld>
            <a:endParaRPr lang="en-GB"/>
          </a:p>
        </p:txBody>
      </p:sp>
    </p:spTree>
    <p:extLst>
      <p:ext uri="{BB962C8B-B14F-4D97-AF65-F5344CB8AC3E}">
        <p14:creationId xmlns:p14="http://schemas.microsoft.com/office/powerpoint/2010/main" val="2373126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8ABE3C1-DBE1-495D-B57B-2849774B866A}" type="datetimeFigureOut">
              <a:rPr lang="en-US" smtClean="0"/>
              <a:t>11/17/2022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9939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94232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0578ACC-22D6-47C1-A373-4FD133E34F3C}" type="datetimeFigureOut">
              <a:rPr lang="en-US" smtClean="0"/>
              <a:t>11/17/2022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03795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663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44824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17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4A7AC-904D-4781-85BA-7D10C17ED021}" type="datetimeFigureOut">
              <a:rPr lang="en-US" smtClean="0"/>
              <a:t>11/17/2022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28909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118369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5752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6E9DEC-419B-4CC5-A080-3B06BD5A8291}" type="datetimeFigureOut">
              <a:rPr lang="en-US" smtClean="0"/>
              <a:t>11/17/2022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3637351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D6E9DEC-419B-4CC5-A080-3B06BD5A8291}" type="datetimeFigureOut">
              <a:rPr lang="en-US" smtClean="0"/>
              <a:t>11/17/2022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914217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D6E9DEC-419B-4CC5-A080-3B06BD5A8291}" type="datetimeFigureOut">
              <a:rPr lang="en-US" smtClean="0"/>
              <a:t>11/17/2022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89864713"/>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D6E9DEC-419B-4CC5-A080-3B06BD5A8291}" type="datetimeFigureOut">
              <a:rPr lang="en-US" smtClean="0"/>
              <a:t>11/17/2022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1120016"/>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D6E9DEC-419B-4CC5-A080-3B06BD5A8291}" type="datetimeFigureOut">
              <a:rPr lang="en-US" smtClean="0"/>
              <a:t>11/17/2022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35385597"/>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D6E9DEC-419B-4CC5-A080-3B06BD5A8291}" type="datetimeFigureOut">
              <a:rPr lang="en-US" smtClean="0"/>
              <a:t>11/17/2022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216697"/>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419094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178E61D-D431-422C-9764-11DAFE33AB63}" type="datetimeFigureOut">
              <a:rPr lang="en-US" smtClean="0"/>
              <a:t>11/17/2022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2001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5.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8835B93-4BF0-48AF-9709-55D1838B0048}" type="datetimeFigureOut">
              <a:rPr lang="en-GB" smtClean="0"/>
              <a:t>17/11/2022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130EDE3-9D1C-4F06-B822-7E7625F3B66F}" type="slidenum">
              <a:rPr lang="en-GB" smtClean="0"/>
              <a:t>‹#›</a:t>
            </a:fld>
            <a:endParaRPr lang="en-GB"/>
          </a:p>
        </p:txBody>
      </p:sp>
    </p:spTree>
    <p:extLst>
      <p:ext uri="{BB962C8B-B14F-4D97-AF65-F5344CB8AC3E}">
        <p14:creationId xmlns:p14="http://schemas.microsoft.com/office/powerpoint/2010/main" val="32708951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11/17/2022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80276321"/>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hyperlink" Target="https://newleftreview.org/issues/I82/articles/raymond-williams-base-and-superstructure-in-marxist-cultural-theory"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7"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www.geograph.org.uk/photo/3034606" TargetMode="Externa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6">
            <a:extLst>
              <a:ext uri="{FF2B5EF4-FFF2-40B4-BE49-F238E27FC236}">
                <a16:creationId xmlns:a16="http://schemas.microsoft.com/office/drawing/2014/main" id="{48FDEBDB-5859-4B9E-8810-2C5CFED0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1560" y="942975"/>
            <a:ext cx="9966960" cy="3525056"/>
          </a:xfrm>
        </p:spPr>
        <p:txBody>
          <a:bodyPr anchor="b">
            <a:normAutofit/>
          </a:bodyPr>
          <a:lstStyle/>
          <a:p>
            <a:pPr algn="ctr"/>
            <a:r>
              <a:rPr lang="en-GB" i="1">
                <a:solidFill>
                  <a:srgbClr val="FFFFFF"/>
                </a:solidFill>
              </a:rPr>
              <a:t>The Book of Idiots </a:t>
            </a:r>
            <a:r>
              <a:rPr lang="en-GB">
                <a:solidFill>
                  <a:srgbClr val="FFFFFF"/>
                </a:solidFill>
              </a:rPr>
              <a:t>(2012)</a:t>
            </a:r>
            <a:endParaRPr lang="en-GB" i="1">
              <a:solidFill>
                <a:srgbClr val="FFFFFF"/>
              </a:solidFill>
            </a:endParaRPr>
          </a:p>
        </p:txBody>
      </p:sp>
      <p:sp>
        <p:nvSpPr>
          <p:cNvPr id="3" name="Subtitle 2"/>
          <p:cNvSpPr>
            <a:spLocks noGrp="1"/>
          </p:cNvSpPr>
          <p:nvPr>
            <p:ph type="subTitle" idx="1"/>
          </p:nvPr>
        </p:nvSpPr>
        <p:spPr>
          <a:xfrm>
            <a:off x="1069848" y="4649148"/>
            <a:ext cx="9948672" cy="1486158"/>
          </a:xfrm>
        </p:spPr>
        <p:txBody>
          <a:bodyPr>
            <a:normAutofit/>
          </a:bodyPr>
          <a:lstStyle/>
          <a:p>
            <a:pPr algn="ctr"/>
            <a:r>
              <a:rPr lang="en-GB" b="1">
                <a:solidFill>
                  <a:srgbClr val="FFFFFF">
                    <a:alpha val="60000"/>
                  </a:srgbClr>
                </a:solidFill>
              </a:rPr>
              <a:t>Christopher Meredith</a:t>
            </a:r>
          </a:p>
        </p:txBody>
      </p:sp>
      <p:cxnSp>
        <p:nvCxnSpPr>
          <p:cNvPr id="26" name="Straight Connector 18">
            <a:extLst>
              <a:ext uri="{FF2B5EF4-FFF2-40B4-BE49-F238E27FC236}">
                <a16:creationId xmlns:a16="http://schemas.microsoft.com/office/drawing/2014/main" id="{B1D1A340-723B-4014-B5FE-204F06273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58589"/>
            <a:ext cx="9144000" cy="0"/>
          </a:xfrm>
          <a:prstGeom prst="line">
            <a:avLst/>
          </a:prstGeom>
          <a:ln w="28575">
            <a:solidFill>
              <a:srgbClr val="FFFFFF">
                <a:alpha val="5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950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643468" y="643466"/>
            <a:ext cx="3686312" cy="5528734"/>
          </a:xfrm>
        </p:spPr>
        <p:txBody>
          <a:bodyPr>
            <a:normAutofit/>
          </a:bodyPr>
          <a:lstStyle/>
          <a:p>
            <a:pPr algn="r"/>
            <a:r>
              <a:rPr lang="en-GB" sz="4800">
                <a:solidFill>
                  <a:srgbClr val="FFFFFF"/>
                </a:solidFill>
              </a:rPr>
              <a:t>Background (1)</a:t>
            </a:r>
          </a:p>
        </p:txBody>
      </p:sp>
      <p:sp>
        <p:nvSpPr>
          <p:cNvPr id="3" name="Content Placeholder 2"/>
          <p:cNvSpPr>
            <a:spLocks noGrp="1"/>
          </p:cNvSpPr>
          <p:nvPr>
            <p:ph idx="1"/>
          </p:nvPr>
        </p:nvSpPr>
        <p:spPr>
          <a:xfrm>
            <a:off x="5053780" y="404664"/>
            <a:ext cx="6074467" cy="6048672"/>
          </a:xfrm>
        </p:spPr>
        <p:txBody>
          <a:bodyPr anchor="ctr">
            <a:normAutofit lnSpcReduction="10000"/>
          </a:bodyPr>
          <a:lstStyle/>
          <a:p>
            <a:r>
              <a:rPr lang="en-GB" sz="1800" dirty="0"/>
              <a:t>Christopher Meredith: novelist and poet</a:t>
            </a:r>
          </a:p>
          <a:p>
            <a:pPr lvl="1"/>
            <a:r>
              <a:rPr lang="en-GB" dirty="0"/>
              <a:t>Born 1954, Tredegar (south Wales Valleys)</a:t>
            </a:r>
          </a:p>
          <a:p>
            <a:pPr lvl="1"/>
            <a:r>
              <a:rPr lang="en-GB" dirty="0"/>
              <a:t>Now lives in Brecon</a:t>
            </a:r>
          </a:p>
          <a:p>
            <a:r>
              <a:rPr lang="en-GB" sz="1800" dirty="0"/>
              <a:t>A full volume of poetry appeared first: </a:t>
            </a:r>
            <a:r>
              <a:rPr lang="en-GB" sz="1800" i="1" dirty="0"/>
              <a:t>This </a:t>
            </a:r>
            <a:r>
              <a:rPr lang="en-GB" sz="1800" dirty="0"/>
              <a:t>(1984)</a:t>
            </a:r>
          </a:p>
          <a:p>
            <a:pPr lvl="1"/>
            <a:r>
              <a:rPr lang="en-GB" dirty="0"/>
              <a:t>Not long after the massive defeat for Welsh devolution in the 1979 referendum…also Wales under Thatcher</a:t>
            </a:r>
          </a:p>
          <a:p>
            <a:r>
              <a:rPr lang="en-GB" sz="1800" dirty="0"/>
              <a:t>First novel was </a:t>
            </a:r>
            <a:r>
              <a:rPr lang="en-GB" sz="1800" i="1" dirty="0"/>
              <a:t>Shifts</a:t>
            </a:r>
            <a:r>
              <a:rPr lang="en-GB" sz="1800" dirty="0"/>
              <a:t> (1988): ‘draws on his own experiences as a steelworker and is a raw depiction of the workers and their occasionally brutal lives’</a:t>
            </a:r>
          </a:p>
          <a:p>
            <a:pPr lvl="1"/>
            <a:r>
              <a:rPr lang="en-GB" dirty="0" err="1"/>
              <a:t>Meic</a:t>
            </a:r>
            <a:r>
              <a:rPr lang="en-GB" dirty="0"/>
              <a:t> Stephens, ed., </a:t>
            </a:r>
            <a:r>
              <a:rPr lang="en-GB" i="1" dirty="0"/>
              <a:t>The New Companion to the Literature of Wales</a:t>
            </a:r>
            <a:r>
              <a:rPr lang="en-GB" dirty="0"/>
              <a:t> (Cardiff: University of Wales Press, 1998), p. 492</a:t>
            </a:r>
          </a:p>
          <a:p>
            <a:r>
              <a:rPr lang="en-GB" sz="1800" i="1" dirty="0"/>
              <a:t>Shifts</a:t>
            </a:r>
            <a:r>
              <a:rPr lang="en-GB" sz="1800" dirty="0"/>
              <a:t> ‘deals with the closure of a south Wales steelworks, representing a move away from the traditional terrain of the Welsh industrial novel into the post-industrial era’</a:t>
            </a:r>
          </a:p>
          <a:p>
            <a:pPr lvl="1"/>
            <a:r>
              <a:rPr lang="en-GB" dirty="0"/>
              <a:t>Dafydd Johnston, ‘Making History in Two Languages: William Owen Roberts’s </a:t>
            </a:r>
            <a:r>
              <a:rPr lang="en-GB" i="1" dirty="0"/>
              <a:t>Y </a:t>
            </a:r>
            <a:r>
              <a:rPr lang="en-GB" i="1" dirty="0" err="1"/>
              <a:t>Pla</a:t>
            </a:r>
            <a:r>
              <a:rPr lang="en-GB" dirty="0"/>
              <a:t> and Christopher Meredith’s </a:t>
            </a:r>
            <a:r>
              <a:rPr lang="en-GB" i="1" dirty="0" err="1"/>
              <a:t>Griffri</a:t>
            </a:r>
            <a:r>
              <a:rPr lang="en-GB" dirty="0"/>
              <a:t>’, </a:t>
            </a:r>
            <a:r>
              <a:rPr lang="en-GB" i="1" dirty="0"/>
              <a:t>Welsh Writing in English: A Yearbook of Critical Essays</a:t>
            </a:r>
            <a:r>
              <a:rPr lang="en-GB" dirty="0"/>
              <a:t>, 3 (1997), 118-33: p. 118</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13075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hade val="97000"/>
            <a:satMod val="150000"/>
          </a:schemeClr>
        </a:solidFill>
        <a:effectLst/>
      </p:bgPr>
    </p:bg>
    <p:spTree>
      <p:nvGrpSpPr>
        <p:cNvPr id="1" name=""/>
        <p:cNvGrpSpPr/>
        <p:nvPr/>
      </p:nvGrpSpPr>
      <p:grpSpPr>
        <a:xfrm>
          <a:off x="0" y="0"/>
          <a:ext cx="0" cy="0"/>
          <a:chOff x="0" y="0"/>
          <a:chExt cx="0" cy="0"/>
        </a:xfrm>
      </p:grpSpPr>
      <p:sp>
        <p:nvSpPr>
          <p:cNvPr id="26" name="Rectangle 7">
            <a:extLst>
              <a:ext uri="{FF2B5EF4-FFF2-40B4-BE49-F238E27FC236}">
                <a16:creationId xmlns:a16="http://schemas.microsoft.com/office/drawing/2014/main" id="{6BA17954-54E0-419C-92D3-4C4775A81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523C5163-DFEA-4D68-AF8F-A6BD6B674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07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3467" y="643467"/>
            <a:ext cx="6322709" cy="5528733"/>
          </a:xfrm>
        </p:spPr>
        <p:txBody>
          <a:bodyPr anchor="ctr">
            <a:normAutofit/>
          </a:bodyPr>
          <a:lstStyle/>
          <a:p>
            <a:pPr>
              <a:buClr>
                <a:schemeClr val="tx1"/>
              </a:buClr>
            </a:pPr>
            <a:r>
              <a:rPr lang="en-GB" dirty="0">
                <a:solidFill>
                  <a:srgbClr val="FFFFFF"/>
                </a:solidFill>
              </a:rPr>
              <a:t>Second novel was </a:t>
            </a:r>
            <a:r>
              <a:rPr lang="en-GB" i="1" dirty="0" err="1">
                <a:solidFill>
                  <a:srgbClr val="FFFFFF"/>
                </a:solidFill>
              </a:rPr>
              <a:t>Griffri</a:t>
            </a:r>
            <a:r>
              <a:rPr lang="en-GB" dirty="0">
                <a:solidFill>
                  <a:srgbClr val="FFFFFF"/>
                </a:solidFill>
              </a:rPr>
              <a:t> (1991) – also rooted in Wales-specific materials</a:t>
            </a:r>
          </a:p>
          <a:p>
            <a:pPr lvl="1">
              <a:buClr>
                <a:schemeClr val="tx1"/>
              </a:buClr>
            </a:pPr>
            <a:r>
              <a:rPr lang="en-GB" dirty="0">
                <a:solidFill>
                  <a:srgbClr val="FFFFFF"/>
                </a:solidFill>
              </a:rPr>
              <a:t>‘</a:t>
            </a:r>
            <a:r>
              <a:rPr lang="en-GB" i="1" dirty="0" err="1">
                <a:solidFill>
                  <a:srgbClr val="FFFFFF"/>
                </a:solidFill>
              </a:rPr>
              <a:t>Griffri</a:t>
            </a:r>
            <a:r>
              <a:rPr lang="en-GB" dirty="0">
                <a:solidFill>
                  <a:srgbClr val="FFFFFF"/>
                </a:solidFill>
              </a:rPr>
              <a:t> is set in the twelfth century and deals with Welsh resistance to the Norman invaders in south-east </a:t>
            </a:r>
            <a:r>
              <a:rPr lang="en-GB" dirty="0" err="1">
                <a:solidFill>
                  <a:srgbClr val="FFFFFF"/>
                </a:solidFill>
              </a:rPr>
              <a:t>Wales’</a:t>
            </a:r>
            <a:endParaRPr lang="en-GB" dirty="0">
              <a:solidFill>
                <a:srgbClr val="FFFFFF"/>
              </a:solidFill>
            </a:endParaRPr>
          </a:p>
          <a:p>
            <a:pPr lvl="1">
              <a:buClr>
                <a:schemeClr val="tx1"/>
              </a:buClr>
            </a:pPr>
            <a:r>
              <a:rPr lang="en-GB" dirty="0">
                <a:solidFill>
                  <a:srgbClr val="FFFFFF"/>
                </a:solidFill>
              </a:rPr>
              <a:t>‘the novel presents a positive view of the inspirational role of praise poetry for a people under threat.’</a:t>
            </a:r>
          </a:p>
          <a:p>
            <a:pPr lvl="3">
              <a:buClr>
                <a:schemeClr val="tx1"/>
              </a:buClr>
            </a:pPr>
            <a:r>
              <a:rPr lang="en-GB" dirty="0">
                <a:solidFill>
                  <a:srgbClr val="FFFFFF"/>
                </a:solidFill>
              </a:rPr>
              <a:t>Dafydd Johnston, ‘Making History in Two Languages’, pp. 119 and 120.</a:t>
            </a:r>
          </a:p>
          <a:p>
            <a:pPr>
              <a:buClr>
                <a:schemeClr val="tx1"/>
              </a:buClr>
            </a:pPr>
            <a:r>
              <a:rPr lang="en-GB" dirty="0">
                <a:solidFill>
                  <a:srgbClr val="FFFFFF"/>
                </a:solidFill>
              </a:rPr>
              <a:t>Alongside subsequent poetry collections, novel three </a:t>
            </a:r>
            <a:r>
              <a:rPr lang="en-GB" i="1" dirty="0">
                <a:solidFill>
                  <a:srgbClr val="FFFFFF"/>
                </a:solidFill>
              </a:rPr>
              <a:t>Sidereal Time </a:t>
            </a:r>
            <a:r>
              <a:rPr lang="en-GB" dirty="0">
                <a:solidFill>
                  <a:srgbClr val="FFFFFF"/>
                </a:solidFill>
              </a:rPr>
              <a:t>(1998), novel four </a:t>
            </a:r>
            <a:r>
              <a:rPr lang="en-GB" i="1" dirty="0">
                <a:solidFill>
                  <a:srgbClr val="FFFFFF"/>
                </a:solidFill>
              </a:rPr>
              <a:t>The Book of Idiots </a:t>
            </a:r>
            <a:r>
              <a:rPr lang="en-GB" dirty="0">
                <a:solidFill>
                  <a:srgbClr val="FFFFFF"/>
                </a:solidFill>
              </a:rPr>
              <a:t>(2012), novel five </a:t>
            </a:r>
            <a:r>
              <a:rPr lang="en-GB" i="1" dirty="0">
                <a:solidFill>
                  <a:srgbClr val="FFFFFF"/>
                </a:solidFill>
              </a:rPr>
              <a:t>Please </a:t>
            </a:r>
            <a:r>
              <a:rPr lang="en-GB" dirty="0">
                <a:solidFill>
                  <a:srgbClr val="FFFFFF"/>
                </a:solidFill>
              </a:rPr>
              <a:t>(2021). Plus a collection of stories, </a:t>
            </a:r>
            <a:r>
              <a:rPr lang="en-GB" i="1" dirty="0">
                <a:solidFill>
                  <a:srgbClr val="FFFFFF"/>
                </a:solidFill>
              </a:rPr>
              <a:t>Brief Lives </a:t>
            </a:r>
            <a:r>
              <a:rPr lang="en-GB" dirty="0">
                <a:solidFill>
                  <a:srgbClr val="FFFFFF"/>
                </a:solidFill>
              </a:rPr>
              <a:t>(2018)</a:t>
            </a:r>
          </a:p>
          <a:p>
            <a:pPr>
              <a:buClr>
                <a:schemeClr val="tx1"/>
              </a:buClr>
            </a:pPr>
            <a:r>
              <a:rPr lang="en-GB" dirty="0">
                <a:solidFill>
                  <a:srgbClr val="FFFFFF"/>
                </a:solidFill>
              </a:rPr>
              <a:t>Has received notable competition recognition</a:t>
            </a:r>
          </a:p>
          <a:p>
            <a:pPr lvl="1">
              <a:buClr>
                <a:schemeClr val="tx1"/>
              </a:buClr>
            </a:pPr>
            <a:r>
              <a:rPr lang="en-GB" i="1" dirty="0">
                <a:solidFill>
                  <a:srgbClr val="FFFFFF"/>
                </a:solidFill>
              </a:rPr>
              <a:t>Shifts</a:t>
            </a:r>
            <a:r>
              <a:rPr lang="en-GB" dirty="0">
                <a:solidFill>
                  <a:srgbClr val="FFFFFF"/>
                </a:solidFill>
              </a:rPr>
              <a:t>: Arts Council of Wales Fiction Prize</a:t>
            </a:r>
          </a:p>
          <a:p>
            <a:pPr lvl="1">
              <a:buClr>
                <a:schemeClr val="tx1"/>
              </a:buClr>
            </a:pPr>
            <a:r>
              <a:rPr lang="en-GB" i="1" dirty="0" err="1">
                <a:solidFill>
                  <a:srgbClr val="FFFFFF"/>
                </a:solidFill>
              </a:rPr>
              <a:t>Griffri</a:t>
            </a:r>
            <a:r>
              <a:rPr lang="en-GB" dirty="0">
                <a:solidFill>
                  <a:srgbClr val="FFFFFF"/>
                </a:solidFill>
              </a:rPr>
              <a:t>: Wales Book of the Year shortlist</a:t>
            </a:r>
          </a:p>
          <a:p>
            <a:pPr lvl="1">
              <a:buClr>
                <a:schemeClr val="tx1"/>
              </a:buClr>
            </a:pPr>
            <a:r>
              <a:rPr lang="en-GB" i="1" dirty="0">
                <a:solidFill>
                  <a:srgbClr val="FFFFFF"/>
                </a:solidFill>
              </a:rPr>
              <a:t>The Meaning of Flight: </a:t>
            </a:r>
            <a:r>
              <a:rPr lang="en-GB" dirty="0">
                <a:solidFill>
                  <a:srgbClr val="FFFFFF"/>
                </a:solidFill>
              </a:rPr>
              <a:t>Longlist Wales Book of the Year (2006) </a:t>
            </a:r>
          </a:p>
        </p:txBody>
      </p:sp>
      <p:sp>
        <p:nvSpPr>
          <p:cNvPr id="28" name="Rectangle 11">
            <a:extLst>
              <a:ext uri="{FF2B5EF4-FFF2-40B4-BE49-F238E27FC236}">
                <a16:creationId xmlns:a16="http://schemas.microsoft.com/office/drawing/2014/main" id="{51DD55B3-5910-4D84-8A2E-B22ED5224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07995" y="0"/>
            <a:ext cx="4584003"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28085" y="643466"/>
            <a:ext cx="3786120" cy="5528734"/>
          </a:xfrm>
        </p:spPr>
        <p:txBody>
          <a:bodyPr>
            <a:normAutofit/>
          </a:bodyPr>
          <a:lstStyle/>
          <a:p>
            <a:r>
              <a:rPr lang="en-GB" dirty="0"/>
              <a:t>Background (2)</a:t>
            </a:r>
          </a:p>
        </p:txBody>
      </p:sp>
      <p:grpSp>
        <p:nvGrpSpPr>
          <p:cNvPr id="29" name="Group 13">
            <a:extLst>
              <a:ext uri="{FF2B5EF4-FFF2-40B4-BE49-F238E27FC236}">
                <a16:creationId xmlns:a16="http://schemas.microsoft.com/office/drawing/2014/main" id="{1392CA3D-5152-407E-8F49-7BEFB33851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5" name="Oval 14">
              <a:extLst>
                <a:ext uri="{FF2B5EF4-FFF2-40B4-BE49-F238E27FC236}">
                  <a16:creationId xmlns:a16="http://schemas.microsoft.com/office/drawing/2014/main" id="{ADB604F7-477D-4337-9D86-3CAD381620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B4736A5E-48AC-496F-AB60-5F0FBB31B2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5133992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92D1-9316-44A0-9179-30FD4AEF05AF}"/>
              </a:ext>
            </a:extLst>
          </p:cNvPr>
          <p:cNvSpPr>
            <a:spLocks noGrp="1"/>
          </p:cNvSpPr>
          <p:nvPr>
            <p:ph type="title"/>
          </p:nvPr>
        </p:nvSpPr>
        <p:spPr/>
        <p:txBody>
          <a:bodyPr/>
          <a:lstStyle/>
          <a:p>
            <a:r>
              <a:rPr lang="en-GB" dirty="0"/>
              <a:t>Returning to…</a:t>
            </a:r>
            <a:br>
              <a:rPr lang="en-GB" dirty="0"/>
            </a:br>
            <a:r>
              <a:rPr lang="en-GB" dirty="0"/>
              <a:t>Raymond Williams</a:t>
            </a:r>
          </a:p>
        </p:txBody>
      </p:sp>
      <p:sp>
        <p:nvSpPr>
          <p:cNvPr id="3" name="Text Placeholder 2">
            <a:extLst>
              <a:ext uri="{FF2B5EF4-FFF2-40B4-BE49-F238E27FC236}">
                <a16:creationId xmlns:a16="http://schemas.microsoft.com/office/drawing/2014/main" id="{3C7729DB-26E3-4ABC-9963-D27CF0303916}"/>
              </a:ext>
            </a:extLst>
          </p:cNvPr>
          <p:cNvSpPr>
            <a:spLocks noGrp="1"/>
          </p:cNvSpPr>
          <p:nvPr>
            <p:ph type="body" idx="1"/>
          </p:nvPr>
        </p:nvSpPr>
        <p:spPr/>
        <p:txBody>
          <a:bodyPr/>
          <a:lstStyle/>
          <a:p>
            <a:r>
              <a:rPr lang="en-GB" dirty="0">
                <a:solidFill>
                  <a:srgbClr val="FFFF00"/>
                </a:solidFill>
              </a:rPr>
              <a:t>Dominant, Residual, Emergent</a:t>
            </a:r>
          </a:p>
        </p:txBody>
      </p:sp>
    </p:spTree>
    <p:extLst>
      <p:ext uri="{BB962C8B-B14F-4D97-AF65-F5344CB8AC3E}">
        <p14:creationId xmlns:p14="http://schemas.microsoft.com/office/powerpoint/2010/main" val="3733717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Raymond Williams (1)</a:t>
            </a:r>
          </a:p>
        </p:txBody>
      </p:sp>
      <p:sp>
        <p:nvSpPr>
          <p:cNvPr id="3" name="Content Placeholder 2"/>
          <p:cNvSpPr>
            <a:spLocks noGrp="1"/>
          </p:cNvSpPr>
          <p:nvPr>
            <p:ph idx="1"/>
          </p:nvPr>
        </p:nvSpPr>
        <p:spPr>
          <a:xfrm>
            <a:off x="685800" y="2543503"/>
            <a:ext cx="10820400" cy="3675182"/>
          </a:xfrm>
        </p:spPr>
        <p:txBody>
          <a:bodyPr>
            <a:normAutofit lnSpcReduction="10000"/>
          </a:bodyPr>
          <a:lstStyle/>
          <a:p>
            <a:r>
              <a:rPr lang="en-GB" sz="2400" dirty="0"/>
              <a:t>1921-1988; born in the </a:t>
            </a:r>
            <a:r>
              <a:rPr lang="en-GB" sz="2400" dirty="0">
                <a:solidFill>
                  <a:srgbClr val="FFFF00"/>
                </a:solidFill>
              </a:rPr>
              <a:t>border region of South-East Wales</a:t>
            </a:r>
          </a:p>
          <a:p>
            <a:r>
              <a:rPr lang="en-GB" sz="2400" dirty="0"/>
              <a:t>Son of a railway signalman</a:t>
            </a:r>
          </a:p>
          <a:p>
            <a:r>
              <a:rPr lang="en-GB" sz="2400" dirty="0"/>
              <a:t>Active involvement in WWII</a:t>
            </a:r>
          </a:p>
          <a:p>
            <a:r>
              <a:rPr lang="en-GB" sz="2400" dirty="0"/>
              <a:t>Not just a </a:t>
            </a:r>
            <a:r>
              <a:rPr lang="en-GB" sz="2400" dirty="0">
                <a:solidFill>
                  <a:srgbClr val="FFFF00"/>
                </a:solidFill>
              </a:rPr>
              <a:t>scholar of culture and its operations</a:t>
            </a:r>
            <a:r>
              <a:rPr lang="en-GB" sz="2400" dirty="0"/>
              <a:t>… also a </a:t>
            </a:r>
            <a:r>
              <a:rPr lang="en-GB" sz="2400" dirty="0">
                <a:solidFill>
                  <a:srgbClr val="FFFF00"/>
                </a:solidFill>
              </a:rPr>
              <a:t>novelist</a:t>
            </a:r>
            <a:r>
              <a:rPr lang="en-GB" sz="2400" dirty="0"/>
              <a:t> of some note.</a:t>
            </a:r>
          </a:p>
          <a:p>
            <a:r>
              <a:rPr lang="en-GB" sz="2400" dirty="0"/>
              <a:t>His </a:t>
            </a:r>
            <a:r>
              <a:rPr lang="en-GB" sz="2400" dirty="0">
                <a:solidFill>
                  <a:srgbClr val="FFFF00"/>
                </a:solidFill>
              </a:rPr>
              <a:t>1960 novel </a:t>
            </a:r>
            <a:r>
              <a:rPr lang="en-GB" sz="2400" i="1" dirty="0">
                <a:solidFill>
                  <a:srgbClr val="FFFF00"/>
                </a:solidFill>
              </a:rPr>
              <a:t>Border Country </a:t>
            </a:r>
            <a:r>
              <a:rPr lang="en-GB" sz="2400" dirty="0">
                <a:solidFill>
                  <a:srgbClr val="FFFF00"/>
                </a:solidFill>
              </a:rPr>
              <a:t>is a Welsh classic</a:t>
            </a:r>
          </a:p>
          <a:p>
            <a:pPr lvl="1"/>
            <a:r>
              <a:rPr lang="en-GB" sz="2400" dirty="0"/>
              <a:t>Dai Smith says that ‘it shows the inescapable intertwining of individuals’ lives and social conditions in the fluidity of lived experience that we all share’ (p. ix, ‘Foreword’ to the 2006 Library of Wales edition)</a:t>
            </a:r>
          </a:p>
        </p:txBody>
      </p:sp>
    </p:spTree>
    <p:extLst>
      <p:ext uri="{BB962C8B-B14F-4D97-AF65-F5344CB8AC3E}">
        <p14:creationId xmlns:p14="http://schemas.microsoft.com/office/powerpoint/2010/main" val="8648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B48D7-F6F0-405E-A048-1FEF5F7AC630}"/>
              </a:ext>
            </a:extLst>
          </p:cNvPr>
          <p:cNvSpPr>
            <a:spLocks noGrp="1"/>
          </p:cNvSpPr>
          <p:nvPr>
            <p:ph type="title"/>
          </p:nvPr>
        </p:nvSpPr>
        <p:spPr/>
        <p:txBody>
          <a:bodyPr/>
          <a:lstStyle/>
          <a:p>
            <a:r>
              <a:rPr lang="en-GB" dirty="0"/>
              <a:t>Raymond Williams (2)</a:t>
            </a:r>
          </a:p>
        </p:txBody>
      </p:sp>
      <p:sp>
        <p:nvSpPr>
          <p:cNvPr id="3" name="Content Placeholder 2">
            <a:extLst>
              <a:ext uri="{FF2B5EF4-FFF2-40B4-BE49-F238E27FC236}">
                <a16:creationId xmlns:a16="http://schemas.microsoft.com/office/drawing/2014/main" id="{2B89AAE7-95A6-4937-B165-9D74D211570F}"/>
              </a:ext>
            </a:extLst>
          </p:cNvPr>
          <p:cNvSpPr>
            <a:spLocks noGrp="1"/>
          </p:cNvSpPr>
          <p:nvPr>
            <p:ph idx="1"/>
          </p:nvPr>
        </p:nvSpPr>
        <p:spPr/>
        <p:txBody>
          <a:bodyPr/>
          <a:lstStyle/>
          <a:p>
            <a:r>
              <a:rPr lang="en-GB" dirty="0">
                <a:solidFill>
                  <a:srgbClr val="FFFF00"/>
                </a:solidFill>
              </a:rPr>
              <a:t>‘Base and Superstructure in Marxist Cultural Theory’, </a:t>
            </a:r>
            <a:r>
              <a:rPr lang="en-GB" i="1" dirty="0">
                <a:solidFill>
                  <a:srgbClr val="FFFF00"/>
                </a:solidFill>
              </a:rPr>
              <a:t>New Left Review</a:t>
            </a:r>
            <a:r>
              <a:rPr lang="en-GB" dirty="0">
                <a:solidFill>
                  <a:srgbClr val="FFFF00"/>
                </a:solidFill>
              </a:rPr>
              <a:t>, I/82 (Nov/Dec 1973), 3-16</a:t>
            </a:r>
          </a:p>
          <a:p>
            <a:r>
              <a:rPr lang="en-GB" dirty="0"/>
              <a:t>From a campus workstation, the whole essay is available </a:t>
            </a:r>
            <a:r>
              <a:rPr lang="en-GB" dirty="0">
                <a:hlinkClick r:id="rId2"/>
              </a:rPr>
              <a:t>here</a:t>
            </a:r>
            <a:endParaRPr lang="en-GB" dirty="0"/>
          </a:p>
          <a:p>
            <a:r>
              <a:rPr lang="en-GB" dirty="0"/>
              <a:t>Substantially a history of the relationship between Marxist ideas of </a:t>
            </a:r>
            <a:r>
              <a:rPr lang="en-GB" dirty="0">
                <a:solidFill>
                  <a:srgbClr val="FFFF00"/>
                </a:solidFill>
              </a:rPr>
              <a:t>the ‘base’ and the superstructure</a:t>
            </a:r>
          </a:p>
          <a:p>
            <a:r>
              <a:rPr lang="en-GB" dirty="0"/>
              <a:t>But…</a:t>
            </a:r>
          </a:p>
          <a:p>
            <a:r>
              <a:rPr lang="en-GB" dirty="0"/>
              <a:t>Proposes a crucial, and very influential, </a:t>
            </a:r>
            <a:r>
              <a:rPr lang="en-GB" dirty="0">
                <a:solidFill>
                  <a:srgbClr val="FFFF00"/>
                </a:solidFill>
              </a:rPr>
              <a:t>three-fold understanding of culture/cultural construction</a:t>
            </a:r>
          </a:p>
          <a:p>
            <a:r>
              <a:rPr lang="en-GB" dirty="0"/>
              <a:t>Distinction between: </a:t>
            </a:r>
            <a:r>
              <a:rPr lang="en-GB" dirty="0">
                <a:solidFill>
                  <a:srgbClr val="FFFF00"/>
                </a:solidFill>
              </a:rPr>
              <a:t>dominant</a:t>
            </a:r>
            <a:r>
              <a:rPr lang="en-GB" dirty="0"/>
              <a:t>, </a:t>
            </a:r>
            <a:r>
              <a:rPr lang="en-GB" dirty="0">
                <a:solidFill>
                  <a:srgbClr val="FFFF00"/>
                </a:solidFill>
              </a:rPr>
              <a:t>residual</a:t>
            </a:r>
            <a:r>
              <a:rPr lang="en-GB" dirty="0"/>
              <a:t>, and </a:t>
            </a:r>
            <a:r>
              <a:rPr lang="en-GB" dirty="0">
                <a:solidFill>
                  <a:srgbClr val="FFFF00"/>
                </a:solidFill>
              </a:rPr>
              <a:t>emergent</a:t>
            </a:r>
            <a:r>
              <a:rPr lang="en-GB" dirty="0"/>
              <a:t> cultural forms</a:t>
            </a:r>
          </a:p>
        </p:txBody>
      </p:sp>
    </p:spTree>
    <p:extLst>
      <p:ext uri="{BB962C8B-B14F-4D97-AF65-F5344CB8AC3E}">
        <p14:creationId xmlns:p14="http://schemas.microsoft.com/office/powerpoint/2010/main" val="1651053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2A5DD-E2CA-47C3-95FF-39D19E21ABD2}"/>
              </a:ext>
            </a:extLst>
          </p:cNvPr>
          <p:cNvSpPr>
            <a:spLocks noGrp="1"/>
          </p:cNvSpPr>
          <p:nvPr>
            <p:ph type="title"/>
          </p:nvPr>
        </p:nvSpPr>
        <p:spPr/>
        <p:txBody>
          <a:bodyPr/>
          <a:lstStyle/>
          <a:p>
            <a:r>
              <a:rPr lang="en-GB" dirty="0"/>
              <a:t>Dominant (1)</a:t>
            </a:r>
          </a:p>
        </p:txBody>
      </p:sp>
      <p:sp>
        <p:nvSpPr>
          <p:cNvPr id="3" name="Content Placeholder 2">
            <a:extLst>
              <a:ext uri="{FF2B5EF4-FFF2-40B4-BE49-F238E27FC236}">
                <a16:creationId xmlns:a16="http://schemas.microsoft.com/office/drawing/2014/main" id="{F8899C03-A52D-4521-A3EA-E07722316971}"/>
              </a:ext>
            </a:extLst>
          </p:cNvPr>
          <p:cNvSpPr>
            <a:spLocks noGrp="1"/>
          </p:cNvSpPr>
          <p:nvPr>
            <p:ph idx="1"/>
          </p:nvPr>
        </p:nvSpPr>
        <p:spPr/>
        <p:txBody>
          <a:bodyPr>
            <a:normAutofit/>
          </a:bodyPr>
          <a:lstStyle/>
          <a:p>
            <a:r>
              <a:rPr lang="en-GB" dirty="0"/>
              <a:t>‘[I]n any society, in any particular period, there is </a:t>
            </a:r>
            <a:r>
              <a:rPr lang="en-GB" dirty="0">
                <a:solidFill>
                  <a:srgbClr val="FFFF00"/>
                </a:solidFill>
              </a:rPr>
              <a:t>a central system of practices, meanings and values, which we can properly call dominant and effective</a:t>
            </a:r>
            <a:r>
              <a:rPr lang="en-GB" dirty="0"/>
              <a:t>. This implies no presumption about its value. All I am saying is that it is central. […] [W]hat I have in mind is the central, effective and dominant system of meanings and values, which are </a:t>
            </a:r>
            <a:r>
              <a:rPr lang="en-GB" dirty="0">
                <a:solidFill>
                  <a:srgbClr val="FFFF00"/>
                </a:solidFill>
              </a:rPr>
              <a:t>not merely abstract but which are organized and lived</a:t>
            </a:r>
            <a:r>
              <a:rPr lang="en-GB" dirty="0"/>
              <a:t>. […] It is </a:t>
            </a:r>
            <a:r>
              <a:rPr lang="en-GB" dirty="0">
                <a:solidFill>
                  <a:srgbClr val="FFFF00"/>
                </a:solidFill>
              </a:rPr>
              <a:t>a whole body of practices and expectations</a:t>
            </a:r>
            <a:r>
              <a:rPr lang="en-GB" dirty="0"/>
              <a:t>; our assignments of energy, our ordinary understanding of the nature of man and of his world. […] </a:t>
            </a:r>
            <a:r>
              <a:rPr lang="en-GB" dirty="0">
                <a:solidFill>
                  <a:srgbClr val="FFFF00"/>
                </a:solidFill>
              </a:rPr>
              <a:t>It thus constitutes a sense of reality for most people in the society</a:t>
            </a:r>
            <a:r>
              <a:rPr lang="en-GB" dirty="0"/>
              <a:t>, a sense of absolute because experienced reality beyond which it is very difficult for most members of the society to move, in most areas of their lives.’</a:t>
            </a:r>
          </a:p>
          <a:p>
            <a:pPr lvl="1"/>
            <a:r>
              <a:rPr lang="en-GB" dirty="0"/>
              <a:t>Williams, ‘Base and Superstructure’, p. 9</a:t>
            </a:r>
          </a:p>
        </p:txBody>
      </p:sp>
    </p:spTree>
    <p:extLst>
      <p:ext uri="{BB962C8B-B14F-4D97-AF65-F5344CB8AC3E}">
        <p14:creationId xmlns:p14="http://schemas.microsoft.com/office/powerpoint/2010/main" val="3885990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BFF8E-0323-4F49-A80F-F1C9444EE539}"/>
              </a:ext>
            </a:extLst>
          </p:cNvPr>
          <p:cNvSpPr>
            <a:spLocks noGrp="1"/>
          </p:cNvSpPr>
          <p:nvPr>
            <p:ph type="title"/>
          </p:nvPr>
        </p:nvSpPr>
        <p:spPr/>
        <p:txBody>
          <a:bodyPr/>
          <a:lstStyle/>
          <a:p>
            <a:r>
              <a:rPr lang="en-GB" dirty="0"/>
              <a:t>Dominant (2)</a:t>
            </a:r>
          </a:p>
        </p:txBody>
      </p:sp>
      <p:sp>
        <p:nvSpPr>
          <p:cNvPr id="3" name="Content Placeholder 2">
            <a:extLst>
              <a:ext uri="{FF2B5EF4-FFF2-40B4-BE49-F238E27FC236}">
                <a16:creationId xmlns:a16="http://schemas.microsoft.com/office/drawing/2014/main" id="{5A8E9D0C-C5FF-426C-8958-208D4E593259}"/>
              </a:ext>
            </a:extLst>
          </p:cNvPr>
          <p:cNvSpPr>
            <a:spLocks noGrp="1"/>
          </p:cNvSpPr>
          <p:nvPr>
            <p:ph idx="1"/>
          </p:nvPr>
        </p:nvSpPr>
        <p:spPr/>
        <p:txBody>
          <a:bodyPr/>
          <a:lstStyle/>
          <a:p>
            <a:r>
              <a:rPr lang="en-GB" dirty="0"/>
              <a:t>RW argues that, in creating the cultural dominant:</a:t>
            </a:r>
          </a:p>
          <a:p>
            <a:r>
              <a:rPr lang="en-GB" dirty="0"/>
              <a:t>‘selectivity is the point; the way in which </a:t>
            </a:r>
            <a:r>
              <a:rPr lang="en-GB" dirty="0">
                <a:solidFill>
                  <a:srgbClr val="FFFF00"/>
                </a:solidFill>
              </a:rPr>
              <a:t>from a whole possible area of past and present, certain meanings and practices are chosen for emphasis, certain other meanings and practices are neglected and excluded</a:t>
            </a:r>
            <a:r>
              <a:rPr lang="en-GB" dirty="0"/>
              <a:t>. Even more crucially, some of these meanings and practices are reinterpreted, diluted, or put into forms which support or at least do not contradict other elements within the effective dominant culture. The processes of </a:t>
            </a:r>
            <a:r>
              <a:rPr lang="en-GB" dirty="0">
                <a:solidFill>
                  <a:srgbClr val="FFFF00"/>
                </a:solidFill>
              </a:rPr>
              <a:t>education</a:t>
            </a:r>
            <a:r>
              <a:rPr lang="en-GB" dirty="0"/>
              <a:t>; the processes of a much wider social training within institutions like the </a:t>
            </a:r>
            <a:r>
              <a:rPr lang="en-GB" dirty="0">
                <a:solidFill>
                  <a:srgbClr val="FFFF00"/>
                </a:solidFill>
              </a:rPr>
              <a:t>family</a:t>
            </a:r>
            <a:r>
              <a:rPr lang="en-GB" dirty="0"/>
              <a:t>; the practical definitions and organisation of </a:t>
            </a:r>
            <a:r>
              <a:rPr lang="en-GB" dirty="0">
                <a:solidFill>
                  <a:srgbClr val="FFFF00"/>
                </a:solidFill>
              </a:rPr>
              <a:t>work</a:t>
            </a:r>
            <a:r>
              <a:rPr lang="en-GB" dirty="0"/>
              <a:t>; the selective tradition at </a:t>
            </a:r>
            <a:r>
              <a:rPr lang="en-GB" dirty="0">
                <a:solidFill>
                  <a:srgbClr val="FFFF00"/>
                </a:solidFill>
              </a:rPr>
              <a:t>an intellectual and theoretical level</a:t>
            </a:r>
            <a:r>
              <a:rPr lang="en-GB" dirty="0"/>
              <a:t>: all these forces are involved in a </a:t>
            </a:r>
            <a:r>
              <a:rPr lang="en-GB" dirty="0">
                <a:solidFill>
                  <a:srgbClr val="FFFF00"/>
                </a:solidFill>
              </a:rPr>
              <a:t>continual making and remaking of an effective dominant culture</a:t>
            </a:r>
            <a:r>
              <a:rPr lang="en-GB" dirty="0"/>
              <a:t>, and on them, as experienced, as built into our living, its reality depends.’ (p. 9) </a:t>
            </a:r>
          </a:p>
        </p:txBody>
      </p:sp>
    </p:spTree>
    <p:extLst>
      <p:ext uri="{BB962C8B-B14F-4D97-AF65-F5344CB8AC3E}">
        <p14:creationId xmlns:p14="http://schemas.microsoft.com/office/powerpoint/2010/main" val="2913578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607BC-0D27-4ABC-8BC7-93C784371F55}"/>
              </a:ext>
            </a:extLst>
          </p:cNvPr>
          <p:cNvSpPr>
            <a:spLocks noGrp="1"/>
          </p:cNvSpPr>
          <p:nvPr>
            <p:ph type="title"/>
          </p:nvPr>
        </p:nvSpPr>
        <p:spPr/>
        <p:txBody>
          <a:bodyPr/>
          <a:lstStyle/>
          <a:p>
            <a:r>
              <a:rPr lang="en-GB" dirty="0"/>
              <a:t>Residual</a:t>
            </a:r>
          </a:p>
        </p:txBody>
      </p:sp>
      <p:sp>
        <p:nvSpPr>
          <p:cNvPr id="3" name="Content Placeholder 2">
            <a:extLst>
              <a:ext uri="{FF2B5EF4-FFF2-40B4-BE49-F238E27FC236}">
                <a16:creationId xmlns:a16="http://schemas.microsoft.com/office/drawing/2014/main" id="{0DFB0385-2BD6-4511-BAB3-49601E2980A1}"/>
              </a:ext>
            </a:extLst>
          </p:cNvPr>
          <p:cNvSpPr>
            <a:spLocks noGrp="1"/>
          </p:cNvSpPr>
          <p:nvPr>
            <p:ph idx="1"/>
          </p:nvPr>
        </p:nvSpPr>
        <p:spPr/>
        <p:txBody>
          <a:bodyPr>
            <a:normAutofit fontScale="92500"/>
          </a:bodyPr>
          <a:lstStyle/>
          <a:p>
            <a:r>
              <a:rPr lang="en-GB" dirty="0"/>
              <a:t>‘By “residual” I mean that </a:t>
            </a:r>
            <a:r>
              <a:rPr lang="en-GB" dirty="0">
                <a:solidFill>
                  <a:srgbClr val="FFFF00"/>
                </a:solidFill>
              </a:rPr>
              <a:t>some experiences, meanings and values </a:t>
            </a:r>
            <a:r>
              <a:rPr lang="en-GB" dirty="0"/>
              <a:t>which […] cannot be expressed in the terms of the dominant culture, are nevertheless lived and practised on the basis of </a:t>
            </a:r>
            <a:r>
              <a:rPr lang="en-GB" dirty="0">
                <a:solidFill>
                  <a:srgbClr val="FFFF00"/>
                </a:solidFill>
              </a:rPr>
              <a:t>the residue </a:t>
            </a:r>
            <a:r>
              <a:rPr lang="en-GB" dirty="0"/>
              <a:t>- cultural as well as social - </a:t>
            </a:r>
            <a:r>
              <a:rPr lang="en-GB" dirty="0">
                <a:solidFill>
                  <a:srgbClr val="FFFF00"/>
                </a:solidFill>
              </a:rPr>
              <a:t>of some previous social formation</a:t>
            </a:r>
            <a:r>
              <a:rPr lang="en-GB" dirty="0"/>
              <a:t>.’</a:t>
            </a:r>
          </a:p>
          <a:p>
            <a:r>
              <a:rPr lang="en-GB" dirty="0"/>
              <a:t>‘There is a real case of this in </a:t>
            </a:r>
            <a:r>
              <a:rPr lang="en-GB" dirty="0">
                <a:solidFill>
                  <a:srgbClr val="FFFF00"/>
                </a:solidFill>
              </a:rPr>
              <a:t>certain religious values</a:t>
            </a:r>
            <a:r>
              <a:rPr lang="en-GB" dirty="0"/>
              <a:t>, by contrast with the very evident incorporation of most religious meanings and values into the dominant system. The same is true, in a culture like Britain, of </a:t>
            </a:r>
            <a:r>
              <a:rPr lang="en-GB" dirty="0">
                <a:solidFill>
                  <a:srgbClr val="FFFF00"/>
                </a:solidFill>
              </a:rPr>
              <a:t>certain notions derived from a rural past, which have a very significant popularity</a:t>
            </a:r>
            <a:r>
              <a:rPr lang="en-GB" dirty="0"/>
              <a:t>.’</a:t>
            </a:r>
          </a:p>
          <a:p>
            <a:r>
              <a:rPr lang="en-GB" dirty="0"/>
              <a:t>‘A </a:t>
            </a:r>
            <a:r>
              <a:rPr lang="en-GB" dirty="0">
                <a:solidFill>
                  <a:srgbClr val="FFFF00"/>
                </a:solidFill>
              </a:rPr>
              <a:t>residual culture is usually at some distance from the effective dominant culture</a:t>
            </a:r>
            <a:r>
              <a:rPr lang="en-GB" dirty="0"/>
              <a:t>, but one has to recognize that, </a:t>
            </a:r>
            <a:r>
              <a:rPr lang="en-GB" dirty="0">
                <a:solidFill>
                  <a:srgbClr val="FFFF00"/>
                </a:solidFill>
              </a:rPr>
              <a:t>in real cultural activities, it may get incorporated into it</a:t>
            </a:r>
            <a:r>
              <a:rPr lang="en-GB" dirty="0"/>
              <a:t>. This is because some part of it, some version of it - and especially if the residue is from some major area of the past - will in many cases have had to be incorporated if the effective dominant culture is to make sense in those areas.’ (p. 10)</a:t>
            </a:r>
          </a:p>
        </p:txBody>
      </p:sp>
    </p:spTree>
    <p:extLst>
      <p:ext uri="{BB962C8B-B14F-4D97-AF65-F5344CB8AC3E}">
        <p14:creationId xmlns:p14="http://schemas.microsoft.com/office/powerpoint/2010/main" val="132954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B273-A4FE-41D5-BFAC-2F44DA25B47F}"/>
              </a:ext>
            </a:extLst>
          </p:cNvPr>
          <p:cNvSpPr>
            <a:spLocks noGrp="1"/>
          </p:cNvSpPr>
          <p:nvPr>
            <p:ph type="title"/>
          </p:nvPr>
        </p:nvSpPr>
        <p:spPr/>
        <p:txBody>
          <a:bodyPr/>
          <a:lstStyle/>
          <a:p>
            <a:r>
              <a:rPr lang="en-GB" dirty="0"/>
              <a:t>Emergent (1)</a:t>
            </a:r>
          </a:p>
        </p:txBody>
      </p:sp>
      <p:sp>
        <p:nvSpPr>
          <p:cNvPr id="3" name="Content Placeholder 2">
            <a:extLst>
              <a:ext uri="{FF2B5EF4-FFF2-40B4-BE49-F238E27FC236}">
                <a16:creationId xmlns:a16="http://schemas.microsoft.com/office/drawing/2014/main" id="{96716BA8-A8D5-45D9-ABD8-3FD438433544}"/>
              </a:ext>
            </a:extLst>
          </p:cNvPr>
          <p:cNvSpPr>
            <a:spLocks noGrp="1"/>
          </p:cNvSpPr>
          <p:nvPr>
            <p:ph idx="1"/>
          </p:nvPr>
        </p:nvSpPr>
        <p:spPr/>
        <p:txBody>
          <a:bodyPr>
            <a:normAutofit lnSpcReduction="10000"/>
          </a:bodyPr>
          <a:lstStyle/>
          <a:p>
            <a:r>
              <a:rPr lang="en-GB" dirty="0"/>
              <a:t>‘By “emergent” I mean, first, that </a:t>
            </a:r>
            <a:r>
              <a:rPr lang="en-GB" dirty="0">
                <a:solidFill>
                  <a:srgbClr val="FFFF00"/>
                </a:solidFill>
              </a:rPr>
              <a:t>new meanings and values, new practices, new significances and experiences, are continually being created</a:t>
            </a:r>
            <a:r>
              <a:rPr lang="en-GB" dirty="0"/>
              <a:t>.’</a:t>
            </a:r>
          </a:p>
          <a:p>
            <a:r>
              <a:rPr lang="en-GB" dirty="0"/>
              <a:t>‘But there is then a much earlier attempt to incorporate them, just because they are part - and yet not part - of effective contemporary practice. Indeed it is significant in our own period how very early this attempt is, </a:t>
            </a:r>
            <a:r>
              <a:rPr lang="en-GB" dirty="0">
                <a:solidFill>
                  <a:srgbClr val="FFFF00"/>
                </a:solidFill>
              </a:rPr>
              <a:t>how alert the dominant culture now is to anything that can be seen as emergent</a:t>
            </a:r>
            <a:r>
              <a:rPr lang="en-GB" dirty="0"/>
              <a:t>.’</a:t>
            </a:r>
          </a:p>
          <a:p>
            <a:r>
              <a:rPr lang="en-GB" dirty="0"/>
              <a:t>‘it is often a very narrow line, in reality, between </a:t>
            </a:r>
            <a:r>
              <a:rPr lang="en-GB" dirty="0">
                <a:solidFill>
                  <a:srgbClr val="FFFF00"/>
                </a:solidFill>
              </a:rPr>
              <a:t>alternative</a:t>
            </a:r>
            <a:r>
              <a:rPr lang="en-GB" dirty="0"/>
              <a:t> and </a:t>
            </a:r>
            <a:r>
              <a:rPr lang="en-GB" dirty="0">
                <a:solidFill>
                  <a:srgbClr val="FFFF00"/>
                </a:solidFill>
              </a:rPr>
              <a:t>oppositional</a:t>
            </a:r>
            <a:r>
              <a:rPr lang="en-GB" dirty="0"/>
              <a:t>. A meaning or a practice may be tolerated as a deviation, and yet still be seen only as another particular way to live. But </a:t>
            </a:r>
            <a:r>
              <a:rPr lang="en-GB" dirty="0">
                <a:solidFill>
                  <a:srgbClr val="FFFF00"/>
                </a:solidFill>
              </a:rPr>
              <a:t>as the necessary area of effective dominance extends, the same meanings and practices can be seen by the dominant culture, not merely as disregarding or despising it, but as challenging it</a:t>
            </a:r>
            <a:r>
              <a:rPr lang="en-GB" dirty="0"/>
              <a:t>.’ (p. 11)</a:t>
            </a:r>
          </a:p>
        </p:txBody>
      </p:sp>
    </p:spTree>
    <p:extLst>
      <p:ext uri="{BB962C8B-B14F-4D97-AF65-F5344CB8AC3E}">
        <p14:creationId xmlns:p14="http://schemas.microsoft.com/office/powerpoint/2010/main" val="417381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7AE5D-DD1A-402D-9DE3-BEF2B807C184}"/>
              </a:ext>
            </a:extLst>
          </p:cNvPr>
          <p:cNvSpPr>
            <a:spLocks noGrp="1"/>
          </p:cNvSpPr>
          <p:nvPr>
            <p:ph type="title"/>
          </p:nvPr>
        </p:nvSpPr>
        <p:spPr/>
        <p:txBody>
          <a:bodyPr/>
          <a:lstStyle/>
          <a:p>
            <a:r>
              <a:rPr lang="en-GB" dirty="0"/>
              <a:t>Emergent (2)</a:t>
            </a:r>
          </a:p>
        </p:txBody>
      </p:sp>
      <p:sp>
        <p:nvSpPr>
          <p:cNvPr id="3" name="Content Placeholder 2">
            <a:extLst>
              <a:ext uri="{FF2B5EF4-FFF2-40B4-BE49-F238E27FC236}">
                <a16:creationId xmlns:a16="http://schemas.microsoft.com/office/drawing/2014/main" id="{729ED530-4959-4A2F-8E15-35DB2BD630DA}"/>
              </a:ext>
            </a:extLst>
          </p:cNvPr>
          <p:cNvSpPr>
            <a:spLocks noGrp="1"/>
          </p:cNvSpPr>
          <p:nvPr>
            <p:ph idx="1"/>
          </p:nvPr>
        </p:nvSpPr>
        <p:spPr/>
        <p:txBody>
          <a:bodyPr>
            <a:normAutofit lnSpcReduction="10000"/>
          </a:bodyPr>
          <a:lstStyle/>
          <a:p>
            <a:r>
              <a:rPr lang="en-GB" dirty="0"/>
              <a:t>‘The difficulties of human practice outside or against the dominant mode are, of course, real. It depends very much whether it is in an area in which the dominant class and the dominant culture have an interest and a stake. If the interest and the stake are explicit, </a:t>
            </a:r>
            <a:r>
              <a:rPr lang="en-GB" dirty="0">
                <a:solidFill>
                  <a:srgbClr val="FFFF00"/>
                </a:solidFill>
              </a:rPr>
              <a:t>many new practices will be reached for, and if possible incorporated, or else extirpated with extraordinary vigour</a:t>
            </a:r>
            <a:r>
              <a:rPr lang="en-GB" dirty="0"/>
              <a:t>.’</a:t>
            </a:r>
          </a:p>
          <a:p>
            <a:r>
              <a:rPr lang="en-GB" dirty="0"/>
              <a:t>‘But in certain areas, there will be in certain periods practices and meanings which are not reached for. There will be areas of practice and meaning which, almost by definition from its own limited character, or in its profound deformation, the dominant culture is unable in any real terms to recognize. […] In capitalist practice, </a:t>
            </a:r>
            <a:r>
              <a:rPr lang="en-GB" dirty="0">
                <a:solidFill>
                  <a:srgbClr val="FFFF00"/>
                </a:solidFill>
              </a:rPr>
              <a:t>if the thing is not making a profit, or if it is not being widely circulated, then it can for some time be overlooked</a:t>
            </a:r>
            <a:r>
              <a:rPr lang="en-GB" dirty="0"/>
              <a:t>, at least while it remains alternative. </a:t>
            </a:r>
            <a:r>
              <a:rPr lang="en-GB" dirty="0">
                <a:solidFill>
                  <a:srgbClr val="FFFF00"/>
                </a:solidFill>
              </a:rPr>
              <a:t>When it becomes oppositional in an explicit way, it does, of course, get approached or attacked</a:t>
            </a:r>
            <a:r>
              <a:rPr lang="en-GB" dirty="0"/>
              <a:t>.’ (p. 12)</a:t>
            </a:r>
          </a:p>
        </p:txBody>
      </p:sp>
    </p:spTree>
    <p:extLst>
      <p:ext uri="{BB962C8B-B14F-4D97-AF65-F5344CB8AC3E}">
        <p14:creationId xmlns:p14="http://schemas.microsoft.com/office/powerpoint/2010/main" val="3027624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5ACB-9FE8-4927-B8A8-3D36A6CA99C7}"/>
              </a:ext>
            </a:extLst>
          </p:cNvPr>
          <p:cNvSpPr>
            <a:spLocks noGrp="1"/>
          </p:cNvSpPr>
          <p:nvPr>
            <p:ph type="title"/>
          </p:nvPr>
        </p:nvSpPr>
        <p:spPr/>
        <p:txBody>
          <a:bodyPr/>
          <a:lstStyle/>
          <a:p>
            <a:r>
              <a:rPr lang="en-GB" dirty="0"/>
              <a:t>Literature and the three ‘sectors’</a:t>
            </a:r>
          </a:p>
        </p:txBody>
      </p:sp>
      <p:sp>
        <p:nvSpPr>
          <p:cNvPr id="3" name="Content Placeholder 2">
            <a:extLst>
              <a:ext uri="{FF2B5EF4-FFF2-40B4-BE49-F238E27FC236}">
                <a16:creationId xmlns:a16="http://schemas.microsoft.com/office/drawing/2014/main" id="{555CA199-3EF7-4BB7-93E6-6522FD7F03B1}"/>
              </a:ext>
            </a:extLst>
          </p:cNvPr>
          <p:cNvSpPr>
            <a:spLocks noGrp="1"/>
          </p:cNvSpPr>
          <p:nvPr>
            <p:ph idx="1"/>
          </p:nvPr>
        </p:nvSpPr>
        <p:spPr/>
        <p:txBody>
          <a:bodyPr/>
          <a:lstStyle/>
          <a:p>
            <a:r>
              <a:rPr lang="en-GB" dirty="0"/>
              <a:t>‘</a:t>
            </a:r>
            <a:r>
              <a:rPr lang="en-GB" dirty="0">
                <a:solidFill>
                  <a:srgbClr val="FFFF00"/>
                </a:solidFill>
              </a:rPr>
              <a:t>Literature appears by no means only in the emergent sector</a:t>
            </a:r>
            <a:r>
              <a:rPr lang="en-GB" dirty="0"/>
              <a:t>, which is always, in fact, quite rare. A great deal of writing is of a residual kind, and this has been deeply true of much English literature in the last half-century. </a:t>
            </a:r>
            <a:r>
              <a:rPr lang="en-GB" dirty="0">
                <a:solidFill>
                  <a:srgbClr val="FFFF00"/>
                </a:solidFill>
              </a:rPr>
              <a:t>Some of its fundamental meanings and values have belonged to the cultural achievements of long-past stages of society</a:t>
            </a:r>
            <a:r>
              <a:rPr lang="en-GB" dirty="0"/>
              <a:t>. So widespread is this fact, and the habits of mind it supports, that in many minds ‘literature’ and ‘the past’ acquire a certain identity, and it is then said that there is now no literature: all that glory is over. Yet </a:t>
            </a:r>
            <a:r>
              <a:rPr lang="en-GB" dirty="0">
                <a:solidFill>
                  <a:srgbClr val="FFFF00"/>
                </a:solidFill>
              </a:rPr>
              <a:t>most writing, in any period, including our own, is a form of contribution to the effective dominant culture</a:t>
            </a:r>
            <a:r>
              <a:rPr lang="en-GB" dirty="0"/>
              <a:t>. Indeed many of the specific qualities of literature, its capacity to embody and enact and perform certain meanings and values, or to create in single particular ways what would be otherwise merely general truths, enable it to fulfil this effective function with great power.’ (p. 13)</a:t>
            </a:r>
          </a:p>
        </p:txBody>
      </p:sp>
    </p:spTree>
    <p:extLst>
      <p:ext uri="{BB962C8B-B14F-4D97-AF65-F5344CB8AC3E}">
        <p14:creationId xmlns:p14="http://schemas.microsoft.com/office/powerpoint/2010/main" val="1360362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2C69B-ADCC-4217-953E-21C6929785EE}"/>
              </a:ext>
            </a:extLst>
          </p:cNvPr>
          <p:cNvSpPr>
            <a:spLocks noGrp="1"/>
          </p:cNvSpPr>
          <p:nvPr>
            <p:ph type="title"/>
          </p:nvPr>
        </p:nvSpPr>
        <p:spPr/>
        <p:txBody>
          <a:bodyPr/>
          <a:lstStyle/>
          <a:p>
            <a:r>
              <a:rPr lang="en-GB" i="1" dirty="0"/>
              <a:t>The book of idiots</a:t>
            </a:r>
            <a:r>
              <a:rPr lang="en-GB" dirty="0"/>
              <a:t>: Dominant Cultures</a:t>
            </a:r>
          </a:p>
        </p:txBody>
      </p:sp>
      <p:sp>
        <p:nvSpPr>
          <p:cNvPr id="3" name="Content Placeholder 2">
            <a:extLst>
              <a:ext uri="{FF2B5EF4-FFF2-40B4-BE49-F238E27FC236}">
                <a16:creationId xmlns:a16="http://schemas.microsoft.com/office/drawing/2014/main" id="{57A3C7FA-6E8F-423F-8758-B5F97A52F83B}"/>
              </a:ext>
            </a:extLst>
          </p:cNvPr>
          <p:cNvSpPr>
            <a:spLocks noGrp="1"/>
          </p:cNvSpPr>
          <p:nvPr>
            <p:ph idx="1"/>
          </p:nvPr>
        </p:nvSpPr>
        <p:spPr/>
        <p:txBody>
          <a:bodyPr/>
          <a:lstStyle/>
          <a:p>
            <a:r>
              <a:rPr lang="en-GB" sz="2400" dirty="0"/>
              <a:t>Let’s all take a few minutes to re-read </a:t>
            </a:r>
            <a:r>
              <a:rPr lang="en-GB" sz="2400" dirty="0">
                <a:solidFill>
                  <a:srgbClr val="FFFF00"/>
                </a:solidFill>
              </a:rPr>
              <a:t>Chapter 4</a:t>
            </a:r>
          </a:p>
          <a:p>
            <a:r>
              <a:rPr lang="en-GB" sz="2400" dirty="0"/>
              <a:t>Then we need to ask ourselves how this chapter depicts the cultural ‘dominant’, understood as:</a:t>
            </a:r>
          </a:p>
          <a:p>
            <a:pPr lvl="1"/>
            <a:r>
              <a:rPr lang="en-GB" sz="2400" dirty="0"/>
              <a:t>‘a central system of practices, meanings and values’ (Williams)</a:t>
            </a:r>
          </a:p>
          <a:p>
            <a:pPr lvl="1"/>
            <a:r>
              <a:rPr lang="en-GB" sz="2400" dirty="0"/>
              <a:t>‘our ordinary understanding of the nature of [humanity] and of [our] world’ (Williams)</a:t>
            </a:r>
          </a:p>
          <a:p>
            <a:pPr lvl="1"/>
            <a:r>
              <a:rPr lang="en-GB" sz="2400" dirty="0"/>
              <a:t>‘a sense of reality for most people’ (Williams)</a:t>
            </a:r>
          </a:p>
          <a:p>
            <a:endParaRPr lang="en-GB" dirty="0"/>
          </a:p>
          <a:p>
            <a:endParaRPr lang="en-GB" dirty="0"/>
          </a:p>
        </p:txBody>
      </p:sp>
    </p:spTree>
    <p:extLst>
      <p:ext uri="{BB962C8B-B14F-4D97-AF65-F5344CB8AC3E}">
        <p14:creationId xmlns:p14="http://schemas.microsoft.com/office/powerpoint/2010/main" val="4089911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CDBA6-DB43-4C60-84FA-4FA7F1B557AB}"/>
              </a:ext>
            </a:extLst>
          </p:cNvPr>
          <p:cNvSpPr>
            <a:spLocks noGrp="1"/>
          </p:cNvSpPr>
          <p:nvPr>
            <p:ph type="title"/>
          </p:nvPr>
        </p:nvSpPr>
        <p:spPr/>
        <p:txBody>
          <a:bodyPr/>
          <a:lstStyle/>
          <a:p>
            <a:r>
              <a:rPr lang="en-GB" dirty="0"/>
              <a:t>Residual Cultures (1)</a:t>
            </a:r>
          </a:p>
        </p:txBody>
      </p:sp>
      <p:sp>
        <p:nvSpPr>
          <p:cNvPr id="3" name="Content Placeholder 2">
            <a:extLst>
              <a:ext uri="{FF2B5EF4-FFF2-40B4-BE49-F238E27FC236}">
                <a16:creationId xmlns:a16="http://schemas.microsoft.com/office/drawing/2014/main" id="{F86C5170-E135-4985-8409-AA5EB60085D8}"/>
              </a:ext>
            </a:extLst>
          </p:cNvPr>
          <p:cNvSpPr>
            <a:spLocks noGrp="1"/>
          </p:cNvSpPr>
          <p:nvPr>
            <p:ph idx="1"/>
          </p:nvPr>
        </p:nvSpPr>
        <p:spPr/>
        <p:txBody>
          <a:bodyPr>
            <a:normAutofit/>
          </a:bodyPr>
          <a:lstStyle/>
          <a:p>
            <a:r>
              <a:rPr lang="en-GB" sz="2400" dirty="0"/>
              <a:t>In broad cultural terms, let’s think for a moment about </a:t>
            </a:r>
            <a:r>
              <a:rPr lang="en-GB" sz="2400" dirty="0">
                <a:solidFill>
                  <a:srgbClr val="FFFF00"/>
                </a:solidFill>
              </a:rPr>
              <a:t>the book trade itself</a:t>
            </a:r>
            <a:r>
              <a:rPr lang="en-GB" sz="2400" dirty="0"/>
              <a:t>. What do you think about the following ideas of what belongs to </a:t>
            </a:r>
            <a:r>
              <a:rPr lang="en-GB" sz="2400" i="1" dirty="0"/>
              <a:t>residual culture</a:t>
            </a:r>
            <a:r>
              <a:rPr lang="en-GB" sz="2400" dirty="0"/>
              <a:t>:</a:t>
            </a:r>
          </a:p>
          <a:p>
            <a:pPr lvl="1"/>
            <a:r>
              <a:rPr lang="en-GB" sz="2400" dirty="0"/>
              <a:t>The </a:t>
            </a:r>
            <a:r>
              <a:rPr lang="en-GB" sz="2400" dirty="0">
                <a:solidFill>
                  <a:srgbClr val="FFFF00"/>
                </a:solidFill>
              </a:rPr>
              <a:t>book as cultural object</a:t>
            </a:r>
            <a:r>
              <a:rPr lang="en-GB" sz="2400" dirty="0"/>
              <a:t>?</a:t>
            </a:r>
          </a:p>
          <a:p>
            <a:pPr lvl="1"/>
            <a:r>
              <a:rPr lang="en-GB" sz="2400" dirty="0"/>
              <a:t>The </a:t>
            </a:r>
            <a:r>
              <a:rPr lang="en-GB" sz="2400" dirty="0">
                <a:solidFill>
                  <a:srgbClr val="FFFF00"/>
                </a:solidFill>
              </a:rPr>
              <a:t>novel as a form</a:t>
            </a:r>
            <a:r>
              <a:rPr lang="en-GB" sz="2400" dirty="0"/>
              <a:t>?</a:t>
            </a:r>
          </a:p>
          <a:p>
            <a:r>
              <a:rPr lang="en-GB" sz="2400" dirty="0"/>
              <a:t>Take</a:t>
            </a:r>
            <a:r>
              <a:rPr lang="en-GB" sz="2400" dirty="0">
                <a:solidFill>
                  <a:srgbClr val="FFFF00"/>
                </a:solidFill>
              </a:rPr>
              <a:t> Chapter 1</a:t>
            </a:r>
            <a:r>
              <a:rPr lang="en-GB" sz="2400" dirty="0"/>
              <a:t> as an example from the book. Are there ways in which this recollection functions as a recognition of residual cultural forms? Or is this actually just nostalgia?</a:t>
            </a:r>
          </a:p>
          <a:p>
            <a:pPr lvl="1"/>
            <a:r>
              <a:rPr lang="en-GB" i="1" dirty="0"/>
              <a:t>OED</a:t>
            </a:r>
            <a:r>
              <a:rPr lang="en-GB" dirty="0"/>
              <a:t> on ‘nostalgia’: ‘Sentimental longing </a:t>
            </a:r>
            <a:r>
              <a:rPr lang="en-GB" i="1" dirty="0"/>
              <a:t>for</a:t>
            </a:r>
            <a:r>
              <a:rPr lang="en-GB" dirty="0"/>
              <a:t> or regretful memory of a period of the past, esp. one in an individual's own lifetime; (also) sentimental imagining or evocation of a period of the past’</a:t>
            </a:r>
          </a:p>
        </p:txBody>
      </p:sp>
    </p:spTree>
    <p:extLst>
      <p:ext uri="{BB962C8B-B14F-4D97-AF65-F5344CB8AC3E}">
        <p14:creationId xmlns:p14="http://schemas.microsoft.com/office/powerpoint/2010/main" val="595669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F104-9FB2-4E94-AF89-F030943DF789}"/>
              </a:ext>
            </a:extLst>
          </p:cNvPr>
          <p:cNvSpPr>
            <a:spLocks noGrp="1"/>
          </p:cNvSpPr>
          <p:nvPr>
            <p:ph type="title"/>
          </p:nvPr>
        </p:nvSpPr>
        <p:spPr/>
        <p:txBody>
          <a:bodyPr/>
          <a:lstStyle/>
          <a:p>
            <a:r>
              <a:rPr lang="en-GB" dirty="0"/>
              <a:t>Residual Cultures (2)</a:t>
            </a:r>
          </a:p>
        </p:txBody>
      </p:sp>
      <p:sp>
        <p:nvSpPr>
          <p:cNvPr id="3" name="Content Placeholder 2">
            <a:extLst>
              <a:ext uri="{FF2B5EF4-FFF2-40B4-BE49-F238E27FC236}">
                <a16:creationId xmlns:a16="http://schemas.microsoft.com/office/drawing/2014/main" id="{E5F6D945-0FB4-40CF-A61A-67E347F5B616}"/>
              </a:ext>
            </a:extLst>
          </p:cNvPr>
          <p:cNvSpPr>
            <a:spLocks noGrp="1"/>
          </p:cNvSpPr>
          <p:nvPr>
            <p:ph idx="1"/>
          </p:nvPr>
        </p:nvSpPr>
        <p:spPr/>
        <p:txBody>
          <a:bodyPr>
            <a:normAutofit/>
          </a:bodyPr>
          <a:lstStyle/>
          <a:p>
            <a:r>
              <a:rPr lang="en-GB" sz="2400" dirty="0"/>
              <a:t>From </a:t>
            </a:r>
            <a:r>
              <a:rPr lang="en-GB" sz="2400" dirty="0">
                <a:solidFill>
                  <a:srgbClr val="FFFF00"/>
                </a:solidFill>
              </a:rPr>
              <a:t>Chapter 6</a:t>
            </a:r>
            <a:r>
              <a:rPr lang="en-GB" sz="2400" dirty="0"/>
              <a:t>:</a:t>
            </a:r>
          </a:p>
          <a:p>
            <a:r>
              <a:rPr lang="en-GB" sz="2400" dirty="0"/>
              <a:t>‘When I was a kid I used to go climbing in old quarries and on the limestone outcrops on the valley sides a mile or two from the estate where we lived. Sometimes a gang of us, machine gunners and stone throwers, would go. We had no equipment and no expertise. I often went on my own. In good weather I’d spend a day above the sparse tree line, climbing. The outcrops were mostly natural, sometimes partly quarried for building rock. </a:t>
            </a:r>
            <a:r>
              <a:rPr lang="en-GB" sz="2400" dirty="0">
                <a:solidFill>
                  <a:srgbClr val="FFFF00"/>
                </a:solidFill>
              </a:rPr>
              <a:t>Among the straggly trees on the mountainside below there were industrial ruins – grassed over tram roads that led to overgrown spoil heaps, the massive, abraded remnants of winding drums and hawsers</a:t>
            </a:r>
            <a:r>
              <a:rPr lang="en-GB" sz="2400" dirty="0"/>
              <a:t>.’ (p. 29)</a:t>
            </a:r>
          </a:p>
        </p:txBody>
      </p:sp>
    </p:spTree>
    <p:extLst>
      <p:ext uri="{BB962C8B-B14F-4D97-AF65-F5344CB8AC3E}">
        <p14:creationId xmlns:p14="http://schemas.microsoft.com/office/powerpoint/2010/main" val="1002850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2064C-2475-4927-864A-13FBA58393DA}"/>
              </a:ext>
            </a:extLst>
          </p:cNvPr>
          <p:cNvSpPr>
            <a:spLocks noGrp="1"/>
          </p:cNvSpPr>
          <p:nvPr>
            <p:ph type="title"/>
          </p:nvPr>
        </p:nvSpPr>
        <p:spPr/>
        <p:txBody>
          <a:bodyPr/>
          <a:lstStyle/>
          <a:p>
            <a:r>
              <a:rPr lang="en-GB" dirty="0"/>
              <a:t>Emergent Cultures</a:t>
            </a:r>
          </a:p>
        </p:txBody>
      </p:sp>
      <p:sp>
        <p:nvSpPr>
          <p:cNvPr id="3" name="Content Placeholder 2">
            <a:extLst>
              <a:ext uri="{FF2B5EF4-FFF2-40B4-BE49-F238E27FC236}">
                <a16:creationId xmlns:a16="http://schemas.microsoft.com/office/drawing/2014/main" id="{D8D02649-6A73-4DBE-90AD-46468108C5A8}"/>
              </a:ext>
            </a:extLst>
          </p:cNvPr>
          <p:cNvSpPr>
            <a:spLocks noGrp="1"/>
          </p:cNvSpPr>
          <p:nvPr>
            <p:ph idx="1"/>
          </p:nvPr>
        </p:nvSpPr>
        <p:spPr/>
        <p:txBody>
          <a:bodyPr/>
          <a:lstStyle/>
          <a:p>
            <a:r>
              <a:rPr lang="en-GB" dirty="0"/>
              <a:t>Is there anything in the start of Chapter 10 (p. 55 specifically) that could class as representing ‘emergent’ cultural forms?</a:t>
            </a:r>
          </a:p>
          <a:p>
            <a:r>
              <a:rPr lang="en-GB" dirty="0"/>
              <a:t>Do you think this is more about </a:t>
            </a:r>
            <a:r>
              <a:rPr lang="en-GB" dirty="0">
                <a:solidFill>
                  <a:srgbClr val="FFFF00"/>
                </a:solidFill>
              </a:rPr>
              <a:t>the intrusion of technology into the space of the personal or the space of the nonhuman</a:t>
            </a:r>
            <a:r>
              <a:rPr lang="en-GB" dirty="0"/>
              <a:t>?</a:t>
            </a:r>
          </a:p>
          <a:p>
            <a:r>
              <a:rPr lang="en-GB" dirty="0"/>
              <a:t>In terms of emergent cultures, to what extent is it important that Wil describes the GPS walkers as ‘fucking cybermen’?</a:t>
            </a:r>
          </a:p>
        </p:txBody>
      </p:sp>
    </p:spTree>
    <p:extLst>
      <p:ext uri="{BB962C8B-B14F-4D97-AF65-F5344CB8AC3E}">
        <p14:creationId xmlns:p14="http://schemas.microsoft.com/office/powerpoint/2010/main" val="2234573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30585-1B09-4BCB-B6EF-E6C604F70212}"/>
              </a:ext>
            </a:extLst>
          </p:cNvPr>
          <p:cNvSpPr>
            <a:spLocks noGrp="1"/>
          </p:cNvSpPr>
          <p:nvPr>
            <p:ph type="title"/>
          </p:nvPr>
        </p:nvSpPr>
        <p:spPr/>
        <p:txBody>
          <a:bodyPr/>
          <a:lstStyle/>
          <a:p>
            <a:r>
              <a:rPr lang="en-GB" dirty="0"/>
              <a:t>‘The new Wales’</a:t>
            </a:r>
          </a:p>
        </p:txBody>
      </p:sp>
      <p:sp>
        <p:nvSpPr>
          <p:cNvPr id="3" name="Content Placeholder 2">
            <a:extLst>
              <a:ext uri="{FF2B5EF4-FFF2-40B4-BE49-F238E27FC236}">
                <a16:creationId xmlns:a16="http://schemas.microsoft.com/office/drawing/2014/main" id="{2081E30E-2595-4AED-8D69-B30A46C7407D}"/>
              </a:ext>
            </a:extLst>
          </p:cNvPr>
          <p:cNvSpPr>
            <a:spLocks noGrp="1"/>
          </p:cNvSpPr>
          <p:nvPr>
            <p:ph idx="1"/>
          </p:nvPr>
        </p:nvSpPr>
        <p:spPr/>
        <p:txBody>
          <a:bodyPr/>
          <a:lstStyle/>
          <a:p>
            <a:r>
              <a:rPr lang="en-GB" dirty="0"/>
              <a:t>‘I came round to the old bloke at the end. Too late. Something Matt said. The man was coming home. </a:t>
            </a:r>
            <a:r>
              <a:rPr lang="en-GB" dirty="0">
                <a:solidFill>
                  <a:srgbClr val="FFFF00"/>
                </a:solidFill>
              </a:rPr>
              <a:t>Wanted to build the new Wales. Actually believed it apparently.</a:t>
            </a:r>
            <a:r>
              <a:rPr lang="en-GB" dirty="0"/>
              <a:t>’ Graham said, ‘Altruism. Wrong kind of ism for Grice and Davies. </a:t>
            </a:r>
            <a:r>
              <a:rPr lang="en-GB" dirty="0">
                <a:solidFill>
                  <a:srgbClr val="FFFF00"/>
                </a:solidFill>
              </a:rPr>
              <a:t>Bet he scared ’</a:t>
            </a:r>
            <a:r>
              <a:rPr lang="en-GB" dirty="0" err="1">
                <a:solidFill>
                  <a:srgbClr val="FFFF00"/>
                </a:solidFill>
              </a:rPr>
              <a:t>em</a:t>
            </a:r>
            <a:r>
              <a:rPr lang="en-GB" dirty="0">
                <a:solidFill>
                  <a:srgbClr val="FFFF00"/>
                </a:solidFill>
              </a:rPr>
              <a:t>. </a:t>
            </a:r>
            <a:r>
              <a:rPr lang="en-GB" dirty="0"/>
              <a:t>Somebody </a:t>
            </a:r>
            <a:r>
              <a:rPr lang="en-GB" dirty="0" err="1"/>
              <a:t>highpowered</a:t>
            </a:r>
            <a:r>
              <a:rPr lang="en-GB" dirty="0"/>
              <a:t> enough to be their side of the desk looking for an honest day’s work. Still bad timing, too.’ (p. 175)</a:t>
            </a:r>
          </a:p>
          <a:p>
            <a:r>
              <a:rPr lang="en-GB" dirty="0"/>
              <a:t>The fear of what Williams calls ‘</a:t>
            </a:r>
            <a:r>
              <a:rPr lang="en-GB" dirty="0">
                <a:solidFill>
                  <a:srgbClr val="FFFF00"/>
                </a:solidFill>
              </a:rPr>
              <a:t>new practices’ </a:t>
            </a:r>
            <a:r>
              <a:rPr lang="en-GB" dirty="0"/>
              <a:t>– what might be a challenge to the dominant</a:t>
            </a:r>
          </a:p>
          <a:p>
            <a:r>
              <a:rPr lang="en-GB" dirty="0"/>
              <a:t>The result: refusal (in Williams’s word, </a:t>
            </a:r>
            <a:r>
              <a:rPr lang="en-GB" i="1" dirty="0"/>
              <a:t>extirpation</a:t>
            </a:r>
            <a:r>
              <a:rPr lang="en-GB" dirty="0"/>
              <a:t>)</a:t>
            </a:r>
          </a:p>
          <a:p>
            <a:endParaRPr lang="en-GB" dirty="0"/>
          </a:p>
        </p:txBody>
      </p:sp>
    </p:spTree>
    <p:extLst>
      <p:ext uri="{BB962C8B-B14F-4D97-AF65-F5344CB8AC3E}">
        <p14:creationId xmlns:p14="http://schemas.microsoft.com/office/powerpoint/2010/main" val="724642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E6ACB-837E-40E1-90E0-C948E64A0DC2}"/>
              </a:ext>
            </a:extLst>
          </p:cNvPr>
          <p:cNvSpPr>
            <a:spLocks noGrp="1"/>
          </p:cNvSpPr>
          <p:nvPr>
            <p:ph type="title"/>
          </p:nvPr>
        </p:nvSpPr>
        <p:spPr/>
        <p:txBody>
          <a:bodyPr/>
          <a:lstStyle/>
          <a:p>
            <a:r>
              <a:rPr lang="en-GB" dirty="0"/>
              <a:t>One More Example</a:t>
            </a:r>
          </a:p>
        </p:txBody>
      </p:sp>
      <p:sp>
        <p:nvSpPr>
          <p:cNvPr id="3" name="Content Placeholder 2">
            <a:extLst>
              <a:ext uri="{FF2B5EF4-FFF2-40B4-BE49-F238E27FC236}">
                <a16:creationId xmlns:a16="http://schemas.microsoft.com/office/drawing/2014/main" id="{EFEF2A4B-DB55-4632-ADB9-97DA39B93FA9}"/>
              </a:ext>
            </a:extLst>
          </p:cNvPr>
          <p:cNvSpPr>
            <a:spLocks noGrp="1"/>
          </p:cNvSpPr>
          <p:nvPr>
            <p:ph idx="1"/>
          </p:nvPr>
        </p:nvSpPr>
        <p:spPr/>
        <p:txBody>
          <a:bodyPr>
            <a:normAutofit fontScale="92500"/>
          </a:bodyPr>
          <a:lstStyle/>
          <a:p>
            <a:r>
              <a:rPr lang="en-GB" dirty="0"/>
              <a:t>‘See, Dean, we don’ actually experience our lives, not most of the time. At best we occasionally sort of watch, if that. And then pretty carelessly. That’s why things in books and films feel more real than reality. You seen </a:t>
            </a:r>
            <a:r>
              <a:rPr lang="en-GB" i="1" dirty="0"/>
              <a:t>Ice Cold in Alex</a:t>
            </a:r>
            <a:r>
              <a:rPr lang="en-GB" dirty="0"/>
              <a:t>? Great old film. John Mills and Sylvia Sims and them driving across the desert in the war, and he’s dreaming of having a beer in a bar in Alexandria. […] Anyway, they finally get there at the end and he has a couple, and it’s the beeriest most wonderful beer in the world. More beery than anything I’ve ever drunk.’ (p. 77)</a:t>
            </a:r>
          </a:p>
          <a:p>
            <a:r>
              <a:rPr lang="en-GB" dirty="0"/>
              <a:t>Postmodern idea of </a:t>
            </a:r>
            <a:r>
              <a:rPr lang="en-GB" dirty="0">
                <a:solidFill>
                  <a:srgbClr val="FFFF00"/>
                </a:solidFill>
              </a:rPr>
              <a:t>the triumph of the image </a:t>
            </a:r>
            <a:r>
              <a:rPr lang="en-GB" dirty="0"/>
              <a:t>– the reality of the real having been surpassed by the reality of the image</a:t>
            </a:r>
          </a:p>
          <a:p>
            <a:r>
              <a:rPr lang="en-US" altLang="en-US" dirty="0"/>
              <a:t>Jean Baudrillard: ‘There is no longer [...] even the minimal illusion that makes events capable of adopting the force of reality [...]. All of that comes to be annihilated on the television screen.’ By contrast, </a:t>
            </a:r>
            <a:r>
              <a:rPr lang="en-US" altLang="en-US" dirty="0">
                <a:solidFill>
                  <a:srgbClr val="FFFF00"/>
                </a:solidFill>
              </a:rPr>
              <a:t>appearances ‘are immortal’</a:t>
            </a:r>
            <a:r>
              <a:rPr lang="en-US" altLang="en-US" dirty="0"/>
              <a:t>. (‘On Nihilism’, 1981, translated 1994 – in </a:t>
            </a:r>
            <a:r>
              <a:rPr lang="en-US" altLang="en-US" i="1" dirty="0"/>
              <a:t>Simulacra and Simulation</a:t>
            </a:r>
            <a:r>
              <a:rPr lang="en-US" altLang="en-US" dirty="0"/>
              <a:t>)</a:t>
            </a:r>
          </a:p>
          <a:p>
            <a:endParaRPr lang="en-GB" dirty="0"/>
          </a:p>
        </p:txBody>
      </p:sp>
    </p:spTree>
    <p:extLst>
      <p:ext uri="{BB962C8B-B14F-4D97-AF65-F5344CB8AC3E}">
        <p14:creationId xmlns:p14="http://schemas.microsoft.com/office/powerpoint/2010/main" val="1743565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87544" y="1382165"/>
            <a:ext cx="4869179" cy="1517984"/>
          </a:xfrm>
        </p:spPr>
        <p:txBody>
          <a:bodyPr>
            <a:normAutofit/>
          </a:bodyPr>
          <a:lstStyle/>
          <a:p>
            <a:r>
              <a:rPr lang="en-GB" sz="4800" i="1" dirty="0">
                <a:solidFill>
                  <a:srgbClr val="000000"/>
                </a:solidFill>
              </a:rPr>
              <a:t>The Book of idiots</a:t>
            </a:r>
            <a:br>
              <a:rPr lang="en-GB" sz="4800" i="1" dirty="0">
                <a:solidFill>
                  <a:srgbClr val="000000"/>
                </a:solidFill>
              </a:rPr>
            </a:br>
            <a:r>
              <a:rPr lang="en-GB" sz="4800" dirty="0">
                <a:solidFill>
                  <a:srgbClr val="000000"/>
                </a:solidFill>
              </a:rPr>
              <a:t>…Themes</a:t>
            </a:r>
          </a:p>
        </p:txBody>
      </p:sp>
      <p:pic>
        <p:nvPicPr>
          <p:cNvPr id="5" name="Picture 4" descr="A closeup photo of an open book">
            <a:extLst>
              <a:ext uri="{FF2B5EF4-FFF2-40B4-BE49-F238E27FC236}">
                <a16:creationId xmlns:a16="http://schemas.microsoft.com/office/drawing/2014/main" id="{BC7A9EAF-D9A3-8BAA-4129-4FAB1DD1932E}"/>
              </a:ext>
            </a:extLst>
          </p:cNvPr>
          <p:cNvPicPr>
            <a:picLocks noChangeAspect="1"/>
          </p:cNvPicPr>
          <p:nvPr/>
        </p:nvPicPr>
        <p:blipFill rotWithShape="1">
          <a:blip r:embed="rId3"/>
          <a:srcRect l="19005" r="18236" b="-1"/>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1" name="Freeform: Shape 10">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4">
              <a:alphaModFix amt="30000"/>
              <a:duotone>
                <a:prstClr val="black"/>
                <a:schemeClr val="accent1">
                  <a:tint val="45000"/>
                  <a:satMod val="400000"/>
                </a:schemeClr>
              </a:duotone>
              <a:extLst>
                <a:ext uri="{BEBA8EAE-BF5A-486C-A8C5-ECC9F3942E4B}">
                  <a14:imgProps xmlns:a14="http://schemas.microsoft.com/office/drawing/2010/main">
                    <a14:imgLayer r:embed="rId5">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 name="Content Placeholder 2"/>
          <p:cNvSpPr>
            <a:spLocks noGrp="1"/>
          </p:cNvSpPr>
          <p:nvPr>
            <p:ph idx="1"/>
          </p:nvPr>
        </p:nvSpPr>
        <p:spPr>
          <a:xfrm>
            <a:off x="6587545" y="3007389"/>
            <a:ext cx="4869179" cy="3065865"/>
          </a:xfrm>
        </p:spPr>
        <p:txBody>
          <a:bodyPr anchor="t">
            <a:normAutofit/>
          </a:bodyPr>
          <a:lstStyle/>
          <a:p>
            <a:r>
              <a:rPr lang="en-GB" sz="2800" dirty="0">
                <a:solidFill>
                  <a:srgbClr val="000000"/>
                </a:solidFill>
              </a:rPr>
              <a:t>In your reading of the text: what themes do you think the novel is exploring?</a:t>
            </a:r>
          </a:p>
          <a:p>
            <a:r>
              <a:rPr lang="en-GB" sz="2800" dirty="0">
                <a:solidFill>
                  <a:srgbClr val="000000"/>
                </a:solidFill>
              </a:rPr>
              <a:t>Let’s try to construct a list…</a:t>
            </a:r>
          </a:p>
        </p:txBody>
      </p:sp>
      <p:grpSp>
        <p:nvGrpSpPr>
          <p:cNvPr id="13" name="Group 12">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4" name="Oval 13">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extLst>
                  <a:ext uri="{BEBA8EAE-BF5A-486C-A8C5-ECC9F3942E4B}">
                    <a14:imgProps xmlns:a14="http://schemas.microsoft.com/office/drawing/2010/main">
                      <a14:imgLayer r:embed="rId7">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5" name="Oval 14">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40994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643468" y="643466"/>
            <a:ext cx="3686312" cy="5528734"/>
          </a:xfrm>
        </p:spPr>
        <p:txBody>
          <a:bodyPr>
            <a:normAutofit/>
          </a:bodyPr>
          <a:lstStyle/>
          <a:p>
            <a:pPr algn="r"/>
            <a:r>
              <a:rPr lang="en-GB" sz="4800">
                <a:solidFill>
                  <a:srgbClr val="FFFFFF"/>
                </a:solidFill>
              </a:rPr>
              <a:t>Themes: childhood</a:t>
            </a:r>
          </a:p>
        </p:txBody>
      </p:sp>
      <p:sp>
        <p:nvSpPr>
          <p:cNvPr id="3" name="Content Placeholder 2"/>
          <p:cNvSpPr>
            <a:spLocks noGrp="1"/>
          </p:cNvSpPr>
          <p:nvPr>
            <p:ph idx="1"/>
          </p:nvPr>
        </p:nvSpPr>
        <p:spPr>
          <a:xfrm>
            <a:off x="5053780" y="599768"/>
            <a:ext cx="6074467" cy="5572432"/>
          </a:xfrm>
        </p:spPr>
        <p:txBody>
          <a:bodyPr anchor="ctr">
            <a:normAutofit/>
          </a:bodyPr>
          <a:lstStyle/>
          <a:p>
            <a:r>
              <a:rPr lang="en-GB" dirty="0"/>
              <a:t>Best Man’s Fall (pp. 1-2)</a:t>
            </a:r>
          </a:p>
          <a:p>
            <a:r>
              <a:rPr lang="en-GB" dirty="0"/>
              <a:t>The best thrower on our estate when I was a kid was a boy called Clive Wise.</a:t>
            </a:r>
            <a:br>
              <a:rPr lang="en-GB" dirty="0"/>
            </a:br>
            <a:r>
              <a:rPr lang="en-GB" dirty="0"/>
              <a:t>   Throwing things was important to us. It was mostly a communal activity rather than being competitive. We would stone, for instance, a sheet of corrugated metal. Anyone scoring a good hit would get the admiration of the rest. […]</a:t>
            </a:r>
            <a:br>
              <a:rPr lang="en-GB" dirty="0"/>
            </a:br>
            <a:r>
              <a:rPr lang="en-GB" dirty="0"/>
              <a:t>   But nobody could beat Clive Wise. […] The stone would go flattish and then climb, then curl away as it grew small in the distance. […] It was a brief passage of perfection that could make us gasp. Clive’s throws, so to speak, made the sky visible. (pp. 51-2)</a:t>
            </a:r>
          </a:p>
          <a:p>
            <a:r>
              <a:rPr lang="en-GB" dirty="0"/>
              <a:t>Welsh literature and childhood: Dylan Thomas, Leslie Norris</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13235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1490145" y="2376862"/>
            <a:ext cx="2640646" cy="2104273"/>
          </a:xfrm>
          <a:noFill/>
        </p:spPr>
        <p:txBody>
          <a:bodyPr>
            <a:normAutofit/>
          </a:bodyPr>
          <a:lstStyle/>
          <a:p>
            <a:pPr algn="ctr"/>
            <a:r>
              <a:rPr lang="en-GB" sz="3000">
                <a:solidFill>
                  <a:srgbClr val="FFFFFF"/>
                </a:solidFill>
              </a:rPr>
              <a:t>Themes: death (1)</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6081089" y="725394"/>
            <a:ext cx="5142658" cy="5407212"/>
          </a:xfrm>
        </p:spPr>
        <p:txBody>
          <a:bodyPr anchor="ctr">
            <a:normAutofit/>
          </a:bodyPr>
          <a:lstStyle/>
          <a:p>
            <a:r>
              <a:rPr lang="en-GB" dirty="0"/>
              <a:t>The lorry went through my line of cars. I think it must have bulldozed another car with it. I don’t know. The cab turned and I saw the opened angle of the trailer closing as it straightened again. The lorry went through the wooden fence, smashed it, and angled down, went down into the river or road or culvert or railway line or whatever it was that ran under the three </a:t>
            </a:r>
            <a:r>
              <a:rPr lang="en-GB" dirty="0" err="1"/>
              <a:t>laner</a:t>
            </a:r>
            <a:r>
              <a:rPr lang="en-GB" dirty="0"/>
              <a:t>, hauling its long tail with it […]. (p. 6)</a:t>
            </a:r>
          </a:p>
        </p:txBody>
      </p:sp>
    </p:spTree>
    <p:extLst>
      <p:ext uri="{BB962C8B-B14F-4D97-AF65-F5344CB8AC3E}">
        <p14:creationId xmlns:p14="http://schemas.microsoft.com/office/powerpoint/2010/main" val="1026740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643468" y="643466"/>
            <a:ext cx="3686312" cy="5528734"/>
          </a:xfrm>
        </p:spPr>
        <p:txBody>
          <a:bodyPr>
            <a:normAutofit/>
          </a:bodyPr>
          <a:lstStyle/>
          <a:p>
            <a:pPr algn="r"/>
            <a:r>
              <a:rPr lang="en-GB" sz="4800">
                <a:solidFill>
                  <a:srgbClr val="FFFFFF"/>
                </a:solidFill>
              </a:rPr>
              <a:t>Themes: death (2)</a:t>
            </a:r>
          </a:p>
        </p:txBody>
      </p:sp>
      <p:sp>
        <p:nvSpPr>
          <p:cNvPr id="3" name="Content Placeholder 2"/>
          <p:cNvSpPr>
            <a:spLocks noGrp="1"/>
          </p:cNvSpPr>
          <p:nvPr>
            <p:ph idx="1"/>
          </p:nvPr>
        </p:nvSpPr>
        <p:spPr>
          <a:xfrm>
            <a:off x="5053780" y="599768"/>
            <a:ext cx="6074467" cy="5572432"/>
          </a:xfrm>
        </p:spPr>
        <p:txBody>
          <a:bodyPr anchor="ctr">
            <a:normAutofit/>
          </a:bodyPr>
          <a:lstStyle/>
          <a:p>
            <a:r>
              <a:rPr lang="en-GB" dirty="0"/>
              <a:t>‘I realised it was Jeffrey from the gun and his belly sticking out, you know, his build.’ Meirion cupped a hand over the lower half of his face and then passed it up over his nose and forehead as if he was taking off a mask. ‘He’d blown his face and half his head off.’ (p. 211)</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639419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hade val="97000"/>
            <a:satMod val="15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27CF8A-A1AE-4DA2-B4D3-DD0D215D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D3DE63-E06B-473D-8144-78398E35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07997" y="0"/>
            <a:ext cx="460076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8C5F6C-2147-447F-84CB-47BEB813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07995" y="0"/>
            <a:ext cx="4600761" cy="6857999"/>
          </a:xfrm>
          <a:prstGeom prst="rect">
            <a:avLst/>
          </a:prstGeom>
          <a:blipFill dpi="0" rotWithShape="1">
            <a:blip r:embed="rId2">
              <a:alphaModFix amt="4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4B0F093A-F2F4-4674-8265-42FC6DAFD0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5" name="Oval 14">
              <a:extLst>
                <a:ext uri="{FF2B5EF4-FFF2-40B4-BE49-F238E27FC236}">
                  <a16:creationId xmlns:a16="http://schemas.microsoft.com/office/drawing/2014/main" id="{740CB6A0-E815-4B40-8A6B-53CEED043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7002C1B4-2083-4F91-B4B2-8F3E8E3E2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8052617" y="643467"/>
            <a:ext cx="3578943" cy="5586213"/>
          </a:xfrm>
        </p:spPr>
        <p:txBody>
          <a:bodyPr>
            <a:normAutofit/>
          </a:bodyPr>
          <a:lstStyle/>
          <a:p>
            <a:r>
              <a:rPr lang="en-GB" dirty="0"/>
              <a:t>Themes: death (3)</a:t>
            </a:r>
          </a:p>
        </p:txBody>
      </p:sp>
      <p:sp>
        <p:nvSpPr>
          <p:cNvPr id="3" name="Content Placeholder 2"/>
          <p:cNvSpPr>
            <a:spLocks noGrp="1"/>
          </p:cNvSpPr>
          <p:nvPr>
            <p:ph idx="1"/>
          </p:nvPr>
        </p:nvSpPr>
        <p:spPr>
          <a:xfrm>
            <a:off x="1069848" y="643467"/>
            <a:ext cx="5881558" cy="5586214"/>
          </a:xfrm>
        </p:spPr>
        <p:txBody>
          <a:bodyPr anchor="ctr">
            <a:normAutofit/>
          </a:bodyPr>
          <a:lstStyle/>
          <a:p>
            <a:r>
              <a:rPr lang="en-GB" dirty="0"/>
              <a:t>[Wil’s] eyes were open but they didn’t move. A nurse came and slid the green elastic of the nebulising mask over his head and switched the oxygen on. The gas hissed and the plastic reservoir of inhalant under the mask fizzed and bubbled. The nurse adjusted the level of oxygen and went away. A tiny almost invisible mist formed inside the transparent mask and a little of it came through the holes in its sides. The elastic round his head held the tip of one ear folded over. It looked uncomfortable. I straightened it. (p. 225)</a:t>
            </a:r>
          </a:p>
          <a:p>
            <a:endParaRPr lang="en-GB" dirty="0"/>
          </a:p>
        </p:txBody>
      </p:sp>
    </p:spTree>
    <p:extLst>
      <p:ext uri="{BB962C8B-B14F-4D97-AF65-F5344CB8AC3E}">
        <p14:creationId xmlns:p14="http://schemas.microsoft.com/office/powerpoint/2010/main" val="308679592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p:cNvSpPr>
            <a:spLocks noGrp="1"/>
          </p:cNvSpPr>
          <p:nvPr>
            <p:ph idx="1"/>
          </p:nvPr>
        </p:nvSpPr>
        <p:spPr>
          <a:xfrm>
            <a:off x="1069850" y="844902"/>
            <a:ext cx="5818858" cy="5168196"/>
          </a:xfrm>
        </p:spPr>
        <p:txBody>
          <a:bodyPr anchor="ctr">
            <a:normAutofit/>
          </a:bodyPr>
          <a:lstStyle/>
          <a:p>
            <a:r>
              <a:rPr lang="en-GB" dirty="0"/>
              <a:t>The game of death: pp. 47-9</a:t>
            </a:r>
          </a:p>
          <a:p>
            <a:pPr lvl="1"/>
            <a:r>
              <a:rPr lang="en-GB" dirty="0"/>
              <a:t>To what extent does humour play a part here? (And why?)</a:t>
            </a:r>
          </a:p>
          <a:p>
            <a:r>
              <a:rPr lang="en-GB" dirty="0"/>
              <a:t>What light does Wil’s obsession with historical deaths throw onto the other deaths in the book?</a:t>
            </a:r>
          </a:p>
          <a:p>
            <a:pPr lvl="1"/>
            <a:r>
              <a:rPr lang="en-GB" dirty="0"/>
              <a:t>Is the Aeschylus/tortoise motif important? (p. 73)</a:t>
            </a:r>
          </a:p>
          <a:p>
            <a:r>
              <a:rPr lang="en-GB" dirty="0"/>
              <a:t>Does the book have a consistent attitude towards death?</a:t>
            </a:r>
          </a:p>
        </p:txBody>
      </p:sp>
      <p:sp>
        <p:nvSpPr>
          <p:cNvPr id="21" name="Rectangle 20">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3" name="Group 22">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24" name="Oval 23">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5" name="Oval 2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8371968" y="2376862"/>
            <a:ext cx="2640646" cy="2104273"/>
          </a:xfrm>
          <a:noFill/>
        </p:spPr>
        <p:txBody>
          <a:bodyPr>
            <a:normAutofit/>
          </a:bodyPr>
          <a:lstStyle/>
          <a:p>
            <a:pPr algn="ctr"/>
            <a:r>
              <a:rPr lang="en-GB" sz="3600" dirty="0">
                <a:solidFill>
                  <a:schemeClr val="bg1">
                    <a:shade val="97000"/>
                    <a:satMod val="150000"/>
                  </a:schemeClr>
                </a:solidFill>
              </a:rPr>
              <a:t>Themes: death (&amp; More death)</a:t>
            </a:r>
          </a:p>
        </p:txBody>
      </p:sp>
    </p:spTree>
    <p:extLst>
      <p:ext uri="{BB962C8B-B14F-4D97-AF65-F5344CB8AC3E}">
        <p14:creationId xmlns:p14="http://schemas.microsoft.com/office/powerpoint/2010/main" val="76046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p:cNvSpPr>
            <a:spLocks noGrp="1"/>
          </p:cNvSpPr>
          <p:nvPr>
            <p:ph type="title"/>
          </p:nvPr>
        </p:nvSpPr>
        <p:spPr>
          <a:xfrm>
            <a:off x="643468" y="643466"/>
            <a:ext cx="3686312" cy="5528734"/>
          </a:xfrm>
        </p:spPr>
        <p:txBody>
          <a:bodyPr>
            <a:normAutofit/>
          </a:bodyPr>
          <a:lstStyle/>
          <a:p>
            <a:pPr algn="r"/>
            <a:r>
              <a:rPr lang="en-GB" sz="4800" dirty="0">
                <a:solidFill>
                  <a:srgbClr val="FFFFFF"/>
                </a:solidFill>
              </a:rPr>
              <a:t>Themes: illness – cancer</a:t>
            </a:r>
          </a:p>
        </p:txBody>
      </p:sp>
      <p:sp>
        <p:nvSpPr>
          <p:cNvPr id="3" name="Content Placeholder 2"/>
          <p:cNvSpPr>
            <a:spLocks noGrp="1"/>
          </p:cNvSpPr>
          <p:nvPr>
            <p:ph idx="1"/>
          </p:nvPr>
        </p:nvSpPr>
        <p:spPr>
          <a:xfrm>
            <a:off x="5053780" y="599768"/>
            <a:ext cx="6074467" cy="5572432"/>
          </a:xfrm>
        </p:spPr>
        <p:txBody>
          <a:bodyPr anchor="ctr">
            <a:normAutofit/>
          </a:bodyPr>
          <a:lstStyle/>
          <a:p>
            <a:r>
              <a:rPr lang="en-GB" dirty="0"/>
              <a:t>Not long ago, maybe two years, Wil had a health scare. He had to travel a long way to another town for hospital appointments. He had a </a:t>
            </a:r>
            <a:r>
              <a:rPr lang="en-GB" dirty="0" err="1"/>
              <a:t>halfhearted</a:t>
            </a:r>
            <a:r>
              <a:rPr lang="en-GB" dirty="0"/>
              <a:t> go at changing what he ate. He started walking more. (p. 41)</a:t>
            </a:r>
          </a:p>
          <a:p>
            <a:r>
              <a:rPr lang="en-GB" dirty="0"/>
              <a:t>‘You percolate through a series of waiting rooms in these places. […] Hospitals are full of sick people. Makes me feel a fraud, walking round using both legs and breathing more or less freely. Well, not full. There’s the not so sick too. Relatives and the ones who work there. Nurses and clerks. […] Going about their </a:t>
            </a:r>
            <a:r>
              <a:rPr lang="en-GB" dirty="0" err="1"/>
              <a:t>clerky</a:t>
            </a:r>
            <a:r>
              <a:rPr lang="en-GB" dirty="0"/>
              <a:t> business. Misery happens quietly in corners, next to coffee machines and things.’ (p. 58)</a:t>
            </a:r>
          </a:p>
        </p:txBody>
      </p:sp>
      <p:sp>
        <p:nvSpPr>
          <p:cNvPr id="18"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647385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1490145" y="2376862"/>
            <a:ext cx="2640646" cy="2104273"/>
          </a:xfrm>
          <a:noFill/>
        </p:spPr>
        <p:txBody>
          <a:bodyPr>
            <a:normAutofit/>
          </a:bodyPr>
          <a:lstStyle/>
          <a:p>
            <a:pPr algn="ctr"/>
            <a:r>
              <a:rPr lang="en-GB" sz="3600" dirty="0">
                <a:solidFill>
                  <a:srgbClr val="FFFFFF"/>
                </a:solidFill>
              </a:rPr>
              <a:t>Themes: illness – epilepsy</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6081089" y="725394"/>
            <a:ext cx="5142658" cy="5407212"/>
          </a:xfrm>
        </p:spPr>
        <p:txBody>
          <a:bodyPr anchor="ctr">
            <a:normAutofit/>
          </a:bodyPr>
          <a:lstStyle/>
          <a:p>
            <a:r>
              <a:rPr lang="en-GB" dirty="0"/>
              <a:t>[Clive] started kicking the water, marching back and fore as if he was on sentry duty. […] He gave an incoherent, </a:t>
            </a:r>
            <a:r>
              <a:rPr lang="en-GB" dirty="0" err="1"/>
              <a:t>highpitched</a:t>
            </a:r>
            <a:r>
              <a:rPr lang="en-GB" dirty="0"/>
              <a:t> shout like a sergeant major, put his fist to his chest like a Roman salute and grunted and stumbled in up to his shoulders and gasped and got up. […]</a:t>
            </a:r>
            <a:br>
              <a:rPr lang="en-GB" dirty="0"/>
            </a:br>
            <a:r>
              <a:rPr lang="en-GB" dirty="0"/>
              <a:t>   ‘Get the fucking ball’ somebody shouted in all the laughing. […]</a:t>
            </a:r>
            <a:br>
              <a:rPr lang="en-GB" dirty="0"/>
            </a:br>
            <a:r>
              <a:rPr lang="en-GB" dirty="0"/>
              <a:t>   He went under and there were some bubbles and the water slapped about heavily where he went down. […] We watched. He didn’t come up. (p. 164)</a:t>
            </a:r>
          </a:p>
        </p:txBody>
      </p:sp>
    </p:spTree>
    <p:extLst>
      <p:ext uri="{BB962C8B-B14F-4D97-AF65-F5344CB8AC3E}">
        <p14:creationId xmlns:p14="http://schemas.microsoft.com/office/powerpoint/2010/main" val="33496601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6"/>
            <a:ext cx="3682969" cy="5580353"/>
          </a:xfrm>
        </p:spPr>
        <p:txBody>
          <a:bodyPr>
            <a:normAutofit/>
          </a:bodyPr>
          <a:lstStyle/>
          <a:p>
            <a:pPr algn="r"/>
            <a:r>
              <a:rPr lang="en-GB">
                <a:solidFill>
                  <a:srgbClr val="FFFFFF"/>
                </a:solidFill>
              </a:rPr>
              <a:t>Themes: illness - hospitals</a:t>
            </a:r>
          </a:p>
        </p:txBody>
      </p:sp>
      <p:sp>
        <p:nvSpPr>
          <p:cNvPr id="3" name="Content Placeholder 2"/>
          <p:cNvSpPr>
            <a:spLocks noGrp="1"/>
          </p:cNvSpPr>
          <p:nvPr>
            <p:ph idx="1"/>
          </p:nvPr>
        </p:nvSpPr>
        <p:spPr>
          <a:xfrm>
            <a:off x="4932557" y="643466"/>
            <a:ext cx="6630177" cy="5528734"/>
          </a:xfrm>
        </p:spPr>
        <p:txBody>
          <a:bodyPr anchor="ctr">
            <a:normAutofit/>
          </a:bodyPr>
          <a:lstStyle/>
          <a:p>
            <a:r>
              <a:rPr lang="en-GB" sz="2400" dirty="0"/>
              <a:t>‘Hospitals can get quite interesting […]. They’re irony factories. All the things we’re for – ideas, feelings, whatever – get pushed to one side by the serious stuff – breathing, keeping the blood pumping, excrement. But there’s a hopeless fake foam of the other stuff, the feelings and that, afloat on the serious stuff. The foyer of this place […], it’s like shopping mall or a fucking airport. You can buy newspapers and flowers and teddy bears and watch the telly and find out what the well people are doing outside. Nobody’s fooled though. Even little kids get the subtext.’ (p. 97)</a:t>
            </a:r>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699343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69848" y="484632"/>
            <a:ext cx="10058400" cy="1609344"/>
          </a:xfrm>
        </p:spPr>
        <p:txBody>
          <a:bodyPr>
            <a:normAutofit/>
          </a:bodyPr>
          <a:lstStyle/>
          <a:p>
            <a:r>
              <a:rPr lang="en-GB" dirty="0"/>
              <a:t>Themes: culture (1)</a:t>
            </a:r>
          </a:p>
        </p:txBody>
      </p:sp>
      <p:sp>
        <p:nvSpPr>
          <p:cNvPr id="3" name="Content Placeholder 2"/>
          <p:cNvSpPr>
            <a:spLocks noGrp="1"/>
          </p:cNvSpPr>
          <p:nvPr>
            <p:ph idx="1"/>
          </p:nvPr>
        </p:nvSpPr>
        <p:spPr>
          <a:xfrm>
            <a:off x="1069848" y="2320412"/>
            <a:ext cx="10058400" cy="3851787"/>
          </a:xfrm>
        </p:spPr>
        <p:txBody>
          <a:bodyPr>
            <a:normAutofit/>
          </a:bodyPr>
          <a:lstStyle/>
          <a:p>
            <a:r>
              <a:rPr lang="en-GB" dirty="0"/>
              <a:t>‘[Jeff] talked about some rugby game he’d watched on television. He seemed to think I’d be interested because I’m Welsh. He’d always done this.’ (p. 9)</a:t>
            </a:r>
          </a:p>
          <a:p>
            <a:r>
              <a:rPr lang="en-GB" dirty="0"/>
              <a:t>‘Apparently somebody important died here. Somebody ap Somebody killed Somebody Fitz Somebody. A Norman on a horse got killed by some Welsh blokes with bows and arrows. The teacher sold it to us as a sort of </a:t>
            </a:r>
            <a:r>
              <a:rPr lang="en-GB" dirty="0" err="1"/>
              <a:t>romancy</a:t>
            </a:r>
            <a:r>
              <a:rPr lang="en-GB" dirty="0"/>
              <a:t> tale, but it was a big political assassination. Maybe. Nobody remembers for sure.’</a:t>
            </a:r>
            <a:br>
              <a:rPr lang="en-GB" dirty="0"/>
            </a:br>
            <a:r>
              <a:rPr lang="en-GB" dirty="0"/>
              <a:t>   ‘Up here?’</a:t>
            </a:r>
            <a:br>
              <a:rPr lang="en-GB" dirty="0"/>
            </a:br>
            <a:r>
              <a:rPr lang="en-GB" dirty="0"/>
              <a:t>   ‘Only route the Normans felt safe travelling. They were wrong.’ He offered me a can. ‘It’s Injun country, Dean boy. We’re the Indians.’ (p. 57)</a:t>
            </a:r>
          </a:p>
          <a:p>
            <a:r>
              <a:rPr lang="en-GB" dirty="0"/>
              <a:t>The Revenge Stone: </a:t>
            </a:r>
            <a:r>
              <a:rPr lang="en-GB" dirty="0">
                <a:hlinkClick r:id="rId4"/>
              </a:rPr>
              <a:t>http://www.geograph.org.uk/photo/3034606</a:t>
            </a:r>
            <a:r>
              <a:rPr lang="en-GB" dirty="0"/>
              <a:t> </a:t>
            </a:r>
          </a:p>
        </p:txBody>
      </p:sp>
      <p:sp>
        <p:nvSpPr>
          <p:cNvPr id="34" name="Oval 33">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35">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974569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Content Placeholder 2"/>
          <p:cNvSpPr>
            <a:spLocks noGrp="1"/>
          </p:cNvSpPr>
          <p:nvPr>
            <p:ph idx="1"/>
          </p:nvPr>
        </p:nvSpPr>
        <p:spPr>
          <a:xfrm>
            <a:off x="1069850" y="844902"/>
            <a:ext cx="5818858" cy="5168196"/>
          </a:xfrm>
        </p:spPr>
        <p:txBody>
          <a:bodyPr anchor="ctr">
            <a:normAutofit/>
          </a:bodyPr>
          <a:lstStyle/>
          <a:p>
            <a:r>
              <a:rPr lang="en-GB" dirty="0"/>
              <a:t>Silverback [the German father] said, ‘My friends were discussing what language you are speaking. We hear many languages when we are travelling but this we do not recognise. Forgive me for asking what language is this please?’</a:t>
            </a:r>
            <a:br>
              <a:rPr lang="en-GB" dirty="0"/>
            </a:br>
            <a:r>
              <a:rPr lang="en-GB" dirty="0"/>
              <a:t>   ‘’</a:t>
            </a:r>
            <a:r>
              <a:rPr lang="en-GB" dirty="0" err="1"/>
              <a:t>Sokay</a:t>
            </a:r>
            <a:r>
              <a:rPr lang="en-GB" dirty="0"/>
              <a:t>’ Wil said. He stood and looked surprised as he wobbled on his feet, then steadied himself. ‘It’s Welsh.’ […]</a:t>
            </a:r>
            <a:br>
              <a:rPr lang="en-GB" dirty="0"/>
            </a:br>
            <a:r>
              <a:rPr lang="en-GB" dirty="0"/>
              <a:t>   ‘Thank you. You spoke also some English I think.’</a:t>
            </a:r>
            <a:br>
              <a:rPr lang="en-GB" dirty="0"/>
            </a:br>
            <a:r>
              <a:rPr lang="en-GB" dirty="0"/>
              <a:t>   ‘Did we?’ Wil said. ‘Oh aye. Quotations and swear words. The English language’s two great gifts to the world.’</a:t>
            </a:r>
            <a:br>
              <a:rPr lang="en-GB" dirty="0"/>
            </a:br>
            <a:r>
              <a:rPr lang="en-GB" dirty="0"/>
              <a:t>   ‘Your English is excellent’ Silverback said.</a:t>
            </a:r>
            <a:br>
              <a:rPr lang="en-GB" dirty="0"/>
            </a:br>
            <a:r>
              <a:rPr lang="en-GB" dirty="0"/>
              <a:t>   Wil didn’t miss a beat. […] ‘Thanks’ he said. ‘Call me Caliban.’ (p. 185)</a:t>
            </a:r>
          </a:p>
        </p:txBody>
      </p:sp>
      <p:sp>
        <p:nvSpPr>
          <p:cNvPr id="10" name="Rectangle 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3" y="3388659"/>
            <a:ext cx="36576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2" name="Group 11">
            <a:extLst>
              <a:ext uri="{FF2B5EF4-FFF2-40B4-BE49-F238E27FC236}">
                <a16:creationId xmlns:a16="http://schemas.microsoft.com/office/drawing/2014/main" id="{4BF9B298-BC35-4C0F-8301-5D63A1E6D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859" y="1679571"/>
            <a:ext cx="3498864" cy="3498858"/>
            <a:chOff x="7942859" y="1679571"/>
            <a:chExt cx="3498864" cy="3498858"/>
          </a:xfrm>
        </p:grpSpPr>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2859" y="1679571"/>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27958"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8371968" y="2376862"/>
            <a:ext cx="2640646" cy="2104273"/>
          </a:xfrm>
          <a:noFill/>
        </p:spPr>
        <p:txBody>
          <a:bodyPr>
            <a:normAutofit/>
          </a:bodyPr>
          <a:lstStyle/>
          <a:p>
            <a:pPr algn="ctr"/>
            <a:r>
              <a:rPr lang="en-GB" sz="3600" dirty="0">
                <a:solidFill>
                  <a:schemeClr val="bg1">
                    <a:shade val="97000"/>
                    <a:satMod val="150000"/>
                  </a:schemeClr>
                </a:solidFill>
              </a:rPr>
              <a:t>Themes: culture (2)</a:t>
            </a:r>
          </a:p>
        </p:txBody>
      </p:sp>
    </p:spTree>
    <p:extLst>
      <p:ext uri="{BB962C8B-B14F-4D97-AF65-F5344CB8AC3E}">
        <p14:creationId xmlns:p14="http://schemas.microsoft.com/office/powerpoint/2010/main" val="29709188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29F1757-D7DF-8D24-2BB9-BBE953B17197}"/>
              </a:ext>
            </a:extLst>
          </p:cNvPr>
          <p:cNvSpPr>
            <a:spLocks noGrp="1" noChangeArrowheads="1"/>
          </p:cNvSpPr>
          <p:nvPr>
            <p:ph type="title"/>
          </p:nvPr>
        </p:nvSpPr>
        <p:spPr>
          <a:xfrm>
            <a:off x="619759" y="764373"/>
            <a:ext cx="6257291" cy="1293028"/>
          </a:xfrm>
        </p:spPr>
        <p:txBody>
          <a:bodyPr>
            <a:normAutofit fontScale="90000"/>
          </a:bodyPr>
          <a:lstStyle/>
          <a:p>
            <a:r>
              <a:rPr lang="en-US" altLang="en-US" dirty="0"/>
              <a:t>Connections to Postmodernism?</a:t>
            </a:r>
          </a:p>
        </p:txBody>
      </p:sp>
      <p:sp>
        <p:nvSpPr>
          <p:cNvPr id="39939" name="Rectangle 3">
            <a:extLst>
              <a:ext uri="{FF2B5EF4-FFF2-40B4-BE49-F238E27FC236}">
                <a16:creationId xmlns:a16="http://schemas.microsoft.com/office/drawing/2014/main" id="{EE25E97E-87BA-8AEE-F1C7-7BCC058CDE29}"/>
              </a:ext>
            </a:extLst>
          </p:cNvPr>
          <p:cNvSpPr>
            <a:spLocks noGrp="1" noChangeArrowheads="1"/>
          </p:cNvSpPr>
          <p:nvPr>
            <p:ph idx="1"/>
          </p:nvPr>
        </p:nvSpPr>
        <p:spPr>
          <a:xfrm>
            <a:off x="619760" y="2194560"/>
            <a:ext cx="6257290" cy="4024125"/>
          </a:xfrm>
        </p:spPr>
        <p:txBody>
          <a:bodyPr>
            <a:normAutofit fontScale="92500" lnSpcReduction="10000"/>
          </a:bodyPr>
          <a:lstStyle/>
          <a:p>
            <a:pPr>
              <a:buSzPct val="80000"/>
              <a:buFont typeface="Wingdings" panose="05000000000000000000" pitchFamily="2" charset="2"/>
              <a:buChar char="u"/>
            </a:pPr>
            <a:r>
              <a:rPr lang="en-US" altLang="en-US" dirty="0"/>
              <a:t>New irrationalism (</a:t>
            </a:r>
            <a:r>
              <a:rPr lang="en-US" altLang="en-US" sz="2000" dirty="0"/>
              <a:t>brutality, discontinuity, the ‘politics of mockery’, rejection of Western cultural traditions)</a:t>
            </a:r>
            <a:endParaRPr lang="en-US" altLang="en-US" dirty="0"/>
          </a:p>
          <a:p>
            <a:pPr>
              <a:buSzPct val="80000"/>
              <a:buFont typeface="Wingdings" panose="05000000000000000000" pitchFamily="2" charset="2"/>
              <a:buChar char="u"/>
            </a:pPr>
            <a:r>
              <a:rPr lang="en-US" altLang="en-US" dirty="0"/>
              <a:t>Plurality and eclecticism</a:t>
            </a:r>
          </a:p>
          <a:p>
            <a:pPr>
              <a:buSzPct val="80000"/>
              <a:buFont typeface="Wingdings" panose="05000000000000000000" pitchFamily="2" charset="2"/>
              <a:buChar char="u"/>
            </a:pPr>
            <a:r>
              <a:rPr lang="en-US" altLang="en-US" dirty="0"/>
              <a:t>Multiplying images / signs everywhere</a:t>
            </a:r>
          </a:p>
          <a:p>
            <a:pPr>
              <a:buSzPct val="80000"/>
              <a:buFont typeface="Wingdings" panose="05000000000000000000" pitchFamily="2" charset="2"/>
              <a:buChar char="u"/>
            </a:pPr>
            <a:r>
              <a:rPr lang="en-US" altLang="en-US" dirty="0"/>
              <a:t>Loss of faith in grand narratives of Western progress or belief</a:t>
            </a:r>
          </a:p>
          <a:p>
            <a:pPr>
              <a:buSzPct val="80000"/>
              <a:buFont typeface="Wingdings" panose="05000000000000000000" pitchFamily="2" charset="2"/>
              <a:buChar char="u"/>
            </a:pPr>
            <a:r>
              <a:rPr lang="en-US" altLang="en-US" dirty="0"/>
              <a:t>Ambiguity, deformation, decentering</a:t>
            </a:r>
          </a:p>
          <a:p>
            <a:pPr>
              <a:buSzPct val="80000"/>
              <a:buFont typeface="Wingdings" panose="05000000000000000000" pitchFamily="2" charset="2"/>
              <a:buChar char="u"/>
            </a:pPr>
            <a:r>
              <a:rPr lang="en-US" altLang="en-US" dirty="0"/>
              <a:t>Anarchic, playful, pop</a:t>
            </a:r>
          </a:p>
          <a:p>
            <a:pPr>
              <a:buSzPct val="80000"/>
              <a:buFont typeface="Wingdings" panose="05000000000000000000" pitchFamily="2" charset="2"/>
              <a:buChar char="u"/>
            </a:pPr>
            <a:r>
              <a:rPr lang="en-US" altLang="en-US" dirty="0"/>
              <a:t>Nostalgia, loss of norm, pastiche, disorientation, marketability</a:t>
            </a:r>
          </a:p>
          <a:p>
            <a:pPr>
              <a:buSzPct val="80000"/>
              <a:buFont typeface="Wingdings" panose="05000000000000000000" pitchFamily="2" charset="2"/>
              <a:buChar char="u"/>
            </a:pPr>
            <a:r>
              <a:rPr lang="en-US" altLang="en-US" dirty="0"/>
              <a:t>Play, ornamentation, complexity, pop-friendly</a:t>
            </a:r>
          </a:p>
        </p:txBody>
      </p:sp>
      <p:pic>
        <p:nvPicPr>
          <p:cNvPr id="39948" name="Picture 39940">
            <a:extLst>
              <a:ext uri="{FF2B5EF4-FFF2-40B4-BE49-F238E27FC236}">
                <a16:creationId xmlns:a16="http://schemas.microsoft.com/office/drawing/2014/main" id="{91ED9CB1-3DBA-720F-157E-57F2FD7B396B}"/>
              </a:ext>
            </a:extLst>
          </p:cNvPr>
          <p:cNvPicPr>
            <a:picLocks noChangeAspect="1"/>
          </p:cNvPicPr>
          <p:nvPr/>
        </p:nvPicPr>
        <p:blipFill rotWithShape="1">
          <a:blip r:embed="rId2"/>
          <a:srcRect l="9155"/>
          <a:stretch/>
        </p:blipFill>
        <p:spPr>
          <a:xfrm>
            <a:off x="7519416" y="10"/>
            <a:ext cx="4672584" cy="6857989"/>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2729</TotalTime>
  <Words>3687</Words>
  <Application>Microsoft Office PowerPoint</Application>
  <PresentationFormat>Widescreen</PresentationFormat>
  <Paragraphs>126</Paragraphs>
  <Slides>30</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Arial</vt:lpstr>
      <vt:lpstr>Calibri</vt:lpstr>
      <vt:lpstr>Century Gothic</vt:lpstr>
      <vt:lpstr>Rockwell</vt:lpstr>
      <vt:lpstr>Rockwell Condensed</vt:lpstr>
      <vt:lpstr>Rockwell Extra Bold</vt:lpstr>
      <vt:lpstr>Wingdings</vt:lpstr>
      <vt:lpstr>Wood Type</vt:lpstr>
      <vt:lpstr>Vapor Trail</vt:lpstr>
      <vt:lpstr>The Book of Idiots (2012)</vt:lpstr>
      <vt:lpstr>Background (1)</vt:lpstr>
      <vt:lpstr>Background (2)</vt:lpstr>
      <vt:lpstr>Returning to… Raymond Williams</vt:lpstr>
      <vt:lpstr>Raymond Williams (1)</vt:lpstr>
      <vt:lpstr>Raymond Williams (2)</vt:lpstr>
      <vt:lpstr>Dominant (1)</vt:lpstr>
      <vt:lpstr>Dominant (2)</vt:lpstr>
      <vt:lpstr>Residual</vt:lpstr>
      <vt:lpstr>Emergent (1)</vt:lpstr>
      <vt:lpstr>Emergent (2)</vt:lpstr>
      <vt:lpstr>Literature and the three ‘sectors’</vt:lpstr>
      <vt:lpstr>The book of idiots: Dominant Cultures</vt:lpstr>
      <vt:lpstr>Residual Cultures (1)</vt:lpstr>
      <vt:lpstr>Residual Cultures (2)</vt:lpstr>
      <vt:lpstr>Emergent Cultures</vt:lpstr>
      <vt:lpstr>‘The new Wales’</vt:lpstr>
      <vt:lpstr>One More Example</vt:lpstr>
      <vt:lpstr>The Book of idiots …Themes</vt:lpstr>
      <vt:lpstr>Themes: childhood</vt:lpstr>
      <vt:lpstr>Themes: death (1)</vt:lpstr>
      <vt:lpstr>Themes: death (2)</vt:lpstr>
      <vt:lpstr>Themes: death (3)</vt:lpstr>
      <vt:lpstr>Themes: death (&amp; More death)</vt:lpstr>
      <vt:lpstr>Themes: illness – cancer</vt:lpstr>
      <vt:lpstr>Themes: illness – epilepsy</vt:lpstr>
      <vt:lpstr>Themes: illness - hospitals</vt:lpstr>
      <vt:lpstr>Themes: culture (1)</vt:lpstr>
      <vt:lpstr>Themes: culture (2)</vt:lpstr>
      <vt:lpstr>Connections to Postmodernism?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EN10520 – Contemporary Writing</dc:title>
  <dc:creator>Matthew Jarvis</dc:creator>
  <cp:lastModifiedBy>Matthew Jarvis [maj52] (Staff)</cp:lastModifiedBy>
  <cp:revision>258</cp:revision>
  <cp:lastPrinted>2017-02-18T20:33:28Z</cp:lastPrinted>
  <dcterms:created xsi:type="dcterms:W3CDTF">2017-01-26T16:31:06Z</dcterms:created>
  <dcterms:modified xsi:type="dcterms:W3CDTF">2022-11-17T22:55:08Z</dcterms:modified>
</cp:coreProperties>
</file>