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7" r:id="rId1"/>
  </p:sldMasterIdLst>
  <p:notesMasterIdLst>
    <p:notesMasterId r:id="rId11"/>
  </p:notesMasterIdLst>
  <p:sldIdLst>
    <p:sldId id="256" r:id="rId2"/>
    <p:sldId id="269" r:id="rId3"/>
    <p:sldId id="268" r:id="rId4"/>
    <p:sldId id="260" r:id="rId5"/>
    <p:sldId id="261" r:id="rId6"/>
    <p:sldId id="266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arrianne Ralph" initials="CR" lastIdx="2" clrIdx="0">
    <p:extLst>
      <p:ext uri="{19B8F6BF-5375-455C-9EA6-DF929625EA0E}">
        <p15:presenceInfo xmlns:p15="http://schemas.microsoft.com/office/powerpoint/2012/main" userId="22036763a6333f92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Arddull Ganolig 2 - Pwysla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0" autoAdjust="0"/>
    <p:restoredTop sz="79553" autoAdjust="0"/>
  </p:normalViewPr>
  <p:slideViewPr>
    <p:cSldViewPr snapToGrid="0">
      <p:cViewPr varScale="1">
        <p:scale>
          <a:sx n="90" d="100"/>
          <a:sy n="90" d="100"/>
        </p:scale>
        <p:origin x="121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lfan Dyddiad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35EB4B-9968-4EA8-9496-C64F4ACD8313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4" name="Dalfan Delwedd Sleid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Dalfan Nodiada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B0752B-143C-4FB7-A5EF-0E6444EB9B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398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tworksforchange.org/portfolio/fred-tomaselli/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(5 </a:t>
            </a:r>
            <a:r>
              <a:rPr lang="en-US" noProof="0" dirty="0"/>
              <a:t>Secs.)</a:t>
            </a:r>
          </a:p>
          <a:p>
            <a:r>
              <a:rPr lang="en-US" noProof="0" dirty="0"/>
              <a:t>This is only a current working title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B0752B-143C-4FB7-A5EF-0E6444EB9B5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1741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/>
              <a:t>Personal Influence for this writing is the argument that human- environment relationships need to be reassessed, from a Posthumanist perspective to achieve a more sustainable relationship. Stemming from readings of Milton (1993, 1996).</a:t>
            </a:r>
          </a:p>
          <a:p>
            <a:endParaRPr lang="en-US" noProof="0" dirty="0"/>
          </a:p>
          <a:p>
            <a:r>
              <a:rPr lang="en-US" noProof="0" dirty="0"/>
              <a:t>The aim of this presentation is to demonstrate the goals of my dissertation, which are to understand how human Plastic- Human – Water relationships are being enacted and affected by water scarcity, and how these relationships are presenting themselves through the intra-actions of water economics and ‘litter’.</a:t>
            </a:r>
          </a:p>
          <a:p>
            <a:endParaRPr lang="en-US" noProof="0" dirty="0"/>
          </a:p>
          <a:p>
            <a:r>
              <a:rPr lang="en-US" u="sng" noProof="0" dirty="0"/>
              <a:t>Ref:</a:t>
            </a:r>
          </a:p>
          <a:p>
            <a:r>
              <a:rPr lang="en-US" dirty="0"/>
              <a:t>Milton, K. (1993) </a:t>
            </a:r>
            <a:r>
              <a:rPr lang="en-US" i="1" dirty="0"/>
              <a:t>Environmentalism: The View From Anthropology. </a:t>
            </a:r>
            <a:r>
              <a:rPr lang="en-US" dirty="0"/>
              <a:t>Routledge: London.</a:t>
            </a:r>
            <a:endParaRPr lang="en-US" i="1" dirty="0"/>
          </a:p>
          <a:p>
            <a:r>
              <a:rPr lang="en-US" dirty="0"/>
              <a:t>Milton, K. (1996) </a:t>
            </a:r>
            <a:r>
              <a:rPr lang="en-US" i="1" dirty="0"/>
              <a:t>Environmentalism and Cultural Theory: Exploring the Role of Anthropology in Environmental Discourse. Routledge: London.</a:t>
            </a: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dirty="0"/>
              <a:t>Tomasilli, F. (2019) </a:t>
            </a:r>
            <a:r>
              <a:rPr lang="en-US" i="1" dirty="0"/>
              <a:t>Gyre. </a:t>
            </a:r>
            <a:r>
              <a:rPr lang="en-US" dirty="0"/>
              <a:t>Available </a:t>
            </a:r>
            <a:r>
              <a:rPr lang="cy-GB" dirty="0"/>
              <a:t>at: </a:t>
            </a:r>
            <a:r>
              <a:rPr lang="cy-GB" dirty="0">
                <a:hlinkClick r:id="rId3"/>
              </a:rPr>
              <a:t>https://www.artworksforchange.org/portfolio/fred-tomaselli/</a:t>
            </a:r>
            <a:r>
              <a:rPr lang="cy-GB" dirty="0"/>
              <a:t> (</a:t>
            </a:r>
            <a:r>
              <a:rPr lang="en-US" dirty="0"/>
              <a:t>Accessed on: 20/11/19</a:t>
            </a:r>
            <a:r>
              <a:rPr lang="cy-GB" dirty="0"/>
              <a:t>)</a:t>
            </a:r>
            <a:endParaRPr lang="en-GB" dirty="0"/>
          </a:p>
          <a:p>
            <a:endParaRPr lang="en-US" u="none" noProof="0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B0752B-143C-4FB7-A5EF-0E6444EB9B5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6213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/>
              <a:t>I conducted my Research in </a:t>
            </a:r>
            <a:r>
              <a:rPr lang="en-US" b="1" noProof="0" dirty="0"/>
              <a:t>Gozo, Malta </a:t>
            </a:r>
            <a:r>
              <a:rPr lang="en-US" noProof="0" dirty="0"/>
              <a:t>from the </a:t>
            </a:r>
            <a:r>
              <a:rPr lang="en-US" b="1" noProof="0" dirty="0"/>
              <a:t>30th of June to the 21st of July 2019. </a:t>
            </a:r>
          </a:p>
          <a:p>
            <a:r>
              <a:rPr lang="en-US" noProof="0" dirty="0"/>
              <a:t>Based in </a:t>
            </a:r>
            <a:r>
              <a:rPr lang="en-US" b="1" noProof="0" dirty="0"/>
              <a:t>Xlendi Bay</a:t>
            </a:r>
            <a:r>
              <a:rPr lang="en-US" noProof="0" dirty="0"/>
              <a:t>, I was at an </a:t>
            </a:r>
            <a:r>
              <a:rPr lang="en-US" b="1" noProof="0" dirty="0"/>
              <a:t>anthropology field school</a:t>
            </a:r>
            <a:r>
              <a:rPr lang="en-US" noProof="0" dirty="0"/>
              <a:t>.</a:t>
            </a:r>
          </a:p>
          <a:p>
            <a:endParaRPr lang="en-US" noProof="0" dirty="0"/>
          </a:p>
          <a:p>
            <a:r>
              <a:rPr lang="en-US" noProof="0" dirty="0"/>
              <a:t>I chose Gozo because it was described by Bold Content as being ‘[…] the most water-poor country in the European Union and one of the ten driest in the world’, (Bold Content, 2019)</a:t>
            </a:r>
          </a:p>
          <a:p>
            <a:r>
              <a:rPr lang="en-US" noProof="0" dirty="0"/>
              <a:t>Bold Content is a London Based production company (Making videos etc.) who ‘ […] were asked to document the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water scarcity with within the Maltese island, Gozo and the local farming community’. (Bold Content, 2019)</a:t>
            </a:r>
            <a:r>
              <a:rPr lang="en-US" sz="1200" b="0" i="0" u="none" strike="noStrike" kern="1200" noProof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It looks as though they were asked to do this by Coca Cola (who funds the water schemes on the island with Alta Aqua).</a:t>
            </a:r>
          </a:p>
          <a:p>
            <a:endParaRPr lang="en-US" noProof="0" dirty="0"/>
          </a:p>
          <a:p>
            <a:r>
              <a:rPr lang="en-US" b="1" u="sng" noProof="0" dirty="0"/>
              <a:t>Ref:</a:t>
            </a:r>
          </a:p>
          <a:p>
            <a:r>
              <a:rPr lang="en-US" b="0" u="none" noProof="0" dirty="0"/>
              <a:t>Bold Content, (2019) </a:t>
            </a:r>
            <a:r>
              <a:rPr lang="en-US" b="0" i="1" u="none" noProof="0" dirty="0"/>
              <a:t>Bold Content: Video Story Tellers. </a:t>
            </a:r>
            <a:r>
              <a:rPr lang="en-US" b="0" i="0" u="none" noProof="0" dirty="0"/>
              <a:t>[Website] Available at: https://boldcontentvideo.com/project/gozos-water-scarcity/ (Accessed on: 22/11/19)</a:t>
            </a:r>
            <a:endParaRPr lang="en-US" b="0" u="none" noProof="0" dirty="0"/>
          </a:p>
          <a:p>
            <a:r>
              <a:rPr lang="en-US" noProof="0" dirty="0" err="1"/>
              <a:t>Cassar</a:t>
            </a:r>
            <a:r>
              <a:rPr lang="en-US" noProof="0" dirty="0"/>
              <a:t>, G. (2016) </a:t>
            </a:r>
            <a:r>
              <a:rPr lang="en-US" i="1" noProof="0" dirty="0"/>
              <a:t>Xlendi, Gozo. </a:t>
            </a:r>
            <a:r>
              <a:rPr lang="en-US" i="0" noProof="0" dirty="0"/>
              <a:t>Available at: https://fineartamerica.com/featured/xlendi-gozo-godwin-cassar.html (Accessed on: 23/11/19).</a:t>
            </a:r>
          </a:p>
          <a:p>
            <a:r>
              <a:rPr lang="en-US" i="0" noProof="0" dirty="0"/>
              <a:t>Off the Beaten Track (2006) </a:t>
            </a:r>
            <a:r>
              <a:rPr lang="en-US" i="1" noProof="0" dirty="0"/>
              <a:t>Off the Beaten Track Logo. </a:t>
            </a:r>
            <a:r>
              <a:rPr lang="en-US" i="0" noProof="0" dirty="0"/>
              <a:t>Available at: http://anthropologyfieldschool.org/index.html (Accessed on: 23/11/19).</a:t>
            </a:r>
          </a:p>
          <a:p>
            <a:r>
              <a:rPr lang="en-US" i="0" noProof="0" dirty="0"/>
              <a:t>Wikipedia Image</a:t>
            </a:r>
          </a:p>
          <a:p>
            <a:endParaRPr lang="en-US" i="0" noProof="0" dirty="0"/>
          </a:p>
          <a:p>
            <a:endParaRPr lang="en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B0752B-143C-4FB7-A5EF-0E6444EB9B5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5306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/>
              <a:t>(2 Mins.)</a:t>
            </a:r>
          </a:p>
          <a:p>
            <a:r>
              <a:rPr lang="en-US" noProof="0" dirty="0"/>
              <a:t>I used triangulation to try to gain a broad array of data through a short period of time. </a:t>
            </a:r>
          </a:p>
          <a:p>
            <a:r>
              <a:rPr lang="en-US" noProof="0" dirty="0"/>
              <a:t>I conducted ethics forms before leaving and followed ASA guidelines.</a:t>
            </a:r>
          </a:p>
          <a:p>
            <a:r>
              <a:rPr lang="en-US" noProof="0" dirty="0"/>
              <a:t>Placing the self in the field was difficult because of how I appeared and was spoken to (as a tourist). This definitely influenced how I was spoken to.</a:t>
            </a:r>
          </a:p>
          <a:p>
            <a:r>
              <a:rPr lang="en-US" noProof="0" dirty="0"/>
              <a:t>The research group was incredibly broad, including myself and materials, this made data collection difficult, as it became unstructured.</a:t>
            </a:r>
          </a:p>
          <a:p>
            <a:endParaRPr lang="en-US" noProof="0" dirty="0"/>
          </a:p>
          <a:p>
            <a:r>
              <a:rPr lang="en-US" noProof="0" dirty="0"/>
              <a:t>Informal interviews was where I conducted most of my research, as it was accessible, and due to the broadness of the research group, it made sense.</a:t>
            </a:r>
          </a:p>
          <a:p>
            <a:r>
              <a:rPr lang="en-US" noProof="0" dirty="0"/>
              <a:t>I also conducted one formal interview in the Ministry of Gozo, where I also used voice recording. There were technical difficulties with that because I had never used the app before. Nonetheless it proved very useful in analyzing data.</a:t>
            </a:r>
          </a:p>
          <a:p>
            <a:r>
              <a:rPr lang="en-US" noProof="0" dirty="0"/>
              <a:t>Sensory research was also a large part of my research, how I intra-acted with material like water and plastic, and how they influenced my own behavior, from swimming to drinking water.</a:t>
            </a:r>
          </a:p>
          <a:p>
            <a:r>
              <a:rPr lang="en-US" noProof="0" dirty="0"/>
              <a:t>Reflexive fieldwork diaries were a large component of my research, allowing me to understand how I influenced my data, and furthermore, to </a:t>
            </a:r>
            <a:r>
              <a:rPr lang="en-US" noProof="0" dirty="0" err="1"/>
              <a:t>analyse</a:t>
            </a:r>
            <a:r>
              <a:rPr lang="en-US" noProof="0" dirty="0"/>
              <a:t> my own feelings and processes throughout and after the fieldwork.</a:t>
            </a:r>
          </a:p>
          <a:p>
            <a:endParaRPr lang="en-US" noProof="0" dirty="0"/>
          </a:p>
          <a:p>
            <a:r>
              <a:rPr lang="en-US" noProof="0" dirty="0"/>
              <a:t>Pink’s quote argues that information gathered from interviews must be understood from the context of the interview.</a:t>
            </a:r>
          </a:p>
          <a:p>
            <a:endParaRPr lang="en-US" noProof="0" dirty="0"/>
          </a:p>
          <a:p>
            <a:r>
              <a:rPr lang="en-US" u="sng" noProof="0" dirty="0"/>
              <a:t>Ref:</a:t>
            </a:r>
          </a:p>
          <a:p>
            <a:r>
              <a:rPr lang="en-US" u="none" noProof="0" dirty="0"/>
              <a:t>Pink, S. (2001) </a:t>
            </a:r>
            <a:r>
              <a:rPr lang="en-US" i="1" u="none" noProof="0" dirty="0"/>
              <a:t>Doing Visual Anthropology. </a:t>
            </a:r>
            <a:r>
              <a:rPr lang="en-US" i="0" u="none" noProof="0" dirty="0"/>
              <a:t>London: Sage.</a:t>
            </a:r>
          </a:p>
          <a:p>
            <a:r>
              <a:rPr lang="en-US" i="0" u="none" noProof="0" dirty="0"/>
              <a:t>Ralph, C (2019) picture at St. </a:t>
            </a:r>
            <a:r>
              <a:rPr lang="en-US" i="0" u="none" noProof="0" dirty="0" err="1"/>
              <a:t>Pauls</a:t>
            </a:r>
            <a:r>
              <a:rPr lang="en-US" i="0" u="none" noProof="0" dirty="0"/>
              <a:t> Bay.</a:t>
            </a:r>
          </a:p>
          <a:p>
            <a:r>
              <a:rPr lang="en-US" i="0" u="none" noProof="0" dirty="0"/>
              <a:t>Ralph, C (2019) Picture at Victoria.</a:t>
            </a:r>
          </a:p>
          <a:p>
            <a:r>
              <a:rPr lang="en-US" i="0" u="none" noProof="0" dirty="0"/>
              <a:t>Ralph, C. (2019) Picture at Xlendi Bay.</a:t>
            </a:r>
            <a:endParaRPr lang="en-US" u="none" noProof="0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B0752B-143C-4FB7-A5EF-0E6444EB9B5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4800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/>
              <a:t>(2 mins)</a:t>
            </a:r>
          </a:p>
          <a:p>
            <a:endParaRPr lang="en-US" noProof="0" dirty="0"/>
          </a:p>
          <a:p>
            <a:r>
              <a:rPr lang="en-US" noProof="0" dirty="0"/>
              <a:t>I was attending a summer school there on the Island, which meant that my time was split, and although I had interesting opportunities to </a:t>
            </a:r>
            <a:r>
              <a:rPr lang="en-US" noProof="0" dirty="0" err="1"/>
              <a:t>discussexpereicnes</a:t>
            </a:r>
            <a:r>
              <a:rPr lang="en-US" noProof="0" dirty="0"/>
              <a:t> with other anthropologists and have one-on-one meetings, this did mean that I had less time to give to my dissertation Research.</a:t>
            </a:r>
          </a:p>
          <a:p>
            <a:endParaRPr lang="en-US" noProof="0" dirty="0"/>
          </a:p>
          <a:p>
            <a:r>
              <a:rPr lang="en-US" noProof="0" dirty="0"/>
              <a:t>A lot of my time was spent exploring the Island and having informal interviews. </a:t>
            </a:r>
          </a:p>
          <a:p>
            <a:r>
              <a:rPr lang="en-US" noProof="0" dirty="0"/>
              <a:t>I conducted an informal interview in EcoGozo; the Ministry of Gozo.</a:t>
            </a:r>
          </a:p>
          <a:p>
            <a:r>
              <a:rPr lang="en-US" noProof="0" dirty="0"/>
              <a:t>I found </a:t>
            </a:r>
            <a:r>
              <a:rPr lang="en-US" noProof="0" dirty="0" err="1"/>
              <a:t>Llanllyr</a:t>
            </a:r>
            <a:r>
              <a:rPr lang="en-US" noProof="0" dirty="0"/>
              <a:t> whilst in Gozo and was interested in understanding its place in the market and why it was used (especially as it was in a glass bottle). I intend to conduct more research with </a:t>
            </a:r>
            <a:r>
              <a:rPr lang="en-US" noProof="0" dirty="0" err="1"/>
              <a:t>Llanllyr</a:t>
            </a:r>
            <a:r>
              <a:rPr lang="en-US" noProof="0" dirty="0"/>
              <a:t>.</a:t>
            </a:r>
          </a:p>
          <a:p>
            <a:endParaRPr lang="en-US" noProof="0" dirty="0"/>
          </a:p>
          <a:p>
            <a:r>
              <a:rPr lang="en-US" u="sng" noProof="0" dirty="0"/>
              <a:t>Ref:</a:t>
            </a:r>
          </a:p>
          <a:p>
            <a:r>
              <a:rPr lang="en-US" u="none" noProof="0" dirty="0"/>
              <a:t>Ralph, C. (2019) </a:t>
            </a:r>
            <a:r>
              <a:rPr lang="en-US" i="1" u="none" noProof="0" dirty="0"/>
              <a:t>San Michel Water Dispenser </a:t>
            </a:r>
            <a:endParaRPr lang="en-US" u="none" noProof="0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B0752B-143C-4FB7-A5EF-0E6444EB9B5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6316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u="none" noProof="0" dirty="0"/>
              <a:t>An image to depict me doing sensory Research in the sea (which I did most days)</a:t>
            </a:r>
          </a:p>
          <a:p>
            <a:endParaRPr lang="en-US" u="sng" noProof="0" dirty="0"/>
          </a:p>
          <a:p>
            <a:endParaRPr lang="en-US" u="sng" noProof="0" dirty="0"/>
          </a:p>
          <a:p>
            <a:endParaRPr lang="en-US" u="sng" noProof="0" dirty="0"/>
          </a:p>
          <a:p>
            <a:r>
              <a:rPr lang="en-US" u="sng" noProof="0" dirty="0"/>
              <a:t>Ref:</a:t>
            </a:r>
          </a:p>
          <a:p>
            <a:r>
              <a:rPr lang="en-US" noProof="0" dirty="0"/>
              <a:t>N/A. (2009) </a:t>
            </a:r>
            <a:r>
              <a:rPr lang="en-US" i="1" noProof="0" dirty="0"/>
              <a:t>Floating Giant Fat Woman in Her </a:t>
            </a:r>
            <a:r>
              <a:rPr lang="en-US" i="1" noProof="0" dirty="0" err="1"/>
              <a:t>Favourite</a:t>
            </a:r>
            <a:r>
              <a:rPr lang="en-US" i="1" noProof="0" dirty="0"/>
              <a:t> Green Bikini.</a:t>
            </a:r>
            <a:r>
              <a:rPr lang="en-US" i="0" noProof="0" dirty="0"/>
              <a:t> Available at: http://kazuya-akimoto.com/2009/2009contents/8766gallery11.html (Accessed on: 20/11/19)</a:t>
            </a:r>
            <a:endParaRPr lang="en-US" noProof="0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B0752B-143C-4FB7-A5EF-0E6444EB9B5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7274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/>
              <a:t>(5 mins)</a:t>
            </a:r>
          </a:p>
          <a:p>
            <a:r>
              <a:rPr lang="en-US" noProof="0" dirty="0"/>
              <a:t>Field work is hard (and that is okay)</a:t>
            </a:r>
          </a:p>
          <a:p>
            <a:r>
              <a:rPr lang="en-US" noProof="0" dirty="0"/>
              <a:t>I created a lot of data by making assumptions, and I must be conscious of when I feel as though I’m ‘reading between the lines’ in Research.</a:t>
            </a:r>
          </a:p>
          <a:p>
            <a:r>
              <a:rPr lang="en-US" noProof="0" dirty="0"/>
              <a:t>Easily accessible TEC Plastics are increasingly a component of human-water relationships. Due to their </a:t>
            </a:r>
            <a:r>
              <a:rPr lang="en-US" noProof="0" dirty="0" err="1"/>
              <a:t>accessability</a:t>
            </a:r>
            <a:r>
              <a:rPr lang="en-US" noProof="0" dirty="0"/>
              <a:t>, and </a:t>
            </a:r>
            <a:r>
              <a:rPr lang="en-US" noProof="0" dirty="0" err="1"/>
              <a:t>especiually</a:t>
            </a:r>
            <a:r>
              <a:rPr lang="en-US" noProof="0" dirty="0"/>
              <a:t> in Gozo, due to the popular opinion that tap water there does not taste nice, how that influences people to actively enter the market for plastic packaged water.</a:t>
            </a:r>
          </a:p>
          <a:p>
            <a:endParaRPr lang="en-US" noProof="0" dirty="0"/>
          </a:p>
          <a:p>
            <a:endParaRPr lang="en-US" noProof="0" dirty="0"/>
          </a:p>
          <a:p>
            <a:endParaRPr lang="en-US" noProof="0" dirty="0"/>
          </a:p>
          <a:p>
            <a:endParaRPr lang="en-US" noProof="0" dirty="0"/>
          </a:p>
          <a:p>
            <a:r>
              <a:rPr lang="en-US" u="sng" noProof="0" dirty="0"/>
              <a:t>Ref:</a:t>
            </a:r>
          </a:p>
          <a:p>
            <a:r>
              <a:rPr lang="en-US" u="none" noProof="0" dirty="0"/>
              <a:t>Ralph, C. (2019) </a:t>
            </a:r>
            <a:r>
              <a:rPr lang="en-US" i="1" u="none" noProof="0" dirty="0"/>
              <a:t>Alter Aqua Sign, Victoria.</a:t>
            </a:r>
          </a:p>
          <a:p>
            <a:endParaRPr lang="en-GB" i="0" u="none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B0752B-143C-4FB7-A5EF-0E6444EB9B5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0123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/>
              <a:t>(2 mins)</a:t>
            </a:r>
          </a:p>
          <a:p>
            <a:r>
              <a:rPr lang="en-US" noProof="0" dirty="0"/>
              <a:t>I am approaching this dissertation from a new materialities approach, which acknowledges the agency of material in human- environment relationships.</a:t>
            </a:r>
          </a:p>
          <a:p>
            <a:r>
              <a:rPr lang="en-US" noProof="0" dirty="0"/>
              <a:t>I am also approaching this discussion from a Posthumanist perspective, which acknowledges the difficulty of approaching human - environment relations from an anthropocentric perspective. Furthermore, I am interested in Barad’s discussion of ‘post human performative’ which discusses the way that human – material boundaries are enacted.</a:t>
            </a:r>
          </a:p>
          <a:p>
            <a:endParaRPr lang="en-US" noProof="0" dirty="0"/>
          </a:p>
          <a:p>
            <a:r>
              <a:rPr lang="en-US" noProof="0" dirty="0"/>
              <a:t>I need to research Agential realism further, but I feel as though  it may be a useful theory at this stage.</a:t>
            </a:r>
          </a:p>
          <a:p>
            <a:endParaRPr lang="en-US" noProof="0" dirty="0"/>
          </a:p>
          <a:p>
            <a:r>
              <a:rPr lang="en-US" noProof="0" dirty="0"/>
              <a:t>Ingold’s discussion of materials against materiality (2007) is very useful for my discussion and is the basis from which my interest in this topic came.</a:t>
            </a:r>
          </a:p>
          <a:p>
            <a:r>
              <a:rPr lang="en-US" noProof="0" dirty="0"/>
              <a:t>Plastic water, by Hawkins, Potter and Race (2015) is very useful for my discussion of TEC plastics in human- water relationships.</a:t>
            </a:r>
          </a:p>
          <a:p>
            <a:endParaRPr lang="en-US" noProof="0" dirty="0"/>
          </a:p>
          <a:p>
            <a:endParaRPr lang="cy-GB" dirty="0"/>
          </a:p>
          <a:p>
            <a:r>
              <a:rPr lang="cy-GB" u="sng" dirty="0"/>
              <a:t>Ref: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Barad, K. (2003) ‘Post Humanist Performativity: Towards an Understanding of How Matter Comes to Matter’, </a:t>
            </a:r>
            <a:r>
              <a:rPr lang="en-US" i="1" dirty="0"/>
              <a:t>Journal of Women in Culture and Society, </a:t>
            </a:r>
            <a:r>
              <a:rPr lang="en-US" dirty="0"/>
              <a:t>28 (3), pp. 801-831.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Barad, K. (2007) </a:t>
            </a:r>
            <a:r>
              <a:rPr lang="en-US" i="1" dirty="0"/>
              <a:t>Meeting the Universe Halfway. </a:t>
            </a:r>
            <a:r>
              <a:rPr lang="en-US" dirty="0"/>
              <a:t>Duke University Press: London</a:t>
            </a:r>
            <a:endParaRPr lang="cy-GB" u="sng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noProof="0" dirty="0" err="1"/>
              <a:t>Faya</a:t>
            </a:r>
            <a:r>
              <a:rPr lang="en-US" noProof="0" dirty="0"/>
              <a:t>, O.</a:t>
            </a:r>
            <a:r>
              <a:rPr lang="en-US" dirty="0"/>
              <a:t> </a:t>
            </a:r>
            <a:r>
              <a:rPr lang="en-US" noProof="0" dirty="0"/>
              <a:t>(2019) </a:t>
            </a:r>
            <a:r>
              <a:rPr lang="en-US" i="1" noProof="0" dirty="0"/>
              <a:t>N/A </a:t>
            </a:r>
            <a:r>
              <a:rPr lang="en-US" i="0" noProof="0" dirty="0"/>
              <a:t>[Body Painting]. Available at: https://www.orlyfaya.com/trees.html (Accessed on: 25/11/19)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Hawkins, G., Potter, E., Race, K., (2015) </a:t>
            </a:r>
            <a:r>
              <a:rPr lang="en-US" i="1" dirty="0"/>
              <a:t>Plastic Water: The Social and Material Life of Bottled Water’. </a:t>
            </a:r>
            <a:r>
              <a:rPr lang="en-US" dirty="0"/>
              <a:t>Massachusetts Institute of Technology: London.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Ingold, T. (2007) ‘Materials Against Materiality’ </a:t>
            </a:r>
            <a:r>
              <a:rPr lang="en-US" i="1" dirty="0"/>
              <a:t>Archeological Dialogues, </a:t>
            </a:r>
            <a:r>
              <a:rPr lang="en-US" dirty="0"/>
              <a:t>4(01), pp. 1-16.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noProof="0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B0752B-143C-4FB7-A5EF-0E6444EB9B5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620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B0752B-143C-4FB7-A5EF-0E6444EB9B5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2208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Cliciwch i olygu arddull is-deitl y Meistr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smtClean="0"/>
              <a:pPr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45955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smtClean="0"/>
              <a:pPr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1670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085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smtClean="0"/>
              <a:pPr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7487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smtClean="0"/>
              <a:pPr/>
              <a:t>11/26/2019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2076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smtClean="0"/>
              <a:pPr/>
              <a:t>11/26/2019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4788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smtClean="0"/>
              <a:pPr/>
              <a:t>11/26/2019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347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smtClean="0"/>
              <a:pPr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106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cy-GB"/>
              <a:t>Cliciwch eicon i ychwanegu llun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smtClean="0"/>
              <a:pPr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9338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lun Panoramig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cy-GB"/>
              <a:t>Cliciwch eicon i ychwanegu llun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smtClean="0"/>
              <a:pPr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42741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yfyniad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49893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erdyn En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smtClean="0"/>
              <a:pPr/>
              <a:t>11/26/2019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53426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smtClean="0"/>
              <a:pPr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1748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smtClean="0"/>
              <a:pPr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381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smtClean="0"/>
              <a:pPr/>
              <a:t>11/26/2019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74748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fineartamerica.com/featured/xlendi-gozo-godwin-cassar.htm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artworksforchange.org/portfolio/fred-tomaselli/" TargetMode="External"/><Relationship Id="rId4" Type="http://schemas.openxmlformats.org/officeDocument/2006/relationships/hyperlink" Target="http://anthropologyfieldschool.org/index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D045FA7-E1F9-437A-864A-232A992500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7954" y="1060620"/>
            <a:ext cx="10572000" cy="2971051"/>
          </a:xfrm>
        </p:spPr>
        <p:txBody>
          <a:bodyPr/>
          <a:lstStyle/>
          <a:p>
            <a:r>
              <a:rPr lang="en-US" sz="7200" dirty="0">
                <a:solidFill>
                  <a:schemeClr val="tx1"/>
                </a:solidFill>
                <a:latin typeface="Corbel" panose="020B0503020204020204" pitchFamily="34" charset="0"/>
                <a:cs typeface="Arabic Typesetting" panose="020B0604020202020204" pitchFamily="66" charset="-78"/>
              </a:rPr>
              <a:t>Human-Water- Plastic Relationships and Water Scarcity. (HPAN3060)</a:t>
            </a:r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01C68D2D-AC01-4B2D-960D-5E9541959CD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sz="5400" dirty="0">
                <a:latin typeface="Corbel" panose="020B0503020204020204" pitchFamily="34" charset="0"/>
                <a:cs typeface="Arabic Typesetting" panose="03020402040406030203" pitchFamily="66" charset="-78"/>
              </a:rPr>
              <a:t>By Carrianne Ralph</a:t>
            </a:r>
          </a:p>
        </p:txBody>
      </p:sp>
    </p:spTree>
    <p:extLst>
      <p:ext uri="{BB962C8B-B14F-4D97-AF65-F5344CB8AC3E}">
        <p14:creationId xmlns:p14="http://schemas.microsoft.com/office/powerpoint/2010/main" val="2360705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98E9344A-FD28-47D4-AC3B-D3FB93E54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err="1"/>
              <a:t>Abstract</a:t>
            </a:r>
            <a:endParaRPr lang="en-GB" dirty="0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599BC8D1-FBED-4870-9C18-F3E04DDC2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00" y="2222286"/>
            <a:ext cx="10554574" cy="363651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Petryal: Corneli Crwn 3">
            <a:extLst>
              <a:ext uri="{FF2B5EF4-FFF2-40B4-BE49-F238E27FC236}">
                <a16:creationId xmlns:a16="http://schemas.microsoft.com/office/drawing/2014/main" id="{CB67ABC8-4614-43F7-A1EB-EBEC8CEB6F21}"/>
              </a:ext>
            </a:extLst>
          </p:cNvPr>
          <p:cNvSpPr/>
          <p:nvPr/>
        </p:nvSpPr>
        <p:spPr>
          <a:xfrm>
            <a:off x="243072" y="2294828"/>
            <a:ext cx="6422904" cy="4185472"/>
          </a:xfrm>
          <a:prstGeom prst="round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5FAF5791-3A90-4553-B517-57EF549DE8D2}"/>
              </a:ext>
            </a:extLst>
          </p:cNvPr>
          <p:cNvSpPr txBox="1"/>
          <p:nvPr/>
        </p:nvSpPr>
        <p:spPr>
          <a:xfrm>
            <a:off x="542438" y="2852928"/>
            <a:ext cx="584921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err="1">
                <a:solidFill>
                  <a:schemeClr val="bg1"/>
                </a:solidFill>
              </a:rPr>
              <a:t>Influences</a:t>
            </a:r>
            <a:r>
              <a:rPr lang="cy-GB" dirty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for</a:t>
            </a:r>
            <a:r>
              <a:rPr lang="cy-GB" dirty="0">
                <a:solidFill>
                  <a:schemeClr val="bg1"/>
                </a:solidFill>
              </a:rPr>
              <a:t> Research: </a:t>
            </a:r>
            <a:r>
              <a:rPr lang="cy-GB" dirty="0" err="1">
                <a:solidFill>
                  <a:schemeClr val="bg1"/>
                </a:solidFill>
              </a:rPr>
              <a:t>Environmentalism</a:t>
            </a:r>
            <a:r>
              <a:rPr lang="cy-GB" dirty="0">
                <a:solidFill>
                  <a:schemeClr val="bg1"/>
                </a:solidFill>
              </a:rPr>
              <a:t> (</a:t>
            </a:r>
            <a:r>
              <a:rPr lang="cy-GB" dirty="0" err="1">
                <a:solidFill>
                  <a:schemeClr val="bg1"/>
                </a:solidFill>
              </a:rPr>
              <a:t>Milton</a:t>
            </a:r>
            <a:r>
              <a:rPr lang="cy-GB" dirty="0">
                <a:solidFill>
                  <a:schemeClr val="bg1"/>
                </a:solidFill>
              </a:rPr>
              <a:t>, 1993, 1996)</a:t>
            </a:r>
          </a:p>
          <a:p>
            <a:endParaRPr lang="cy-GB" dirty="0">
              <a:solidFill>
                <a:schemeClr val="bg1"/>
              </a:solidFill>
            </a:endParaRPr>
          </a:p>
          <a:p>
            <a:r>
              <a:rPr lang="cy-GB" dirty="0" err="1">
                <a:solidFill>
                  <a:schemeClr val="bg1"/>
                </a:solidFill>
              </a:rPr>
              <a:t>This</a:t>
            </a:r>
            <a:r>
              <a:rPr lang="cy-GB" dirty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Dissertation</a:t>
            </a:r>
            <a:r>
              <a:rPr lang="cy-GB" dirty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aims</a:t>
            </a:r>
            <a:r>
              <a:rPr lang="cy-GB" dirty="0">
                <a:solidFill>
                  <a:schemeClr val="bg1"/>
                </a:solidFill>
              </a:rPr>
              <a:t> to </a:t>
            </a:r>
            <a:r>
              <a:rPr lang="cy-GB" dirty="0" err="1">
                <a:solidFill>
                  <a:schemeClr val="bg1"/>
                </a:solidFill>
              </a:rPr>
              <a:t>understand</a:t>
            </a:r>
            <a:r>
              <a:rPr lang="cy-GB" dirty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how</a:t>
            </a:r>
            <a:r>
              <a:rPr lang="cy-GB" dirty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Plastic</a:t>
            </a:r>
            <a:r>
              <a:rPr lang="cy-GB" dirty="0">
                <a:solidFill>
                  <a:schemeClr val="bg1"/>
                </a:solidFill>
              </a:rPr>
              <a:t> – </a:t>
            </a:r>
            <a:r>
              <a:rPr lang="cy-GB" dirty="0" err="1">
                <a:solidFill>
                  <a:schemeClr val="bg1"/>
                </a:solidFill>
              </a:rPr>
              <a:t>Human</a:t>
            </a:r>
            <a:r>
              <a:rPr lang="cy-GB" dirty="0">
                <a:solidFill>
                  <a:schemeClr val="bg1"/>
                </a:solidFill>
              </a:rPr>
              <a:t> – </a:t>
            </a:r>
            <a:r>
              <a:rPr lang="cy-GB" dirty="0" err="1">
                <a:solidFill>
                  <a:schemeClr val="bg1"/>
                </a:solidFill>
              </a:rPr>
              <a:t>Water</a:t>
            </a:r>
            <a:r>
              <a:rPr lang="cy-GB" dirty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relationships</a:t>
            </a:r>
            <a:r>
              <a:rPr lang="cy-GB" dirty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are</a:t>
            </a:r>
            <a:r>
              <a:rPr lang="cy-GB" dirty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enacted</a:t>
            </a:r>
            <a:r>
              <a:rPr lang="cy-GB" dirty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and</a:t>
            </a:r>
            <a:r>
              <a:rPr lang="cy-GB" dirty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affected</a:t>
            </a:r>
            <a:r>
              <a:rPr lang="cy-GB" dirty="0">
                <a:solidFill>
                  <a:schemeClr val="bg1"/>
                </a:solidFill>
              </a:rPr>
              <a:t> by </a:t>
            </a:r>
            <a:r>
              <a:rPr lang="cy-GB" dirty="0" err="1">
                <a:solidFill>
                  <a:schemeClr val="bg1"/>
                </a:solidFill>
              </a:rPr>
              <a:t>water</a:t>
            </a:r>
            <a:r>
              <a:rPr lang="cy-GB" dirty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scarcity</a:t>
            </a:r>
            <a:r>
              <a:rPr lang="cy-GB" dirty="0">
                <a:solidFill>
                  <a:schemeClr val="bg1"/>
                </a:solidFill>
              </a:rPr>
              <a:t>.</a:t>
            </a:r>
          </a:p>
          <a:p>
            <a:r>
              <a:rPr lang="cy-GB" u="sng" dirty="0" err="1">
                <a:solidFill>
                  <a:schemeClr val="bg1"/>
                </a:solidFill>
              </a:rPr>
              <a:t>Aims</a:t>
            </a:r>
            <a:r>
              <a:rPr lang="cy-GB" u="sng" dirty="0">
                <a:solidFill>
                  <a:schemeClr val="bg1"/>
                </a:solidFill>
              </a:rPr>
              <a:t> to do </a:t>
            </a:r>
            <a:r>
              <a:rPr lang="cy-GB" u="sng" dirty="0" err="1">
                <a:solidFill>
                  <a:schemeClr val="bg1"/>
                </a:solidFill>
              </a:rPr>
              <a:t>this</a:t>
            </a:r>
            <a:r>
              <a:rPr lang="cy-GB" u="sng" dirty="0">
                <a:solidFill>
                  <a:schemeClr val="bg1"/>
                </a:solidFill>
              </a:rPr>
              <a:t> by: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 err="1">
                <a:solidFill>
                  <a:schemeClr val="bg1"/>
                </a:solidFill>
              </a:rPr>
              <a:t>Understanding</a:t>
            </a:r>
            <a:r>
              <a:rPr lang="cy-GB" dirty="0">
                <a:solidFill>
                  <a:schemeClr val="bg1"/>
                </a:solidFill>
              </a:rPr>
              <a:t> the </a:t>
            </a:r>
            <a:r>
              <a:rPr lang="cy-GB" dirty="0" err="1">
                <a:solidFill>
                  <a:schemeClr val="bg1"/>
                </a:solidFill>
              </a:rPr>
              <a:t>economics</a:t>
            </a:r>
            <a:r>
              <a:rPr lang="cy-GB" dirty="0">
                <a:solidFill>
                  <a:schemeClr val="bg1"/>
                </a:solidFill>
              </a:rPr>
              <a:t> of </a:t>
            </a:r>
            <a:r>
              <a:rPr lang="cy-GB" dirty="0" err="1">
                <a:solidFill>
                  <a:schemeClr val="bg1"/>
                </a:solidFill>
              </a:rPr>
              <a:t>Water</a:t>
            </a:r>
            <a:r>
              <a:rPr lang="cy-GB" dirty="0">
                <a:solidFill>
                  <a:schemeClr val="bg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 err="1">
                <a:solidFill>
                  <a:schemeClr val="bg1"/>
                </a:solidFill>
              </a:rPr>
              <a:t>Understanding</a:t>
            </a:r>
            <a:r>
              <a:rPr lang="cy-GB" dirty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littering</a:t>
            </a:r>
            <a:r>
              <a:rPr lang="cy-GB" dirty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and</a:t>
            </a:r>
            <a:r>
              <a:rPr lang="cy-GB" dirty="0">
                <a:solidFill>
                  <a:schemeClr val="bg1"/>
                </a:solidFill>
              </a:rPr>
              <a:t> the </a:t>
            </a:r>
            <a:r>
              <a:rPr lang="cy-GB" dirty="0" err="1">
                <a:solidFill>
                  <a:schemeClr val="bg1"/>
                </a:solidFill>
              </a:rPr>
              <a:t>idea</a:t>
            </a:r>
            <a:r>
              <a:rPr lang="cy-GB" dirty="0">
                <a:solidFill>
                  <a:schemeClr val="bg1"/>
                </a:solidFill>
              </a:rPr>
              <a:t> of ‘</a:t>
            </a:r>
            <a:r>
              <a:rPr lang="cy-GB" dirty="0" err="1">
                <a:solidFill>
                  <a:schemeClr val="bg1"/>
                </a:solidFill>
              </a:rPr>
              <a:t>litter</a:t>
            </a:r>
            <a:r>
              <a:rPr lang="cy-GB" dirty="0">
                <a:solidFill>
                  <a:schemeClr val="bg1"/>
                </a:solidFill>
              </a:rPr>
              <a:t>’.</a:t>
            </a:r>
          </a:p>
        </p:txBody>
      </p:sp>
      <p:pic>
        <p:nvPicPr>
          <p:cNvPr id="6" name="Dalfan Cynnwys 4" descr="Llun yn cynnwys ffabrig&#10;&#10;Wedi cynhyrchu’r disgrifiad yn awtomatig">
            <a:extLst>
              <a:ext uri="{FF2B5EF4-FFF2-40B4-BE49-F238E27FC236}">
                <a16:creationId xmlns:a16="http://schemas.microsoft.com/office/drawing/2014/main" id="{A696092D-1B11-4415-975F-F6E24F222D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1382" y="2294828"/>
            <a:ext cx="3168180" cy="448693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833326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etryal: Corneli Crwn 8">
            <a:extLst>
              <a:ext uri="{FF2B5EF4-FFF2-40B4-BE49-F238E27FC236}">
                <a16:creationId xmlns:a16="http://schemas.microsoft.com/office/drawing/2014/main" id="{26E8DAD5-C64A-4CDC-A7B3-F2D8DBBACFC7}"/>
              </a:ext>
            </a:extLst>
          </p:cNvPr>
          <p:cNvSpPr/>
          <p:nvPr/>
        </p:nvSpPr>
        <p:spPr>
          <a:xfrm>
            <a:off x="1758815" y="4195380"/>
            <a:ext cx="8674367" cy="2430282"/>
          </a:xfrm>
          <a:prstGeom prst="round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11FA18C1-75ED-40CA-B42F-597EB5E93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Field Site Location: Gozo, Malta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F807EB8D-17C5-42FB-8B21-B28C1E90E2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0541" y="4352127"/>
            <a:ext cx="8370914" cy="2116788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‘The Maltese Islands form the most water-poor country in the European Union and one of the ten driest in the world’, (Bold Content, 2019).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^Bold Content employed by Coca Cola, who fund local water schemes^ in Gozo, with Alter Aqua.</a:t>
            </a:r>
          </a:p>
        </p:txBody>
      </p:sp>
      <p:pic>
        <p:nvPicPr>
          <p:cNvPr id="5" name="Llun 4" descr="Llun yn cynnwys llestri bwrdd, plât, cwpan, cloc&#10;&#10;Wedi cynhyrchu’r disgrifiad yn awtomatig">
            <a:extLst>
              <a:ext uri="{FF2B5EF4-FFF2-40B4-BE49-F238E27FC236}">
                <a16:creationId xmlns:a16="http://schemas.microsoft.com/office/drawing/2014/main" id="{6BCE53C3-0BE7-4D9E-A488-7724DEEA9E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7354" y="2706561"/>
            <a:ext cx="2014105" cy="766659"/>
          </a:xfrm>
          <a:prstGeom prst="rect">
            <a:avLst/>
          </a:prstGeom>
        </p:spPr>
      </p:pic>
      <p:pic>
        <p:nvPicPr>
          <p:cNvPr id="6" name="Dalfan Cynnwys 4" descr="Llun yn cynnwys awyr agored, llun, blaen, golygfa&#10;&#10;Wedi cynhyrchu’r disgrifiad yn awtomatig">
            <a:extLst>
              <a:ext uri="{FF2B5EF4-FFF2-40B4-BE49-F238E27FC236}">
                <a16:creationId xmlns:a16="http://schemas.microsoft.com/office/drawing/2014/main" id="{2AFF56F9-9AA7-452D-BCC8-15D3AEAA6E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62573" y="2141149"/>
            <a:ext cx="2460714" cy="18974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Llun 3" descr="Llun yn cynnwys map, testun&#10;&#10;Wedi cynhyrchu’r disgrifiad yn awtomatig">
            <a:extLst>
              <a:ext uri="{FF2B5EF4-FFF2-40B4-BE49-F238E27FC236}">
                <a16:creationId xmlns:a16="http://schemas.microsoft.com/office/drawing/2014/main" id="{637F4AFD-E89B-4C90-BA86-320FA09886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000" y="2312864"/>
            <a:ext cx="2460714" cy="177056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5647845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etryal: Corneli Crwn 14">
            <a:extLst>
              <a:ext uri="{FF2B5EF4-FFF2-40B4-BE49-F238E27FC236}">
                <a16:creationId xmlns:a16="http://schemas.microsoft.com/office/drawing/2014/main" id="{5E54A96E-5F83-4AC1-A011-A3FDBE8F7133}"/>
              </a:ext>
            </a:extLst>
          </p:cNvPr>
          <p:cNvSpPr/>
          <p:nvPr/>
        </p:nvSpPr>
        <p:spPr>
          <a:xfrm>
            <a:off x="377963" y="2696334"/>
            <a:ext cx="4895233" cy="1348537"/>
          </a:xfrm>
          <a:prstGeom prst="round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Petryal: Corneli Crwn 12">
            <a:extLst>
              <a:ext uri="{FF2B5EF4-FFF2-40B4-BE49-F238E27FC236}">
                <a16:creationId xmlns:a16="http://schemas.microsoft.com/office/drawing/2014/main" id="{EA5C3E04-92BF-4E4F-B60E-3ADD84AD0638}"/>
              </a:ext>
            </a:extLst>
          </p:cNvPr>
          <p:cNvSpPr/>
          <p:nvPr/>
        </p:nvSpPr>
        <p:spPr>
          <a:xfrm>
            <a:off x="364459" y="4192232"/>
            <a:ext cx="4895232" cy="2291977"/>
          </a:xfrm>
          <a:prstGeom prst="round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7A64B72F-BEEC-4708-9EE8-1FE909355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Methodology</a:t>
            </a: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BB324F4C-DCD4-4ED6-BCF2-3CB816B1A54D}"/>
              </a:ext>
            </a:extLst>
          </p:cNvPr>
          <p:cNvSpPr txBox="1"/>
          <p:nvPr/>
        </p:nvSpPr>
        <p:spPr>
          <a:xfrm>
            <a:off x="444228" y="4101889"/>
            <a:ext cx="4762701" cy="24726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dirty="0">
                <a:solidFill>
                  <a:schemeClr val="bg1"/>
                </a:solidFill>
              </a:rPr>
              <a:t>‘An interview is a genre of conversation that should be  studied as such, not treated as a tool for data collection on something outside of itself’ (Pink, 2001, p.243) </a:t>
            </a:r>
          </a:p>
        </p:txBody>
      </p:sp>
      <p:sp>
        <p:nvSpPr>
          <p:cNvPr id="5" name="Petryal: Corneli Crwn 4">
            <a:extLst>
              <a:ext uri="{FF2B5EF4-FFF2-40B4-BE49-F238E27FC236}">
                <a16:creationId xmlns:a16="http://schemas.microsoft.com/office/drawing/2014/main" id="{0E55CE64-3DA7-470B-B8E2-A0EC65913381}"/>
              </a:ext>
            </a:extLst>
          </p:cNvPr>
          <p:cNvSpPr/>
          <p:nvPr/>
        </p:nvSpPr>
        <p:spPr>
          <a:xfrm>
            <a:off x="6426678" y="2564552"/>
            <a:ext cx="5626286" cy="4016188"/>
          </a:xfrm>
          <a:prstGeom prst="round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Llun 11" descr="Llun yn cynnwys awyr agored, dŵr, natur, cefnfor&#10;&#10;Wedi cynhyrchu’r disgrifiad yn awtomatig">
            <a:extLst>
              <a:ext uri="{FF2B5EF4-FFF2-40B4-BE49-F238E27FC236}">
                <a16:creationId xmlns:a16="http://schemas.microsoft.com/office/drawing/2014/main" id="{ACAA772C-B846-4B14-8152-2D49AFC11C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25" y="2724943"/>
            <a:ext cx="2267712" cy="170078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3" name="Blwch Testun 2">
            <a:extLst>
              <a:ext uri="{FF2B5EF4-FFF2-40B4-BE49-F238E27FC236}">
                <a16:creationId xmlns:a16="http://schemas.microsoft.com/office/drawing/2014/main" id="{9BE03BF0-25F4-461A-B360-12521EB71AAC}"/>
              </a:ext>
            </a:extLst>
          </p:cNvPr>
          <p:cNvSpPr txBox="1"/>
          <p:nvPr/>
        </p:nvSpPr>
        <p:spPr>
          <a:xfrm>
            <a:off x="377963" y="2045873"/>
            <a:ext cx="2221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u="sng" dirty="0"/>
              <a:t>TRIANGULATION</a:t>
            </a:r>
            <a:endParaRPr lang="en-GB" u="sng" dirty="0"/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527807EF-6054-47E0-A607-C9933ED70C20}"/>
              </a:ext>
            </a:extLst>
          </p:cNvPr>
          <p:cNvSpPr txBox="1"/>
          <p:nvPr/>
        </p:nvSpPr>
        <p:spPr>
          <a:xfrm>
            <a:off x="810000" y="2836671"/>
            <a:ext cx="419463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Placing the Self: Tourist?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Research Group: Everyone?</a:t>
            </a:r>
          </a:p>
          <a:p>
            <a:endParaRPr lang="cy-GB" dirty="0"/>
          </a:p>
          <a:p>
            <a:endParaRPr lang="en-GB" dirty="0"/>
          </a:p>
        </p:txBody>
      </p:sp>
      <p:pic>
        <p:nvPicPr>
          <p:cNvPr id="14" name="Llun 13" descr="Llun yn cynnwys awyr agored, adeilad, arwydd, eistedd&#10;&#10;Wedi cynhyrchu’r disgrifiad yn awtomatig">
            <a:extLst>
              <a:ext uri="{FF2B5EF4-FFF2-40B4-BE49-F238E27FC236}">
                <a16:creationId xmlns:a16="http://schemas.microsoft.com/office/drawing/2014/main" id="{E14BF601-DE33-4D59-98E6-9E7EF59004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98021" y="2772130"/>
            <a:ext cx="1383977" cy="184530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Dalfan Cynnwys 9" descr="Llun yn cynnwys adeilad, awyr agored, stryd, ffordd&#10;&#10;Wedi cynhyrchu’r disgrifiad yn awtomatig">
            <a:extLst>
              <a:ext uri="{FF2B5EF4-FFF2-40B4-BE49-F238E27FC236}">
                <a16:creationId xmlns:a16="http://schemas.microsoft.com/office/drawing/2014/main" id="{29F1B2E7-E896-46DD-8C30-465A781F9E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7283925" y="4526488"/>
            <a:ext cx="1278312" cy="170441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6" name="Llun 15">
            <a:extLst>
              <a:ext uri="{FF2B5EF4-FFF2-40B4-BE49-F238E27FC236}">
                <a16:creationId xmlns:a16="http://schemas.microsoft.com/office/drawing/2014/main" id="{CC4B3F3C-A843-43B0-AE0D-1B05314279B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23264" y="4825011"/>
            <a:ext cx="958734" cy="14704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Blwch Testun 6">
            <a:extLst>
              <a:ext uri="{FF2B5EF4-FFF2-40B4-BE49-F238E27FC236}">
                <a16:creationId xmlns:a16="http://schemas.microsoft.com/office/drawing/2014/main" id="{10B1C5D2-17AB-436B-8506-8AD1B6396424}"/>
              </a:ext>
            </a:extLst>
          </p:cNvPr>
          <p:cNvSpPr txBox="1"/>
          <p:nvPr/>
        </p:nvSpPr>
        <p:spPr>
          <a:xfrm>
            <a:off x="3922776" y="2066544"/>
            <a:ext cx="7370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err="1"/>
              <a:t>Ethics</a:t>
            </a:r>
            <a:r>
              <a:rPr lang="cy-GB" dirty="0"/>
              <a:t>: </a:t>
            </a:r>
            <a:r>
              <a:rPr lang="cy-GB" dirty="0" err="1"/>
              <a:t>Forms</a:t>
            </a:r>
            <a:r>
              <a:rPr lang="cy-GB" dirty="0"/>
              <a:t> </a:t>
            </a:r>
            <a:r>
              <a:rPr lang="cy-GB" dirty="0" err="1"/>
              <a:t>and</a:t>
            </a:r>
            <a:r>
              <a:rPr lang="cy-GB" dirty="0"/>
              <a:t> </a:t>
            </a:r>
            <a:r>
              <a:rPr lang="cy-GB" dirty="0" err="1"/>
              <a:t>following</a:t>
            </a:r>
            <a:r>
              <a:rPr lang="cy-GB" dirty="0"/>
              <a:t> ASA </a:t>
            </a:r>
            <a:r>
              <a:rPr lang="cy-GB" dirty="0" err="1"/>
              <a:t>Ethical</a:t>
            </a:r>
            <a:r>
              <a:rPr lang="cy-GB" dirty="0"/>
              <a:t> </a:t>
            </a:r>
            <a:r>
              <a:rPr lang="cy-GB" dirty="0" err="1"/>
              <a:t>Guidelines</a:t>
            </a:r>
            <a:r>
              <a:rPr lang="cy-GB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8578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etryal: Corneli Crwn 5">
            <a:extLst>
              <a:ext uri="{FF2B5EF4-FFF2-40B4-BE49-F238E27FC236}">
                <a16:creationId xmlns:a16="http://schemas.microsoft.com/office/drawing/2014/main" id="{0A10938E-4D3E-4DFD-9993-3BE540E26973}"/>
              </a:ext>
            </a:extLst>
          </p:cNvPr>
          <p:cNvSpPr/>
          <p:nvPr/>
        </p:nvSpPr>
        <p:spPr>
          <a:xfrm>
            <a:off x="269966" y="2569027"/>
            <a:ext cx="7628709" cy="3072931"/>
          </a:xfrm>
          <a:prstGeom prst="round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CA479310-ADA6-454C-97AB-202BCE675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6000" dirty="0">
                <a:solidFill>
                  <a:schemeClr val="tx1"/>
                </a:solidFill>
                <a:latin typeface="Corbel" panose="020B0503020204020204" pitchFamily="34" charset="0"/>
              </a:rPr>
              <a:t>What did I do?</a:t>
            </a:r>
            <a:endParaRPr lang="en-GB" sz="6000" dirty="0">
              <a:solidFill>
                <a:schemeClr val="tx1"/>
              </a:solidFill>
              <a:latin typeface="Corbel" panose="020B0503020204020204" pitchFamily="34" charset="0"/>
            </a:endParaRP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685FBE3E-D6E7-47BD-B9E4-703CAE18A0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966" y="2429691"/>
            <a:ext cx="10554574" cy="3636511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bg1"/>
                </a:solidFill>
              </a:rPr>
              <a:t>Summer School Student.</a:t>
            </a:r>
            <a:endParaRPr lang="cy-GB" dirty="0">
              <a:solidFill>
                <a:schemeClr val="bg1"/>
              </a:solidFill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A lot of time wandering around the island.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Mostly Conducting informal interviews.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Formal Interview EcoGozo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Found </a:t>
            </a:r>
            <a:r>
              <a:rPr lang="en-GB" dirty="0" err="1">
                <a:solidFill>
                  <a:schemeClr val="bg1"/>
                </a:solidFill>
              </a:rPr>
              <a:t>Llanllyr</a:t>
            </a:r>
            <a:endParaRPr lang="en-GB" dirty="0">
              <a:solidFill>
                <a:schemeClr val="bg1"/>
              </a:solidFill>
            </a:endParaRPr>
          </a:p>
          <a:p>
            <a:pPr marL="0" indent="0">
              <a:buClr>
                <a:schemeClr val="tx1"/>
              </a:buClr>
              <a:buNone/>
            </a:pPr>
            <a:endParaRPr lang="en-GB" dirty="0"/>
          </a:p>
        </p:txBody>
      </p:sp>
      <p:pic>
        <p:nvPicPr>
          <p:cNvPr id="5" name="Llun 4" descr="Llun yn cynnwys dan do, cabinet, cegin, oergell&#10;&#10;Wedi cynhyrchu’r disgrifiad yn awtomatig">
            <a:extLst>
              <a:ext uri="{FF2B5EF4-FFF2-40B4-BE49-F238E27FC236}">
                <a16:creationId xmlns:a16="http://schemas.microsoft.com/office/drawing/2014/main" id="{9AD5FC4D-6BD1-42EB-9F88-0C6320AE35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8811" y="2429691"/>
            <a:ext cx="3753223" cy="333862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6586005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etryal 3">
            <a:extLst>
              <a:ext uri="{FF2B5EF4-FFF2-40B4-BE49-F238E27FC236}">
                <a16:creationId xmlns:a16="http://schemas.microsoft.com/office/drawing/2014/main" id="{57032DBA-EBC1-467E-8E88-27F5DF71460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solidFill>
              <a:schemeClr val="bg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Llun 4">
            <a:extLst>
              <a:ext uri="{FF2B5EF4-FFF2-40B4-BE49-F238E27FC236}">
                <a16:creationId xmlns:a16="http://schemas.microsoft.com/office/drawing/2014/main" id="{4E9BD41D-A166-40B9-B5B1-E3B9173353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3167" y="723481"/>
            <a:ext cx="7785665" cy="54110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3638840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etryal: Corneli Crwn 5">
            <a:extLst>
              <a:ext uri="{FF2B5EF4-FFF2-40B4-BE49-F238E27FC236}">
                <a16:creationId xmlns:a16="http://schemas.microsoft.com/office/drawing/2014/main" id="{92690307-4FAD-40E9-B8A5-1D294B0935FA}"/>
              </a:ext>
            </a:extLst>
          </p:cNvPr>
          <p:cNvSpPr/>
          <p:nvPr/>
        </p:nvSpPr>
        <p:spPr>
          <a:xfrm>
            <a:off x="351185" y="2959342"/>
            <a:ext cx="8020594" cy="2577739"/>
          </a:xfrm>
          <a:prstGeom prst="round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97AF948A-3D68-45B6-BE1A-7882B5E6B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1072635"/>
            <a:ext cx="10571998" cy="970450"/>
          </a:xfrm>
        </p:spPr>
        <p:txBody>
          <a:bodyPr/>
          <a:lstStyle/>
          <a:p>
            <a:r>
              <a:rPr lang="cy-GB" sz="6000" dirty="0">
                <a:solidFill>
                  <a:schemeClr val="tx1"/>
                </a:solidFill>
                <a:latin typeface="Corbel" panose="020B0503020204020204" pitchFamily="34" charset="0"/>
              </a:rPr>
              <a:t>What I </a:t>
            </a:r>
            <a:r>
              <a:rPr lang="cy-GB" sz="6000" dirty="0" err="1">
                <a:solidFill>
                  <a:schemeClr val="tx1"/>
                </a:solidFill>
                <a:latin typeface="Corbel" panose="020B0503020204020204" pitchFamily="34" charset="0"/>
              </a:rPr>
              <a:t>Think</a:t>
            </a:r>
            <a:r>
              <a:rPr lang="cy-GB" sz="6000" dirty="0">
                <a:solidFill>
                  <a:schemeClr val="tx1"/>
                </a:solidFill>
                <a:latin typeface="Corbel" panose="020B0503020204020204" pitchFamily="34" charset="0"/>
              </a:rPr>
              <a:t> I </a:t>
            </a:r>
            <a:r>
              <a:rPr lang="cy-GB" sz="6000" dirty="0" err="1">
                <a:solidFill>
                  <a:schemeClr val="tx1"/>
                </a:solidFill>
                <a:latin typeface="Corbel" panose="020B0503020204020204" pitchFamily="34" charset="0"/>
              </a:rPr>
              <a:t>Know</a:t>
            </a:r>
            <a:r>
              <a:rPr lang="cy-GB" sz="6000" dirty="0">
                <a:solidFill>
                  <a:schemeClr val="tx1"/>
                </a:solidFill>
                <a:latin typeface="Corbel" panose="020B0503020204020204" pitchFamily="34" charset="0"/>
              </a:rPr>
              <a:t> </a:t>
            </a:r>
            <a:r>
              <a:rPr lang="cy-GB" sz="6000" dirty="0" err="1">
                <a:solidFill>
                  <a:schemeClr val="tx1"/>
                </a:solidFill>
                <a:latin typeface="Corbel" panose="020B0503020204020204" pitchFamily="34" charset="0"/>
              </a:rPr>
              <a:t>Following</a:t>
            </a:r>
            <a:r>
              <a:rPr lang="cy-GB" sz="6000" dirty="0">
                <a:solidFill>
                  <a:schemeClr val="tx1"/>
                </a:solidFill>
                <a:latin typeface="Corbel" panose="020B0503020204020204" pitchFamily="34" charset="0"/>
              </a:rPr>
              <a:t> Research:</a:t>
            </a:r>
            <a:endParaRPr lang="en-GB" sz="6000" dirty="0">
              <a:solidFill>
                <a:schemeClr val="tx1"/>
              </a:solidFill>
              <a:latin typeface="Corbel" panose="020B0503020204020204" pitchFamily="34" charset="0"/>
            </a:endParaRP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D7C7A77C-5E15-4C15-A3B7-1097FA8A12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915" y="2671987"/>
            <a:ext cx="7071250" cy="3636511"/>
          </a:xfrm>
        </p:spPr>
        <p:txBody>
          <a:bodyPr/>
          <a:lstStyle/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bg1"/>
                </a:solidFill>
              </a:rPr>
              <a:t>I am biased, and I create a lot of data by making assumptions.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bg1"/>
                </a:solidFill>
              </a:rPr>
              <a:t>Field work is hard.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bg1"/>
                </a:solidFill>
              </a:rPr>
              <a:t>Easily accessibly TEC Plastics are increasingly a component of human-water relationships.</a:t>
            </a:r>
          </a:p>
          <a:p>
            <a:endParaRPr lang="en-GB" dirty="0"/>
          </a:p>
        </p:txBody>
      </p:sp>
      <p:pic>
        <p:nvPicPr>
          <p:cNvPr id="5" name="Llun 4">
            <a:extLst>
              <a:ext uri="{FF2B5EF4-FFF2-40B4-BE49-F238E27FC236}">
                <a16:creationId xmlns:a16="http://schemas.microsoft.com/office/drawing/2014/main" id="{5934FBFB-66D2-4BCA-B8B4-BB56AD9747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8739877" y="2940415"/>
            <a:ext cx="3487460" cy="26155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709583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etryal: Corneli Crwn 5">
            <a:extLst>
              <a:ext uri="{FF2B5EF4-FFF2-40B4-BE49-F238E27FC236}">
                <a16:creationId xmlns:a16="http://schemas.microsoft.com/office/drawing/2014/main" id="{0F5AC9FC-8459-4A0A-8631-39EB3C8D3367}"/>
              </a:ext>
            </a:extLst>
          </p:cNvPr>
          <p:cNvSpPr/>
          <p:nvPr/>
        </p:nvSpPr>
        <p:spPr>
          <a:xfrm>
            <a:off x="557071" y="2408079"/>
            <a:ext cx="3762103" cy="4010137"/>
          </a:xfrm>
          <a:prstGeom prst="round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280DF8A4-CD4A-468A-B340-02E9B2B70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424" y="1028327"/>
            <a:ext cx="10571998" cy="970450"/>
          </a:xfrm>
        </p:spPr>
        <p:txBody>
          <a:bodyPr/>
          <a:lstStyle/>
          <a:p>
            <a:r>
              <a:rPr lang="cy-GB" sz="6000" dirty="0" err="1">
                <a:latin typeface="Corbel" panose="020B0503020204020204" pitchFamily="34" charset="0"/>
              </a:rPr>
              <a:t>Theoretical</a:t>
            </a:r>
            <a:r>
              <a:rPr lang="cy-GB" sz="6000" dirty="0">
                <a:latin typeface="Corbel" panose="020B0503020204020204" pitchFamily="34" charset="0"/>
              </a:rPr>
              <a:t> </a:t>
            </a:r>
            <a:r>
              <a:rPr lang="cy-GB" sz="6000" dirty="0" err="1">
                <a:latin typeface="Corbel" panose="020B0503020204020204" pitchFamily="34" charset="0"/>
              </a:rPr>
              <a:t>Approaches</a:t>
            </a:r>
            <a:r>
              <a:rPr lang="cy-GB" sz="6000" dirty="0">
                <a:latin typeface="Corbel" panose="020B0503020204020204" pitchFamily="34" charset="0"/>
              </a:rPr>
              <a:t> </a:t>
            </a:r>
            <a:r>
              <a:rPr lang="cy-GB" sz="6000" dirty="0" err="1">
                <a:latin typeface="Corbel" panose="020B0503020204020204" pitchFamily="34" charset="0"/>
              </a:rPr>
              <a:t>and</a:t>
            </a:r>
            <a:r>
              <a:rPr lang="cy-GB" sz="6000" dirty="0">
                <a:latin typeface="Corbel" panose="020B0503020204020204" pitchFamily="34" charset="0"/>
              </a:rPr>
              <a:t> </a:t>
            </a:r>
            <a:r>
              <a:rPr lang="cy-GB" sz="6000" dirty="0" err="1">
                <a:latin typeface="Corbel" panose="020B0503020204020204" pitchFamily="34" charset="0"/>
              </a:rPr>
              <a:t>Influential</a:t>
            </a:r>
            <a:r>
              <a:rPr lang="cy-GB" sz="6000" dirty="0">
                <a:latin typeface="Corbel" panose="020B0503020204020204" pitchFamily="34" charset="0"/>
              </a:rPr>
              <a:t> </a:t>
            </a:r>
            <a:r>
              <a:rPr lang="cy-GB" sz="6000" dirty="0" err="1">
                <a:latin typeface="Corbel" panose="020B0503020204020204" pitchFamily="34" charset="0"/>
              </a:rPr>
              <a:t>Literature</a:t>
            </a:r>
            <a:endParaRPr lang="en-GB" sz="6000" dirty="0">
              <a:latin typeface="Corbel" panose="020B0503020204020204" pitchFamily="34" charset="0"/>
            </a:endParaRP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83D470E9-3AE2-4721-AEEF-DDB872971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519" y="2594889"/>
            <a:ext cx="3457205" cy="3636511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y-GB" dirty="0">
                <a:solidFill>
                  <a:schemeClr val="bg1"/>
                </a:solidFill>
              </a:rPr>
              <a:t>New Materialities </a:t>
            </a:r>
            <a:r>
              <a:rPr lang="cy-GB" dirty="0" err="1">
                <a:solidFill>
                  <a:schemeClr val="bg1"/>
                </a:solidFill>
              </a:rPr>
              <a:t>Approach</a:t>
            </a:r>
            <a:r>
              <a:rPr lang="cy-GB" dirty="0">
                <a:solidFill>
                  <a:schemeClr val="bg1"/>
                </a:solidFill>
              </a:rPr>
              <a:t>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y-GB" dirty="0">
                <a:solidFill>
                  <a:schemeClr val="bg1"/>
                </a:solidFill>
              </a:rPr>
              <a:t>Post </a:t>
            </a:r>
            <a:r>
              <a:rPr lang="cy-GB" dirty="0" err="1">
                <a:solidFill>
                  <a:schemeClr val="bg1"/>
                </a:solidFill>
              </a:rPr>
              <a:t>humanism</a:t>
            </a:r>
            <a:r>
              <a:rPr lang="cy-GB" dirty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and</a:t>
            </a:r>
            <a:r>
              <a:rPr lang="cy-GB" dirty="0">
                <a:solidFill>
                  <a:schemeClr val="bg1"/>
                </a:solidFill>
              </a:rPr>
              <a:t> ‘post </a:t>
            </a:r>
            <a:r>
              <a:rPr lang="cy-GB" dirty="0" err="1">
                <a:solidFill>
                  <a:schemeClr val="bg1"/>
                </a:solidFill>
              </a:rPr>
              <a:t>humanist</a:t>
            </a:r>
            <a:r>
              <a:rPr lang="cy-GB" dirty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performative</a:t>
            </a:r>
            <a:r>
              <a:rPr lang="cy-GB" dirty="0">
                <a:solidFill>
                  <a:schemeClr val="bg1"/>
                </a:solidFill>
              </a:rPr>
              <a:t>’ (</a:t>
            </a:r>
            <a:r>
              <a:rPr lang="cy-GB" dirty="0" err="1">
                <a:solidFill>
                  <a:schemeClr val="bg1"/>
                </a:solidFill>
              </a:rPr>
              <a:t>Barad</a:t>
            </a:r>
            <a:r>
              <a:rPr lang="cy-GB" dirty="0">
                <a:solidFill>
                  <a:schemeClr val="bg1"/>
                </a:solidFill>
              </a:rPr>
              <a:t>, 2007, p. 135)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y-GB" dirty="0" err="1">
                <a:solidFill>
                  <a:schemeClr val="bg1"/>
                </a:solidFill>
              </a:rPr>
              <a:t>Agential</a:t>
            </a:r>
            <a:r>
              <a:rPr lang="cy-GB" dirty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Realism</a:t>
            </a:r>
            <a:r>
              <a:rPr lang="cy-GB" dirty="0">
                <a:solidFill>
                  <a:schemeClr val="bg1"/>
                </a:solidFill>
              </a:rPr>
              <a:t> (</a:t>
            </a:r>
            <a:r>
              <a:rPr lang="cy-GB" dirty="0" err="1">
                <a:solidFill>
                  <a:schemeClr val="bg1"/>
                </a:solidFill>
              </a:rPr>
              <a:t>Barad</a:t>
            </a:r>
            <a:r>
              <a:rPr lang="cy-GB" dirty="0">
                <a:solidFill>
                  <a:schemeClr val="bg1"/>
                </a:solidFill>
              </a:rPr>
              <a:t>, 2007, p.211)*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y-GB" dirty="0" err="1">
                <a:solidFill>
                  <a:schemeClr val="bg1"/>
                </a:solidFill>
              </a:rPr>
              <a:t>Materials</a:t>
            </a:r>
            <a:r>
              <a:rPr lang="cy-GB" dirty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against</a:t>
            </a:r>
            <a:r>
              <a:rPr lang="cy-GB" dirty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Materiality</a:t>
            </a:r>
            <a:r>
              <a:rPr lang="cy-GB" dirty="0">
                <a:solidFill>
                  <a:schemeClr val="bg1"/>
                </a:solidFill>
              </a:rPr>
              <a:t> (</a:t>
            </a:r>
            <a:r>
              <a:rPr lang="cy-GB" dirty="0" err="1">
                <a:solidFill>
                  <a:schemeClr val="bg1"/>
                </a:solidFill>
              </a:rPr>
              <a:t>Ingold</a:t>
            </a:r>
            <a:r>
              <a:rPr lang="cy-GB" dirty="0">
                <a:solidFill>
                  <a:schemeClr val="bg1"/>
                </a:solidFill>
              </a:rPr>
              <a:t>, 2007)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y-GB" dirty="0" err="1">
                <a:solidFill>
                  <a:schemeClr val="bg1"/>
                </a:solidFill>
              </a:rPr>
              <a:t>Plastic</a:t>
            </a:r>
            <a:r>
              <a:rPr lang="cy-GB" dirty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Water</a:t>
            </a:r>
            <a:r>
              <a:rPr lang="cy-GB" dirty="0">
                <a:solidFill>
                  <a:schemeClr val="bg1"/>
                </a:solidFill>
              </a:rPr>
              <a:t> ( Hawkins, Potter, </a:t>
            </a:r>
            <a:r>
              <a:rPr lang="cy-GB" dirty="0" err="1">
                <a:solidFill>
                  <a:schemeClr val="bg1"/>
                </a:solidFill>
              </a:rPr>
              <a:t>Race</a:t>
            </a:r>
            <a:r>
              <a:rPr lang="cy-GB" dirty="0">
                <a:solidFill>
                  <a:schemeClr val="bg1"/>
                </a:solidFill>
              </a:rPr>
              <a:t>, 2015)</a:t>
            </a:r>
          </a:p>
        </p:txBody>
      </p:sp>
      <p:pic>
        <p:nvPicPr>
          <p:cNvPr id="5" name="Llun 4" descr="Llun yn cynnwys gwair, planhigyn, awyr agored, coeden&#10;&#10;Wedi cynhyrchu’r disgrifiad yn awtomatig">
            <a:extLst>
              <a:ext uri="{FF2B5EF4-FFF2-40B4-BE49-F238E27FC236}">
                <a16:creationId xmlns:a16="http://schemas.microsoft.com/office/drawing/2014/main" id="{6AFA3ECB-9BC7-4D0D-B327-1FFB376475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256" y="3205801"/>
            <a:ext cx="7237487" cy="241468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46955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AA36D49-EC92-4EBD-8EAD-9683F65E7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6000" dirty="0" err="1"/>
              <a:t>References</a:t>
            </a:r>
            <a:r>
              <a:rPr lang="cy-GB" dirty="0"/>
              <a:t>:</a:t>
            </a:r>
            <a:endParaRPr lang="en-GB" dirty="0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28534AE6-74D2-49CE-B60A-493A28585B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999" y="2432599"/>
            <a:ext cx="10951365" cy="4337317"/>
          </a:xfrm>
        </p:spPr>
        <p:txBody>
          <a:bodyPr>
            <a:normAutofit fontScale="55000" lnSpcReduction="20000"/>
          </a:bodyPr>
          <a:lstStyle/>
          <a:p>
            <a:r>
              <a:rPr lang="en-US" dirty="0"/>
              <a:t>Barad, K. (2003) ‘Post Humanist Performativity: Towards an Understanding of How Matter Comes to Matter’, </a:t>
            </a:r>
            <a:r>
              <a:rPr lang="en-US" i="1" dirty="0"/>
              <a:t>Journal of Women in Culture and Society, </a:t>
            </a:r>
            <a:r>
              <a:rPr lang="en-US" dirty="0"/>
              <a:t>28 (3), pp. 801-831.</a:t>
            </a:r>
          </a:p>
          <a:p>
            <a:r>
              <a:rPr lang="en-US" dirty="0"/>
              <a:t>Barad, K. (2007) </a:t>
            </a:r>
            <a:r>
              <a:rPr lang="en-US" i="1" dirty="0"/>
              <a:t>Meeting the Universe Halfway. </a:t>
            </a:r>
            <a:r>
              <a:rPr lang="en-US" dirty="0"/>
              <a:t>Duke University Press: London</a:t>
            </a:r>
          </a:p>
          <a:p>
            <a:r>
              <a:rPr lang="en-US" dirty="0"/>
              <a:t>Bold Content, (2019) </a:t>
            </a:r>
            <a:r>
              <a:rPr lang="en-US" i="1" dirty="0"/>
              <a:t>Bold Content: Video Story Tellers. </a:t>
            </a:r>
            <a:r>
              <a:rPr lang="en-US" dirty="0"/>
              <a:t>[Website] Available at: https://boldcontentvideo.com/project/gozos-water-scarcity/ (Accessed on: 22/11/19)</a:t>
            </a:r>
          </a:p>
          <a:p>
            <a:r>
              <a:rPr lang="en-US" dirty="0" err="1"/>
              <a:t>Cassar</a:t>
            </a:r>
            <a:r>
              <a:rPr lang="en-US" dirty="0"/>
              <a:t>, G. (2016) </a:t>
            </a:r>
            <a:r>
              <a:rPr lang="en-US" i="1" dirty="0"/>
              <a:t>Xlendi, Gozo. </a:t>
            </a:r>
            <a:r>
              <a:rPr lang="en-US" dirty="0"/>
              <a:t>Available at: </a:t>
            </a:r>
            <a:r>
              <a:rPr lang="en-US" dirty="0">
                <a:hlinkClick r:id="rId3"/>
              </a:rPr>
              <a:t>https://fineartamerica.com/featured/xlendi-gozo-godwin-cassar.html</a:t>
            </a:r>
            <a:r>
              <a:rPr lang="en-US" dirty="0"/>
              <a:t> (Accessed on: 23/11/19)</a:t>
            </a:r>
          </a:p>
          <a:p>
            <a:r>
              <a:rPr lang="en-US" dirty="0" err="1"/>
              <a:t>Faya</a:t>
            </a:r>
            <a:r>
              <a:rPr lang="en-US" dirty="0"/>
              <a:t>, O. (2019) </a:t>
            </a:r>
            <a:r>
              <a:rPr lang="en-US" i="1" dirty="0"/>
              <a:t>N/A </a:t>
            </a:r>
            <a:r>
              <a:rPr lang="en-US" dirty="0"/>
              <a:t>[Body Painting]. Available at: https://www.orlyfaya.com/trees.html (Accessed on: 25/11/19)</a:t>
            </a:r>
          </a:p>
          <a:p>
            <a:r>
              <a:rPr lang="en-US" dirty="0"/>
              <a:t>Hawkins, G., Potter, E., Race, K., (2015) </a:t>
            </a:r>
            <a:r>
              <a:rPr lang="en-US" i="1" dirty="0"/>
              <a:t>Plastic Water: The Social and Material Life of Bottled Water’. </a:t>
            </a:r>
            <a:r>
              <a:rPr lang="en-US" dirty="0"/>
              <a:t>Massachusetts Institute of Technology: London.</a:t>
            </a:r>
          </a:p>
          <a:p>
            <a:r>
              <a:rPr lang="en-US" dirty="0"/>
              <a:t>Ingold, T. (2007) ‘Materials Against Materiality’ </a:t>
            </a:r>
            <a:r>
              <a:rPr lang="en-US" i="1" dirty="0"/>
              <a:t>Archeological Dialogues, </a:t>
            </a:r>
            <a:r>
              <a:rPr lang="en-US" dirty="0"/>
              <a:t>4(01), pp. 1-16.</a:t>
            </a:r>
          </a:p>
          <a:p>
            <a:r>
              <a:rPr lang="en-US" dirty="0"/>
              <a:t>Milton, K. (1993) </a:t>
            </a:r>
            <a:r>
              <a:rPr lang="en-US" i="1" dirty="0"/>
              <a:t>Environmentalism: The View From Anthropology. </a:t>
            </a:r>
            <a:r>
              <a:rPr lang="en-US" dirty="0"/>
              <a:t>Routledge: London.</a:t>
            </a:r>
            <a:endParaRPr lang="en-US" i="1" dirty="0"/>
          </a:p>
          <a:p>
            <a:r>
              <a:rPr lang="en-US" dirty="0"/>
              <a:t>Milton, K. (1996) </a:t>
            </a:r>
            <a:r>
              <a:rPr lang="en-US" i="1" dirty="0"/>
              <a:t>Environmentalism and Cultural Theory: Exploring the Role of Anthropology in Environmental Discourse. Routledge: London.</a:t>
            </a:r>
            <a:endParaRPr lang="en-US" dirty="0"/>
          </a:p>
          <a:p>
            <a:r>
              <a:rPr lang="en-US" dirty="0"/>
              <a:t>N/A. (2009) </a:t>
            </a:r>
            <a:r>
              <a:rPr lang="en-US" i="1" dirty="0"/>
              <a:t>Floating Giant Fat Woman in Her </a:t>
            </a:r>
            <a:r>
              <a:rPr lang="en-US" i="1" dirty="0" err="1"/>
              <a:t>Favourite</a:t>
            </a:r>
            <a:r>
              <a:rPr lang="en-US" i="1" dirty="0"/>
              <a:t> Green Bikini.</a:t>
            </a:r>
            <a:r>
              <a:rPr lang="en-US" dirty="0"/>
              <a:t> Available </a:t>
            </a:r>
            <a:r>
              <a:rPr lang="cy-GB" dirty="0"/>
              <a:t>at: http://kazuya-akimoto.com/2009/2009contents/8766gallery11.html (</a:t>
            </a:r>
            <a:r>
              <a:rPr lang="as-IN" dirty="0"/>
              <a:t>Accessed on: 20/11/19)</a:t>
            </a:r>
          </a:p>
          <a:p>
            <a:r>
              <a:rPr lang="en-US" dirty="0"/>
              <a:t>Off the Beaten Track (2006) </a:t>
            </a:r>
            <a:r>
              <a:rPr lang="en-US" i="1" dirty="0"/>
              <a:t>Off the Beaten Track Logo. </a:t>
            </a:r>
            <a:r>
              <a:rPr lang="en-US" dirty="0"/>
              <a:t>Available </a:t>
            </a:r>
            <a:r>
              <a:rPr lang="cy-GB" dirty="0"/>
              <a:t>at: </a:t>
            </a:r>
            <a:r>
              <a:rPr lang="cy-GB" dirty="0">
                <a:hlinkClick r:id="rId4"/>
              </a:rPr>
              <a:t>http://anthropologyfieldschool.org/index.html</a:t>
            </a:r>
            <a:r>
              <a:rPr lang="cy-GB" dirty="0"/>
              <a:t> (</a:t>
            </a:r>
            <a:r>
              <a:rPr lang="en-US" dirty="0"/>
              <a:t>Accessed on: 23/11/19</a:t>
            </a:r>
            <a:r>
              <a:rPr lang="cy-GB" dirty="0"/>
              <a:t>).</a:t>
            </a:r>
          </a:p>
          <a:p>
            <a:r>
              <a:rPr lang="en-US" dirty="0"/>
              <a:t>Pink, S. (2001) </a:t>
            </a:r>
            <a:r>
              <a:rPr lang="en-US" i="1" dirty="0"/>
              <a:t>Doing Visual Anthropology. </a:t>
            </a:r>
            <a:r>
              <a:rPr lang="en-US" dirty="0"/>
              <a:t>London: Sage</a:t>
            </a:r>
          </a:p>
          <a:p>
            <a:r>
              <a:rPr lang="en-US" dirty="0"/>
              <a:t>Ralph, C (2019) picture at St. </a:t>
            </a:r>
            <a:r>
              <a:rPr lang="en-US" dirty="0" err="1"/>
              <a:t>Pauls</a:t>
            </a:r>
            <a:r>
              <a:rPr lang="en-US" dirty="0"/>
              <a:t> Bay. [Photograph].</a:t>
            </a:r>
          </a:p>
          <a:p>
            <a:r>
              <a:rPr lang="en-US" dirty="0"/>
              <a:t>Ralph, C (2019) Picture at Victoria. [Photograph].</a:t>
            </a:r>
          </a:p>
          <a:p>
            <a:r>
              <a:rPr lang="en-US" dirty="0"/>
              <a:t>Ralph, C. (2019) Picture at Xlendi Bay. [Photograph].</a:t>
            </a:r>
          </a:p>
          <a:p>
            <a:r>
              <a:rPr lang="en-US" dirty="0"/>
              <a:t>Ralph, C. (2019) </a:t>
            </a:r>
            <a:r>
              <a:rPr lang="en-US" i="1" dirty="0"/>
              <a:t>San Michel Water Dispenser.</a:t>
            </a:r>
            <a:r>
              <a:rPr lang="en-US" dirty="0"/>
              <a:t> [Photograph].</a:t>
            </a:r>
          </a:p>
          <a:p>
            <a:r>
              <a:rPr lang="cy-GB" dirty="0"/>
              <a:t>Ralph, C. (2019) </a:t>
            </a:r>
            <a:r>
              <a:rPr lang="en-US" i="1" dirty="0"/>
              <a:t>Alter Aqua Sign, Victoria</a:t>
            </a:r>
            <a:r>
              <a:rPr lang="cy-GB" i="1" dirty="0"/>
              <a:t>. </a:t>
            </a:r>
            <a:r>
              <a:rPr lang="en-US" dirty="0"/>
              <a:t>[Photograph].</a:t>
            </a:r>
          </a:p>
          <a:p>
            <a:r>
              <a:rPr lang="cy-GB" dirty="0"/>
              <a:t>Tomasilli, F. (2019) </a:t>
            </a:r>
            <a:r>
              <a:rPr lang="en-US" i="1" dirty="0"/>
              <a:t>Gyre. </a:t>
            </a:r>
            <a:r>
              <a:rPr lang="en-US" dirty="0"/>
              <a:t>Available </a:t>
            </a:r>
            <a:r>
              <a:rPr lang="cy-GB" dirty="0"/>
              <a:t>at: </a:t>
            </a:r>
            <a:r>
              <a:rPr lang="cy-GB" dirty="0">
                <a:hlinkClick r:id="rId5"/>
              </a:rPr>
              <a:t>https://www.artworksforchange.org/portfolio/fred-tomaselli/</a:t>
            </a:r>
            <a:r>
              <a:rPr lang="cy-GB" dirty="0"/>
              <a:t> (</a:t>
            </a:r>
            <a:r>
              <a:rPr lang="en-US" dirty="0"/>
              <a:t>Accessed on: 20/11/19</a:t>
            </a:r>
            <a:r>
              <a:rPr lang="cy-GB" dirty="0"/>
              <a:t>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71095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yfynadwy">
  <a:themeElements>
    <a:clrScheme name="Dyfynadwy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Dyfynadwy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yfynadwy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866</TotalTime>
  <Words>2077</Words>
  <Application>Microsoft Office PowerPoint</Application>
  <PresentationFormat>Sgrin Lydan</PresentationFormat>
  <Paragraphs>144</Paragraphs>
  <Slides>9</Slides>
  <Notes>9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6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9</vt:i4>
      </vt:variant>
    </vt:vector>
  </HeadingPairs>
  <TitlesOfParts>
    <vt:vector size="16" baseType="lpstr">
      <vt:lpstr>Arial</vt:lpstr>
      <vt:lpstr>Calibri</vt:lpstr>
      <vt:lpstr>Century Gothic</vt:lpstr>
      <vt:lpstr>Corbel</vt:lpstr>
      <vt:lpstr>Wingdings</vt:lpstr>
      <vt:lpstr>Wingdings 2</vt:lpstr>
      <vt:lpstr>Dyfynadwy</vt:lpstr>
      <vt:lpstr>Human-Water- Plastic Relationships and Water Scarcity. (HPAN3060)</vt:lpstr>
      <vt:lpstr>Abstract</vt:lpstr>
      <vt:lpstr>Field Site Location: Gozo, Malta</vt:lpstr>
      <vt:lpstr>Methodology</vt:lpstr>
      <vt:lpstr>What did I do?</vt:lpstr>
      <vt:lpstr>Cyflwyniad PowerPoint</vt:lpstr>
      <vt:lpstr>What I Think I Know Following Research:</vt:lpstr>
      <vt:lpstr>Theoretical Approaches and Influential Literature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Water Scarcity and Human-Water- Plasic Relationships.</dc:title>
  <dc:creator>Carrianne Ralph</dc:creator>
  <cp:lastModifiedBy>Carrianne Ralph</cp:lastModifiedBy>
  <cp:revision>74</cp:revision>
  <dcterms:created xsi:type="dcterms:W3CDTF">2019-11-20T13:57:44Z</dcterms:created>
  <dcterms:modified xsi:type="dcterms:W3CDTF">2019-11-26T19:56:32Z</dcterms:modified>
</cp:coreProperties>
</file>