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23F7CE-323D-63D0-335A-CCD620FE5A26}" v="189" dt="2026-10-21T19:47:41.1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4" d="100"/>
          <a:sy n="94" d="100"/>
        </p:scale>
        <p:origin x="22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830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8412480" y="822960"/>
            <a:ext cx="2926080" cy="2926080"/>
          </a:xfrm>
          <a:prstGeom prst="ellipse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9601200" y="3108960"/>
            <a:ext cx="1645920" cy="1645920"/>
          </a:xfrm>
          <a:prstGeom prst="ellipse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7589520" y="4206240"/>
            <a:ext cx="1143000" cy="1143000"/>
          </a:xfrm>
          <a:prstGeom prst="ellipse">
            <a:avLst/>
          </a:prstGeom>
          <a:solidFill>
            <a:srgbClr val="4B6F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731520" y="777240"/>
            <a:ext cx="7223760" cy="4114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300" b="1">
                <a:solidFill>
                  <a:srgbClr val="ECB74A"/>
                </a:solidFill>
                <a:latin typeface="Aptos"/>
              </a:defRPr>
            </a:pPr>
            <a:r>
              <a:t>ASSIGNMENT 1  •  15-MINUTE PRESENTATION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1508760"/>
            <a:ext cx="7498079" cy="18288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3200" b="1">
                <a:solidFill>
                  <a:srgbClr val="FFFFFF"/>
                </a:solidFill>
                <a:latin typeface="Aptos"/>
              </a:defRPr>
            </a:pPr>
            <a:r>
              <a:t>Integrating Health,</a:t>
            </a:r>
          </a:p>
          <a:p>
            <a:pPr>
              <a:spcAft>
                <a:spcPts val="700"/>
              </a:spcAft>
              <a:defRPr sz="3200" b="1">
                <a:solidFill>
                  <a:srgbClr val="FFFFFF"/>
                </a:solidFill>
                <a:latin typeface="Aptos"/>
              </a:defRPr>
            </a:pPr>
            <a:r>
              <a:t>Wellbeing &amp; Sustainable Development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9808" y="3520440"/>
            <a:ext cx="6583680" cy="7315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900" b="0">
                <a:solidFill>
                  <a:srgbClr val="DEEBF0"/>
                </a:solidFill>
                <a:latin typeface="Aptos"/>
              </a:defRPr>
            </a:pPr>
            <a:r>
              <a:t>A critical evaluation of the NHS Diabetes Prevention Programme in England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5166360"/>
            <a:ext cx="6400800" cy="1161857"/>
          </a:xfrm>
          <a:prstGeom prst="rect">
            <a:avLst/>
          </a:prstGeom>
          <a:noFill/>
        </p:spPr>
        <p:txBody>
          <a:bodyPr wrap="square" lIns="45720" tIns="45720" rIns="45720" bIns="45720" anchor="t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FFFFFF"/>
                </a:solidFill>
                <a:latin typeface="Aptos"/>
              </a:defRPr>
            </a:pPr>
            <a:r>
              <a:t>Name: </a:t>
            </a:r>
            <a:r>
              <a:rPr lang="en-US"/>
              <a:t>Shakan Pitters</a:t>
            </a:r>
          </a:p>
          <a:p>
            <a:pPr>
              <a:spcAft>
                <a:spcPts val="700"/>
              </a:spcAft>
              <a:defRPr sz="1300" b="0">
                <a:solidFill>
                  <a:srgbClr val="FFFFFF"/>
                </a:solidFill>
                <a:latin typeface="Aptos"/>
              </a:defRPr>
            </a:pPr>
            <a:r>
              <a:rPr lang="en-US"/>
              <a:t>Student</a:t>
            </a:r>
            <a:r>
              <a:t> ID: </a:t>
            </a:r>
            <a:r>
              <a:rPr lang="en-US"/>
              <a:t>2319072</a:t>
            </a:r>
          </a:p>
          <a:p>
            <a:pPr>
              <a:spcAft>
                <a:spcPts val="700"/>
              </a:spcAft>
              <a:defRPr sz="1300" b="0">
                <a:solidFill>
                  <a:srgbClr val="FFFFFF"/>
                </a:solidFill>
                <a:latin typeface="Aptos"/>
              </a:defRPr>
            </a:pPr>
            <a:r>
              <a:t>Module: </a:t>
            </a:r>
            <a:r>
              <a:rPr lang="en-US"/>
              <a:t>BMHP6030</a:t>
            </a:r>
          </a:p>
          <a:p>
            <a:pPr>
              <a:spcAft>
                <a:spcPts val="700"/>
              </a:spcAft>
              <a:defRPr sz="1300" b="0">
                <a:solidFill>
                  <a:srgbClr val="FFFFFF"/>
                </a:solidFill>
                <a:latin typeface="Aptos"/>
              </a:defRPr>
            </a:pPr>
            <a:r>
              <a:rPr lang="en-US"/>
              <a:t>Lecturer: Zakiyyah Ahmed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6446520"/>
            <a:ext cx="621792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C8D7DE"/>
                </a:solidFill>
                <a:latin typeface="Aptos"/>
              </a:defRPr>
            </a:pPr>
            <a:r>
              <a:t>Replace the placeholders before presenting.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al 18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6629400" y="1234440"/>
            <a:ext cx="47548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629400" y="1234440"/>
            <a:ext cx="82296" cy="182880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6629400" y="3337560"/>
            <a:ext cx="47548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629400" y="3337560"/>
            <a:ext cx="82296" cy="182880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1. Introduction &amp; presentation aim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OVERVIEW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051560"/>
            <a:ext cx="5486400" cy="4114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200" b="1">
                <a:solidFill>
                  <a:srgbClr val="18304A"/>
                </a:solidFill>
                <a:latin typeface="Aptos"/>
              </a:defRPr>
            </a:pPr>
            <a:r>
              <a:t>Why integrate these ideas?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1645920"/>
            <a:ext cx="5486400" cy="347472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800"/>
              </a:spcAft>
              <a:defRPr sz="1700">
                <a:solidFill>
                  <a:srgbClr val="26303A"/>
                </a:solidFill>
                <a:latin typeface="Aptos"/>
              </a:defRPr>
            </a:pPr>
            <a:r>
              <a:t>•  Health is shaped by more than healthcare: income, housing, education and environment matter.</a:t>
            </a:r>
          </a:p>
          <a:p>
            <a:pPr>
              <a:spcAft>
                <a:spcPts val="800"/>
              </a:spcAft>
              <a:defRPr sz="1700">
                <a:solidFill>
                  <a:srgbClr val="26303A"/>
                </a:solidFill>
                <a:latin typeface="Aptos"/>
              </a:defRPr>
            </a:pPr>
            <a:r>
              <a:t>•  Wellbeing includes physical, psychological and social dimensions.</a:t>
            </a:r>
          </a:p>
          <a:p>
            <a:pPr>
              <a:spcAft>
                <a:spcPts val="800"/>
              </a:spcAft>
              <a:defRPr sz="1700">
                <a:solidFill>
                  <a:srgbClr val="26303A"/>
                </a:solidFill>
                <a:latin typeface="Aptos"/>
              </a:defRPr>
            </a:pPr>
            <a:r>
              <a:t>•  Sustainable services prevent avoidable illness while using resources responsibly.</a:t>
            </a:r>
          </a:p>
          <a:p>
            <a:pPr>
              <a:spcAft>
                <a:spcPts val="800"/>
              </a:spcAft>
              <a:defRPr sz="1700">
                <a:solidFill>
                  <a:srgbClr val="26303A"/>
                </a:solidFill>
                <a:latin typeface="Aptos"/>
              </a:defRPr>
            </a:pPr>
            <a:r>
              <a:t>•  Equity asks whether people can access and benefit from support fairly.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30568" y="1371600"/>
            <a:ext cx="440740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800" b="1">
                <a:solidFill>
                  <a:srgbClr val="18304A"/>
                </a:solidFill>
                <a:latin typeface="Aptos"/>
              </a:defRPr>
            </a:pPr>
            <a:r>
              <a:t>CASE STUDY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30568" y="1828800"/>
            <a:ext cx="4407408" cy="11430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0">
                <a:solidFill>
                  <a:srgbClr val="26303A"/>
                </a:solidFill>
                <a:latin typeface="Aptos"/>
              </a:defRPr>
            </a:pPr>
            <a:r>
              <a:t>Healthier You: the NHS Diabetes Prevention Programme (NHS DPP)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830568" y="3474720"/>
            <a:ext cx="440740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CENTRAL ARGUMENT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830568" y="3931920"/>
            <a:ext cx="4407408" cy="11430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Prevention can improve outcomes—but its impact depends on access, sustained support and the social conditions in which people live.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Framing: WHO (1948); United Nations (2015); Marmot et al. (2020).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40080" y="1143000"/>
            <a:ext cx="35204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40080" y="1143000"/>
            <a:ext cx="82296" cy="192024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43400" y="1143000"/>
            <a:ext cx="35204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43400" y="1143000"/>
            <a:ext cx="82296" cy="192024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046720" y="1143000"/>
            <a:ext cx="352044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46720" y="1143000"/>
            <a:ext cx="82296" cy="192024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2. Key concepts: health, wellbeing &amp; sustainability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CONCEPTS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41247" y="1280160"/>
            <a:ext cx="31729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HEALTH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41247" y="1737360"/>
            <a:ext cx="3172968" cy="830997"/>
          </a:xfrm>
          <a:prstGeom prst="rect">
            <a:avLst/>
          </a:prstGeom>
          <a:noFill/>
        </p:spPr>
        <p:txBody>
          <a:bodyPr wrap="square" lIns="45720" tIns="45720" rIns="45720" bIns="45720" anchor="t">
            <a:spAutoFit/>
          </a:bodyPr>
          <a:lstStyle/>
          <a:p>
            <a:pPr>
              <a:spcAft>
                <a:spcPts val="700"/>
              </a:spcAft>
              <a:defRPr sz="1600" b="0">
                <a:solidFill>
                  <a:srgbClr val="26303A"/>
                </a:solidFill>
                <a:latin typeface="Aptos"/>
              </a:defRPr>
            </a:pPr>
            <a:r>
              <a:rPr dirty="0"/>
              <a:t>Physical, mental and social </a:t>
            </a:r>
            <a:r>
              <a:rPr lang="en-US"/>
              <a:t>wellbeing, not</a:t>
            </a:r>
            <a:r>
              <a:t> simply the absence </a:t>
            </a:r>
            <a:r>
              <a:rPr dirty="0"/>
              <a:t>of disease.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44568" y="1280160"/>
            <a:ext cx="31729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WELLBEING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44568" y="1737360"/>
            <a:ext cx="3172968" cy="12344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Subjective: how people feel and evaluate life. Objective: living conditions and opportunities.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47888" y="1280160"/>
            <a:ext cx="31729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SUSTAINABLE DEVELOPMENT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47888" y="1737360"/>
            <a:ext cx="3172968" cy="12344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Meeting present needs without compromising future generations.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7240" y="3520440"/>
            <a:ext cx="10698480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000" b="1">
                <a:solidFill>
                  <a:srgbClr val="18304A"/>
                </a:solidFill>
                <a:latin typeface="Aptos"/>
              </a:defRPr>
            </a:pPr>
            <a:r>
              <a:t>Critical point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77240" y="3977639"/>
            <a:ext cx="10424160" cy="11430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0">
                <a:solidFill>
                  <a:srgbClr val="26303A"/>
                </a:solidFill>
                <a:latin typeface="Aptos"/>
              </a:defRPr>
            </a:pPr>
            <a:r>
              <a:t>A broad definition of health recognises social and mental dimensions, but “complete wellbeing” can be unrealistic. People living with long-term conditions can still experience meaningful lives and good wellbeing. Services should therefore measure lived experience as well as clinical outcomes.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Sources: WHO Constitution (1948); WHO Ottawa Charter (1986); United Nations (2015).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val 25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40080" y="1143000"/>
            <a:ext cx="539496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40080" y="1143000"/>
            <a:ext cx="82296" cy="15087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6217920" y="1143000"/>
            <a:ext cx="530352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217920" y="1143000"/>
            <a:ext cx="82296" cy="150876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640080" y="2880360"/>
            <a:ext cx="539496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640080" y="2880360"/>
            <a:ext cx="82296" cy="150876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6217920" y="2880360"/>
            <a:ext cx="530352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6217920" y="2880360"/>
            <a:ext cx="82296" cy="15087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3. Theories that explain health and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THEORY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41247" y="1280160"/>
            <a:ext cx="504748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BIOPSYCHOSOCIAL MODEL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41247" y="1737360"/>
            <a:ext cx="504748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Biology + thoughts/emotions + social context shape health. (Engel, 1977)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19088" y="1280160"/>
            <a:ext cx="49560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ECOLOGICAL MODEL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419088" y="1737360"/>
            <a:ext cx="495604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Individual behaviour is shaped by family, services, community and policy.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41247" y="3017520"/>
            <a:ext cx="504748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HOLISTIC CARE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41247" y="3474720"/>
            <a:ext cx="504748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Considers physical health, mental wellbeing, relationships and personal circumstances.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19088" y="3017520"/>
            <a:ext cx="49560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HEALTH BELIEF MODEL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419088" y="3474720"/>
            <a:ext cx="495604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Perceived risk, severity, benefits, barriers, cues to action and self-efficacy influence behaviour.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77240" y="4800600"/>
            <a:ext cx="10607040" cy="7772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Comparison: the Health Belief Model helps explain individual decisions; the Ecological Model better exposes structural barriers. Neither model alone guarantees that services address poverty or unequal opportunities.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Sources: Engel (1977); Rosenstock (1974); Dahlgren and Whitehead (1991).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8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val 26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731520" y="1325880"/>
            <a:ext cx="2468880" cy="1508760"/>
          </a:xfrm>
          <a:prstGeom prst="round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3611880" y="1325880"/>
            <a:ext cx="2468880" cy="1508760"/>
          </a:xfrm>
          <a:prstGeom prst="round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6492240" y="1325880"/>
            <a:ext cx="2468880" cy="1508760"/>
          </a:xfrm>
          <a:prstGeom prst="round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9372600" y="1325880"/>
            <a:ext cx="2468880" cy="1508760"/>
          </a:xfrm>
          <a:prstGeom prst="roundRect">
            <a:avLst/>
          </a:prstGeom>
          <a:solidFill>
            <a:srgbClr val="4E74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ounded Rectangle 21"/>
          <p:cNvSpPr/>
          <p:nvPr/>
        </p:nvSpPr>
        <p:spPr>
          <a:xfrm>
            <a:off x="6217920" y="3337560"/>
            <a:ext cx="5029200" cy="169164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6217920" y="3337560"/>
            <a:ext cx="82296" cy="169164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4. Sustainable Development Goals (SDGs)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SDGS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1536192"/>
            <a:ext cx="219456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SDG 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8680" y="1965960"/>
            <a:ext cx="2194560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Good health</a:t>
            </a:r>
          </a:p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&amp; wellbeing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749040" y="1536192"/>
            <a:ext cx="219456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SDG 10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749040" y="1965960"/>
            <a:ext cx="2194560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Reduced</a:t>
            </a:r>
          </a:p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inequalities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629400" y="1536192"/>
            <a:ext cx="219456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SDG 12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629400" y="1965960"/>
            <a:ext cx="2194560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Responsible</a:t>
            </a:r>
          </a:p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consumption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509760" y="1536192"/>
            <a:ext cx="219456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2000" b="1">
                <a:solidFill>
                  <a:srgbClr val="FFFFFF"/>
                </a:solidFill>
                <a:latin typeface="Aptos"/>
              </a:defRPr>
            </a:pPr>
            <a:r>
              <a:t>SDG 13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509760" y="1965960"/>
            <a:ext cx="2194560" cy="6400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Climate</a:t>
            </a:r>
          </a:p>
          <a:p>
            <a:pPr algn="ctr">
              <a:spcAft>
                <a:spcPts val="700"/>
              </a:spcAft>
              <a:defRPr sz="1600" b="1">
                <a:solidFill>
                  <a:srgbClr val="FFFFFF"/>
                </a:solidFill>
                <a:latin typeface="Aptos"/>
              </a:defRPr>
            </a:pPr>
            <a:r>
              <a:t>action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2960" y="3291840"/>
            <a:ext cx="5029200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000" b="1">
                <a:solidFill>
                  <a:srgbClr val="18304A"/>
                </a:solidFill>
                <a:latin typeface="Aptos"/>
              </a:defRPr>
            </a:pPr>
            <a:r>
              <a:t>How the goals connect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2960" y="3794760"/>
            <a:ext cx="5120640" cy="150876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26303A"/>
                </a:solidFill>
                <a:latin typeface="Aptos"/>
              </a:defRPr>
            </a:pPr>
            <a:r>
              <a:t>•  SDG 3: prevent or delay type 2 diabetes.</a:t>
            </a:r>
          </a:p>
          <a:p>
            <a:pPr>
              <a:spcAft>
                <a:spcPts val="800"/>
              </a:spcAft>
              <a:defRPr sz="1500">
                <a:solidFill>
                  <a:srgbClr val="26303A"/>
                </a:solidFill>
                <a:latin typeface="Aptos"/>
              </a:defRPr>
            </a:pPr>
            <a:r>
              <a:t>•  SDG 10: reduce unfair barriers to participation.</a:t>
            </a:r>
          </a:p>
          <a:p>
            <a:pPr>
              <a:spcAft>
                <a:spcPts val="800"/>
              </a:spcAft>
              <a:defRPr sz="1500">
                <a:solidFill>
                  <a:srgbClr val="26303A"/>
                </a:solidFill>
                <a:latin typeface="Aptos"/>
              </a:defRPr>
            </a:pPr>
            <a:r>
              <a:t>•  SDGs 12 and 13: use resources responsibly and reduce healthcare’s environmental impact.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19088" y="3474720"/>
            <a:ext cx="468172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CRITICAL VIEW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419088" y="3931920"/>
            <a:ext cx="4681728" cy="10058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A programme may improve individual outcomes yet leave wider inequalities unchanged. Sustainable development requires clinical action plus social and environmental policy.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Source: United Nations (2015), 2030 Agenda for Sustainable Development.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85800" y="1143000"/>
            <a:ext cx="352044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5800" y="1143000"/>
            <a:ext cx="82296" cy="19659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43400" y="1143000"/>
            <a:ext cx="352044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43400" y="1143000"/>
            <a:ext cx="82296" cy="196596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001000" y="1143000"/>
            <a:ext cx="352044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01000" y="1143000"/>
            <a:ext cx="82296" cy="196596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5. Policy &amp; governance in the UK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POLICY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6968" y="1280160"/>
            <a:ext cx="31729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WHO: HEALTH IN ALL POLICIES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6968" y="1737360"/>
            <a:ext cx="3172968" cy="12801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Encourages every policy area to consider health impacts—for example, transport, housing and education.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44568" y="1280160"/>
            <a:ext cx="31729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NHS LONG TERM PLAN (2019)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44568" y="1737360"/>
            <a:ext cx="3172968" cy="12801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Emphasises prevention, population health and reducing pressure on services.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02168" y="1280160"/>
            <a:ext cx="31729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HEALTH &amp; CARE ACT 2022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02168" y="1737360"/>
            <a:ext cx="3172968" cy="12801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Provides a framework for collaboration and integrated care systems in England.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7240" y="3566160"/>
            <a:ext cx="1051560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000" b="1">
                <a:solidFill>
                  <a:srgbClr val="18304A"/>
                </a:solidFill>
                <a:latin typeface="Aptos"/>
              </a:defRPr>
            </a:pPr>
            <a:r>
              <a:t>Critical analysis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2960" y="4023360"/>
            <a:ext cx="10424160" cy="123444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Cross-sector collaboration can address causes of ill health beyond clinical services.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Implementation depends on funding, accountability and local capacity.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Integration on paper does not automatically mean equal access or equal outcomes.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Sources: WHO (2014); NHS England (2019); Health and Care Act 2022.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6217920" y="1234440"/>
            <a:ext cx="512064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17920" y="1234440"/>
            <a:ext cx="82296" cy="141732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6217920" y="2834640"/>
            <a:ext cx="512064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217920" y="2834640"/>
            <a:ext cx="82296" cy="141732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6217920" y="4434840"/>
            <a:ext cx="512064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217920" y="4434840"/>
            <a:ext cx="82296" cy="118872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6. Case study: Healthier You NHS Diabetes Prevention Programme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CASE STUDY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7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1097280"/>
            <a:ext cx="5212080" cy="4114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100" b="1">
                <a:solidFill>
                  <a:srgbClr val="18304A"/>
                </a:solidFill>
                <a:latin typeface="Aptos"/>
              </a:defRPr>
            </a:pPr>
            <a:r>
              <a:t>What does the programme do?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1645920"/>
            <a:ext cx="5120640" cy="246888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Identifies adults at increased risk of type 2 diabetes.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Offers a nine-month lifestyle-change programme.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Provides support for healthier eating, physical activity and weight management.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Offers face-to-face group and digital options.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19088" y="1371600"/>
            <a:ext cx="47731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HEALTH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19088" y="1828800"/>
            <a:ext cx="4773168" cy="7315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Earlier support may reduce future disease risk and complications.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19088" y="2971800"/>
            <a:ext cx="47731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WELLBEING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419088" y="3429000"/>
            <a:ext cx="4773168" cy="7315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Coaching and group support may build knowledge, confidence and social connection.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19088" y="4572000"/>
            <a:ext cx="477316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SUSTAINABILITY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19088" y="5029200"/>
            <a:ext cx="4773168" cy="5029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26303A"/>
                </a:solidFill>
                <a:latin typeface="Aptos"/>
              </a:defRPr>
            </a:pPr>
            <a:r>
              <a:t>Prevention may reduce future service demand—but needs upfront investment.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Source: NHS England, NHS Diabetes Prevention Programme (accessed 2026).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Oval 30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731520" y="1078992"/>
            <a:ext cx="2788920" cy="530352"/>
          </a:xfrm>
          <a:prstGeom prst="round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731520" y="1792224"/>
            <a:ext cx="2788920" cy="530352"/>
          </a:xfrm>
          <a:prstGeom prst="roundRect">
            <a:avLst/>
          </a:prstGeom>
          <a:solidFill>
            <a:srgbClr val="4C7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731520" y="2505456"/>
            <a:ext cx="2788920" cy="530352"/>
          </a:xfrm>
          <a:prstGeom prst="round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731520" y="3218687"/>
            <a:ext cx="2788920" cy="530352"/>
          </a:xfrm>
          <a:prstGeom prst="roundRect">
            <a:avLst/>
          </a:prstGeom>
          <a:solidFill>
            <a:srgbClr val="4C7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731520" y="3931920"/>
            <a:ext cx="2788920" cy="530352"/>
          </a:xfrm>
          <a:prstGeom prst="round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ounded Rectangle 22"/>
          <p:cNvSpPr/>
          <p:nvPr/>
        </p:nvSpPr>
        <p:spPr>
          <a:xfrm>
            <a:off x="731520" y="4645152"/>
            <a:ext cx="2788920" cy="530352"/>
          </a:xfrm>
          <a:prstGeom prst="roundRect">
            <a:avLst/>
          </a:prstGeom>
          <a:solidFill>
            <a:srgbClr val="4C7E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ounded Rectangle 25"/>
          <p:cNvSpPr/>
          <p:nvPr/>
        </p:nvSpPr>
        <p:spPr>
          <a:xfrm>
            <a:off x="8138160" y="5440680"/>
            <a:ext cx="3200400" cy="64008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ectangle 26"/>
          <p:cNvSpPr/>
          <p:nvPr/>
        </p:nvSpPr>
        <p:spPr>
          <a:xfrm>
            <a:off x="8138160" y="5440680"/>
            <a:ext cx="82296" cy="64008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7. Applying the Health Belief Model (HBM)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THEORY IN PRACTICE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8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1133856"/>
            <a:ext cx="251460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1">
                <a:solidFill>
                  <a:srgbClr val="FFFFFF"/>
                </a:solidFill>
                <a:latin typeface="Aptos"/>
              </a:defRPr>
            </a:pPr>
            <a:r>
              <a:t>Susceptibility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794760" y="1133856"/>
            <a:ext cx="722376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Understand personal risk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68680" y="1847088"/>
            <a:ext cx="251460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1">
                <a:solidFill>
                  <a:srgbClr val="FFFFFF"/>
                </a:solidFill>
                <a:latin typeface="Aptos"/>
              </a:defRPr>
            </a:pPr>
            <a:r>
              <a:t>Severity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794760" y="1847088"/>
            <a:ext cx="722376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Understand possible complications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68680" y="2560320"/>
            <a:ext cx="251460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1">
                <a:solidFill>
                  <a:srgbClr val="FFFFFF"/>
                </a:solidFill>
                <a:latin typeface="Aptos"/>
              </a:defRPr>
            </a:pPr>
            <a:r>
              <a:t>Benefits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794760" y="2560320"/>
            <a:ext cx="722376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See value in lifestyle changes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68680" y="3273551"/>
            <a:ext cx="251460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1">
                <a:solidFill>
                  <a:srgbClr val="FFFFFF"/>
                </a:solidFill>
                <a:latin typeface="Aptos"/>
              </a:defRPr>
            </a:pPr>
            <a:r>
              <a:t>Barriers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794760" y="3273551"/>
            <a:ext cx="722376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Time, cost, caring duties, digital access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68680" y="3986783"/>
            <a:ext cx="251460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1">
                <a:solidFill>
                  <a:srgbClr val="FFFFFF"/>
                </a:solidFill>
                <a:latin typeface="Aptos"/>
              </a:defRPr>
            </a:pPr>
            <a:r>
              <a:t>Cues to action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794760" y="3986783"/>
            <a:ext cx="722376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GP advice, health checks, invitations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68680" y="4700016"/>
            <a:ext cx="251460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1">
                <a:solidFill>
                  <a:srgbClr val="FFFFFF"/>
                </a:solidFill>
                <a:latin typeface="Aptos"/>
              </a:defRPr>
            </a:pPr>
            <a:r>
              <a:t>Self-efficacy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3794760" y="4700016"/>
            <a:ext cx="7223760" cy="38404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Build confidence and practical skills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339328" y="5577840"/>
            <a:ext cx="285292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300" b="1">
                <a:solidFill>
                  <a:srgbClr val="18304A"/>
                </a:solidFill>
                <a:latin typeface="Aptos"/>
              </a:defRPr>
            </a:pPr>
            <a:r>
              <a:t>LIMITATION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8339328" y="6035040"/>
            <a:ext cx="2852928" cy="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100" b="0">
                <a:solidFill>
                  <a:srgbClr val="26303A"/>
                </a:solidFill>
                <a:latin typeface="Aptos"/>
              </a:defRPr>
            </a:pPr>
            <a:r>
              <a:t>Motivation cannot remove structural barriers.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Source: Rosenstock (1974). Application to the NHS DPP is an analytical interpretation.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val 26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85800" y="1143000"/>
            <a:ext cx="347472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5800" y="1143000"/>
            <a:ext cx="82296" cy="160020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43400" y="1143000"/>
            <a:ext cx="347472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43400" y="1143000"/>
            <a:ext cx="82296" cy="160020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001000" y="1143000"/>
            <a:ext cx="347472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01000" y="1143000"/>
            <a:ext cx="82296" cy="160020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ounded Rectangle 21"/>
          <p:cNvSpPr/>
          <p:nvPr/>
        </p:nvSpPr>
        <p:spPr>
          <a:xfrm>
            <a:off x="6263640" y="3200400"/>
            <a:ext cx="49834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6263640" y="3200400"/>
            <a:ext cx="82296" cy="182880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8. Evidence: reach, outcomes &amp; limitations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EVIDENCE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9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6968" y="1280160"/>
            <a:ext cx="31272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SCALE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6968" y="1737360"/>
            <a:ext cx="3127248" cy="9144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By December 2025, nearly 1 million people had started the programme in England.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44568" y="1280160"/>
            <a:ext cx="31272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OUTCOME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44568" y="1737360"/>
            <a:ext cx="3127248" cy="9144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NHS England reports a 37% lower risk of type 2 diabetes among programme completers.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02168" y="1280160"/>
            <a:ext cx="31272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WEIGHT CHANGE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02168" y="1737360"/>
            <a:ext cx="3127248" cy="9144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The 2025 NHS England summary reports average weight loss of 3.3 kg among completers.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2960" y="3063240"/>
            <a:ext cx="512064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000" b="1">
                <a:solidFill>
                  <a:srgbClr val="18304A"/>
                </a:solidFill>
                <a:latin typeface="Aptos"/>
              </a:defRPr>
            </a:pPr>
            <a:r>
              <a:t>How to interpret the figures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2960" y="3520440"/>
            <a:ext cx="5166360" cy="164592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800"/>
              </a:spcAft>
              <a:defRPr sz="1500">
                <a:solidFill>
                  <a:srgbClr val="26303A"/>
                </a:solidFill>
                <a:latin typeface="Aptos"/>
              </a:defRPr>
            </a:pPr>
            <a:r>
              <a:t>•  Completion outcomes are not the same as outcomes for everyone offered the programme.</a:t>
            </a:r>
          </a:p>
          <a:p>
            <a:pPr>
              <a:spcAft>
                <a:spcPts val="800"/>
              </a:spcAft>
              <a:defRPr sz="1500">
                <a:solidFill>
                  <a:srgbClr val="26303A"/>
                </a:solidFill>
                <a:latin typeface="Aptos"/>
              </a:defRPr>
            </a:pPr>
            <a:r>
              <a:t>•  A relative risk reduction is not a 37-percentage-point reduction.</a:t>
            </a:r>
          </a:p>
          <a:p>
            <a:pPr>
              <a:spcAft>
                <a:spcPts val="800"/>
              </a:spcAft>
              <a:defRPr sz="1500">
                <a:solidFill>
                  <a:srgbClr val="26303A"/>
                </a:solidFill>
                <a:latin typeface="Aptos"/>
              </a:defRPr>
            </a:pPr>
            <a:r>
              <a:t>•  Reach, completion, clinical outcomes and equity should be assessed separately.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464807" y="3337560"/>
            <a:ext cx="463600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QUALITATIVE EVIDENCE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464807" y="3794760"/>
            <a:ext cx="4636008" cy="114300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300" b="0">
                <a:solidFill>
                  <a:srgbClr val="26303A"/>
                </a:solidFill>
                <a:latin typeface="Aptos"/>
              </a:defRPr>
            </a:pPr>
            <a:r>
              <a:t>Early implementation research used interviews and focus groups with stakeholders. This helps explain recruitment, delivery and data-collection challenges—but it is not a substitute for recent participant-experience evidence.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Sources: NHS England (2025, 30 Dec); NHS England (2025); formative evaluation, BMJ Open/PMC (2018).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85800" y="1188720"/>
            <a:ext cx="347472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5800" y="1188720"/>
            <a:ext cx="82296" cy="15087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43400" y="1188720"/>
            <a:ext cx="347472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43400" y="1188720"/>
            <a:ext cx="82296" cy="150876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8001000" y="1188720"/>
            <a:ext cx="3474720" cy="150876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01000" y="1188720"/>
            <a:ext cx="82296" cy="150876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9. Equity, access &amp; health inequalities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EQUITY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6968" y="1325880"/>
            <a:ext cx="31272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DEPRIVATION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6968" y="1783080"/>
            <a:ext cx="312724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Income, food affordability, safe spaces and time affect how feasible lifestyle changes are.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44568" y="1325880"/>
            <a:ext cx="31272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DIGITAL EXCLUSION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44568" y="1783080"/>
            <a:ext cx="312724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Online delivery may improve convenience but exclude people without devices, data or confidence.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02168" y="1325880"/>
            <a:ext cx="312724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600" b="1">
                <a:solidFill>
                  <a:srgbClr val="18304A"/>
                </a:solidFill>
                <a:latin typeface="Aptos"/>
              </a:defRPr>
            </a:pPr>
            <a:r>
              <a:t>CULTURAL ACCESS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02168" y="1783080"/>
            <a:ext cx="3127248" cy="82295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400" b="0">
                <a:solidFill>
                  <a:srgbClr val="26303A"/>
                </a:solidFill>
                <a:latin typeface="Aptos"/>
              </a:defRPr>
            </a:pPr>
            <a:r>
              <a:t>Language, disability, health literacy and culturally relevant support shape engagement.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2960" y="3154680"/>
            <a:ext cx="10332720" cy="365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2000" b="1">
                <a:solidFill>
                  <a:srgbClr val="18304A"/>
                </a:solidFill>
                <a:latin typeface="Aptos"/>
              </a:defRPr>
            </a:pPr>
            <a:r>
              <a:t>Recommendations for more equitable delivery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68680" y="3657600"/>
            <a:ext cx="10515600" cy="160020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Offer a genuine choice of accessible face-to-face and digital formats.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Provide translated, culturally relevant materials and disability adjustments.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Work with trusted community organisations and address practical participation barriers.</a:t>
            </a:r>
          </a:p>
          <a:p>
            <a:pPr>
              <a:spcAft>
                <a:spcPts val="800"/>
              </a:spcAft>
              <a:defRPr sz="1600">
                <a:solidFill>
                  <a:srgbClr val="26303A"/>
                </a:solidFill>
                <a:latin typeface="Aptos"/>
              </a:defRPr>
            </a:pPr>
            <a:r>
              <a:t>•  Report enrolment, completion and outcomes by deprivation, ethnicity, age and delivery mode.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Sources: Marmot et al. (2020); Dahlgren and Whitehead (1991); NHS England DPP resources.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777240" y="2240280"/>
            <a:ext cx="3429000" cy="164592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77240" y="2240280"/>
            <a:ext cx="82296" cy="164592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4389120" y="2240280"/>
            <a:ext cx="3429000" cy="164592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389120" y="2240280"/>
            <a:ext cx="82296" cy="1645920"/>
          </a:xfrm>
          <a:prstGeom prst="rect">
            <a:avLst/>
          </a:prstGeom>
          <a:solidFill>
            <a:srgbClr val="ECB7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8001000" y="2240280"/>
            <a:ext cx="3429000" cy="1645920"/>
          </a:xfrm>
          <a:prstGeom prst="roundRect">
            <a:avLst/>
          </a:prstGeom>
          <a:solidFill>
            <a:srgbClr val="FFFFFF"/>
          </a:solidFill>
          <a:ln>
            <a:solidFill>
              <a:srgbClr val="DCE4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001000" y="2240280"/>
            <a:ext cx="82296" cy="1645920"/>
          </a:xfrm>
          <a:prstGeom prst="rect">
            <a:avLst/>
          </a:prstGeom>
          <a:solidFill>
            <a:srgbClr val="B44D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10. Conclusion: what does sustainable care require?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CONCLUSION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11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60" y="1188720"/>
            <a:ext cx="10332720" cy="492443"/>
          </a:xfrm>
          <a:prstGeom prst="rect">
            <a:avLst/>
          </a:prstGeom>
          <a:noFill/>
        </p:spPr>
        <p:txBody>
          <a:bodyPr wrap="square" lIns="45720" tIns="45720" rIns="45720" bIns="45720" anchor="t">
            <a:spAutoFit/>
          </a:bodyPr>
          <a:lstStyle/>
          <a:p>
            <a:pPr algn="ctr">
              <a:spcAft>
                <a:spcPts val="700"/>
              </a:spcAft>
              <a:defRPr sz="2600" b="1">
                <a:solidFill>
                  <a:srgbClr val="18304A"/>
                </a:solidFill>
                <a:latin typeface="Aptos"/>
              </a:defRPr>
            </a:pPr>
            <a:r>
              <a:rPr dirty="0"/>
              <a:t>Prevention is </a:t>
            </a:r>
            <a:r>
              <a:rPr lang="en-US"/>
              <a:t>necessary, but</a:t>
            </a:r>
            <a:r>
              <a:rPr dirty="0"/>
              <a:t> it is not sufficient on its own.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78408" y="2377440"/>
            <a:ext cx="308152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INTEGRATE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78408" y="2834640"/>
            <a:ext cx="3081528" cy="9601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Link clinical care with social care, public health and community support.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90288" y="2377440"/>
            <a:ext cx="308152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MAKE IT FAIR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90288" y="2834640"/>
            <a:ext cx="3081528" cy="9601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Design services around the barriers different communities experience.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202168" y="2377440"/>
            <a:ext cx="3081528" cy="38404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700" b="1">
                <a:solidFill>
                  <a:srgbClr val="18304A"/>
                </a:solidFill>
                <a:latin typeface="Aptos"/>
              </a:defRPr>
            </a:pPr>
            <a:r>
              <a:t>MEASURE IMPACT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02168" y="2834640"/>
            <a:ext cx="3081528" cy="96012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26303A"/>
                </a:solidFill>
                <a:latin typeface="Aptos"/>
              </a:defRPr>
            </a:pPr>
            <a:r>
              <a:t>Track long-term health outcomes, participant experience and inequality gaps.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14400" y="4572000"/>
            <a:ext cx="10149840" cy="8229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>
              <a:spcAft>
                <a:spcPts val="700"/>
              </a:spcAft>
              <a:defRPr sz="1800" b="0">
                <a:solidFill>
                  <a:srgbClr val="26303A"/>
                </a:solidFill>
                <a:latin typeface="Aptos"/>
              </a:defRPr>
            </a:pPr>
            <a:r>
              <a:t>The NHS Diabetes Prevention Programme supports SDG 3, but sustainable success depends on accessible services, evidence-led evaluation and action on the wider social determinants of health.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Synthesis: Engel (1977); United Nations (2015); Marmot et al. (2020); NHS England DPP evidence.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References (1/2)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HARVARD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12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051560"/>
            <a:ext cx="10881360" cy="512064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Department of Health and Social Care (2022) Health and Care Act 2022. London: The Stationery Office.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Dahlgren, G. and Whitehead, M. (1991) Policies and strategies to promote social equity in health. Stockholm: Institute for Futures Studies.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Engel, G.L. (1977) ‘The need for a new medical model: a challenge for biomedicine’, Science, 196(4286), pp. 129–136.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Marmot, M. et al. (2020) Health Equity in England: The Marmot Review 10 Years On. London: Institute of Health Equity.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NHS England (2019) The NHS Long Term Plan. London: NHS England.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NHS England (2025) ‘NHS initiative helps thousands more tackle their diabetes risk’. 27 May. Available at: https://www.england.nhs.uk/2025/05/nhs-initiative-helps-thousands-more-tackle-their-diabetes-risk/ (Accessed: 18 October 2026).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NHS England (2025) ‘NHS diabetes prevention scheme helps one million people’. 30 December. Available at: https://www.england.nhs.uk/2025/12/nhs-diabetes-prevention-scheme-helps-one-million-people/ (Accessed: 18 October 2026).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Format the final list to match the latest UWTSD Harvard guidance.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al 9"/>
          <p:cNvSpPr/>
          <p:nvPr/>
        </p:nvSpPr>
        <p:spPr>
          <a:xfrm>
            <a:off x="10927080" y="5257800"/>
            <a:ext cx="1051560" cy="1051560"/>
          </a:xfrm>
          <a:prstGeom prst="ellipse">
            <a:avLst/>
          </a:prstGeom>
          <a:solidFill>
            <a:srgbClr val="E0EFE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0" y="0"/>
            <a:ext cx="12191695" cy="749808"/>
          </a:xfrm>
          <a:prstGeom prst="rect">
            <a:avLst/>
          </a:prstGeom>
          <a:solidFill>
            <a:srgbClr val="1830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02920" y="6519672"/>
            <a:ext cx="11155680" cy="22860"/>
          </a:xfrm>
          <a:prstGeom prst="rect">
            <a:avLst/>
          </a:prstGeom>
          <a:solidFill>
            <a:srgbClr val="1F87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02920" y="109728"/>
            <a:ext cx="10698480" cy="502920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>
              <a:spcAft>
                <a:spcPts val="700"/>
              </a:spcAft>
              <a:defRPr sz="2500" b="1">
                <a:solidFill>
                  <a:srgbClr val="FFFFFF"/>
                </a:solidFill>
                <a:latin typeface="Aptos"/>
              </a:defRPr>
            </a:pPr>
            <a:r>
              <a:t>References (2/2)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881360" y="164592"/>
            <a:ext cx="822960" cy="32004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1000" b="1">
                <a:solidFill>
                  <a:srgbClr val="ECB74A"/>
                </a:solidFill>
                <a:latin typeface="Aptos"/>
              </a:defRPr>
            </a:pPr>
            <a:r>
              <a:t>HARVARD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48640" y="6556248"/>
            <a:ext cx="10698480" cy="164592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800" b="0">
                <a:solidFill>
                  <a:srgbClr val="5F6D78"/>
                </a:solidFill>
                <a:latin typeface="Aptos"/>
              </a:defRPr>
            </a:pPr>
            <a:r>
              <a:t>Health, wellbeing &amp; sustainable development | Assignment 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064240" y="6528816"/>
            <a:ext cx="457200" cy="18288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r"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13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051560"/>
            <a:ext cx="10881360" cy="5120640"/>
          </a:xfrm>
          <a:prstGeom prst="rect">
            <a:avLst/>
          </a:prstGeom>
          <a:noFill/>
        </p:spPr>
        <p:txBody>
          <a:bodyPr wrap="square" lIns="73152" tIns="27432" rIns="54864" bIns="27432">
            <a:spAutoFit/>
          </a:bodyPr>
          <a:lstStyle/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Rosenstock, I.M. (1974) ‘Historical origins of the Health Belief Model’, Health Education Monographs, 2(4), pp. 328–335.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United Nations (2015) Transforming our world: the 2030 Agenda for Sustainable Development. Available at: https://sdgs.un.org/2030agenda (Accessed: 18 October 2026).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World Health Organization (1948) Constitution of the World Health Organization. Geneva: WHO.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World Health Organization (1986) Ottawa Charter for Health Promotion. Geneva: WHO.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World Health Organization (2014) Health in All Policies: Helsinki Statement. Framework for Country Action. Geneva: WHO.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NHS England (n.d.) NHS Diabetes Prevention Programme (NHS DPP). Available at: https://www.england.nhs.uk/diabetes/diabetes-prevention/ (Accessed: 18 October 2026).</a:t>
            </a:r>
          </a:p>
          <a:p>
            <a:pPr>
              <a:spcAft>
                <a:spcPts val="900"/>
              </a:spcAft>
              <a:defRPr sz="1200">
                <a:solidFill>
                  <a:srgbClr val="26303A"/>
                </a:solidFill>
                <a:latin typeface="Aptos"/>
              </a:defRPr>
            </a:pPr>
            <a:r>
              <a:t>•  ‘NHS Diabetes Prevention Programme in England: formative evaluation of the programme in early phase implementation’ (2018) Available at: https://pmc.ncbi.nlm.nih.gov/articles/PMC5855311/ (Accessed: 18 October 2026).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360" y="6181344"/>
            <a:ext cx="10881360" cy="219456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5F6D78"/>
                </a:solidFill>
                <a:latin typeface="Aptos"/>
              </a:defRPr>
            </a:pPr>
            <a:r>
              <a:t>Check author details and publication metadata for the formative evaluation before final submission.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1822</Words>
  <Application>Microsoft Office PowerPoint</Application>
  <PresentationFormat>Widescreen</PresentationFormat>
  <Paragraphs>193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Timea Beata Putz (2321020)</cp:lastModifiedBy>
  <cp:revision>29</cp:revision>
  <dcterms:created xsi:type="dcterms:W3CDTF">2013-01-27T09:14:16Z</dcterms:created>
  <dcterms:modified xsi:type="dcterms:W3CDTF">2026-10-21T19:52:41Z</dcterms:modified>
  <cp:category/>
</cp:coreProperties>
</file>