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1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35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CA18B-20E1-D586-5A18-EAAB51F4DC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B7F314-4CB7-AD8E-E8FC-AD2CC7B28C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9ED86-2A69-1711-CD38-54A178F1D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88D45-A613-44FF-B795-85BEC9A57D0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820C63-01A1-D7BD-611F-66045807D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67EBF2-3900-5E93-EFA2-A55058C66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8536-27B7-48AD-9798-98DCBD0AC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937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42DD2-35C0-56E6-4514-AF93039DA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2DECB-D1CE-85CC-2D08-749CD8FD72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F19233-67ED-8A79-5E2D-530CE42F9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88D45-A613-44FF-B795-85BEC9A57D0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B2507-0F8E-97B8-4BBC-8F2903121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53B348-A658-59B2-9304-CF8890D83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8536-27B7-48AD-9798-98DCBD0AC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546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9A0C1-C275-BA57-A531-1A80B3E42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D2C8FB-8C63-EBBD-D45E-8C65841443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E92FA7-E679-E3B3-428A-B3A22EABB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88D45-A613-44FF-B795-85BEC9A57D0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81BFC-944C-EEF9-13A5-9D6D01F74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B6BF1-29C1-8085-50C4-C168A6B15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8536-27B7-48AD-9798-98DCBD0AC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424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8FA67-31C1-9256-B896-9E6411D4C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99A8D-74D6-B51A-E059-018CEC2B4B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EE1483-5580-B66A-256B-CCF3D95CFC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4D11F3-5E7F-C756-4648-87C2C1E38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88D45-A613-44FF-B795-85BEC9A57D0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959273-CE5F-3ECF-5145-CF5FBDDEC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3C0164-6A2A-889C-7B1E-564499793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8536-27B7-48AD-9798-98DCBD0AC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228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A286-3ED9-F594-3A7A-748271976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BD73B-5083-884B-2180-12F8421EEE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74D62E-906A-81EB-5168-8CE1110037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11DF29-5C9E-47F1-01E9-5C324363FD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5591-2F02-3089-1682-149AA67E67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24596C-0656-58A1-9207-28493C371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88D45-A613-44FF-B795-85BEC9A57D0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871802-48C1-83DA-86DB-743823335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FCBD59-B6BB-CF23-0C1E-9537DDCE5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8536-27B7-48AD-9798-98DCBD0AC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719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D8572-934F-F4C4-6FA3-CE75E9DC0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1D59AA-1DBE-F638-47D2-3E4EEBFF3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88D45-A613-44FF-B795-85BEC9A57D0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9C5FA5-96D6-E280-AE8A-B2D337037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C89040-52FC-F066-63C6-B4E82631C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8536-27B7-48AD-9798-98DCBD0AC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296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5E38FC-B51F-03C0-45F3-8E71BD529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88D45-A613-44FF-B795-85BEC9A57D0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356F59-4FF8-2571-1CAF-308D7D5A4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F326FD-63BE-6EB6-89D5-DA0D184E3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8536-27B7-48AD-9798-98DCBD0AC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980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C42A4-54F0-4F70-766C-198888E66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1CBAE-FC94-EA5B-08EC-CE28C27B0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2A592A-A8B7-3BE7-E73F-8CD7F5A4D0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CCAFAD-57CF-C755-BB66-91FBA4754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88D45-A613-44FF-B795-85BEC9A57D0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B0598A-FDC6-B01A-E7BC-C0D5D36C3E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796352-FC96-3844-54AA-D93A85AEB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8536-27B7-48AD-9798-98DCBD0AC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45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D7128-6A16-4601-3F59-5E86D80EB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004C7C-F9C8-333A-59FB-81DB047BEB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5D975F-50C6-8167-A0C1-9B325C2C27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C9E86-6E28-B10D-BD79-073462DC2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88D45-A613-44FF-B795-85BEC9A57D0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90758E-AC4E-0194-5B74-44B51BDF4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3B3BD0-4290-5FB3-698D-0E7C13E54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8536-27B7-48AD-9798-98DCBD0AC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265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BD85E-0005-3EC2-8ED0-AB081791F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CA2DF3-94CA-DC37-C80F-87DC1D02CF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7023F-3F04-273C-E241-5B743B61E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88D45-A613-44FF-B795-85BEC9A57D0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25204F-E262-6D67-A9C1-4A7B3A96D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66812D-53FB-BF16-AABF-754654FAC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8536-27B7-48AD-9798-98DCBD0AC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0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E7C6FA-D243-5922-C038-792A13A366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C6E525-4F94-60FD-3276-E4A21BC5EB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1824A8-3FE0-2831-2CB2-163A21F45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88D45-A613-44FF-B795-85BEC9A57D0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13B0A-A410-DD70-235D-EAC26F80D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F7A871-CFA4-0707-5BF4-E2680544E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8536-27B7-48AD-9798-98DCBD0AC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121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3D2859-F11C-8392-0BFA-F6D86A3B5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E1C692-EB19-77BC-A281-F488FFE191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2C891-B5FB-CAD3-816E-49DE9AEEC4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088D45-A613-44FF-B795-85BEC9A57D0C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F2BAB9-DF77-5B9E-A607-7ED146B7D3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072AC8-6F05-9E17-0D92-B5F5168F3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358536-27B7-48AD-9798-98DCBD0AC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291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mvarao.wordpress.com/2012/02/06/icon-imag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E6BC6C-4A83-4551-8FFE-1708120A6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5688D1-FB2A-D550-8685-7F69B8DCC6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5775" y="2826354"/>
            <a:ext cx="5141964" cy="1638037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Celebrity Endorsements in Business Marketing</a:t>
            </a:r>
            <a:endParaRPr lang="en-GB" sz="36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CD1E18-AC16-28F5-0A92-B36766DE2C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5050" y="6184254"/>
            <a:ext cx="6724464" cy="4172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Presentation by Valentina Andreea Filip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15EAE4E-5508-44B8-B920-1B8BA1D20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741794" y="1931746"/>
            <a:ext cx="465456" cy="581432"/>
            <a:chOff x="6741794" y="1931746"/>
            <a:chExt cx="465456" cy="581432"/>
          </a:xfrm>
          <a:solidFill>
            <a:srgbClr val="FFFFFF"/>
          </a:solidFill>
        </p:grpSpPr>
        <p:sp>
          <p:nvSpPr>
            <p:cNvPr id="14" name="Graphic 13">
              <a:extLst>
                <a:ext uri="{FF2B5EF4-FFF2-40B4-BE49-F238E27FC236}">
                  <a16:creationId xmlns:a16="http://schemas.microsoft.com/office/drawing/2014/main" id="{C5CB530E-515E-412C-9DF1-5F8FFBD6F3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57334" y="19317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712D4376-A578-4FF1-94FC-245E7A6A4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16112" y="214158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grpFill/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AEA7509D-F04F-40CB-A0B3-EEF16499C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41794" y="23854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5145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086EEEF4-A51A-942D-ADD5-E4B22B03FD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328" y="167125"/>
            <a:ext cx="5703953" cy="570395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79865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0D553A-4052-876F-1E4C-E7E7D4ED5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9563" y="501651"/>
            <a:ext cx="5576599" cy="1716255"/>
          </a:xfrm>
        </p:spPr>
        <p:txBody>
          <a:bodyPr anchor="b">
            <a:normAutofit/>
          </a:bodyPr>
          <a:lstStyle/>
          <a:p>
            <a:r>
              <a:rPr lang="en-US" sz="28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Introduction: Why Celebrity Endorsement Matters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CA37CE-38D2-1F9A-13C3-1AD1A1572A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04" r="1" b="3261"/>
          <a:stretch>
            <a:fillRect/>
          </a:stretch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182D2E7-F099-6BBB-C8E8-9FC55391BB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5" r="101" b="-1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77AC8-395B-BC07-616A-E13A9B641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4861" y="2719557"/>
            <a:ext cx="5152156" cy="3636792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Celebrity endorsements are a tactic employed by organisations in which famous people are used to endorse products or define brand image (Arora &amp; Sahu, 2013).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Celebrities add credibility, attention and emotional ties for consumers.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an era of competing interests, endorsements increase overall brand recall and result in increased persuasion, especially through digital platforms (Sufian et al., 2021).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 select celebrities to endorse brands because audiences frequently associate the endorsement of a car or fragrance, along with the status, personality, and success of the celebrity, with the brand.</a:t>
            </a:r>
            <a:endParaRPr lang="en-GB" sz="14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0967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BAE8F-B906-78A1-77DC-21B8569EF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233329"/>
            <a:ext cx="4434720" cy="899909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Key Findings &amp; Real-World Example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24A0E1-B36A-A406-EDD7-30F229AD63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12256"/>
          <a:stretch>
            <a:fillRect/>
          </a:stretch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5793B5F-2DE8-7890-29F5-6C14E6E24E6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66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0A7E2-AF52-9DB8-7BC7-D3EDFB8B2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6487" y="1643234"/>
            <a:ext cx="5633099" cy="3710427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accent5">
                    <a:lumMod val="75000"/>
                    <a:alpha val="80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Key Research Points: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has established the positive influence of celebrity endorsement on both advertising effectiveness and intention to purchase products (Muda et al., 2014). 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meta-analysis of the endorsement literature indicates that endorsements increase brand attitude, ad attitude, and purchase intention (Knoll &amp; Matthes, 2017). 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 of effectiveness include credibility, attractiveness, expertise, and body language (Dutta et al., 2024). 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Endorsements are particularly effective in online environments due to visibility and sharing capability.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5">
                    <a:lumMod val="75000"/>
                    <a:alpha val="80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Real World Example: 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George Clooney and Nespresso. 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Clooney’s image compliments the premium taste of Nespresso. 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partnership gives Nespresso increased global brand exposure and long-term brand loyalty. 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Clooney's endorsement demonstrates a strong celebrity–brand match; matching research indicates a greater likelihood of persuasion and increased authenticity (Knoll &amp; Matthes, 2017).</a:t>
            </a:r>
            <a:endParaRPr lang="en-GB" sz="14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8796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52C74D-ECC2-CEC0-88BE-7850C202A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34720" cy="1716255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Conclusion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CEFEE1-C379-160E-2468-8B7A355720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1" r="22292" b="1"/>
          <a:stretch>
            <a:fillRect/>
          </a:stretch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23BDBED-3520-FC69-67F5-48B13583A0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519" b="3628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20048-946C-311D-4844-BF09ED6BC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971202" cy="3710427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Celebrity endorsements can be very effective, provided that the attributes of the celebrity match with the brand's values and intended audience (Muda et al., 2014).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Celebrities can create brand differentiation and emotional connection for the consumer (Arora &amp; Sahu, 2013).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the other hand, endorsements can incur challenges due to high prices, risk of a scandal, or poor match (Knoll &amp; Matthes, 2017).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supports that posture, body language, and credibility affect consumer trust (Dutta et al., 2024).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summary: A powerful, yet risky strategy that needs to be used thoughtfully.</a:t>
            </a:r>
            <a:endParaRPr lang="en-GB" sz="14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2133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51CD93-3810-679B-D4C0-A90618387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Reference list 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45E2D-788A-13AC-3405-F5A5003E3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Arora, A. and Sahu, K., 2013. Celebrity endorsement: An effective marketing tool. International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Management Prudence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5(2), p.27.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Dutta, T., Roy, S., Sarkar, S. and Nag, S., 2024. Spokesperson effectiveness in B2B advertising: spokesperson characteristics and posture using eye-tracking.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&amp; Industrial Marketing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39(12), pp.2699–2715.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Knoll, J. and Matthes, J., 2017. The effectiveness of celebrity endorsements: a meta-analysis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Journal of the Academy of Marketing Science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45(1), pp.55–75.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Muda, M., Musa, R., Mohamed, R.N. and Borhan, H., 2014. Celebrity entrepreneur endorsement and advertising effectiveness.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Procedia – Social and Behavioural Sciences,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130, pp.11–20.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Sufian, A. et al., 2021. The effectiveness of celebrity endorsement in online advertisement towards consumer purchase intention. 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Revista </a:t>
            </a:r>
            <a:r>
              <a:rPr lang="en-GB" sz="1400" i="1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Geintec</a:t>
            </a:r>
            <a:r>
              <a:rPr lang="en-GB" sz="1400" i="1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11(3), pp.1520–1538.</a:t>
            </a:r>
          </a:p>
          <a:p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https://mvarao.wordpress.com/2012/02/06/icon-image/</a:t>
            </a: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81743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581</Words>
  <Application>Microsoft Office PowerPoint</Application>
  <PresentationFormat>Widescreen</PresentationFormat>
  <Paragraphs>31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Celebrity Endorsements in Business Marketing</vt:lpstr>
      <vt:lpstr>Introduction: Why Celebrity Endorsement Matters</vt:lpstr>
      <vt:lpstr>Key Findings &amp; Real-World Example</vt:lpstr>
      <vt:lpstr>Conclusion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2025-11-24T00:15:21Z</dcterms:created>
  <dcterms:modified xsi:type="dcterms:W3CDTF">2025-11-24T00:33:10Z</dcterms:modified>
</cp:coreProperties>
</file>